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2" r:id="rId3"/>
    <p:sldId id="267" r:id="rId4"/>
    <p:sldId id="275" r:id="rId5"/>
    <p:sldId id="257" r:id="rId6"/>
    <p:sldId id="277" r:id="rId7"/>
    <p:sldId id="258" r:id="rId8"/>
    <p:sldId id="259" r:id="rId9"/>
    <p:sldId id="260" r:id="rId10"/>
    <p:sldId id="261" r:id="rId11"/>
    <p:sldId id="278" r:id="rId12"/>
    <p:sldId id="279" r:id="rId13"/>
    <p:sldId id="265" r:id="rId14"/>
    <p:sldId id="280" r:id="rId15"/>
    <p:sldId id="266" r:id="rId16"/>
    <p:sldId id="281" r:id="rId17"/>
    <p:sldId id="269" r:id="rId18"/>
    <p:sldId id="284" r:id="rId19"/>
    <p:sldId id="282" r:id="rId20"/>
    <p:sldId id="285" r:id="rId21"/>
    <p:sldId id="270" r:id="rId22"/>
    <p:sldId id="286" r:id="rId23"/>
    <p:sldId id="287" r:id="rId24"/>
    <p:sldId id="271" r:id="rId25"/>
    <p:sldId id="288" r:id="rId26"/>
    <p:sldId id="273" r:id="rId27"/>
    <p:sldId id="264" r:id="rId28"/>
    <p:sldId id="291" r:id="rId29"/>
    <p:sldId id="290" r:id="rId30"/>
    <p:sldId id="289" r:id="rId31"/>
    <p:sldId id="274" r:id="rId32"/>
    <p:sldId id="292" r:id="rId33"/>
    <p:sldId id="295" r:id="rId34"/>
    <p:sldId id="294" r:id="rId35"/>
    <p:sldId id="296" r:id="rId36"/>
    <p:sldId id="263" r:id="rId37"/>
    <p:sldId id="29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437"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139795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353588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60040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2307436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82499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397634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234774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132912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532448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0790F2-2404-024D-AECA-466F2B0CECB2}" type="datetimeFigureOut">
              <a:rPr lang="en-US" smtClean="0"/>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3494028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0790F2-2404-024D-AECA-466F2B0CECB2}" type="datetimeFigureOut">
              <a:rPr lang="en-US" smtClean="0"/>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325090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0790F2-2404-024D-AECA-466F2B0CECB2}" type="datetimeFigureOut">
              <a:rPr lang="en-US" smtClean="0"/>
              <a:t>7/15/2023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364463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0790F2-2404-024D-AECA-466F2B0CECB2}" type="datetimeFigureOut">
              <a:rPr lang="en-US" smtClean="0"/>
              <a:t>7/15/2023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133583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0790F2-2404-024D-AECA-466F2B0CECB2}" type="datetimeFigureOut">
              <a:rPr lang="en-US" smtClean="0"/>
              <a:t>7/15/2023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2492766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0790F2-2404-024D-AECA-466F2B0CECB2}" type="datetimeFigureOut">
              <a:rPr lang="en-US" smtClean="0"/>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172980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0790F2-2404-024D-AECA-466F2B0CECB2}" type="datetimeFigureOut">
              <a:rPr lang="en-US" smtClean="0"/>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16E0A-97EA-EF44-9B86-15AD86EFA91D}" type="slidenum">
              <a:rPr lang="en-US" smtClean="0"/>
              <a:t>‹#›</a:t>
            </a:fld>
            <a:endParaRPr lang="en-US"/>
          </a:p>
        </p:txBody>
      </p:sp>
    </p:spTree>
    <p:extLst>
      <p:ext uri="{BB962C8B-B14F-4D97-AF65-F5344CB8AC3E}">
        <p14:creationId xmlns:p14="http://schemas.microsoft.com/office/powerpoint/2010/main" val="3710613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0790F2-2404-024D-AECA-466F2B0CECB2}" type="datetimeFigureOut">
              <a:rPr lang="en-US" smtClean="0"/>
              <a:t>7/15/2023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5816E0A-97EA-EF44-9B86-15AD86EFA91D}" type="slidenum">
              <a:rPr lang="en-US" smtClean="0"/>
              <a:t>‹#›</a:t>
            </a:fld>
            <a:endParaRPr lang="en-US"/>
          </a:p>
        </p:txBody>
      </p:sp>
    </p:spTree>
    <p:extLst>
      <p:ext uri="{BB962C8B-B14F-4D97-AF65-F5344CB8AC3E}">
        <p14:creationId xmlns:p14="http://schemas.microsoft.com/office/powerpoint/2010/main" val="29785448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72D24-B4A8-4544-5619-BE3C7562A294}"/>
              </a:ext>
            </a:extLst>
          </p:cNvPr>
          <p:cNvSpPr>
            <a:spLocks noGrp="1"/>
          </p:cNvSpPr>
          <p:nvPr>
            <p:ph type="ctrTitle"/>
          </p:nvPr>
        </p:nvSpPr>
        <p:spPr/>
        <p:txBody>
          <a:bodyPr/>
          <a:lstStyle/>
          <a:p>
            <a:r>
              <a:rPr lang="en-US" dirty="0"/>
              <a:t>Community-Acquired Pneumonia</a:t>
            </a:r>
          </a:p>
        </p:txBody>
      </p:sp>
      <p:sp>
        <p:nvSpPr>
          <p:cNvPr id="3" name="Subtitle 2">
            <a:extLst>
              <a:ext uri="{FF2B5EF4-FFF2-40B4-BE49-F238E27FC236}">
                <a16:creationId xmlns:a16="http://schemas.microsoft.com/office/drawing/2014/main" id="{8D7A6712-EEF4-5186-264B-3D37E111D0F9}"/>
              </a:ext>
            </a:extLst>
          </p:cNvPr>
          <p:cNvSpPr>
            <a:spLocks noGrp="1"/>
          </p:cNvSpPr>
          <p:nvPr>
            <p:ph type="subTitle" idx="1"/>
          </p:nvPr>
        </p:nvSpPr>
        <p:spPr/>
        <p:txBody>
          <a:bodyPr/>
          <a:lstStyle/>
          <a:p>
            <a:r>
              <a:rPr lang="en-US" dirty="0"/>
              <a:t>Dr Haneen Abu Al-Rous</a:t>
            </a:r>
          </a:p>
        </p:txBody>
      </p:sp>
    </p:spTree>
    <p:extLst>
      <p:ext uri="{BB962C8B-B14F-4D97-AF65-F5344CB8AC3E}">
        <p14:creationId xmlns:p14="http://schemas.microsoft.com/office/powerpoint/2010/main" val="1020376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F874B-013B-D050-E7C6-F622B9145F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6A82DA-3FEB-9527-211B-6C8969B366EE}"/>
              </a:ext>
            </a:extLst>
          </p:cNvPr>
          <p:cNvSpPr>
            <a:spLocks noGrp="1"/>
          </p:cNvSpPr>
          <p:nvPr>
            <p:ph idx="1"/>
          </p:nvPr>
        </p:nvSpPr>
        <p:spPr/>
        <p:txBody>
          <a:bodyPr/>
          <a:lstStyle/>
          <a:p>
            <a:r>
              <a:rPr lang="en-GB" b="1" u="sng" dirty="0"/>
              <a:t>School-aged children and young adolescents:</a:t>
            </a:r>
          </a:p>
          <a:p>
            <a:r>
              <a:rPr lang="en-GB" dirty="0"/>
              <a:t>Mycoplasma pneumoniae and Chlamydophila pneumoniae are the most  frequent bacterial pathogens.</a:t>
            </a:r>
          </a:p>
          <a:p>
            <a:r>
              <a:rPr lang="en-GB" dirty="0"/>
              <a:t>Viral pneumonia remains most common cause in this age group.</a:t>
            </a:r>
            <a:endParaRPr lang="en-US" dirty="0"/>
          </a:p>
        </p:txBody>
      </p:sp>
    </p:spTree>
    <p:extLst>
      <p:ext uri="{BB962C8B-B14F-4D97-AF65-F5344CB8AC3E}">
        <p14:creationId xmlns:p14="http://schemas.microsoft.com/office/powerpoint/2010/main" val="231889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A643-1E82-6F53-7B93-12D0A3CEAB6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51DF2C7-7EEA-94D7-4303-E84F0CA871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8636" y="1494919"/>
            <a:ext cx="10894727" cy="3868161"/>
          </a:xfrm>
        </p:spPr>
      </p:pic>
    </p:spTree>
    <p:extLst>
      <p:ext uri="{BB962C8B-B14F-4D97-AF65-F5344CB8AC3E}">
        <p14:creationId xmlns:p14="http://schemas.microsoft.com/office/powerpoint/2010/main" val="3091172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45DA-C2F3-5CE5-E781-33F570D52DF4}"/>
              </a:ext>
            </a:extLst>
          </p:cNvPr>
          <p:cNvSpPr>
            <a:spLocks noGrp="1"/>
          </p:cNvSpPr>
          <p:nvPr>
            <p:ph type="title"/>
          </p:nvPr>
        </p:nvSpPr>
        <p:spPr/>
        <p:txBody>
          <a:bodyPr/>
          <a:lstStyle/>
          <a:p>
            <a:pPr algn="ctr"/>
            <a:r>
              <a:rPr lang="en-US" dirty="0"/>
              <a:t>Clinical Manifestations</a:t>
            </a:r>
          </a:p>
        </p:txBody>
      </p:sp>
      <p:sp>
        <p:nvSpPr>
          <p:cNvPr id="3" name="Content Placeholder 2">
            <a:extLst>
              <a:ext uri="{FF2B5EF4-FFF2-40B4-BE49-F238E27FC236}">
                <a16:creationId xmlns:a16="http://schemas.microsoft.com/office/drawing/2014/main" id="{F0D22DED-6971-DDB9-A05B-573797E0DC7D}"/>
              </a:ext>
            </a:extLst>
          </p:cNvPr>
          <p:cNvSpPr>
            <a:spLocks noGrp="1"/>
          </p:cNvSpPr>
          <p:nvPr>
            <p:ph idx="1"/>
          </p:nvPr>
        </p:nvSpPr>
        <p:spPr/>
        <p:txBody>
          <a:bodyPr/>
          <a:lstStyle/>
          <a:p>
            <a:r>
              <a:rPr lang="en-US" dirty="0"/>
              <a:t>Clinical features depends on : </a:t>
            </a:r>
          </a:p>
          <a:p>
            <a:pPr marL="0" indent="0">
              <a:buNone/>
            </a:pPr>
            <a:r>
              <a:rPr lang="en-US" b="1" dirty="0"/>
              <a:t>            1-Age :</a:t>
            </a:r>
            <a:r>
              <a:rPr lang="en-US" dirty="0"/>
              <a:t> Infants in the first 3 months of life may present with a cough and respiratory distress associated with low grade or no fever</a:t>
            </a:r>
          </a:p>
          <a:p>
            <a:pPr marL="0" indent="0">
              <a:buNone/>
            </a:pPr>
            <a:r>
              <a:rPr lang="en-US" dirty="0"/>
              <a:t>            </a:t>
            </a:r>
            <a:r>
              <a:rPr lang="en-US" b="1" dirty="0"/>
              <a:t>2- Immune system response  </a:t>
            </a:r>
          </a:p>
          <a:p>
            <a:pPr marL="0" indent="0">
              <a:buNone/>
            </a:pPr>
            <a:r>
              <a:rPr lang="en-US" dirty="0"/>
              <a:t>            </a:t>
            </a:r>
            <a:r>
              <a:rPr lang="en-US" b="1" dirty="0"/>
              <a:t>3- Virulence of the organisms</a:t>
            </a:r>
            <a:endParaRPr lang="en-US" dirty="0"/>
          </a:p>
        </p:txBody>
      </p:sp>
    </p:spTree>
    <p:extLst>
      <p:ext uri="{BB962C8B-B14F-4D97-AF65-F5344CB8AC3E}">
        <p14:creationId xmlns:p14="http://schemas.microsoft.com/office/powerpoint/2010/main" val="1912808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06489-4130-CCE1-EB52-858D64E04FB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36C29AD-22EB-F49C-1704-45567FEBCEE9}"/>
              </a:ext>
            </a:extLst>
          </p:cNvPr>
          <p:cNvSpPr>
            <a:spLocks noGrp="1"/>
          </p:cNvSpPr>
          <p:nvPr>
            <p:ph idx="1"/>
          </p:nvPr>
        </p:nvSpPr>
        <p:spPr>
          <a:xfrm>
            <a:off x="677334" y="914401"/>
            <a:ext cx="8596668" cy="5126962"/>
          </a:xfrm>
        </p:spPr>
        <p:txBody>
          <a:bodyPr>
            <a:normAutofit fontScale="77500" lnSpcReduction="20000"/>
          </a:bodyPr>
          <a:lstStyle/>
          <a:p>
            <a:r>
              <a:rPr lang="en-GB" dirty="0">
                <a:solidFill>
                  <a:schemeClr val="tx1"/>
                </a:solidFill>
              </a:rPr>
              <a:t>Usually, preceded by several days of symptoms of an  upper respiratory tract infection, typically rhinitis and cough.</a:t>
            </a:r>
          </a:p>
          <a:p>
            <a:r>
              <a:rPr lang="en-GB" dirty="0">
                <a:solidFill>
                  <a:schemeClr val="tx1"/>
                </a:solidFill>
              </a:rPr>
              <a:t>Cough is the most common presenting symptom of pneumonia, either </a:t>
            </a:r>
            <a:r>
              <a:rPr lang="en-GB" dirty="0" err="1">
                <a:solidFill>
                  <a:schemeClr val="tx1"/>
                </a:solidFill>
              </a:rPr>
              <a:t>productine</a:t>
            </a:r>
            <a:r>
              <a:rPr lang="en-GB" dirty="0">
                <a:solidFill>
                  <a:schemeClr val="tx1"/>
                </a:solidFill>
              </a:rPr>
              <a:t> or non-productive.</a:t>
            </a:r>
          </a:p>
          <a:p>
            <a:r>
              <a:rPr lang="en-GB" dirty="0" err="1">
                <a:solidFill>
                  <a:schemeClr val="tx1"/>
                </a:solidFill>
              </a:rPr>
              <a:t>fever,most</a:t>
            </a:r>
            <a:r>
              <a:rPr lang="en-GB" dirty="0">
                <a:solidFill>
                  <a:schemeClr val="tx1"/>
                </a:solidFill>
              </a:rPr>
              <a:t> sensitive sign. The presence and degree of fever depends on the microorganism involved, but high temperature (38.4°C) within 72 hours after admission and the presence of pleural effusion have both been reported to be significantly associated with bacterial pneumonia.</a:t>
            </a:r>
          </a:p>
          <a:p>
            <a:r>
              <a:rPr lang="en-US" dirty="0">
                <a:solidFill>
                  <a:schemeClr val="tx1"/>
                </a:solidFill>
              </a:rPr>
              <a:t>retraction and grunting </a:t>
            </a:r>
            <a:r>
              <a:rPr lang="en-US" dirty="0">
                <a:solidFill>
                  <a:schemeClr val="tx1"/>
                </a:solidFill>
                <a:sym typeface="Wingdings" panose="05000000000000000000" pitchFamily="2" charset="2"/>
              </a:rPr>
              <a:t></a:t>
            </a:r>
            <a:r>
              <a:rPr lang="en-US" dirty="0">
                <a:solidFill>
                  <a:schemeClr val="tx1"/>
                </a:solidFill>
              </a:rPr>
              <a:t>most specific, associated with alveolar infiltrates found on a chest radiograph .</a:t>
            </a:r>
            <a:endParaRPr lang="en-GB" dirty="0">
              <a:solidFill>
                <a:schemeClr val="tx1"/>
              </a:solidFill>
            </a:endParaRPr>
          </a:p>
          <a:p>
            <a:r>
              <a:rPr lang="en-GB" dirty="0">
                <a:solidFill>
                  <a:schemeClr val="tx1"/>
                </a:solidFill>
              </a:rPr>
              <a:t> irritability </a:t>
            </a:r>
          </a:p>
          <a:p>
            <a:r>
              <a:rPr lang="en-GB" dirty="0">
                <a:solidFill>
                  <a:schemeClr val="tx1"/>
                </a:solidFill>
              </a:rPr>
              <a:t>decreased feeding.</a:t>
            </a:r>
          </a:p>
          <a:p>
            <a:r>
              <a:rPr lang="en-GB" dirty="0">
                <a:solidFill>
                  <a:schemeClr val="tx1"/>
                </a:solidFill>
              </a:rPr>
              <a:t>Vomiting, particularly post-tussive emesis</a:t>
            </a:r>
          </a:p>
          <a:p>
            <a:r>
              <a:rPr lang="en-GB" dirty="0">
                <a:solidFill>
                  <a:schemeClr val="tx1"/>
                </a:solidFill>
              </a:rPr>
              <a:t>Chest pain</a:t>
            </a:r>
          </a:p>
          <a:p>
            <a:r>
              <a:rPr lang="en-GB" dirty="0">
                <a:solidFill>
                  <a:schemeClr val="tx1"/>
                </a:solidFill>
              </a:rPr>
              <a:t>Lethargy</a:t>
            </a:r>
          </a:p>
          <a:p>
            <a:r>
              <a:rPr lang="en-GB" dirty="0">
                <a:solidFill>
                  <a:schemeClr val="tx1"/>
                </a:solidFill>
              </a:rPr>
              <a:t>Abdominal pain or tenderness is often seen in children with lower lobe pneumonia</a:t>
            </a:r>
          </a:p>
          <a:p>
            <a:r>
              <a:rPr lang="en-US" dirty="0">
                <a:solidFill>
                  <a:schemeClr val="tx1"/>
                </a:solidFill>
              </a:rPr>
              <a:t>For Hib, the clinical picture is similar  to other typical bacteria, although a more insidious onset is the rule.</a:t>
            </a:r>
          </a:p>
          <a:p>
            <a:r>
              <a:rPr lang="en-US" dirty="0">
                <a:solidFill>
                  <a:schemeClr val="tx1"/>
                </a:solidFill>
              </a:rPr>
              <a:t> A more gradual clinical onset associated with a combination of symptoms, such as headache, malaise, nonproductive cough, and low-grade fever/no fever, is general associated with infection by atypical pathogens such as M. Pneumonia.</a:t>
            </a:r>
          </a:p>
          <a:p>
            <a:endParaRPr lang="en-US" dirty="0"/>
          </a:p>
        </p:txBody>
      </p:sp>
    </p:spTree>
    <p:extLst>
      <p:ext uri="{BB962C8B-B14F-4D97-AF65-F5344CB8AC3E}">
        <p14:creationId xmlns:p14="http://schemas.microsoft.com/office/powerpoint/2010/main" val="1482271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3A7B-CD23-D1FF-90B3-6AB1205EDF16}"/>
              </a:ext>
            </a:extLst>
          </p:cNvPr>
          <p:cNvSpPr>
            <a:spLocks noGrp="1"/>
          </p:cNvSpPr>
          <p:nvPr>
            <p:ph type="title"/>
          </p:nvPr>
        </p:nvSpPr>
        <p:spPr/>
        <p:txBody>
          <a:bodyPr/>
          <a:lstStyle/>
          <a:p>
            <a:pPr algn="ctr"/>
            <a:r>
              <a:rPr lang="en-US" dirty="0"/>
              <a:t>Physical Findings</a:t>
            </a:r>
          </a:p>
        </p:txBody>
      </p:sp>
      <p:sp>
        <p:nvSpPr>
          <p:cNvPr id="3" name="Content Placeholder 2">
            <a:extLst>
              <a:ext uri="{FF2B5EF4-FFF2-40B4-BE49-F238E27FC236}">
                <a16:creationId xmlns:a16="http://schemas.microsoft.com/office/drawing/2014/main" id="{9D727DB7-1943-0BBE-DBAF-624A47878CF0}"/>
              </a:ext>
            </a:extLst>
          </p:cNvPr>
          <p:cNvSpPr>
            <a:spLocks noGrp="1"/>
          </p:cNvSpPr>
          <p:nvPr>
            <p:ph idx="1"/>
          </p:nvPr>
        </p:nvSpPr>
        <p:spPr/>
        <p:txBody>
          <a:bodyPr>
            <a:normAutofit/>
          </a:bodyPr>
          <a:lstStyle/>
          <a:p>
            <a:r>
              <a:rPr lang="en-GB" dirty="0" err="1"/>
              <a:t>Tachypnea</a:t>
            </a:r>
            <a:r>
              <a:rPr lang="en-GB" dirty="0"/>
              <a:t> is the most sensitive finding in patients with diagnosed pneumonia</a:t>
            </a:r>
          </a:p>
          <a:p>
            <a:r>
              <a:rPr lang="en-GB" dirty="0"/>
              <a:t>Nasal flaring</a:t>
            </a:r>
          </a:p>
          <a:p>
            <a:r>
              <a:rPr lang="en-GB" dirty="0"/>
              <a:t>Retractions</a:t>
            </a:r>
          </a:p>
          <a:p>
            <a:r>
              <a:rPr lang="en-GB" dirty="0"/>
              <a:t>Hypoxemia</a:t>
            </a:r>
          </a:p>
          <a:p>
            <a:r>
              <a:rPr lang="en-US" dirty="0"/>
              <a:t>Dullness to percussion </a:t>
            </a:r>
          </a:p>
          <a:p>
            <a:r>
              <a:rPr lang="en-US" dirty="0"/>
              <a:t>On </a:t>
            </a:r>
            <a:r>
              <a:rPr lang="en-US" dirty="0" err="1"/>
              <a:t>auscution</a:t>
            </a:r>
            <a:r>
              <a:rPr lang="en-US" dirty="0"/>
              <a:t> : crackles , bronchial breathing </a:t>
            </a:r>
          </a:p>
          <a:p>
            <a:r>
              <a:rPr lang="en-US" dirty="0"/>
              <a:t>Wheezing is most frequently associated with infection by viral  agents, and </a:t>
            </a:r>
            <a:r>
              <a:rPr lang="en-US" i="1" dirty="0"/>
              <a:t>Mycoplasma </a:t>
            </a:r>
            <a:r>
              <a:rPr lang="en-US" dirty="0"/>
              <a:t>or </a:t>
            </a:r>
            <a:r>
              <a:rPr lang="en-US" i="1" dirty="0"/>
              <a:t>Chlamydia, </a:t>
            </a:r>
            <a:r>
              <a:rPr lang="en-US" dirty="0"/>
              <a:t>is an unlikely cause.</a:t>
            </a:r>
          </a:p>
          <a:p>
            <a:endParaRPr lang="en-GB" dirty="0"/>
          </a:p>
          <a:p>
            <a:endParaRPr lang="en-GB" dirty="0"/>
          </a:p>
          <a:p>
            <a:endParaRPr lang="en-US" dirty="0"/>
          </a:p>
        </p:txBody>
      </p:sp>
    </p:spTree>
    <p:extLst>
      <p:ext uri="{BB962C8B-B14F-4D97-AF65-F5344CB8AC3E}">
        <p14:creationId xmlns:p14="http://schemas.microsoft.com/office/powerpoint/2010/main" val="871297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242A-6065-27B4-771D-23AA339E07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2A0D4AA-BAAB-14ED-0199-3A43DC6DFE0D}"/>
              </a:ext>
            </a:extLst>
          </p:cNvPr>
          <p:cNvSpPr>
            <a:spLocks noGrp="1"/>
          </p:cNvSpPr>
          <p:nvPr>
            <p:ph idx="1"/>
          </p:nvPr>
        </p:nvSpPr>
        <p:spPr/>
        <p:txBody>
          <a:bodyPr>
            <a:normAutofit/>
          </a:bodyPr>
          <a:lstStyle/>
          <a:p>
            <a:r>
              <a:rPr lang="en-GB" dirty="0"/>
              <a:t>Children with </a:t>
            </a:r>
            <a:r>
              <a:rPr lang="en-GB" dirty="0" err="1"/>
              <a:t>tachypnea</a:t>
            </a:r>
            <a:r>
              <a:rPr lang="en-GB" dirty="0"/>
              <a:t> as defined by WHO respiratory rate thresholds were more likely to have pneumonia than were children without </a:t>
            </a:r>
            <a:r>
              <a:rPr lang="en-GB" dirty="0" err="1"/>
              <a:t>tachypnea</a:t>
            </a:r>
            <a:r>
              <a:rPr lang="en-GB" dirty="0"/>
              <a:t>. The WHO thresholds are as follows:</a:t>
            </a:r>
          </a:p>
          <a:p>
            <a:r>
              <a:rPr lang="en-GB" dirty="0"/>
              <a:t>1-Children younger than 2 months: Greater than or equal to 60 breaths/min
2-Children aged 2-12 months: Greater than or equal to 50 breaths/min
3-Children aged 1-5 years: Greater than or equal to 40 breaths/min</a:t>
            </a:r>
            <a:endParaRPr lang="en-US" dirty="0"/>
          </a:p>
        </p:txBody>
      </p:sp>
    </p:spTree>
    <p:extLst>
      <p:ext uri="{BB962C8B-B14F-4D97-AF65-F5344CB8AC3E}">
        <p14:creationId xmlns:p14="http://schemas.microsoft.com/office/powerpoint/2010/main" val="3590327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AFC8C-0285-C92C-067B-4CE0892E0DE1}"/>
              </a:ext>
            </a:extLst>
          </p:cNvPr>
          <p:cNvSpPr>
            <a:spLocks noGrp="1"/>
          </p:cNvSpPr>
          <p:nvPr>
            <p:ph type="title"/>
          </p:nvPr>
        </p:nvSpPr>
        <p:spPr/>
        <p:txBody>
          <a:bodyPr/>
          <a:lstStyle/>
          <a:p>
            <a:pPr algn="ctr"/>
            <a:r>
              <a:rPr lang="en-US" sz="4400" dirty="0"/>
              <a:t>Who Classification of Severity</a:t>
            </a:r>
            <a:endParaRPr lang="en-US" dirty="0"/>
          </a:p>
        </p:txBody>
      </p:sp>
      <p:pic>
        <p:nvPicPr>
          <p:cNvPr id="5" name="Content Placeholder 4">
            <a:extLst>
              <a:ext uri="{FF2B5EF4-FFF2-40B4-BE49-F238E27FC236}">
                <a16:creationId xmlns:a16="http://schemas.microsoft.com/office/drawing/2014/main" id="{BA69FD54-4A78-C23F-8848-FFD8A9B65D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4846" y="1310252"/>
            <a:ext cx="7217946" cy="4866711"/>
          </a:xfrm>
        </p:spPr>
      </p:pic>
    </p:spTree>
    <p:extLst>
      <p:ext uri="{BB962C8B-B14F-4D97-AF65-F5344CB8AC3E}">
        <p14:creationId xmlns:p14="http://schemas.microsoft.com/office/powerpoint/2010/main" val="332322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D81A7-386F-F158-9BA7-225C99E6870D}"/>
              </a:ext>
            </a:extLst>
          </p:cNvPr>
          <p:cNvSpPr>
            <a:spLocks noGrp="1"/>
          </p:cNvSpPr>
          <p:nvPr>
            <p:ph type="title"/>
          </p:nvPr>
        </p:nvSpPr>
        <p:spPr>
          <a:xfrm>
            <a:off x="1052512" y="400844"/>
            <a:ext cx="10515600" cy="1325563"/>
          </a:xfrm>
        </p:spPr>
        <p:txBody>
          <a:bodyPr/>
          <a:lstStyle/>
          <a:p>
            <a:pPr algn="ctr"/>
            <a:r>
              <a:rPr lang="en-GB" dirty="0"/>
              <a:t>Radiological Findings</a:t>
            </a:r>
            <a:endParaRPr lang="en-US" dirty="0"/>
          </a:p>
        </p:txBody>
      </p:sp>
      <p:sp>
        <p:nvSpPr>
          <p:cNvPr id="3" name="Content Placeholder 2">
            <a:extLst>
              <a:ext uri="{FF2B5EF4-FFF2-40B4-BE49-F238E27FC236}">
                <a16:creationId xmlns:a16="http://schemas.microsoft.com/office/drawing/2014/main" id="{0300FC1F-BCCF-06CE-C6AC-9F9D4C2389DD}"/>
              </a:ext>
            </a:extLst>
          </p:cNvPr>
          <p:cNvSpPr>
            <a:spLocks noGrp="1"/>
          </p:cNvSpPr>
          <p:nvPr>
            <p:ph idx="1"/>
          </p:nvPr>
        </p:nvSpPr>
        <p:spPr/>
        <p:txBody>
          <a:bodyPr>
            <a:normAutofit fontScale="92500" lnSpcReduction="20000"/>
          </a:bodyPr>
          <a:lstStyle/>
          <a:p>
            <a:r>
              <a:rPr lang="en-US" dirty="0"/>
              <a:t>In general, chest radiographs are standard practice in hospitalized children for whom a diagnosis of pneumonia is being considered.</a:t>
            </a:r>
            <a:endParaRPr lang="en-GB" dirty="0"/>
          </a:p>
          <a:p>
            <a:r>
              <a:rPr lang="en-GB" dirty="0"/>
              <a:t>An infiltrate on chest radiograph (posteroanterior and lateral views)  supports the diagnosis of pneumonia, however; </a:t>
            </a:r>
            <a:r>
              <a:rPr lang="en-US" dirty="0"/>
              <a:t>In the early clinical stages of disease, patients with bacterial pneumonia may have normal chest radiographs.</a:t>
            </a:r>
            <a:endParaRPr lang="en-GB" dirty="0"/>
          </a:p>
          <a:p>
            <a:r>
              <a:rPr lang="en-GB" dirty="0"/>
              <a:t>Not recommended for children  with suspected pneumonia (cough, fever, localized crackles, or decreased breath sounds) who are well enough to be </a:t>
            </a:r>
            <a:r>
              <a:rPr lang="en-GB" dirty="0" err="1"/>
              <a:t>managedas</a:t>
            </a:r>
            <a:r>
              <a:rPr lang="en-GB" dirty="0"/>
              <a:t> outpatients.</a:t>
            </a:r>
          </a:p>
          <a:p>
            <a:r>
              <a:rPr lang="en-US" dirty="0"/>
              <a:t>it is usually impossible to make an etiologic diagnosis based on a chest radiograph.</a:t>
            </a:r>
          </a:p>
          <a:p>
            <a:r>
              <a:rPr lang="en-US" dirty="0"/>
              <a:t>No follow-up radiographs are needed to evaluate a CAP with good clinical response, except for cases of round pneumonias, lobar collapse, or whenever clinical deterioration may occur .</a:t>
            </a:r>
            <a:endParaRPr lang="en-GB" dirty="0"/>
          </a:p>
          <a:p>
            <a:r>
              <a:rPr lang="en-GB" dirty="0"/>
              <a:t>ultrasonography is highly  sensitive and specific in diagnosing pneumonia in children.</a:t>
            </a:r>
          </a:p>
        </p:txBody>
      </p:sp>
    </p:spTree>
    <p:extLst>
      <p:ext uri="{BB962C8B-B14F-4D97-AF65-F5344CB8AC3E}">
        <p14:creationId xmlns:p14="http://schemas.microsoft.com/office/powerpoint/2010/main" val="342375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B2AB-8227-8E3C-11CE-5DEC6CB04ED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0F3B814-0871-294A-BE53-76EFCDF06DD8}"/>
              </a:ext>
            </a:extLst>
          </p:cNvPr>
          <p:cNvSpPr>
            <a:spLocks noGrp="1"/>
          </p:cNvSpPr>
          <p:nvPr>
            <p:ph type="body" idx="1"/>
          </p:nvPr>
        </p:nvSpPr>
        <p:spPr>
          <a:xfrm>
            <a:off x="869139" y="365125"/>
            <a:ext cx="5157787" cy="823912"/>
          </a:xfrm>
        </p:spPr>
        <p:txBody>
          <a:bodyPr/>
          <a:lstStyle/>
          <a:p>
            <a:r>
              <a:rPr lang="en-US" dirty="0"/>
              <a:t>bronchopneumonia</a:t>
            </a:r>
          </a:p>
        </p:txBody>
      </p:sp>
      <p:pic>
        <p:nvPicPr>
          <p:cNvPr id="8" name="Content Placeholder 7">
            <a:extLst>
              <a:ext uri="{FF2B5EF4-FFF2-40B4-BE49-F238E27FC236}">
                <a16:creationId xmlns:a16="http://schemas.microsoft.com/office/drawing/2014/main" id="{18902FBE-8D21-8A78-5D1D-BB9190A39C3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0184" y="1314629"/>
            <a:ext cx="5462977" cy="4875034"/>
          </a:xfrm>
        </p:spPr>
      </p:pic>
      <p:sp>
        <p:nvSpPr>
          <p:cNvPr id="5" name="Text Placeholder 4">
            <a:extLst>
              <a:ext uri="{FF2B5EF4-FFF2-40B4-BE49-F238E27FC236}">
                <a16:creationId xmlns:a16="http://schemas.microsoft.com/office/drawing/2014/main" id="{54DE57FB-4908-F2E8-0E59-F7EC773F356F}"/>
              </a:ext>
            </a:extLst>
          </p:cNvPr>
          <p:cNvSpPr>
            <a:spLocks noGrp="1"/>
          </p:cNvSpPr>
          <p:nvPr>
            <p:ph type="body" sz="quarter" idx="3"/>
          </p:nvPr>
        </p:nvSpPr>
        <p:spPr>
          <a:xfrm>
            <a:off x="6244837" y="490717"/>
            <a:ext cx="5183188" cy="823912"/>
          </a:xfrm>
        </p:spPr>
        <p:txBody>
          <a:bodyPr/>
          <a:lstStyle/>
          <a:p>
            <a:r>
              <a:rPr lang="en-US" dirty="0"/>
              <a:t>Lobar pneumonia</a:t>
            </a:r>
          </a:p>
        </p:txBody>
      </p:sp>
      <p:pic>
        <p:nvPicPr>
          <p:cNvPr id="10" name="Content Placeholder 9">
            <a:extLst>
              <a:ext uri="{FF2B5EF4-FFF2-40B4-BE49-F238E27FC236}">
                <a16:creationId xmlns:a16="http://schemas.microsoft.com/office/drawing/2014/main" id="{C1CF39BA-913B-0ABD-DCDD-B019B2A6044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08841" y="1314629"/>
            <a:ext cx="3947126" cy="5183096"/>
          </a:xfrm>
        </p:spPr>
      </p:pic>
    </p:spTree>
    <p:extLst>
      <p:ext uri="{BB962C8B-B14F-4D97-AF65-F5344CB8AC3E}">
        <p14:creationId xmlns:p14="http://schemas.microsoft.com/office/powerpoint/2010/main" val="980379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5C08-77C7-1E5A-4CC5-136A5BDA05B7}"/>
              </a:ext>
            </a:extLst>
          </p:cNvPr>
          <p:cNvSpPr>
            <a:spLocks noGrp="1"/>
          </p:cNvSpPr>
          <p:nvPr>
            <p:ph type="title"/>
          </p:nvPr>
        </p:nvSpPr>
        <p:spPr/>
        <p:txBody>
          <a:bodyPr/>
          <a:lstStyle/>
          <a:p>
            <a:pPr algn="ctr"/>
            <a:r>
              <a:rPr lang="en-US" dirty="0"/>
              <a:t>Laboratory Tests</a:t>
            </a:r>
          </a:p>
        </p:txBody>
      </p:sp>
      <p:sp>
        <p:nvSpPr>
          <p:cNvPr id="3" name="Content Placeholder 2">
            <a:extLst>
              <a:ext uri="{FF2B5EF4-FFF2-40B4-BE49-F238E27FC236}">
                <a16:creationId xmlns:a16="http://schemas.microsoft.com/office/drawing/2014/main" id="{0E4ABD99-15B0-3D9F-2FB0-1BC5842BF214}"/>
              </a:ext>
            </a:extLst>
          </p:cNvPr>
          <p:cNvSpPr>
            <a:spLocks noGrp="1"/>
          </p:cNvSpPr>
          <p:nvPr>
            <p:ph idx="1"/>
          </p:nvPr>
        </p:nvSpPr>
        <p:spPr/>
        <p:txBody>
          <a:bodyPr>
            <a:normAutofit fontScale="85000" lnSpcReduction="10000"/>
          </a:bodyPr>
          <a:lstStyle/>
          <a:p>
            <a:r>
              <a:rPr lang="en-US" dirty="0"/>
              <a:t>Of little clinical utility for an individual subject.</a:t>
            </a:r>
            <a:endParaRPr lang="en-GB" dirty="0"/>
          </a:p>
          <a:p>
            <a:r>
              <a:rPr lang="en-GB" dirty="0"/>
              <a:t>The peripheral white blood cell (WBC) count can be useful in differentiating viral from bacterial pneumonia.</a:t>
            </a:r>
          </a:p>
          <a:p>
            <a:r>
              <a:rPr lang="en-GB" dirty="0"/>
              <a:t>Erythrocyte sedimentation rate,  procalcitonin, and C-reactive protein level.</a:t>
            </a:r>
          </a:p>
          <a:p>
            <a:r>
              <a:rPr lang="en-GB" dirty="0"/>
              <a:t>The definitive diagnosis of a viral infection rests on the detection of  the viral genome or antigen in respiratory tract secretions.</a:t>
            </a:r>
          </a:p>
          <a:p>
            <a:r>
              <a:rPr lang="en-GB" dirty="0"/>
              <a:t>The definitive diagnosis of a typical bacterial infection requires isolation  of an organism from the blood, pleural fluid, or lung.</a:t>
            </a:r>
          </a:p>
          <a:p>
            <a:r>
              <a:rPr lang="en-GB" dirty="0"/>
              <a:t>Culture of sputum  is of little value in the diagnosis of pneumonia in young children, while  percutaneous lung aspiration is invasive and not routinely performed.</a:t>
            </a:r>
          </a:p>
          <a:p>
            <a:r>
              <a:rPr lang="en-GB" dirty="0"/>
              <a:t>Blood culture is positive in only 10% of children with pneumococcal  pneumonia and is not recommended for nontoxic-appearing children  treated as outpatients. </a:t>
            </a:r>
          </a:p>
          <a:p>
            <a:r>
              <a:rPr lang="en-GB" dirty="0"/>
              <a:t>Blood cultures are recommended for children  who fail to improve or have clinical deterioration, have complicated  pneumonia, or require hospitalization.</a:t>
            </a:r>
            <a:endParaRPr lang="en-US" dirty="0"/>
          </a:p>
          <a:p>
            <a:endParaRPr lang="en-US" dirty="0"/>
          </a:p>
        </p:txBody>
      </p:sp>
    </p:spTree>
    <p:extLst>
      <p:ext uri="{BB962C8B-B14F-4D97-AF65-F5344CB8AC3E}">
        <p14:creationId xmlns:p14="http://schemas.microsoft.com/office/powerpoint/2010/main" val="223885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1FE50-3B25-BCEC-A76D-F24E9EDA9606}"/>
              </a:ext>
            </a:extLst>
          </p:cNvPr>
          <p:cNvSpPr>
            <a:spLocks noGrp="1"/>
          </p:cNvSpPr>
          <p:nvPr>
            <p:ph type="title"/>
          </p:nvPr>
        </p:nvSpPr>
        <p:spPr/>
        <p:txBody>
          <a:bodyPr>
            <a:normAutofit/>
          </a:bodyPr>
          <a:lstStyle/>
          <a:p>
            <a:pPr algn="ctr"/>
            <a:r>
              <a:rPr lang="en-GB" sz="4400" dirty="0"/>
              <a:t>Introduction</a:t>
            </a:r>
            <a:endParaRPr lang="en-GB" sz="4400" b="0" i="0" dirty="0">
              <a:effectLst/>
            </a:endParaRPr>
          </a:p>
        </p:txBody>
      </p:sp>
      <p:sp>
        <p:nvSpPr>
          <p:cNvPr id="3" name="Content Placeholder 2">
            <a:extLst>
              <a:ext uri="{FF2B5EF4-FFF2-40B4-BE49-F238E27FC236}">
                <a16:creationId xmlns:a16="http://schemas.microsoft.com/office/drawing/2014/main" id="{87F2A15E-A542-0C40-F1CC-7079693A4DA2}"/>
              </a:ext>
            </a:extLst>
          </p:cNvPr>
          <p:cNvSpPr>
            <a:spLocks noGrp="1"/>
          </p:cNvSpPr>
          <p:nvPr>
            <p:ph idx="1"/>
          </p:nvPr>
        </p:nvSpPr>
        <p:spPr/>
        <p:txBody>
          <a:bodyPr>
            <a:normAutofit/>
          </a:bodyPr>
          <a:lstStyle/>
          <a:p>
            <a:r>
              <a:rPr lang="en-GB" dirty="0"/>
              <a:t>Pneumonia is defined as inflammation of the lung parenchyma, </a:t>
            </a:r>
            <a:r>
              <a:rPr lang="en-US" dirty="0"/>
              <a:t>caused by an infectious agent that stimulates a response resulting in damage to lung tissue.</a:t>
            </a:r>
            <a:r>
              <a:rPr lang="en-GB" dirty="0"/>
              <a:t> </a:t>
            </a:r>
          </a:p>
          <a:p>
            <a:r>
              <a:rPr lang="en-US" dirty="0"/>
              <a:t>Community-acquired pneumonia (CAP) is one of the most important health problems affecting children worldwide .</a:t>
            </a:r>
            <a:endParaRPr lang="en-GB" dirty="0"/>
          </a:p>
          <a:p>
            <a:r>
              <a:rPr lang="en-GB" dirty="0"/>
              <a:t>It is the  leading infectious cause of death globally among children younger than  5 yr.</a:t>
            </a:r>
          </a:p>
          <a:p>
            <a:r>
              <a:rPr lang="en-GB" dirty="0">
                <a:solidFill>
                  <a:srgbClr val="2A2A2A"/>
                </a:solidFill>
              </a:rPr>
              <a:t>Ninety-five percent of all episodes of clinical pneumonia in young children worldwide occur in developing countries.</a:t>
            </a:r>
          </a:p>
          <a:p>
            <a:r>
              <a:rPr lang="en-US" dirty="0"/>
              <a:t>Viruses are, by far, the most common cause of CAP. </a:t>
            </a:r>
          </a:p>
          <a:p>
            <a:r>
              <a:rPr lang="en-US" dirty="0"/>
              <a:t>The introduction of conjugate vaccines for pneumococcus and H. Influenzae in the past decade has reduced the burden of bacterial disease.</a:t>
            </a:r>
          </a:p>
          <a:p>
            <a:endParaRPr lang="en-GB" dirty="0">
              <a:solidFill>
                <a:srgbClr val="2A2A2A"/>
              </a:solidFill>
              <a:latin typeface="proxima_nova_rgregular"/>
            </a:endParaRPr>
          </a:p>
          <a:p>
            <a:endParaRPr lang="en-US" dirty="0"/>
          </a:p>
        </p:txBody>
      </p:sp>
    </p:spTree>
    <p:extLst>
      <p:ext uri="{BB962C8B-B14F-4D97-AF65-F5344CB8AC3E}">
        <p14:creationId xmlns:p14="http://schemas.microsoft.com/office/powerpoint/2010/main" val="318290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67E8-49E7-B8DE-E592-DB1DC796F6E3}"/>
              </a:ext>
            </a:extLst>
          </p:cNvPr>
          <p:cNvSpPr>
            <a:spLocks noGrp="1"/>
          </p:cNvSpPr>
          <p:nvPr>
            <p:ph type="title"/>
          </p:nvPr>
        </p:nvSpPr>
        <p:spPr/>
        <p:txBody>
          <a:bodyPr/>
          <a:lstStyle/>
          <a:p>
            <a:pPr algn="ctr"/>
            <a:r>
              <a:rPr lang="en-US" dirty="0"/>
              <a:t>Differential</a:t>
            </a:r>
            <a:r>
              <a:rPr lang="en-US" b="1" dirty="0"/>
              <a:t> </a:t>
            </a:r>
            <a:r>
              <a:rPr lang="en-US" dirty="0"/>
              <a:t>Diagnosis</a:t>
            </a:r>
          </a:p>
        </p:txBody>
      </p:sp>
      <p:sp>
        <p:nvSpPr>
          <p:cNvPr id="3" name="Content Placeholder 2">
            <a:extLst>
              <a:ext uri="{FF2B5EF4-FFF2-40B4-BE49-F238E27FC236}">
                <a16:creationId xmlns:a16="http://schemas.microsoft.com/office/drawing/2014/main" id="{822B2520-ECC7-370E-498D-DA8294B0090E}"/>
              </a:ext>
            </a:extLst>
          </p:cNvPr>
          <p:cNvSpPr>
            <a:spLocks noGrp="1"/>
          </p:cNvSpPr>
          <p:nvPr>
            <p:ph idx="1"/>
          </p:nvPr>
        </p:nvSpPr>
        <p:spPr/>
        <p:txBody>
          <a:bodyPr/>
          <a:lstStyle/>
          <a:p>
            <a:r>
              <a:rPr lang="en-US" dirty="0"/>
              <a:t>Viral bronchiolitis.</a:t>
            </a:r>
          </a:p>
          <a:p>
            <a:r>
              <a:rPr lang="en-US" dirty="0"/>
              <a:t>Asthma.</a:t>
            </a:r>
          </a:p>
          <a:p>
            <a:r>
              <a:rPr lang="en-US" dirty="0"/>
              <a:t>Cardiogenic causes of tachypnea.</a:t>
            </a:r>
          </a:p>
          <a:p>
            <a:r>
              <a:rPr lang="en-US" dirty="0"/>
              <a:t>Interstitial lung diseases .</a:t>
            </a:r>
          </a:p>
          <a:p>
            <a:r>
              <a:rPr lang="en-US" dirty="0"/>
              <a:t>Chemical pneumonitis, especially those secondary to aspiration syndromes. </a:t>
            </a:r>
          </a:p>
          <a:p>
            <a:endParaRPr lang="en-US" dirty="0"/>
          </a:p>
        </p:txBody>
      </p:sp>
    </p:spTree>
    <p:extLst>
      <p:ext uri="{BB962C8B-B14F-4D97-AF65-F5344CB8AC3E}">
        <p14:creationId xmlns:p14="http://schemas.microsoft.com/office/powerpoint/2010/main" val="3166990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3686-FCBB-51E4-9261-77C5C0443FBF}"/>
              </a:ext>
            </a:extLst>
          </p:cNvPr>
          <p:cNvSpPr>
            <a:spLocks noGrp="1"/>
          </p:cNvSpPr>
          <p:nvPr>
            <p:ph type="title"/>
          </p:nvPr>
        </p:nvSpPr>
        <p:spPr/>
        <p:txBody>
          <a:bodyPr/>
          <a:lstStyle/>
          <a:p>
            <a:pPr algn="ctr"/>
            <a:r>
              <a:rPr lang="en-GB" dirty="0"/>
              <a:t>Indications For Admission </a:t>
            </a:r>
            <a:endParaRPr lang="en-US" dirty="0"/>
          </a:p>
        </p:txBody>
      </p:sp>
      <p:sp>
        <p:nvSpPr>
          <p:cNvPr id="3" name="Content Placeholder 2">
            <a:extLst>
              <a:ext uri="{FF2B5EF4-FFF2-40B4-BE49-F238E27FC236}">
                <a16:creationId xmlns:a16="http://schemas.microsoft.com/office/drawing/2014/main" id="{77932F32-EC74-7889-C9DB-5BE3114B3E82}"/>
              </a:ext>
            </a:extLst>
          </p:cNvPr>
          <p:cNvSpPr>
            <a:spLocks noGrp="1"/>
          </p:cNvSpPr>
          <p:nvPr>
            <p:ph idx="1"/>
          </p:nvPr>
        </p:nvSpPr>
        <p:spPr/>
        <p:txBody>
          <a:bodyPr>
            <a:normAutofit fontScale="92500" lnSpcReduction="20000"/>
          </a:bodyPr>
          <a:lstStyle/>
          <a:p>
            <a:pPr marL="0" indent="0">
              <a:buNone/>
            </a:pPr>
            <a:r>
              <a:rPr lang="en-GB" dirty="0"/>
              <a:t>1-Age &lt;6 </a:t>
            </a:r>
            <a:r>
              <a:rPr lang="en-GB" dirty="0" err="1"/>
              <a:t>mo</a:t>
            </a:r>
            <a:r>
              <a:rPr lang="en-GB" dirty="0"/>
              <a:t> </a:t>
            </a:r>
          </a:p>
          <a:p>
            <a:pPr marL="0" indent="0">
              <a:buNone/>
            </a:pPr>
            <a:r>
              <a:rPr lang="en-GB" dirty="0"/>
              <a:t>2-Immunocompromised state </a:t>
            </a:r>
          </a:p>
          <a:p>
            <a:pPr marL="0" indent="0">
              <a:buNone/>
            </a:pPr>
            <a:r>
              <a:rPr lang="en-GB" dirty="0"/>
              <a:t>3-Toxic appearance </a:t>
            </a:r>
          </a:p>
          <a:p>
            <a:pPr marL="0" indent="0">
              <a:buNone/>
            </a:pPr>
            <a:r>
              <a:rPr lang="en-GB" dirty="0"/>
              <a:t>4-Moderate to severe respiratory distress </a:t>
            </a:r>
          </a:p>
          <a:p>
            <a:pPr marL="0" indent="0">
              <a:buNone/>
            </a:pPr>
            <a:r>
              <a:rPr lang="en-GB" dirty="0"/>
              <a:t>5-Hypoxemia (oxygen saturation &lt;90% breathing room air, sea level) </a:t>
            </a:r>
          </a:p>
          <a:p>
            <a:pPr marL="0" indent="0">
              <a:buNone/>
            </a:pPr>
            <a:r>
              <a:rPr lang="en-GB" dirty="0"/>
              <a:t>6-Complicated pneumonia
7-Sickle cell </a:t>
            </a:r>
            <a:r>
              <a:rPr lang="en-GB" dirty="0" err="1"/>
              <a:t>anemia</a:t>
            </a:r>
            <a:r>
              <a:rPr lang="en-GB" dirty="0"/>
              <a:t> with acute chest syndrome </a:t>
            </a:r>
          </a:p>
          <a:p>
            <a:pPr marL="0" indent="0">
              <a:buNone/>
            </a:pPr>
            <a:r>
              <a:rPr lang="en-GB" dirty="0"/>
              <a:t>8-Vomiting or inability to tolerate oral fluids or medications </a:t>
            </a:r>
          </a:p>
          <a:p>
            <a:pPr marL="0" indent="0">
              <a:buNone/>
            </a:pPr>
            <a:r>
              <a:rPr lang="en-GB" dirty="0"/>
              <a:t>9-Severe dehydration </a:t>
            </a:r>
          </a:p>
          <a:p>
            <a:pPr marL="0" indent="0">
              <a:buNone/>
            </a:pPr>
            <a:r>
              <a:rPr lang="en-GB" dirty="0"/>
              <a:t>10-No response to appropriate oral antibiotic therapy </a:t>
            </a:r>
          </a:p>
          <a:p>
            <a:pPr marL="0" indent="0">
              <a:buNone/>
            </a:pPr>
            <a:r>
              <a:rPr lang="en-GB" dirty="0"/>
              <a:t>11-Social factors (e.g., inability of caregivers to administer medications  at home or follow-up appropriately)</a:t>
            </a:r>
            <a:endParaRPr lang="en-US" dirty="0"/>
          </a:p>
        </p:txBody>
      </p:sp>
    </p:spTree>
    <p:extLst>
      <p:ext uri="{BB962C8B-B14F-4D97-AF65-F5344CB8AC3E}">
        <p14:creationId xmlns:p14="http://schemas.microsoft.com/office/powerpoint/2010/main" val="2215211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D938-B4B7-5986-778D-D84BDBF1131E}"/>
              </a:ext>
            </a:extLst>
          </p:cNvPr>
          <p:cNvSpPr>
            <a:spLocks noGrp="1"/>
          </p:cNvSpPr>
          <p:nvPr>
            <p:ph type="title"/>
          </p:nvPr>
        </p:nvSpPr>
        <p:spPr/>
        <p:txBody>
          <a:bodyPr/>
          <a:lstStyle/>
          <a:p>
            <a:pPr algn="ctr"/>
            <a:r>
              <a:rPr lang="en-US" dirty="0"/>
              <a:t>General Management</a:t>
            </a:r>
          </a:p>
        </p:txBody>
      </p:sp>
      <p:sp>
        <p:nvSpPr>
          <p:cNvPr id="3" name="Content Placeholder 2">
            <a:extLst>
              <a:ext uri="{FF2B5EF4-FFF2-40B4-BE49-F238E27FC236}">
                <a16:creationId xmlns:a16="http://schemas.microsoft.com/office/drawing/2014/main" id="{C6C94715-FE17-DEAC-75CE-C5B97B896AEC}"/>
              </a:ext>
            </a:extLst>
          </p:cNvPr>
          <p:cNvSpPr>
            <a:spLocks noGrp="1"/>
          </p:cNvSpPr>
          <p:nvPr>
            <p:ph idx="1"/>
          </p:nvPr>
        </p:nvSpPr>
        <p:spPr/>
        <p:txBody>
          <a:bodyPr/>
          <a:lstStyle/>
          <a:p>
            <a:r>
              <a:rPr lang="en-US" sz="2800" dirty="0"/>
              <a:t>Infants and children with CAP without danger signs(mild) can be safely cared for at home. </a:t>
            </a:r>
          </a:p>
          <a:p>
            <a:r>
              <a:rPr lang="en-US" sz="2800" dirty="0"/>
              <a:t>In this situation, the child </a:t>
            </a:r>
            <a:r>
              <a:rPr lang="en-US" sz="2800" dirty="0" err="1"/>
              <a:t>usuall</a:t>
            </a:r>
            <a:r>
              <a:rPr lang="en-US" sz="2800" dirty="0"/>
              <a:t> should be reexamined within 48 hours after beginning treatment.</a:t>
            </a:r>
          </a:p>
          <a:p>
            <a:endParaRPr lang="en-US" dirty="0"/>
          </a:p>
        </p:txBody>
      </p:sp>
    </p:spTree>
    <p:extLst>
      <p:ext uri="{BB962C8B-B14F-4D97-AF65-F5344CB8AC3E}">
        <p14:creationId xmlns:p14="http://schemas.microsoft.com/office/powerpoint/2010/main" val="2129985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2166-3CE8-C8BF-9944-F828001588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F26420-0D09-D690-D6AB-F3C155F1606F}"/>
              </a:ext>
            </a:extLst>
          </p:cNvPr>
          <p:cNvSpPr>
            <a:spLocks noGrp="1"/>
          </p:cNvSpPr>
          <p:nvPr>
            <p:ph idx="1"/>
          </p:nvPr>
        </p:nvSpPr>
        <p:spPr/>
        <p:txBody>
          <a:bodyPr>
            <a:normAutofit/>
          </a:bodyPr>
          <a:lstStyle/>
          <a:p>
            <a:pPr marL="0" indent="0">
              <a:buNone/>
            </a:pPr>
            <a:r>
              <a:rPr lang="en-US" b="1" dirty="0"/>
              <a:t>General management for hospitalized children includes :</a:t>
            </a:r>
          </a:p>
          <a:p>
            <a:r>
              <a:rPr lang="en-US" b="1" dirty="0"/>
              <a:t>oxygen</a:t>
            </a:r>
            <a:r>
              <a:rPr lang="en-US" dirty="0"/>
              <a:t> delivery through a mask or nasal cannula to keep oxygen saturation above 92%, </a:t>
            </a:r>
          </a:p>
          <a:p>
            <a:r>
              <a:rPr lang="en-US" b="1" dirty="0"/>
              <a:t>Antipyretics</a:t>
            </a:r>
            <a:r>
              <a:rPr lang="en-US" dirty="0"/>
              <a:t> .</a:t>
            </a:r>
          </a:p>
          <a:p>
            <a:r>
              <a:rPr lang="en-US" b="1" dirty="0"/>
              <a:t>IV fluids </a:t>
            </a:r>
            <a:r>
              <a:rPr lang="en-US" dirty="0"/>
              <a:t>if the child is unable to drink. </a:t>
            </a:r>
          </a:p>
          <a:p>
            <a:r>
              <a:rPr lang="en-US" dirty="0"/>
              <a:t>Fluid intake should be carefully monitored because pneumonia can be complicated by hyponatremia secondary to the syndrome of inappropriate antidiuretic hormone secretion. </a:t>
            </a:r>
          </a:p>
          <a:p>
            <a:r>
              <a:rPr lang="en-US" dirty="0"/>
              <a:t>The benefit of nasogastric tube feeding should be weighed against its potential for respirator distress due to the obstruction of a nostril, or by inducing gastroesophageal reflux.</a:t>
            </a:r>
          </a:p>
          <a:p>
            <a:endParaRPr lang="en-US" dirty="0"/>
          </a:p>
        </p:txBody>
      </p:sp>
    </p:spTree>
    <p:extLst>
      <p:ext uri="{BB962C8B-B14F-4D97-AF65-F5344CB8AC3E}">
        <p14:creationId xmlns:p14="http://schemas.microsoft.com/office/powerpoint/2010/main" val="3774308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08CE-6543-F80D-7B62-D1CBA600F6E3}"/>
              </a:ext>
            </a:extLst>
          </p:cNvPr>
          <p:cNvSpPr>
            <a:spLocks noGrp="1"/>
          </p:cNvSpPr>
          <p:nvPr>
            <p:ph type="title"/>
          </p:nvPr>
        </p:nvSpPr>
        <p:spPr/>
        <p:txBody>
          <a:bodyPr/>
          <a:lstStyle/>
          <a:p>
            <a:pPr algn="ctr"/>
            <a:r>
              <a:rPr lang="en-GB" dirty="0"/>
              <a:t>Treatment With Antimicrobials </a:t>
            </a:r>
            <a:endParaRPr lang="en-US" dirty="0"/>
          </a:p>
        </p:txBody>
      </p:sp>
      <p:sp>
        <p:nvSpPr>
          <p:cNvPr id="3" name="Content Placeholder 2">
            <a:extLst>
              <a:ext uri="{FF2B5EF4-FFF2-40B4-BE49-F238E27FC236}">
                <a16:creationId xmlns:a16="http://schemas.microsoft.com/office/drawing/2014/main" id="{CCFE46AE-5225-8CC1-5A8F-E12C630094BD}"/>
              </a:ext>
            </a:extLst>
          </p:cNvPr>
          <p:cNvSpPr>
            <a:spLocks noGrp="1"/>
          </p:cNvSpPr>
          <p:nvPr>
            <p:ph idx="1"/>
          </p:nvPr>
        </p:nvSpPr>
        <p:spPr>
          <a:xfrm>
            <a:off x="677334" y="1449239"/>
            <a:ext cx="8596668" cy="4592124"/>
          </a:xfrm>
        </p:spPr>
        <p:txBody>
          <a:bodyPr>
            <a:normAutofit fontScale="70000" lnSpcReduction="20000"/>
          </a:bodyPr>
          <a:lstStyle/>
          <a:p>
            <a:r>
              <a:rPr lang="en-US" dirty="0"/>
              <a:t>Since viruses are the main cause for many cases of CAP in childhood, it is appropriate to be cautious and not over treat these with antibiotics.</a:t>
            </a:r>
          </a:p>
          <a:p>
            <a:r>
              <a:rPr lang="en-US" dirty="0"/>
              <a:t>However, therapeutic decisions can be difficult because most tests do not adequately differentiate viral from bacterial infection in an individual child. </a:t>
            </a:r>
            <a:endParaRPr lang="en-GB" dirty="0"/>
          </a:p>
          <a:p>
            <a:r>
              <a:rPr lang="en-GB" dirty="0"/>
              <a:t>Treatment of suspected bacterial pneumonia is based on the presumptive  cause and the age and clinical appearance of the child. For mildly ill  children who do not require hospitalization, high-dose amoxicillin is recommended.</a:t>
            </a:r>
          </a:p>
          <a:p>
            <a:r>
              <a:rPr lang="en-GB" dirty="0"/>
              <a:t>For school-aged children and adolescents or when infection with M.  </a:t>
            </a:r>
            <a:r>
              <a:rPr lang="en-GB" dirty="0" err="1"/>
              <a:t>Pneumoniae</a:t>
            </a:r>
            <a:r>
              <a:rPr lang="en-GB" dirty="0"/>
              <a:t> or C. </a:t>
            </a:r>
            <a:r>
              <a:rPr lang="en-GB" dirty="0" err="1"/>
              <a:t>Pneumoniae</a:t>
            </a:r>
            <a:r>
              <a:rPr lang="en-GB" dirty="0"/>
              <a:t> is suspected, a macrolide antibiotic is  an appropriate choice for outpatient management.</a:t>
            </a:r>
          </a:p>
          <a:p>
            <a:r>
              <a:rPr lang="en-GB" dirty="0"/>
              <a:t>The empiric treatment of suspected bacterial pneumonia in a hospitalized child depends on level of penicillin  resistance among S. </a:t>
            </a:r>
            <a:r>
              <a:rPr lang="en-GB" dirty="0" err="1"/>
              <a:t>Pneumoniae</a:t>
            </a:r>
            <a:r>
              <a:rPr lang="en-GB" dirty="0"/>
              <a:t>, children who are fully immunized  against H. </a:t>
            </a:r>
            <a:r>
              <a:rPr lang="en-GB" dirty="0" err="1"/>
              <a:t>Influenzae</a:t>
            </a:r>
            <a:r>
              <a:rPr lang="en-GB" dirty="0"/>
              <a:t> type b and S. Pneumoniae and are not severely ill, in this </a:t>
            </a:r>
            <a:r>
              <a:rPr lang="en-GB" dirty="0" err="1"/>
              <a:t>case,patients</a:t>
            </a:r>
            <a:r>
              <a:rPr lang="en-GB" dirty="0"/>
              <a:t> should receive ampicillin or penicillin G. For children who do not meet  these criteria, ceftriaxone or cefotaxime may be used. </a:t>
            </a:r>
          </a:p>
          <a:p>
            <a:r>
              <a:rPr lang="en-GB" dirty="0"/>
              <a:t>If clinical features  suggest staphylococcal pneumonia (pneumatoceles, empyema), initial  antimicrobial therapy should also include vancomycin or clindamycin.</a:t>
            </a:r>
          </a:p>
          <a:p>
            <a:r>
              <a:rPr lang="en-US" dirty="0"/>
              <a:t>Neonates with CAP can be treated with a combination, such as IV ampicillin and gentamicin.</a:t>
            </a:r>
          </a:p>
          <a:p>
            <a:r>
              <a:rPr lang="en-US" dirty="0"/>
              <a:t>For symptomatic children between 3 weeks and 3 months of age with interstitial infiltrates visible on chest radiograph, if a viral etiology is not the most likely diagnosis, a macrolide should be used to cover for agents such as </a:t>
            </a:r>
            <a:r>
              <a:rPr lang="en-US" i="1" dirty="0"/>
              <a:t>C. trachomatis, B. pertussis, </a:t>
            </a:r>
            <a:r>
              <a:rPr lang="en-US" dirty="0"/>
              <a:t>and </a:t>
            </a:r>
            <a:r>
              <a:rPr lang="en-US" i="1" dirty="0"/>
              <a:t>U. </a:t>
            </a:r>
            <a:r>
              <a:rPr lang="en-US" i="1" dirty="0" err="1"/>
              <a:t>urealyticum</a:t>
            </a:r>
            <a:r>
              <a:rPr lang="en-US" i="1" dirty="0"/>
              <a:t>. </a:t>
            </a:r>
          </a:p>
          <a:p>
            <a:r>
              <a:rPr lang="en-GB" dirty="0"/>
              <a:t>Antibiotics should  generally be continued until the patient has been afebrile for 72 hr, and  the total duration should not be less than 10 days</a:t>
            </a:r>
            <a:endParaRPr lang="en-US" dirty="0"/>
          </a:p>
          <a:p>
            <a:endParaRPr lang="en-US" dirty="0"/>
          </a:p>
        </p:txBody>
      </p:sp>
    </p:spTree>
    <p:extLst>
      <p:ext uri="{BB962C8B-B14F-4D97-AF65-F5344CB8AC3E}">
        <p14:creationId xmlns:p14="http://schemas.microsoft.com/office/powerpoint/2010/main" val="641108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2E4A-76CA-9519-8649-F35BD335C2B4}"/>
              </a:ext>
            </a:extLst>
          </p:cNvPr>
          <p:cNvSpPr>
            <a:spLocks noGrp="1"/>
          </p:cNvSpPr>
          <p:nvPr>
            <p:ph type="title"/>
          </p:nvPr>
        </p:nvSpPr>
        <p:spPr/>
        <p:txBody>
          <a:bodyPr/>
          <a:lstStyle/>
          <a:p>
            <a:pPr algn="ctr"/>
            <a:r>
              <a:rPr lang="en-US" dirty="0"/>
              <a:t>Slowly</a:t>
            </a:r>
            <a:r>
              <a:rPr lang="en-US" b="1" dirty="0"/>
              <a:t> </a:t>
            </a:r>
            <a:r>
              <a:rPr lang="en-US" dirty="0"/>
              <a:t>Resolving</a:t>
            </a:r>
            <a:r>
              <a:rPr lang="en-US" b="1" dirty="0"/>
              <a:t> </a:t>
            </a:r>
            <a:r>
              <a:rPr lang="en-US" dirty="0"/>
              <a:t>Pneumonia</a:t>
            </a:r>
          </a:p>
        </p:txBody>
      </p:sp>
      <p:sp>
        <p:nvSpPr>
          <p:cNvPr id="3" name="Content Placeholder 2">
            <a:extLst>
              <a:ext uri="{FF2B5EF4-FFF2-40B4-BE49-F238E27FC236}">
                <a16:creationId xmlns:a16="http://schemas.microsoft.com/office/drawing/2014/main" id="{E3280314-329B-2B9D-18D5-353B838CD96E}"/>
              </a:ext>
            </a:extLst>
          </p:cNvPr>
          <p:cNvSpPr>
            <a:spLocks noGrp="1"/>
          </p:cNvSpPr>
          <p:nvPr>
            <p:ph idx="1"/>
          </p:nvPr>
        </p:nvSpPr>
        <p:spPr/>
        <p:txBody>
          <a:bodyPr/>
          <a:lstStyle/>
          <a:p>
            <a:r>
              <a:rPr lang="en-US" dirty="0"/>
              <a:t>The persistence of either clinical or radiological  findings of pneumonia beyond the normal time course during which one would expect the infection to resolve (i.e., between 48 and 96 hours after empiric “adequate” antimicrobial treatment). </a:t>
            </a:r>
          </a:p>
          <a:p>
            <a:r>
              <a:rPr lang="en-US" dirty="0"/>
              <a:t>However, radiologic resolution may take several weeks. </a:t>
            </a:r>
            <a:r>
              <a:rPr lang="en-US" dirty="0" err="1"/>
              <a:t>Radiologi</a:t>
            </a:r>
            <a:r>
              <a:rPr lang="en-US" dirty="0"/>
              <a:t> abnormalities are found 3–7 weeks after initial episode in a substantial proportion of patients.</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6851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66E6-8C84-8C8A-371E-4BBF263B74E6}"/>
              </a:ext>
            </a:extLst>
          </p:cNvPr>
          <p:cNvSpPr>
            <a:spLocks noGrp="1"/>
          </p:cNvSpPr>
          <p:nvPr>
            <p:ph type="title"/>
          </p:nvPr>
        </p:nvSpPr>
        <p:spPr/>
        <p:txBody>
          <a:bodyPr/>
          <a:lstStyle/>
          <a:p>
            <a:pPr algn="ctr"/>
            <a:r>
              <a:rPr lang="en-US" dirty="0"/>
              <a:t>Causes</a:t>
            </a:r>
          </a:p>
        </p:txBody>
      </p:sp>
      <p:sp>
        <p:nvSpPr>
          <p:cNvPr id="3" name="Content Placeholder 2">
            <a:extLst>
              <a:ext uri="{FF2B5EF4-FFF2-40B4-BE49-F238E27FC236}">
                <a16:creationId xmlns:a16="http://schemas.microsoft.com/office/drawing/2014/main" id="{B1CAEA0B-8B02-2EEC-DDE6-72B2D5F62A47}"/>
              </a:ext>
            </a:extLst>
          </p:cNvPr>
          <p:cNvSpPr>
            <a:spLocks noGrp="1"/>
          </p:cNvSpPr>
          <p:nvPr>
            <p:ph idx="1"/>
          </p:nvPr>
        </p:nvSpPr>
        <p:spPr/>
        <p:txBody>
          <a:bodyPr>
            <a:normAutofit fontScale="92500" lnSpcReduction="20000"/>
          </a:bodyPr>
          <a:lstStyle/>
          <a:p>
            <a:r>
              <a:rPr lang="en-US" dirty="0"/>
              <a:t>(1) complications, such as pleural effusion or empyema.</a:t>
            </a:r>
          </a:p>
          <a:p>
            <a:r>
              <a:rPr lang="en-US" dirty="0"/>
              <a:t>(2) bacterial resistance.</a:t>
            </a:r>
          </a:p>
          <a:p>
            <a:r>
              <a:rPr lang="en-US" dirty="0"/>
              <a:t>(3) nonbacterial etiologies  such as viruses or fungi and aspiration of foreign bodies or food.</a:t>
            </a:r>
          </a:p>
          <a:p>
            <a:r>
              <a:rPr lang="en-US" dirty="0"/>
              <a:t>(4)  bronchial obstruction from endobronchial lesions, foreign body, or  mucous plugs.</a:t>
            </a:r>
          </a:p>
          <a:p>
            <a:r>
              <a:rPr lang="en-US" dirty="0"/>
              <a:t>(5) preexisting diseases such as immunodeficiencies,  ciliary dyskinesia, cystic fibrosis, pulmonary sequestration, or congenital  pulmonary airway malformation.</a:t>
            </a:r>
          </a:p>
          <a:p>
            <a:r>
              <a:rPr lang="en-US" dirty="0"/>
              <a:t>(6) other noninfectious causes  (including bronchiolitis obliterans, hypersensitivity pneumonitis,  eosinophilic pneumonia, and granulomatosis with polyangiitis).</a:t>
            </a:r>
          </a:p>
          <a:p>
            <a:r>
              <a:rPr lang="en-US" dirty="0"/>
              <a:t>Several differential diagnostic tests for such possible comorbidities may be considered including bronchoscopy with BAL, chest CT scan, or lung biopsy. Blood, pleural, and sputum cultures, as well as PCR, should be considered for the diagnosis of possible atypical microorganisms.</a:t>
            </a:r>
          </a:p>
          <a:p>
            <a:endParaRPr lang="en-US" dirty="0"/>
          </a:p>
        </p:txBody>
      </p:sp>
    </p:spTree>
    <p:extLst>
      <p:ext uri="{BB962C8B-B14F-4D97-AF65-F5344CB8AC3E}">
        <p14:creationId xmlns:p14="http://schemas.microsoft.com/office/powerpoint/2010/main" val="1100144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EF0DC-86F5-3634-C5BE-959B9DFEBDE9}"/>
              </a:ext>
            </a:extLst>
          </p:cNvPr>
          <p:cNvSpPr>
            <a:spLocks noGrp="1"/>
          </p:cNvSpPr>
          <p:nvPr>
            <p:ph type="title"/>
          </p:nvPr>
        </p:nvSpPr>
        <p:spPr>
          <a:xfrm>
            <a:off x="547937" y="669989"/>
            <a:ext cx="8596668" cy="1320800"/>
          </a:xfrm>
        </p:spPr>
        <p:txBody>
          <a:bodyPr/>
          <a:lstStyle/>
          <a:p>
            <a:pPr algn="ctr"/>
            <a:r>
              <a:rPr lang="en-GB" b="0" i="0" dirty="0">
                <a:effectLst/>
                <a:latin typeface="proxima_nova_ltsemibold"/>
              </a:rPr>
              <a:t>Complications</a:t>
            </a:r>
          </a:p>
        </p:txBody>
      </p:sp>
      <p:sp>
        <p:nvSpPr>
          <p:cNvPr id="3" name="Content Placeholder 2">
            <a:extLst>
              <a:ext uri="{FF2B5EF4-FFF2-40B4-BE49-F238E27FC236}">
                <a16:creationId xmlns:a16="http://schemas.microsoft.com/office/drawing/2014/main" id="{BD75B2D0-2537-B907-84C5-457D9A08CB35}"/>
              </a:ext>
            </a:extLst>
          </p:cNvPr>
          <p:cNvSpPr>
            <a:spLocks noGrp="1"/>
          </p:cNvSpPr>
          <p:nvPr>
            <p:ph idx="1"/>
          </p:nvPr>
        </p:nvSpPr>
        <p:spPr/>
        <p:txBody>
          <a:bodyPr>
            <a:normAutofit/>
          </a:bodyPr>
          <a:lstStyle/>
          <a:p>
            <a:r>
              <a:rPr lang="en-GB" dirty="0"/>
              <a:t>Pleural effusion
Empyema
Pneumatocele
Lung abscess
Necrotizing pneumonia</a:t>
            </a:r>
          </a:p>
          <a:p>
            <a:r>
              <a:rPr lang="en-GB" dirty="0"/>
              <a:t>Air leak syndrome, including pneumothorax, </a:t>
            </a:r>
            <a:r>
              <a:rPr lang="en-GB" dirty="0" err="1"/>
              <a:t>pneumomediastinum</a:t>
            </a:r>
            <a:r>
              <a:rPr lang="en-GB" dirty="0"/>
              <a:t>, </a:t>
            </a:r>
            <a:r>
              <a:rPr lang="en-GB" dirty="0" err="1"/>
              <a:t>pneumopericardium</a:t>
            </a:r>
            <a:r>
              <a:rPr lang="en-GB" dirty="0"/>
              <a:t>, and pulmonary interstitial emphysema</a:t>
            </a:r>
            <a:endParaRPr lang="en-US" dirty="0"/>
          </a:p>
        </p:txBody>
      </p:sp>
    </p:spTree>
    <p:extLst>
      <p:ext uri="{BB962C8B-B14F-4D97-AF65-F5344CB8AC3E}">
        <p14:creationId xmlns:p14="http://schemas.microsoft.com/office/powerpoint/2010/main" val="1140386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E09AE-4D47-E37F-1CF8-EFCA327601FE}"/>
              </a:ext>
            </a:extLst>
          </p:cNvPr>
          <p:cNvSpPr>
            <a:spLocks noGrp="1"/>
          </p:cNvSpPr>
          <p:nvPr>
            <p:ph type="title"/>
          </p:nvPr>
        </p:nvSpPr>
        <p:spPr/>
        <p:txBody>
          <a:bodyPr/>
          <a:lstStyle/>
          <a:p>
            <a:pPr algn="ctr"/>
            <a:r>
              <a:rPr lang="en-US" dirty="0"/>
              <a:t>Necrotizing Pneumonia</a:t>
            </a:r>
          </a:p>
        </p:txBody>
      </p:sp>
      <p:sp>
        <p:nvSpPr>
          <p:cNvPr id="3" name="Content Placeholder 2">
            <a:extLst>
              <a:ext uri="{FF2B5EF4-FFF2-40B4-BE49-F238E27FC236}">
                <a16:creationId xmlns:a16="http://schemas.microsoft.com/office/drawing/2014/main" id="{0282D08E-DFA6-C291-6810-2553EBD6D748}"/>
              </a:ext>
            </a:extLst>
          </p:cNvPr>
          <p:cNvSpPr>
            <a:spLocks noGrp="1"/>
          </p:cNvSpPr>
          <p:nvPr>
            <p:ph idx="1"/>
          </p:nvPr>
        </p:nvSpPr>
        <p:spPr/>
        <p:txBody>
          <a:bodyPr>
            <a:normAutofit lnSpcReduction="10000"/>
          </a:bodyPr>
          <a:lstStyle/>
          <a:p>
            <a:r>
              <a:rPr lang="en-US" dirty="0"/>
              <a:t>Necrotizing pneumonia is characterized by necrosis and liquefaction of consolidated lung tissue, which may be complicated by solitary, multiple, or multiloculated radiolucent foci, bronchopleural fistulas, and intrapulmonary abscesses.</a:t>
            </a:r>
          </a:p>
          <a:p>
            <a:r>
              <a:rPr lang="en-US" dirty="0"/>
              <a:t>Most cases are confined to a single lobe, but sometimes there is </a:t>
            </a:r>
            <a:r>
              <a:rPr lang="en-US" dirty="0" err="1"/>
              <a:t>multilobar</a:t>
            </a:r>
            <a:r>
              <a:rPr lang="en-US" dirty="0"/>
              <a:t> involvement. </a:t>
            </a:r>
          </a:p>
          <a:p>
            <a:r>
              <a:rPr lang="en-US" dirty="0"/>
              <a:t>Necrotizing pneumonia is usually secondary to pneumococcus, </a:t>
            </a:r>
            <a:r>
              <a:rPr lang="en-US" i="1" dirty="0"/>
              <a:t>S. aureus, </a:t>
            </a:r>
            <a:r>
              <a:rPr lang="en-US" dirty="0"/>
              <a:t>or, less commonly, </a:t>
            </a:r>
            <a:r>
              <a:rPr lang="en-US" i="1" dirty="0"/>
              <a:t>Pseudomonas aeruginosa </a:t>
            </a:r>
            <a:r>
              <a:rPr lang="en-US" dirty="0"/>
              <a:t>infections. </a:t>
            </a:r>
          </a:p>
          <a:p>
            <a:r>
              <a:rPr lang="en-US" dirty="0"/>
              <a:t>CA-MRSA is often associated with this clinical presentation, since there is production of Panton-Valentine </a:t>
            </a:r>
            <a:r>
              <a:rPr lang="en-US" dirty="0" err="1"/>
              <a:t>leukocidin</a:t>
            </a:r>
            <a:r>
              <a:rPr lang="en-US" dirty="0"/>
              <a:t>, an exotoxin that causes tissue necrosis. </a:t>
            </a:r>
          </a:p>
          <a:p>
            <a:r>
              <a:rPr lang="en-US" dirty="0"/>
              <a:t>In Europe, methicillin-sensitive </a:t>
            </a:r>
            <a:r>
              <a:rPr lang="en-US" i="1" dirty="0"/>
              <a:t>S. aureus </a:t>
            </a:r>
            <a:r>
              <a:rPr lang="en-US" dirty="0"/>
              <a:t>(MSSA), producing this same exotoxin, has been associated with necrotizing pneumonia</a:t>
            </a:r>
          </a:p>
          <a:p>
            <a:endParaRPr lang="en-US" dirty="0"/>
          </a:p>
        </p:txBody>
      </p:sp>
    </p:spTree>
    <p:extLst>
      <p:ext uri="{BB962C8B-B14F-4D97-AF65-F5344CB8AC3E}">
        <p14:creationId xmlns:p14="http://schemas.microsoft.com/office/powerpoint/2010/main" val="326101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EF08-1FC1-7640-3981-D93B861E892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11A76F4-068D-5A52-FD4E-5D7C7E5C3B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1357" y="2160588"/>
            <a:ext cx="5069323" cy="3881437"/>
          </a:xfrm>
        </p:spPr>
      </p:pic>
    </p:spTree>
    <p:extLst>
      <p:ext uri="{BB962C8B-B14F-4D97-AF65-F5344CB8AC3E}">
        <p14:creationId xmlns:p14="http://schemas.microsoft.com/office/powerpoint/2010/main" val="260744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8B5F-A465-8177-60CF-F719F2AB05C5}"/>
              </a:ext>
            </a:extLst>
          </p:cNvPr>
          <p:cNvSpPr>
            <a:spLocks noGrp="1"/>
          </p:cNvSpPr>
          <p:nvPr>
            <p:ph type="title"/>
          </p:nvPr>
        </p:nvSpPr>
        <p:spPr/>
        <p:txBody>
          <a:bodyPr>
            <a:normAutofit/>
          </a:bodyPr>
          <a:lstStyle/>
          <a:p>
            <a:pPr algn="ctr"/>
            <a:r>
              <a:rPr lang="en-US" sz="4400" dirty="0"/>
              <a:t>Pathogenesis</a:t>
            </a:r>
          </a:p>
        </p:txBody>
      </p:sp>
      <p:sp>
        <p:nvSpPr>
          <p:cNvPr id="3" name="Content Placeholder 2">
            <a:extLst>
              <a:ext uri="{FF2B5EF4-FFF2-40B4-BE49-F238E27FC236}">
                <a16:creationId xmlns:a16="http://schemas.microsoft.com/office/drawing/2014/main" id="{E4C6F2D1-3805-FB02-7562-72836E586AA6}"/>
              </a:ext>
            </a:extLst>
          </p:cNvPr>
          <p:cNvSpPr>
            <a:spLocks noGrp="1"/>
          </p:cNvSpPr>
          <p:nvPr>
            <p:ph idx="1"/>
          </p:nvPr>
        </p:nvSpPr>
        <p:spPr/>
        <p:txBody>
          <a:bodyPr>
            <a:normAutofit/>
          </a:bodyPr>
          <a:lstStyle/>
          <a:p>
            <a:r>
              <a:rPr lang="en-US" dirty="0"/>
              <a:t>The upper airways are commensally colonized by a variety of organisms .</a:t>
            </a:r>
          </a:p>
          <a:p>
            <a:r>
              <a:rPr lang="en-US" dirty="0"/>
              <a:t>Lower airways are not  considered  sterile any more.</a:t>
            </a:r>
          </a:p>
          <a:p>
            <a:r>
              <a:rPr lang="en-US" dirty="0"/>
              <a:t>URTI  usually precede lower respiratory tract invasion by microorganisms, such as bacteria and viruses. </a:t>
            </a:r>
          </a:p>
          <a:p>
            <a:r>
              <a:rPr lang="en-US" dirty="0"/>
              <a:t>Mechanisms of invasion :</a:t>
            </a:r>
          </a:p>
          <a:p>
            <a:pPr marL="0" indent="0">
              <a:buNone/>
            </a:pPr>
            <a:r>
              <a:rPr lang="en-US" dirty="0"/>
              <a:t>                        1- contiguous spread and replication </a:t>
            </a:r>
            <a:r>
              <a:rPr lang="en-US" dirty="0">
                <a:sym typeface="Wingdings" panose="05000000000000000000" pitchFamily="2" charset="2"/>
              </a:rPr>
              <a:t></a:t>
            </a:r>
            <a:r>
              <a:rPr lang="en-US" dirty="0" err="1">
                <a:sym typeface="Wingdings" panose="05000000000000000000" pitchFamily="2" charset="2"/>
              </a:rPr>
              <a:t>viraus</a:t>
            </a:r>
            <a:r>
              <a:rPr lang="en-US" dirty="0">
                <a:sym typeface="Wingdings" panose="05000000000000000000" pitchFamily="2" charset="2"/>
              </a:rPr>
              <a:t> , atypical bacteria . </a:t>
            </a:r>
          </a:p>
          <a:p>
            <a:pPr marL="0" indent="0">
              <a:buNone/>
            </a:pPr>
            <a:r>
              <a:rPr lang="en-US" dirty="0">
                <a:sym typeface="Wingdings" panose="05000000000000000000" pitchFamily="2" charset="2"/>
              </a:rPr>
              <a:t>                        </a:t>
            </a:r>
            <a:r>
              <a:rPr lang="en-US" dirty="0"/>
              <a:t>2-Microaspiration  </a:t>
            </a:r>
            <a:r>
              <a:rPr lang="en-US" dirty="0">
                <a:sym typeface="Wingdings" panose="05000000000000000000" pitchFamily="2" charset="2"/>
              </a:rPr>
              <a:t></a:t>
            </a:r>
            <a:r>
              <a:rPr lang="en-US" dirty="0"/>
              <a:t>bacterial pneumonia. </a:t>
            </a:r>
          </a:p>
          <a:p>
            <a:pPr marL="0" indent="0">
              <a:buNone/>
            </a:pPr>
            <a:r>
              <a:rPr lang="en-US" dirty="0"/>
              <a:t>                        3- hematogenous spread :  </a:t>
            </a:r>
            <a:r>
              <a:rPr lang="en-US" i="1" dirty="0"/>
              <a:t>S. aureus</a:t>
            </a:r>
          </a:p>
          <a:p>
            <a:r>
              <a:rPr lang="en-US" dirty="0"/>
              <a:t>In children, significant aspiration may occur due to swallowing dysfunction, gastroesophageal reflux, or congenital malformations.</a:t>
            </a:r>
          </a:p>
          <a:p>
            <a:endParaRPr lang="en-US" i="1" dirty="0"/>
          </a:p>
          <a:p>
            <a:endParaRPr lang="en-US" dirty="0"/>
          </a:p>
        </p:txBody>
      </p:sp>
    </p:spTree>
    <p:extLst>
      <p:ext uri="{BB962C8B-B14F-4D97-AF65-F5344CB8AC3E}">
        <p14:creationId xmlns:p14="http://schemas.microsoft.com/office/powerpoint/2010/main" val="6816550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A1C47-FB61-F72F-CA9F-37A1F9BECD50}"/>
              </a:ext>
            </a:extLst>
          </p:cNvPr>
          <p:cNvSpPr>
            <a:spLocks noGrp="1"/>
          </p:cNvSpPr>
          <p:nvPr>
            <p:ph type="title"/>
          </p:nvPr>
        </p:nvSpPr>
        <p:spPr/>
        <p:txBody>
          <a:bodyPr/>
          <a:lstStyle/>
          <a:p>
            <a:pPr algn="ctr"/>
            <a:r>
              <a:rPr lang="en-US" b="1" dirty="0"/>
              <a:t>Pleural Effusion and Empyema</a:t>
            </a:r>
            <a:endParaRPr lang="en-US" dirty="0"/>
          </a:p>
        </p:txBody>
      </p:sp>
      <p:sp>
        <p:nvSpPr>
          <p:cNvPr id="3" name="Content Placeholder 2">
            <a:extLst>
              <a:ext uri="{FF2B5EF4-FFF2-40B4-BE49-F238E27FC236}">
                <a16:creationId xmlns:a16="http://schemas.microsoft.com/office/drawing/2014/main" id="{AFF2801B-0A9E-59EF-E991-E2D041A3D47D}"/>
              </a:ext>
            </a:extLst>
          </p:cNvPr>
          <p:cNvSpPr>
            <a:spLocks noGrp="1"/>
          </p:cNvSpPr>
          <p:nvPr>
            <p:ph idx="1"/>
          </p:nvPr>
        </p:nvSpPr>
        <p:spPr/>
        <p:txBody>
          <a:bodyPr>
            <a:normAutofit fontScale="92500"/>
          </a:bodyPr>
          <a:lstStyle/>
          <a:p>
            <a:r>
              <a:rPr lang="en-US" dirty="0"/>
              <a:t>Pleural effusion occurs when an inflammatory response to pneumonia causes an increase in permeability of the pleura with an accumulation of fluid in the pleural space. There is increased capillary permeability after parenchymal lung injury, favoring the migration of inflammatory cells into the pleural space.</a:t>
            </a:r>
          </a:p>
          <a:p>
            <a:r>
              <a:rPr lang="en-US" dirty="0"/>
              <a:t>When bacteria enter the pleural space, pus appears, characterizing empyema.</a:t>
            </a:r>
          </a:p>
          <a:p>
            <a:r>
              <a:rPr lang="en-US" dirty="0"/>
              <a:t>Either the child presents with typical, but usually more severe, signs of pneumonia or, after a few days of usual pneumonia symptoms, children deteriorate clinically, with persistent fever or respiratory distress. </a:t>
            </a:r>
          </a:p>
          <a:p>
            <a:r>
              <a:rPr lang="en-US" dirty="0"/>
              <a:t>Pleuritic pain is common.</a:t>
            </a:r>
          </a:p>
          <a:p>
            <a:r>
              <a:rPr lang="en-US" dirty="0"/>
              <a:t>On physical examination, there is reduced air entry and dullness to percussion over the affected area.</a:t>
            </a:r>
          </a:p>
          <a:p>
            <a:r>
              <a:rPr lang="en-US" dirty="0"/>
              <a:t>The typical clinical outcome of children is good with full recovery </a:t>
            </a:r>
          </a:p>
          <a:p>
            <a:endParaRPr lang="en-US" dirty="0"/>
          </a:p>
        </p:txBody>
      </p:sp>
    </p:spTree>
    <p:extLst>
      <p:ext uri="{BB962C8B-B14F-4D97-AF65-F5344CB8AC3E}">
        <p14:creationId xmlns:p14="http://schemas.microsoft.com/office/powerpoint/2010/main" val="42169811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0D5D-10A7-00B2-F7A7-2CB14091FD8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1E345CC-DF18-C2F5-A444-61AD20B42D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521" y="1352734"/>
            <a:ext cx="5164929" cy="4682431"/>
          </a:xfrm>
        </p:spPr>
      </p:pic>
    </p:spTree>
    <p:extLst>
      <p:ext uri="{BB962C8B-B14F-4D97-AF65-F5344CB8AC3E}">
        <p14:creationId xmlns:p14="http://schemas.microsoft.com/office/powerpoint/2010/main" val="3061735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69B24-9F68-16DA-7A40-36867798DB3B}"/>
              </a:ext>
            </a:extLst>
          </p:cNvPr>
          <p:cNvSpPr>
            <a:spLocks noGrp="1"/>
          </p:cNvSpPr>
          <p:nvPr>
            <p:ph type="title"/>
          </p:nvPr>
        </p:nvSpPr>
        <p:spPr/>
        <p:txBody>
          <a:bodyPr/>
          <a:lstStyle/>
          <a:p>
            <a:pPr algn="ctr"/>
            <a:r>
              <a:rPr lang="en-US" dirty="0"/>
              <a:t>Lung Abscess</a:t>
            </a:r>
          </a:p>
        </p:txBody>
      </p:sp>
      <p:sp>
        <p:nvSpPr>
          <p:cNvPr id="3" name="Content Placeholder 2">
            <a:extLst>
              <a:ext uri="{FF2B5EF4-FFF2-40B4-BE49-F238E27FC236}">
                <a16:creationId xmlns:a16="http://schemas.microsoft.com/office/drawing/2014/main" id="{480BB727-6C5A-2AF0-F898-23F6C4DAB525}"/>
              </a:ext>
            </a:extLst>
          </p:cNvPr>
          <p:cNvSpPr>
            <a:spLocks noGrp="1"/>
          </p:cNvSpPr>
          <p:nvPr>
            <p:ph idx="1"/>
          </p:nvPr>
        </p:nvSpPr>
        <p:spPr/>
        <p:txBody>
          <a:bodyPr>
            <a:normAutofit lnSpcReduction="10000"/>
          </a:bodyPr>
          <a:lstStyle/>
          <a:p>
            <a:r>
              <a:rPr lang="en-US" dirty="0"/>
              <a:t>A pulmonary abscess is a thick-walled cavity that contains purulent liquid.</a:t>
            </a:r>
          </a:p>
          <a:p>
            <a:r>
              <a:rPr lang="en-US" dirty="0"/>
              <a:t>Primary abscesses are associated with a pulmonary infection, especially due to gram-positive cocci </a:t>
            </a:r>
            <a:r>
              <a:rPr lang="en-US" i="1" dirty="0"/>
              <a:t>(S. pneumoniae, S. aureus, S. pyogenes) </a:t>
            </a:r>
            <a:r>
              <a:rPr lang="en-US" dirty="0"/>
              <a:t>and gram-negative bacteria (</a:t>
            </a:r>
            <a:r>
              <a:rPr lang="en-US" i="1" dirty="0"/>
              <a:t>P. aeruginosa </a:t>
            </a:r>
            <a:r>
              <a:rPr lang="en-US" dirty="0"/>
              <a:t>and </a:t>
            </a:r>
            <a:r>
              <a:rPr lang="en-US" i="1" dirty="0"/>
              <a:t>Klebsiella</a:t>
            </a:r>
            <a:r>
              <a:rPr lang="en-US" dirty="0"/>
              <a:t>). </a:t>
            </a:r>
            <a:r>
              <a:rPr lang="en-US" i="1" dirty="0"/>
              <a:t>S. pneumoniae, S. aureus, P. aeruginosa, </a:t>
            </a:r>
            <a:r>
              <a:rPr lang="en-US" dirty="0"/>
              <a:t>anaerobic bacteria.</a:t>
            </a:r>
          </a:p>
          <a:p>
            <a:r>
              <a:rPr lang="en-US" dirty="0"/>
              <a:t>The initial clinical presentation of a lung abscess is like that of uncomplicated CAP, with fever and cough as the key features. </a:t>
            </a:r>
          </a:p>
          <a:p>
            <a:r>
              <a:rPr lang="en-US" dirty="0"/>
              <a:t>Other common signs are dyspnea, chest pain, anorexia, nausea, vomiting, malaise, and lethargy. </a:t>
            </a:r>
          </a:p>
          <a:p>
            <a:r>
              <a:rPr lang="en-US" dirty="0"/>
              <a:t>A main difference from usual CAP is that it progresses indolently.</a:t>
            </a:r>
          </a:p>
          <a:p>
            <a:r>
              <a:rPr lang="en-US" dirty="0"/>
              <a:t>The mainstay of treatment is the use of a parenteral antibiotic for 4–6 weeks .</a:t>
            </a:r>
          </a:p>
          <a:p>
            <a:endParaRPr lang="en-US" dirty="0"/>
          </a:p>
        </p:txBody>
      </p:sp>
    </p:spTree>
    <p:extLst>
      <p:ext uri="{BB962C8B-B14F-4D97-AF65-F5344CB8AC3E}">
        <p14:creationId xmlns:p14="http://schemas.microsoft.com/office/powerpoint/2010/main" val="2681560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53AB3-6983-1CBF-1E33-308780B55A67}"/>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C784ED72-CB96-B85F-BC52-59A4C760C4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344982"/>
            <a:ext cx="10772955" cy="3497408"/>
          </a:xfrm>
        </p:spPr>
      </p:pic>
      <p:sp>
        <p:nvSpPr>
          <p:cNvPr id="4" name="Content Placeholder 3">
            <a:extLst>
              <a:ext uri="{FF2B5EF4-FFF2-40B4-BE49-F238E27FC236}">
                <a16:creationId xmlns:a16="http://schemas.microsoft.com/office/drawing/2014/main" id="{671DF7E9-B9B9-7A36-2735-CE91673B4379}"/>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934177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3883D-149D-A2CF-A7B5-71B86FD934E7}"/>
              </a:ext>
            </a:extLst>
          </p:cNvPr>
          <p:cNvSpPr>
            <a:spLocks noGrp="1"/>
          </p:cNvSpPr>
          <p:nvPr>
            <p:ph type="title"/>
          </p:nvPr>
        </p:nvSpPr>
        <p:spPr/>
        <p:txBody>
          <a:bodyPr/>
          <a:lstStyle/>
          <a:p>
            <a:r>
              <a:rPr lang="en-US" dirty="0"/>
              <a:t>Recurrent Pneumonia </a:t>
            </a:r>
          </a:p>
        </p:txBody>
      </p:sp>
      <p:sp>
        <p:nvSpPr>
          <p:cNvPr id="3" name="Content Placeholder 2">
            <a:extLst>
              <a:ext uri="{FF2B5EF4-FFF2-40B4-BE49-F238E27FC236}">
                <a16:creationId xmlns:a16="http://schemas.microsoft.com/office/drawing/2014/main" id="{E6A57FEE-41AC-A446-B12D-78F61647E2F4}"/>
              </a:ext>
            </a:extLst>
          </p:cNvPr>
          <p:cNvSpPr>
            <a:spLocks noGrp="1"/>
          </p:cNvSpPr>
          <p:nvPr>
            <p:ph sz="half" idx="1"/>
          </p:nvPr>
        </p:nvSpPr>
        <p:spPr/>
        <p:txBody>
          <a:bodyPr/>
          <a:lstStyle/>
          <a:p>
            <a:r>
              <a:rPr lang="en-US" dirty="0"/>
              <a:t>is defined </a:t>
            </a:r>
            <a:r>
              <a:rPr lang="en-US" b="1" dirty="0"/>
              <a:t>as 2 or more </a:t>
            </a:r>
            <a:r>
              <a:rPr lang="en-US" dirty="0"/>
              <a:t>episodes in a single year </a:t>
            </a:r>
            <a:r>
              <a:rPr lang="en-US" b="1" dirty="0"/>
              <a:t>or 3 or more </a:t>
            </a:r>
            <a:r>
              <a:rPr lang="en-US" dirty="0"/>
              <a:t>episodes ever, with radiographic clearing between occurrences. </a:t>
            </a:r>
          </a:p>
          <a:p>
            <a:endParaRPr lang="en-US" dirty="0"/>
          </a:p>
        </p:txBody>
      </p:sp>
      <p:pic>
        <p:nvPicPr>
          <p:cNvPr id="6" name="Content Placeholder 5">
            <a:extLst>
              <a:ext uri="{FF2B5EF4-FFF2-40B4-BE49-F238E27FC236}">
                <a16:creationId xmlns:a16="http://schemas.microsoft.com/office/drawing/2014/main" id="{5CC662DA-5ECC-F227-5BE8-CA895068FA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9351" y="266033"/>
            <a:ext cx="4744449" cy="6325933"/>
          </a:xfrm>
        </p:spPr>
      </p:pic>
    </p:spTree>
    <p:extLst>
      <p:ext uri="{BB962C8B-B14F-4D97-AF65-F5344CB8AC3E}">
        <p14:creationId xmlns:p14="http://schemas.microsoft.com/office/powerpoint/2010/main" val="3415862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A6FC-3DC8-0122-9FF0-6A11C18071B7}"/>
              </a:ext>
            </a:extLst>
          </p:cNvPr>
          <p:cNvSpPr>
            <a:spLocks noGrp="1"/>
          </p:cNvSpPr>
          <p:nvPr>
            <p:ph type="title"/>
          </p:nvPr>
        </p:nvSpPr>
        <p:spPr/>
        <p:txBody>
          <a:bodyPr/>
          <a:lstStyle/>
          <a:p>
            <a:pPr algn="ctr"/>
            <a:r>
              <a:rPr lang="en-US" dirty="0"/>
              <a:t>Prevention</a:t>
            </a:r>
          </a:p>
        </p:txBody>
      </p:sp>
      <p:sp>
        <p:nvSpPr>
          <p:cNvPr id="3" name="Content Placeholder 2">
            <a:extLst>
              <a:ext uri="{FF2B5EF4-FFF2-40B4-BE49-F238E27FC236}">
                <a16:creationId xmlns:a16="http://schemas.microsoft.com/office/drawing/2014/main" id="{130788C5-BA0E-732F-65C9-2DC62D41DC09}"/>
              </a:ext>
            </a:extLst>
          </p:cNvPr>
          <p:cNvSpPr>
            <a:spLocks noGrp="1"/>
          </p:cNvSpPr>
          <p:nvPr>
            <p:ph idx="1"/>
          </p:nvPr>
        </p:nvSpPr>
        <p:spPr/>
        <p:txBody>
          <a:bodyPr/>
          <a:lstStyle/>
          <a:p>
            <a:pPr marL="0" indent="0">
              <a:buNone/>
            </a:pPr>
            <a:r>
              <a:rPr lang="en-US" b="1" dirty="0"/>
              <a:t>Hygiene measures</a:t>
            </a:r>
            <a:r>
              <a:rPr lang="en-US" dirty="0"/>
              <a:t> are universally helpful.</a:t>
            </a:r>
          </a:p>
          <a:p>
            <a:pPr marL="0" indent="0">
              <a:buNone/>
            </a:pPr>
            <a:r>
              <a:rPr lang="en-US" dirty="0"/>
              <a:t> - In health care settings, </a:t>
            </a:r>
            <a:r>
              <a:rPr lang="en-US" b="1" dirty="0"/>
              <a:t>contact isolation</a:t>
            </a:r>
            <a:r>
              <a:rPr lang="en-US" dirty="0"/>
              <a:t>, together with </a:t>
            </a:r>
            <a:r>
              <a:rPr lang="en-US" b="1" dirty="0"/>
              <a:t>droplet precautions</a:t>
            </a:r>
            <a:r>
              <a:rPr lang="en-US" dirty="0"/>
              <a:t>, are additional  measures that help reduce transmission.</a:t>
            </a:r>
          </a:p>
          <a:p>
            <a:pPr marL="0" indent="0">
              <a:buNone/>
            </a:pPr>
            <a:endParaRPr lang="en-US" dirty="0"/>
          </a:p>
          <a:p>
            <a:r>
              <a:rPr lang="en-US" dirty="0"/>
              <a:t>For influenza prevention, annual vaccination with inactivated vaccine is recommended in all children older than 6 months, especially in high-risk groups. </a:t>
            </a:r>
          </a:p>
          <a:p>
            <a:r>
              <a:rPr lang="en-US" dirty="0"/>
              <a:t>Children at an elevated risk of influenza complications include those aged younger than 2 years, those on long-term aspirin therapy, and those with comorbidities (pulmonary, cardiovascular, hematologic, metabolic, neuromuscular, and immunosuppression). </a:t>
            </a:r>
          </a:p>
          <a:p>
            <a:endParaRPr lang="en-US" dirty="0"/>
          </a:p>
        </p:txBody>
      </p:sp>
    </p:spTree>
    <p:extLst>
      <p:ext uri="{BB962C8B-B14F-4D97-AF65-F5344CB8AC3E}">
        <p14:creationId xmlns:p14="http://schemas.microsoft.com/office/powerpoint/2010/main" val="819598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7CE6-E5F6-8645-DEC1-A3F4CB343CB6}"/>
              </a:ext>
            </a:extLst>
          </p:cNvPr>
          <p:cNvSpPr>
            <a:spLocks noGrp="1"/>
          </p:cNvSpPr>
          <p:nvPr>
            <p:ph type="title"/>
          </p:nvPr>
        </p:nvSpPr>
        <p:spPr/>
        <p:txBody>
          <a:bodyPr/>
          <a:lstStyle/>
          <a:p>
            <a:pPr algn="ctr"/>
            <a:r>
              <a:rPr lang="en-GB" b="0" i="0" dirty="0">
                <a:effectLst/>
              </a:rPr>
              <a:t>Prognosis</a:t>
            </a:r>
          </a:p>
        </p:txBody>
      </p:sp>
      <p:sp>
        <p:nvSpPr>
          <p:cNvPr id="3" name="Content Placeholder 2">
            <a:extLst>
              <a:ext uri="{FF2B5EF4-FFF2-40B4-BE49-F238E27FC236}">
                <a16:creationId xmlns:a16="http://schemas.microsoft.com/office/drawing/2014/main" id="{A9E79E75-C18C-ABE6-7D4B-7037DCDB32AE}"/>
              </a:ext>
            </a:extLst>
          </p:cNvPr>
          <p:cNvSpPr>
            <a:spLocks noGrp="1"/>
          </p:cNvSpPr>
          <p:nvPr>
            <p:ph idx="1"/>
          </p:nvPr>
        </p:nvSpPr>
        <p:spPr/>
        <p:txBody>
          <a:bodyPr>
            <a:normAutofit/>
          </a:bodyPr>
          <a:lstStyle/>
          <a:p>
            <a:r>
              <a:rPr lang="en-GB" dirty="0"/>
              <a:t>In general, the prognosis is good. Most cases of viral pneumonia resolve without treatment; common bacterial pathogens and atypical organisms respond to antimicrobial therapy.</a:t>
            </a:r>
          </a:p>
          <a:p>
            <a:r>
              <a:rPr lang="en-US" dirty="0"/>
              <a:t>Bacterial pneumonia, although less common than viral pneumonia, accounts for a high proportion of deaths.</a:t>
            </a:r>
          </a:p>
          <a:p>
            <a:r>
              <a:rPr lang="en-US" dirty="0"/>
              <a:t>Chronic underlying disease, as well as severe malnutrition and lack of vaccination, are associated with an increased risk of death for both viral and bacterial infections.</a:t>
            </a:r>
            <a:endParaRPr lang="en-GB" dirty="0"/>
          </a:p>
          <a:p>
            <a:r>
              <a:rPr lang="en-GB" dirty="0"/>
              <a:t>Morbidity and mortality from RSV and other viral infections is higher among premature infants and infants with underlying lung disease.</a:t>
            </a:r>
            <a:endParaRPr lang="en-US" dirty="0"/>
          </a:p>
        </p:txBody>
      </p:sp>
    </p:spTree>
    <p:extLst>
      <p:ext uri="{BB962C8B-B14F-4D97-AF65-F5344CB8AC3E}">
        <p14:creationId xmlns:p14="http://schemas.microsoft.com/office/powerpoint/2010/main" val="2975017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599E-C23F-2BD9-7023-03984E0B017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9ABE4386-00C7-2801-0C0D-AC86B37B61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94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97E43-9650-3386-3D8D-459F41B0131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3EB7E4D-6FB5-D64E-D2DB-1719CBFE309D}"/>
              </a:ext>
            </a:extLst>
          </p:cNvPr>
          <p:cNvSpPr>
            <a:spLocks noGrp="1"/>
          </p:cNvSpPr>
          <p:nvPr>
            <p:ph idx="1"/>
          </p:nvPr>
        </p:nvSpPr>
        <p:spPr/>
        <p:txBody>
          <a:bodyPr>
            <a:normAutofit lnSpcReduction="10000"/>
          </a:bodyPr>
          <a:lstStyle/>
          <a:p>
            <a:r>
              <a:rPr lang="en-US" dirty="0"/>
              <a:t>In the lower airways, the infectious process begins with immune response leading to leukocyte infiltration, edema and consequent small airway obstruction; this is followed by loss of tissue compliance, increase in airway resistance, atelectasis, abnormalities in ventilation-perfusion ratios, and necrosis. </a:t>
            </a:r>
          </a:p>
          <a:p>
            <a:r>
              <a:rPr lang="en-US" dirty="0"/>
              <a:t>Development of pneumonia </a:t>
            </a:r>
            <a:r>
              <a:rPr lang="en-US" dirty="0" err="1"/>
              <a:t>depens</a:t>
            </a:r>
            <a:r>
              <a:rPr lang="en-US" dirty="0"/>
              <a:t> on :</a:t>
            </a:r>
          </a:p>
          <a:p>
            <a:pPr marL="0" indent="0">
              <a:buNone/>
            </a:pPr>
            <a:r>
              <a:rPr lang="en-US" b="1" dirty="0"/>
              <a:t>1- microorganism Virulence factors</a:t>
            </a:r>
            <a:br>
              <a:rPr lang="en-US" dirty="0"/>
            </a:br>
            <a:r>
              <a:rPr lang="en-US" dirty="0"/>
              <a:t> also facilitate the evasion of immune defenses, causing lung invasion and tissue destruction such as occurs with the protein NS1 from some influenza strains, and with surface proteins of </a:t>
            </a:r>
            <a:r>
              <a:rPr lang="en-US" i="1" dirty="0"/>
              <a:t>S. pneumoniae.</a:t>
            </a:r>
          </a:p>
          <a:p>
            <a:pPr marL="0" indent="0">
              <a:buNone/>
            </a:pPr>
            <a:r>
              <a:rPr lang="en-US" b="1" dirty="0"/>
              <a:t>2- host factors</a:t>
            </a:r>
            <a:r>
              <a:rPr lang="en-US" dirty="0"/>
              <a:t> </a:t>
            </a:r>
          </a:p>
          <a:p>
            <a:r>
              <a:rPr lang="en-US" dirty="0"/>
              <a:t>Both humoral and cellular immune responses are crucial to protect children against pneumonia</a:t>
            </a:r>
          </a:p>
          <a:p>
            <a:endParaRPr lang="en-US" dirty="0"/>
          </a:p>
        </p:txBody>
      </p:sp>
    </p:spTree>
    <p:extLst>
      <p:ext uri="{BB962C8B-B14F-4D97-AF65-F5344CB8AC3E}">
        <p14:creationId xmlns:p14="http://schemas.microsoft.com/office/powerpoint/2010/main" val="329587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31614-F027-FFE4-23E3-C82EDDBE63FB}"/>
              </a:ext>
            </a:extLst>
          </p:cNvPr>
          <p:cNvSpPr>
            <a:spLocks noGrp="1"/>
          </p:cNvSpPr>
          <p:nvPr>
            <p:ph type="title"/>
          </p:nvPr>
        </p:nvSpPr>
        <p:spPr/>
        <p:txBody>
          <a:bodyPr>
            <a:normAutofit/>
          </a:bodyPr>
          <a:lstStyle/>
          <a:p>
            <a:pPr algn="ctr"/>
            <a:r>
              <a:rPr lang="en-GB" sz="4400" b="0" i="0" dirty="0" err="1">
                <a:effectLst/>
                <a:latin typeface="+mn-lt"/>
              </a:rPr>
              <a:t>Etiology</a:t>
            </a:r>
            <a:endParaRPr lang="en-GB" sz="4400" b="0" i="0" dirty="0">
              <a:effectLst/>
              <a:latin typeface="+mn-lt"/>
            </a:endParaRPr>
          </a:p>
        </p:txBody>
      </p:sp>
      <p:sp>
        <p:nvSpPr>
          <p:cNvPr id="3" name="Content Placeholder 2">
            <a:extLst>
              <a:ext uri="{FF2B5EF4-FFF2-40B4-BE49-F238E27FC236}">
                <a16:creationId xmlns:a16="http://schemas.microsoft.com/office/drawing/2014/main" id="{735103C2-65F9-D402-8B05-33C60478EABC}"/>
              </a:ext>
            </a:extLst>
          </p:cNvPr>
          <p:cNvSpPr>
            <a:spLocks noGrp="1"/>
          </p:cNvSpPr>
          <p:nvPr>
            <p:ph idx="1"/>
          </p:nvPr>
        </p:nvSpPr>
        <p:spPr/>
        <p:txBody>
          <a:bodyPr>
            <a:normAutofit fontScale="92500" lnSpcReduction="20000"/>
          </a:bodyPr>
          <a:lstStyle/>
          <a:p>
            <a:r>
              <a:rPr lang="en-GB" dirty="0"/>
              <a:t>Any microorganism can lead to pneumonia:</a:t>
            </a:r>
          </a:p>
          <a:p>
            <a:pPr marL="0" indent="0">
              <a:buNone/>
            </a:pPr>
            <a:r>
              <a:rPr lang="en-US" b="1" dirty="0"/>
              <a:t>viruses </a:t>
            </a:r>
            <a:r>
              <a:rPr lang="en-US" dirty="0">
                <a:sym typeface="Wingdings" panose="05000000000000000000" pitchFamily="2" charset="2"/>
              </a:rPr>
              <a:t></a:t>
            </a:r>
          </a:p>
          <a:p>
            <a:r>
              <a:rPr lang="en-US" dirty="0"/>
              <a:t>-the most prevalent cause of pneumonia throughout childhood, with the highest burden observed among infants.</a:t>
            </a:r>
          </a:p>
          <a:p>
            <a:r>
              <a:rPr lang="en-US" dirty="0"/>
              <a:t>-Coinfection rates up to 75% are commonly reported in infants.</a:t>
            </a:r>
          </a:p>
          <a:p>
            <a:pPr marL="0" indent="0">
              <a:buNone/>
            </a:pPr>
            <a:r>
              <a:rPr lang="en-US" b="1" dirty="0"/>
              <a:t>bacteria </a:t>
            </a:r>
          </a:p>
          <a:p>
            <a:pPr marL="0" indent="0">
              <a:buNone/>
            </a:pPr>
            <a:r>
              <a:rPr lang="en-US" b="1" dirty="0" err="1"/>
              <a:t>Fugual</a:t>
            </a:r>
            <a:r>
              <a:rPr lang="en-US" b="1" dirty="0"/>
              <a:t> </a:t>
            </a:r>
          </a:p>
          <a:p>
            <a:pPr marL="0" indent="0">
              <a:buNone/>
            </a:pPr>
            <a:r>
              <a:rPr lang="en-US" b="1" dirty="0"/>
              <a:t>mycobacterium </a:t>
            </a:r>
          </a:p>
          <a:p>
            <a:pPr marL="0" indent="0">
              <a:buNone/>
            </a:pPr>
            <a:r>
              <a:rPr lang="en-US" b="1" dirty="0"/>
              <a:t>Parasites </a:t>
            </a:r>
          </a:p>
          <a:p>
            <a:endParaRPr lang="en-GB" dirty="0"/>
          </a:p>
          <a:p>
            <a:r>
              <a:rPr lang="en-GB" dirty="0"/>
              <a:t>The age of infection, exposure history, risk factors for unusual pathogens, and immunization history all provide clues to the infecting agent.</a:t>
            </a:r>
          </a:p>
          <a:p>
            <a:endParaRPr lang="en-US" dirty="0"/>
          </a:p>
        </p:txBody>
      </p:sp>
    </p:spTree>
    <p:extLst>
      <p:ext uri="{BB962C8B-B14F-4D97-AF65-F5344CB8AC3E}">
        <p14:creationId xmlns:p14="http://schemas.microsoft.com/office/powerpoint/2010/main" val="222872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91A6-0F15-24E2-1D25-908C9B5603C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0BAF0974-FA99-1A26-F7A5-AB53488AD83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38356" y="342600"/>
            <a:ext cx="4389546" cy="6172799"/>
          </a:xfrm>
        </p:spPr>
      </p:pic>
      <p:pic>
        <p:nvPicPr>
          <p:cNvPr id="8" name="Content Placeholder 7">
            <a:extLst>
              <a:ext uri="{FF2B5EF4-FFF2-40B4-BE49-F238E27FC236}">
                <a16:creationId xmlns:a16="http://schemas.microsoft.com/office/drawing/2014/main" id="{2E9042B3-C88A-6E1D-FBB7-D8B7C70F9C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17782" y="1138687"/>
            <a:ext cx="4936247" cy="5071179"/>
          </a:xfrm>
        </p:spPr>
      </p:pic>
    </p:spTree>
    <p:extLst>
      <p:ext uri="{BB962C8B-B14F-4D97-AF65-F5344CB8AC3E}">
        <p14:creationId xmlns:p14="http://schemas.microsoft.com/office/powerpoint/2010/main" val="4141350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EE4E5-D4D2-0BBF-2F8E-3D3E7C6E24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57CC36-1442-DBC9-D2EF-C4A626FA81C5}"/>
              </a:ext>
            </a:extLst>
          </p:cNvPr>
          <p:cNvSpPr>
            <a:spLocks noGrp="1"/>
          </p:cNvSpPr>
          <p:nvPr>
            <p:ph idx="1"/>
          </p:nvPr>
        </p:nvSpPr>
        <p:spPr/>
        <p:txBody>
          <a:bodyPr/>
          <a:lstStyle/>
          <a:p>
            <a:r>
              <a:rPr lang="en-GB" b="1" u="sng" dirty="0"/>
              <a:t>Newborns:</a:t>
            </a:r>
          </a:p>
          <a:p>
            <a:r>
              <a:rPr lang="en-GB" dirty="0"/>
              <a:t>The same microorganisms Responsible for early onset neonatal sepsis.</a:t>
            </a:r>
          </a:p>
          <a:p>
            <a:r>
              <a:rPr lang="en-GB" dirty="0"/>
              <a:t>Infections with group B Streptococcus, Listeria </a:t>
            </a:r>
            <a:r>
              <a:rPr lang="en-GB" dirty="0" err="1"/>
              <a:t>monocytogenes</a:t>
            </a:r>
            <a:r>
              <a:rPr lang="en-GB" dirty="0"/>
              <a:t>, or gram-negative rods (</a:t>
            </a:r>
            <a:r>
              <a:rPr lang="en-GB" dirty="0" err="1"/>
              <a:t>eg</a:t>
            </a:r>
            <a:r>
              <a:rPr lang="en-GB" dirty="0"/>
              <a:t>, Escherichia coli, </a:t>
            </a:r>
            <a:r>
              <a:rPr lang="en-GB" dirty="0" err="1"/>
              <a:t>Klebsiella</a:t>
            </a:r>
            <a:r>
              <a:rPr lang="en-GB" dirty="0"/>
              <a:t> </a:t>
            </a:r>
            <a:r>
              <a:rPr lang="en-GB" dirty="0" err="1"/>
              <a:t>pneumoniae</a:t>
            </a:r>
            <a:r>
              <a:rPr lang="en-GB" dirty="0"/>
              <a:t>) are common causes of bacterial pneumonia.</a:t>
            </a:r>
          </a:p>
          <a:p>
            <a:r>
              <a:rPr lang="en-GB" dirty="0"/>
              <a:t>Community-acquired viral infections occur in </a:t>
            </a:r>
            <a:r>
              <a:rPr lang="en-GB" dirty="0" err="1"/>
              <a:t>newborns</a:t>
            </a:r>
            <a:r>
              <a:rPr lang="en-GB" dirty="0"/>
              <a:t>, although less commonly than in older infants. The most commonly isolated virus is respiratory syncytial virus (RSV).</a:t>
            </a:r>
          </a:p>
          <a:p>
            <a:endParaRPr lang="en-US" dirty="0"/>
          </a:p>
        </p:txBody>
      </p:sp>
    </p:spTree>
    <p:extLst>
      <p:ext uri="{BB962C8B-B14F-4D97-AF65-F5344CB8AC3E}">
        <p14:creationId xmlns:p14="http://schemas.microsoft.com/office/powerpoint/2010/main" val="178741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97B96-A175-6B78-3EE6-D3C9428516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209F8FA-636B-55D8-A37C-BDB21CA851B3}"/>
              </a:ext>
            </a:extLst>
          </p:cNvPr>
          <p:cNvSpPr>
            <a:spLocks noGrp="1"/>
          </p:cNvSpPr>
          <p:nvPr>
            <p:ph idx="1"/>
          </p:nvPr>
        </p:nvSpPr>
        <p:spPr/>
        <p:txBody>
          <a:bodyPr/>
          <a:lstStyle/>
          <a:p>
            <a:r>
              <a:rPr lang="en-GB" b="1" u="sng" dirty="0"/>
              <a:t>Infant (aged 1-3 months):</a:t>
            </a:r>
          </a:p>
          <a:p>
            <a:r>
              <a:rPr lang="en-GB" dirty="0"/>
              <a:t>Most bacterial pneumonia in this age group is community acquired and involves S </a:t>
            </a:r>
            <a:r>
              <a:rPr lang="en-GB" dirty="0" err="1"/>
              <a:t>pneumoniae</a:t>
            </a:r>
            <a:r>
              <a:rPr lang="en-GB" dirty="0"/>
              <a:t>, S aureus, and </a:t>
            </a:r>
            <a:r>
              <a:rPr lang="en-GB" dirty="0" err="1"/>
              <a:t>nontypeable</a:t>
            </a:r>
            <a:r>
              <a:rPr lang="en-GB" dirty="0"/>
              <a:t> H </a:t>
            </a:r>
            <a:r>
              <a:rPr lang="en-GB" dirty="0" err="1"/>
              <a:t>influenzae</a:t>
            </a:r>
            <a:r>
              <a:rPr lang="en-GB" dirty="0"/>
              <a:t>.</a:t>
            </a:r>
          </a:p>
          <a:p>
            <a:r>
              <a:rPr lang="en-GB" dirty="0"/>
              <a:t>Most lower respiratory tract disease in young infants occurs during the respiratory virus season and is viral in origin, particularly in the patient with clinical bronchiolitis. The most common viral agents include RSV, parainfluenza viruses, influenza virus, adenovirus, and human </a:t>
            </a:r>
            <a:r>
              <a:rPr lang="en-GB" dirty="0" err="1"/>
              <a:t>metapneumovirus</a:t>
            </a:r>
            <a:r>
              <a:rPr lang="en-GB" dirty="0"/>
              <a:t> (</a:t>
            </a:r>
            <a:r>
              <a:rPr lang="en-GB" dirty="0" err="1"/>
              <a:t>hMPV</a:t>
            </a:r>
            <a:r>
              <a:rPr lang="en-GB" dirty="0"/>
              <a:t>).</a:t>
            </a:r>
            <a:endParaRPr lang="en-US" dirty="0"/>
          </a:p>
        </p:txBody>
      </p:sp>
    </p:spTree>
    <p:extLst>
      <p:ext uri="{BB962C8B-B14F-4D97-AF65-F5344CB8AC3E}">
        <p14:creationId xmlns:p14="http://schemas.microsoft.com/office/powerpoint/2010/main" val="248377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EF5CD-FDAB-8521-4C3A-2C258EF4452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E9BA4B-DFE6-289E-FE57-AAA9E9DE4639}"/>
              </a:ext>
            </a:extLst>
          </p:cNvPr>
          <p:cNvSpPr>
            <a:spLocks noGrp="1"/>
          </p:cNvSpPr>
          <p:nvPr>
            <p:ph idx="1"/>
          </p:nvPr>
        </p:nvSpPr>
        <p:spPr/>
        <p:txBody>
          <a:bodyPr/>
          <a:lstStyle/>
          <a:p>
            <a:r>
              <a:rPr lang="en-GB" b="1" u="sng" dirty="0"/>
              <a:t>Children 3mo-4yrs:</a:t>
            </a:r>
          </a:p>
          <a:p>
            <a:r>
              <a:rPr lang="en-GB" dirty="0"/>
              <a:t>Viruses remain the most common cause of pneumonia in this age group, accounting for approximately 90% of all lower respiratory tract infections.</a:t>
            </a:r>
          </a:p>
          <a:p>
            <a:r>
              <a:rPr lang="en-GB" dirty="0"/>
              <a:t>RSV is the most common viral pathogen, followed by parainfluenza types 1, 2, and 3 and influenza A or B.</a:t>
            </a:r>
          </a:p>
          <a:p>
            <a:r>
              <a:rPr lang="en-GB" dirty="0"/>
              <a:t>S pneumoniae is by far the most common bacterial cause of pneumonia.</a:t>
            </a:r>
            <a:endParaRPr lang="en-US" dirty="0"/>
          </a:p>
        </p:txBody>
      </p:sp>
    </p:spTree>
    <p:extLst>
      <p:ext uri="{BB962C8B-B14F-4D97-AF65-F5344CB8AC3E}">
        <p14:creationId xmlns:p14="http://schemas.microsoft.com/office/powerpoint/2010/main" val="1779647446"/>
      </p:ext>
    </p:extLst>
  </p:cSld>
  <p:clrMapOvr>
    <a:masterClrMapping/>
  </p:clrMapOvr>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2687</Words>
  <Application>Microsoft Office PowerPoint</Application>
  <PresentationFormat>Widescreen</PresentationFormat>
  <Paragraphs>182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proxima_nova_ltsemibold</vt:lpstr>
      <vt:lpstr>proxima_nova_rgregular</vt:lpstr>
      <vt:lpstr>Trebuchet MS</vt:lpstr>
      <vt:lpstr>Wingdings 3</vt:lpstr>
      <vt:lpstr>Facet</vt:lpstr>
      <vt:lpstr>Community-Acquired Pneumonia</vt:lpstr>
      <vt:lpstr>Introduction</vt:lpstr>
      <vt:lpstr>Pathogenesis</vt:lpstr>
      <vt:lpstr>PowerPoint Presentation</vt:lpstr>
      <vt:lpstr>Etiology</vt:lpstr>
      <vt:lpstr>PowerPoint Presentation</vt:lpstr>
      <vt:lpstr>PowerPoint Presentation</vt:lpstr>
      <vt:lpstr>PowerPoint Presentation</vt:lpstr>
      <vt:lpstr>PowerPoint Presentation</vt:lpstr>
      <vt:lpstr>PowerPoint Presentation</vt:lpstr>
      <vt:lpstr>PowerPoint Presentation</vt:lpstr>
      <vt:lpstr>Clinical Manifestations</vt:lpstr>
      <vt:lpstr>PowerPoint Presentation</vt:lpstr>
      <vt:lpstr>Physical Findings</vt:lpstr>
      <vt:lpstr>PowerPoint Presentation</vt:lpstr>
      <vt:lpstr>Who Classification of Severity</vt:lpstr>
      <vt:lpstr>Radiological Findings</vt:lpstr>
      <vt:lpstr>PowerPoint Presentation</vt:lpstr>
      <vt:lpstr>Laboratory Tests</vt:lpstr>
      <vt:lpstr>Differential Diagnosis</vt:lpstr>
      <vt:lpstr>Indications For Admission </vt:lpstr>
      <vt:lpstr>General Management</vt:lpstr>
      <vt:lpstr>PowerPoint Presentation</vt:lpstr>
      <vt:lpstr>Treatment With Antimicrobials </vt:lpstr>
      <vt:lpstr>Slowly Resolving Pneumonia</vt:lpstr>
      <vt:lpstr>Causes</vt:lpstr>
      <vt:lpstr>Complications</vt:lpstr>
      <vt:lpstr>Necrotizing Pneumonia</vt:lpstr>
      <vt:lpstr>PowerPoint Presentation</vt:lpstr>
      <vt:lpstr>Pleural Effusion and Empyema</vt:lpstr>
      <vt:lpstr>PowerPoint Presentation</vt:lpstr>
      <vt:lpstr>Lung Abscess</vt:lpstr>
      <vt:lpstr>PowerPoint Presentation</vt:lpstr>
      <vt:lpstr>Recurrent Pneumonia </vt:lpstr>
      <vt:lpstr>Prevention</vt:lpstr>
      <vt:lpstr>Prognosis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haneenaburous90@gmail.com</dc:creator>
  <cp:lastModifiedBy>Mohammad Mabroom</cp:lastModifiedBy>
  <cp:revision>4</cp:revision>
  <dcterms:created xsi:type="dcterms:W3CDTF">2023-07-15T09:09:39Z</dcterms:created>
  <dcterms:modified xsi:type="dcterms:W3CDTF">2023-07-15T12:55:07Z</dcterms:modified>
</cp:coreProperties>
</file>