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42"/>
  </p:notesMasterIdLst>
  <p:sldIdLst>
    <p:sldId id="256" r:id="rId3"/>
    <p:sldId id="257" r:id="rId4"/>
    <p:sldId id="324" r:id="rId5"/>
    <p:sldId id="325" r:id="rId6"/>
    <p:sldId id="310" r:id="rId7"/>
    <p:sldId id="311" r:id="rId8"/>
    <p:sldId id="312" r:id="rId9"/>
    <p:sldId id="314" r:id="rId10"/>
    <p:sldId id="315" r:id="rId11"/>
    <p:sldId id="316" r:id="rId12"/>
    <p:sldId id="317" r:id="rId13"/>
    <p:sldId id="339" r:id="rId14"/>
    <p:sldId id="318" r:id="rId15"/>
    <p:sldId id="338" r:id="rId16"/>
    <p:sldId id="340" r:id="rId17"/>
    <p:sldId id="341" r:id="rId18"/>
    <p:sldId id="342" r:id="rId19"/>
    <p:sldId id="343" r:id="rId20"/>
    <p:sldId id="344" r:id="rId21"/>
    <p:sldId id="345" r:id="rId22"/>
    <p:sldId id="346" r:id="rId23"/>
    <p:sldId id="348" r:id="rId24"/>
    <p:sldId id="349" r:id="rId25"/>
    <p:sldId id="350" r:id="rId26"/>
    <p:sldId id="274" r:id="rId27"/>
    <p:sldId id="347" r:id="rId28"/>
    <p:sldId id="351" r:id="rId29"/>
    <p:sldId id="329" r:id="rId30"/>
    <p:sldId id="330" r:id="rId31"/>
    <p:sldId id="331" r:id="rId32"/>
    <p:sldId id="332" r:id="rId33"/>
    <p:sldId id="333" r:id="rId34"/>
    <p:sldId id="269" r:id="rId35"/>
    <p:sldId id="353" r:id="rId36"/>
    <p:sldId id="334" r:id="rId37"/>
    <p:sldId id="352" r:id="rId38"/>
    <p:sldId id="335" r:id="rId39"/>
    <p:sldId id="336" r:id="rId40"/>
    <p:sldId id="337"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2791" autoAdjust="0"/>
  </p:normalViewPr>
  <p:slideViewPr>
    <p:cSldViewPr snapToGrid="0">
      <p:cViewPr varScale="1">
        <p:scale>
          <a:sx n="63" d="100"/>
          <a:sy n="63" d="100"/>
        </p:scale>
        <p:origin x="9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A03EB-B002-44D3-985C-DD20A77FFC90}" type="datetimeFigureOut">
              <a:rPr lang="en-US" smtClean="0"/>
              <a:t>11/19/2023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FBFEF-2E5A-416E-A490-D35BD5C210F1}" type="slidenum">
              <a:rPr lang="en-US" smtClean="0"/>
              <a:t>‹#›</a:t>
            </a:fld>
            <a:endParaRPr lang="en-US"/>
          </a:p>
        </p:txBody>
      </p:sp>
    </p:spTree>
    <p:extLst>
      <p:ext uri="{BB962C8B-B14F-4D97-AF65-F5344CB8AC3E}">
        <p14:creationId xmlns:p14="http://schemas.microsoft.com/office/powerpoint/2010/main" val="38713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555555"/>
                </a:solidFill>
                <a:latin typeface="Arial" panose="020B0604020202020204" pitchFamily="34" charset="0"/>
              </a:rPr>
              <a:t>Maceration :</a:t>
            </a:r>
            <a:r>
              <a:rPr lang="en-US" b="1" i="0" dirty="0">
                <a:solidFill>
                  <a:srgbClr val="202124"/>
                </a:solidFill>
                <a:effectLst/>
                <a:latin typeface="arial" panose="020B0604020202020204" pitchFamily="34" charset="0"/>
              </a:rPr>
              <a:t>skin discoloration or darkening, redness, peeling, and breakdown(enzymatic autolysis)</a:t>
            </a:r>
            <a:endParaRPr lang="en-US" dirty="0"/>
          </a:p>
        </p:txBody>
      </p:sp>
      <p:sp>
        <p:nvSpPr>
          <p:cNvPr id="4" name="Slide Number Placeholder 3"/>
          <p:cNvSpPr>
            <a:spLocks noGrp="1"/>
          </p:cNvSpPr>
          <p:nvPr>
            <p:ph type="sldNum" sz="quarter" idx="5"/>
          </p:nvPr>
        </p:nvSpPr>
        <p:spPr/>
        <p:txBody>
          <a:bodyPr/>
          <a:lstStyle/>
          <a:p>
            <a:fld id="{DAEFBFEF-2E5A-416E-A490-D35BD5C210F1}" type="slidenum">
              <a:rPr lang="en-US" smtClean="0"/>
              <a:t>5</a:t>
            </a:fld>
            <a:endParaRPr lang="en-US"/>
          </a:p>
        </p:txBody>
      </p:sp>
    </p:spTree>
    <p:extLst>
      <p:ext uri="{BB962C8B-B14F-4D97-AF65-F5344CB8AC3E}">
        <p14:creationId xmlns:p14="http://schemas.microsoft.com/office/powerpoint/2010/main" val="189377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 </a:t>
            </a:r>
            <a:r>
              <a:rPr lang="en-US" b="1" i="0" dirty="0">
                <a:solidFill>
                  <a:srgbClr val="202124"/>
                </a:solidFill>
                <a:effectLst/>
                <a:latin typeface="arial" panose="020B0604020202020204" pitchFamily="34" charset="0"/>
              </a:rPr>
              <a:t>Nepal, India, and Pakistan</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thailnad</a:t>
            </a:r>
            <a:endParaRPr lang="en-US" dirty="0"/>
          </a:p>
        </p:txBody>
      </p:sp>
    </p:spTree>
    <p:extLst>
      <p:ext uri="{BB962C8B-B14F-4D97-AF65-F5344CB8AC3E}">
        <p14:creationId xmlns:p14="http://schemas.microsoft.com/office/powerpoint/2010/main" val="165514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555555"/>
                </a:solidFill>
                <a:latin typeface="Arial" panose="020B0604020202020204" pitchFamily="34" charset="0"/>
              </a:rPr>
              <a:t>Zika virus).  By </a:t>
            </a:r>
            <a:r>
              <a:rPr lang="en-US" sz="1200" b="1" dirty="0" err="1">
                <a:solidFill>
                  <a:srgbClr val="555555"/>
                </a:solidFill>
                <a:latin typeface="Arial" panose="020B0604020202020204" pitchFamily="34" charset="0"/>
              </a:rPr>
              <a:t>mosqutious</a:t>
            </a:r>
            <a:endParaRPr lang="en-US" dirty="0"/>
          </a:p>
        </p:txBody>
      </p:sp>
      <p:sp>
        <p:nvSpPr>
          <p:cNvPr id="4" name="Slide Number Placeholder 3"/>
          <p:cNvSpPr>
            <a:spLocks noGrp="1"/>
          </p:cNvSpPr>
          <p:nvPr>
            <p:ph type="sldNum" sz="quarter" idx="5"/>
          </p:nvPr>
        </p:nvSpPr>
        <p:spPr/>
        <p:txBody>
          <a:bodyPr/>
          <a:lstStyle/>
          <a:p>
            <a:fld id="{DAEFBFEF-2E5A-416E-A490-D35BD5C210F1}" type="slidenum">
              <a:rPr lang="en-US" smtClean="0"/>
              <a:t>9</a:t>
            </a:fld>
            <a:endParaRPr lang="en-US"/>
          </a:p>
        </p:txBody>
      </p:sp>
    </p:spTree>
    <p:extLst>
      <p:ext uri="{BB962C8B-B14F-4D97-AF65-F5344CB8AC3E}">
        <p14:creationId xmlns:p14="http://schemas.microsoft.com/office/powerpoint/2010/main" val="427385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rgbClr val="FF0000"/>
                </a:solidFill>
                <a:latin typeface="Arial" panose="020B0604020202020204" pitchFamily="34" charset="0"/>
                <a:ea typeface="+mn-ea"/>
                <a:cs typeface="+mn-cs"/>
              </a:rPr>
              <a:t>Fetomaternal</a:t>
            </a:r>
            <a:r>
              <a:rPr lang="en-US" sz="1200" b="1" kern="1200" dirty="0">
                <a:solidFill>
                  <a:srgbClr val="FF0000"/>
                </a:solidFill>
                <a:latin typeface="Arial" panose="020B0604020202020204" pitchFamily="34" charset="0"/>
                <a:ea typeface="+mn-ea"/>
                <a:cs typeface="+mn-cs"/>
              </a:rPr>
              <a:t> hemorrhage   :  </a:t>
            </a:r>
            <a:r>
              <a:rPr lang="en-US" b="1" i="0" dirty="0">
                <a:solidFill>
                  <a:srgbClr val="202124"/>
                </a:solidFill>
                <a:effectLst/>
                <a:latin typeface="arial" panose="020B0604020202020204" pitchFamily="34" charset="0"/>
              </a:rPr>
              <a:t>placental-decidual interface </a:t>
            </a:r>
            <a:r>
              <a:rPr lang="en-US" b="1" i="0" dirty="0" err="1">
                <a:solidFill>
                  <a:srgbClr val="202124"/>
                </a:solidFill>
                <a:effectLst/>
                <a:latin typeface="arial" panose="020B0604020202020204" pitchFamily="34" charset="0"/>
              </a:rPr>
              <a:t>defict</a:t>
            </a:r>
            <a:r>
              <a:rPr lang="en-US" b="1" i="0" dirty="0">
                <a:solidFill>
                  <a:srgbClr val="202124"/>
                </a:solidFill>
                <a:effectLst/>
                <a:latin typeface="arial" panose="020B0604020202020204" pitchFamily="34" charset="0"/>
              </a:rPr>
              <a:t>                  </a:t>
            </a:r>
            <a:r>
              <a:rPr lang="en-US" b="1" i="0" dirty="0" err="1">
                <a:solidFill>
                  <a:srgbClr val="202124"/>
                </a:solidFill>
                <a:effectLst/>
                <a:latin typeface="arial" panose="020B0604020202020204" pitchFamily="34" charset="0"/>
              </a:rPr>
              <a:t>Kleihauer</a:t>
            </a:r>
            <a:r>
              <a:rPr lang="en-US" b="1" i="0" dirty="0">
                <a:solidFill>
                  <a:srgbClr val="202124"/>
                </a:solidFill>
                <a:effectLst/>
                <a:latin typeface="arial" panose="020B0604020202020204" pitchFamily="34" charset="0"/>
              </a:rPr>
              <a:t>–</a:t>
            </a:r>
            <a:r>
              <a:rPr lang="en-US" b="1" i="0" dirty="0" err="1">
                <a:solidFill>
                  <a:srgbClr val="202124"/>
                </a:solidFill>
                <a:effectLst/>
                <a:latin typeface="arial" panose="020B0604020202020204" pitchFamily="34" charset="0"/>
              </a:rPr>
              <a:t>Betke</a:t>
            </a:r>
            <a:r>
              <a:rPr lang="en-US" b="1" i="0" dirty="0">
                <a:solidFill>
                  <a:srgbClr val="202124"/>
                </a:solidFill>
                <a:effectLst/>
                <a:latin typeface="arial" panose="020B0604020202020204" pitchFamily="34" charset="0"/>
              </a:rPr>
              <a:t> test: bright pink fetal cell</a:t>
            </a:r>
            <a:endParaRPr lang="en-US" dirty="0"/>
          </a:p>
        </p:txBody>
      </p:sp>
      <p:sp>
        <p:nvSpPr>
          <p:cNvPr id="4" name="Slide Number Placeholder 3"/>
          <p:cNvSpPr>
            <a:spLocks noGrp="1"/>
          </p:cNvSpPr>
          <p:nvPr>
            <p:ph type="sldNum" sz="quarter" idx="5"/>
          </p:nvPr>
        </p:nvSpPr>
        <p:spPr/>
        <p:txBody>
          <a:bodyPr/>
          <a:lstStyle/>
          <a:p>
            <a:fld id="{DAEFBFEF-2E5A-416E-A490-D35BD5C210F1}" type="slidenum">
              <a:rPr lang="en-US" smtClean="0"/>
              <a:t>11</a:t>
            </a:fld>
            <a:endParaRPr lang="en-US"/>
          </a:p>
        </p:txBody>
      </p:sp>
    </p:spTree>
    <p:extLst>
      <p:ext uri="{BB962C8B-B14F-4D97-AF65-F5344CB8AC3E}">
        <p14:creationId xmlns:p14="http://schemas.microsoft.com/office/powerpoint/2010/main" val="285625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3D3568-A619-490E-9493-9F4117AB12F2}" type="slidenum">
              <a:rPr lang="en-US" smtClean="0"/>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4800" y="1979400"/>
            <a:ext cx="10382800" cy="27820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7333">
                <a:solidFill>
                  <a:schemeClr val="dk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0" name="Google Shape;10;p2"/>
          <p:cNvSpPr txBox="1">
            <a:spLocks noGrp="1"/>
          </p:cNvSpPr>
          <p:nvPr>
            <p:ph type="subTitle" idx="1"/>
          </p:nvPr>
        </p:nvSpPr>
        <p:spPr>
          <a:xfrm>
            <a:off x="3396767" y="4622300"/>
            <a:ext cx="5398400" cy="51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11" name="Google Shape;11;p2"/>
          <p:cNvSpPr/>
          <p:nvPr/>
        </p:nvSpPr>
        <p:spPr>
          <a:xfrm rot="5400000">
            <a:off x="-2489367" y="1350901"/>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10800000">
            <a:off x="-305680" y="4529073"/>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315040" flipH="1">
            <a:off x="-315127" y="5966683"/>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76951" y="635881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36400" y="561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73984" y="38776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676233" y="65357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079051" y="5214051"/>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5400000">
            <a:off x="8147005" y="3370524"/>
            <a:ext cx="6418728" cy="228048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659567" y="-225812"/>
            <a:ext cx="4837029" cy="2492397"/>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10484934" flipH="1">
            <a:off x="9723274" y="-464660"/>
            <a:ext cx="2782727" cy="131221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10800000">
            <a:off x="7513084" y="27722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10800000">
            <a:off x="10334133" y="13664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10800000">
            <a:off x="11973984" y="258636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0800000">
            <a:off x="6300600" y="18666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494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623133" y="2139200"/>
            <a:ext cx="8945600" cy="19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51" name="Google Shape;151;p11"/>
          <p:cNvSpPr txBox="1">
            <a:spLocks noGrp="1"/>
          </p:cNvSpPr>
          <p:nvPr>
            <p:ph type="body" idx="1"/>
          </p:nvPr>
        </p:nvSpPr>
        <p:spPr>
          <a:xfrm>
            <a:off x="2225100" y="4116800"/>
            <a:ext cx="7741600" cy="602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sp>
        <p:nvSpPr>
          <p:cNvPr id="152" name="Google Shape;152;p11"/>
          <p:cNvSpPr/>
          <p:nvPr/>
        </p:nvSpPr>
        <p:spPr>
          <a:xfrm rot="10800000" flipH="1">
            <a:off x="3369533" y="5823154"/>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1"/>
          <p:cNvSpPr/>
          <p:nvPr/>
        </p:nvSpPr>
        <p:spPr>
          <a:xfrm>
            <a:off x="8265261" y="6074358"/>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11"/>
          <p:cNvSpPr/>
          <p:nvPr/>
        </p:nvSpPr>
        <p:spPr>
          <a:xfrm rot="-7520738" flipH="1">
            <a:off x="10416386" y="5013956"/>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11"/>
          <p:cNvSpPr/>
          <p:nvPr/>
        </p:nvSpPr>
        <p:spPr>
          <a:xfrm flipH="1">
            <a:off x="6690788" y="63008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1"/>
          <p:cNvSpPr/>
          <p:nvPr/>
        </p:nvSpPr>
        <p:spPr>
          <a:xfrm flipH="1">
            <a:off x="10516455" y="6072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1"/>
          <p:cNvSpPr/>
          <p:nvPr/>
        </p:nvSpPr>
        <p:spPr>
          <a:xfrm flipH="1">
            <a:off x="11537288" y="48383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1"/>
          <p:cNvSpPr/>
          <p:nvPr/>
        </p:nvSpPr>
        <p:spPr>
          <a:xfrm flipH="1">
            <a:off x="9970021" y="5823167"/>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1"/>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1"/>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11"/>
          <p:cNvSpPr/>
          <p:nvPr/>
        </p:nvSpPr>
        <p:spPr>
          <a:xfrm rot="3279262" flipH="1">
            <a:off x="-301722" y="-9221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1"/>
          <p:cNvSpPr/>
          <p:nvPr/>
        </p:nvSpPr>
        <p:spPr>
          <a:xfrm flipH="1">
            <a:off x="1180888"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11"/>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11"/>
          <p:cNvSpPr/>
          <p:nvPr/>
        </p:nvSpPr>
        <p:spPr>
          <a:xfrm flipH="1">
            <a:off x="110588" y="19136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728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tents">
  <p:cSld name="Table of cotents">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3636000" y="484367"/>
            <a:ext cx="492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168" name="Google Shape;168;p13"/>
          <p:cNvSpPr txBox="1">
            <a:spLocks noGrp="1"/>
          </p:cNvSpPr>
          <p:nvPr>
            <p:ph type="subTitle" idx="1"/>
          </p:nvPr>
        </p:nvSpPr>
        <p:spPr>
          <a:xfrm>
            <a:off x="5839533" y="2491967"/>
            <a:ext cx="5106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69" name="Google Shape;169;p13"/>
          <p:cNvSpPr txBox="1">
            <a:spLocks noGrp="1"/>
          </p:cNvSpPr>
          <p:nvPr>
            <p:ph type="subTitle" idx="2"/>
          </p:nvPr>
        </p:nvSpPr>
        <p:spPr>
          <a:xfrm>
            <a:off x="6735451" y="2917451"/>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170" name="Google Shape;170;p13"/>
          <p:cNvSpPr txBox="1">
            <a:spLocks noGrp="1"/>
          </p:cNvSpPr>
          <p:nvPr>
            <p:ph type="subTitle" idx="3"/>
          </p:nvPr>
        </p:nvSpPr>
        <p:spPr>
          <a:xfrm>
            <a:off x="1245651" y="2491967"/>
            <a:ext cx="492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71" name="Google Shape;171;p13"/>
          <p:cNvSpPr txBox="1">
            <a:spLocks noGrp="1"/>
          </p:cNvSpPr>
          <p:nvPr>
            <p:ph type="subTitle" idx="4"/>
          </p:nvPr>
        </p:nvSpPr>
        <p:spPr>
          <a:xfrm>
            <a:off x="2048251" y="2917451"/>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172" name="Google Shape;172;p13"/>
          <p:cNvSpPr txBox="1">
            <a:spLocks noGrp="1"/>
          </p:cNvSpPr>
          <p:nvPr>
            <p:ph type="subTitle" idx="5"/>
          </p:nvPr>
        </p:nvSpPr>
        <p:spPr>
          <a:xfrm>
            <a:off x="5839467" y="5027800"/>
            <a:ext cx="5106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73" name="Google Shape;173;p13"/>
          <p:cNvSpPr txBox="1">
            <a:spLocks noGrp="1"/>
          </p:cNvSpPr>
          <p:nvPr>
            <p:ph type="subTitle" idx="6"/>
          </p:nvPr>
        </p:nvSpPr>
        <p:spPr>
          <a:xfrm>
            <a:off x="6735451" y="54533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174" name="Google Shape;174;p13"/>
          <p:cNvSpPr txBox="1">
            <a:spLocks noGrp="1"/>
          </p:cNvSpPr>
          <p:nvPr>
            <p:ph type="subTitle" idx="7"/>
          </p:nvPr>
        </p:nvSpPr>
        <p:spPr>
          <a:xfrm>
            <a:off x="1245651" y="5027800"/>
            <a:ext cx="4920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175" name="Google Shape;175;p13"/>
          <p:cNvSpPr txBox="1">
            <a:spLocks noGrp="1"/>
          </p:cNvSpPr>
          <p:nvPr>
            <p:ph type="subTitle" idx="8"/>
          </p:nvPr>
        </p:nvSpPr>
        <p:spPr>
          <a:xfrm>
            <a:off x="2048251" y="5453300"/>
            <a:ext cx="331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176" name="Google Shape;176;p13"/>
          <p:cNvSpPr txBox="1">
            <a:spLocks noGrp="1"/>
          </p:cNvSpPr>
          <p:nvPr>
            <p:ph type="title" idx="9" hasCustomPrompt="1"/>
          </p:nvPr>
        </p:nvSpPr>
        <p:spPr>
          <a:xfrm>
            <a:off x="3012851" y="1561484"/>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7" name="Google Shape;177;p13"/>
          <p:cNvSpPr txBox="1">
            <a:spLocks noGrp="1"/>
          </p:cNvSpPr>
          <p:nvPr>
            <p:ph type="title" idx="13" hasCustomPrompt="1"/>
          </p:nvPr>
        </p:nvSpPr>
        <p:spPr>
          <a:xfrm>
            <a:off x="7700084" y="1561484"/>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8" name="Google Shape;178;p13"/>
          <p:cNvSpPr txBox="1">
            <a:spLocks noGrp="1"/>
          </p:cNvSpPr>
          <p:nvPr>
            <p:ph type="title" idx="14" hasCustomPrompt="1"/>
          </p:nvPr>
        </p:nvSpPr>
        <p:spPr>
          <a:xfrm>
            <a:off x="3012851" y="4094833"/>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79" name="Google Shape;179;p13"/>
          <p:cNvSpPr txBox="1">
            <a:spLocks noGrp="1"/>
          </p:cNvSpPr>
          <p:nvPr>
            <p:ph type="title" idx="15" hasCustomPrompt="1"/>
          </p:nvPr>
        </p:nvSpPr>
        <p:spPr>
          <a:xfrm>
            <a:off x="7700084" y="4094833"/>
            <a:ext cx="1385600" cy="89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6667">
                <a:solidFill>
                  <a:schemeClr val="accent2"/>
                </a:solidFill>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180" name="Google Shape;180;p13"/>
          <p:cNvSpPr/>
          <p:nvPr/>
        </p:nvSpPr>
        <p:spPr>
          <a:xfrm rot="-5267561">
            <a:off x="-2889154" y="3283043"/>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3"/>
          <p:cNvSpPr/>
          <p:nvPr/>
        </p:nvSpPr>
        <p:spPr>
          <a:xfrm rot="-5400000">
            <a:off x="-1272442" y="1671437"/>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3"/>
          <p:cNvSpPr/>
          <p:nvPr/>
        </p:nvSpPr>
        <p:spPr>
          <a:xfrm rot="5400000">
            <a:off x="-897100" y="55906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3"/>
          <p:cNvSpPr/>
          <p:nvPr/>
        </p:nvSpPr>
        <p:spPr>
          <a:xfrm rot="5400000">
            <a:off x="161817" y="41772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3"/>
          <p:cNvSpPr/>
          <p:nvPr/>
        </p:nvSpPr>
        <p:spPr>
          <a:xfrm rot="5400000">
            <a:off x="1325084" y="352951"/>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3"/>
          <p:cNvSpPr/>
          <p:nvPr/>
        </p:nvSpPr>
        <p:spPr>
          <a:xfrm rot="5400000">
            <a:off x="720184" y="17205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3"/>
          <p:cNvSpPr/>
          <p:nvPr/>
        </p:nvSpPr>
        <p:spPr>
          <a:xfrm rot="5400000">
            <a:off x="588584" y="36006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3"/>
          <p:cNvSpPr/>
          <p:nvPr/>
        </p:nvSpPr>
        <p:spPr>
          <a:xfrm rot="5532439">
            <a:off x="8798415" y="2530048"/>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3"/>
          <p:cNvSpPr/>
          <p:nvPr/>
        </p:nvSpPr>
        <p:spPr>
          <a:xfrm rot="5400000">
            <a:off x="10415156" y="3894324"/>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3"/>
          <p:cNvSpPr/>
          <p:nvPr/>
        </p:nvSpPr>
        <p:spPr>
          <a:xfrm rot="-5400000">
            <a:off x="10435453" y="4976448"/>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3"/>
          <p:cNvSpPr/>
          <p:nvPr/>
        </p:nvSpPr>
        <p:spPr>
          <a:xfrm rot="-5400000">
            <a:off x="11954400" y="24590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3"/>
          <p:cNvSpPr/>
          <p:nvPr/>
        </p:nvSpPr>
        <p:spPr>
          <a:xfrm rot="-5400000">
            <a:off x="11482833" y="50021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3"/>
          <p:cNvSpPr/>
          <p:nvPr/>
        </p:nvSpPr>
        <p:spPr>
          <a:xfrm rot="-5400000">
            <a:off x="11614433" y="31220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3"/>
          <p:cNvSpPr/>
          <p:nvPr/>
        </p:nvSpPr>
        <p:spPr>
          <a:xfrm rot="-5400000">
            <a:off x="10877933" y="6369832"/>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36834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4497800" y="3917767"/>
            <a:ext cx="5392000" cy="6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4000"/>
            </a:lvl1pPr>
            <a:lvl2pPr lvl="1" rtl="0">
              <a:spcBef>
                <a:spcPts val="2133"/>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
        <p:nvSpPr>
          <p:cNvPr id="196" name="Google Shape;196;p14"/>
          <p:cNvSpPr txBox="1">
            <a:spLocks noGrp="1"/>
          </p:cNvSpPr>
          <p:nvPr>
            <p:ph type="subTitle" idx="1"/>
          </p:nvPr>
        </p:nvSpPr>
        <p:spPr>
          <a:xfrm>
            <a:off x="2302200" y="2276600"/>
            <a:ext cx="7587600" cy="131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6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97" name="Google Shape;197;p14"/>
          <p:cNvSpPr/>
          <p:nvPr/>
        </p:nvSpPr>
        <p:spPr>
          <a:xfrm>
            <a:off x="3069101" y="-108066"/>
            <a:ext cx="7297068"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4"/>
          <p:cNvSpPr/>
          <p:nvPr/>
        </p:nvSpPr>
        <p:spPr>
          <a:xfrm rot="10800000">
            <a:off x="4140987" y="-429169"/>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4"/>
          <p:cNvSpPr/>
          <p:nvPr/>
        </p:nvSpPr>
        <p:spPr>
          <a:xfrm rot="-5400000">
            <a:off x="6792151" y="-902353"/>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4"/>
          <p:cNvSpPr/>
          <p:nvPr/>
        </p:nvSpPr>
        <p:spPr>
          <a:xfrm rot="5400000">
            <a:off x="8738584" y="6110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4"/>
          <p:cNvSpPr/>
          <p:nvPr/>
        </p:nvSpPr>
        <p:spPr>
          <a:xfrm rot="5400000">
            <a:off x="6030384" y="8657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4"/>
          <p:cNvSpPr/>
          <p:nvPr/>
        </p:nvSpPr>
        <p:spPr>
          <a:xfrm rot="5400000">
            <a:off x="10739717" y="12511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4"/>
          <p:cNvSpPr/>
          <p:nvPr/>
        </p:nvSpPr>
        <p:spPr>
          <a:xfrm rot="5400000">
            <a:off x="3804484" y="402317"/>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4"/>
          <p:cNvSpPr/>
          <p:nvPr/>
        </p:nvSpPr>
        <p:spPr>
          <a:xfrm rot="5400000">
            <a:off x="3201717" y="719784"/>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4"/>
          <p:cNvSpPr/>
          <p:nvPr/>
        </p:nvSpPr>
        <p:spPr>
          <a:xfrm rot="10800000">
            <a:off x="2427964" y="5309824"/>
            <a:ext cx="7437272" cy="1656177"/>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4"/>
          <p:cNvSpPr/>
          <p:nvPr/>
        </p:nvSpPr>
        <p:spPr>
          <a:xfrm>
            <a:off x="5567584" y="6137925"/>
            <a:ext cx="3225747" cy="114916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4"/>
          <p:cNvSpPr/>
          <p:nvPr/>
        </p:nvSpPr>
        <p:spPr>
          <a:xfrm rot="5400000">
            <a:off x="5064076" y="5254274"/>
            <a:ext cx="1292256" cy="2387871"/>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4"/>
          <p:cNvSpPr/>
          <p:nvPr/>
        </p:nvSpPr>
        <p:spPr>
          <a:xfrm rot="-5400000">
            <a:off x="3804500" y="581737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4"/>
          <p:cNvSpPr/>
          <p:nvPr/>
        </p:nvSpPr>
        <p:spPr>
          <a:xfrm rot="-5400000">
            <a:off x="6772733" y="58605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4"/>
          <p:cNvSpPr/>
          <p:nvPr/>
        </p:nvSpPr>
        <p:spPr>
          <a:xfrm rot="-5400000">
            <a:off x="2073333" y="64554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4"/>
          <p:cNvSpPr/>
          <p:nvPr/>
        </p:nvSpPr>
        <p:spPr>
          <a:xfrm rot="-5400000">
            <a:off x="8911833" y="6237608"/>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4"/>
          <p:cNvSpPr/>
          <p:nvPr/>
        </p:nvSpPr>
        <p:spPr>
          <a:xfrm rot="-5400000">
            <a:off x="9601400" y="6006541"/>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4999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15" name="Google Shape;215;p15"/>
          <p:cNvSpPr txBox="1">
            <a:spLocks noGrp="1"/>
          </p:cNvSpPr>
          <p:nvPr>
            <p:ph type="title" idx="2" hasCustomPrompt="1"/>
          </p:nvPr>
        </p:nvSpPr>
        <p:spPr>
          <a:xfrm>
            <a:off x="1179731"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6" name="Google Shape;216;p15"/>
          <p:cNvSpPr txBox="1">
            <a:spLocks noGrp="1"/>
          </p:cNvSpPr>
          <p:nvPr>
            <p:ph type="subTitle" idx="1"/>
          </p:nvPr>
        </p:nvSpPr>
        <p:spPr>
          <a:xfrm>
            <a:off x="1465900" y="2841217"/>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17" name="Google Shape;217;p15"/>
          <p:cNvSpPr txBox="1">
            <a:spLocks noGrp="1"/>
          </p:cNvSpPr>
          <p:nvPr>
            <p:ph type="title" idx="3" hasCustomPrompt="1"/>
          </p:nvPr>
        </p:nvSpPr>
        <p:spPr>
          <a:xfrm>
            <a:off x="6745064" y="1998851"/>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18" name="Google Shape;218;p15"/>
          <p:cNvSpPr txBox="1">
            <a:spLocks noGrp="1"/>
          </p:cNvSpPr>
          <p:nvPr>
            <p:ph type="subTitle" idx="4"/>
          </p:nvPr>
        </p:nvSpPr>
        <p:spPr>
          <a:xfrm>
            <a:off x="7031233" y="2841233"/>
            <a:ext cx="36948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19" name="Google Shape;219;p15"/>
          <p:cNvSpPr txBox="1">
            <a:spLocks noGrp="1"/>
          </p:cNvSpPr>
          <p:nvPr>
            <p:ph type="title" idx="5" hasCustomPrompt="1"/>
          </p:nvPr>
        </p:nvSpPr>
        <p:spPr>
          <a:xfrm>
            <a:off x="3962397" y="4145967"/>
            <a:ext cx="4267200" cy="82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20" name="Google Shape;220;p15"/>
          <p:cNvSpPr txBox="1">
            <a:spLocks noGrp="1"/>
          </p:cNvSpPr>
          <p:nvPr>
            <p:ph type="subTitle" idx="6"/>
          </p:nvPr>
        </p:nvSpPr>
        <p:spPr>
          <a:xfrm>
            <a:off x="4248567" y="4987633"/>
            <a:ext cx="3694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21" name="Google Shape;221;p15"/>
          <p:cNvSpPr/>
          <p:nvPr/>
        </p:nvSpPr>
        <p:spPr>
          <a:xfrm rot="10800000" flipH="1">
            <a:off x="8835768" y="5063337"/>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5"/>
          <p:cNvSpPr/>
          <p:nvPr/>
        </p:nvSpPr>
        <p:spPr>
          <a:xfrm rot="10800000" flipH="1">
            <a:off x="8382701" y="6120386"/>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5"/>
          <p:cNvSpPr/>
          <p:nvPr/>
        </p:nvSpPr>
        <p:spPr>
          <a:xfrm flipH="1">
            <a:off x="8319867" y="6323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5"/>
          <p:cNvSpPr/>
          <p:nvPr/>
        </p:nvSpPr>
        <p:spPr>
          <a:xfrm flipH="1">
            <a:off x="10491451" y="59787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5"/>
          <p:cNvSpPr/>
          <p:nvPr/>
        </p:nvSpPr>
        <p:spPr>
          <a:xfrm flipH="1">
            <a:off x="9995753" y="5449523"/>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5"/>
          <p:cNvSpPr/>
          <p:nvPr/>
        </p:nvSpPr>
        <p:spPr>
          <a:xfrm flipH="1">
            <a:off x="10840100" y="54495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5"/>
          <p:cNvSpPr/>
          <p:nvPr/>
        </p:nvSpPr>
        <p:spPr>
          <a:xfrm flipH="1">
            <a:off x="11803117" y="4593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5"/>
          <p:cNvSpPr/>
          <p:nvPr/>
        </p:nvSpPr>
        <p:spPr>
          <a:xfrm flipH="1">
            <a:off x="-332134" y="109445"/>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5"/>
          <p:cNvSpPr/>
          <p:nvPr/>
        </p:nvSpPr>
        <p:spPr>
          <a:xfrm flipH="1">
            <a:off x="54305" y="-352349"/>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5"/>
          <p:cNvSpPr/>
          <p:nvPr/>
        </p:nvSpPr>
        <p:spPr>
          <a:xfrm rot="10800000" flipH="1">
            <a:off x="1541751" y="5734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15"/>
          <p:cNvSpPr/>
          <p:nvPr/>
        </p:nvSpPr>
        <p:spPr>
          <a:xfrm rot="10800000" flipH="1">
            <a:off x="-398700" y="-84686"/>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15"/>
          <p:cNvSpPr/>
          <p:nvPr/>
        </p:nvSpPr>
        <p:spPr>
          <a:xfrm rot="10800000" flipH="1">
            <a:off x="1279900" y="118905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15"/>
          <p:cNvSpPr/>
          <p:nvPr/>
        </p:nvSpPr>
        <p:spPr>
          <a:xfrm flipH="1">
            <a:off x="3737300" y="309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15"/>
          <p:cNvSpPr/>
          <p:nvPr/>
        </p:nvSpPr>
        <p:spPr>
          <a:xfrm rot="10800000" flipH="1">
            <a:off x="230084" y="19591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36775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2838833" y="484367"/>
            <a:ext cx="6514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37" name="Google Shape;237;p16"/>
          <p:cNvSpPr/>
          <p:nvPr/>
        </p:nvSpPr>
        <p:spPr>
          <a:xfrm flipH="1">
            <a:off x="-188690"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6"/>
          <p:cNvSpPr/>
          <p:nvPr/>
        </p:nvSpPr>
        <p:spPr>
          <a:xfrm rot="10800000" flipH="1">
            <a:off x="-321730"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6"/>
          <p:cNvSpPr/>
          <p:nvPr/>
        </p:nvSpPr>
        <p:spPr>
          <a:xfrm rot="-10484947">
            <a:off x="-930553"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6"/>
          <p:cNvSpPr/>
          <p:nvPr/>
        </p:nvSpPr>
        <p:spPr>
          <a:xfrm rot="10800000" flipH="1">
            <a:off x="2345684"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6"/>
          <p:cNvSpPr/>
          <p:nvPr/>
        </p:nvSpPr>
        <p:spPr>
          <a:xfrm rot="10800000" flipH="1">
            <a:off x="1159135"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6"/>
          <p:cNvSpPr/>
          <p:nvPr/>
        </p:nvSpPr>
        <p:spPr>
          <a:xfrm rot="10800000" flipH="1">
            <a:off x="121535" y="1683112"/>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13063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3795300" y="484367"/>
            <a:ext cx="4601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45" name="Google Shape;245;p17"/>
          <p:cNvSpPr txBox="1">
            <a:spLocks noGrp="1"/>
          </p:cNvSpPr>
          <p:nvPr>
            <p:ph type="subTitle" idx="1"/>
          </p:nvPr>
        </p:nvSpPr>
        <p:spPr>
          <a:xfrm>
            <a:off x="10511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46" name="Google Shape;246;p17"/>
          <p:cNvSpPr txBox="1">
            <a:spLocks noGrp="1"/>
          </p:cNvSpPr>
          <p:nvPr>
            <p:ph type="subTitle" idx="2"/>
          </p:nvPr>
        </p:nvSpPr>
        <p:spPr>
          <a:xfrm>
            <a:off x="717567"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r>
              <a:rPr lang="en-US"/>
              <a:t>Click to edit Master subtitle style</a:t>
            </a:r>
            <a:endParaRPr/>
          </a:p>
        </p:txBody>
      </p:sp>
      <p:sp>
        <p:nvSpPr>
          <p:cNvPr id="247" name="Google Shape;247;p17"/>
          <p:cNvSpPr txBox="1">
            <a:spLocks noGrp="1"/>
          </p:cNvSpPr>
          <p:nvPr>
            <p:ph type="subTitle" idx="3"/>
          </p:nvPr>
        </p:nvSpPr>
        <p:spPr>
          <a:xfrm>
            <a:off x="6878633" y="2193933"/>
            <a:ext cx="36060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48" name="Google Shape;248;p17"/>
          <p:cNvSpPr txBox="1">
            <a:spLocks noGrp="1"/>
          </p:cNvSpPr>
          <p:nvPr>
            <p:ph type="subTitle" idx="4"/>
          </p:nvPr>
        </p:nvSpPr>
        <p:spPr>
          <a:xfrm>
            <a:off x="6362433" y="3007200"/>
            <a:ext cx="5112000" cy="26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r>
              <a:rPr lang="en-US"/>
              <a:t>Click to edit Master subtitle style</a:t>
            </a:r>
            <a:endParaRPr/>
          </a:p>
        </p:txBody>
      </p:sp>
      <p:sp>
        <p:nvSpPr>
          <p:cNvPr id="249" name="Google Shape;249;p17"/>
          <p:cNvSpPr/>
          <p:nvPr/>
        </p:nvSpPr>
        <p:spPr>
          <a:xfrm rot="-10350985" flipH="1">
            <a:off x="8600207" y="-166361"/>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7"/>
          <p:cNvSpPr/>
          <p:nvPr/>
        </p:nvSpPr>
        <p:spPr>
          <a:xfrm flipH="1">
            <a:off x="11127768" y="1312832"/>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7"/>
          <p:cNvSpPr/>
          <p:nvPr/>
        </p:nvSpPr>
        <p:spPr>
          <a:xfrm flipH="1">
            <a:off x="11970368" y="1767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7"/>
          <p:cNvSpPr/>
          <p:nvPr/>
        </p:nvSpPr>
        <p:spPr>
          <a:xfrm flipH="1">
            <a:off x="8315535" y="251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7"/>
          <p:cNvSpPr/>
          <p:nvPr/>
        </p:nvSpPr>
        <p:spPr>
          <a:xfrm flipH="1">
            <a:off x="9427168" y="719065"/>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7"/>
          <p:cNvSpPr/>
          <p:nvPr/>
        </p:nvSpPr>
        <p:spPr>
          <a:xfrm>
            <a:off x="9558359" y="-132486"/>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7"/>
          <p:cNvSpPr/>
          <p:nvPr/>
        </p:nvSpPr>
        <p:spPr>
          <a:xfrm rot="10800000" flipH="1">
            <a:off x="10237569" y="-28035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7"/>
          <p:cNvSpPr/>
          <p:nvPr/>
        </p:nvSpPr>
        <p:spPr>
          <a:xfrm rot="10350985">
            <a:off x="-749722" y="-231210"/>
            <a:ext cx="4593245" cy="1556636"/>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7"/>
          <p:cNvSpPr/>
          <p:nvPr/>
        </p:nvSpPr>
        <p:spPr>
          <a:xfrm>
            <a:off x="1097961" y="1247981"/>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7"/>
          <p:cNvSpPr/>
          <p:nvPr/>
        </p:nvSpPr>
        <p:spPr>
          <a:xfrm>
            <a:off x="342161" y="1702415"/>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7"/>
          <p:cNvSpPr/>
          <p:nvPr/>
        </p:nvSpPr>
        <p:spPr>
          <a:xfrm>
            <a:off x="3996995" y="18631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7"/>
          <p:cNvSpPr/>
          <p:nvPr/>
        </p:nvSpPr>
        <p:spPr>
          <a:xfrm>
            <a:off x="2885361" y="654215"/>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7"/>
          <p:cNvSpPr/>
          <p:nvPr/>
        </p:nvSpPr>
        <p:spPr>
          <a:xfrm flipH="1">
            <a:off x="-471443" y="-197335"/>
            <a:ext cx="3356813" cy="138876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7"/>
          <p:cNvSpPr/>
          <p:nvPr/>
        </p:nvSpPr>
        <p:spPr>
          <a:xfrm rot="10800000">
            <a:off x="-536810" y="-345205"/>
            <a:ext cx="2742972" cy="1038632"/>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3190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265" name="Google Shape;265;p18"/>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66" name="Google Shape;266;p18"/>
          <p:cNvSpPr/>
          <p:nvPr/>
        </p:nvSpPr>
        <p:spPr>
          <a:xfrm rot="-5400000">
            <a:off x="-1373147" y="108704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8"/>
          <p:cNvSpPr/>
          <p:nvPr/>
        </p:nvSpPr>
        <p:spPr>
          <a:xfrm rot="-5400000">
            <a:off x="-2517625" y="2122984"/>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18"/>
          <p:cNvSpPr/>
          <p:nvPr/>
        </p:nvSpPr>
        <p:spPr>
          <a:xfrm rot="5400000">
            <a:off x="516341" y="481437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18"/>
          <p:cNvSpPr/>
          <p:nvPr/>
        </p:nvSpPr>
        <p:spPr>
          <a:xfrm rot="5400000">
            <a:off x="804492" y="22962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18"/>
          <p:cNvSpPr/>
          <p:nvPr/>
        </p:nvSpPr>
        <p:spPr>
          <a:xfrm rot="5400000">
            <a:off x="-1002637" y="340299"/>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18"/>
          <p:cNvSpPr/>
          <p:nvPr/>
        </p:nvSpPr>
        <p:spPr>
          <a:xfrm rot="5400000">
            <a:off x="1378541" y="1524108"/>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8"/>
          <p:cNvSpPr/>
          <p:nvPr/>
        </p:nvSpPr>
        <p:spPr>
          <a:xfrm rot="5400000">
            <a:off x="2637925" y="26792"/>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18"/>
          <p:cNvSpPr/>
          <p:nvPr/>
        </p:nvSpPr>
        <p:spPr>
          <a:xfrm rot="5400000">
            <a:off x="8154060" y="340818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18"/>
          <p:cNvSpPr/>
          <p:nvPr/>
        </p:nvSpPr>
        <p:spPr>
          <a:xfrm rot="5400000">
            <a:off x="9202601" y="3231725"/>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18"/>
          <p:cNvSpPr/>
          <p:nvPr/>
        </p:nvSpPr>
        <p:spPr>
          <a:xfrm rot="-5400000">
            <a:off x="11544459" y="185562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18"/>
          <p:cNvSpPr/>
          <p:nvPr/>
        </p:nvSpPr>
        <p:spPr>
          <a:xfrm rot="-5400000">
            <a:off x="11169508" y="4287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18"/>
          <p:cNvSpPr/>
          <p:nvPr/>
        </p:nvSpPr>
        <p:spPr>
          <a:xfrm rot="-5400000">
            <a:off x="9362370" y="4432213"/>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18"/>
          <p:cNvSpPr/>
          <p:nvPr/>
        </p:nvSpPr>
        <p:spPr>
          <a:xfrm rot="-5400000">
            <a:off x="10682259" y="51458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18"/>
          <p:cNvSpPr/>
          <p:nvPr/>
        </p:nvSpPr>
        <p:spPr>
          <a:xfrm rot="-5400000">
            <a:off x="9336075" y="65568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585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4194367" y="484367"/>
            <a:ext cx="38032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282" name="Google Shape;282;p19"/>
          <p:cNvSpPr txBox="1">
            <a:spLocks noGrp="1"/>
          </p:cNvSpPr>
          <p:nvPr>
            <p:ph type="subTitle" idx="1"/>
          </p:nvPr>
        </p:nvSpPr>
        <p:spPr>
          <a:xfrm>
            <a:off x="4438588"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3" name="Google Shape;283;p19"/>
          <p:cNvSpPr txBox="1">
            <a:spLocks noGrp="1"/>
          </p:cNvSpPr>
          <p:nvPr>
            <p:ph type="subTitle" idx="2"/>
          </p:nvPr>
        </p:nvSpPr>
        <p:spPr>
          <a:xfrm>
            <a:off x="4814588"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84" name="Google Shape;284;p19"/>
          <p:cNvSpPr txBox="1">
            <a:spLocks noGrp="1"/>
          </p:cNvSpPr>
          <p:nvPr>
            <p:ph type="subTitle" idx="3"/>
          </p:nvPr>
        </p:nvSpPr>
        <p:spPr>
          <a:xfrm>
            <a:off x="8795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5" name="Google Shape;285;p19"/>
          <p:cNvSpPr txBox="1">
            <a:spLocks noGrp="1"/>
          </p:cNvSpPr>
          <p:nvPr>
            <p:ph type="subTitle" idx="4"/>
          </p:nvPr>
        </p:nvSpPr>
        <p:spPr>
          <a:xfrm>
            <a:off x="12555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86" name="Google Shape;286;p19"/>
          <p:cNvSpPr txBox="1">
            <a:spLocks noGrp="1"/>
          </p:cNvSpPr>
          <p:nvPr>
            <p:ph type="subTitle" idx="5"/>
          </p:nvPr>
        </p:nvSpPr>
        <p:spPr>
          <a:xfrm>
            <a:off x="4438588"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7" name="Google Shape;287;p19"/>
          <p:cNvSpPr txBox="1">
            <a:spLocks noGrp="1"/>
          </p:cNvSpPr>
          <p:nvPr>
            <p:ph type="subTitle" idx="6"/>
          </p:nvPr>
        </p:nvSpPr>
        <p:spPr>
          <a:xfrm>
            <a:off x="4814588"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88" name="Google Shape;288;p19"/>
          <p:cNvSpPr txBox="1">
            <a:spLocks noGrp="1"/>
          </p:cNvSpPr>
          <p:nvPr>
            <p:ph type="subTitle" idx="7"/>
          </p:nvPr>
        </p:nvSpPr>
        <p:spPr>
          <a:xfrm>
            <a:off x="8795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89" name="Google Shape;289;p19"/>
          <p:cNvSpPr txBox="1">
            <a:spLocks noGrp="1"/>
          </p:cNvSpPr>
          <p:nvPr>
            <p:ph type="subTitle" idx="8"/>
          </p:nvPr>
        </p:nvSpPr>
        <p:spPr>
          <a:xfrm>
            <a:off x="12555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90" name="Google Shape;290;p19"/>
          <p:cNvSpPr txBox="1">
            <a:spLocks noGrp="1"/>
          </p:cNvSpPr>
          <p:nvPr>
            <p:ph type="subTitle" idx="9"/>
          </p:nvPr>
        </p:nvSpPr>
        <p:spPr>
          <a:xfrm>
            <a:off x="799762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91" name="Google Shape;291;p19"/>
          <p:cNvSpPr txBox="1">
            <a:spLocks noGrp="1"/>
          </p:cNvSpPr>
          <p:nvPr>
            <p:ph type="subTitle" idx="13"/>
          </p:nvPr>
        </p:nvSpPr>
        <p:spPr>
          <a:xfrm>
            <a:off x="837362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92" name="Google Shape;292;p19"/>
          <p:cNvSpPr txBox="1">
            <a:spLocks noGrp="1"/>
          </p:cNvSpPr>
          <p:nvPr>
            <p:ph type="subTitle" idx="14"/>
          </p:nvPr>
        </p:nvSpPr>
        <p:spPr>
          <a:xfrm>
            <a:off x="799762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293" name="Google Shape;293;p19"/>
          <p:cNvSpPr txBox="1">
            <a:spLocks noGrp="1"/>
          </p:cNvSpPr>
          <p:nvPr>
            <p:ph type="subTitle" idx="15"/>
          </p:nvPr>
        </p:nvSpPr>
        <p:spPr>
          <a:xfrm>
            <a:off x="837362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94" name="Google Shape;294;p19"/>
          <p:cNvSpPr/>
          <p:nvPr/>
        </p:nvSpPr>
        <p:spPr>
          <a:xfrm>
            <a:off x="7449733" y="-2793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9"/>
          <p:cNvSpPr/>
          <p:nvPr/>
        </p:nvSpPr>
        <p:spPr>
          <a:xfrm rot="10800000" flipH="1">
            <a:off x="9208433" y="-7002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9"/>
          <p:cNvSpPr/>
          <p:nvPr/>
        </p:nvSpPr>
        <p:spPr>
          <a:xfrm rot="-3279262">
            <a:off x="10535453" y="-12973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9"/>
          <p:cNvSpPr/>
          <p:nvPr/>
        </p:nvSpPr>
        <p:spPr>
          <a:xfrm rot="10800000">
            <a:off x="8542655" y="1514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9"/>
          <p:cNvSpPr/>
          <p:nvPr/>
        </p:nvSpPr>
        <p:spPr>
          <a:xfrm rot="10800000">
            <a:off x="10872555" y="4664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9"/>
          <p:cNvSpPr/>
          <p:nvPr/>
        </p:nvSpPr>
        <p:spPr>
          <a:xfrm rot="10800000">
            <a:off x="10241421" y="9854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9"/>
          <p:cNvSpPr/>
          <p:nvPr/>
        </p:nvSpPr>
        <p:spPr>
          <a:xfrm flipH="1">
            <a:off x="-4445234" y="-28099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9"/>
          <p:cNvSpPr/>
          <p:nvPr/>
        </p:nvSpPr>
        <p:spPr>
          <a:xfrm rot="10800000">
            <a:off x="-189594" y="-701801"/>
            <a:ext cx="317241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9"/>
          <p:cNvSpPr/>
          <p:nvPr/>
        </p:nvSpPr>
        <p:spPr>
          <a:xfrm rot="3279262" flipH="1">
            <a:off x="-217286" y="-1298944"/>
            <a:ext cx="1873092" cy="279174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9"/>
          <p:cNvSpPr/>
          <p:nvPr/>
        </p:nvSpPr>
        <p:spPr>
          <a:xfrm rot="10800000" flipH="1">
            <a:off x="3430604" y="14985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19"/>
          <p:cNvSpPr/>
          <p:nvPr/>
        </p:nvSpPr>
        <p:spPr>
          <a:xfrm rot="10800000" flipH="1">
            <a:off x="1187504" y="464891"/>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9"/>
          <p:cNvSpPr/>
          <p:nvPr/>
        </p:nvSpPr>
        <p:spPr>
          <a:xfrm rot="10800000" flipH="1">
            <a:off x="268404" y="14036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9"/>
          <p:cNvSpPr/>
          <p:nvPr/>
        </p:nvSpPr>
        <p:spPr>
          <a:xfrm rot="10800000" flipH="1">
            <a:off x="1818637" y="983824"/>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9"/>
          <p:cNvSpPr/>
          <p:nvPr/>
        </p:nvSpPr>
        <p:spPr>
          <a:xfrm rot="10800000">
            <a:off x="11791655" y="140525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8479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2057800" y="484367"/>
            <a:ext cx="8076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310" name="Google Shape;310;p20"/>
          <p:cNvSpPr txBox="1">
            <a:spLocks noGrp="1"/>
          </p:cNvSpPr>
          <p:nvPr>
            <p:ph type="subTitle" idx="1"/>
          </p:nvPr>
        </p:nvSpPr>
        <p:spPr>
          <a:xfrm>
            <a:off x="6500843"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1" name="Google Shape;311;p20"/>
          <p:cNvSpPr txBox="1">
            <a:spLocks noGrp="1"/>
          </p:cNvSpPr>
          <p:nvPr>
            <p:ph type="subTitle" idx="2"/>
          </p:nvPr>
        </p:nvSpPr>
        <p:spPr>
          <a:xfrm>
            <a:off x="6876751"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12" name="Google Shape;312;p20"/>
          <p:cNvSpPr txBox="1">
            <a:spLocks noGrp="1"/>
          </p:cNvSpPr>
          <p:nvPr>
            <p:ph type="subTitle" idx="3"/>
          </p:nvPr>
        </p:nvSpPr>
        <p:spPr>
          <a:xfrm>
            <a:off x="2376351" y="25393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3" name="Google Shape;313;p20"/>
          <p:cNvSpPr txBox="1">
            <a:spLocks noGrp="1"/>
          </p:cNvSpPr>
          <p:nvPr>
            <p:ph type="subTitle" idx="4"/>
          </p:nvPr>
        </p:nvSpPr>
        <p:spPr>
          <a:xfrm>
            <a:off x="2752500" y="2964800"/>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14" name="Google Shape;314;p20"/>
          <p:cNvSpPr txBox="1">
            <a:spLocks noGrp="1"/>
          </p:cNvSpPr>
          <p:nvPr>
            <p:ph type="subTitle" idx="5"/>
          </p:nvPr>
        </p:nvSpPr>
        <p:spPr>
          <a:xfrm>
            <a:off x="6500800"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5" name="Google Shape;315;p20"/>
          <p:cNvSpPr txBox="1">
            <a:spLocks noGrp="1"/>
          </p:cNvSpPr>
          <p:nvPr>
            <p:ph type="subTitle" idx="6"/>
          </p:nvPr>
        </p:nvSpPr>
        <p:spPr>
          <a:xfrm>
            <a:off x="6876751"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16" name="Google Shape;316;p20"/>
          <p:cNvSpPr txBox="1">
            <a:spLocks noGrp="1"/>
          </p:cNvSpPr>
          <p:nvPr>
            <p:ph type="subTitle" idx="7"/>
          </p:nvPr>
        </p:nvSpPr>
        <p:spPr>
          <a:xfrm>
            <a:off x="2376351" y="5086000"/>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17" name="Google Shape;317;p20"/>
          <p:cNvSpPr txBox="1">
            <a:spLocks noGrp="1"/>
          </p:cNvSpPr>
          <p:nvPr>
            <p:ph type="subTitle" idx="8"/>
          </p:nvPr>
        </p:nvSpPr>
        <p:spPr>
          <a:xfrm>
            <a:off x="2752500" y="5511504"/>
            <a:ext cx="2562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18" name="Google Shape;318;p20"/>
          <p:cNvSpPr/>
          <p:nvPr/>
        </p:nvSpPr>
        <p:spPr>
          <a:xfrm rot="-5400000" flipH="1">
            <a:off x="-4129329"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20"/>
          <p:cNvSpPr/>
          <p:nvPr/>
        </p:nvSpPr>
        <p:spPr>
          <a:xfrm rot="5400000">
            <a:off x="-2561733" y="413125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20"/>
          <p:cNvSpPr/>
          <p:nvPr/>
        </p:nvSpPr>
        <p:spPr>
          <a:xfrm rot="147" flipH="1">
            <a:off x="-535861" y="4240130"/>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20"/>
          <p:cNvSpPr/>
          <p:nvPr/>
        </p:nvSpPr>
        <p:spPr>
          <a:xfrm rot="-5400000" flipH="1">
            <a:off x="1119281" y="51527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20"/>
          <p:cNvSpPr/>
          <p:nvPr/>
        </p:nvSpPr>
        <p:spPr>
          <a:xfrm rot="-5400000" flipH="1">
            <a:off x="502015" y="1446652"/>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20"/>
          <p:cNvSpPr/>
          <p:nvPr/>
        </p:nvSpPr>
        <p:spPr>
          <a:xfrm rot="-5400000" flipH="1">
            <a:off x="1265315" y="230785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20"/>
          <p:cNvSpPr/>
          <p:nvPr/>
        </p:nvSpPr>
        <p:spPr>
          <a:xfrm rot="5400000" flipH="1">
            <a:off x="7107590" y="2922829"/>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20"/>
          <p:cNvSpPr/>
          <p:nvPr/>
        </p:nvSpPr>
        <p:spPr>
          <a:xfrm rot="-5400000">
            <a:off x="9030987" y="1317811"/>
            <a:ext cx="5695767" cy="156993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20"/>
          <p:cNvSpPr/>
          <p:nvPr/>
        </p:nvSpPr>
        <p:spPr>
          <a:xfrm rot="-10799853" flipH="1">
            <a:off x="10827763" y="-12933"/>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20"/>
          <p:cNvSpPr/>
          <p:nvPr/>
        </p:nvSpPr>
        <p:spPr>
          <a:xfrm rot="5400000" flipH="1">
            <a:off x="10473439" y="68250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20"/>
          <p:cNvSpPr/>
          <p:nvPr/>
        </p:nvSpPr>
        <p:spPr>
          <a:xfrm rot="5400000" flipH="1">
            <a:off x="10827739" y="16482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20"/>
          <p:cNvSpPr/>
          <p:nvPr/>
        </p:nvSpPr>
        <p:spPr>
          <a:xfrm rot="5400000" flipH="1">
            <a:off x="11445005" y="535434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20"/>
          <p:cNvSpPr/>
          <p:nvPr/>
        </p:nvSpPr>
        <p:spPr>
          <a:xfrm rot="5400000" flipH="1">
            <a:off x="10768505" y="457954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20"/>
          <p:cNvSpPr/>
          <p:nvPr/>
        </p:nvSpPr>
        <p:spPr>
          <a:xfrm rot="-5400000" flipH="1">
            <a:off x="1560381" y="620488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34671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32"/>
        <p:cNvGrpSpPr/>
        <p:nvPr/>
      </p:nvGrpSpPr>
      <p:grpSpPr>
        <a:xfrm>
          <a:off x="0" y="0"/>
          <a:ext cx="0" cy="0"/>
          <a:chOff x="0" y="0"/>
          <a:chExt cx="0" cy="0"/>
        </a:xfrm>
      </p:grpSpPr>
      <p:sp>
        <p:nvSpPr>
          <p:cNvPr id="333" name="Google Shape;333;p21"/>
          <p:cNvSpPr txBox="1">
            <a:spLocks noGrp="1"/>
          </p:cNvSpPr>
          <p:nvPr>
            <p:ph type="title"/>
          </p:nvPr>
        </p:nvSpPr>
        <p:spPr>
          <a:xfrm flipH="1">
            <a:off x="1278669" y="2692967"/>
            <a:ext cx="5241600" cy="87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r>
              <a:rPr lang="en-US"/>
              <a:t>Click to edit Master title style</a:t>
            </a:r>
            <a:endParaRPr/>
          </a:p>
        </p:txBody>
      </p:sp>
      <p:sp>
        <p:nvSpPr>
          <p:cNvPr id="334" name="Google Shape;334;p21"/>
          <p:cNvSpPr txBox="1">
            <a:spLocks noGrp="1"/>
          </p:cNvSpPr>
          <p:nvPr>
            <p:ph type="subTitle" idx="1"/>
          </p:nvPr>
        </p:nvSpPr>
        <p:spPr>
          <a:xfrm flipH="1">
            <a:off x="1278787" y="3421033"/>
            <a:ext cx="3998400" cy="74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2000"/>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335" name="Google Shape;335;p21"/>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21"/>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21"/>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21"/>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1"/>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1"/>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1"/>
          <p:cNvSpPr/>
          <p:nvPr/>
        </p:nvSpPr>
        <p:spPr>
          <a:xfrm rot="-10667561">
            <a:off x="407828" y="5858447"/>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1"/>
          <p:cNvSpPr/>
          <p:nvPr/>
        </p:nvSpPr>
        <p:spPr>
          <a:xfrm rot="10800000">
            <a:off x="536613" y="5734796"/>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1"/>
          <p:cNvSpPr/>
          <p:nvPr/>
        </p:nvSpPr>
        <p:spPr>
          <a:xfrm>
            <a:off x="-362816" y="554215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1"/>
          <p:cNvSpPr/>
          <p:nvPr/>
        </p:nvSpPr>
        <p:spPr>
          <a:xfrm>
            <a:off x="536601" y="5266265"/>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1"/>
          <p:cNvSpPr/>
          <p:nvPr/>
        </p:nvSpPr>
        <p:spPr>
          <a:xfrm>
            <a:off x="1537401" y="585083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21"/>
          <p:cNvSpPr/>
          <p:nvPr/>
        </p:nvSpPr>
        <p:spPr>
          <a:xfrm>
            <a:off x="3813001" y="63132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21"/>
          <p:cNvSpPr/>
          <p:nvPr/>
        </p:nvSpPr>
        <p:spPr>
          <a:xfrm>
            <a:off x="6995568" y="642436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21"/>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5289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a:t>Click to edit Master title style</a:t>
            </a:r>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30" name="Google Shape;30;p3"/>
          <p:cNvSpPr/>
          <p:nvPr/>
        </p:nvSpPr>
        <p:spPr>
          <a:xfrm rot="10800000">
            <a:off x="-346922"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rot="10800000">
            <a:off x="211309"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442899"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7153568"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6499401"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rot="10800000">
            <a:off x="8828366"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63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349"/>
        <p:cNvGrpSpPr/>
        <p:nvPr/>
      </p:nvGrpSpPr>
      <p:grpSpPr>
        <a:xfrm>
          <a:off x="0" y="0"/>
          <a:ext cx="0" cy="0"/>
          <a:chOff x="0" y="0"/>
          <a:chExt cx="0" cy="0"/>
        </a:xfrm>
      </p:grpSpPr>
      <p:sp>
        <p:nvSpPr>
          <p:cNvPr id="350" name="Google Shape;350;p22"/>
          <p:cNvSpPr txBox="1">
            <a:spLocks noGrp="1"/>
          </p:cNvSpPr>
          <p:nvPr>
            <p:ph type="title"/>
          </p:nvPr>
        </p:nvSpPr>
        <p:spPr>
          <a:xfrm>
            <a:off x="3591800" y="484367"/>
            <a:ext cx="5008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51" name="Google Shape;351;p22"/>
          <p:cNvSpPr txBox="1">
            <a:spLocks noGrp="1"/>
          </p:cNvSpPr>
          <p:nvPr>
            <p:ph type="subTitle" idx="1"/>
          </p:nvPr>
        </p:nvSpPr>
        <p:spPr>
          <a:xfrm>
            <a:off x="6207803"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2" name="Google Shape;352;p22"/>
          <p:cNvSpPr txBox="1">
            <a:spLocks noGrp="1"/>
          </p:cNvSpPr>
          <p:nvPr>
            <p:ph type="subTitle" idx="2"/>
          </p:nvPr>
        </p:nvSpPr>
        <p:spPr>
          <a:xfrm>
            <a:off x="6611301"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53" name="Google Shape;353;p22"/>
          <p:cNvSpPr txBox="1">
            <a:spLocks noGrp="1"/>
          </p:cNvSpPr>
          <p:nvPr>
            <p:ph type="subTitle" idx="3"/>
          </p:nvPr>
        </p:nvSpPr>
        <p:spPr>
          <a:xfrm>
            <a:off x="1923784" y="1886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4" name="Google Shape;354;p22"/>
          <p:cNvSpPr txBox="1">
            <a:spLocks noGrp="1"/>
          </p:cNvSpPr>
          <p:nvPr>
            <p:ph type="subTitle" idx="4"/>
          </p:nvPr>
        </p:nvSpPr>
        <p:spPr>
          <a:xfrm>
            <a:off x="2327584" y="2312033"/>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55" name="Google Shape;355;p22"/>
          <p:cNvSpPr txBox="1">
            <a:spLocks noGrp="1"/>
          </p:cNvSpPr>
          <p:nvPr>
            <p:ph type="subTitle" idx="5"/>
          </p:nvPr>
        </p:nvSpPr>
        <p:spPr>
          <a:xfrm>
            <a:off x="6207749"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6" name="Google Shape;356;p22"/>
          <p:cNvSpPr txBox="1">
            <a:spLocks noGrp="1"/>
          </p:cNvSpPr>
          <p:nvPr>
            <p:ph type="subTitle" idx="6"/>
          </p:nvPr>
        </p:nvSpPr>
        <p:spPr>
          <a:xfrm>
            <a:off x="6611301"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57" name="Google Shape;357;p22"/>
          <p:cNvSpPr txBox="1">
            <a:spLocks noGrp="1"/>
          </p:cNvSpPr>
          <p:nvPr>
            <p:ph type="subTitle" idx="7"/>
          </p:nvPr>
        </p:nvSpPr>
        <p:spPr>
          <a:xfrm>
            <a:off x="1923784" y="4213533"/>
            <a:ext cx="4060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58" name="Google Shape;358;p22"/>
          <p:cNvSpPr txBox="1">
            <a:spLocks noGrp="1"/>
          </p:cNvSpPr>
          <p:nvPr>
            <p:ph type="subTitle" idx="8"/>
          </p:nvPr>
        </p:nvSpPr>
        <p:spPr>
          <a:xfrm>
            <a:off x="2327584" y="4639032"/>
            <a:ext cx="3253200" cy="13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59" name="Google Shape;359;p22"/>
          <p:cNvSpPr/>
          <p:nvPr/>
        </p:nvSpPr>
        <p:spPr>
          <a:xfrm rot="-5532439" flipH="1">
            <a:off x="-2726736" y="309623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2"/>
          <p:cNvSpPr/>
          <p:nvPr/>
        </p:nvSpPr>
        <p:spPr>
          <a:xfrm rot="-5400000" flipH="1">
            <a:off x="-1110025" y="3768575"/>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2"/>
          <p:cNvSpPr/>
          <p:nvPr/>
        </p:nvSpPr>
        <p:spPr>
          <a:xfrm rot="5400000" flipH="1">
            <a:off x="-734683" y="4850699"/>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2"/>
          <p:cNvSpPr/>
          <p:nvPr/>
        </p:nvSpPr>
        <p:spPr>
          <a:xfrm rot="5400000" flipH="1">
            <a:off x="1467168" y="58772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2"/>
          <p:cNvSpPr/>
          <p:nvPr/>
        </p:nvSpPr>
        <p:spPr>
          <a:xfrm rot="5400000" flipH="1">
            <a:off x="882601" y="487644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22"/>
          <p:cNvSpPr/>
          <p:nvPr/>
        </p:nvSpPr>
        <p:spPr>
          <a:xfrm rot="5400000" flipH="1">
            <a:off x="420135" y="2600849"/>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2"/>
          <p:cNvSpPr/>
          <p:nvPr/>
        </p:nvSpPr>
        <p:spPr>
          <a:xfrm rot="5400000" flipH="1">
            <a:off x="611001" y="3309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2"/>
          <p:cNvSpPr/>
          <p:nvPr/>
        </p:nvSpPr>
        <p:spPr>
          <a:xfrm rot="5267561" flipH="1">
            <a:off x="8493765" y="2549425"/>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2"/>
          <p:cNvSpPr/>
          <p:nvPr/>
        </p:nvSpPr>
        <p:spPr>
          <a:xfrm rot="5400000" flipH="1">
            <a:off x="10110506" y="1629753"/>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2"/>
          <p:cNvSpPr/>
          <p:nvPr/>
        </p:nvSpPr>
        <p:spPr>
          <a:xfrm rot="-5400000" flipH="1">
            <a:off x="10130804" y="517380"/>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2"/>
          <p:cNvSpPr/>
          <p:nvPr/>
        </p:nvSpPr>
        <p:spPr>
          <a:xfrm rot="-5400000" flipH="1">
            <a:off x="10593617" y="6780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2"/>
          <p:cNvSpPr/>
          <p:nvPr/>
        </p:nvSpPr>
        <p:spPr>
          <a:xfrm rot="-5400000" flipH="1">
            <a:off x="11178184" y="167889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22"/>
          <p:cNvSpPr/>
          <p:nvPr/>
        </p:nvSpPr>
        <p:spPr>
          <a:xfrm rot="-5400000" flipH="1">
            <a:off x="11640651" y="39544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22"/>
          <p:cNvSpPr/>
          <p:nvPr/>
        </p:nvSpPr>
        <p:spPr>
          <a:xfrm rot="-5400000" flipH="1">
            <a:off x="11362984" y="61379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26202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373"/>
        <p:cNvGrpSpPr/>
        <p:nvPr/>
      </p:nvGrpSpPr>
      <p:grpSpPr>
        <a:xfrm>
          <a:off x="0" y="0"/>
          <a:ext cx="0" cy="0"/>
          <a:chOff x="0" y="0"/>
          <a:chExt cx="0" cy="0"/>
        </a:xfrm>
      </p:grpSpPr>
      <p:sp>
        <p:nvSpPr>
          <p:cNvPr id="374" name="Google Shape;374;p23"/>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375" name="Google Shape;375;p23"/>
          <p:cNvSpPr txBox="1">
            <a:spLocks noGrp="1"/>
          </p:cNvSpPr>
          <p:nvPr>
            <p:ph type="subTitle" idx="1"/>
          </p:nvPr>
        </p:nvSpPr>
        <p:spPr>
          <a:xfrm>
            <a:off x="4438609"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76" name="Google Shape;376;p23"/>
          <p:cNvSpPr txBox="1">
            <a:spLocks noGrp="1"/>
          </p:cNvSpPr>
          <p:nvPr>
            <p:ph type="subTitle" idx="2"/>
          </p:nvPr>
        </p:nvSpPr>
        <p:spPr>
          <a:xfrm>
            <a:off x="4643609"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77" name="Google Shape;377;p23"/>
          <p:cNvSpPr txBox="1">
            <a:spLocks noGrp="1"/>
          </p:cNvSpPr>
          <p:nvPr>
            <p:ph type="subTitle" idx="3"/>
          </p:nvPr>
        </p:nvSpPr>
        <p:spPr>
          <a:xfrm>
            <a:off x="1055751"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78" name="Google Shape;378;p23"/>
          <p:cNvSpPr txBox="1">
            <a:spLocks noGrp="1"/>
          </p:cNvSpPr>
          <p:nvPr>
            <p:ph type="subTitle" idx="4"/>
          </p:nvPr>
        </p:nvSpPr>
        <p:spPr>
          <a:xfrm>
            <a:off x="1260751"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79" name="Google Shape;379;p23"/>
          <p:cNvSpPr txBox="1">
            <a:spLocks noGrp="1"/>
          </p:cNvSpPr>
          <p:nvPr>
            <p:ph type="subTitle" idx="5"/>
          </p:nvPr>
        </p:nvSpPr>
        <p:spPr>
          <a:xfrm>
            <a:off x="7821433" y="3124733"/>
            <a:ext cx="3314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80" name="Google Shape;380;p23"/>
          <p:cNvSpPr txBox="1">
            <a:spLocks noGrp="1"/>
          </p:cNvSpPr>
          <p:nvPr>
            <p:ph type="subTitle" idx="6"/>
          </p:nvPr>
        </p:nvSpPr>
        <p:spPr>
          <a:xfrm>
            <a:off x="8026433" y="3550233"/>
            <a:ext cx="2904800" cy="82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81" name="Google Shape;381;p23"/>
          <p:cNvSpPr/>
          <p:nvPr/>
        </p:nvSpPr>
        <p:spPr>
          <a:xfrm rot="10800000">
            <a:off x="3375055" y="5647098"/>
            <a:ext cx="7238608" cy="1346469"/>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3"/>
          <p:cNvSpPr/>
          <p:nvPr/>
        </p:nvSpPr>
        <p:spPr>
          <a:xfrm rot="5400000">
            <a:off x="4145232" y="3805446"/>
            <a:ext cx="1923040" cy="4751756"/>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3"/>
          <p:cNvSpPr/>
          <p:nvPr/>
        </p:nvSpPr>
        <p:spPr>
          <a:xfrm>
            <a:off x="4910600" y="5894167"/>
            <a:ext cx="2842800" cy="1645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3"/>
          <p:cNvSpPr/>
          <p:nvPr/>
        </p:nvSpPr>
        <p:spPr>
          <a:xfrm rot="10800000" flipH="1">
            <a:off x="5291584" y="54290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3"/>
          <p:cNvSpPr/>
          <p:nvPr/>
        </p:nvSpPr>
        <p:spPr>
          <a:xfrm rot="10800000" flipH="1">
            <a:off x="7895235" y="6072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3"/>
          <p:cNvSpPr/>
          <p:nvPr/>
        </p:nvSpPr>
        <p:spPr>
          <a:xfrm rot="10800000" flipH="1">
            <a:off x="1689617" y="6028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3"/>
          <p:cNvSpPr/>
          <p:nvPr/>
        </p:nvSpPr>
        <p:spPr>
          <a:xfrm rot="10800000" flipH="1">
            <a:off x="10800035" y="63372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3"/>
          <p:cNvSpPr/>
          <p:nvPr/>
        </p:nvSpPr>
        <p:spPr>
          <a:xfrm rot="10800000" flipH="1">
            <a:off x="8674417" y="64687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3"/>
          <p:cNvSpPr/>
          <p:nvPr/>
        </p:nvSpPr>
        <p:spPr>
          <a:xfrm rot="10800000" flipH="1">
            <a:off x="2647568" y="547231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21993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90"/>
        <p:cNvGrpSpPr/>
        <p:nvPr/>
      </p:nvGrpSpPr>
      <p:grpSpPr>
        <a:xfrm>
          <a:off x="0" y="0"/>
          <a:ext cx="0" cy="0"/>
          <a:chOff x="0" y="0"/>
          <a:chExt cx="0" cy="0"/>
        </a:xfrm>
      </p:grpSpPr>
      <p:sp>
        <p:nvSpPr>
          <p:cNvPr id="391" name="Google Shape;391;p24"/>
          <p:cNvSpPr txBox="1">
            <a:spLocks noGrp="1"/>
          </p:cNvSpPr>
          <p:nvPr>
            <p:ph type="title"/>
          </p:nvPr>
        </p:nvSpPr>
        <p:spPr>
          <a:xfrm>
            <a:off x="3429000" y="484367"/>
            <a:ext cx="533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392" name="Google Shape;392;p24"/>
          <p:cNvSpPr txBox="1">
            <a:spLocks noGrp="1"/>
          </p:cNvSpPr>
          <p:nvPr>
            <p:ph type="subTitle" idx="1"/>
          </p:nvPr>
        </p:nvSpPr>
        <p:spPr>
          <a:xfrm>
            <a:off x="6788467" y="5059600"/>
            <a:ext cx="29408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93" name="Google Shape;393;p24"/>
          <p:cNvSpPr txBox="1">
            <a:spLocks noGrp="1"/>
          </p:cNvSpPr>
          <p:nvPr>
            <p:ph type="subTitle" idx="2"/>
          </p:nvPr>
        </p:nvSpPr>
        <p:spPr>
          <a:xfrm>
            <a:off x="6597600" y="5453000"/>
            <a:ext cx="33176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94" name="Google Shape;394;p24"/>
          <p:cNvSpPr txBox="1">
            <a:spLocks noGrp="1"/>
          </p:cNvSpPr>
          <p:nvPr>
            <p:ph type="subTitle" idx="3"/>
          </p:nvPr>
        </p:nvSpPr>
        <p:spPr>
          <a:xfrm>
            <a:off x="2534933" y="5059600"/>
            <a:ext cx="26772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395" name="Google Shape;395;p24"/>
          <p:cNvSpPr txBox="1">
            <a:spLocks noGrp="1"/>
          </p:cNvSpPr>
          <p:nvPr>
            <p:ph type="subTitle" idx="4"/>
          </p:nvPr>
        </p:nvSpPr>
        <p:spPr>
          <a:xfrm>
            <a:off x="2400667" y="5453000"/>
            <a:ext cx="2940800" cy="86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396" name="Google Shape;396;p24"/>
          <p:cNvSpPr/>
          <p:nvPr/>
        </p:nvSpPr>
        <p:spPr>
          <a:xfrm rot="-5400000">
            <a:off x="-916396" y="795506"/>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24"/>
          <p:cNvSpPr/>
          <p:nvPr/>
        </p:nvSpPr>
        <p:spPr>
          <a:xfrm rot="-5400000">
            <a:off x="-1709133" y="151288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24"/>
          <p:cNvSpPr/>
          <p:nvPr/>
        </p:nvSpPr>
        <p:spPr>
          <a:xfrm rot="5400000">
            <a:off x="622641" y="15943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24"/>
          <p:cNvSpPr/>
          <p:nvPr/>
        </p:nvSpPr>
        <p:spPr>
          <a:xfrm rot="5400000">
            <a:off x="-659844" y="278259"/>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24"/>
          <p:cNvSpPr/>
          <p:nvPr/>
        </p:nvSpPr>
        <p:spPr>
          <a:xfrm rot="5400000">
            <a:off x="1238492" y="13322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24"/>
          <p:cNvSpPr/>
          <p:nvPr/>
        </p:nvSpPr>
        <p:spPr>
          <a:xfrm rot="-5400000">
            <a:off x="359008" y="3789659"/>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24"/>
          <p:cNvSpPr/>
          <p:nvPr/>
        </p:nvSpPr>
        <p:spPr>
          <a:xfrm rot="5400000">
            <a:off x="9450063" y="4348942"/>
            <a:ext cx="3747565" cy="1597404"/>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24"/>
          <p:cNvSpPr/>
          <p:nvPr/>
        </p:nvSpPr>
        <p:spPr>
          <a:xfrm rot="5400000">
            <a:off x="10176170" y="4226817"/>
            <a:ext cx="3814196" cy="100214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24"/>
          <p:cNvSpPr/>
          <p:nvPr/>
        </p:nvSpPr>
        <p:spPr>
          <a:xfrm rot="-5400000">
            <a:off x="11440592" y="49295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4"/>
          <p:cNvSpPr/>
          <p:nvPr/>
        </p:nvSpPr>
        <p:spPr>
          <a:xfrm rot="-5400000">
            <a:off x="10286931" y="5058245"/>
            <a:ext cx="2654147" cy="1405347"/>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4"/>
          <p:cNvSpPr/>
          <p:nvPr/>
        </p:nvSpPr>
        <p:spPr>
          <a:xfrm rot="-5400000">
            <a:off x="10911541" y="52779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4"/>
          <p:cNvSpPr/>
          <p:nvPr/>
        </p:nvSpPr>
        <p:spPr>
          <a:xfrm rot="5400000">
            <a:off x="11791025" y="2820592"/>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4"/>
          <p:cNvSpPr/>
          <p:nvPr/>
        </p:nvSpPr>
        <p:spPr>
          <a:xfrm rot="-5400000">
            <a:off x="10054859" y="6241208"/>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24"/>
          <p:cNvSpPr/>
          <p:nvPr/>
        </p:nvSpPr>
        <p:spPr>
          <a:xfrm rot="5400000">
            <a:off x="2008375" y="28264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32283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10"/>
        <p:cNvGrpSpPr/>
        <p:nvPr/>
      </p:nvGrpSpPr>
      <p:grpSpPr>
        <a:xfrm>
          <a:off x="0" y="0"/>
          <a:ext cx="0" cy="0"/>
          <a:chOff x="0" y="0"/>
          <a:chExt cx="0" cy="0"/>
        </a:xfrm>
      </p:grpSpPr>
      <p:sp>
        <p:nvSpPr>
          <p:cNvPr id="411" name="Google Shape;411;p25"/>
          <p:cNvSpPr txBox="1">
            <a:spLocks noGrp="1"/>
          </p:cNvSpPr>
          <p:nvPr>
            <p:ph type="title"/>
          </p:nvPr>
        </p:nvSpPr>
        <p:spPr>
          <a:xfrm>
            <a:off x="3506600" y="1319033"/>
            <a:ext cx="5178800" cy="12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666"/>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412" name="Google Shape;412;p25"/>
          <p:cNvSpPr txBox="1">
            <a:spLocks noGrp="1"/>
          </p:cNvSpPr>
          <p:nvPr>
            <p:ph type="subTitle" idx="1"/>
          </p:nvPr>
        </p:nvSpPr>
        <p:spPr>
          <a:xfrm>
            <a:off x="4058153" y="2359484"/>
            <a:ext cx="4089200" cy="14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413" name="Google Shape;413;p25"/>
          <p:cNvSpPr txBox="1">
            <a:spLocks noGrp="1"/>
          </p:cNvSpPr>
          <p:nvPr>
            <p:ph type="subTitle" idx="2"/>
          </p:nvPr>
        </p:nvSpPr>
        <p:spPr>
          <a:xfrm>
            <a:off x="3569187" y="5168667"/>
            <a:ext cx="50536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67">
                <a:solidFill>
                  <a:schemeClr val="dk1"/>
                </a:solidFill>
              </a:defRPr>
            </a:lvl1pPr>
            <a:lvl2pPr lvl="1" algn="ctr" rtl="0">
              <a:spcBef>
                <a:spcPts val="2133"/>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414" name="Google Shape;414;p25"/>
          <p:cNvSpPr txBox="1"/>
          <p:nvPr/>
        </p:nvSpPr>
        <p:spPr>
          <a:xfrm>
            <a:off x="3899187" y="4361051"/>
            <a:ext cx="4393600" cy="955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467" b="1">
                <a:solidFill>
                  <a:schemeClr val="dk1"/>
                </a:solidFill>
                <a:latin typeface="Open Sans"/>
                <a:ea typeface="Open Sans"/>
                <a:cs typeface="Open Sans"/>
                <a:sym typeface="Open Sans"/>
              </a:rPr>
              <a:t>CREDITS</a:t>
            </a:r>
            <a:r>
              <a:rPr lang="en" sz="1467">
                <a:solidFill>
                  <a:schemeClr val="dk1"/>
                </a:solidFill>
                <a:latin typeface="Open Sans"/>
                <a:ea typeface="Open Sans"/>
                <a:cs typeface="Open Sans"/>
                <a:sym typeface="Open Sans"/>
              </a:rPr>
              <a:t>: This presentation template was created by</a:t>
            </a:r>
            <a:r>
              <a:rPr lang="en" sz="1467" b="1">
                <a:solidFill>
                  <a:schemeClr val="dk1"/>
                </a:solidFill>
                <a:latin typeface="Open Sans"/>
                <a:ea typeface="Open Sans"/>
                <a:cs typeface="Open Sans"/>
                <a:sym typeface="Open Sans"/>
              </a:rPr>
              <a:t> </a:t>
            </a:r>
            <a:r>
              <a:rPr lang="en" sz="1467"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467">
                <a:solidFill>
                  <a:schemeClr val="dk1"/>
                </a:solidFill>
                <a:latin typeface="Open Sans"/>
                <a:ea typeface="Open Sans"/>
                <a:cs typeface="Open Sans"/>
                <a:sym typeface="Open Sans"/>
              </a:rPr>
              <a:t>, including icons by </a:t>
            </a:r>
            <a:r>
              <a:rPr lang="en" sz="1467"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467">
                <a:solidFill>
                  <a:schemeClr val="dk1"/>
                </a:solidFill>
                <a:latin typeface="Open Sans"/>
                <a:ea typeface="Open Sans"/>
                <a:cs typeface="Open Sans"/>
                <a:sym typeface="Open Sans"/>
              </a:rPr>
              <a:t>, infographics &amp; images by </a:t>
            </a:r>
            <a:r>
              <a:rPr lang="en" sz="1467"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467" b="1">
              <a:solidFill>
                <a:schemeClr val="dk1"/>
              </a:solidFill>
              <a:latin typeface="Open Sans"/>
              <a:ea typeface="Open Sans"/>
              <a:cs typeface="Open Sans"/>
              <a:sym typeface="Open Sans"/>
            </a:endParaRPr>
          </a:p>
        </p:txBody>
      </p:sp>
      <p:sp>
        <p:nvSpPr>
          <p:cNvPr id="415" name="Google Shape;415;p25"/>
          <p:cNvSpPr/>
          <p:nvPr/>
        </p:nvSpPr>
        <p:spPr>
          <a:xfrm rot="-5538951">
            <a:off x="-3432716" y="1373291"/>
            <a:ext cx="8510679" cy="1768005"/>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5"/>
          <p:cNvSpPr/>
          <p:nvPr/>
        </p:nvSpPr>
        <p:spPr>
          <a:xfrm rot="5400000" flipH="1">
            <a:off x="-1421008" y="3655685"/>
            <a:ext cx="4797367" cy="2049775"/>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25"/>
          <p:cNvSpPr/>
          <p:nvPr/>
        </p:nvSpPr>
        <p:spPr>
          <a:xfrm rot="5400000" flipH="1">
            <a:off x="-836683" y="5184206"/>
            <a:ext cx="2698400" cy="1428633"/>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25"/>
          <p:cNvSpPr/>
          <p:nvPr/>
        </p:nvSpPr>
        <p:spPr>
          <a:xfrm>
            <a:off x="1029067" y="36766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25"/>
          <p:cNvSpPr/>
          <p:nvPr/>
        </p:nvSpPr>
        <p:spPr>
          <a:xfrm>
            <a:off x="2071067" y="46034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25"/>
          <p:cNvSpPr/>
          <p:nvPr/>
        </p:nvSpPr>
        <p:spPr>
          <a:xfrm>
            <a:off x="1072467" y="14017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5"/>
          <p:cNvSpPr/>
          <p:nvPr/>
        </p:nvSpPr>
        <p:spPr>
          <a:xfrm>
            <a:off x="1559533" y="47350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5"/>
          <p:cNvSpPr/>
          <p:nvPr/>
        </p:nvSpPr>
        <p:spPr>
          <a:xfrm>
            <a:off x="501984" y="955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3" name="Google Shape;423;p25"/>
          <p:cNvGrpSpPr/>
          <p:nvPr/>
        </p:nvGrpSpPr>
        <p:grpSpPr>
          <a:xfrm rot="10800000">
            <a:off x="10261125" y="-297584"/>
            <a:ext cx="2235171" cy="9278023"/>
            <a:chOff x="-174456" y="-1522725"/>
            <a:chExt cx="1676378" cy="6958517"/>
          </a:xfrm>
        </p:grpSpPr>
        <p:sp>
          <p:nvSpPr>
            <p:cNvPr id="424" name="Google Shape;424;p25"/>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5"/>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5"/>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25"/>
          <p:cNvSpPr/>
          <p:nvPr/>
        </p:nvSpPr>
        <p:spPr>
          <a:xfrm rot="10800000" flipH="1">
            <a:off x="10642200" y="3813900"/>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5"/>
          <p:cNvSpPr/>
          <p:nvPr/>
        </p:nvSpPr>
        <p:spPr>
          <a:xfrm rot="10800000" flipH="1">
            <a:off x="11109400" y="2633533"/>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5"/>
          <p:cNvSpPr/>
          <p:nvPr/>
        </p:nvSpPr>
        <p:spPr>
          <a:xfrm rot="10800000" flipH="1">
            <a:off x="10576600" y="5716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5"/>
          <p:cNvSpPr/>
          <p:nvPr/>
        </p:nvSpPr>
        <p:spPr>
          <a:xfrm rot="10800000" flipH="1">
            <a:off x="10261133" y="23037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5"/>
          <p:cNvSpPr/>
          <p:nvPr/>
        </p:nvSpPr>
        <p:spPr>
          <a:xfrm rot="10800000" flipH="1">
            <a:off x="11065984" y="59893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27052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32"/>
        <p:cNvGrpSpPr/>
        <p:nvPr/>
      </p:nvGrpSpPr>
      <p:grpSpPr>
        <a:xfrm>
          <a:off x="0" y="0"/>
          <a:ext cx="0" cy="0"/>
          <a:chOff x="0" y="0"/>
          <a:chExt cx="0" cy="0"/>
        </a:xfrm>
      </p:grpSpPr>
      <p:sp>
        <p:nvSpPr>
          <p:cNvPr id="433" name="Google Shape;433;p2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434" name="Google Shape;434;p26"/>
          <p:cNvSpPr txBox="1">
            <a:spLocks noGrp="1"/>
          </p:cNvSpPr>
          <p:nvPr>
            <p:ph type="subTitle" idx="1"/>
          </p:nvPr>
        </p:nvSpPr>
        <p:spPr>
          <a:xfrm>
            <a:off x="2820767"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435" name="Google Shape;435;p26"/>
          <p:cNvSpPr txBox="1">
            <a:spLocks noGrp="1"/>
          </p:cNvSpPr>
          <p:nvPr>
            <p:ph type="subTitle" idx="2"/>
          </p:nvPr>
        </p:nvSpPr>
        <p:spPr>
          <a:xfrm>
            <a:off x="2688467" y="2860533"/>
            <a:ext cx="6815200" cy="239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r>
              <a:rPr lang="en-US"/>
              <a:t>Click to edit Master subtitle style</a:t>
            </a:r>
            <a:endParaRPr/>
          </a:p>
        </p:txBody>
      </p:sp>
      <p:sp>
        <p:nvSpPr>
          <p:cNvPr id="436" name="Google Shape;436;p26"/>
          <p:cNvSpPr/>
          <p:nvPr/>
        </p:nvSpPr>
        <p:spPr>
          <a:xfrm flipH="1">
            <a:off x="-23805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26"/>
          <p:cNvSpPr/>
          <p:nvPr/>
        </p:nvSpPr>
        <p:spPr>
          <a:xfrm rot="10800000" flipH="1">
            <a:off x="-371096"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484947">
            <a:off x="-979919"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flipH="1">
            <a:off x="22963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26"/>
          <p:cNvSpPr/>
          <p:nvPr/>
        </p:nvSpPr>
        <p:spPr>
          <a:xfrm rot="10800000" flipH="1">
            <a:off x="1109768"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26"/>
          <p:cNvSpPr/>
          <p:nvPr/>
        </p:nvSpPr>
        <p:spPr>
          <a:xfrm rot="10800000" flipH="1">
            <a:off x="82068"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49047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442"/>
        <p:cNvGrpSpPr/>
        <p:nvPr/>
      </p:nvGrpSpPr>
      <p:grpSpPr>
        <a:xfrm>
          <a:off x="0" y="0"/>
          <a:ext cx="0" cy="0"/>
          <a:chOff x="0" y="0"/>
          <a:chExt cx="0" cy="0"/>
        </a:xfrm>
      </p:grpSpPr>
      <p:sp>
        <p:nvSpPr>
          <p:cNvPr id="443" name="Google Shape;443;p27"/>
          <p:cNvSpPr txBox="1">
            <a:spLocks noGrp="1"/>
          </p:cNvSpPr>
          <p:nvPr>
            <p:ph type="title"/>
          </p:nvPr>
        </p:nvSpPr>
        <p:spPr>
          <a:xfrm>
            <a:off x="4141267" y="484367"/>
            <a:ext cx="3909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r>
              <a:rPr lang="en-US"/>
              <a:t>Click to edit Master title style</a:t>
            </a:r>
            <a:endParaRPr/>
          </a:p>
        </p:txBody>
      </p:sp>
      <p:sp>
        <p:nvSpPr>
          <p:cNvPr id="444" name="Google Shape;444;p27"/>
          <p:cNvSpPr txBox="1">
            <a:spLocks noGrp="1"/>
          </p:cNvSpPr>
          <p:nvPr>
            <p:ph type="subTitle" idx="1"/>
          </p:nvPr>
        </p:nvSpPr>
        <p:spPr>
          <a:xfrm>
            <a:off x="10137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445" name="Google Shape;445;p27"/>
          <p:cNvSpPr txBox="1">
            <a:spLocks noGrp="1"/>
          </p:cNvSpPr>
          <p:nvPr>
            <p:ph type="subTitle" idx="2"/>
          </p:nvPr>
        </p:nvSpPr>
        <p:spPr>
          <a:xfrm>
            <a:off x="7200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r>
              <a:rPr lang="en-US"/>
              <a:t>Click to edit Master subtitle style</a:t>
            </a:r>
            <a:endParaRPr/>
          </a:p>
        </p:txBody>
      </p:sp>
      <p:sp>
        <p:nvSpPr>
          <p:cNvPr id="446" name="Google Shape;446;p27"/>
          <p:cNvSpPr txBox="1">
            <a:spLocks noGrp="1"/>
          </p:cNvSpPr>
          <p:nvPr>
            <p:ph type="subTitle" idx="3"/>
          </p:nvPr>
        </p:nvSpPr>
        <p:spPr>
          <a:xfrm>
            <a:off x="6085600" y="2047267"/>
            <a:ext cx="26772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447" name="Google Shape;447;p27"/>
          <p:cNvSpPr txBox="1">
            <a:spLocks noGrp="1"/>
          </p:cNvSpPr>
          <p:nvPr>
            <p:ph type="subTitle" idx="4"/>
          </p:nvPr>
        </p:nvSpPr>
        <p:spPr>
          <a:xfrm>
            <a:off x="5920800" y="2860533"/>
            <a:ext cx="5112000" cy="23492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SzPts val="1400"/>
              <a:buChar char="●"/>
              <a:defRPr sz="1600"/>
            </a:lvl1pPr>
            <a:lvl2pPr lvl="1" algn="ctr" rtl="0">
              <a:spcBef>
                <a:spcPts val="1333"/>
              </a:spcBef>
              <a:spcAft>
                <a:spcPts val="0"/>
              </a:spcAft>
              <a:buSzPts val="1400"/>
              <a:buChar char="○"/>
              <a:defRPr/>
            </a:lvl2pPr>
            <a:lvl3pPr lvl="2" algn="ctr" rtl="0">
              <a:spcBef>
                <a:spcPts val="2133"/>
              </a:spcBef>
              <a:spcAft>
                <a:spcPts val="0"/>
              </a:spcAft>
              <a:buSzPts val="1400"/>
              <a:buChar char="■"/>
              <a:defRPr/>
            </a:lvl3pPr>
            <a:lvl4pPr lvl="3" algn="ctr" rtl="0">
              <a:spcBef>
                <a:spcPts val="2133"/>
              </a:spcBef>
              <a:spcAft>
                <a:spcPts val="0"/>
              </a:spcAft>
              <a:buSzPts val="1400"/>
              <a:buChar char="●"/>
              <a:defRPr/>
            </a:lvl4pPr>
            <a:lvl5pPr lvl="4" algn="ctr" rtl="0">
              <a:spcBef>
                <a:spcPts val="2133"/>
              </a:spcBef>
              <a:spcAft>
                <a:spcPts val="0"/>
              </a:spcAft>
              <a:buSzPts val="1400"/>
              <a:buChar char="○"/>
              <a:defRPr/>
            </a:lvl5pPr>
            <a:lvl6pPr lvl="5" algn="ctr" rtl="0">
              <a:spcBef>
                <a:spcPts val="2133"/>
              </a:spcBef>
              <a:spcAft>
                <a:spcPts val="0"/>
              </a:spcAft>
              <a:buSzPts val="1400"/>
              <a:buChar char="■"/>
              <a:defRPr/>
            </a:lvl6pPr>
            <a:lvl7pPr lvl="6" algn="ctr" rtl="0">
              <a:spcBef>
                <a:spcPts val="2133"/>
              </a:spcBef>
              <a:spcAft>
                <a:spcPts val="0"/>
              </a:spcAft>
              <a:buSzPts val="1400"/>
              <a:buChar char="●"/>
              <a:defRPr/>
            </a:lvl7pPr>
            <a:lvl8pPr lvl="7" algn="ctr" rtl="0">
              <a:spcBef>
                <a:spcPts val="2133"/>
              </a:spcBef>
              <a:spcAft>
                <a:spcPts val="0"/>
              </a:spcAft>
              <a:buSzPts val="1400"/>
              <a:buChar char="○"/>
              <a:defRPr/>
            </a:lvl8pPr>
            <a:lvl9pPr lvl="8" algn="ctr" rtl="0">
              <a:spcBef>
                <a:spcPts val="2133"/>
              </a:spcBef>
              <a:spcAft>
                <a:spcPts val="2133"/>
              </a:spcAft>
              <a:buSzPts val="1400"/>
              <a:buChar char="■"/>
              <a:defRPr/>
            </a:lvl9pPr>
          </a:lstStyle>
          <a:p>
            <a:r>
              <a:rPr lang="en-US"/>
              <a:t>Click to edit Master subtitle style</a:t>
            </a:r>
            <a:endParaRPr/>
          </a:p>
        </p:txBody>
      </p:sp>
      <p:sp>
        <p:nvSpPr>
          <p:cNvPr id="448" name="Google Shape;448;p27"/>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27"/>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27"/>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27"/>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27"/>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7"/>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0256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1"/>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pPr/>
              <a:t>11/19/2023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45381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pPr/>
              <a:t>11/19/2023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99813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8D044C03-D0A5-48CE-8C43-EDF5FF10F51D}" type="datetimeFigureOut">
              <a:rPr lang="en-US" smtClean="0"/>
              <a:t>11/19/2023</a:t>
            </a:fld>
            <a:endParaRPr lang="en-US"/>
          </a:p>
        </p:txBody>
      </p:sp>
      <p:sp>
        <p:nvSpPr>
          <p:cNvPr id="3" name="Footer Placeholder 2"/>
          <p:cNvSpPr>
            <a:spLocks noGrp="1"/>
          </p:cNvSpPr>
          <p:nvPr>
            <p:ph type="ftr" sz="quarter" idx="11"/>
          </p:nvPr>
        </p:nvSpPr>
        <p:spPr>
          <a:xfrm>
            <a:off x="609600" y="6481891"/>
            <a:ext cx="5680075" cy="300831"/>
          </a:xfrm>
        </p:spPr>
        <p:txBody>
          <a:bodyPr/>
          <a:lstStyle/>
          <a:p>
            <a:endParaRPr lang="en-US"/>
          </a:p>
        </p:txBody>
      </p:sp>
      <p:sp>
        <p:nvSpPr>
          <p:cNvPr id="4" name="Slide Number Placeholder 3"/>
          <p:cNvSpPr>
            <a:spLocks noGrp="1"/>
          </p:cNvSpPr>
          <p:nvPr>
            <p:ph type="sldNum" sz="quarter" idx="12"/>
          </p:nvPr>
        </p:nvSpPr>
        <p:spPr>
          <a:xfrm>
            <a:off x="10119360" y="6480969"/>
            <a:ext cx="670560" cy="301752"/>
          </a:xfrm>
        </p:spPr>
        <p:txBody>
          <a:bodyPr/>
          <a:lstStyle/>
          <a:p>
            <a:fld id="{835865B2-8A7A-4A5D-8316-8FB710687B18}" type="slidenum">
              <a:rPr lang="en-US" smtClean="0"/>
              <a:t>‹#›</a:t>
            </a:fld>
            <a:endParaRPr lang="en-US"/>
          </a:p>
        </p:txBody>
      </p:sp>
    </p:spTree>
    <p:extLst>
      <p:ext uri="{BB962C8B-B14F-4D97-AF65-F5344CB8AC3E}">
        <p14:creationId xmlns:p14="http://schemas.microsoft.com/office/powerpoint/2010/main" val="4026087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457"/>
        <p:cNvGrpSpPr/>
        <p:nvPr/>
      </p:nvGrpSpPr>
      <p:grpSpPr>
        <a:xfrm>
          <a:off x="0" y="0"/>
          <a:ext cx="0" cy="0"/>
          <a:chOff x="0" y="0"/>
          <a:chExt cx="0" cy="0"/>
        </a:xfrm>
      </p:grpSpPr>
    </p:spTree>
    <p:extLst>
      <p:ext uri="{BB962C8B-B14F-4D97-AF65-F5344CB8AC3E}">
        <p14:creationId xmlns:p14="http://schemas.microsoft.com/office/powerpoint/2010/main" val="83063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46" name="Google Shape;46;p4"/>
          <p:cNvSpPr txBox="1">
            <a:spLocks noGrp="1"/>
          </p:cNvSpPr>
          <p:nvPr>
            <p:ph type="body" idx="1"/>
          </p:nvPr>
        </p:nvSpPr>
        <p:spPr>
          <a:xfrm>
            <a:off x="720000" y="1371600"/>
            <a:ext cx="10752000" cy="4766400"/>
          </a:xfrm>
          <a:prstGeom prst="rect">
            <a:avLst/>
          </a:prstGeom>
        </p:spPr>
        <p:txBody>
          <a:bodyPr spcFirstLastPara="1" wrap="square" lIns="91425" tIns="91425" rIns="91425" bIns="91425" anchor="t" anchorCtr="0">
            <a:noAutofit/>
          </a:bodyPr>
          <a:lstStyle>
            <a:lvl1pPr marL="609585" lvl="0" indent="-457189">
              <a:lnSpc>
                <a:spcPct val="100000"/>
              </a:lnSpc>
              <a:spcBef>
                <a:spcPts val="0"/>
              </a:spcBef>
              <a:spcAft>
                <a:spcPts val="0"/>
              </a:spcAft>
              <a:buSzPts val="1800"/>
              <a:buChar char="●"/>
              <a:defRPr sz="1600"/>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grpSp>
        <p:nvGrpSpPr>
          <p:cNvPr id="47" name="Google Shape;47;p4"/>
          <p:cNvGrpSpPr/>
          <p:nvPr/>
        </p:nvGrpSpPr>
        <p:grpSpPr>
          <a:xfrm flipH="1">
            <a:off x="-172999" y="-155066"/>
            <a:ext cx="3578712" cy="2317551"/>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4"/>
          <p:cNvGrpSpPr/>
          <p:nvPr/>
        </p:nvGrpSpPr>
        <p:grpSpPr>
          <a:xfrm>
            <a:off x="9075868" y="-155066"/>
            <a:ext cx="3578712" cy="2317551"/>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857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6759267" y="3454117"/>
            <a:ext cx="3846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63" name="Google Shape;63;p5"/>
          <p:cNvSpPr txBox="1">
            <a:spLocks noGrp="1"/>
          </p:cNvSpPr>
          <p:nvPr>
            <p:ph type="subTitle" idx="2"/>
          </p:nvPr>
        </p:nvSpPr>
        <p:spPr>
          <a:xfrm>
            <a:off x="6759200" y="3843467"/>
            <a:ext cx="3846400" cy="104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64" name="Google Shape;64;p5"/>
          <p:cNvSpPr txBox="1">
            <a:spLocks noGrp="1"/>
          </p:cNvSpPr>
          <p:nvPr>
            <p:ph type="subTitle" idx="3"/>
          </p:nvPr>
        </p:nvSpPr>
        <p:spPr>
          <a:xfrm>
            <a:off x="1586384" y="3454117"/>
            <a:ext cx="38464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36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2pPr>
            <a:lvl3pPr lvl="2"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3pPr>
            <a:lvl4pPr lvl="3"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4pPr>
            <a:lvl5pPr lvl="4"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5pPr>
            <a:lvl6pPr lvl="5"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6pPr>
            <a:lvl7pPr lvl="6"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7pPr>
            <a:lvl8pPr lvl="7" algn="ctr" rtl="0">
              <a:spcBef>
                <a:spcPts val="2133"/>
              </a:spcBef>
              <a:spcAft>
                <a:spcPts val="0"/>
              </a:spcAft>
              <a:buClr>
                <a:schemeClr val="dk1"/>
              </a:buClr>
              <a:buSzPts val="2100"/>
              <a:buFont typeface="Josefin Sans"/>
              <a:buNone/>
              <a:defRPr sz="2800" b="1">
                <a:solidFill>
                  <a:schemeClr val="dk1"/>
                </a:solidFill>
                <a:latin typeface="Josefin Sans"/>
                <a:ea typeface="Josefin Sans"/>
                <a:cs typeface="Josefin Sans"/>
                <a:sym typeface="Josefin Sans"/>
              </a:defRPr>
            </a:lvl8pPr>
            <a:lvl9pPr lvl="8" algn="ctr" rtl="0">
              <a:spcBef>
                <a:spcPts val="2133"/>
              </a:spcBef>
              <a:spcAft>
                <a:spcPts val="2133"/>
              </a:spcAft>
              <a:buClr>
                <a:schemeClr val="dk1"/>
              </a:buClr>
              <a:buSzPts val="2100"/>
              <a:buFont typeface="Josefin Sans"/>
              <a:buNone/>
              <a:defRPr sz="2800" b="1">
                <a:solidFill>
                  <a:schemeClr val="dk1"/>
                </a:solidFill>
                <a:latin typeface="Josefin Sans"/>
                <a:ea typeface="Josefin Sans"/>
                <a:cs typeface="Josefin Sans"/>
                <a:sym typeface="Josefin Sans"/>
              </a:defRPr>
            </a:lvl9pPr>
          </a:lstStyle>
          <a:p>
            <a:r>
              <a:rPr lang="en-US"/>
              <a:t>Click to edit Master subtitle style</a:t>
            </a:r>
            <a:endParaRPr/>
          </a:p>
        </p:txBody>
      </p:sp>
      <p:sp>
        <p:nvSpPr>
          <p:cNvPr id="65" name="Google Shape;65;p5"/>
          <p:cNvSpPr txBox="1">
            <a:spLocks noGrp="1"/>
          </p:cNvSpPr>
          <p:nvPr>
            <p:ph type="subTitle" idx="4"/>
          </p:nvPr>
        </p:nvSpPr>
        <p:spPr>
          <a:xfrm>
            <a:off x="1586400" y="3843467"/>
            <a:ext cx="3846400" cy="104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867">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2133"/>
              </a:spcBef>
              <a:spcAft>
                <a:spcPts val="0"/>
              </a:spcAft>
              <a:buClr>
                <a:schemeClr val="dk1"/>
              </a:buClr>
              <a:buSzPts val="1400"/>
              <a:buNone/>
              <a:defRPr>
                <a:solidFill>
                  <a:schemeClr val="dk1"/>
                </a:solidFill>
              </a:defRPr>
            </a:lvl3pPr>
            <a:lvl4pPr lvl="3" algn="ctr" rtl="0">
              <a:spcBef>
                <a:spcPts val="2133"/>
              </a:spcBef>
              <a:spcAft>
                <a:spcPts val="0"/>
              </a:spcAft>
              <a:buClr>
                <a:schemeClr val="dk1"/>
              </a:buClr>
              <a:buSzPts val="1400"/>
              <a:buNone/>
              <a:defRPr>
                <a:solidFill>
                  <a:schemeClr val="dk1"/>
                </a:solidFill>
              </a:defRPr>
            </a:lvl4pPr>
            <a:lvl5pPr lvl="4" algn="ctr" rtl="0">
              <a:spcBef>
                <a:spcPts val="2133"/>
              </a:spcBef>
              <a:spcAft>
                <a:spcPts val="0"/>
              </a:spcAft>
              <a:buClr>
                <a:schemeClr val="dk1"/>
              </a:buClr>
              <a:buSzPts val="1400"/>
              <a:buNone/>
              <a:defRPr>
                <a:solidFill>
                  <a:schemeClr val="dk1"/>
                </a:solidFill>
              </a:defRPr>
            </a:lvl5pPr>
            <a:lvl6pPr lvl="5" algn="ctr" rtl="0">
              <a:spcBef>
                <a:spcPts val="2133"/>
              </a:spcBef>
              <a:spcAft>
                <a:spcPts val="0"/>
              </a:spcAft>
              <a:buClr>
                <a:schemeClr val="dk1"/>
              </a:buClr>
              <a:buSzPts val="1400"/>
              <a:buNone/>
              <a:defRPr>
                <a:solidFill>
                  <a:schemeClr val="dk1"/>
                </a:solidFill>
              </a:defRPr>
            </a:lvl6pPr>
            <a:lvl7pPr lvl="6" algn="ctr" rtl="0">
              <a:spcBef>
                <a:spcPts val="2133"/>
              </a:spcBef>
              <a:spcAft>
                <a:spcPts val="0"/>
              </a:spcAft>
              <a:buClr>
                <a:schemeClr val="dk1"/>
              </a:buClr>
              <a:buSzPts val="1400"/>
              <a:buNone/>
              <a:defRPr>
                <a:solidFill>
                  <a:schemeClr val="dk1"/>
                </a:solidFill>
              </a:defRPr>
            </a:lvl7pPr>
            <a:lvl8pPr lvl="7" algn="ctr" rtl="0">
              <a:spcBef>
                <a:spcPts val="2133"/>
              </a:spcBef>
              <a:spcAft>
                <a:spcPts val="0"/>
              </a:spcAft>
              <a:buClr>
                <a:schemeClr val="dk1"/>
              </a:buClr>
              <a:buSzPts val="1400"/>
              <a:buNone/>
              <a:defRPr>
                <a:solidFill>
                  <a:schemeClr val="dk1"/>
                </a:solidFill>
              </a:defRPr>
            </a:lvl8pPr>
            <a:lvl9pPr lvl="8" algn="ctr" rtl="0">
              <a:spcBef>
                <a:spcPts val="2133"/>
              </a:spcBef>
              <a:spcAft>
                <a:spcPts val="2133"/>
              </a:spcAft>
              <a:buClr>
                <a:schemeClr val="dk1"/>
              </a:buClr>
              <a:buSzPts val="1400"/>
              <a:buNone/>
              <a:defRPr>
                <a:solidFill>
                  <a:schemeClr val="dk1"/>
                </a:solidFill>
              </a:defRPr>
            </a:lvl9pPr>
          </a:lstStyle>
          <a:p>
            <a:r>
              <a:rPr lang="en-US"/>
              <a:t>Click to edit Master subtitle style</a:t>
            </a:r>
            <a:endParaRPr/>
          </a:p>
        </p:txBody>
      </p:sp>
      <p:sp>
        <p:nvSpPr>
          <p:cNvPr id="66" name="Google Shape;66;p5"/>
          <p:cNvSpPr/>
          <p:nvPr/>
        </p:nvSpPr>
        <p:spPr>
          <a:xfrm rot="10376871">
            <a:off x="-661228" y="-271407"/>
            <a:ext cx="5524917" cy="1882259"/>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5"/>
          <p:cNvSpPr/>
          <p:nvPr/>
        </p:nvSpPr>
        <p:spPr>
          <a:xfrm>
            <a:off x="5083535" y="465299"/>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790968" y="11181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5891701" y="8445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3975801" y="333699"/>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flipH="1">
            <a:off x="-268036" y="-219469"/>
            <a:ext cx="4009803" cy="165883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rot="10800000">
            <a:off x="-346148" y="-396104"/>
            <a:ext cx="3276581" cy="124067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5"/>
          <p:cNvSpPr/>
          <p:nvPr/>
        </p:nvSpPr>
        <p:spPr>
          <a:xfrm rot="-448972">
            <a:off x="7224298" y="5208301"/>
            <a:ext cx="5486652" cy="185941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5"/>
          <p:cNvSpPr/>
          <p:nvPr/>
        </p:nvSpPr>
        <p:spPr>
          <a:xfrm rot="10800000">
            <a:off x="6280948" y="6299264"/>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p:nvPr/>
        </p:nvSpPr>
        <p:spPr>
          <a:xfrm rot="10800000">
            <a:off x="11188448" y="5557964"/>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rot="10800000">
            <a:off x="7187681" y="555796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rot="10800000">
            <a:off x="8003615" y="6342464"/>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rot="10800000" flipH="1">
            <a:off x="8368849" y="5368402"/>
            <a:ext cx="4009803" cy="165883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9180183" y="5963197"/>
            <a:ext cx="3276581" cy="124067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3496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720000" y="484367"/>
            <a:ext cx="1075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rPr lang="en-US"/>
              <a:t>Click to edit Master title style</a:t>
            </a:r>
            <a:endParaRPr/>
          </a:p>
        </p:txBody>
      </p:sp>
      <p:sp>
        <p:nvSpPr>
          <p:cNvPr id="82" name="Google Shape;82;p6"/>
          <p:cNvSpPr/>
          <p:nvPr/>
        </p:nvSpPr>
        <p:spPr>
          <a:xfrm>
            <a:off x="8109436" y="-157720"/>
            <a:ext cx="4272457" cy="220151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6"/>
          <p:cNvSpPr/>
          <p:nvPr/>
        </p:nvSpPr>
        <p:spPr>
          <a:xfrm rot="10800000">
            <a:off x="9287568" y="-96892"/>
            <a:ext cx="3227363" cy="137895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6"/>
          <p:cNvSpPr/>
          <p:nvPr/>
        </p:nvSpPr>
        <p:spPr>
          <a:xfrm rot="10484947" flipH="1">
            <a:off x="10665847" y="-549076"/>
            <a:ext cx="2457908" cy="11590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6"/>
          <p:cNvSpPr/>
          <p:nvPr/>
        </p:nvSpPr>
        <p:spPr>
          <a:xfrm rot="10800000">
            <a:off x="9629517" y="610995"/>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6"/>
          <p:cNvSpPr/>
          <p:nvPr/>
        </p:nvSpPr>
        <p:spPr>
          <a:xfrm rot="10800000">
            <a:off x="10902867" y="92954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6"/>
          <p:cNvSpPr/>
          <p:nvPr/>
        </p:nvSpPr>
        <p:spPr>
          <a:xfrm rot="10800000">
            <a:off x="11930567" y="2109245"/>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2550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638600" y="2563933"/>
            <a:ext cx="6480000" cy="1096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a:t>Click to edit Master title style</a:t>
            </a:r>
            <a:endParaRPr/>
          </a:p>
        </p:txBody>
      </p:sp>
      <p:sp>
        <p:nvSpPr>
          <p:cNvPr id="90" name="Google Shape;90;p7"/>
          <p:cNvSpPr txBox="1">
            <a:spLocks noGrp="1"/>
          </p:cNvSpPr>
          <p:nvPr>
            <p:ph type="subTitle" idx="1"/>
          </p:nvPr>
        </p:nvSpPr>
        <p:spPr>
          <a:xfrm>
            <a:off x="638733" y="3676167"/>
            <a:ext cx="6480000" cy="6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91" name="Google Shape;91;p7"/>
          <p:cNvSpPr/>
          <p:nvPr/>
        </p:nvSpPr>
        <p:spPr>
          <a:xfrm rot="-10667561">
            <a:off x="407828" y="5861780"/>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7"/>
          <p:cNvSpPr/>
          <p:nvPr/>
        </p:nvSpPr>
        <p:spPr>
          <a:xfrm rot="10800000">
            <a:off x="536613" y="5738129"/>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7"/>
          <p:cNvSpPr/>
          <p:nvPr/>
        </p:nvSpPr>
        <p:spPr>
          <a:xfrm>
            <a:off x="-362816" y="5545483"/>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7"/>
          <p:cNvSpPr/>
          <p:nvPr/>
        </p:nvSpPr>
        <p:spPr>
          <a:xfrm>
            <a:off x="6995568" y="642769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7"/>
          <p:cNvSpPr/>
          <p:nvPr/>
        </p:nvSpPr>
        <p:spPr>
          <a:xfrm>
            <a:off x="536601" y="526959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7"/>
          <p:cNvSpPr/>
          <p:nvPr/>
        </p:nvSpPr>
        <p:spPr>
          <a:xfrm>
            <a:off x="1537401" y="5854165"/>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3813001" y="6316632"/>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7"/>
          <p:cNvSpPr/>
          <p:nvPr/>
        </p:nvSpPr>
        <p:spPr>
          <a:xfrm rot="-132439" flipH="1">
            <a:off x="407828" y="-53222"/>
            <a:ext cx="6424955" cy="1041291"/>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7"/>
          <p:cNvSpPr/>
          <p:nvPr/>
        </p:nvSpPr>
        <p:spPr>
          <a:xfrm flipH="1">
            <a:off x="536613" y="-176902"/>
            <a:ext cx="3191505" cy="1288619"/>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7"/>
          <p:cNvSpPr/>
          <p:nvPr/>
        </p:nvSpPr>
        <p:spPr>
          <a:xfrm rot="10800000" flipH="1">
            <a:off x="-362816" y="-14504"/>
            <a:ext cx="2795864" cy="1318869"/>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7"/>
          <p:cNvSpPr/>
          <p:nvPr/>
        </p:nvSpPr>
        <p:spPr>
          <a:xfrm rot="10800000" flipH="1">
            <a:off x="536601" y="1448649"/>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7"/>
          <p:cNvSpPr/>
          <p:nvPr/>
        </p:nvSpPr>
        <p:spPr>
          <a:xfrm rot="10800000" flipH="1">
            <a:off x="1537401" y="86408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7"/>
          <p:cNvSpPr/>
          <p:nvPr/>
        </p:nvSpPr>
        <p:spPr>
          <a:xfrm rot="10800000" flipH="1">
            <a:off x="3813001" y="401616"/>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7"/>
          <p:cNvSpPr/>
          <p:nvPr/>
        </p:nvSpPr>
        <p:spPr>
          <a:xfrm rot="10800000" flipH="1">
            <a:off x="6995568" y="204149"/>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78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850800" y="1434700"/>
            <a:ext cx="8490400" cy="3785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2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107" name="Google Shape;107;p8"/>
          <p:cNvSpPr/>
          <p:nvPr/>
        </p:nvSpPr>
        <p:spPr>
          <a:xfrm flipH="1">
            <a:off x="-568538" y="-11293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8"/>
          <p:cNvSpPr/>
          <p:nvPr/>
        </p:nvSpPr>
        <p:spPr>
          <a:xfrm rot="10800000">
            <a:off x="-393045" y="-486934"/>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8"/>
          <p:cNvSpPr/>
          <p:nvPr/>
        </p:nvSpPr>
        <p:spPr>
          <a:xfrm rot="-5400147">
            <a:off x="309953" y="-922167"/>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911355" y="809200"/>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3301421" y="888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231488" y="326300"/>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8"/>
          <p:cNvSpPr/>
          <p:nvPr/>
        </p:nvSpPr>
        <p:spPr>
          <a:xfrm flipH="1">
            <a:off x="8755255" y="36473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8"/>
          <p:cNvSpPr/>
          <p:nvPr/>
        </p:nvSpPr>
        <p:spPr>
          <a:xfrm rot="10800000" flipH="1">
            <a:off x="3508128" y="5907153"/>
            <a:ext cx="9186761" cy="1173337"/>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403857" y="6158357"/>
            <a:ext cx="4115539" cy="129613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rot="5399853">
            <a:off x="9943281" y="5097926"/>
            <a:ext cx="1873119" cy="279179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rot="10800000" flipH="1">
            <a:off x="11083795" y="6026756"/>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8"/>
          <p:cNvSpPr/>
          <p:nvPr/>
        </p:nvSpPr>
        <p:spPr>
          <a:xfrm rot="10800000" flipH="1">
            <a:off x="8606928" y="5860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8"/>
          <p:cNvSpPr/>
          <p:nvPr/>
        </p:nvSpPr>
        <p:spPr>
          <a:xfrm rot="10800000" flipH="1">
            <a:off x="7763661" y="6509656"/>
            <a:ext cx="131200" cy="1316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8"/>
          <p:cNvSpPr/>
          <p:nvPr/>
        </p:nvSpPr>
        <p:spPr>
          <a:xfrm rot="10800000" flipH="1">
            <a:off x="11666561" y="564282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8"/>
          <p:cNvSpPr/>
          <p:nvPr/>
        </p:nvSpPr>
        <p:spPr>
          <a:xfrm rot="10800000" flipH="1">
            <a:off x="3153095" y="6384823"/>
            <a:ext cx="218000" cy="21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8"/>
          <p:cNvSpPr/>
          <p:nvPr/>
        </p:nvSpPr>
        <p:spPr>
          <a:xfrm flipH="1">
            <a:off x="241788" y="11067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1779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855933" y="2563933"/>
            <a:ext cx="6480000" cy="1096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25" name="Google Shape;125;p9"/>
          <p:cNvSpPr txBox="1">
            <a:spLocks noGrp="1"/>
          </p:cNvSpPr>
          <p:nvPr>
            <p:ph type="subTitle" idx="1"/>
          </p:nvPr>
        </p:nvSpPr>
        <p:spPr>
          <a:xfrm>
            <a:off x="2856067" y="3676167"/>
            <a:ext cx="6480000" cy="65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solidFill>
                  <a:schemeClr val="dk1"/>
                </a:solidFill>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126" name="Google Shape;126;p9"/>
          <p:cNvSpPr/>
          <p:nvPr/>
        </p:nvSpPr>
        <p:spPr>
          <a:xfrm rot="10800000" flipH="1">
            <a:off x="7153568"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9"/>
          <p:cNvSpPr/>
          <p:nvPr/>
        </p:nvSpPr>
        <p:spPr>
          <a:xfrm rot="10800000" flipH="1">
            <a:off x="6499401" y="5906643"/>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9"/>
          <p:cNvSpPr/>
          <p:nvPr/>
        </p:nvSpPr>
        <p:spPr>
          <a:xfrm flipH="1">
            <a:off x="7153567" y="62182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9"/>
          <p:cNvSpPr/>
          <p:nvPr/>
        </p:nvSpPr>
        <p:spPr>
          <a:xfrm flipH="1">
            <a:off x="9585051" y="5843484"/>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9"/>
          <p:cNvSpPr/>
          <p:nvPr/>
        </p:nvSpPr>
        <p:spPr>
          <a:xfrm flipH="1">
            <a:off x="8828366"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9"/>
          <p:cNvSpPr/>
          <p:nvPr/>
        </p:nvSpPr>
        <p:spPr>
          <a:xfrm flipH="1">
            <a:off x="10443833" y="5356033"/>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9"/>
          <p:cNvSpPr/>
          <p:nvPr/>
        </p:nvSpPr>
        <p:spPr>
          <a:xfrm flipH="1">
            <a:off x="11854551" y="40100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9"/>
          <p:cNvSpPr/>
          <p:nvPr/>
        </p:nvSpPr>
        <p:spPr>
          <a:xfrm flipH="1">
            <a:off x="-34692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9"/>
          <p:cNvSpPr/>
          <p:nvPr/>
        </p:nvSpPr>
        <p:spPr>
          <a:xfrm flipH="1">
            <a:off x="211309"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9"/>
          <p:cNvSpPr/>
          <p:nvPr/>
        </p:nvSpPr>
        <p:spPr>
          <a:xfrm rot="10800000" flipH="1">
            <a:off x="4932967" y="5590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9"/>
          <p:cNvSpPr/>
          <p:nvPr/>
        </p:nvSpPr>
        <p:spPr>
          <a:xfrm rot="10800000" flipH="1">
            <a:off x="2414684" y="847433"/>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rot="10800000" flipH="1">
            <a:off x="-442899"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rot="10800000" flipH="1">
            <a:off x="1642700" y="1421284"/>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rot="10800000" flipH="1">
            <a:off x="145184" y="2680867"/>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7020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20000" y="720000"/>
            <a:ext cx="4787200" cy="1205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1800"/>
              <a:buNone/>
              <a:defRPr sz="4000" b="1">
                <a:solidFill>
                  <a:schemeClr val="dk1"/>
                </a:solidFill>
                <a:latin typeface="Josefin Sans"/>
                <a:ea typeface="Josefin Sans"/>
                <a:cs typeface="Josefin Sans"/>
                <a:sym typeface="Josefin Sans"/>
              </a:defRPr>
            </a:lvl1pPr>
          </a:lstStyle>
          <a:p>
            <a:pPr lvl="0"/>
            <a:r>
              <a:rPr lang="en-US"/>
              <a:t>Click to edit Master text styles</a:t>
            </a:r>
          </a:p>
        </p:txBody>
      </p:sp>
      <p:sp>
        <p:nvSpPr>
          <p:cNvPr id="142" name="Google Shape;142;p10"/>
          <p:cNvSpPr/>
          <p:nvPr/>
        </p:nvSpPr>
        <p:spPr>
          <a:xfrm flipH="1">
            <a:off x="4568413" y="4075336"/>
            <a:ext cx="7982492" cy="2836256"/>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0"/>
          <p:cNvSpPr/>
          <p:nvPr/>
        </p:nvSpPr>
        <p:spPr>
          <a:xfrm rot="10800000" flipH="1">
            <a:off x="7650254" y="4508707"/>
            <a:ext cx="4900647" cy="252508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0"/>
          <p:cNvSpPr/>
          <p:nvPr/>
        </p:nvSpPr>
        <p:spPr>
          <a:xfrm rot="315040">
            <a:off x="9741086" y="5946317"/>
            <a:ext cx="2819261" cy="132944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0"/>
          <p:cNvSpPr/>
          <p:nvPr/>
        </p:nvSpPr>
        <p:spPr>
          <a:xfrm flipH="1">
            <a:off x="7599403" y="63791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0"/>
          <p:cNvSpPr/>
          <p:nvPr/>
        </p:nvSpPr>
        <p:spPr>
          <a:xfrm flipH="1">
            <a:off x="10725019" y="5257567"/>
            <a:ext cx="131200" cy="131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0"/>
          <p:cNvSpPr/>
          <p:nvPr/>
        </p:nvSpPr>
        <p:spPr>
          <a:xfrm flipH="1">
            <a:off x="11301969" y="4569551"/>
            <a:ext cx="218000" cy="218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0"/>
          <p:cNvSpPr/>
          <p:nvPr/>
        </p:nvSpPr>
        <p:spPr>
          <a:xfrm flipH="1">
            <a:off x="9923036" y="4742717"/>
            <a:ext cx="131200" cy="1316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6901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84367"/>
            <a:ext cx="107520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720000" y="1536633"/>
            <a:ext cx="10752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7041912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9" r:id="rId26"/>
    <p:sldLayoutId id="2147483690" r:id="rId27"/>
    <p:sldLayoutId id="2147483691" r:id="rId2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454"/>
        <p:cNvGrpSpPr/>
        <p:nvPr/>
      </p:nvGrpSpPr>
      <p:grpSpPr>
        <a:xfrm>
          <a:off x="0" y="0"/>
          <a:ext cx="0" cy="0"/>
          <a:chOff x="0" y="0"/>
          <a:chExt cx="0" cy="0"/>
        </a:xfrm>
      </p:grpSpPr>
      <p:sp>
        <p:nvSpPr>
          <p:cNvPr id="455" name="Google Shape;455;p28"/>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56" name="Google Shape;456;p28"/>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8537268"/>
      </p:ext>
    </p:extLst>
  </p:cSld>
  <p:clrMap bg1="lt1" tx1="dk1" bg2="dk2" tx2="lt2" accent1="accent1" accent2="accent2" accent3="accent3" accent4="accent4" accent5="accent5" accent6="accent6" hlink="hlink" folHlink="folHlink"/>
  <p:sldLayoutIdLst>
    <p:sldLayoutId id="2147483688"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hyperlink" Target="https://www.uptodate.com/contents/mifepristone-drug-information?search=still+birth+managment&amp;topicRef=6740&amp;source=see_link" TargetMode="External"/><Relationship Id="rId2" Type="http://schemas.openxmlformats.org/officeDocument/2006/relationships/hyperlink" Target="https://www.uptodate.com/contents/misoprostol-drug-information?search=still+birth+managment&amp;topicRef=6740&amp;source=see_link" TargetMode="Externa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hyperlink" Target="https://www.uptodate.com/contents/misoprostol-drug-information?search=still+birth+managment&amp;topicRef=6740&amp;source=see_link" TargetMode="External"/><Relationship Id="rId2" Type="http://schemas.openxmlformats.org/officeDocument/2006/relationships/hyperlink" Target="https://www.uptodate.com/contents/oxytocin-drug-information?search=still+birth+managment&amp;topicRef=6740&amp;source=see_link" TargetMode="Externa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9E18-9B07-426F-BFC3-4B7B4EE98FF0}"/>
              </a:ext>
            </a:extLst>
          </p:cNvPr>
          <p:cNvSpPr>
            <a:spLocks noGrp="1"/>
          </p:cNvSpPr>
          <p:nvPr>
            <p:ph type="ctrTitle"/>
          </p:nvPr>
        </p:nvSpPr>
        <p:spPr>
          <a:xfrm>
            <a:off x="2111213" y="0"/>
            <a:ext cx="8252480" cy="2782000"/>
          </a:xfrm>
        </p:spPr>
        <p:txBody>
          <a:bodyPr/>
          <a:lstStyle/>
          <a:p>
            <a:r>
              <a:rPr lang="en-US" dirty="0"/>
              <a:t>Intra-uterine fetal death</a:t>
            </a:r>
          </a:p>
        </p:txBody>
      </p:sp>
      <p:sp>
        <p:nvSpPr>
          <p:cNvPr id="5" name="TextBox 4">
            <a:extLst>
              <a:ext uri="{FF2B5EF4-FFF2-40B4-BE49-F238E27FC236}">
                <a16:creationId xmlns:a16="http://schemas.microsoft.com/office/drawing/2014/main" id="{52D0780C-72B7-F3A2-4643-D76F7C1EE7B1}"/>
              </a:ext>
            </a:extLst>
          </p:cNvPr>
          <p:cNvSpPr txBox="1"/>
          <p:nvPr/>
        </p:nvSpPr>
        <p:spPr>
          <a:xfrm>
            <a:off x="3239878" y="2989555"/>
            <a:ext cx="7803077" cy="2862322"/>
          </a:xfrm>
          <a:prstGeom prst="rect">
            <a:avLst/>
          </a:prstGeom>
          <a:noFill/>
        </p:spPr>
        <p:txBody>
          <a:bodyPr wrap="square">
            <a:spAutoFit/>
          </a:bodyPr>
          <a:lstStyle/>
          <a:p>
            <a:pPr marL="114300" indent="-342900" rtl="0">
              <a:spcBef>
                <a:spcPts val="0"/>
              </a:spcBef>
              <a:spcAft>
                <a:spcPts val="0"/>
              </a:spcAft>
            </a:pPr>
            <a:r>
              <a:rPr lang="" sz="2000" b="1" i="0" u="none" strike="noStrike" dirty="0">
                <a:solidFill>
                  <a:srgbClr val="285E89"/>
                </a:solidFill>
                <a:effectLst/>
                <a:latin typeface="Teko"/>
              </a:rPr>
              <a:t>Presented by</a:t>
            </a:r>
            <a:r>
              <a:rPr lang="" sz="2000" b="0" i="0" u="none" strike="noStrike" dirty="0">
                <a:solidFill>
                  <a:srgbClr val="285E89"/>
                </a:solidFill>
                <a:effectLst/>
                <a:latin typeface="Teko"/>
              </a:rPr>
              <a:t>:</a:t>
            </a:r>
            <a:endParaRPr lang="" sz="2000" dirty="0">
              <a:effectLst/>
            </a:endParaRPr>
          </a:p>
          <a:p>
            <a:pPr marL="114300" indent="-342900" rtl="0">
              <a:spcBef>
                <a:spcPts val="0"/>
              </a:spcBef>
              <a:spcAft>
                <a:spcPts val="0"/>
              </a:spcAft>
            </a:pPr>
            <a:r>
              <a:rPr lang="" sz="2000" b="0" i="0" u="none" strike="noStrike" dirty="0">
                <a:solidFill>
                  <a:srgbClr val="285E89"/>
                </a:solidFill>
                <a:effectLst/>
                <a:latin typeface="Teko"/>
              </a:rPr>
              <a:t>Wasan alrawwad</a:t>
            </a:r>
            <a:endParaRPr lang="" sz="2000" dirty="0">
              <a:effectLst/>
            </a:endParaRPr>
          </a:p>
          <a:p>
            <a:pPr marL="114300" indent="-342900" rtl="0">
              <a:spcBef>
                <a:spcPts val="0"/>
              </a:spcBef>
              <a:spcAft>
                <a:spcPts val="0"/>
              </a:spcAft>
            </a:pPr>
            <a:r>
              <a:rPr lang="" sz="2000" b="0" i="0" u="none" strike="noStrike" dirty="0">
                <a:solidFill>
                  <a:srgbClr val="285E89"/>
                </a:solidFill>
                <a:effectLst/>
                <a:latin typeface="Open Sans" panose="020B0606030504020204" pitchFamily="34" charset="0"/>
              </a:rPr>
              <a:t>Majd Majid </a:t>
            </a:r>
            <a:endParaRPr lang="" sz="2000" dirty="0">
              <a:effectLst/>
            </a:endParaRPr>
          </a:p>
          <a:p>
            <a:pPr marL="114300" indent="-342900" rtl="0">
              <a:spcBef>
                <a:spcPts val="0"/>
              </a:spcBef>
              <a:spcAft>
                <a:spcPts val="0"/>
              </a:spcAft>
            </a:pPr>
            <a:r>
              <a:rPr lang="" sz="2000" b="0" i="0" u="none" strike="noStrike" dirty="0">
                <a:solidFill>
                  <a:srgbClr val="285E89"/>
                </a:solidFill>
                <a:effectLst/>
                <a:latin typeface="Open Sans" panose="020B0606030504020204" pitchFamily="34" charset="0"/>
              </a:rPr>
              <a:t>Farah Raed</a:t>
            </a:r>
            <a:endParaRPr lang="" sz="2000" dirty="0">
              <a:effectLst/>
            </a:endParaRPr>
          </a:p>
          <a:p>
            <a:pPr marL="114300" indent="-342900" rtl="0">
              <a:spcBef>
                <a:spcPts val="0"/>
              </a:spcBef>
              <a:spcAft>
                <a:spcPts val="0"/>
              </a:spcAft>
            </a:pPr>
            <a:r>
              <a:rPr lang="" sz="2000" b="0" i="0" u="none" strike="noStrike" dirty="0">
                <a:solidFill>
                  <a:srgbClr val="285E89"/>
                </a:solidFill>
                <a:effectLst/>
                <a:latin typeface="Open Sans" panose="020B0606030504020204" pitchFamily="34" charset="0"/>
              </a:rPr>
              <a:t>Marwa  Alkhresheh </a:t>
            </a:r>
            <a:endParaRPr lang="" sz="2000" dirty="0">
              <a:effectLst/>
            </a:endParaRPr>
          </a:p>
          <a:p>
            <a:pPr marL="114300" indent="-342900" rtl="0">
              <a:spcBef>
                <a:spcPts val="0"/>
              </a:spcBef>
              <a:spcAft>
                <a:spcPts val="0"/>
              </a:spcAft>
            </a:pPr>
            <a:br>
              <a:rPr lang="" sz="2000" dirty="0"/>
            </a:br>
            <a:br>
              <a:rPr lang="" sz="2000" dirty="0"/>
            </a:br>
            <a:r>
              <a:rPr lang="" sz="2000" b="1" i="0" u="none" strike="noStrike" dirty="0">
                <a:solidFill>
                  <a:srgbClr val="285E89"/>
                </a:solidFill>
                <a:effectLst/>
                <a:latin typeface="Teko"/>
              </a:rPr>
              <a:t>Supervised by:</a:t>
            </a:r>
            <a:endParaRPr lang="" sz="2000" dirty="0">
              <a:effectLst/>
            </a:endParaRPr>
          </a:p>
          <a:p>
            <a:pPr rtl="0">
              <a:spcBef>
                <a:spcPts val="0"/>
              </a:spcBef>
              <a:spcAft>
                <a:spcPts val="0"/>
              </a:spcAft>
            </a:pPr>
            <a:r>
              <a:rPr lang="" sz="2000" b="1" i="0" u="none" strike="noStrike" dirty="0">
                <a:solidFill>
                  <a:srgbClr val="285E89"/>
                </a:solidFill>
                <a:effectLst/>
                <a:latin typeface="Teko"/>
              </a:rPr>
              <a:t>Dr. Malik Alqase</a:t>
            </a:r>
            <a:r>
              <a:rPr lang="" sz="1400" b="1" i="0" u="none" strike="noStrike" dirty="0">
                <a:solidFill>
                  <a:srgbClr val="285E89"/>
                </a:solidFill>
                <a:effectLst/>
                <a:latin typeface="Teko"/>
              </a:rPr>
              <a:t>m </a:t>
            </a:r>
            <a:endParaRPr lang="" dirty="0">
              <a:effectLst/>
            </a:endParaRPr>
          </a:p>
        </p:txBody>
      </p:sp>
    </p:spTree>
    <p:extLst>
      <p:ext uri="{BB962C8B-B14F-4D97-AF65-F5344CB8AC3E}">
        <p14:creationId xmlns:p14="http://schemas.microsoft.com/office/powerpoint/2010/main" val="382181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66F2-BEDF-4E40-8DE5-C9BD60390473}"/>
              </a:ext>
            </a:extLst>
          </p:cNvPr>
          <p:cNvSpPr>
            <a:spLocks noGrp="1"/>
          </p:cNvSpPr>
          <p:nvPr>
            <p:ph type="title"/>
          </p:nvPr>
        </p:nvSpPr>
        <p:spPr/>
        <p:txBody>
          <a:bodyPr/>
          <a:lstStyle/>
          <a:p>
            <a:r>
              <a:rPr lang="en-US" sz="4600" kern="1200" spc="-51" dirty="0">
                <a:solidFill>
                  <a:srgbClr val="FF0000"/>
                </a:solidFill>
                <a:latin typeface="Georgia Pro Cond Light" panose="020F0302020204030204"/>
                <a:ea typeface="+mj-ea"/>
                <a:cs typeface="+mj-cs"/>
              </a:rPr>
              <a:t>ETIOLOGIES :</a:t>
            </a:r>
            <a:endParaRPr lang="en-US" dirty="0">
              <a:solidFill>
                <a:srgbClr val="FF0000"/>
              </a:solidFill>
            </a:endParaRPr>
          </a:p>
        </p:txBody>
      </p:sp>
      <p:sp>
        <p:nvSpPr>
          <p:cNvPr id="3" name="Content Placeholder 2">
            <a:extLst>
              <a:ext uri="{FF2B5EF4-FFF2-40B4-BE49-F238E27FC236}">
                <a16:creationId xmlns:a16="http://schemas.microsoft.com/office/drawing/2014/main" id="{AD390EA7-B2FC-4BD5-A94A-0A20B1AFAFE0}"/>
              </a:ext>
            </a:extLst>
          </p:cNvPr>
          <p:cNvSpPr>
            <a:spLocks noGrp="1"/>
          </p:cNvSpPr>
          <p:nvPr>
            <p:ph idx="1"/>
          </p:nvPr>
        </p:nvSpPr>
        <p:spPr>
          <a:xfrm>
            <a:off x="196194" y="1345325"/>
            <a:ext cx="11995807" cy="5512676"/>
          </a:xfrm>
        </p:spPr>
        <p:txBody>
          <a:bodyPr>
            <a:noAutofit/>
          </a:bodyPr>
          <a:lstStyle/>
          <a:p>
            <a:pPr>
              <a:buNone/>
            </a:pPr>
            <a:r>
              <a:rPr lang="en-US" sz="2133" b="1" dirty="0">
                <a:solidFill>
                  <a:srgbClr val="FF0000"/>
                </a:solidFill>
              </a:rPr>
              <a:t>4</a:t>
            </a:r>
            <a:r>
              <a:rPr lang="en-US" sz="2133" b="1" dirty="0"/>
              <a:t>- </a:t>
            </a:r>
            <a:r>
              <a:rPr lang="en-US" sz="2133" b="1" dirty="0">
                <a:solidFill>
                  <a:srgbClr val="FF0000"/>
                </a:solidFill>
                <a:latin typeface="Arial" panose="020B0604020202020204" pitchFamily="34" charset="0"/>
              </a:rPr>
              <a:t>Genetic abnormalities </a:t>
            </a:r>
            <a:r>
              <a:rPr lang="en-US" sz="2133" b="1" dirty="0">
                <a:solidFill>
                  <a:schemeClr val="accent4">
                    <a:lumMod val="10000"/>
                  </a:schemeClr>
                </a:solidFill>
                <a:latin typeface="Arial" panose="020B0604020202020204" pitchFamily="34" charset="0"/>
              </a:rPr>
              <a:t>: Most aneuploidies are lethal in utero. Some aneuploidies (such as trisomy 21, 18, and 13 and monosomy X) confer an increased risk of fetal demise but can also result in live birth. Although death of a karyotypically abnormal embryo or fetus is most common in the first trimester, it can occur at all stages of pregnancy. </a:t>
            </a:r>
          </a:p>
          <a:p>
            <a:pPr>
              <a:buNone/>
            </a:pPr>
            <a:r>
              <a:rPr lang="en-US" sz="2133" b="1" dirty="0">
                <a:solidFill>
                  <a:srgbClr val="FF0000"/>
                </a:solidFill>
                <a:latin typeface="Arial" panose="020B0604020202020204" pitchFamily="34" charset="0"/>
              </a:rPr>
              <a:t>5- Hydrops fetalis </a:t>
            </a:r>
            <a:r>
              <a:rPr lang="en-US" sz="2133" b="1" dirty="0">
                <a:solidFill>
                  <a:schemeClr val="accent4">
                    <a:lumMod val="10000"/>
                  </a:schemeClr>
                </a:solidFill>
                <a:latin typeface="Arial" panose="020B0604020202020204" pitchFamily="34" charset="0"/>
              </a:rPr>
              <a:t>: Hydrops fetalis may be due to immune or nonimmune etiologies and is often fatal.</a:t>
            </a:r>
          </a:p>
          <a:p>
            <a:pPr>
              <a:buNone/>
            </a:pPr>
            <a:r>
              <a:rPr lang="en-US" sz="2133" b="1" dirty="0">
                <a:solidFill>
                  <a:srgbClr val="FF0000"/>
                </a:solidFill>
                <a:latin typeface="Arial" panose="020B0604020202020204" pitchFamily="34" charset="0"/>
              </a:rPr>
              <a:t>6-Fetal arrhythmia </a:t>
            </a:r>
            <a:r>
              <a:rPr lang="en-US" sz="2133" b="1" dirty="0">
                <a:solidFill>
                  <a:srgbClr val="222222"/>
                </a:solidFill>
                <a:latin typeface="Arial" panose="020B0604020202020204" pitchFamily="34" charset="0"/>
              </a:rPr>
              <a:t>: </a:t>
            </a:r>
            <a:r>
              <a:rPr lang="en-US" sz="2133" b="1" dirty="0">
                <a:solidFill>
                  <a:schemeClr val="accent4">
                    <a:lumMod val="10000"/>
                  </a:schemeClr>
                </a:solidFill>
                <a:latin typeface="Arial" panose="020B0604020202020204" pitchFamily="34" charset="0"/>
              </a:rPr>
              <a:t>An unrecognized arrhythmia, such as long </a:t>
            </a:r>
            <a:r>
              <a:rPr lang="en-US" sz="2133" b="1" dirty="0">
                <a:solidFill>
                  <a:schemeClr val="accent4">
                    <a:lumMod val="10000"/>
                  </a:schemeClr>
                </a:solidFill>
                <a:highlight>
                  <a:srgbClr val="FFFF00"/>
                </a:highlight>
                <a:latin typeface="Arial" panose="020B0604020202020204" pitchFamily="34" charset="0"/>
              </a:rPr>
              <a:t>QT syndrome</a:t>
            </a:r>
            <a:r>
              <a:rPr lang="en-US" sz="2133" b="1" dirty="0">
                <a:solidFill>
                  <a:schemeClr val="accent4">
                    <a:lumMod val="10000"/>
                  </a:schemeClr>
                </a:solidFill>
                <a:latin typeface="Arial" panose="020B0604020202020204" pitchFamily="34" charset="0"/>
              </a:rPr>
              <a:t>, may be a cause of unexplained fetal demise.</a:t>
            </a:r>
          </a:p>
          <a:p>
            <a:pPr>
              <a:buNone/>
            </a:pPr>
            <a:endParaRPr lang="en-US" sz="2133" b="1" dirty="0">
              <a:solidFill>
                <a:srgbClr val="555555"/>
              </a:solidFill>
              <a:latin typeface="Arial" panose="020B0604020202020204" pitchFamily="34" charset="0"/>
            </a:endParaRPr>
          </a:p>
          <a:p>
            <a:pPr>
              <a:buNone/>
            </a:pPr>
            <a:r>
              <a:rPr lang="en-US" sz="2133" b="1" dirty="0">
                <a:solidFill>
                  <a:srgbClr val="FF0000"/>
                </a:solidFill>
              </a:rPr>
              <a:t>7- </a:t>
            </a:r>
            <a:r>
              <a:rPr lang="en-US" sz="2133" b="1" dirty="0" err="1">
                <a:solidFill>
                  <a:srgbClr val="FF0000"/>
                </a:solidFill>
                <a:latin typeface="Arial" panose="020B0604020202020204" pitchFamily="34" charset="0"/>
              </a:rPr>
              <a:t>Abruptio</a:t>
            </a:r>
            <a:r>
              <a:rPr lang="en-US" sz="2133" b="1" dirty="0">
                <a:solidFill>
                  <a:srgbClr val="FF0000"/>
                </a:solidFill>
                <a:latin typeface="Arial" panose="020B0604020202020204" pitchFamily="34" charset="0"/>
              </a:rPr>
              <a:t> </a:t>
            </a:r>
            <a:r>
              <a:rPr lang="en-US" sz="2133" b="1" dirty="0" err="1">
                <a:solidFill>
                  <a:srgbClr val="FF0000"/>
                </a:solidFill>
                <a:latin typeface="Arial" panose="020B0604020202020204" pitchFamily="34" charset="0"/>
              </a:rPr>
              <a:t>placentae</a:t>
            </a:r>
            <a:r>
              <a:rPr lang="en-US" sz="2133" b="1" dirty="0">
                <a:solidFill>
                  <a:srgbClr val="FF0000"/>
                </a:solidFill>
                <a:latin typeface="Arial" panose="020B0604020202020204" pitchFamily="34" charset="0"/>
              </a:rPr>
              <a:t> </a:t>
            </a:r>
            <a:r>
              <a:rPr lang="en-US" sz="2133" b="1" dirty="0">
                <a:solidFill>
                  <a:srgbClr val="222222"/>
                </a:solidFill>
                <a:latin typeface="Arial" panose="020B0604020202020204" pitchFamily="34" charset="0"/>
              </a:rPr>
              <a:t>:</a:t>
            </a:r>
            <a:r>
              <a:rPr lang="en-US" sz="2133" b="1" dirty="0" err="1">
                <a:solidFill>
                  <a:schemeClr val="accent4">
                    <a:lumMod val="10000"/>
                  </a:schemeClr>
                </a:solidFill>
                <a:latin typeface="Arial" panose="020B0604020202020204" pitchFamily="34" charset="0"/>
              </a:rPr>
              <a:t>Abruptio</a:t>
            </a:r>
            <a:r>
              <a:rPr lang="en-US" sz="2133" b="1" dirty="0">
                <a:solidFill>
                  <a:schemeClr val="accent4">
                    <a:lumMod val="10000"/>
                  </a:schemeClr>
                </a:solidFill>
                <a:latin typeface="Arial" panose="020B0604020202020204" pitchFamily="34" charset="0"/>
              </a:rPr>
              <a:t> </a:t>
            </a:r>
            <a:r>
              <a:rPr lang="en-US" sz="2133" b="1" dirty="0" err="1">
                <a:solidFill>
                  <a:schemeClr val="accent4">
                    <a:lumMod val="10000"/>
                  </a:schemeClr>
                </a:solidFill>
                <a:latin typeface="Arial" panose="020B0604020202020204" pitchFamily="34" charset="0"/>
              </a:rPr>
              <a:t>placentae</a:t>
            </a:r>
            <a:r>
              <a:rPr lang="en-US" sz="2133" b="1" dirty="0">
                <a:solidFill>
                  <a:schemeClr val="accent4">
                    <a:lumMod val="10000"/>
                  </a:schemeClr>
                </a:solidFill>
                <a:latin typeface="Arial" panose="020B0604020202020204" pitchFamily="34" charset="0"/>
              </a:rPr>
              <a:t> occurs in approximately 1 percent of pregnancies but accounts for between 10 and 20 percent of all stillbirths .</a:t>
            </a:r>
          </a:p>
          <a:p>
            <a:pPr>
              <a:buNone/>
            </a:pPr>
            <a:r>
              <a:rPr lang="en-US" sz="2133" b="1" u="sng" dirty="0">
                <a:solidFill>
                  <a:srgbClr val="00B050"/>
                </a:solidFill>
                <a:latin typeface="Arial" panose="020B0604020202020204" pitchFamily="34" charset="0"/>
              </a:rPr>
              <a:t>The risk of stillbirth is highest when more than 50 percent of the placental surface becomes separated or when the abruption involves the central aspect of the placenta. </a:t>
            </a:r>
          </a:p>
          <a:p>
            <a:pPr>
              <a:buNone/>
            </a:pPr>
            <a:endParaRPr lang="en-US" sz="2133" b="1" dirty="0"/>
          </a:p>
        </p:txBody>
      </p:sp>
      <p:pic>
        <p:nvPicPr>
          <p:cNvPr id="4" name="صورة 3" descr="KIRK-STILLBORN.jpg"/>
          <p:cNvPicPr>
            <a:picLocks noChangeAspect="1"/>
          </p:cNvPicPr>
          <p:nvPr/>
        </p:nvPicPr>
        <p:blipFill>
          <a:blip r:embed="rId2"/>
          <a:stretch>
            <a:fillRect/>
          </a:stretch>
        </p:blipFill>
        <p:spPr>
          <a:xfrm>
            <a:off x="8037265" y="21391"/>
            <a:ext cx="2467683" cy="1275255"/>
          </a:xfrm>
          <a:prstGeom prst="rect">
            <a:avLst/>
          </a:prstGeom>
        </p:spPr>
      </p:pic>
    </p:spTree>
    <p:extLst>
      <p:ext uri="{BB962C8B-B14F-4D97-AF65-F5344CB8AC3E}">
        <p14:creationId xmlns:p14="http://schemas.microsoft.com/office/powerpoint/2010/main" val="202129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FC67-E47B-4B63-8D17-58964F4791C0}"/>
              </a:ext>
            </a:extLst>
          </p:cNvPr>
          <p:cNvSpPr>
            <a:spLocks noGrp="1"/>
          </p:cNvSpPr>
          <p:nvPr>
            <p:ph type="title"/>
          </p:nvPr>
        </p:nvSpPr>
        <p:spPr/>
        <p:txBody>
          <a:bodyPr/>
          <a:lstStyle/>
          <a:p>
            <a:r>
              <a:rPr lang="en-US" sz="4600" kern="1200" spc="-51" dirty="0">
                <a:solidFill>
                  <a:srgbClr val="FF0000"/>
                </a:solidFill>
                <a:latin typeface="Georgia Pro Cond Light" panose="020F0302020204030204"/>
                <a:ea typeface="+mj-ea"/>
                <a:cs typeface="+mj-cs"/>
              </a:rPr>
              <a:t>ETIOLOGIES :</a:t>
            </a:r>
            <a:endParaRPr lang="en-US" dirty="0">
              <a:solidFill>
                <a:srgbClr val="FF0000"/>
              </a:solidFill>
            </a:endParaRPr>
          </a:p>
        </p:txBody>
      </p:sp>
      <p:sp>
        <p:nvSpPr>
          <p:cNvPr id="3" name="Content Placeholder 2">
            <a:extLst>
              <a:ext uri="{FF2B5EF4-FFF2-40B4-BE49-F238E27FC236}">
                <a16:creationId xmlns:a16="http://schemas.microsoft.com/office/drawing/2014/main" id="{E384188E-A109-48C8-ACDA-86222F7ACE39}"/>
              </a:ext>
            </a:extLst>
          </p:cNvPr>
          <p:cNvSpPr>
            <a:spLocks noGrp="1"/>
          </p:cNvSpPr>
          <p:nvPr>
            <p:ph idx="1"/>
          </p:nvPr>
        </p:nvSpPr>
        <p:spPr>
          <a:xfrm>
            <a:off x="406400" y="1359338"/>
            <a:ext cx="8604469" cy="4988911"/>
          </a:xfrm>
        </p:spPr>
        <p:txBody>
          <a:bodyPr>
            <a:noAutofit/>
          </a:bodyPr>
          <a:lstStyle/>
          <a:p>
            <a:pPr>
              <a:buNone/>
            </a:pPr>
            <a:r>
              <a:rPr lang="en-US" sz="2133" b="1" dirty="0">
                <a:solidFill>
                  <a:srgbClr val="FF0000"/>
                </a:solidFill>
                <a:latin typeface="Arial" panose="020B0604020202020204" pitchFamily="34" charset="0"/>
              </a:rPr>
              <a:t>8- Umbilical cord abnormalities </a:t>
            </a:r>
            <a:r>
              <a:rPr lang="en-US" sz="2133" b="1" dirty="0">
                <a:solidFill>
                  <a:srgbClr val="222222"/>
                </a:solidFill>
                <a:latin typeface="Arial" panose="020B0604020202020204" pitchFamily="34" charset="0"/>
              </a:rPr>
              <a:t>: </a:t>
            </a:r>
            <a:r>
              <a:rPr lang="en-US" sz="2133" b="1" dirty="0">
                <a:solidFill>
                  <a:schemeClr val="accent4">
                    <a:lumMod val="10000"/>
                  </a:schemeClr>
                </a:solidFill>
                <a:latin typeface="Arial" panose="020B0604020202020204" pitchFamily="34" charset="0"/>
              </a:rPr>
              <a:t>Umbilical cord complications , torsion, stricture, prolapse, single umbilical artery, histopathologic evidence of compromised fetal microcirculation) are often </a:t>
            </a:r>
            <a:r>
              <a:rPr lang="en-US" sz="2133" b="1" dirty="0">
                <a:solidFill>
                  <a:srgbClr val="00B050"/>
                </a:solidFill>
                <a:latin typeface="Arial" panose="020B0604020202020204" pitchFamily="34" charset="0"/>
              </a:rPr>
              <a:t>a cause of fetal death in the third trimester .</a:t>
            </a:r>
          </a:p>
          <a:p>
            <a:pPr>
              <a:buNone/>
            </a:pPr>
            <a:r>
              <a:rPr lang="en-US" sz="2133" b="1" dirty="0">
                <a:solidFill>
                  <a:srgbClr val="FF0000"/>
                </a:solidFill>
                <a:latin typeface="Arial" panose="020B0604020202020204" pitchFamily="34" charset="0"/>
              </a:rPr>
              <a:t>9- Placental abnormalities </a:t>
            </a:r>
            <a:r>
              <a:rPr lang="en-US" sz="2133" b="1" dirty="0">
                <a:solidFill>
                  <a:srgbClr val="555555"/>
                </a:solidFill>
                <a:latin typeface="Arial" panose="020B0604020202020204" pitchFamily="34" charset="0"/>
              </a:rPr>
              <a:t>: </a:t>
            </a:r>
            <a:r>
              <a:rPr lang="en-US" sz="2133" b="1" dirty="0">
                <a:solidFill>
                  <a:schemeClr val="accent4">
                    <a:lumMod val="10000"/>
                  </a:schemeClr>
                </a:solidFill>
                <a:latin typeface="Arial" panose="020B0604020202020204" pitchFamily="34" charset="0"/>
              </a:rPr>
              <a:t>Placental causes of stillbirth include abruptio placentae, ruptured vasa previa ,infection, neoplasm, structural or vascular malformations, vasculopathy, and infarction. </a:t>
            </a:r>
          </a:p>
          <a:p>
            <a:pPr marL="91438" indent="-91438" defTabSz="914377">
              <a:lnSpc>
                <a:spcPct val="110000"/>
              </a:lnSpc>
              <a:spcBef>
                <a:spcPts val="1200"/>
              </a:spcBef>
              <a:spcAft>
                <a:spcPts val="200"/>
              </a:spcAft>
              <a:buClr>
                <a:srgbClr val="E88B33"/>
              </a:buClr>
              <a:buSzPct val="100000"/>
              <a:buFont typeface="Calibri" panose="020F0502020204030204" pitchFamily="34" charset="0"/>
              <a:buChar char=" "/>
              <a:defRPr/>
            </a:pPr>
            <a:r>
              <a:rPr lang="en-US" sz="2133" b="1" kern="1200" dirty="0">
                <a:solidFill>
                  <a:srgbClr val="FF0000"/>
                </a:solidFill>
                <a:latin typeface="Speak Pro" panose="020F0502020204030204"/>
                <a:ea typeface="+mn-ea"/>
                <a:cs typeface="+mn-cs"/>
              </a:rPr>
              <a:t>10- </a:t>
            </a:r>
            <a:r>
              <a:rPr lang="en-US" sz="2133" b="1" kern="1200" dirty="0" err="1">
                <a:solidFill>
                  <a:srgbClr val="FF0000"/>
                </a:solidFill>
                <a:latin typeface="Arial" panose="020B0604020202020204" pitchFamily="34" charset="0"/>
                <a:ea typeface="+mn-ea"/>
                <a:cs typeface="+mn-cs"/>
              </a:rPr>
              <a:t>Fetomaternal</a:t>
            </a:r>
            <a:r>
              <a:rPr lang="en-US" sz="2133" b="1" kern="1200" dirty="0">
                <a:solidFill>
                  <a:srgbClr val="FF0000"/>
                </a:solidFill>
                <a:latin typeface="Arial" panose="020B0604020202020204" pitchFamily="34" charset="0"/>
                <a:ea typeface="+mn-ea"/>
                <a:cs typeface="+mn-cs"/>
              </a:rPr>
              <a:t> hemorrhage : </a:t>
            </a:r>
            <a:r>
              <a:rPr lang="en-US" sz="2133" b="1" kern="1200" dirty="0">
                <a:solidFill>
                  <a:srgbClr val="555555"/>
                </a:solidFill>
                <a:latin typeface="Arial" panose="020B0604020202020204" pitchFamily="34" charset="0"/>
                <a:ea typeface="+mn-ea"/>
                <a:cs typeface="+mn-cs"/>
              </a:rPr>
              <a:t>has been reported </a:t>
            </a:r>
            <a:r>
              <a:rPr lang="en-US" sz="2133" b="1" kern="1200" dirty="0">
                <a:solidFill>
                  <a:schemeClr val="accent4">
                    <a:lumMod val="10000"/>
                  </a:schemeClr>
                </a:solidFill>
                <a:latin typeface="Arial" panose="020B0604020202020204" pitchFamily="34" charset="0"/>
                <a:ea typeface="+mn-ea"/>
                <a:cs typeface="+mn-cs"/>
              </a:rPr>
              <a:t>in up to 5 </a:t>
            </a:r>
            <a:r>
              <a:rPr lang="en-US" sz="2133" b="1" kern="1200" dirty="0">
                <a:solidFill>
                  <a:srgbClr val="555555"/>
                </a:solidFill>
                <a:latin typeface="Arial" panose="020B0604020202020204" pitchFamily="34" charset="0"/>
                <a:ea typeface="+mn-ea"/>
                <a:cs typeface="+mn-cs"/>
              </a:rPr>
              <a:t>percent of stillborns .</a:t>
            </a:r>
            <a:endParaRPr lang="en-US" sz="2133" b="1" kern="1200" dirty="0">
              <a:solidFill>
                <a:srgbClr val="000000">
                  <a:lumMod val="75000"/>
                  <a:lumOff val="25000"/>
                </a:srgbClr>
              </a:solidFill>
              <a:latin typeface="Speak Pro" panose="020F0502020204030204"/>
              <a:ea typeface="+mn-ea"/>
              <a:cs typeface="+mn-cs"/>
            </a:endParaRPr>
          </a:p>
        </p:txBody>
      </p:sp>
      <p:pic>
        <p:nvPicPr>
          <p:cNvPr id="5" name="صورة 4" descr="pregnant-infant-loss-day_a350px.jpg"/>
          <p:cNvPicPr>
            <a:picLocks noChangeAspect="1"/>
          </p:cNvPicPr>
          <p:nvPr/>
        </p:nvPicPr>
        <p:blipFill>
          <a:blip r:embed="rId3"/>
          <a:stretch>
            <a:fillRect/>
          </a:stretch>
        </p:blipFill>
        <p:spPr>
          <a:xfrm>
            <a:off x="8948058" y="1913029"/>
            <a:ext cx="3243943" cy="2358527"/>
          </a:xfrm>
          <a:prstGeom prst="rect">
            <a:avLst/>
          </a:prstGeom>
        </p:spPr>
      </p:pic>
      <p:pic>
        <p:nvPicPr>
          <p:cNvPr id="6" name="صورة 5" descr="7812014-3x2-940x627.jpg"/>
          <p:cNvPicPr>
            <a:picLocks noChangeAspect="1"/>
          </p:cNvPicPr>
          <p:nvPr/>
        </p:nvPicPr>
        <p:blipFill>
          <a:blip r:embed="rId4"/>
          <a:stretch>
            <a:fillRect/>
          </a:stretch>
        </p:blipFill>
        <p:spPr>
          <a:xfrm>
            <a:off x="8987245" y="4284618"/>
            <a:ext cx="3204755" cy="2091281"/>
          </a:xfrm>
          <a:prstGeom prst="rect">
            <a:avLst/>
          </a:prstGeom>
        </p:spPr>
      </p:pic>
    </p:spTree>
    <p:extLst>
      <p:ext uri="{BB962C8B-B14F-4D97-AF65-F5344CB8AC3E}">
        <p14:creationId xmlns:p14="http://schemas.microsoft.com/office/powerpoint/2010/main" val="425608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F05F-2B92-838C-FC37-538ADA741E02}"/>
              </a:ext>
            </a:extLst>
          </p:cNvPr>
          <p:cNvSpPr>
            <a:spLocks noGrp="1"/>
          </p:cNvSpPr>
          <p:nvPr>
            <p:ph type="title"/>
          </p:nvPr>
        </p:nvSpPr>
        <p:spPr>
          <a:xfrm>
            <a:off x="720000" y="384367"/>
            <a:ext cx="10752000" cy="763600"/>
          </a:xfrm>
        </p:spPr>
        <p:txBody>
          <a:bodyPr/>
          <a:lstStyle/>
          <a:p>
            <a:endParaRPr lang=""/>
          </a:p>
        </p:txBody>
      </p:sp>
      <p:pic>
        <p:nvPicPr>
          <p:cNvPr id="4" name="Picture 4">
            <a:extLst>
              <a:ext uri="{FF2B5EF4-FFF2-40B4-BE49-F238E27FC236}">
                <a16:creationId xmlns:a16="http://schemas.microsoft.com/office/drawing/2014/main" id="{26AD3AD8-6F3B-0583-E41D-64A340781B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19553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659F-74E2-435F-B791-983B5971F93C}"/>
              </a:ext>
            </a:extLst>
          </p:cNvPr>
          <p:cNvSpPr>
            <a:spLocks noGrp="1"/>
          </p:cNvSpPr>
          <p:nvPr>
            <p:ph type="title"/>
          </p:nvPr>
        </p:nvSpPr>
        <p:spPr>
          <a:xfrm>
            <a:off x="1097280" y="333738"/>
            <a:ext cx="10058400" cy="1450757"/>
          </a:xfrm>
        </p:spPr>
        <p:txBody>
          <a:bodyPr/>
          <a:lstStyle/>
          <a:p>
            <a:r>
              <a:rPr lang="en-US" b="1" dirty="0">
                <a:solidFill>
                  <a:srgbClr val="CA4AD4"/>
                </a:solidFill>
              </a:rPr>
              <a:t>RISK FACTORS :</a:t>
            </a:r>
          </a:p>
        </p:txBody>
      </p:sp>
      <p:sp>
        <p:nvSpPr>
          <p:cNvPr id="3" name="Content Placeholder 2">
            <a:extLst>
              <a:ext uri="{FF2B5EF4-FFF2-40B4-BE49-F238E27FC236}">
                <a16:creationId xmlns:a16="http://schemas.microsoft.com/office/drawing/2014/main" id="{4B388773-236F-437A-A597-C1C8BA70B5D5}"/>
              </a:ext>
            </a:extLst>
          </p:cNvPr>
          <p:cNvSpPr>
            <a:spLocks noGrp="1"/>
          </p:cNvSpPr>
          <p:nvPr>
            <p:ph idx="1"/>
          </p:nvPr>
        </p:nvSpPr>
        <p:spPr>
          <a:xfrm>
            <a:off x="364360" y="1219201"/>
            <a:ext cx="8071944" cy="5255171"/>
          </a:xfrm>
        </p:spPr>
        <p:txBody>
          <a:bodyPr>
            <a:noAutofit/>
          </a:bodyPr>
          <a:lstStyle/>
          <a:p>
            <a:r>
              <a:rPr lang="en-US" sz="1867" dirty="0">
                <a:solidFill>
                  <a:srgbClr val="FF0000"/>
                </a:solidFill>
              </a:rPr>
              <a:t>-</a:t>
            </a:r>
            <a:r>
              <a:rPr lang="en-US" sz="2133" b="1" dirty="0">
                <a:solidFill>
                  <a:srgbClr val="00B050"/>
                </a:solidFill>
              </a:rPr>
              <a:t>They are divided in to maternal and fetal risk factors :</a:t>
            </a:r>
          </a:p>
          <a:p>
            <a:r>
              <a:rPr lang="en-US" sz="2133" b="1" u="sng" dirty="0">
                <a:solidFill>
                  <a:srgbClr val="FF0000"/>
                </a:solidFill>
                <a:latin typeface="Arial Black" panose="020B0A04020102020204" pitchFamily="34" charset="0"/>
              </a:rPr>
              <a:t>A</a:t>
            </a:r>
            <a:r>
              <a:rPr lang="en-US" sz="2133" b="1" u="sng" dirty="0">
                <a:solidFill>
                  <a:srgbClr val="FF0000"/>
                </a:solidFill>
              </a:rPr>
              <a:t>- </a:t>
            </a:r>
            <a:r>
              <a:rPr lang="en-US" sz="2133" b="1" u="sng" dirty="0">
                <a:solidFill>
                  <a:srgbClr val="FF0000"/>
                </a:solidFill>
                <a:latin typeface="Arial" panose="020B0604020202020204" pitchFamily="34" charset="0"/>
              </a:rPr>
              <a:t>Maternal factors :  </a:t>
            </a:r>
          </a:p>
          <a:p>
            <a:pPr>
              <a:buNone/>
            </a:pPr>
            <a:r>
              <a:rPr lang="en-US" sz="1867" b="1" dirty="0">
                <a:solidFill>
                  <a:schemeClr val="accent5">
                    <a:lumMod val="75000"/>
                  </a:schemeClr>
                </a:solidFill>
                <a:latin typeface="Arial" panose="020B0604020202020204" pitchFamily="34" charset="0"/>
              </a:rPr>
              <a:t>1- Sociodemographic factors :</a:t>
            </a:r>
          </a:p>
          <a:p>
            <a:r>
              <a:rPr lang="en-US" sz="1867" b="1" dirty="0">
                <a:solidFill>
                  <a:schemeClr val="bg1">
                    <a:lumMod val="10000"/>
                  </a:schemeClr>
                </a:solidFill>
                <a:latin typeface="Arial" panose="020B0604020202020204" pitchFamily="34" charset="0"/>
              </a:rPr>
              <a:t>A- Black race .</a:t>
            </a:r>
          </a:p>
          <a:p>
            <a:r>
              <a:rPr lang="en-US" sz="1867" b="1" dirty="0">
                <a:solidFill>
                  <a:schemeClr val="bg1">
                    <a:lumMod val="10000"/>
                  </a:schemeClr>
                </a:solidFill>
                <a:latin typeface="Arial" panose="020B0604020202020204" pitchFamily="34" charset="0"/>
              </a:rPr>
              <a:t>B- Younger and older age </a:t>
            </a:r>
            <a:r>
              <a:rPr lang="en-US" sz="1867" b="1" dirty="0">
                <a:solidFill>
                  <a:srgbClr val="555555"/>
                </a:solidFill>
                <a:latin typeface="Arial" panose="020B0604020202020204" pitchFamily="34" charset="0"/>
              </a:rPr>
              <a:t>: The stillbirth rate is lowest for women ages 25 to 34 and higher for teenagers and women ≥35 years of age </a:t>
            </a:r>
          </a:p>
          <a:p>
            <a:r>
              <a:rPr lang="en-US" sz="1867" b="1" dirty="0">
                <a:solidFill>
                  <a:schemeClr val="bg1">
                    <a:lumMod val="10000"/>
                  </a:schemeClr>
                </a:solidFill>
                <a:latin typeface="Arial" panose="020B0604020202020204" pitchFamily="34" charset="0"/>
              </a:rPr>
              <a:t>C- Parity : </a:t>
            </a:r>
            <a:r>
              <a:rPr lang="en-US" sz="1867" b="1" dirty="0">
                <a:solidFill>
                  <a:srgbClr val="555555"/>
                </a:solidFill>
                <a:latin typeface="Arial" panose="020B0604020202020204" pitchFamily="34" charset="0"/>
              </a:rPr>
              <a:t>increased risk for stillbirth among nulliparous women and parity ≥3 .</a:t>
            </a:r>
          </a:p>
          <a:p>
            <a:r>
              <a:rPr lang="en-US" sz="1867" b="1" dirty="0">
                <a:solidFill>
                  <a:schemeClr val="bg1">
                    <a:lumMod val="10000"/>
                  </a:schemeClr>
                </a:solidFill>
                <a:latin typeface="Arial" panose="020B0604020202020204" pitchFamily="34" charset="0"/>
              </a:rPr>
              <a:t>D- Adverse social and behavioral factors</a:t>
            </a:r>
          </a:p>
          <a:p>
            <a:pPr>
              <a:buNone/>
            </a:pPr>
            <a:endParaRPr lang="en-US" sz="1867" b="1" dirty="0">
              <a:solidFill>
                <a:schemeClr val="accent5">
                  <a:lumMod val="75000"/>
                </a:schemeClr>
              </a:solidFill>
            </a:endParaRPr>
          </a:p>
          <a:p>
            <a:pPr>
              <a:buNone/>
            </a:pPr>
            <a:r>
              <a:rPr lang="en-US" sz="1867" b="1" dirty="0">
                <a:solidFill>
                  <a:schemeClr val="accent5">
                    <a:lumMod val="75000"/>
                  </a:schemeClr>
                </a:solidFill>
              </a:rPr>
              <a:t>2- </a:t>
            </a:r>
            <a:r>
              <a:rPr lang="en-US" sz="1867" b="1" dirty="0">
                <a:solidFill>
                  <a:schemeClr val="accent5">
                    <a:lumMod val="75000"/>
                  </a:schemeClr>
                </a:solidFill>
                <a:latin typeface="Arial" panose="020B0604020202020204" pitchFamily="34" charset="0"/>
              </a:rPr>
              <a:t>Previous stillbirth : </a:t>
            </a:r>
            <a:r>
              <a:rPr lang="en-US" sz="1867" b="1" dirty="0">
                <a:solidFill>
                  <a:schemeClr val="tx1">
                    <a:lumMod val="50000"/>
                  </a:schemeClr>
                </a:solidFill>
                <a:latin typeface="Arial" panose="020B0604020202020204" pitchFamily="34" charset="0"/>
              </a:rPr>
              <a:t>Women who experienced a stillbirth in their first pregnancy are </a:t>
            </a:r>
            <a:r>
              <a:rPr lang="en-US" sz="1867" b="1" dirty="0">
                <a:solidFill>
                  <a:srgbClr val="FF0000"/>
                </a:solidFill>
                <a:latin typeface="Arial" panose="020B0604020202020204" pitchFamily="34" charset="0"/>
              </a:rPr>
              <a:t>three times </a:t>
            </a:r>
            <a:r>
              <a:rPr lang="en-US" sz="1867" b="1" dirty="0">
                <a:solidFill>
                  <a:schemeClr val="tx1">
                    <a:lumMod val="50000"/>
                  </a:schemeClr>
                </a:solidFill>
                <a:latin typeface="Arial" panose="020B0604020202020204" pitchFamily="34" charset="0"/>
              </a:rPr>
              <a:t>more likely to experience a stillbirth in their second pregnancy compared with women who had a live birth in their first pregnancy</a:t>
            </a:r>
            <a:r>
              <a:rPr lang="en-US" sz="1867" b="1" dirty="0">
                <a:solidFill>
                  <a:srgbClr val="555555"/>
                </a:solidFill>
                <a:latin typeface="Arial" panose="020B0604020202020204" pitchFamily="34" charset="0"/>
              </a:rPr>
              <a:t> .</a:t>
            </a:r>
          </a:p>
          <a:p>
            <a:endParaRPr lang="en-US" sz="1867" b="1" dirty="0"/>
          </a:p>
        </p:txBody>
      </p:sp>
      <p:pic>
        <p:nvPicPr>
          <p:cNvPr id="5" name="صورة 4" descr="4c5a9bd2-2c4c-43fa-932c-48753e4b13dc-large1x1_PBREAKINGTHESILENCEOFSTILLBIRTH_frame_0.jpg"/>
          <p:cNvPicPr>
            <a:picLocks noChangeAspect="1"/>
          </p:cNvPicPr>
          <p:nvPr/>
        </p:nvPicPr>
        <p:blipFill>
          <a:blip r:embed="rId2"/>
          <a:stretch>
            <a:fillRect/>
          </a:stretch>
        </p:blipFill>
        <p:spPr>
          <a:xfrm>
            <a:off x="8763000" y="1910443"/>
            <a:ext cx="3429000" cy="4451168"/>
          </a:xfrm>
          <a:prstGeom prst="rect">
            <a:avLst/>
          </a:prstGeom>
        </p:spPr>
      </p:pic>
    </p:spTree>
    <p:extLst>
      <p:ext uri="{BB962C8B-B14F-4D97-AF65-F5344CB8AC3E}">
        <p14:creationId xmlns:p14="http://schemas.microsoft.com/office/powerpoint/2010/main" val="17374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43B330-BCBE-7E90-7203-054D5CD7D18D}"/>
              </a:ext>
            </a:extLst>
          </p:cNvPr>
          <p:cNvSpPr>
            <a:spLocks noGrp="1"/>
          </p:cNvSpPr>
          <p:nvPr>
            <p:ph type="title"/>
          </p:nvPr>
        </p:nvSpPr>
        <p:spPr/>
        <p:txBody>
          <a:bodyPr/>
          <a:lstStyle/>
          <a:p>
            <a:endParaRPr lang="ar-AE"/>
          </a:p>
        </p:txBody>
      </p:sp>
      <p:pic>
        <p:nvPicPr>
          <p:cNvPr id="4" name="Picture 4">
            <a:extLst>
              <a:ext uri="{FF2B5EF4-FFF2-40B4-BE49-F238E27FC236}">
                <a16:creationId xmlns:a16="http://schemas.microsoft.com/office/drawing/2014/main" id="{624B9A9D-FAA0-29D5-EFCD-72019DBEEC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722087" cy="6858000"/>
          </a:xfrm>
        </p:spPr>
      </p:pic>
    </p:spTree>
    <p:extLst>
      <p:ext uri="{BB962C8B-B14F-4D97-AF65-F5344CB8AC3E}">
        <p14:creationId xmlns:p14="http://schemas.microsoft.com/office/powerpoint/2010/main" val="294013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2B5C-ACA4-B25D-BD0F-4A7A48C8E82C}"/>
              </a:ext>
            </a:extLst>
          </p:cNvPr>
          <p:cNvSpPr>
            <a:spLocks noGrp="1"/>
          </p:cNvSpPr>
          <p:nvPr>
            <p:ph type="title"/>
          </p:nvPr>
        </p:nvSpPr>
        <p:spPr/>
        <p:txBody>
          <a:bodyPr/>
          <a:lstStyle/>
          <a:p>
            <a:endParaRPr lang=""/>
          </a:p>
        </p:txBody>
      </p:sp>
      <p:pic>
        <p:nvPicPr>
          <p:cNvPr id="4" name="Picture 4">
            <a:extLst>
              <a:ext uri="{FF2B5EF4-FFF2-40B4-BE49-F238E27FC236}">
                <a16:creationId xmlns:a16="http://schemas.microsoft.com/office/drawing/2014/main" id="{0ACD8AB5-399B-D5CB-42B1-C48CF7186E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2110"/>
            <a:ext cx="12227874" cy="6765890"/>
          </a:xfrm>
        </p:spPr>
      </p:pic>
    </p:spTree>
    <p:extLst>
      <p:ext uri="{BB962C8B-B14F-4D97-AF65-F5344CB8AC3E}">
        <p14:creationId xmlns:p14="http://schemas.microsoft.com/office/powerpoint/2010/main" val="2353036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50D2-6AF5-9B27-45B4-E7F4E171309C}"/>
              </a:ext>
            </a:extLst>
          </p:cNvPr>
          <p:cNvSpPr>
            <a:spLocks noGrp="1"/>
          </p:cNvSpPr>
          <p:nvPr>
            <p:ph type="title"/>
          </p:nvPr>
        </p:nvSpPr>
        <p:spPr/>
        <p:txBody>
          <a:bodyPr/>
          <a:lstStyle/>
          <a:p>
            <a:endParaRPr lang=""/>
          </a:p>
        </p:txBody>
      </p:sp>
      <p:pic>
        <p:nvPicPr>
          <p:cNvPr id="4" name="Picture 4">
            <a:extLst>
              <a:ext uri="{FF2B5EF4-FFF2-40B4-BE49-F238E27FC236}">
                <a16:creationId xmlns:a16="http://schemas.microsoft.com/office/drawing/2014/main" id="{5F28DFB2-29BE-F15F-F9D8-3A00CE7236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2225"/>
            <a:ext cx="12192000" cy="6665775"/>
          </a:xfrm>
        </p:spPr>
      </p:pic>
    </p:spTree>
    <p:extLst>
      <p:ext uri="{BB962C8B-B14F-4D97-AF65-F5344CB8AC3E}">
        <p14:creationId xmlns:p14="http://schemas.microsoft.com/office/powerpoint/2010/main" val="1924533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9F331A-358C-177A-4BC5-A0789115DFCF}"/>
              </a:ext>
            </a:extLst>
          </p:cNvPr>
          <p:cNvSpPr>
            <a:spLocks noGrp="1"/>
          </p:cNvSpPr>
          <p:nvPr>
            <p:ph type="body" idx="1"/>
          </p:nvPr>
        </p:nvSpPr>
        <p:spPr/>
        <p:txBody>
          <a:bodyPr/>
          <a:lstStyle/>
          <a:p>
            <a:endParaRPr lang=""/>
          </a:p>
        </p:txBody>
      </p:sp>
      <p:pic>
        <p:nvPicPr>
          <p:cNvPr id="4" name="Picture 4">
            <a:extLst>
              <a:ext uri="{FF2B5EF4-FFF2-40B4-BE49-F238E27FC236}">
                <a16:creationId xmlns:a16="http://schemas.microsoft.com/office/drawing/2014/main" id="{B40DD6B4-0377-B6E5-0C2B-4C5D3CFF6A4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1898313" cy="6904038"/>
          </a:xfrm>
        </p:spPr>
      </p:pic>
    </p:spTree>
    <p:extLst>
      <p:ext uri="{BB962C8B-B14F-4D97-AF65-F5344CB8AC3E}">
        <p14:creationId xmlns:p14="http://schemas.microsoft.com/office/powerpoint/2010/main" val="255355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EFF724-76CE-ACB6-F710-2A21A8A222AF}"/>
              </a:ext>
            </a:extLst>
          </p:cNvPr>
          <p:cNvSpPr>
            <a:spLocks noGrp="1"/>
          </p:cNvSpPr>
          <p:nvPr>
            <p:ph type="body" idx="1"/>
          </p:nvPr>
        </p:nvSpPr>
        <p:spPr/>
        <p:txBody>
          <a:bodyPr/>
          <a:lstStyle/>
          <a:p>
            <a:endParaRPr lang=""/>
          </a:p>
        </p:txBody>
      </p:sp>
      <p:pic>
        <p:nvPicPr>
          <p:cNvPr id="3" name="Picture 3">
            <a:extLst>
              <a:ext uri="{FF2B5EF4-FFF2-40B4-BE49-F238E27FC236}">
                <a16:creationId xmlns:a16="http://schemas.microsoft.com/office/drawing/2014/main" id="{0CDE3DF7-85B6-379C-92B1-86F7FB7B8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7" y="0"/>
            <a:ext cx="12038285" cy="6858001"/>
          </a:xfrm>
          <a:prstGeom prst="rect">
            <a:avLst/>
          </a:prstGeom>
        </p:spPr>
      </p:pic>
    </p:spTree>
    <p:extLst>
      <p:ext uri="{BB962C8B-B14F-4D97-AF65-F5344CB8AC3E}">
        <p14:creationId xmlns:p14="http://schemas.microsoft.com/office/powerpoint/2010/main" val="324157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06DEC-A3C7-0A95-6ED5-BADF03614971}"/>
              </a:ext>
            </a:extLst>
          </p:cNvPr>
          <p:cNvSpPr>
            <a:spLocks noGrp="1"/>
          </p:cNvSpPr>
          <p:nvPr>
            <p:ph type="body" idx="1"/>
          </p:nvPr>
        </p:nvSpPr>
        <p:spPr/>
        <p:txBody>
          <a:bodyPr/>
          <a:lstStyle/>
          <a:p>
            <a:endParaRPr lang=""/>
          </a:p>
        </p:txBody>
      </p:sp>
      <p:pic>
        <p:nvPicPr>
          <p:cNvPr id="3" name="Picture 3">
            <a:extLst>
              <a:ext uri="{FF2B5EF4-FFF2-40B4-BE49-F238E27FC236}">
                <a16:creationId xmlns:a16="http://schemas.microsoft.com/office/drawing/2014/main" id="{0EF5A079-AD3D-4A82-DE10-25257AF99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04" y="0"/>
            <a:ext cx="12387808" cy="6842329"/>
          </a:xfrm>
          <a:prstGeom prst="rect">
            <a:avLst/>
          </a:prstGeom>
        </p:spPr>
      </p:pic>
    </p:spTree>
    <p:extLst>
      <p:ext uri="{BB962C8B-B14F-4D97-AF65-F5344CB8AC3E}">
        <p14:creationId xmlns:p14="http://schemas.microsoft.com/office/powerpoint/2010/main" val="137199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FB5F4D-5B81-4E79-8A83-9EC5D6F8EA4D}"/>
              </a:ext>
            </a:extLst>
          </p:cNvPr>
          <p:cNvSpPr txBox="1"/>
          <p:nvPr/>
        </p:nvSpPr>
        <p:spPr>
          <a:xfrm>
            <a:off x="347241" y="674494"/>
            <a:ext cx="6551270" cy="523220"/>
          </a:xfrm>
          <a:prstGeom prst="rect">
            <a:avLst/>
          </a:prstGeom>
          <a:noFill/>
        </p:spPr>
        <p:txBody>
          <a:bodyPr wrap="square">
            <a:spAutoFit/>
          </a:bodyPr>
          <a:lstStyle/>
          <a:p>
            <a:pPr marL="0" lvl="0" indent="0" algn="l" rtl="0">
              <a:spcBef>
                <a:spcPts val="0"/>
              </a:spcBef>
              <a:spcAft>
                <a:spcPts val="1600"/>
              </a:spcAft>
              <a:buNone/>
            </a:pPr>
            <a:r>
              <a:rPr lang="en-US" sz="2800" dirty="0"/>
              <a:t>Introduction, Etiology, and Risk factors</a:t>
            </a:r>
          </a:p>
        </p:txBody>
      </p:sp>
      <p:sp>
        <p:nvSpPr>
          <p:cNvPr id="8" name="TextBox 7">
            <a:extLst>
              <a:ext uri="{FF2B5EF4-FFF2-40B4-BE49-F238E27FC236}">
                <a16:creationId xmlns:a16="http://schemas.microsoft.com/office/drawing/2014/main" id="{F2961D09-3C89-48B3-B7CA-2823148B3B3A}"/>
              </a:ext>
            </a:extLst>
          </p:cNvPr>
          <p:cNvSpPr txBox="1"/>
          <p:nvPr/>
        </p:nvSpPr>
        <p:spPr>
          <a:xfrm>
            <a:off x="347241" y="1841961"/>
            <a:ext cx="6551270" cy="523220"/>
          </a:xfrm>
          <a:prstGeom prst="rect">
            <a:avLst/>
          </a:prstGeom>
          <a:noFill/>
        </p:spPr>
        <p:txBody>
          <a:bodyPr wrap="square">
            <a:spAutoFit/>
          </a:bodyPr>
          <a:lstStyle/>
          <a:p>
            <a:pPr marL="0" lvl="0" indent="0" algn="l" rtl="0">
              <a:spcBef>
                <a:spcPts val="0"/>
              </a:spcBef>
              <a:spcAft>
                <a:spcPts val="1600"/>
              </a:spcAft>
              <a:buNone/>
            </a:pPr>
            <a:r>
              <a:rPr lang="en-US" sz="2800" dirty="0"/>
              <a:t>Diagnosis and Investigations</a:t>
            </a:r>
          </a:p>
        </p:txBody>
      </p:sp>
      <p:sp>
        <p:nvSpPr>
          <p:cNvPr id="10" name="TextBox 9">
            <a:extLst>
              <a:ext uri="{FF2B5EF4-FFF2-40B4-BE49-F238E27FC236}">
                <a16:creationId xmlns:a16="http://schemas.microsoft.com/office/drawing/2014/main" id="{F3E5F5E0-FD15-4FC4-A891-0201F90E1273}"/>
              </a:ext>
            </a:extLst>
          </p:cNvPr>
          <p:cNvSpPr txBox="1"/>
          <p:nvPr/>
        </p:nvSpPr>
        <p:spPr>
          <a:xfrm>
            <a:off x="347241" y="2982724"/>
            <a:ext cx="7951807" cy="523220"/>
          </a:xfrm>
          <a:prstGeom prst="rect">
            <a:avLst/>
          </a:prstGeom>
          <a:noFill/>
        </p:spPr>
        <p:txBody>
          <a:bodyPr wrap="square">
            <a:spAutoFit/>
          </a:bodyPr>
          <a:lstStyle/>
          <a:p>
            <a:pPr marL="0" lvl="0" indent="0" algn="l" rtl="0">
              <a:spcBef>
                <a:spcPts val="0"/>
              </a:spcBef>
              <a:spcAft>
                <a:spcPts val="1600"/>
              </a:spcAft>
              <a:buNone/>
            </a:pPr>
            <a:r>
              <a:rPr lang="en-US" sz="2800" dirty="0"/>
              <a:t>Management</a:t>
            </a:r>
            <a:r>
              <a:rPr lang="en-US" sz="2400" dirty="0"/>
              <a:t>, </a:t>
            </a:r>
            <a:r>
              <a:rPr lang="en-US" sz="2800" dirty="0"/>
              <a:t>Complications</a:t>
            </a:r>
            <a:r>
              <a:rPr lang="en-US" sz="2400" dirty="0"/>
              <a:t>, and </a:t>
            </a:r>
            <a:r>
              <a:rPr lang="en-US" sz="2800" dirty="0"/>
              <a:t>Considerations</a:t>
            </a:r>
            <a:endParaRPr lang="en-US" sz="2400" dirty="0"/>
          </a:p>
        </p:txBody>
      </p:sp>
    </p:spTree>
    <p:extLst>
      <p:ext uri="{BB962C8B-B14F-4D97-AF65-F5344CB8AC3E}">
        <p14:creationId xmlns:p14="http://schemas.microsoft.com/office/powerpoint/2010/main" val="667629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732688-7B26-9866-9984-7A98799BEC27}"/>
              </a:ext>
            </a:extLst>
          </p:cNvPr>
          <p:cNvSpPr>
            <a:spLocks noGrp="1"/>
          </p:cNvSpPr>
          <p:nvPr>
            <p:ph type="body" idx="1"/>
          </p:nvPr>
        </p:nvSpPr>
        <p:spPr/>
        <p:txBody>
          <a:bodyPr/>
          <a:lstStyle/>
          <a:p>
            <a:endParaRPr lang=""/>
          </a:p>
        </p:txBody>
      </p:sp>
      <p:pic>
        <p:nvPicPr>
          <p:cNvPr id="3" name="Picture 3">
            <a:extLst>
              <a:ext uri="{FF2B5EF4-FFF2-40B4-BE49-F238E27FC236}">
                <a16:creationId xmlns:a16="http://schemas.microsoft.com/office/drawing/2014/main" id="{A7B7D2BA-7DAD-5F56-98A5-3D5268F95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5" y="-1"/>
            <a:ext cx="12253794" cy="7145909"/>
          </a:xfrm>
          <a:prstGeom prst="rect">
            <a:avLst/>
          </a:prstGeom>
        </p:spPr>
      </p:pic>
    </p:spTree>
    <p:extLst>
      <p:ext uri="{BB962C8B-B14F-4D97-AF65-F5344CB8AC3E}">
        <p14:creationId xmlns:p14="http://schemas.microsoft.com/office/powerpoint/2010/main" val="2284639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F05178F-E20E-AB3B-058B-FF82101AE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616" cy="6858000"/>
          </a:xfrm>
          <a:prstGeom prst="rect">
            <a:avLst/>
          </a:prstGeom>
        </p:spPr>
      </p:pic>
    </p:spTree>
    <p:extLst>
      <p:ext uri="{BB962C8B-B14F-4D97-AF65-F5344CB8AC3E}">
        <p14:creationId xmlns:p14="http://schemas.microsoft.com/office/powerpoint/2010/main" val="734407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3940E82-D009-C35F-2A30-519C9B7F7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0119" cy="6691003"/>
          </a:xfrm>
          <a:prstGeom prst="rect">
            <a:avLst/>
          </a:prstGeom>
        </p:spPr>
      </p:pic>
    </p:spTree>
    <p:extLst>
      <p:ext uri="{BB962C8B-B14F-4D97-AF65-F5344CB8AC3E}">
        <p14:creationId xmlns:p14="http://schemas.microsoft.com/office/powerpoint/2010/main" val="3758495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06C4CD-7B20-FC6D-CDEF-7E8584658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93" y="1"/>
            <a:ext cx="12327993" cy="6858000"/>
          </a:xfrm>
          <a:prstGeom prst="rect">
            <a:avLst/>
          </a:prstGeom>
        </p:spPr>
      </p:pic>
    </p:spTree>
    <p:extLst>
      <p:ext uri="{BB962C8B-B14F-4D97-AF65-F5344CB8AC3E}">
        <p14:creationId xmlns:p14="http://schemas.microsoft.com/office/powerpoint/2010/main" val="2685699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DC07B56-C78D-4797-269A-5AB969EE2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721"/>
            <a:ext cx="12192001" cy="6812279"/>
          </a:xfrm>
          <a:prstGeom prst="rect">
            <a:avLst/>
          </a:prstGeom>
        </p:spPr>
      </p:pic>
    </p:spTree>
    <p:extLst>
      <p:ext uri="{BB962C8B-B14F-4D97-AF65-F5344CB8AC3E}">
        <p14:creationId xmlns:p14="http://schemas.microsoft.com/office/powerpoint/2010/main" val="386964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1"/>
            <a:ext cx="8758052" cy="4647458"/>
          </a:xfrm>
        </p:spPr>
        <p:txBody>
          <a:bodyPr/>
          <a:lstStyle/>
          <a:p>
            <a:pPr marL="64008" indent="0">
              <a:buNone/>
            </a:pPr>
            <a:r>
              <a:rPr lang="en-US" b="1" i="1" u="sng" dirty="0">
                <a:solidFill>
                  <a:srgbClr val="7030A0"/>
                </a:solidFill>
              </a:rPr>
              <a:t>18) Social history</a:t>
            </a:r>
            <a:r>
              <a:rPr lang="en-US" b="1" i="1" u="sng" dirty="0">
                <a:solidFill>
                  <a:srgbClr val="92D050"/>
                </a:solidFill>
              </a:rPr>
              <a:t> :</a:t>
            </a:r>
          </a:p>
          <a:p>
            <a:pPr>
              <a:buFont typeface="Wingdings" pitchFamily="2" charset="2"/>
              <a:buChar char="ü"/>
            </a:pPr>
            <a:r>
              <a:rPr lang="en-US" sz="2400" dirty="0"/>
              <a:t>If the patient is smoker.</a:t>
            </a:r>
          </a:p>
          <a:p>
            <a:pPr>
              <a:buFont typeface="Wingdings" pitchFamily="2" charset="2"/>
              <a:buChar char="ü"/>
            </a:pPr>
            <a:r>
              <a:rPr lang="en-US" sz="2400" dirty="0"/>
              <a:t>Her BMI.</a:t>
            </a:r>
          </a:p>
          <a:p>
            <a:pPr>
              <a:buFont typeface="Wingdings" pitchFamily="2" charset="2"/>
              <a:buChar char="ü"/>
            </a:pPr>
            <a:r>
              <a:rPr lang="en-US" sz="2400" dirty="0"/>
              <a:t>Her socio-economic status.</a:t>
            </a:r>
          </a:p>
        </p:txBody>
      </p:sp>
    </p:spTree>
    <p:extLst>
      <p:ext uri="{BB962C8B-B14F-4D97-AF65-F5344CB8AC3E}">
        <p14:creationId xmlns:p14="http://schemas.microsoft.com/office/powerpoint/2010/main" val="683802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F0943-CF91-1806-71F2-4C56A0DA9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033906" cy="6775430"/>
          </a:xfrm>
          <a:prstGeom prst="rect">
            <a:avLst/>
          </a:prstGeom>
        </p:spPr>
      </p:pic>
    </p:spTree>
    <p:extLst>
      <p:ext uri="{BB962C8B-B14F-4D97-AF65-F5344CB8AC3E}">
        <p14:creationId xmlns:p14="http://schemas.microsoft.com/office/powerpoint/2010/main" val="2919448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D219DDF-666F-42C8-319B-C1E1D2F81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011137" cy="6728114"/>
          </a:xfrm>
          <a:prstGeom prst="rect">
            <a:avLst/>
          </a:prstGeom>
        </p:spPr>
      </p:pic>
    </p:spTree>
    <p:extLst>
      <p:ext uri="{BB962C8B-B14F-4D97-AF65-F5344CB8AC3E}">
        <p14:creationId xmlns:p14="http://schemas.microsoft.com/office/powerpoint/2010/main" val="2737283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305800" cy="411162"/>
          </a:xfrm>
          <a:solidFill>
            <a:srgbClr val="FFC000"/>
          </a:solidFill>
        </p:spPr>
        <p:txBody>
          <a:bodyPr>
            <a:normAutofit fontScale="90000"/>
          </a:bodyPr>
          <a:lstStyle/>
          <a:p>
            <a:r>
              <a:rPr lang="en-US" dirty="0"/>
              <a:t>First: Break the bad news and support !</a:t>
            </a:r>
          </a:p>
        </p:txBody>
      </p:sp>
      <p:sp>
        <p:nvSpPr>
          <p:cNvPr id="3" name="Content Placeholder 2"/>
          <p:cNvSpPr>
            <a:spLocks noGrp="1"/>
          </p:cNvSpPr>
          <p:nvPr>
            <p:ph idx="1"/>
          </p:nvPr>
        </p:nvSpPr>
        <p:spPr>
          <a:xfrm>
            <a:off x="1981200" y="722376"/>
            <a:ext cx="8458200" cy="6135624"/>
          </a:xfrm>
          <a:solidFill>
            <a:schemeClr val="accent6">
              <a:lumMod val="20000"/>
              <a:lumOff val="80000"/>
            </a:schemeClr>
          </a:solidFill>
        </p:spPr>
        <p:txBody>
          <a:bodyPr>
            <a:noAutofit/>
          </a:bodyPr>
          <a:lstStyle/>
          <a:p>
            <a:r>
              <a:rPr lang="en-US" sz="1700" dirty="0"/>
              <a:t>Almost one-half of late fetal deaths occur in apparently uncomplicated pregnancies. Most occur before labor begins, but a minority occur </a:t>
            </a:r>
            <a:r>
              <a:rPr lang="en-US" sz="1700" dirty="0" err="1"/>
              <a:t>intrapartum</a:t>
            </a:r>
            <a:r>
              <a:rPr lang="en-US" sz="1700" dirty="0"/>
              <a:t>.</a:t>
            </a:r>
          </a:p>
          <a:p>
            <a:r>
              <a:rPr lang="en-US" sz="1700" dirty="0"/>
              <a:t> Regardless of the timing, most parents are unprepared when told that the fetus has died..</a:t>
            </a:r>
          </a:p>
          <a:p>
            <a:r>
              <a:rPr lang="en-US" sz="1700" dirty="0"/>
              <a:t> The family's anticipation of a joyous birth is supplanted by sadness, despair, confusion, and loss, including loss of a desired child, loss of self-esteem as a parent, and loss of confidence in the ability to produce a healthy child</a:t>
            </a:r>
          </a:p>
          <a:p>
            <a:r>
              <a:rPr lang="en-US" sz="1700" dirty="0"/>
              <a:t>Psychological </a:t>
            </a:r>
            <a:r>
              <a:rPr lang="en-US" sz="1700" dirty="0" err="1"/>
              <a:t>sequelae</a:t>
            </a:r>
            <a:r>
              <a:rPr lang="en-US" sz="1700" dirty="0"/>
              <a:t> include : depression, posttraumatic stress disorder, and anxiety, which may adversely affect their relationship and a subsequent pregnancy.</a:t>
            </a:r>
          </a:p>
          <a:p>
            <a:endParaRPr lang="en-US" sz="1700" dirty="0"/>
          </a:p>
          <a:p>
            <a:r>
              <a:rPr lang="en-US" sz="1700" dirty="0"/>
              <a:t>Once fetal death has been confirmed , the parent(s) should be informed in person, expeditiously, in an empathetic and straightforward manner, in surroundings where they can react privately. Staying with the patient after delivering the diagnosis, possibly holding their hand, and spending as much time with them as they need, is important</a:t>
            </a:r>
          </a:p>
          <a:p>
            <a:pPr>
              <a:buNone/>
            </a:pPr>
            <a:endParaRPr lang="en-US" sz="1700" dirty="0"/>
          </a:p>
          <a:p>
            <a:r>
              <a:rPr lang="en-US" sz="1700" dirty="0"/>
              <a:t>Supporting parents and creating a trusting relationship can affect how they respond to bereavement</a:t>
            </a:r>
          </a:p>
          <a:p>
            <a:endParaRPr lang="en-US" sz="1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13;p28">
            <a:extLst>
              <a:ext uri="{FF2B5EF4-FFF2-40B4-BE49-F238E27FC236}">
                <a16:creationId xmlns:a16="http://schemas.microsoft.com/office/drawing/2014/main" id="{2761D814-EE44-48C6-9ECD-A869FF6A6191}"/>
              </a:ext>
            </a:extLst>
          </p:cNvPr>
          <p:cNvSpPr txBox="1">
            <a:spLocks/>
          </p:cNvSpPr>
          <p:nvPr/>
        </p:nvSpPr>
        <p:spPr>
          <a:xfrm>
            <a:off x="2057400" y="1981200"/>
            <a:ext cx="2514600" cy="685800"/>
          </a:xfrm>
          <a:prstGeom prst="rect">
            <a:avLst/>
          </a:prstGeom>
          <a:solidFill>
            <a:srgbClr val="FF0000"/>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Saira Condensed"/>
              <a:buNone/>
              <a:defRPr sz="2800" b="0" i="0" u="none" strike="noStrike" cap="none">
                <a:solidFill>
                  <a:srgbClr val="434343"/>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r>
              <a:rPr lang="en-US" sz="1500" b="1" dirty="0">
                <a:solidFill>
                  <a:schemeClr val="bg1"/>
                </a:solidFill>
              </a:rPr>
              <a:t>** Breaking the Bad News</a:t>
            </a:r>
          </a:p>
          <a:p>
            <a:r>
              <a:rPr lang="en-US" sz="1500" b="1" dirty="0">
                <a:solidFill>
                  <a:schemeClr val="bg1"/>
                </a:solidFill>
              </a:rPr>
              <a:t>** Patient support </a:t>
            </a:r>
          </a:p>
          <a:p>
            <a:pPr>
              <a:buFontTx/>
              <a:buChar char="-"/>
            </a:pPr>
            <a:endParaRPr lang="en-US" sz="1400" dirty="0"/>
          </a:p>
        </p:txBody>
      </p:sp>
      <p:grpSp>
        <p:nvGrpSpPr>
          <p:cNvPr id="5" name="Google Shape;1399;p24">
            <a:extLst>
              <a:ext uri="{FF2B5EF4-FFF2-40B4-BE49-F238E27FC236}">
                <a16:creationId xmlns:a16="http://schemas.microsoft.com/office/drawing/2014/main" id="{DB2F2393-8D7B-4FD1-B161-7980910D9471}"/>
              </a:ext>
            </a:extLst>
          </p:cNvPr>
          <p:cNvGrpSpPr/>
          <p:nvPr/>
        </p:nvGrpSpPr>
        <p:grpSpPr>
          <a:xfrm>
            <a:off x="1905000" y="2667000"/>
            <a:ext cx="8534400" cy="1369798"/>
            <a:chOff x="1797325" y="3005175"/>
            <a:chExt cx="5549333" cy="1114750"/>
          </a:xfrm>
        </p:grpSpPr>
        <p:grpSp>
          <p:nvGrpSpPr>
            <p:cNvPr id="6" name="Google Shape;1400;p24">
              <a:extLst>
                <a:ext uri="{FF2B5EF4-FFF2-40B4-BE49-F238E27FC236}">
                  <a16:creationId xmlns:a16="http://schemas.microsoft.com/office/drawing/2014/main" id="{24A8825C-3968-4C36-8A29-B0AE6CC7DEEB}"/>
                </a:ext>
              </a:extLst>
            </p:cNvPr>
            <p:cNvGrpSpPr/>
            <p:nvPr/>
          </p:nvGrpSpPr>
          <p:grpSpPr>
            <a:xfrm>
              <a:off x="1797325" y="3005175"/>
              <a:ext cx="5549333" cy="1114750"/>
              <a:chOff x="1797325" y="3005175"/>
              <a:chExt cx="5549333" cy="1114750"/>
            </a:xfrm>
          </p:grpSpPr>
          <p:sp>
            <p:nvSpPr>
              <p:cNvPr id="15" name="Google Shape;1401;p24">
                <a:extLst>
                  <a:ext uri="{FF2B5EF4-FFF2-40B4-BE49-F238E27FC236}">
                    <a16:creationId xmlns:a16="http://schemas.microsoft.com/office/drawing/2014/main" id="{8D5AF6FB-95B7-4BDB-BDD6-A09363FFBAB6}"/>
                  </a:ext>
                </a:extLst>
              </p:cNvPr>
              <p:cNvSpPr/>
              <p:nvPr/>
            </p:nvSpPr>
            <p:spPr>
              <a:xfrm>
                <a:off x="1797325" y="3781375"/>
                <a:ext cx="5549333" cy="338550"/>
              </a:xfrm>
              <a:custGeom>
                <a:avLst/>
                <a:gdLst/>
                <a:ahLst/>
                <a:cxnLst/>
                <a:rect l="l" t="t" r="r" b="b"/>
                <a:pathLst>
                  <a:path w="48795" h="2952" extrusionOk="0">
                    <a:moveTo>
                      <a:pt x="1471" y="0"/>
                    </a:moveTo>
                    <a:cubicBezTo>
                      <a:pt x="647" y="0"/>
                      <a:pt x="0" y="647"/>
                      <a:pt x="0" y="1471"/>
                    </a:cubicBezTo>
                    <a:cubicBezTo>
                      <a:pt x="0" y="2295"/>
                      <a:pt x="647" y="2952"/>
                      <a:pt x="1471" y="2952"/>
                    </a:cubicBezTo>
                    <a:lnTo>
                      <a:pt x="47314" y="2952"/>
                    </a:lnTo>
                    <a:cubicBezTo>
                      <a:pt x="48138" y="2952"/>
                      <a:pt x="48795" y="2295"/>
                      <a:pt x="48795" y="1471"/>
                    </a:cubicBezTo>
                    <a:cubicBezTo>
                      <a:pt x="48795" y="647"/>
                      <a:pt x="48138" y="0"/>
                      <a:pt x="47314" y="0"/>
                    </a:cubicBezTo>
                    <a:close/>
                  </a:path>
                </a:pathLst>
              </a:cu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p>
            </p:txBody>
          </p:sp>
          <p:cxnSp>
            <p:nvCxnSpPr>
              <p:cNvPr id="16" name="Google Shape;1402;p24">
                <a:extLst>
                  <a:ext uri="{FF2B5EF4-FFF2-40B4-BE49-F238E27FC236}">
                    <a16:creationId xmlns:a16="http://schemas.microsoft.com/office/drawing/2014/main" id="{B94F9DD2-311C-4777-ADDA-51FF93DF95F5}"/>
                  </a:ext>
                </a:extLst>
              </p:cNvPr>
              <p:cNvCxnSpPr/>
              <p:nvPr/>
            </p:nvCxnSpPr>
            <p:spPr>
              <a:xfrm rot="5400000" flipH="1">
                <a:off x="2307900" y="3309225"/>
                <a:ext cx="785100" cy="177000"/>
              </a:xfrm>
              <a:prstGeom prst="bentConnector2">
                <a:avLst/>
              </a:prstGeom>
              <a:noFill/>
              <a:ln w="19050" cap="flat" cmpd="sng">
                <a:solidFill>
                  <a:srgbClr val="434343"/>
                </a:solidFill>
                <a:prstDash val="solid"/>
                <a:round/>
                <a:headEnd type="none" w="med" len="med"/>
                <a:tailEnd type="oval" w="med" len="med"/>
              </a:ln>
            </p:spPr>
          </p:cxnSp>
          <p:cxnSp>
            <p:nvCxnSpPr>
              <p:cNvPr id="17" name="Google Shape;1403;p24">
                <a:extLst>
                  <a:ext uri="{FF2B5EF4-FFF2-40B4-BE49-F238E27FC236}">
                    <a16:creationId xmlns:a16="http://schemas.microsoft.com/office/drawing/2014/main" id="{BF8A545B-70CB-4371-9E70-6CAF49DB3C24}"/>
                  </a:ext>
                </a:extLst>
              </p:cNvPr>
              <p:cNvCxnSpPr/>
              <p:nvPr/>
            </p:nvCxnSpPr>
            <p:spPr>
              <a:xfrm rot="-5400000">
                <a:off x="4351950" y="3562868"/>
                <a:ext cx="440700" cy="600"/>
              </a:xfrm>
              <a:prstGeom prst="bentConnector3">
                <a:avLst>
                  <a:gd name="adj1" fmla="val 50000"/>
                </a:avLst>
              </a:prstGeom>
              <a:noFill/>
              <a:ln w="19050" cap="flat" cmpd="sng">
                <a:solidFill>
                  <a:srgbClr val="434343"/>
                </a:solidFill>
                <a:prstDash val="solid"/>
                <a:round/>
                <a:headEnd type="none" w="med" len="med"/>
                <a:tailEnd type="oval" w="med" len="med"/>
              </a:ln>
            </p:spPr>
          </p:cxnSp>
          <p:cxnSp>
            <p:nvCxnSpPr>
              <p:cNvPr id="18" name="Google Shape;1404;p24">
                <a:extLst>
                  <a:ext uri="{FF2B5EF4-FFF2-40B4-BE49-F238E27FC236}">
                    <a16:creationId xmlns:a16="http://schemas.microsoft.com/office/drawing/2014/main" id="{1E89FE48-36CD-491C-BC5C-64C68AF52FBC}"/>
                  </a:ext>
                </a:extLst>
              </p:cNvPr>
              <p:cNvCxnSpPr/>
              <p:nvPr/>
            </p:nvCxnSpPr>
            <p:spPr>
              <a:xfrm rot="-5400000">
                <a:off x="6064650" y="3316223"/>
                <a:ext cx="774600" cy="160200"/>
              </a:xfrm>
              <a:prstGeom prst="bentConnector2">
                <a:avLst/>
              </a:prstGeom>
              <a:noFill/>
              <a:ln w="19050" cap="flat" cmpd="sng">
                <a:solidFill>
                  <a:srgbClr val="434343"/>
                </a:solidFill>
                <a:prstDash val="solid"/>
                <a:round/>
                <a:headEnd type="none" w="med" len="med"/>
                <a:tailEnd type="oval" w="med" len="med"/>
              </a:ln>
            </p:spPr>
          </p:cxnSp>
        </p:grpSp>
        <p:grpSp>
          <p:nvGrpSpPr>
            <p:cNvPr id="7" name="Google Shape;1405;p24">
              <a:extLst>
                <a:ext uri="{FF2B5EF4-FFF2-40B4-BE49-F238E27FC236}">
                  <a16:creationId xmlns:a16="http://schemas.microsoft.com/office/drawing/2014/main" id="{A2EA2F1E-0A1D-4160-B8DC-6D7D42AC7498}"/>
                </a:ext>
              </a:extLst>
            </p:cNvPr>
            <p:cNvGrpSpPr/>
            <p:nvPr/>
          </p:nvGrpSpPr>
          <p:grpSpPr>
            <a:xfrm>
              <a:off x="1850252" y="3830450"/>
              <a:ext cx="5448123" cy="234576"/>
              <a:chOff x="1850252" y="3830450"/>
              <a:chExt cx="5448123" cy="234576"/>
            </a:xfrm>
          </p:grpSpPr>
          <p:grpSp>
            <p:nvGrpSpPr>
              <p:cNvPr id="8" name="Google Shape;1406;p24">
                <a:extLst>
                  <a:ext uri="{FF2B5EF4-FFF2-40B4-BE49-F238E27FC236}">
                    <a16:creationId xmlns:a16="http://schemas.microsoft.com/office/drawing/2014/main" id="{B0A09EBF-7456-421C-9DB3-AE0AC5049EA2}"/>
                  </a:ext>
                </a:extLst>
              </p:cNvPr>
              <p:cNvGrpSpPr/>
              <p:nvPr/>
            </p:nvGrpSpPr>
            <p:grpSpPr>
              <a:xfrm>
                <a:off x="5575716" y="3830475"/>
                <a:ext cx="1722659" cy="234551"/>
                <a:chOff x="5571100" y="3830454"/>
                <a:chExt cx="1724210" cy="234551"/>
              </a:xfrm>
            </p:grpSpPr>
            <p:sp>
              <p:nvSpPr>
                <p:cNvPr id="13" name="Google Shape;1407;p24">
                  <a:extLst>
                    <a:ext uri="{FF2B5EF4-FFF2-40B4-BE49-F238E27FC236}">
                      <a16:creationId xmlns:a16="http://schemas.microsoft.com/office/drawing/2014/main" id="{A1BAA5F6-2C08-4D15-8203-EC4FE59B75B5}"/>
                    </a:ext>
                  </a:extLst>
                </p:cNvPr>
                <p:cNvSpPr/>
                <p:nvPr/>
              </p:nvSpPr>
              <p:spPr>
                <a:xfrm>
                  <a:off x="5571100" y="3830454"/>
                  <a:ext cx="405679" cy="234551"/>
                </a:xfrm>
                <a:custGeom>
                  <a:avLst/>
                  <a:gdLst/>
                  <a:ahLst/>
                  <a:cxnLst/>
                  <a:rect l="l" t="t" r="r" b="b"/>
                  <a:pathLst>
                    <a:path w="11254" h="2045" extrusionOk="0">
                      <a:moveTo>
                        <a:pt x="1" y="0"/>
                      </a:moveTo>
                      <a:lnTo>
                        <a:pt x="1" y="2044"/>
                      </a:lnTo>
                      <a:lnTo>
                        <a:pt x="11253" y="2044"/>
                      </a:lnTo>
                      <a:lnTo>
                        <a:pt x="11253" y="0"/>
                      </a:lnTo>
                      <a:close/>
                    </a:path>
                  </a:pathLst>
                </a:custGeom>
                <a:solidFill>
                  <a:srgbClr val="E54C6B"/>
                </a:solidFill>
                <a:ln>
                  <a:noFill/>
                </a:ln>
              </p:spPr>
              <p:txBody>
                <a:bodyPr spcFirstLastPara="1" wrap="square" lIns="91425" tIns="91425" rIns="91425" bIns="91425" anchor="ctr" anchorCtr="0">
                  <a:noAutofit/>
                </a:bodyPr>
                <a:lstStyle/>
                <a:p>
                  <a:endParaRPr/>
                </a:p>
              </p:txBody>
            </p:sp>
            <p:sp>
              <p:nvSpPr>
                <p:cNvPr id="14" name="Google Shape;1408;p24">
                  <a:extLst>
                    <a:ext uri="{FF2B5EF4-FFF2-40B4-BE49-F238E27FC236}">
                      <a16:creationId xmlns:a16="http://schemas.microsoft.com/office/drawing/2014/main" id="{C8270860-12E5-478F-B9D3-7CFB4EDAAE5E}"/>
                    </a:ext>
                  </a:extLst>
                </p:cNvPr>
                <p:cNvSpPr/>
                <p:nvPr/>
              </p:nvSpPr>
              <p:spPr>
                <a:xfrm>
                  <a:off x="5970010" y="3830460"/>
                  <a:ext cx="1325300" cy="234531"/>
                </a:xfrm>
                <a:custGeom>
                  <a:avLst/>
                  <a:gdLst/>
                  <a:ahLst/>
                  <a:cxnLst/>
                  <a:rect l="l" t="t" r="r" b="b"/>
                  <a:pathLst>
                    <a:path w="11556" h="2045" extrusionOk="0">
                      <a:moveTo>
                        <a:pt x="1" y="0"/>
                      </a:moveTo>
                      <a:lnTo>
                        <a:pt x="1" y="2044"/>
                      </a:lnTo>
                      <a:lnTo>
                        <a:pt x="10554" y="2044"/>
                      </a:lnTo>
                      <a:cubicBezTo>
                        <a:pt x="11128" y="2044"/>
                        <a:pt x="11555" y="1606"/>
                        <a:pt x="11555" y="1043"/>
                      </a:cubicBezTo>
                      <a:cubicBezTo>
                        <a:pt x="11555" y="480"/>
                        <a:pt x="11128" y="0"/>
                        <a:pt x="10554" y="0"/>
                      </a:cubicBezTo>
                      <a:close/>
                    </a:path>
                  </a:pathLst>
                </a:custGeom>
                <a:solidFill>
                  <a:srgbClr val="E54C6B"/>
                </a:solidFill>
                <a:ln>
                  <a:noFill/>
                </a:ln>
              </p:spPr>
              <p:txBody>
                <a:bodyPr spcFirstLastPara="1" wrap="square" lIns="91425" tIns="91425" rIns="91425" bIns="91425" anchor="ctr" anchorCtr="0">
                  <a:noAutofit/>
                </a:bodyPr>
                <a:lstStyle/>
                <a:p>
                  <a:endParaRPr/>
                </a:p>
              </p:txBody>
            </p:sp>
          </p:grpSp>
          <p:grpSp>
            <p:nvGrpSpPr>
              <p:cNvPr id="9" name="Google Shape;1409;p24">
                <a:extLst>
                  <a:ext uri="{FF2B5EF4-FFF2-40B4-BE49-F238E27FC236}">
                    <a16:creationId xmlns:a16="http://schemas.microsoft.com/office/drawing/2014/main" id="{A8833112-BBAD-42EE-9FA8-C501537BD36F}"/>
                  </a:ext>
                </a:extLst>
              </p:cNvPr>
              <p:cNvGrpSpPr/>
              <p:nvPr/>
            </p:nvGrpSpPr>
            <p:grpSpPr>
              <a:xfrm>
                <a:off x="1850252" y="3830450"/>
                <a:ext cx="1890546" cy="234551"/>
                <a:chOff x="1848693" y="3830450"/>
                <a:chExt cx="1890546" cy="234551"/>
              </a:xfrm>
            </p:grpSpPr>
            <p:sp>
              <p:nvSpPr>
                <p:cNvPr id="11" name="Google Shape;1410;p24">
                  <a:extLst>
                    <a:ext uri="{FF2B5EF4-FFF2-40B4-BE49-F238E27FC236}">
                      <a16:creationId xmlns:a16="http://schemas.microsoft.com/office/drawing/2014/main" id="{90DE7B1D-E2EC-4F08-9311-9C3F3B956DDC}"/>
                    </a:ext>
                  </a:extLst>
                </p:cNvPr>
                <p:cNvSpPr/>
                <p:nvPr/>
              </p:nvSpPr>
              <p:spPr>
                <a:xfrm>
                  <a:off x="1848693" y="3830460"/>
                  <a:ext cx="1325185" cy="234531"/>
                </a:xfrm>
                <a:custGeom>
                  <a:avLst/>
                  <a:gdLst/>
                  <a:ahLst/>
                  <a:cxnLst/>
                  <a:rect l="l" t="t" r="r" b="b"/>
                  <a:pathLst>
                    <a:path w="11555" h="2045" extrusionOk="0">
                      <a:moveTo>
                        <a:pt x="1043" y="0"/>
                      </a:moveTo>
                      <a:cubicBezTo>
                        <a:pt x="480" y="0"/>
                        <a:pt x="0" y="480"/>
                        <a:pt x="0" y="1043"/>
                      </a:cubicBezTo>
                      <a:cubicBezTo>
                        <a:pt x="0" y="1606"/>
                        <a:pt x="480" y="2044"/>
                        <a:pt x="1043" y="2044"/>
                      </a:cubicBezTo>
                      <a:lnTo>
                        <a:pt x="11555" y="2044"/>
                      </a:lnTo>
                      <a:lnTo>
                        <a:pt x="11555" y="0"/>
                      </a:lnTo>
                      <a:close/>
                    </a:path>
                  </a:pathLst>
                </a:custGeom>
                <a:solidFill>
                  <a:srgbClr val="754255"/>
                </a:solidFill>
                <a:ln>
                  <a:noFill/>
                </a:ln>
              </p:spPr>
              <p:txBody>
                <a:bodyPr spcFirstLastPara="1" wrap="square" lIns="91425" tIns="91425" rIns="91425" bIns="91425" anchor="ctr" anchorCtr="0">
                  <a:noAutofit/>
                </a:bodyPr>
                <a:lstStyle/>
                <a:p>
                  <a:endParaRPr/>
                </a:p>
              </p:txBody>
            </p:sp>
            <p:sp>
              <p:nvSpPr>
                <p:cNvPr id="12" name="Google Shape;1411;p24">
                  <a:extLst>
                    <a:ext uri="{FF2B5EF4-FFF2-40B4-BE49-F238E27FC236}">
                      <a16:creationId xmlns:a16="http://schemas.microsoft.com/office/drawing/2014/main" id="{EF239AC3-FCF8-4870-966B-82A12BA70B9D}"/>
                    </a:ext>
                  </a:extLst>
                </p:cNvPr>
                <p:cNvSpPr/>
                <p:nvPr/>
              </p:nvSpPr>
              <p:spPr>
                <a:xfrm>
                  <a:off x="3087351" y="3830450"/>
                  <a:ext cx="651888" cy="234551"/>
                </a:xfrm>
                <a:custGeom>
                  <a:avLst/>
                  <a:gdLst/>
                  <a:ahLst/>
                  <a:cxnLst/>
                  <a:rect l="l" t="t" r="r" b="b"/>
                  <a:pathLst>
                    <a:path w="11254" h="2045" extrusionOk="0">
                      <a:moveTo>
                        <a:pt x="1" y="0"/>
                      </a:moveTo>
                      <a:lnTo>
                        <a:pt x="1" y="2044"/>
                      </a:lnTo>
                      <a:lnTo>
                        <a:pt x="11253" y="2044"/>
                      </a:lnTo>
                      <a:lnTo>
                        <a:pt x="11253" y="0"/>
                      </a:lnTo>
                      <a:close/>
                    </a:path>
                  </a:pathLst>
                </a:custGeom>
                <a:solidFill>
                  <a:srgbClr val="754255"/>
                </a:solidFill>
                <a:ln>
                  <a:noFill/>
                </a:ln>
              </p:spPr>
              <p:txBody>
                <a:bodyPr spcFirstLastPara="1" wrap="square" lIns="91425" tIns="91425" rIns="91425" bIns="91425" anchor="ctr" anchorCtr="0">
                  <a:noAutofit/>
                </a:bodyPr>
                <a:lstStyle/>
                <a:p>
                  <a:endParaRPr/>
                </a:p>
              </p:txBody>
            </p:sp>
          </p:grpSp>
          <p:sp>
            <p:nvSpPr>
              <p:cNvPr id="10" name="Google Shape;1412;p24">
                <a:extLst>
                  <a:ext uri="{FF2B5EF4-FFF2-40B4-BE49-F238E27FC236}">
                    <a16:creationId xmlns:a16="http://schemas.microsoft.com/office/drawing/2014/main" id="{834E0D2A-63AC-47C9-9AFE-7E5728D6B338}"/>
                  </a:ext>
                </a:extLst>
              </p:cNvPr>
              <p:cNvSpPr/>
              <p:nvPr/>
            </p:nvSpPr>
            <p:spPr>
              <a:xfrm>
                <a:off x="3740800" y="3830450"/>
                <a:ext cx="1847991" cy="234551"/>
              </a:xfrm>
              <a:custGeom>
                <a:avLst/>
                <a:gdLst/>
                <a:ahLst/>
                <a:cxnLst/>
                <a:rect l="l" t="t" r="r" b="b"/>
                <a:pathLst>
                  <a:path w="11254" h="2045" extrusionOk="0">
                    <a:moveTo>
                      <a:pt x="1" y="0"/>
                    </a:moveTo>
                    <a:lnTo>
                      <a:pt x="1" y="2044"/>
                    </a:lnTo>
                    <a:lnTo>
                      <a:pt x="11253" y="2044"/>
                    </a:lnTo>
                    <a:lnTo>
                      <a:pt x="11253" y="0"/>
                    </a:lnTo>
                    <a:close/>
                  </a:path>
                </a:pathLst>
              </a:custGeom>
              <a:solidFill>
                <a:srgbClr val="FF787F"/>
              </a:solidFill>
              <a:ln>
                <a:noFill/>
              </a:ln>
            </p:spPr>
            <p:txBody>
              <a:bodyPr spcFirstLastPara="1" wrap="square" lIns="91425" tIns="91425" rIns="91425" bIns="91425" anchor="ctr" anchorCtr="0">
                <a:noAutofit/>
              </a:bodyPr>
              <a:lstStyle/>
              <a:p>
                <a:endParaRPr/>
              </a:p>
            </p:txBody>
          </p:sp>
        </p:grpSp>
      </p:grpSp>
      <p:sp>
        <p:nvSpPr>
          <p:cNvPr id="19" name="Google Shape;1513;p28">
            <a:extLst>
              <a:ext uri="{FF2B5EF4-FFF2-40B4-BE49-F238E27FC236}">
                <a16:creationId xmlns:a16="http://schemas.microsoft.com/office/drawing/2014/main" id="{79626E67-5849-40A9-AE0D-6DA47222B40A}"/>
              </a:ext>
            </a:extLst>
          </p:cNvPr>
          <p:cNvSpPr txBox="1">
            <a:spLocks/>
          </p:cNvSpPr>
          <p:nvPr/>
        </p:nvSpPr>
        <p:spPr>
          <a:xfrm>
            <a:off x="5334000" y="2286000"/>
            <a:ext cx="1676400" cy="762000"/>
          </a:xfrm>
          <a:prstGeom prst="rect">
            <a:avLst/>
          </a:prstGeom>
          <a:solidFill>
            <a:srgbClr val="FFC000"/>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Saira Condensed"/>
              <a:buNone/>
              <a:defRPr sz="2800" b="0" i="0" u="none" strike="noStrike" cap="none">
                <a:solidFill>
                  <a:srgbClr val="434343"/>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pPr algn="ctr"/>
            <a:r>
              <a:rPr lang="en-US" sz="2200" b="1" dirty="0">
                <a:solidFill>
                  <a:schemeClr val="tx1"/>
                </a:solidFill>
              </a:rPr>
              <a:t>Delivery</a:t>
            </a:r>
          </a:p>
        </p:txBody>
      </p:sp>
      <p:sp>
        <p:nvSpPr>
          <p:cNvPr id="20" name="Google Shape;1513;p28">
            <a:extLst>
              <a:ext uri="{FF2B5EF4-FFF2-40B4-BE49-F238E27FC236}">
                <a16:creationId xmlns:a16="http://schemas.microsoft.com/office/drawing/2014/main" id="{79B2084C-B92D-46DB-997A-54C866B89023}"/>
              </a:ext>
            </a:extLst>
          </p:cNvPr>
          <p:cNvSpPr txBox="1">
            <a:spLocks/>
          </p:cNvSpPr>
          <p:nvPr/>
        </p:nvSpPr>
        <p:spPr>
          <a:xfrm>
            <a:off x="7620000" y="2667000"/>
            <a:ext cx="2819400" cy="685800"/>
          </a:xfrm>
          <a:prstGeom prst="rect">
            <a:avLst/>
          </a:prstGeom>
          <a:solidFill>
            <a:srgbClr val="92D050"/>
          </a:solidFill>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Saira Condensed"/>
              <a:buNone/>
              <a:defRPr sz="2800" b="0" i="0" u="none" strike="noStrike" cap="none">
                <a:solidFill>
                  <a:srgbClr val="434343"/>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r>
              <a:rPr lang="en-US" sz="1700" b="1" dirty="0"/>
              <a:t>*Post Partum Counseling</a:t>
            </a:r>
          </a:p>
          <a:p>
            <a:r>
              <a:rPr lang="en-US" sz="1700" b="1" dirty="0"/>
              <a:t>* Care after discharge</a:t>
            </a:r>
          </a:p>
        </p:txBody>
      </p:sp>
      <p:sp>
        <p:nvSpPr>
          <p:cNvPr id="23" name="Title 1"/>
          <p:cNvSpPr txBox="1">
            <a:spLocks/>
          </p:cNvSpPr>
          <p:nvPr/>
        </p:nvSpPr>
        <p:spPr>
          <a:xfrm>
            <a:off x="2057400" y="457202"/>
            <a:ext cx="7239000" cy="457199"/>
          </a:xfrm>
          <a:prstGeom prst="rect">
            <a:avLst/>
          </a:prstGeom>
          <a:solidFill>
            <a:srgbClr val="FFC000"/>
          </a:solidFill>
        </p:spPr>
        <p:txBody>
          <a:bodyPr vert="horz" lIns="91440" tIns="45720" rIns="91440" bIns="45720" rtlCol="0" anchor="ctr">
            <a:normAutofit fontScale="60000" lnSpcReduction="20000"/>
          </a:bodyPr>
          <a:lstStyle/>
          <a:p>
            <a:pPr>
              <a:spcBef>
                <a:spcPct val="0"/>
              </a:spcBef>
              <a:buClrTx/>
              <a:defRPr/>
            </a:pPr>
            <a:r>
              <a:rPr lang="en-US" sz="4400" kern="1200" dirty="0">
                <a:solidFill>
                  <a:schemeClr val="tx1"/>
                </a:solidFill>
                <a:latin typeface="+mj-lt"/>
                <a:ea typeface="+mj-ea"/>
                <a:cs typeface="+mj-cs"/>
              </a:rPr>
              <a:t>Management of Intrauterine fetal death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49085" y="286604"/>
            <a:ext cx="10306595" cy="1450757"/>
          </a:xfrm>
        </p:spPr>
        <p:txBody>
          <a:bodyPr>
            <a:normAutofit/>
          </a:bodyPr>
          <a:lstStyle/>
          <a:p>
            <a:pPr algn="ctr"/>
            <a:r>
              <a:rPr lang="en-US" sz="8000" dirty="0">
                <a:latin typeface="Bodoni MT" pitchFamily="18" charset="0"/>
              </a:rPr>
              <a:t>Stillbirth</a:t>
            </a:r>
          </a:p>
        </p:txBody>
      </p:sp>
      <p:pic>
        <p:nvPicPr>
          <p:cNvPr id="5" name="عنصر نائب للمحتوى 4" descr="تنزيل.jpg"/>
          <p:cNvPicPr>
            <a:picLocks noGrp="1" noChangeAspect="1"/>
          </p:cNvPicPr>
          <p:nvPr>
            <p:ph sz="half" idx="1"/>
          </p:nvPr>
        </p:nvPicPr>
        <p:blipFill>
          <a:blip r:embed="rId2"/>
          <a:stretch>
            <a:fillRect/>
          </a:stretch>
        </p:blipFill>
        <p:spPr>
          <a:xfrm>
            <a:off x="1" y="1959429"/>
            <a:ext cx="6136051" cy="4356727"/>
          </a:xfrm>
          <a:prstGeom prst="rect">
            <a:avLst/>
          </a:prstGeom>
          <a:ln>
            <a:noFill/>
          </a:ln>
          <a:effectLst>
            <a:outerShdw blurRad="292100" dist="139700" dir="2700000" algn="tl" rotWithShape="0">
              <a:srgbClr val="333333">
                <a:alpha val="65000"/>
              </a:srgbClr>
            </a:outerShdw>
          </a:effectLst>
        </p:spPr>
      </p:pic>
      <p:sp>
        <p:nvSpPr>
          <p:cNvPr id="4" name="عنصر نائب للمحتوى 3"/>
          <p:cNvSpPr>
            <a:spLocks noGrp="1"/>
          </p:cNvSpPr>
          <p:nvPr>
            <p:ph sz="half" idx="2"/>
          </p:nvPr>
        </p:nvSpPr>
        <p:spPr/>
        <p:txBody>
          <a:bodyPr/>
          <a:lstStyle/>
          <a:p>
            <a:pPr marL="203195" indent="0">
              <a:buNone/>
            </a:pPr>
            <a:endParaRPr lang="en-US" dirty="0"/>
          </a:p>
          <a:p>
            <a:r>
              <a:rPr lang="en-US" dirty="0"/>
              <a:t>DONE BY : </a:t>
            </a:r>
            <a:r>
              <a:rPr lang="en-US" dirty="0" err="1"/>
              <a:t>wasan</a:t>
            </a:r>
            <a:r>
              <a:rPr lang="en-US" dirty="0"/>
              <a:t> </a:t>
            </a:r>
            <a:r>
              <a:rPr lang="en-US" dirty="0" err="1"/>
              <a:t>alrawwad</a:t>
            </a:r>
            <a:r>
              <a:rPr lang="en-US" dirty="0"/>
              <a:t> </a:t>
            </a:r>
          </a:p>
        </p:txBody>
      </p:sp>
      <p:pic>
        <p:nvPicPr>
          <p:cNvPr id="6" name="صورة 5" descr="2056-a.jpg"/>
          <p:cNvPicPr>
            <a:picLocks noChangeAspect="1"/>
          </p:cNvPicPr>
          <p:nvPr/>
        </p:nvPicPr>
        <p:blipFill>
          <a:blip r:embed="rId3"/>
          <a:stretch>
            <a:fillRect/>
          </a:stretch>
        </p:blipFill>
        <p:spPr>
          <a:xfrm>
            <a:off x="6335489" y="3788229"/>
            <a:ext cx="5856513" cy="2616927"/>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2852991"/>
              </p:ext>
            </p:extLst>
          </p:nvPr>
        </p:nvGraphicFramePr>
        <p:xfrm>
          <a:off x="1905000" y="120702"/>
          <a:ext cx="8382000" cy="6616595"/>
        </p:xfrm>
        <a:graphic>
          <a:graphicData uri="http://schemas.openxmlformats.org/drawingml/2006/table">
            <a:tbl>
              <a:tblPr>
                <a:tableStyleId>{284E427A-3D55-4303-BF80-6455036E1DE7}</a:tableStyleId>
              </a:tblPr>
              <a:tblGrid>
                <a:gridCol w="8382000">
                  <a:extLst>
                    <a:ext uri="{9D8B030D-6E8A-4147-A177-3AD203B41FA5}">
                      <a16:colId xmlns:a16="http://schemas.microsoft.com/office/drawing/2014/main" val="20000"/>
                    </a:ext>
                  </a:extLst>
                </a:gridCol>
              </a:tblGrid>
              <a:tr h="291960">
                <a:tc>
                  <a:txBody>
                    <a:bodyPr/>
                    <a:lstStyle/>
                    <a:p>
                      <a:pPr marL="342900" indent="-342900" fontAlgn="t">
                        <a:buFont typeface="Arial" pitchFamily="34" charset="0"/>
                        <a:buChar char="•"/>
                      </a:pPr>
                      <a:r>
                        <a:rPr lang="en-US" sz="1700" dirty="0"/>
                        <a:t>Communicate in a warm, sensitive, and genuine manner.</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0165">
                <a:tc>
                  <a:txBody>
                    <a:bodyPr/>
                    <a:lstStyle/>
                    <a:p>
                      <a:pPr marL="342900" indent="-342900" fontAlgn="t">
                        <a:buFont typeface="Arial" pitchFamily="34" charset="0"/>
                        <a:buChar char="•"/>
                      </a:pPr>
                      <a:r>
                        <a:rPr lang="en-US" sz="1700" dirty="0"/>
                        <a:t>Provide information in understandable lay language, which may need to be repeated.</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1960">
                <a:tc>
                  <a:txBody>
                    <a:bodyPr/>
                    <a:lstStyle/>
                    <a:p>
                      <a:pPr marL="342900" indent="-342900" fontAlgn="t">
                        <a:buFont typeface="Arial" pitchFamily="34" charset="0"/>
                        <a:buChar char="•"/>
                      </a:pPr>
                      <a:r>
                        <a:rPr lang="en-US" sz="1700" dirty="0"/>
                        <a:t>Minimize delays in delivering information.</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6563">
                <a:tc>
                  <a:txBody>
                    <a:bodyPr/>
                    <a:lstStyle/>
                    <a:p>
                      <a:pPr marL="342900" indent="-342900" fontAlgn="t">
                        <a:buFont typeface="Arial" pitchFamily="34" charset="0"/>
                        <a:buChar char="•"/>
                      </a:pPr>
                      <a:r>
                        <a:rPr lang="en-US" sz="1700" dirty="0"/>
                        <a:t>Be aware of and respect parents' individual and changing emotional needs. </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1960">
                <a:tc>
                  <a:txBody>
                    <a:bodyPr/>
                    <a:lstStyle/>
                    <a:p>
                      <a:pPr marL="342900" indent="-342900" fontAlgn="t">
                        <a:buFont typeface="Arial" pitchFamily="34" charset="0"/>
                        <a:buChar char="•"/>
                      </a:pPr>
                      <a:r>
                        <a:rPr lang="en-US" sz="1700" dirty="0"/>
                        <a:t>Discuss timing of induction.</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546270">
                <a:tc>
                  <a:txBody>
                    <a:bodyPr/>
                    <a:lstStyle/>
                    <a:p>
                      <a:pPr marL="342900" indent="-342900" fontAlgn="t">
                        <a:buFont typeface="Arial" pitchFamily="34" charset="0"/>
                        <a:buChar char="•"/>
                      </a:pPr>
                      <a:r>
                        <a:rPr lang="en-US" sz="1700" dirty="0"/>
                        <a:t>Discuss what parents can expect (environment for delivery and postpartum care, physical condition of the baby, disposition of the baby).</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1960">
                <a:tc>
                  <a:txBody>
                    <a:bodyPr/>
                    <a:lstStyle/>
                    <a:p>
                      <a:pPr marL="342900" indent="-342900" fontAlgn="t">
                        <a:buFont typeface="Arial" pitchFamily="34" charset="0"/>
                        <a:buChar char="•"/>
                      </a:pPr>
                      <a:r>
                        <a:rPr lang="en-US" sz="1700" dirty="0"/>
                        <a:t>Provide options for </a:t>
                      </a:r>
                      <a:r>
                        <a:rPr lang="en-US" sz="1700" dirty="0" err="1"/>
                        <a:t>intrapartum</a:t>
                      </a:r>
                      <a:r>
                        <a:rPr lang="en-US" sz="1700" dirty="0"/>
                        <a:t> and postpartum procedures and care.</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1960">
                <a:tc>
                  <a:txBody>
                    <a:bodyPr/>
                    <a:lstStyle/>
                    <a:p>
                      <a:pPr marL="342900" indent="-342900" fontAlgn="t">
                        <a:buFont typeface="Arial" pitchFamily="34" charset="0"/>
                        <a:buChar char="•"/>
                      </a:pPr>
                      <a:r>
                        <a:rPr lang="en-US" sz="1700" dirty="0"/>
                        <a:t>Treat baby with respect.</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800580">
                <a:tc>
                  <a:txBody>
                    <a:bodyPr/>
                    <a:lstStyle/>
                    <a:p>
                      <a:pPr marL="342900" indent="-342900" fontAlgn="t">
                        <a:buFont typeface="Arial" pitchFamily="34" charset="0"/>
                        <a:buChar char="•"/>
                      </a:pPr>
                      <a:r>
                        <a:rPr lang="en-US" sz="1700" dirty="0"/>
                        <a:t>Respect individual preferences about seeing and holding the baby. Seeing the stillborn is validation and evidence of the baby's birth, existence, and death. Not seeing the baby may cause regret for some parents but may be the right decision for others.</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46270">
                <a:tc>
                  <a:txBody>
                    <a:bodyPr/>
                    <a:lstStyle/>
                    <a:p>
                      <a:pPr marL="342900" indent="-342900" fontAlgn="t">
                        <a:buFont typeface="Arial" pitchFamily="34" charset="0"/>
                        <a:buChar char="•"/>
                      </a:pPr>
                      <a:r>
                        <a:rPr lang="en-US" sz="1700"/>
                        <a:t>Collect memorabilia for the parents (eg, photographs, hand and footprints, locks of hair, hospital wristbands).</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46270">
                <a:tc>
                  <a:txBody>
                    <a:bodyPr/>
                    <a:lstStyle/>
                    <a:p>
                      <a:pPr marL="342900" indent="-342900" fontAlgn="t">
                        <a:buFont typeface="Arial" pitchFamily="34" charset="0"/>
                        <a:buChar char="•"/>
                      </a:pPr>
                      <a:r>
                        <a:rPr lang="en-US" sz="1700" dirty="0"/>
                        <a:t>Provide information about referrals to psychologists, social workers, counselors, and support organizations that the parents can pursue if and when desired.</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800580">
                <a:tc>
                  <a:txBody>
                    <a:bodyPr/>
                    <a:lstStyle/>
                    <a:p>
                      <a:pPr marL="342900" indent="-342900" fontAlgn="t">
                        <a:buFont typeface="Arial" pitchFamily="34" charset="0"/>
                        <a:buChar char="•"/>
                      </a:pPr>
                      <a:r>
                        <a:rPr lang="en-US" sz="1700"/>
                        <a:t>Provide information about practical issues, such as lactation, registration of the death and funeral preparation, contraception, when to expect results of testing, and future pregnancies.</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546270">
                <a:tc>
                  <a:txBody>
                    <a:bodyPr/>
                    <a:lstStyle/>
                    <a:p>
                      <a:pPr marL="342900" indent="-342900" fontAlgn="t">
                        <a:buFont typeface="Arial" pitchFamily="34" charset="0"/>
                        <a:buChar char="•"/>
                      </a:pPr>
                      <a:r>
                        <a:rPr lang="en-US" sz="1700" dirty="0"/>
                        <a:t>Provide extra support during a subsequent pregnancy, particularly around the time of the previous loss.</a:t>
                      </a:r>
                    </a:p>
                  </a:txBody>
                  <a:tcPr marL="38356" marR="38356" marT="19178" marB="191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304801"/>
            <a:ext cx="8305800" cy="533400"/>
          </a:xfrm>
          <a:solidFill>
            <a:srgbClr val="FFC000"/>
          </a:solidFill>
        </p:spPr>
        <p:txBody>
          <a:bodyPr>
            <a:noAutofit/>
          </a:bodyPr>
          <a:lstStyle/>
          <a:p>
            <a:r>
              <a:rPr lang="en-US" sz="2800" dirty="0"/>
              <a:t>Second : Birth (</a:t>
            </a:r>
            <a:r>
              <a:rPr lang="en-US" sz="2800" dirty="0" err="1"/>
              <a:t>Timisng</a:t>
            </a:r>
            <a:r>
              <a:rPr lang="en-US" sz="2800" dirty="0"/>
              <a:t> and route)</a:t>
            </a:r>
          </a:p>
        </p:txBody>
      </p:sp>
      <p:sp>
        <p:nvSpPr>
          <p:cNvPr id="7" name="Content Placeholder 2"/>
          <p:cNvSpPr>
            <a:spLocks noGrp="1"/>
          </p:cNvSpPr>
          <p:nvPr>
            <p:ph type="subTitle" idx="1"/>
          </p:nvPr>
        </p:nvSpPr>
        <p:spPr>
          <a:xfrm>
            <a:off x="1752600" y="914400"/>
            <a:ext cx="8686800" cy="5486400"/>
          </a:xfrm>
        </p:spPr>
        <p:txBody>
          <a:bodyPr>
            <a:noAutofit/>
          </a:bodyPr>
          <a:lstStyle/>
          <a:p>
            <a:pPr algn="l">
              <a:buNone/>
            </a:pPr>
            <a:r>
              <a:rPr lang="en-US" sz="1700" b="1" dirty="0">
                <a:solidFill>
                  <a:schemeClr val="tx1"/>
                </a:solidFill>
              </a:rPr>
              <a:t> </a:t>
            </a:r>
          </a:p>
          <a:p>
            <a:pPr algn="l"/>
            <a:r>
              <a:rPr lang="en-US" sz="1700" b="1" dirty="0">
                <a:solidFill>
                  <a:schemeClr val="tx1"/>
                </a:solidFill>
              </a:rPr>
              <a:t>A)Timing:</a:t>
            </a:r>
          </a:p>
          <a:p>
            <a:pPr algn="l"/>
            <a:r>
              <a:rPr lang="en-US" sz="1700" b="1" dirty="0">
                <a:solidFill>
                  <a:schemeClr val="tx1"/>
                </a:solidFill>
              </a:rPr>
              <a:t>*The parent(s) do not have to be rushed into making any decisions about </a:t>
            </a:r>
            <a:r>
              <a:rPr lang="en-US" sz="1700" b="1" u="sng" dirty="0">
                <a:solidFill>
                  <a:srgbClr val="FF0000"/>
                </a:solidFill>
              </a:rPr>
              <a:t>in the absence of maternal medical concerns (sepsis, preeclampsia, placental abruption or membrane rupture)</a:t>
            </a:r>
          </a:p>
          <a:p>
            <a:pPr algn="l"/>
            <a:r>
              <a:rPr lang="en-US" sz="1700" b="1" dirty="0">
                <a:solidFill>
                  <a:schemeClr val="tx1"/>
                </a:solidFill>
              </a:rPr>
              <a:t>When the parent(s) have accepted the diagnosis and are ready, a discussion about the timing of, and procedure for, birth can ensue.</a:t>
            </a:r>
          </a:p>
          <a:p>
            <a:pPr algn="l"/>
            <a:r>
              <a:rPr lang="en-US" sz="1700" b="1" dirty="0">
                <a:solidFill>
                  <a:schemeClr val="tx1"/>
                </a:solidFill>
              </a:rPr>
              <a:t>*The patient who is a candidate for a vaginal birth should be told that if they are not induced, spontaneous labor begins in the majority of cases within 3 weeks of fetal death.</a:t>
            </a:r>
          </a:p>
          <a:p>
            <a:pPr algn="l"/>
            <a:r>
              <a:rPr lang="en-US" sz="1700" b="1" dirty="0">
                <a:solidFill>
                  <a:schemeClr val="tx1"/>
                </a:solidFill>
              </a:rPr>
              <a:t> *Waiting for spontaneous labor to begin is an option and may avoid issues associated with induction; however, waiting also increases the risk of developing coagulation abnormalities, particularly if the dead fetus is retained for several weeks </a:t>
            </a:r>
          </a:p>
          <a:p>
            <a:pPr algn="l"/>
            <a:r>
              <a:rPr lang="en-US" sz="1700" b="1" dirty="0">
                <a:solidFill>
                  <a:schemeClr val="tx1"/>
                </a:solidFill>
              </a:rPr>
              <a:t>*10% chance of maternal DIC within 4 weeks from the date of fetal death and an increasing chance thereafter</a:t>
            </a:r>
          </a:p>
          <a:p>
            <a:pPr algn="l"/>
            <a:endParaRPr lang="en-US" sz="1700" b="1" dirty="0">
              <a:solidFill>
                <a:schemeClr val="tx1"/>
              </a:solidFill>
            </a:endParaRPr>
          </a:p>
          <a:p>
            <a:pPr algn="l"/>
            <a:r>
              <a:rPr lang="en-US" sz="1700" b="1" dirty="0">
                <a:solidFill>
                  <a:schemeClr val="tx1"/>
                </a:solidFill>
              </a:rPr>
              <a:t>B)Route: Vaginal delivery unless there are absolute contraindications </a:t>
            </a:r>
          </a:p>
          <a:p>
            <a:pPr algn="l"/>
            <a:endParaRPr lang="en-US" sz="1700"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Expectant management </a:t>
            </a:r>
          </a:p>
        </p:txBody>
      </p:sp>
      <p:sp>
        <p:nvSpPr>
          <p:cNvPr id="3" name="Content Placeholder 2"/>
          <p:cNvSpPr>
            <a:spLocks noGrp="1"/>
          </p:cNvSpPr>
          <p:nvPr>
            <p:ph idx="1"/>
          </p:nvPr>
        </p:nvSpPr>
        <p:spPr>
          <a:xfrm>
            <a:off x="1981200" y="1600201"/>
            <a:ext cx="8458200" cy="4343400"/>
          </a:xfrm>
        </p:spPr>
        <p:txBody>
          <a:bodyPr>
            <a:normAutofit/>
          </a:bodyPr>
          <a:lstStyle/>
          <a:p>
            <a:r>
              <a:rPr lang="en-US" sz="2400" dirty="0"/>
              <a:t>the risk of expectant management for 48 hours is low.</a:t>
            </a:r>
          </a:p>
          <a:p>
            <a:r>
              <a:rPr lang="en-US" sz="2400" dirty="0"/>
              <a:t>10% chance of maternal DIC within 4 weeks from the date of fetal death and an increasing chance thereafter </a:t>
            </a:r>
          </a:p>
          <a:p>
            <a:r>
              <a:rPr lang="en-US" sz="2400" dirty="0"/>
              <a:t>Women who delay </a:t>
            </a:r>
            <a:r>
              <a:rPr lang="en-US" sz="2400" dirty="0" err="1"/>
              <a:t>labour</a:t>
            </a:r>
            <a:r>
              <a:rPr lang="en-US" sz="2400" dirty="0"/>
              <a:t> for periods longer than 48 hours should be advised to have testing for DIC (</a:t>
            </a:r>
            <a:r>
              <a:rPr lang="en-US" sz="2400" dirty="0" err="1"/>
              <a:t>plt</a:t>
            </a:r>
            <a:r>
              <a:rPr lang="en-US" sz="2400" dirty="0"/>
              <a:t> count and fibrinogen) twice weekly.</a:t>
            </a:r>
          </a:p>
          <a:p>
            <a:r>
              <a:rPr lang="en-US" sz="2400" dirty="0"/>
              <a:t>should be advised that the value of postmortem may be reduced and appearance of the baby may deteriorate.</a:t>
            </a:r>
          </a:p>
          <a:p>
            <a:endParaRPr lang="en-US" sz="2400" dirty="0"/>
          </a:p>
          <a:p>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of  birth (RCOG)</a:t>
            </a:r>
          </a:p>
        </p:txBody>
      </p:sp>
      <p:sp>
        <p:nvSpPr>
          <p:cNvPr id="3" name="Content Placeholder 2"/>
          <p:cNvSpPr>
            <a:spLocks noGrp="1"/>
          </p:cNvSpPr>
          <p:nvPr>
            <p:ph idx="1"/>
          </p:nvPr>
        </p:nvSpPr>
        <p:spPr/>
        <p:txBody>
          <a:bodyPr>
            <a:noAutofit/>
          </a:bodyPr>
          <a:lstStyle/>
          <a:p>
            <a:r>
              <a:rPr lang="en-US" b="1" dirty="0"/>
              <a:t>**Un-scared uterus :</a:t>
            </a:r>
          </a:p>
          <a:p>
            <a:r>
              <a:rPr lang="en-US" sz="1600" dirty="0"/>
              <a:t>A combination of </a:t>
            </a:r>
            <a:r>
              <a:rPr lang="en-US" sz="1600" dirty="0" err="1"/>
              <a:t>mifepristone</a:t>
            </a:r>
            <a:r>
              <a:rPr lang="en-US" sz="1600" dirty="0"/>
              <a:t> and a prostaglandin preparation should usually be recommended as the first-line intervention for induction of </a:t>
            </a:r>
            <a:r>
              <a:rPr lang="en-US" sz="1600" dirty="0" err="1"/>
              <a:t>labour</a:t>
            </a:r>
            <a:r>
              <a:rPr lang="en-US" sz="1600" dirty="0"/>
              <a:t>.</a:t>
            </a:r>
          </a:p>
          <a:p>
            <a:r>
              <a:rPr lang="en-US" sz="1600" dirty="0"/>
              <a:t>vaginal </a:t>
            </a:r>
            <a:r>
              <a:rPr lang="en-US" sz="1600" dirty="0" err="1"/>
              <a:t>misoprostol</a:t>
            </a:r>
            <a:r>
              <a:rPr lang="en-US" sz="1600" dirty="0"/>
              <a:t> is as effective as oral therapy but associated with fewer adverse effects.</a:t>
            </a:r>
          </a:p>
          <a:p>
            <a:r>
              <a:rPr lang="en-US" sz="1600" dirty="0"/>
              <a:t>dose should be adjusted according to gestational age (100 micrograms 6-hourly before 26+6 weeks, 25–50 micrograms 4-hourly at 27+0 weeks or more, up to 24 hours).</a:t>
            </a:r>
          </a:p>
          <a:p>
            <a:endParaRPr lang="en-US" sz="1600" dirty="0"/>
          </a:p>
          <a:p>
            <a:r>
              <a:rPr lang="en-US" b="1" dirty="0"/>
              <a:t>**woman with a history of lower segment CS:</a:t>
            </a:r>
          </a:p>
          <a:p>
            <a:r>
              <a:rPr lang="en-US" sz="1600" dirty="0" err="1"/>
              <a:t>Mifepristone</a:t>
            </a:r>
            <a:r>
              <a:rPr lang="en-US" sz="1600" dirty="0"/>
              <a:t> can be used alone to increase the chance of </a:t>
            </a:r>
            <a:r>
              <a:rPr lang="en-US" sz="1600" dirty="0" err="1"/>
              <a:t>labour</a:t>
            </a:r>
            <a:r>
              <a:rPr lang="en-US" sz="1600" dirty="0"/>
              <a:t> significantly within 72 hours (avoiding the use of prostaglandin).</a:t>
            </a:r>
          </a:p>
          <a:p>
            <a:r>
              <a:rPr lang="en-US" sz="1600" dirty="0"/>
              <a:t>If single lower segment scar should be advised that, in general, induction of </a:t>
            </a:r>
            <a:r>
              <a:rPr lang="en-US" sz="1600" dirty="0" err="1"/>
              <a:t>labour</a:t>
            </a:r>
            <a:r>
              <a:rPr lang="en-US" sz="1600" dirty="0"/>
              <a:t> with prostaglandin is safe but not without risk. </a:t>
            </a:r>
          </a:p>
          <a:p>
            <a:r>
              <a:rPr lang="en-US" sz="1600" dirty="0"/>
              <a:t>If two previous LSCS should be advised that in general the absolute risk of induction of </a:t>
            </a:r>
            <a:r>
              <a:rPr lang="en-US" sz="1600" dirty="0" err="1"/>
              <a:t>labour</a:t>
            </a:r>
            <a:r>
              <a:rPr lang="en-US" sz="1600" dirty="0"/>
              <a:t> with prostaglandin is only a little higher than for women with a single previous LSCS.</a:t>
            </a:r>
          </a:p>
          <a:p>
            <a:r>
              <a:rPr lang="en-US" sz="1600" dirty="0"/>
              <a:t>more than two LSCS deliveries or atypical scars should be advised that the safety of induction of </a:t>
            </a:r>
            <a:r>
              <a:rPr lang="en-US" sz="1600" dirty="0" err="1"/>
              <a:t>labour</a:t>
            </a:r>
            <a:r>
              <a:rPr lang="en-US" sz="1600" dirty="0"/>
              <a:t> is unknown.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A45EC-8701-EF09-055A-5D0F35EDD24A}"/>
              </a:ext>
            </a:extLst>
          </p:cNvPr>
          <p:cNvSpPr>
            <a:spLocks noGrp="1"/>
          </p:cNvSpPr>
          <p:nvPr>
            <p:ph type="title"/>
          </p:nvPr>
        </p:nvSpPr>
        <p:spPr/>
        <p:txBody>
          <a:bodyPr/>
          <a:lstStyle/>
          <a:p>
            <a:endParaRPr lang=""/>
          </a:p>
        </p:txBody>
      </p:sp>
      <p:pic>
        <p:nvPicPr>
          <p:cNvPr id="4" name="Picture 4">
            <a:extLst>
              <a:ext uri="{FF2B5EF4-FFF2-40B4-BE49-F238E27FC236}">
                <a16:creationId xmlns:a16="http://schemas.microsoft.com/office/drawing/2014/main" id="{5BDEE87A-0376-AC34-1639-FCDE9BC629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27" y="-55011"/>
            <a:ext cx="11807193" cy="7087430"/>
          </a:xfrm>
        </p:spPr>
      </p:pic>
    </p:spTree>
    <p:extLst>
      <p:ext uri="{BB962C8B-B14F-4D97-AF65-F5344CB8AC3E}">
        <p14:creationId xmlns:p14="http://schemas.microsoft.com/office/powerpoint/2010/main" val="1458898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776" y="262446"/>
            <a:ext cx="7772400" cy="715962"/>
          </a:xfrm>
          <a:solidFill>
            <a:srgbClr val="FFC000"/>
          </a:solidFill>
        </p:spPr>
        <p:txBody>
          <a:bodyPr>
            <a:noAutofit/>
          </a:bodyPr>
          <a:lstStyle/>
          <a:p>
            <a:r>
              <a:rPr lang="en-US" sz="2000" dirty="0"/>
              <a:t>ACOG and </a:t>
            </a:r>
            <a:r>
              <a:rPr lang="en-US" sz="2000" dirty="0" err="1"/>
              <a:t>uptodate</a:t>
            </a:r>
            <a:r>
              <a:rPr lang="en-US" sz="2000" dirty="0"/>
              <a:t> </a:t>
            </a:r>
            <a:br>
              <a:rPr lang="en-US" sz="2000" dirty="0"/>
            </a:br>
            <a:r>
              <a:rPr lang="en-US" sz="2000" dirty="0"/>
              <a:t>Induction Vs Evacuation</a:t>
            </a:r>
          </a:p>
        </p:txBody>
      </p:sp>
      <p:sp>
        <p:nvSpPr>
          <p:cNvPr id="3" name="Content Placeholder 2"/>
          <p:cNvSpPr>
            <a:spLocks noGrp="1"/>
          </p:cNvSpPr>
          <p:nvPr>
            <p:ph idx="1"/>
          </p:nvPr>
        </p:nvSpPr>
        <p:spPr/>
        <p:txBody>
          <a:bodyPr>
            <a:normAutofit/>
          </a:bodyPr>
          <a:lstStyle/>
          <a:p>
            <a:r>
              <a:rPr lang="en-US" b="1" dirty="0"/>
              <a:t>1) Fetal death before 24 weeks</a:t>
            </a:r>
            <a:r>
              <a:rPr lang="en-US" dirty="0"/>
              <a:t> —</a:t>
            </a:r>
          </a:p>
          <a:p>
            <a:pPr>
              <a:buNone/>
            </a:pPr>
            <a:r>
              <a:rPr lang="en-US" dirty="0"/>
              <a:t>***Method of Induction before 24 week gestation stillbirth :</a:t>
            </a:r>
          </a:p>
          <a:p>
            <a:r>
              <a:rPr lang="en-US" dirty="0"/>
              <a:t> </a:t>
            </a:r>
            <a:r>
              <a:rPr lang="en-US" u="sng" dirty="0" err="1">
                <a:hlinkClick r:id="rId2"/>
              </a:rPr>
              <a:t>misoprostol</a:t>
            </a:r>
            <a:r>
              <a:rPr lang="en-US" dirty="0"/>
              <a:t> with </a:t>
            </a:r>
            <a:r>
              <a:rPr lang="en-US" u="sng" dirty="0" err="1">
                <a:hlinkClick r:id="rId3"/>
              </a:rPr>
              <a:t>mifepristone</a:t>
            </a:r>
            <a:r>
              <a:rPr lang="en-US" dirty="0"/>
              <a:t>.</a:t>
            </a:r>
          </a:p>
          <a:p>
            <a:endParaRPr lang="en-US" dirty="0"/>
          </a:p>
          <a:p>
            <a:r>
              <a:rPr lang="en-US" dirty="0"/>
              <a:t>The addition of </a:t>
            </a:r>
            <a:r>
              <a:rPr lang="en-US" dirty="0" err="1"/>
              <a:t>mifepristone</a:t>
            </a:r>
            <a:r>
              <a:rPr lang="en-US" dirty="0"/>
              <a:t> appeared to reduce the time interval by about 7 hours compared with published regimens not including </a:t>
            </a:r>
            <a:r>
              <a:rPr lang="en-US" dirty="0" err="1"/>
              <a:t>mifepristone</a:t>
            </a:r>
            <a:r>
              <a:rPr lang="en-US" dirty="0"/>
              <a:t>, but there was no other apparent benefit. </a:t>
            </a:r>
          </a:p>
          <a:p>
            <a:r>
              <a:rPr lang="en-US" dirty="0" err="1"/>
              <a:t>Misoprostol</a:t>
            </a:r>
            <a:r>
              <a:rPr lang="en-US" dirty="0"/>
              <a:t> (PGE1)  used in preference to PGE2  because of its equivalent safety and efficacy and lower cost.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5B25-F91F-08F6-45AC-4EAE686FF0F4}"/>
              </a:ext>
            </a:extLst>
          </p:cNvPr>
          <p:cNvSpPr>
            <a:spLocks noGrp="1"/>
          </p:cNvSpPr>
          <p:nvPr>
            <p:ph type="title"/>
          </p:nvPr>
        </p:nvSpPr>
        <p:spPr/>
        <p:txBody>
          <a:bodyPr/>
          <a:lstStyle/>
          <a:p>
            <a:endParaRPr lang=""/>
          </a:p>
        </p:txBody>
      </p:sp>
      <p:pic>
        <p:nvPicPr>
          <p:cNvPr id="4" name="Picture 4">
            <a:extLst>
              <a:ext uri="{FF2B5EF4-FFF2-40B4-BE49-F238E27FC236}">
                <a16:creationId xmlns:a16="http://schemas.microsoft.com/office/drawing/2014/main" id="{B2E2203B-5511-8F7A-A5C6-6FDB97D6DE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416180" cy="6858000"/>
          </a:xfrm>
        </p:spPr>
      </p:pic>
    </p:spTree>
    <p:extLst>
      <p:ext uri="{BB962C8B-B14F-4D97-AF65-F5344CB8AC3E}">
        <p14:creationId xmlns:p14="http://schemas.microsoft.com/office/powerpoint/2010/main" val="1113025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20000" y="1247967"/>
            <a:ext cx="10752000" cy="4555200"/>
          </a:xfrm>
        </p:spPr>
        <p:txBody>
          <a:bodyPr>
            <a:noAutofit/>
          </a:bodyPr>
          <a:lstStyle/>
          <a:p>
            <a:pPr>
              <a:buNone/>
            </a:pPr>
            <a:r>
              <a:rPr lang="en-US" sz="1500" b="1" dirty="0"/>
              <a:t>2) Fetal death after 24 weeks</a:t>
            </a:r>
            <a:endParaRPr lang="en-US" sz="1500" dirty="0"/>
          </a:p>
          <a:p>
            <a:r>
              <a:rPr lang="en-US" sz="1500" dirty="0"/>
              <a:t>●</a:t>
            </a:r>
            <a:r>
              <a:rPr lang="en-US" sz="1500" b="1" dirty="0"/>
              <a:t>Favorable cervix</a:t>
            </a:r>
            <a:r>
              <a:rPr lang="en-US" sz="1500" dirty="0"/>
              <a:t>  (Bishop score ≥7 ):  </a:t>
            </a:r>
            <a:r>
              <a:rPr lang="en-US" sz="1500" u="sng" dirty="0">
                <a:hlinkClick r:id="rId2"/>
              </a:rPr>
              <a:t>oxytocin</a:t>
            </a:r>
            <a:r>
              <a:rPr lang="en-US" sz="1500" dirty="0"/>
              <a:t>. </a:t>
            </a:r>
          </a:p>
          <a:p>
            <a:r>
              <a:rPr lang="en-US" sz="1500" dirty="0"/>
              <a:t>●</a:t>
            </a:r>
            <a:r>
              <a:rPr lang="en-US" sz="1500" b="1" dirty="0"/>
              <a:t>Unfavorable cervix</a:t>
            </a:r>
            <a:r>
              <a:rPr lang="en-US" sz="1500" dirty="0"/>
              <a:t>  (Bishop score&lt; 7) :</a:t>
            </a:r>
          </a:p>
          <a:p>
            <a:r>
              <a:rPr lang="en-US" sz="1500" dirty="0"/>
              <a:t> 1.initial dose of 50 mcg </a:t>
            </a:r>
            <a:r>
              <a:rPr lang="en-US" sz="1500" u="sng" dirty="0" err="1">
                <a:hlinkClick r:id="rId3"/>
              </a:rPr>
              <a:t>misoprostol</a:t>
            </a:r>
            <a:r>
              <a:rPr lang="en-US" sz="1500" dirty="0"/>
              <a:t> vaginally</a:t>
            </a:r>
          </a:p>
          <a:p>
            <a:pPr>
              <a:buNone/>
            </a:pPr>
            <a:r>
              <a:rPr lang="en-US" sz="1500" dirty="0"/>
              <a:t>(**If  resulted in </a:t>
            </a:r>
            <a:r>
              <a:rPr lang="en-US" sz="1500" b="1" dirty="0">
                <a:solidFill>
                  <a:srgbClr val="FF0000"/>
                </a:solidFill>
              </a:rPr>
              <a:t>effective contractions with cervical changes</a:t>
            </a:r>
            <a:r>
              <a:rPr lang="en-US" sz="1500" dirty="0"/>
              <a:t>: Repeat same dose every 4 hours for a maximum of 6 doses). </a:t>
            </a:r>
          </a:p>
          <a:p>
            <a:pPr>
              <a:buNone/>
            </a:pPr>
            <a:r>
              <a:rPr lang="en-US" sz="1500" dirty="0"/>
              <a:t>(**If  it </a:t>
            </a:r>
            <a:r>
              <a:rPr lang="en-US" sz="1500" b="1" dirty="0">
                <a:solidFill>
                  <a:srgbClr val="FF0000"/>
                </a:solidFill>
              </a:rPr>
              <a:t>does not lead to effective contractions or cervical changes within 4 hours </a:t>
            </a:r>
            <a:r>
              <a:rPr lang="en-US" sz="1500" dirty="0"/>
              <a:t>: the second dose can be doubled (100 mcg) and then again to 200 mcg vaginally 4 hours after the 100 mcg dose).</a:t>
            </a:r>
          </a:p>
          <a:p>
            <a:pPr>
              <a:buNone/>
            </a:pPr>
            <a:r>
              <a:rPr lang="en-US" sz="1500" u="sng" dirty="0">
                <a:hlinkClick r:id="rId2"/>
              </a:rPr>
              <a:t>2. </a:t>
            </a:r>
            <a:r>
              <a:rPr lang="en-US" sz="1500" u="sng" dirty="0" err="1">
                <a:hlinkClick r:id="rId2"/>
              </a:rPr>
              <a:t>Oxytocin</a:t>
            </a:r>
            <a:r>
              <a:rPr lang="en-US" sz="1500" dirty="0"/>
              <a:t> can be initiated 4 hours after administration of the last </a:t>
            </a:r>
            <a:r>
              <a:rPr lang="en-US" sz="1500" u="sng" dirty="0" err="1">
                <a:hlinkClick r:id="rId3"/>
              </a:rPr>
              <a:t>misoprostol</a:t>
            </a:r>
            <a:r>
              <a:rPr lang="en-US" sz="1500" dirty="0"/>
              <a:t> dose if needed for further augmentation of labor, especially once the cervix has dilated to 3 to 4 cm.</a:t>
            </a:r>
          </a:p>
          <a:p>
            <a:pPr>
              <a:buNone/>
            </a:pPr>
            <a:endParaRPr lang="en-US" sz="1500" dirty="0"/>
          </a:p>
          <a:p>
            <a:pPr>
              <a:buNone/>
            </a:pPr>
            <a:r>
              <a:rPr lang="en-US" sz="1500" dirty="0"/>
              <a:t>•The mean expulsion time is 10 to 11 hours, but if expulsion does not occur in the first 24 hours of induction, the </a:t>
            </a:r>
            <a:r>
              <a:rPr lang="en-US" sz="1500" u="sng" dirty="0" err="1">
                <a:hlinkClick r:id="rId3"/>
              </a:rPr>
              <a:t>misoprostol</a:t>
            </a:r>
            <a:r>
              <a:rPr lang="en-US" sz="1500" dirty="0"/>
              <a:t> regimen can be repeated a second time.</a:t>
            </a:r>
          </a:p>
          <a:p>
            <a:r>
              <a:rPr lang="en-US" sz="1500" dirty="0"/>
              <a:t>Note: Uterine contraction frequency can be monitored manually; electronic uterine monitoring not used routinely when inducing patients with a fetal demise. </a:t>
            </a:r>
          </a:p>
          <a:p>
            <a:r>
              <a:rPr lang="en-US" sz="1500" dirty="0"/>
              <a:t>Adequate contraction : (≥2 contractions in 10 minutes)</a:t>
            </a:r>
          </a:p>
          <a:p>
            <a:endParaRPr lang="en-US" sz="1500" dirty="0"/>
          </a:p>
          <a:p>
            <a:endParaRPr lang="en-US" sz="1500" dirty="0"/>
          </a:p>
          <a:p>
            <a:r>
              <a:rPr lang="en-US" sz="1500" dirty="0"/>
              <a:t>Success has been reported for a wide variety of </a:t>
            </a:r>
            <a:r>
              <a:rPr lang="en-US" sz="1500" u="sng" dirty="0" err="1">
                <a:hlinkClick r:id="rId3"/>
              </a:rPr>
              <a:t>misoprostol</a:t>
            </a:r>
            <a:r>
              <a:rPr lang="en-US" sz="1500" dirty="0"/>
              <a:t> doses, routes of and frequencies of administration The optimum regimen has not been established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232" y="1207008"/>
            <a:ext cx="9192768" cy="5422392"/>
          </a:xfrm>
        </p:spPr>
        <p:txBody>
          <a:bodyPr>
            <a:normAutofit fontScale="85000" lnSpcReduction="20000"/>
          </a:bodyPr>
          <a:lstStyle/>
          <a:p>
            <a:r>
              <a:rPr lang="en-US" sz="1600" dirty="0"/>
              <a:t>Offer parents choices about viewing and holding their baby and </a:t>
            </a:r>
            <a:r>
              <a:rPr lang="en-US" sz="1900" b="1" dirty="0"/>
              <a:t>avoid biasing their choice or making presumptions that limit their choices</a:t>
            </a:r>
            <a:r>
              <a:rPr lang="en-US" sz="1600" dirty="0"/>
              <a:t>. We also offer placing a diaper on the baby and clothing the baby.</a:t>
            </a:r>
          </a:p>
          <a:p>
            <a:r>
              <a:rPr lang="en-US" sz="1600" b="1" dirty="0"/>
              <a:t>Discuss autopsy (</a:t>
            </a:r>
            <a:r>
              <a:rPr lang="en-US" sz="1600" dirty="0"/>
              <a:t> A "wrap-up" meeting is scheduled when all results of testing and the autopsy are available, which may take up to several months. However, parents should be informed as progress </a:t>
            </a:r>
          </a:p>
          <a:p>
            <a:r>
              <a:rPr lang="en-US" sz="1600" dirty="0"/>
              <a:t>is made along the way</a:t>
            </a:r>
            <a:r>
              <a:rPr lang="en-US" sz="1600" b="1" dirty="0"/>
              <a:t>)</a:t>
            </a:r>
          </a:p>
          <a:p>
            <a:endParaRPr lang="en-US" sz="1900" b="1" dirty="0"/>
          </a:p>
          <a:p>
            <a:r>
              <a:rPr lang="en-US" sz="1900" b="1" dirty="0"/>
              <a:t>Breast engorgement and physiologic milk secretion :</a:t>
            </a:r>
          </a:p>
          <a:p>
            <a:r>
              <a:rPr lang="en-US" sz="1900" dirty="0"/>
              <a:t>It is essential that the mother be informed about the likelihood of postpartum milk leakage and breast engorgement. Mothers who do not receive this information are more likely to develop anger and other signs of emotional distress. Management options include pharmacological and supportive methods and it depends on patient choice : Applying ice packs covered in cloth peace, expressing small amount by hand to ease the pain, warm shower to allow breast to leak naturally, donating the milk. Pharmacological methods: analgesia for pain relief (ibuprofen/</a:t>
            </a:r>
            <a:r>
              <a:rPr lang="en-US" sz="1900" dirty="0" err="1"/>
              <a:t>paractemol</a:t>
            </a:r>
            <a:r>
              <a:rPr lang="en-US" sz="1900" dirty="0"/>
              <a:t>..) or suppressing the milk production by </a:t>
            </a:r>
            <a:r>
              <a:rPr lang="en-US" sz="1900" dirty="0" err="1"/>
              <a:t>Cabergolin</a:t>
            </a:r>
            <a:r>
              <a:rPr lang="en-US" sz="1900" dirty="0"/>
              <a:t> (</a:t>
            </a:r>
            <a:r>
              <a:rPr lang="en-US" sz="1900" b="1" dirty="0" err="1"/>
              <a:t>Bromocriptine</a:t>
            </a:r>
            <a:r>
              <a:rPr lang="en-US" sz="1900" dirty="0"/>
              <a:t> is no longer recommended as a lactation suppressant in some countries due to several maternal deaths, seizures and strokes.).</a:t>
            </a:r>
          </a:p>
          <a:p>
            <a:r>
              <a:rPr lang="en-US" sz="1900" dirty="0"/>
              <a:t> contact patients regularly after birth and schedule an early first postpartum visit. Talking regularly with patients during this time, and especially at the first postpartum visit, helps the provider discern their emotional status, whether signs of depression are present, and whether professional referral is indicated. </a:t>
            </a:r>
          </a:p>
          <a:p>
            <a:r>
              <a:rPr lang="en-US" sz="1900" dirty="0"/>
              <a:t>Support groups may be helpful for some parents</a:t>
            </a:r>
          </a:p>
          <a:p>
            <a:endParaRPr lang="en-US" sz="1500" dirty="0"/>
          </a:p>
        </p:txBody>
      </p:sp>
      <p:sp>
        <p:nvSpPr>
          <p:cNvPr id="5" name="Title 1"/>
          <p:cNvSpPr txBox="1">
            <a:spLocks/>
          </p:cNvSpPr>
          <p:nvPr/>
        </p:nvSpPr>
        <p:spPr>
          <a:xfrm>
            <a:off x="1981200" y="274638"/>
            <a:ext cx="4572000" cy="563562"/>
          </a:xfrm>
          <a:prstGeom prst="rect">
            <a:avLst/>
          </a:prstGeom>
          <a:solidFill>
            <a:srgbClr val="FFC000"/>
          </a:solidFill>
        </p:spPr>
        <p:txBody>
          <a:bodyPr vert="horz" lIns="91440" tIns="45720" rIns="91440" bIns="45720" rtlCol="0" anchor="ctr">
            <a:normAutofit fontScale="82500" lnSpcReduction="20000"/>
          </a:bodyPr>
          <a:lstStyle/>
          <a:p>
            <a:pPr lvl="0">
              <a:spcBef>
                <a:spcPct val="0"/>
              </a:spcBef>
            </a:pPr>
            <a:r>
              <a:rPr lang="en-US" sz="4400" dirty="0">
                <a:latin typeface="+mj-lt"/>
                <a:ea typeface="+mj-ea"/>
                <a:cs typeface="+mj-cs"/>
              </a:rPr>
              <a:t>After the </a:t>
            </a:r>
            <a:r>
              <a:rPr lang="en-US" sz="4000" dirty="0"/>
              <a:t>delivery </a:t>
            </a:r>
            <a:endParaRPr lang="en-US" sz="4400" kern="1200" dirty="0">
              <a:solidFill>
                <a:schemeClr val="tx1"/>
              </a:solidFill>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4112"/>
            <a:ext cx="9308592" cy="1237488"/>
          </a:xfrm>
          <a:solidFill>
            <a:srgbClr val="FFC000"/>
          </a:solidFill>
        </p:spPr>
        <p:txBody>
          <a:bodyPr>
            <a:noAutofit/>
          </a:bodyPr>
          <a:lstStyle/>
          <a:p>
            <a:pPr algn="l"/>
            <a:br>
              <a:rPr lang="en-US" sz="2000" dirty="0"/>
            </a:br>
            <a:r>
              <a:rPr lang="en-US" sz="2000" dirty="0"/>
              <a:t>Risk of Stillbirth Recurrence Counseling  and subsequent pregnancies</a:t>
            </a:r>
            <a:br>
              <a:rPr lang="en-US" sz="2000" dirty="0"/>
            </a:br>
            <a:br>
              <a:rPr lang="en-US" sz="2000" dirty="0"/>
            </a:br>
            <a:endParaRPr lang="en-US" sz="2000" dirty="0"/>
          </a:p>
        </p:txBody>
      </p:sp>
      <p:sp>
        <p:nvSpPr>
          <p:cNvPr id="3" name="Content Placeholder 2"/>
          <p:cNvSpPr>
            <a:spLocks noGrp="1"/>
          </p:cNvSpPr>
          <p:nvPr>
            <p:ph idx="1"/>
          </p:nvPr>
        </p:nvSpPr>
        <p:spPr/>
        <p:txBody>
          <a:bodyPr>
            <a:normAutofit/>
          </a:bodyPr>
          <a:lstStyle/>
          <a:p>
            <a:r>
              <a:rPr lang="en-US" dirty="0">
                <a:latin typeface="Arabic Typesetting" pitchFamily="66" charset="-78"/>
                <a:cs typeface="Arabic Typesetting" pitchFamily="66" charset="-78"/>
              </a:rPr>
              <a:t>Patients </a:t>
            </a:r>
            <a:r>
              <a:rPr lang="en-US" sz="4300" b="1" dirty="0">
                <a:latin typeface="Arabic Typesetting" pitchFamily="66" charset="-78"/>
                <a:cs typeface="Arabic Typesetting" pitchFamily="66" charset="-78"/>
              </a:rPr>
              <a:t>who experience a stillbirth are almost 5 times more likely to experience a stillbirth in their next pregnancy </a:t>
            </a:r>
            <a:r>
              <a:rPr lang="en-US" dirty="0">
                <a:latin typeface="Arabic Typesetting" pitchFamily="66" charset="-78"/>
                <a:cs typeface="Arabic Typesetting" pitchFamily="66" charset="-78"/>
              </a:rPr>
              <a:t>than those who had a live birth. However, an individual patient's recurrence risk of stillbirth is affected by multiple factors, including maternal risks, gestational age, and characteristics of the stillbirth.</a:t>
            </a:r>
          </a:p>
          <a:p>
            <a:endParaRPr lang="en-US" dirty="0">
              <a:latin typeface="Arabic Typesetting" pitchFamily="66" charset="-78"/>
              <a:cs typeface="Arabic Typesetting" pitchFamily="66" charset="-78"/>
            </a:endParaRPr>
          </a:p>
          <a:p>
            <a:r>
              <a:rPr lang="en-US" dirty="0">
                <a:latin typeface="Arabic Typesetting" pitchFamily="66" charset="-78"/>
                <a:cs typeface="Arabic Typesetting" pitchFamily="66" charset="-78"/>
              </a:rPr>
              <a:t>For stillbirths associated with specific conditions, such as hypertension or diabetes, the fetal surveillance should be part of the recommended management guidelines for such conditions. </a:t>
            </a:r>
          </a:p>
          <a:p>
            <a:r>
              <a:rPr lang="en-US" dirty="0">
                <a:latin typeface="Arabic Typesetting" pitchFamily="66" charset="-78"/>
                <a:cs typeface="Arabic Typesetting" pitchFamily="66" charset="-78"/>
              </a:rPr>
              <a:t>For patients with a previous stillbirth at or after 32 weeks, once or twice weekly antenatal surveillance is recommended at 32 weeks or starting at 1–2 weeks before the gestational age of the previous stillbirth. </a:t>
            </a:r>
          </a:p>
          <a:p>
            <a:r>
              <a:rPr lang="en-US" dirty="0">
                <a:latin typeface="Arabic Typesetting" pitchFamily="66" charset="-78"/>
                <a:cs typeface="Arabic Typesetting" pitchFamily="66" charset="-78"/>
              </a:rPr>
              <a:t>For prior stillbirth that occurred before 32 weeks of gestation, individualized timing of antenatal surveillance may be considered.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A726D9-6CF5-4A26-9732-EE82574DBCE3}"/>
              </a:ext>
            </a:extLst>
          </p:cNvPr>
          <p:cNvSpPr txBox="1"/>
          <p:nvPr/>
        </p:nvSpPr>
        <p:spPr>
          <a:xfrm>
            <a:off x="279400" y="167846"/>
            <a:ext cx="6553200" cy="923330"/>
          </a:xfrm>
          <a:prstGeom prst="rect">
            <a:avLst/>
          </a:prstGeom>
          <a:noFill/>
        </p:spPr>
        <p:txBody>
          <a:bodyPr wrap="square">
            <a:spAutoFit/>
          </a:bodyPr>
          <a:lstStyle/>
          <a:p>
            <a:r>
              <a:rPr lang="en-US" sz="5400" dirty="0">
                <a:solidFill>
                  <a:srgbClr val="FF0000"/>
                </a:solidFill>
              </a:rPr>
              <a:t>INTRODUCTION</a:t>
            </a:r>
            <a:r>
              <a:rPr lang="en-US" dirty="0">
                <a:solidFill>
                  <a:srgbClr val="FF0000"/>
                </a:solidFill>
              </a:rPr>
              <a:t> :</a:t>
            </a:r>
            <a:endParaRPr lang="en-US" dirty="0"/>
          </a:p>
        </p:txBody>
      </p:sp>
      <p:sp>
        <p:nvSpPr>
          <p:cNvPr id="10" name="TextBox 9">
            <a:extLst>
              <a:ext uri="{FF2B5EF4-FFF2-40B4-BE49-F238E27FC236}">
                <a16:creationId xmlns:a16="http://schemas.microsoft.com/office/drawing/2014/main" id="{53FAC500-D3B2-4B4F-B120-E58A0A6C4302}"/>
              </a:ext>
            </a:extLst>
          </p:cNvPr>
          <p:cNvSpPr txBox="1"/>
          <p:nvPr/>
        </p:nvSpPr>
        <p:spPr>
          <a:xfrm>
            <a:off x="279400" y="2024390"/>
            <a:ext cx="10947400" cy="954107"/>
          </a:xfrm>
          <a:prstGeom prst="rect">
            <a:avLst/>
          </a:prstGeom>
          <a:noFill/>
        </p:spPr>
        <p:txBody>
          <a:bodyPr wrap="square">
            <a:spAutoFit/>
          </a:bodyPr>
          <a:lstStyle/>
          <a:p>
            <a:r>
              <a:rPr lang="en-US" sz="2800" b="1" i="0" dirty="0">
                <a:solidFill>
                  <a:srgbClr val="555555"/>
                </a:solidFill>
                <a:effectLst/>
                <a:latin typeface="Arial" panose="020B0604020202020204" pitchFamily="34" charset="0"/>
              </a:rPr>
              <a:t>The term "stillbirth" generally refers to the delivery of a fetus ≥20 weeks of gestation with no signs of life.</a:t>
            </a:r>
          </a:p>
        </p:txBody>
      </p:sp>
    </p:spTree>
    <p:extLst>
      <p:ext uri="{BB962C8B-B14F-4D97-AF65-F5344CB8AC3E}">
        <p14:creationId xmlns:p14="http://schemas.microsoft.com/office/powerpoint/2010/main" val="195968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F217-5BD7-4C93-91F8-9755522F3499}"/>
              </a:ext>
            </a:extLst>
          </p:cNvPr>
          <p:cNvSpPr>
            <a:spLocks noGrp="1"/>
          </p:cNvSpPr>
          <p:nvPr>
            <p:ph type="title"/>
          </p:nvPr>
        </p:nvSpPr>
        <p:spPr>
          <a:xfrm>
            <a:off x="720000" y="326322"/>
            <a:ext cx="10752000" cy="763600"/>
          </a:xfrm>
        </p:spPr>
        <p:txBody>
          <a:bodyPr/>
          <a:lstStyle/>
          <a:p>
            <a:r>
              <a:rPr lang="en-US" b="1" dirty="0">
                <a:solidFill>
                  <a:srgbClr val="FF0000"/>
                </a:solidFill>
              </a:rPr>
              <a:t>World Health Organization definitions </a:t>
            </a:r>
            <a:r>
              <a:rPr lang="en-US" dirty="0">
                <a:solidFill>
                  <a:srgbClr val="FF0000"/>
                </a:solidFill>
              </a:rPr>
              <a:t>:</a:t>
            </a:r>
          </a:p>
        </p:txBody>
      </p:sp>
      <p:sp>
        <p:nvSpPr>
          <p:cNvPr id="3" name="Content Placeholder 2">
            <a:extLst>
              <a:ext uri="{FF2B5EF4-FFF2-40B4-BE49-F238E27FC236}">
                <a16:creationId xmlns:a16="http://schemas.microsoft.com/office/drawing/2014/main" id="{5790383B-9B40-4464-B20B-B3AE5198956C}"/>
              </a:ext>
            </a:extLst>
          </p:cNvPr>
          <p:cNvSpPr>
            <a:spLocks noGrp="1"/>
          </p:cNvSpPr>
          <p:nvPr>
            <p:ph idx="1"/>
          </p:nvPr>
        </p:nvSpPr>
        <p:spPr>
          <a:xfrm>
            <a:off x="0" y="1193882"/>
            <a:ext cx="10577690" cy="2887100"/>
          </a:xfrm>
        </p:spPr>
        <p:txBody>
          <a:bodyPr>
            <a:noAutofit/>
          </a:bodyPr>
          <a:lstStyle/>
          <a:p>
            <a:r>
              <a:rPr lang="en-US" sz="2400" b="1" dirty="0">
                <a:solidFill>
                  <a:srgbClr val="555555"/>
                </a:solidFill>
                <a:latin typeface="Arial" panose="020B0604020202020204" pitchFamily="34" charset="0"/>
              </a:rPr>
              <a:t>WHO recommends defining </a:t>
            </a:r>
            <a:r>
              <a:rPr lang="en-US" sz="2400" b="1" u="sng" dirty="0">
                <a:solidFill>
                  <a:srgbClr val="555555"/>
                </a:solidFill>
                <a:highlight>
                  <a:srgbClr val="FFFF00"/>
                </a:highlight>
                <a:latin typeface="Arial" panose="020B0604020202020204" pitchFamily="34" charset="0"/>
              </a:rPr>
              <a:t>stillbirth</a:t>
            </a:r>
            <a:r>
              <a:rPr lang="en-US" sz="2400" b="1" dirty="0">
                <a:solidFill>
                  <a:srgbClr val="555555"/>
                </a:solidFill>
                <a:latin typeface="Arial" panose="020B0604020202020204" pitchFamily="34" charset="0"/>
              </a:rPr>
              <a:t> as a baby both with no signs of</a:t>
            </a:r>
          </a:p>
          <a:p>
            <a:pPr marL="114300" indent="0">
              <a:buNone/>
            </a:pPr>
            <a:r>
              <a:rPr lang="en-US" sz="2400" b="1" dirty="0">
                <a:solidFill>
                  <a:srgbClr val="555555"/>
                </a:solidFill>
                <a:latin typeface="Arial" panose="020B0604020202020204" pitchFamily="34" charset="0"/>
              </a:rPr>
              <a:t> life at or after</a:t>
            </a:r>
            <a:r>
              <a:rPr lang="en-US" sz="2800" b="1" dirty="0">
                <a:solidFill>
                  <a:srgbClr val="555555"/>
                </a:solidFill>
                <a:latin typeface="Arial" panose="020B0604020202020204" pitchFamily="34" charset="0"/>
              </a:rPr>
              <a:t> </a:t>
            </a:r>
            <a:r>
              <a:rPr lang="en-US" sz="2800" b="1" dirty="0">
                <a:solidFill>
                  <a:srgbClr val="FF0000"/>
                </a:solidFill>
                <a:latin typeface="Arial" panose="020B0604020202020204" pitchFamily="34" charset="0"/>
              </a:rPr>
              <a:t>28</a:t>
            </a:r>
            <a:r>
              <a:rPr lang="en-US" sz="2800" b="1" dirty="0">
                <a:solidFill>
                  <a:srgbClr val="555555"/>
                </a:solidFill>
                <a:latin typeface="Arial" panose="020B0604020202020204" pitchFamily="34" charset="0"/>
              </a:rPr>
              <a:t> </a:t>
            </a:r>
            <a:r>
              <a:rPr lang="en-US" sz="2400" b="1" dirty="0">
                <a:solidFill>
                  <a:srgbClr val="555555"/>
                </a:solidFill>
                <a:latin typeface="Arial" panose="020B0604020202020204" pitchFamily="34" charset="0"/>
              </a:rPr>
              <a:t>weeks of gestation.</a:t>
            </a:r>
          </a:p>
          <a:p>
            <a:r>
              <a:rPr lang="en-US" sz="2133" b="1" dirty="0">
                <a:solidFill>
                  <a:schemeClr val="accent6">
                    <a:lumMod val="75000"/>
                  </a:schemeClr>
                </a:solidFill>
                <a:latin typeface="Arial" panose="020B0604020202020204" pitchFamily="34" charset="0"/>
              </a:rPr>
              <a:t>Fetal death is define as </a:t>
            </a:r>
            <a:r>
              <a:rPr lang="en-US" sz="2133" b="1" dirty="0">
                <a:solidFill>
                  <a:srgbClr val="555555"/>
                </a:solidFill>
                <a:latin typeface="Arial" panose="020B0604020202020204" pitchFamily="34" charset="0"/>
              </a:rPr>
              <a:t>:  the intrauterine death of a fetus </a:t>
            </a:r>
            <a:r>
              <a:rPr lang="en-US" sz="2133" b="1" dirty="0">
                <a:solidFill>
                  <a:srgbClr val="FF0000"/>
                </a:solidFill>
                <a:latin typeface="Arial" panose="020B0604020202020204" pitchFamily="34" charset="0"/>
              </a:rPr>
              <a:t>at any time </a:t>
            </a:r>
            <a:r>
              <a:rPr lang="en-US" sz="2133" b="1" dirty="0">
                <a:solidFill>
                  <a:srgbClr val="555555"/>
                </a:solidFill>
                <a:latin typeface="Arial" panose="020B0604020202020204" pitchFamily="34" charset="0"/>
              </a:rPr>
              <a:t>during pregnancy.</a:t>
            </a:r>
          </a:p>
          <a:p>
            <a:r>
              <a:rPr lang="en-US" sz="2133" b="1" dirty="0">
                <a:solidFill>
                  <a:schemeClr val="accent6">
                    <a:lumMod val="75000"/>
                  </a:schemeClr>
                </a:solidFill>
                <a:latin typeface="Arial" panose="020B0604020202020204" pitchFamily="34" charset="0"/>
              </a:rPr>
              <a:t>Antepartum fetal death </a:t>
            </a:r>
            <a:r>
              <a:rPr lang="en-US" sz="2133" b="1" dirty="0">
                <a:solidFill>
                  <a:srgbClr val="555555"/>
                </a:solidFill>
                <a:latin typeface="Arial" panose="020B0604020202020204" pitchFamily="34" charset="0"/>
              </a:rPr>
              <a:t>:  is a death that occurs </a:t>
            </a:r>
            <a:r>
              <a:rPr lang="en-US" sz="2133" b="1" dirty="0">
                <a:solidFill>
                  <a:srgbClr val="FF0000"/>
                </a:solidFill>
                <a:latin typeface="Arial" panose="020B0604020202020204" pitchFamily="34" charset="0"/>
              </a:rPr>
              <a:t>before</a:t>
            </a:r>
            <a:r>
              <a:rPr lang="en-US" sz="2133" b="1" dirty="0">
                <a:solidFill>
                  <a:srgbClr val="555555"/>
                </a:solidFill>
                <a:latin typeface="Arial" panose="020B0604020202020204" pitchFamily="34" charset="0"/>
              </a:rPr>
              <a:t> the onset of labor .</a:t>
            </a:r>
          </a:p>
          <a:p>
            <a:r>
              <a:rPr lang="en-US" sz="2133" b="1" dirty="0">
                <a:solidFill>
                  <a:schemeClr val="accent6">
                    <a:lumMod val="75000"/>
                  </a:schemeClr>
                </a:solidFill>
                <a:latin typeface="Arial" panose="020B0604020202020204" pitchFamily="34" charset="0"/>
              </a:rPr>
              <a:t>Intrapartum fetal death</a:t>
            </a:r>
            <a:r>
              <a:rPr lang="en-US" sz="2133" b="1" dirty="0">
                <a:solidFill>
                  <a:srgbClr val="555555"/>
                </a:solidFill>
                <a:latin typeface="Arial" panose="020B0604020202020204" pitchFamily="34" charset="0"/>
              </a:rPr>
              <a:t>: </a:t>
            </a:r>
            <a:r>
              <a:rPr lang="en-US" sz="2133" b="1" kern="1200" dirty="0">
                <a:solidFill>
                  <a:srgbClr val="555555"/>
                </a:solidFill>
                <a:latin typeface="Arial" panose="020B0604020202020204" pitchFamily="34" charset="0"/>
                <a:ea typeface="+mn-ea"/>
                <a:cs typeface="+mn-cs"/>
              </a:rPr>
              <a:t>is a death that</a:t>
            </a:r>
            <a:r>
              <a:rPr lang="en-US" sz="2133" b="1" dirty="0">
                <a:solidFill>
                  <a:srgbClr val="555555"/>
                </a:solidFill>
                <a:latin typeface="Arial" panose="020B0604020202020204" pitchFamily="34" charset="0"/>
              </a:rPr>
              <a:t> occurs </a:t>
            </a:r>
            <a:r>
              <a:rPr lang="en-US" sz="2133" b="1" dirty="0">
                <a:solidFill>
                  <a:srgbClr val="FF0000"/>
                </a:solidFill>
                <a:latin typeface="Arial" panose="020B0604020202020204" pitchFamily="34" charset="0"/>
              </a:rPr>
              <a:t>during</a:t>
            </a:r>
            <a:r>
              <a:rPr lang="en-US" sz="2133" b="1" dirty="0">
                <a:solidFill>
                  <a:srgbClr val="555555"/>
                </a:solidFill>
                <a:latin typeface="Arial" panose="020B0604020202020204" pitchFamily="34" charset="0"/>
              </a:rPr>
              <a:t> labor and thus may not show signs of </a:t>
            </a:r>
            <a:r>
              <a:rPr lang="en-US" sz="2400" b="1" dirty="0">
                <a:solidFill>
                  <a:srgbClr val="555555"/>
                </a:solidFill>
                <a:latin typeface="Arial" panose="020B0604020202020204" pitchFamily="34" charset="0"/>
              </a:rPr>
              <a:t>maceration</a:t>
            </a:r>
            <a:r>
              <a:rPr lang="en-US" sz="2133" b="1" dirty="0">
                <a:solidFill>
                  <a:srgbClr val="555555"/>
                </a:solidFill>
                <a:latin typeface="Arial" panose="020B0604020202020204" pitchFamily="34" charset="0"/>
              </a:rPr>
              <a:t>.</a:t>
            </a:r>
          </a:p>
          <a:p>
            <a:endParaRPr lang="en-US" sz="2400" dirty="0"/>
          </a:p>
        </p:txBody>
      </p:sp>
      <p:pic>
        <p:nvPicPr>
          <p:cNvPr id="5" name="Picture 4" descr="sdgfA picture containing text, wall, indoor, person&#10;&#10;Description automatically generated">
            <a:extLst>
              <a:ext uri="{FF2B5EF4-FFF2-40B4-BE49-F238E27FC236}">
                <a16:creationId xmlns:a16="http://schemas.microsoft.com/office/drawing/2014/main" id="{7455CA94-05BC-4AA5-B805-E84B379B9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4489" y="3802879"/>
            <a:ext cx="1817511" cy="3088988"/>
          </a:xfrm>
          <a:prstGeom prst="rect">
            <a:avLst/>
          </a:prstGeom>
        </p:spPr>
      </p:pic>
    </p:spTree>
    <p:extLst>
      <p:ext uri="{BB962C8B-B14F-4D97-AF65-F5344CB8AC3E}">
        <p14:creationId xmlns:p14="http://schemas.microsoft.com/office/powerpoint/2010/main" val="266351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8833-EAFF-4C71-939C-C113996002DE}"/>
              </a:ext>
            </a:extLst>
          </p:cNvPr>
          <p:cNvSpPr>
            <a:spLocks noGrp="1"/>
          </p:cNvSpPr>
          <p:nvPr>
            <p:ph type="title"/>
          </p:nvPr>
        </p:nvSpPr>
        <p:spPr>
          <a:xfrm>
            <a:off x="504496" y="1"/>
            <a:ext cx="10552387" cy="1177159"/>
          </a:xfrm>
        </p:spPr>
        <p:txBody>
          <a:bodyPr/>
          <a:lstStyle/>
          <a:p>
            <a:r>
              <a:rPr lang="en-US" sz="3200" dirty="0">
                <a:solidFill>
                  <a:srgbClr val="FF0000"/>
                </a:solidFill>
              </a:rPr>
              <a:t>United States National Center for Health Statistics definition :</a:t>
            </a:r>
          </a:p>
        </p:txBody>
      </p:sp>
      <p:sp>
        <p:nvSpPr>
          <p:cNvPr id="3" name="Content Placeholder 2">
            <a:extLst>
              <a:ext uri="{FF2B5EF4-FFF2-40B4-BE49-F238E27FC236}">
                <a16:creationId xmlns:a16="http://schemas.microsoft.com/office/drawing/2014/main" id="{9603E1D5-ED76-4050-8555-FB4E668526FB}"/>
              </a:ext>
            </a:extLst>
          </p:cNvPr>
          <p:cNvSpPr>
            <a:spLocks noGrp="1"/>
          </p:cNvSpPr>
          <p:nvPr>
            <p:ph idx="1"/>
          </p:nvPr>
        </p:nvSpPr>
        <p:spPr>
          <a:xfrm>
            <a:off x="415600" y="1051034"/>
            <a:ext cx="11360800" cy="5040799"/>
          </a:xfrm>
        </p:spPr>
        <p:txBody>
          <a:bodyPr/>
          <a:lstStyle/>
          <a:p>
            <a:r>
              <a:rPr lang="en-US" sz="2400" dirty="0">
                <a:solidFill>
                  <a:schemeClr val="accent6">
                    <a:lumMod val="75000"/>
                  </a:schemeClr>
                </a:solidFill>
                <a:latin typeface="Arial" panose="020B0604020202020204" pitchFamily="34" charset="0"/>
              </a:rPr>
              <a:t>A </a:t>
            </a:r>
            <a:r>
              <a:rPr lang="en-US" sz="2400" b="1" dirty="0">
                <a:solidFill>
                  <a:schemeClr val="accent6">
                    <a:lumMod val="75000"/>
                  </a:schemeClr>
                </a:solidFill>
                <a:latin typeface="Arial" panose="020B0604020202020204" pitchFamily="34" charset="0"/>
              </a:rPr>
              <a:t>fetal death or loss that occurs after 20 weeks of pregnancy  and/or </a:t>
            </a:r>
            <a:r>
              <a:rPr lang="en-US" sz="2400" b="1" dirty="0">
                <a:solidFill>
                  <a:srgbClr val="FF0000"/>
                </a:solidFill>
                <a:latin typeface="Arial" panose="020B0604020202020204" pitchFamily="34" charset="0"/>
              </a:rPr>
              <a:t>≥350 </a:t>
            </a:r>
            <a:r>
              <a:rPr lang="en-US" sz="2400" b="1" dirty="0">
                <a:solidFill>
                  <a:schemeClr val="accent6">
                    <a:lumMod val="75000"/>
                  </a:schemeClr>
                </a:solidFill>
                <a:latin typeface="Arial" panose="020B0604020202020204" pitchFamily="34" charset="0"/>
              </a:rPr>
              <a:t>grams birth weight, and before or during delivery, with further division in to :</a:t>
            </a:r>
          </a:p>
          <a:p>
            <a:r>
              <a:rPr lang="en-US" sz="2667" b="1" dirty="0">
                <a:solidFill>
                  <a:schemeClr val="accent2">
                    <a:lumMod val="50000"/>
                  </a:schemeClr>
                </a:solidFill>
                <a:highlight>
                  <a:srgbClr val="FFFF00"/>
                </a:highlight>
              </a:rPr>
              <a:t>An early stillbirth </a:t>
            </a:r>
            <a:r>
              <a:rPr lang="en-US" sz="2667" b="1" dirty="0"/>
              <a:t>is a fetal death occurring between 20 and 27 completed weeks of pregnancy.</a:t>
            </a:r>
          </a:p>
          <a:p>
            <a:r>
              <a:rPr lang="en-US" sz="2667" b="1" dirty="0">
                <a:solidFill>
                  <a:schemeClr val="accent2">
                    <a:lumMod val="50000"/>
                  </a:schemeClr>
                </a:solidFill>
              </a:rPr>
              <a:t>A </a:t>
            </a:r>
            <a:r>
              <a:rPr lang="en-US" sz="2667" b="1" dirty="0">
                <a:solidFill>
                  <a:schemeClr val="accent2">
                    <a:lumMod val="50000"/>
                  </a:schemeClr>
                </a:solidFill>
                <a:highlight>
                  <a:srgbClr val="FFFF00"/>
                </a:highlight>
              </a:rPr>
              <a:t>late stillbirth </a:t>
            </a:r>
            <a:r>
              <a:rPr lang="en-US" sz="2667" b="1" dirty="0">
                <a:solidFill>
                  <a:schemeClr val="accent2">
                    <a:lumMod val="50000"/>
                  </a:schemeClr>
                </a:solidFill>
              </a:rPr>
              <a:t>occurs </a:t>
            </a:r>
            <a:r>
              <a:rPr lang="en-US" sz="2667" b="1" dirty="0"/>
              <a:t>between 28 and 36 completed pregnancy weeks.</a:t>
            </a:r>
          </a:p>
          <a:p>
            <a:r>
              <a:rPr lang="en-US" sz="2667" b="1" dirty="0">
                <a:solidFill>
                  <a:schemeClr val="accent2">
                    <a:lumMod val="50000"/>
                  </a:schemeClr>
                </a:solidFill>
              </a:rPr>
              <a:t>A </a:t>
            </a:r>
            <a:r>
              <a:rPr lang="en-US" sz="2667" b="1" dirty="0">
                <a:solidFill>
                  <a:schemeClr val="accent2">
                    <a:lumMod val="50000"/>
                  </a:schemeClr>
                </a:solidFill>
                <a:highlight>
                  <a:srgbClr val="FFFF00"/>
                </a:highlight>
              </a:rPr>
              <a:t>term stillbirth </a:t>
            </a:r>
            <a:r>
              <a:rPr lang="en-US" sz="2667" b="1" dirty="0">
                <a:solidFill>
                  <a:schemeClr val="accent2">
                    <a:lumMod val="50000"/>
                  </a:schemeClr>
                </a:solidFill>
              </a:rPr>
              <a:t>occurs </a:t>
            </a:r>
            <a:r>
              <a:rPr lang="en-US" sz="2667" b="1" dirty="0"/>
              <a:t>between 37 or more completed pregnancy weeks..</a:t>
            </a:r>
          </a:p>
          <a:p>
            <a:endParaRPr lang="en-US" sz="2667" b="1" dirty="0">
              <a:solidFill>
                <a:srgbClr val="555555"/>
              </a:solidFill>
              <a:latin typeface="Arial" panose="020B0604020202020204" pitchFamily="34" charset="0"/>
            </a:endParaRPr>
          </a:p>
          <a:p>
            <a:pPr>
              <a:buNone/>
            </a:pPr>
            <a:r>
              <a:rPr lang="en-US" sz="2667" dirty="0">
                <a:solidFill>
                  <a:srgbClr val="555555"/>
                </a:solidFill>
                <a:latin typeface="Arial" panose="020B0604020202020204" pitchFamily="34" charset="0"/>
              </a:rPr>
              <a:t> </a:t>
            </a:r>
            <a:endParaRPr lang="en-US" sz="2667" b="1" dirty="0"/>
          </a:p>
        </p:txBody>
      </p:sp>
      <p:pic>
        <p:nvPicPr>
          <p:cNvPr id="4" name="صورة 3" descr="_methode_sundaytimes_prodmigration_web_bin_d6fafe3a-ea82-4760-beac-25457b2694ab.jpg"/>
          <p:cNvPicPr>
            <a:picLocks noChangeAspect="1"/>
          </p:cNvPicPr>
          <p:nvPr/>
        </p:nvPicPr>
        <p:blipFill>
          <a:blip r:embed="rId2"/>
          <a:stretch>
            <a:fillRect/>
          </a:stretch>
        </p:blipFill>
        <p:spPr>
          <a:xfrm>
            <a:off x="7455341" y="5058978"/>
            <a:ext cx="3923860" cy="1616841"/>
          </a:xfrm>
          <a:prstGeom prst="rect">
            <a:avLst/>
          </a:prstGeom>
        </p:spPr>
      </p:pic>
    </p:spTree>
    <p:extLst>
      <p:ext uri="{BB962C8B-B14F-4D97-AF65-F5344CB8AC3E}">
        <p14:creationId xmlns:p14="http://schemas.microsoft.com/office/powerpoint/2010/main" val="260557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BCAC-785E-4E4A-A3B6-9B9406C830D2}"/>
              </a:ext>
            </a:extLst>
          </p:cNvPr>
          <p:cNvSpPr>
            <a:spLocks noGrp="1"/>
          </p:cNvSpPr>
          <p:nvPr>
            <p:ph type="title"/>
          </p:nvPr>
        </p:nvSpPr>
        <p:spPr/>
        <p:txBody>
          <a:bodyPr/>
          <a:lstStyle/>
          <a:p>
            <a:r>
              <a:rPr lang="en-US" b="1" dirty="0">
                <a:solidFill>
                  <a:srgbClr val="FF0000"/>
                </a:solidFill>
              </a:rPr>
              <a:t>INCIDENCE : </a:t>
            </a:r>
          </a:p>
        </p:txBody>
      </p:sp>
      <p:sp>
        <p:nvSpPr>
          <p:cNvPr id="3" name="Content Placeholder 2">
            <a:extLst>
              <a:ext uri="{FF2B5EF4-FFF2-40B4-BE49-F238E27FC236}">
                <a16:creationId xmlns:a16="http://schemas.microsoft.com/office/drawing/2014/main" id="{DC7C8DEB-05FD-413A-8AB5-620691AE4AF8}"/>
              </a:ext>
            </a:extLst>
          </p:cNvPr>
          <p:cNvSpPr>
            <a:spLocks noGrp="1"/>
          </p:cNvSpPr>
          <p:nvPr>
            <p:ph idx="1"/>
          </p:nvPr>
        </p:nvSpPr>
        <p:spPr>
          <a:xfrm>
            <a:off x="462455" y="1371408"/>
            <a:ext cx="7584267" cy="5199117"/>
          </a:xfrm>
        </p:spPr>
        <p:txBody>
          <a:bodyPr>
            <a:normAutofit/>
          </a:bodyPr>
          <a:lstStyle/>
          <a:p>
            <a:r>
              <a:rPr lang="en-US" sz="2133" b="1" dirty="0"/>
              <a:t>- </a:t>
            </a:r>
            <a:r>
              <a:rPr lang="en-US" sz="2133" b="1" dirty="0">
                <a:solidFill>
                  <a:srgbClr val="555555"/>
                </a:solidFill>
                <a:latin typeface="Arial" panose="020B0604020202020204" pitchFamily="34" charset="0"/>
              </a:rPr>
              <a:t> Worldwide, the stillbirth rate has been falling from approximately </a:t>
            </a:r>
            <a:r>
              <a:rPr lang="en-US" sz="2133" b="1" dirty="0">
                <a:solidFill>
                  <a:srgbClr val="FF0000"/>
                </a:solidFill>
                <a:latin typeface="Arial" panose="020B0604020202020204" pitchFamily="34" charset="0"/>
              </a:rPr>
              <a:t>21.4 </a:t>
            </a:r>
            <a:r>
              <a:rPr lang="en-US" sz="2133" b="1" dirty="0">
                <a:solidFill>
                  <a:srgbClr val="555555"/>
                </a:solidFill>
                <a:latin typeface="Arial" panose="020B0604020202020204" pitchFamily="34" charset="0"/>
              </a:rPr>
              <a:t>deaths per 1000 births in 2000 to approximately </a:t>
            </a:r>
            <a:r>
              <a:rPr lang="en-US" sz="2133" b="1" dirty="0">
                <a:solidFill>
                  <a:srgbClr val="FF0000"/>
                </a:solidFill>
                <a:latin typeface="Arial" panose="020B0604020202020204" pitchFamily="34" charset="0"/>
              </a:rPr>
              <a:t>13.9</a:t>
            </a:r>
            <a:r>
              <a:rPr lang="en-US" sz="2133" b="1" dirty="0">
                <a:solidFill>
                  <a:srgbClr val="555555"/>
                </a:solidFill>
                <a:latin typeface="Arial" panose="020B0604020202020204" pitchFamily="34" charset="0"/>
              </a:rPr>
              <a:t> deaths per 1000 births in 2019 .</a:t>
            </a:r>
            <a:endParaRPr lang="ar-JO" sz="2133" b="1" dirty="0">
              <a:solidFill>
                <a:srgbClr val="555555"/>
              </a:solidFill>
              <a:latin typeface="Arial" panose="020B0604020202020204" pitchFamily="34" charset="0"/>
            </a:endParaRPr>
          </a:p>
          <a:p>
            <a:pPr>
              <a:buNone/>
            </a:pPr>
            <a:endParaRPr lang="en-US" sz="2133" b="1" dirty="0">
              <a:solidFill>
                <a:srgbClr val="555555"/>
              </a:solidFill>
              <a:latin typeface="Arial" panose="020B0604020202020204" pitchFamily="34" charset="0"/>
            </a:endParaRPr>
          </a:p>
          <a:p>
            <a:r>
              <a:rPr lang="en-US" sz="2133" b="1" dirty="0"/>
              <a:t>-</a:t>
            </a:r>
            <a:r>
              <a:rPr lang="en-US" sz="2133" b="1" dirty="0">
                <a:solidFill>
                  <a:srgbClr val="555555"/>
                </a:solidFill>
                <a:latin typeface="Arial" panose="020B0604020202020204" pitchFamily="34" charset="0"/>
              </a:rPr>
              <a:t> The </a:t>
            </a:r>
            <a:r>
              <a:rPr lang="en-US" sz="2133" b="1" dirty="0">
                <a:solidFill>
                  <a:srgbClr val="FF0000"/>
                </a:solidFill>
                <a:latin typeface="Arial" panose="020B0604020202020204" pitchFamily="34" charset="0"/>
              </a:rPr>
              <a:t>reduction</a:t>
            </a:r>
            <a:r>
              <a:rPr lang="en-US" sz="2133" b="1" dirty="0">
                <a:solidFill>
                  <a:srgbClr val="555555"/>
                </a:solidFill>
                <a:latin typeface="Arial" panose="020B0604020202020204" pitchFamily="34" charset="0"/>
              </a:rPr>
              <a:t> has been associated with improved access to antenatal care and skilled birth attendants and increased attention to known maternal risks for stillbirth.</a:t>
            </a:r>
            <a:endParaRPr lang="ar-JO" sz="2133" b="1" dirty="0">
              <a:solidFill>
                <a:srgbClr val="555555"/>
              </a:solidFill>
              <a:latin typeface="Arial" panose="020B0604020202020204" pitchFamily="34" charset="0"/>
            </a:endParaRPr>
          </a:p>
          <a:p>
            <a:pPr>
              <a:buNone/>
            </a:pPr>
            <a:endParaRPr lang="en-US" sz="2133" b="1" dirty="0">
              <a:solidFill>
                <a:srgbClr val="555555"/>
              </a:solidFill>
              <a:latin typeface="Arial" panose="020B0604020202020204" pitchFamily="34" charset="0"/>
            </a:endParaRPr>
          </a:p>
          <a:p>
            <a:r>
              <a:rPr lang="en-US" sz="2133" b="1" dirty="0">
                <a:solidFill>
                  <a:srgbClr val="555555"/>
                </a:solidFill>
                <a:latin typeface="Arial" panose="020B0604020202020204" pitchFamily="34" charset="0"/>
              </a:rPr>
              <a:t>- Rates of stillbirth in low-income countries have been higher than in high-income </a:t>
            </a:r>
            <a:r>
              <a:rPr lang="en-US" sz="2133" b="1" dirty="0" err="1">
                <a:solidFill>
                  <a:srgbClr val="555555"/>
                </a:solidFill>
                <a:latin typeface="Arial" panose="020B0604020202020204" pitchFamily="34" charset="0"/>
              </a:rPr>
              <a:t>countries,with</a:t>
            </a:r>
            <a:r>
              <a:rPr lang="en-US" sz="2133" b="1" dirty="0">
                <a:solidFill>
                  <a:srgbClr val="555555"/>
                </a:solidFill>
                <a:latin typeface="Arial" panose="020B0604020202020204" pitchFamily="34" charset="0"/>
              </a:rPr>
              <a:t> most stillbirths (</a:t>
            </a:r>
            <a:r>
              <a:rPr lang="en-US" sz="2133" b="1" dirty="0">
                <a:solidFill>
                  <a:srgbClr val="FF0000"/>
                </a:solidFill>
                <a:latin typeface="Arial" panose="020B0604020202020204" pitchFamily="34" charset="0"/>
              </a:rPr>
              <a:t>77 percent</a:t>
            </a:r>
            <a:r>
              <a:rPr lang="en-US" sz="2133" b="1" dirty="0">
                <a:solidFill>
                  <a:srgbClr val="555555"/>
                </a:solidFill>
                <a:latin typeface="Arial" panose="020B0604020202020204" pitchFamily="34" charset="0"/>
              </a:rPr>
              <a:t>) occurring in </a:t>
            </a:r>
            <a:r>
              <a:rPr lang="en-US" sz="2133" b="1" dirty="0" err="1">
                <a:solidFill>
                  <a:srgbClr val="555555"/>
                </a:solidFill>
                <a:latin typeface="Arial" panose="020B0604020202020204" pitchFamily="34" charset="0"/>
              </a:rPr>
              <a:t>subSaharan</a:t>
            </a:r>
            <a:r>
              <a:rPr lang="en-US" sz="2133" b="1" dirty="0">
                <a:solidFill>
                  <a:srgbClr val="555555"/>
                </a:solidFill>
                <a:latin typeface="Arial" panose="020B0604020202020204" pitchFamily="34" charset="0"/>
              </a:rPr>
              <a:t> Africa and South Asia</a:t>
            </a:r>
            <a:endParaRPr lang="en-US" sz="2133" b="1" dirty="0"/>
          </a:p>
        </p:txBody>
      </p:sp>
      <p:pic>
        <p:nvPicPr>
          <p:cNvPr id="4" name="صورة 3" descr="1200x0.jpg"/>
          <p:cNvPicPr>
            <a:picLocks noChangeAspect="1"/>
          </p:cNvPicPr>
          <p:nvPr/>
        </p:nvPicPr>
        <p:blipFill>
          <a:blip r:embed="rId3"/>
          <a:stretch>
            <a:fillRect/>
          </a:stretch>
        </p:blipFill>
        <p:spPr>
          <a:xfrm>
            <a:off x="8534400" y="1266097"/>
            <a:ext cx="3475421" cy="5264332"/>
          </a:xfrm>
          <a:prstGeom prst="rect">
            <a:avLst/>
          </a:prstGeom>
        </p:spPr>
      </p:pic>
    </p:spTree>
    <p:extLst>
      <p:ext uri="{BB962C8B-B14F-4D97-AF65-F5344CB8AC3E}">
        <p14:creationId xmlns:p14="http://schemas.microsoft.com/office/powerpoint/2010/main" val="171572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1281-62BB-4082-94B9-91A29E6F9F90}"/>
              </a:ext>
            </a:extLst>
          </p:cNvPr>
          <p:cNvSpPr>
            <a:spLocks noGrp="1"/>
          </p:cNvSpPr>
          <p:nvPr>
            <p:ph type="title"/>
          </p:nvPr>
        </p:nvSpPr>
        <p:spPr>
          <a:xfrm>
            <a:off x="1101051" y="414360"/>
            <a:ext cx="10058400" cy="1450757"/>
          </a:xfrm>
        </p:spPr>
        <p:txBody>
          <a:bodyPr/>
          <a:lstStyle/>
          <a:p>
            <a:r>
              <a:rPr lang="en-US" dirty="0">
                <a:solidFill>
                  <a:srgbClr val="FF0000"/>
                </a:solidFill>
              </a:rPr>
              <a:t>ETIOLOGIES :</a:t>
            </a:r>
          </a:p>
        </p:txBody>
      </p:sp>
      <p:sp>
        <p:nvSpPr>
          <p:cNvPr id="3" name="Content Placeholder 2">
            <a:extLst>
              <a:ext uri="{FF2B5EF4-FFF2-40B4-BE49-F238E27FC236}">
                <a16:creationId xmlns:a16="http://schemas.microsoft.com/office/drawing/2014/main" id="{9B0CF28C-54BB-4A88-969C-BC84B5956A9C}"/>
              </a:ext>
            </a:extLst>
          </p:cNvPr>
          <p:cNvSpPr>
            <a:spLocks noGrp="1"/>
          </p:cNvSpPr>
          <p:nvPr>
            <p:ph idx="1"/>
          </p:nvPr>
        </p:nvSpPr>
        <p:spPr>
          <a:xfrm>
            <a:off x="224223" y="1050202"/>
            <a:ext cx="11532349" cy="5620364"/>
          </a:xfrm>
        </p:spPr>
        <p:txBody>
          <a:bodyPr>
            <a:normAutofit fontScale="92500" lnSpcReduction="20000"/>
          </a:bodyPr>
          <a:lstStyle/>
          <a:p>
            <a:r>
              <a:rPr lang="en-US" sz="2400" b="1" dirty="0"/>
              <a:t>- </a:t>
            </a:r>
            <a:r>
              <a:rPr lang="en-US" sz="2400" dirty="0">
                <a:solidFill>
                  <a:srgbClr val="00B050"/>
                </a:solidFill>
                <a:latin typeface="Arial" panose="020B0604020202020204" pitchFamily="34" charset="0"/>
              </a:rPr>
              <a:t>Stillbirth is the end result of a variety of maternal, fetal, and placental disorders, which can interact to contribute to fetal demise . </a:t>
            </a:r>
          </a:p>
          <a:p>
            <a:endParaRPr lang="en-US" sz="2400" b="1" dirty="0">
              <a:solidFill>
                <a:srgbClr val="555555"/>
              </a:solidFill>
              <a:latin typeface="Arial" panose="020B0604020202020204" pitchFamily="34" charset="0"/>
            </a:endParaRPr>
          </a:p>
          <a:p>
            <a:r>
              <a:rPr lang="en-US" sz="2400" b="1" dirty="0"/>
              <a:t>-</a:t>
            </a:r>
            <a:r>
              <a:rPr lang="en-US" sz="2400" b="1" dirty="0">
                <a:solidFill>
                  <a:srgbClr val="555555"/>
                </a:solidFill>
                <a:latin typeface="Arial" panose="020B0604020202020204" pitchFamily="34" charset="0"/>
              </a:rPr>
              <a:t>The various causes of stillbirth appear to differ between low- and high-income countries ,and between early and late gestation . In </a:t>
            </a:r>
            <a:r>
              <a:rPr lang="en-US" sz="2400" b="1" dirty="0">
                <a:solidFill>
                  <a:srgbClr val="FF0000"/>
                </a:solidFill>
                <a:latin typeface="Arial" panose="020B0604020202020204" pitchFamily="34" charset="0"/>
              </a:rPr>
              <a:t>low-income countries </a:t>
            </a:r>
            <a:r>
              <a:rPr lang="en-US" sz="2400" b="1" dirty="0">
                <a:solidFill>
                  <a:srgbClr val="555555"/>
                </a:solidFill>
                <a:latin typeface="Arial" panose="020B0604020202020204" pitchFamily="34" charset="0"/>
              </a:rPr>
              <a:t>the obstructed/prolonged labor, preeclampsia, and infection have been reported as common </a:t>
            </a:r>
            <a:r>
              <a:rPr lang="en-US" sz="2400" dirty="0">
                <a:solidFill>
                  <a:srgbClr val="555555"/>
                </a:solidFill>
                <a:latin typeface="Arial" panose="020B0604020202020204" pitchFamily="34" charset="0"/>
              </a:rPr>
              <a:t>causes of stillbirth </a:t>
            </a:r>
            <a:r>
              <a:rPr lang="en-US" sz="2400" b="1" dirty="0">
                <a:solidFill>
                  <a:srgbClr val="555555"/>
                </a:solidFill>
                <a:latin typeface="Arial" panose="020B0604020202020204" pitchFamily="34" charset="0"/>
              </a:rPr>
              <a:t>.</a:t>
            </a:r>
          </a:p>
          <a:p>
            <a:r>
              <a:rPr lang="en-US" sz="2400" b="1" dirty="0">
                <a:solidFill>
                  <a:srgbClr val="555555"/>
                </a:solidFill>
                <a:latin typeface="Arial" panose="020B0604020202020204" pitchFamily="34" charset="0"/>
              </a:rPr>
              <a:t> In </a:t>
            </a:r>
            <a:r>
              <a:rPr lang="en-US" sz="2400" b="1" dirty="0">
                <a:solidFill>
                  <a:srgbClr val="FF0000"/>
                </a:solidFill>
                <a:latin typeface="Arial" panose="020B0604020202020204" pitchFamily="34" charset="0"/>
              </a:rPr>
              <a:t>high-income countries </a:t>
            </a:r>
            <a:r>
              <a:rPr lang="en-US" sz="2400" b="1" dirty="0">
                <a:solidFill>
                  <a:srgbClr val="555555"/>
                </a:solidFill>
                <a:latin typeface="Arial" panose="020B0604020202020204" pitchFamily="34" charset="0"/>
              </a:rPr>
              <a:t>the  congenital or karyotype anomalies, placental problems associated with growth restriction, and maternal medical diseases appear to be common causes .</a:t>
            </a:r>
          </a:p>
          <a:p>
            <a:endParaRPr lang="en-US" sz="2400" b="1" dirty="0">
              <a:solidFill>
                <a:srgbClr val="555555"/>
              </a:solidFill>
              <a:latin typeface="Arial" panose="020B0604020202020204" pitchFamily="34" charset="0"/>
            </a:endParaRPr>
          </a:p>
          <a:p>
            <a:r>
              <a:rPr lang="en-US" sz="1867" b="1" dirty="0">
                <a:solidFill>
                  <a:srgbClr val="00B050"/>
                </a:solidFill>
                <a:latin typeface="Arial" panose="020B0604020202020204" pitchFamily="34" charset="0"/>
              </a:rPr>
              <a:t>-</a:t>
            </a:r>
            <a:r>
              <a:rPr lang="en-US" sz="2000" b="1" dirty="0">
                <a:solidFill>
                  <a:srgbClr val="00B050"/>
                </a:solidFill>
                <a:latin typeface="Arial" panose="020B0604020202020204" pitchFamily="34" charset="0"/>
              </a:rPr>
              <a:t>Early gestational fetal mortality </a:t>
            </a:r>
            <a:r>
              <a:rPr lang="en-US" sz="1867" b="1" dirty="0">
                <a:solidFill>
                  <a:srgbClr val="555555"/>
                </a:solidFill>
                <a:latin typeface="Arial" panose="020B0604020202020204" pitchFamily="34" charset="0"/>
              </a:rPr>
              <a:t>appears to be related to congenital anomalies, infections, intrauterine growth restriction, and underlying maternal medical conditions .</a:t>
            </a:r>
          </a:p>
          <a:p>
            <a:endParaRPr lang="en-US" sz="1867" b="1" dirty="0">
              <a:solidFill>
                <a:srgbClr val="555555"/>
              </a:solidFill>
              <a:latin typeface="Arial" panose="020B0604020202020204" pitchFamily="34" charset="0"/>
            </a:endParaRPr>
          </a:p>
          <a:p>
            <a:r>
              <a:rPr lang="en-US" sz="1867" b="1" dirty="0">
                <a:solidFill>
                  <a:srgbClr val="555555"/>
                </a:solidFill>
                <a:latin typeface="Arial" panose="020B0604020202020204" pitchFamily="34" charset="0"/>
              </a:rPr>
              <a:t>-</a:t>
            </a:r>
            <a:r>
              <a:rPr lang="en-US" sz="1867" b="1" dirty="0">
                <a:solidFill>
                  <a:srgbClr val="00B050"/>
                </a:solidFill>
                <a:latin typeface="Arial" panose="020B0604020202020204" pitchFamily="34" charset="0"/>
              </a:rPr>
              <a:t>Late gestational fetal mortality </a:t>
            </a:r>
            <a:r>
              <a:rPr lang="en-US" sz="1867" b="1" dirty="0">
                <a:solidFill>
                  <a:srgbClr val="555555"/>
                </a:solidFill>
                <a:latin typeface="Arial" panose="020B0604020202020204" pitchFamily="34" charset="0"/>
              </a:rPr>
              <a:t>appears to be due to both maternal medical disorders and obstetric disorders that generally evolve around the time of delivery, such as placental abruption and previa, cord prolapse, marginal insertion of the umbilical cord into the placenta, other labor and delivery complications, or unexplained cause .</a:t>
            </a:r>
          </a:p>
          <a:p>
            <a:endParaRPr lang="en-US" b="1" i="0" dirty="0">
              <a:solidFill>
                <a:srgbClr val="555555"/>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8026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BF74-4CF0-44E7-B81E-70B83C97CF07}"/>
              </a:ext>
            </a:extLst>
          </p:cNvPr>
          <p:cNvSpPr>
            <a:spLocks noGrp="1"/>
          </p:cNvSpPr>
          <p:nvPr>
            <p:ph type="title"/>
          </p:nvPr>
        </p:nvSpPr>
        <p:spPr>
          <a:xfrm>
            <a:off x="1097280" y="263530"/>
            <a:ext cx="10058400" cy="1450757"/>
          </a:xfrm>
        </p:spPr>
        <p:txBody>
          <a:bodyPr/>
          <a:lstStyle/>
          <a:p>
            <a:r>
              <a:rPr lang="en-US" sz="4600" kern="1200" spc="-51" dirty="0">
                <a:solidFill>
                  <a:srgbClr val="FF0000"/>
                </a:solidFill>
                <a:latin typeface="Georgia Pro Cond Light" panose="020F0302020204030204"/>
                <a:ea typeface="+mj-ea"/>
                <a:cs typeface="+mj-cs"/>
              </a:rPr>
              <a:t>ETIOLOGIES :</a:t>
            </a:r>
            <a:endParaRPr lang="en-US" dirty="0">
              <a:solidFill>
                <a:srgbClr val="FF0000"/>
              </a:solidFill>
            </a:endParaRPr>
          </a:p>
        </p:txBody>
      </p:sp>
      <p:sp>
        <p:nvSpPr>
          <p:cNvPr id="3" name="Content Placeholder 2">
            <a:extLst>
              <a:ext uri="{FF2B5EF4-FFF2-40B4-BE49-F238E27FC236}">
                <a16:creationId xmlns:a16="http://schemas.microsoft.com/office/drawing/2014/main" id="{8D953EC0-7C1A-48A5-B252-C96C80CAC3EA}"/>
              </a:ext>
            </a:extLst>
          </p:cNvPr>
          <p:cNvSpPr>
            <a:spLocks noGrp="1"/>
          </p:cNvSpPr>
          <p:nvPr>
            <p:ph idx="1"/>
          </p:nvPr>
        </p:nvSpPr>
        <p:spPr>
          <a:xfrm>
            <a:off x="322318" y="924912"/>
            <a:ext cx="9179033" cy="4862785"/>
          </a:xfrm>
        </p:spPr>
        <p:txBody>
          <a:bodyPr>
            <a:noAutofit/>
          </a:bodyPr>
          <a:lstStyle/>
          <a:p>
            <a:pPr>
              <a:buNone/>
            </a:pPr>
            <a:r>
              <a:rPr lang="en-US" sz="1867" b="1" dirty="0">
                <a:solidFill>
                  <a:srgbClr val="FF0000"/>
                </a:solidFill>
              </a:rPr>
              <a:t>1-  </a:t>
            </a:r>
            <a:r>
              <a:rPr lang="en-US" sz="1867" b="1" dirty="0">
                <a:solidFill>
                  <a:srgbClr val="FF0000"/>
                </a:solidFill>
                <a:latin typeface="Arial" panose="020B0604020202020204" pitchFamily="34" charset="0"/>
              </a:rPr>
              <a:t>Congenital anomalies</a:t>
            </a:r>
            <a:r>
              <a:rPr lang="en-US" sz="1867" b="1" dirty="0">
                <a:solidFill>
                  <a:srgbClr val="555555"/>
                </a:solidFill>
                <a:latin typeface="Arial" panose="020B0604020202020204" pitchFamily="34" charset="0"/>
              </a:rPr>
              <a:t> : 20-50 percent of stillborns have a major malformation. This rate varies from country to country and is greatly influenced by the availability of prenatal diagnosis and pregnancy termination .</a:t>
            </a:r>
          </a:p>
          <a:p>
            <a:pPr>
              <a:buNone/>
            </a:pPr>
            <a:endParaRPr lang="en-US" sz="1867" b="1" dirty="0">
              <a:solidFill>
                <a:srgbClr val="555555"/>
              </a:solidFill>
              <a:latin typeface="Arial" panose="020B0604020202020204" pitchFamily="34" charset="0"/>
            </a:endParaRPr>
          </a:p>
          <a:p>
            <a:pPr>
              <a:buNone/>
            </a:pPr>
            <a:r>
              <a:rPr lang="en-US" sz="1867" b="1" dirty="0">
                <a:solidFill>
                  <a:srgbClr val="FF0000"/>
                </a:solidFill>
                <a:latin typeface="Arial" panose="020B0604020202020204" pitchFamily="34" charset="0"/>
              </a:rPr>
              <a:t>2- Fetal growth restriction </a:t>
            </a:r>
            <a:r>
              <a:rPr lang="en-US" sz="1867" b="1" dirty="0">
                <a:solidFill>
                  <a:srgbClr val="222222"/>
                </a:solidFill>
                <a:latin typeface="Arial" panose="020B0604020202020204" pitchFamily="34" charset="0"/>
              </a:rPr>
              <a:t>:</a:t>
            </a:r>
            <a:r>
              <a:rPr lang="en-US" sz="1867" b="1" u="sng" dirty="0">
                <a:solidFill>
                  <a:srgbClr val="00B050"/>
                </a:solidFill>
                <a:latin typeface="Arial" panose="020B0604020202020204" pitchFamily="34" charset="0"/>
              </a:rPr>
              <a:t>Death of a growth-restricted fetus is the second most common type of stillbirth </a:t>
            </a:r>
            <a:r>
              <a:rPr lang="en-US" sz="1867" b="1" dirty="0">
                <a:solidFill>
                  <a:srgbClr val="555555"/>
                </a:solidFill>
                <a:latin typeface="Arial" panose="020B0604020202020204" pitchFamily="34" charset="0"/>
              </a:rPr>
              <a:t>.The stillbirth rate in such fetuses is estimated to be 10 to 47 per 1000 live births, and stillbirths increases with increasing severity of growth restriction.</a:t>
            </a:r>
          </a:p>
          <a:p>
            <a:pPr>
              <a:buNone/>
            </a:pPr>
            <a:endParaRPr lang="en-US" sz="1867" b="1" dirty="0">
              <a:solidFill>
                <a:srgbClr val="555555"/>
              </a:solidFill>
              <a:latin typeface="Arial" panose="020B0604020202020204" pitchFamily="34" charset="0"/>
            </a:endParaRPr>
          </a:p>
          <a:p>
            <a:pPr marL="0" indent="0">
              <a:buNone/>
            </a:pPr>
            <a:r>
              <a:rPr lang="en-US" sz="1867" b="1" dirty="0">
                <a:solidFill>
                  <a:srgbClr val="FF0000"/>
                </a:solidFill>
                <a:latin typeface="Arial" panose="020B0604020202020204" pitchFamily="34" charset="0"/>
              </a:rPr>
              <a:t>    3- Infection </a:t>
            </a:r>
            <a:r>
              <a:rPr lang="en-US" sz="1867" b="1" dirty="0">
                <a:solidFill>
                  <a:srgbClr val="222222"/>
                </a:solidFill>
                <a:latin typeface="Arial" panose="020B0604020202020204" pitchFamily="34" charset="0"/>
              </a:rPr>
              <a:t>: </a:t>
            </a:r>
            <a:r>
              <a:rPr lang="en-US" sz="1867" b="1" dirty="0">
                <a:solidFill>
                  <a:srgbClr val="555555"/>
                </a:solidFill>
                <a:latin typeface="Arial" panose="020B0604020202020204" pitchFamily="34" charset="0"/>
              </a:rPr>
              <a:t>Infection may lead to fetal demise as a result of severe systemic maternal illness (</a:t>
            </a:r>
            <a:r>
              <a:rPr lang="en-US" sz="1867" b="1" dirty="0" err="1">
                <a:solidFill>
                  <a:srgbClr val="555555"/>
                </a:solidFill>
                <a:latin typeface="Arial" panose="020B0604020202020204" pitchFamily="34" charset="0"/>
              </a:rPr>
              <a:t>eg</a:t>
            </a:r>
            <a:r>
              <a:rPr lang="en-US" sz="1867" b="1" dirty="0">
                <a:solidFill>
                  <a:srgbClr val="555555"/>
                </a:solidFill>
                <a:latin typeface="Arial" panose="020B0604020202020204" pitchFamily="34" charset="0"/>
              </a:rPr>
              <a:t>, pneumonia).. placental dysfunction due to placental infection (</a:t>
            </a:r>
            <a:r>
              <a:rPr lang="en-US" sz="1867" b="1" dirty="0" err="1">
                <a:solidFill>
                  <a:srgbClr val="555555"/>
                </a:solidFill>
                <a:latin typeface="Arial" panose="020B0604020202020204" pitchFamily="34" charset="0"/>
              </a:rPr>
              <a:t>eg</a:t>
            </a:r>
            <a:r>
              <a:rPr lang="en-US" sz="1867" b="1" dirty="0">
                <a:solidFill>
                  <a:srgbClr val="555555"/>
                </a:solidFill>
                <a:latin typeface="Arial" panose="020B0604020202020204" pitchFamily="34" charset="0"/>
              </a:rPr>
              <a:t>, malaria), or fetal systemic illness (</a:t>
            </a:r>
            <a:r>
              <a:rPr lang="en-US" sz="1867" b="1" dirty="0" err="1">
                <a:solidFill>
                  <a:srgbClr val="555555"/>
                </a:solidFill>
                <a:latin typeface="Arial" panose="020B0604020202020204" pitchFamily="34" charset="0"/>
              </a:rPr>
              <a:t>eg</a:t>
            </a:r>
            <a:r>
              <a:rPr lang="en-US" sz="1867" b="1" dirty="0">
                <a:solidFill>
                  <a:srgbClr val="555555"/>
                </a:solidFill>
                <a:latin typeface="Arial" panose="020B0604020202020204" pitchFamily="34" charset="0"/>
              </a:rPr>
              <a:t>, </a:t>
            </a:r>
            <a:r>
              <a:rPr lang="en-US" sz="1867" b="1" i="1" dirty="0">
                <a:solidFill>
                  <a:srgbClr val="555555"/>
                </a:solidFill>
                <a:latin typeface="Arial" panose="020B0604020202020204" pitchFamily="34" charset="0"/>
              </a:rPr>
              <a:t>Escherichia coli</a:t>
            </a:r>
            <a:r>
              <a:rPr lang="en-US" sz="1867" b="1" dirty="0">
                <a:solidFill>
                  <a:srgbClr val="555555"/>
                </a:solidFill>
                <a:latin typeface="Arial" panose="020B0604020202020204" pitchFamily="34" charset="0"/>
              </a:rPr>
              <a:t>, group B </a:t>
            </a:r>
            <a:r>
              <a:rPr lang="en-US" sz="1867" b="1" i="1" dirty="0">
                <a:solidFill>
                  <a:srgbClr val="555555"/>
                </a:solidFill>
                <a:latin typeface="Arial" panose="020B0604020202020204" pitchFamily="34" charset="0"/>
              </a:rPr>
              <a:t>Streptococcus </a:t>
            </a:r>
            <a:r>
              <a:rPr lang="en-US" sz="1867" b="1" dirty="0">
                <a:solidFill>
                  <a:srgbClr val="555555"/>
                </a:solidFill>
                <a:latin typeface="Arial" panose="020B0604020202020204" pitchFamily="34" charset="0"/>
              </a:rPr>
              <a:t>[GBS], cytomegalovirus [CMV], Zika virus). </a:t>
            </a:r>
          </a:p>
          <a:p>
            <a:pPr marL="0" indent="0">
              <a:buNone/>
            </a:pPr>
            <a:r>
              <a:rPr lang="en-US" sz="1867" b="1" dirty="0">
                <a:solidFill>
                  <a:srgbClr val="555555"/>
                </a:solidFill>
                <a:latin typeface="Arial" panose="020B0604020202020204" pitchFamily="34" charset="0"/>
              </a:rPr>
              <a:t> Infection accounts for approximately 50 percent of stillbirths in low- and middle-income countries and 10 to 25 percent of stillbirths in high-income countries.</a:t>
            </a:r>
            <a:endParaRPr lang="en-US" sz="1867" b="1" dirty="0"/>
          </a:p>
        </p:txBody>
      </p:sp>
      <p:pic>
        <p:nvPicPr>
          <p:cNvPr id="4" name="صورة 3" descr="2056-a.jpg"/>
          <p:cNvPicPr>
            <a:picLocks noChangeAspect="1"/>
          </p:cNvPicPr>
          <p:nvPr/>
        </p:nvPicPr>
        <p:blipFill>
          <a:blip r:embed="rId3"/>
          <a:stretch>
            <a:fillRect/>
          </a:stretch>
        </p:blipFill>
        <p:spPr>
          <a:xfrm rot="5400000">
            <a:off x="8639053" y="2125800"/>
            <a:ext cx="4415247" cy="2690648"/>
          </a:xfrm>
          <a:prstGeom prst="rect">
            <a:avLst/>
          </a:prstGeom>
        </p:spPr>
      </p:pic>
    </p:spTree>
    <p:extLst>
      <p:ext uri="{BB962C8B-B14F-4D97-AF65-F5344CB8AC3E}">
        <p14:creationId xmlns:p14="http://schemas.microsoft.com/office/powerpoint/2010/main" val="4240413892"/>
      </p:ext>
    </p:extLst>
  </p:cSld>
  <p:clrMapOvr>
    <a:masterClrMapping/>
  </p:clrMapOvr>
</p:sld>
</file>

<file path=ppt/theme/theme1.xml><?xml version="1.0" encoding="utf-8"?>
<a:theme xmlns:a="http://schemas.openxmlformats.org/drawingml/2006/main" name="Aquatic and Physical Therapy Center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Aquatic and Physical Therapy Center _ by Slidesgo</Template>
  <TotalTime>992</TotalTime>
  <Words>2737</Words>
  <Application>Microsoft Office PowerPoint</Application>
  <PresentationFormat>Widescreen</PresentationFormat>
  <Paragraphs>175</Paragraphs>
  <Slides>39</Slides>
  <Notes>5</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39</vt:i4>
      </vt:variant>
    </vt:vector>
  </HeadingPairs>
  <TitlesOfParts>
    <vt:vector size="57" baseType="lpstr">
      <vt:lpstr>Arabic Typesetting</vt:lpstr>
      <vt:lpstr>arial</vt:lpstr>
      <vt:lpstr>arial</vt:lpstr>
      <vt:lpstr>Arial Black</vt:lpstr>
      <vt:lpstr>Bodoni MT</vt:lpstr>
      <vt:lpstr>Calibri</vt:lpstr>
      <vt:lpstr>Georgia Pro Cond Light</vt:lpstr>
      <vt:lpstr>Josefin Sans</vt:lpstr>
      <vt:lpstr>Open Sans</vt:lpstr>
      <vt:lpstr>Open Sans SemiBold</vt:lpstr>
      <vt:lpstr>Proxima Nova</vt:lpstr>
      <vt:lpstr>Proxima Nova Semibold</vt:lpstr>
      <vt:lpstr>Saira Condensed</vt:lpstr>
      <vt:lpstr>Speak Pro</vt:lpstr>
      <vt:lpstr>Teko</vt:lpstr>
      <vt:lpstr>Wingdings</vt:lpstr>
      <vt:lpstr>Aquatic and Physical Therapy Center by Slidesgo</vt:lpstr>
      <vt:lpstr>Slidesgo Final Pages</vt:lpstr>
      <vt:lpstr>Intra-uterine fetal death</vt:lpstr>
      <vt:lpstr>PowerPoint Presentation</vt:lpstr>
      <vt:lpstr>Stillbirth</vt:lpstr>
      <vt:lpstr>PowerPoint Presentation</vt:lpstr>
      <vt:lpstr>World Health Organization definitions :</vt:lpstr>
      <vt:lpstr>United States National Center for Health Statistics definition :</vt:lpstr>
      <vt:lpstr>INCIDENCE : </vt:lpstr>
      <vt:lpstr>ETIOLOGIES :</vt:lpstr>
      <vt:lpstr>ETIOLOGIES :</vt:lpstr>
      <vt:lpstr>ETIOLOGIES :</vt:lpstr>
      <vt:lpstr>ETIOLOGIES :</vt:lpstr>
      <vt:lpstr>PowerPoint Presentation</vt:lpstr>
      <vt:lpstr>RISK FACTORS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Break the bad news and support !</vt:lpstr>
      <vt:lpstr>PowerPoint Presentation</vt:lpstr>
      <vt:lpstr>PowerPoint Presentation</vt:lpstr>
      <vt:lpstr>Second : Birth (Timisng and route)</vt:lpstr>
      <vt:lpstr>Expectant management </vt:lpstr>
      <vt:lpstr>Induction of  birth (RCOG)</vt:lpstr>
      <vt:lpstr>PowerPoint Presentation</vt:lpstr>
      <vt:lpstr>ACOG and uptodate  Induction Vs Evacuation</vt:lpstr>
      <vt:lpstr>PowerPoint Presentation</vt:lpstr>
      <vt:lpstr>PowerPoint Presentation</vt:lpstr>
      <vt:lpstr>PowerPoint Presentation</vt:lpstr>
      <vt:lpstr> Risk of Stillbirth Recurrence Counseling  and subsequent pregnancies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Intra-uterine fetal death</dc:title>
  <dc:creator>قيس الرب</dc:creator>
  <cp:lastModifiedBy>Monther Qatawneh</cp:lastModifiedBy>
  <cp:revision>16</cp:revision>
  <dcterms:created xsi:type="dcterms:W3CDTF">2021-12-26T19:38:57Z</dcterms:created>
  <dcterms:modified xsi:type="dcterms:W3CDTF">2023-11-19T12:04:56Z</dcterms:modified>
</cp:coreProperties>
</file>