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3"/>
  </p:sldMasterIdLst>
  <p:notesMasterIdLst>
    <p:notesMasterId r:id="rId31"/>
  </p:notesMasterIdLst>
  <p:sldIdLst>
    <p:sldId id="256" r:id="rId4"/>
    <p:sldId id="282" r:id="rId5"/>
    <p:sldId id="257" r:id="rId6"/>
    <p:sldId id="286" r:id="rId7"/>
    <p:sldId id="258" r:id="rId8"/>
    <p:sldId id="261" r:id="rId9"/>
    <p:sldId id="263" r:id="rId10"/>
    <p:sldId id="260" r:id="rId11"/>
    <p:sldId id="264" r:id="rId12"/>
    <p:sldId id="265" r:id="rId13"/>
    <p:sldId id="262" r:id="rId14"/>
    <p:sldId id="266" r:id="rId15"/>
    <p:sldId id="267" r:id="rId16"/>
    <p:sldId id="268" r:id="rId17"/>
    <p:sldId id="269" r:id="rId18"/>
    <p:sldId id="285" r:id="rId19"/>
    <p:sldId id="284" r:id="rId20"/>
    <p:sldId id="270" r:id="rId21"/>
    <p:sldId id="271" r:id="rId22"/>
    <p:sldId id="278" r:id="rId23"/>
    <p:sldId id="279" r:id="rId24"/>
    <p:sldId id="281" r:id="rId25"/>
    <p:sldId id="289" r:id="rId26"/>
    <p:sldId id="287" r:id="rId27"/>
    <p:sldId id="280" r:id="rId28"/>
    <p:sldId id="288" r:id="rId29"/>
    <p:sldId id="283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FF00"/>
    <a:srgbClr val="FFFF99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49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slide" Target="slides/slide23.xml" /><Relationship Id="rId3" Type="http://schemas.openxmlformats.org/officeDocument/2006/relationships/slideMaster" Target="slideMasters/slideMaster1.xml" /><Relationship Id="rId21" Type="http://schemas.openxmlformats.org/officeDocument/2006/relationships/slide" Target="slides/slide18.xml" /><Relationship Id="rId34" Type="http://schemas.openxmlformats.org/officeDocument/2006/relationships/theme" Target="theme/theme1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slide" Target="slides/slide22.xml" /><Relationship Id="rId33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9" Type="http://schemas.openxmlformats.org/officeDocument/2006/relationships/slide" Target="slides/slide26.xml" /><Relationship Id="rId1" Type="http://schemas.openxmlformats.org/officeDocument/2006/relationships/customXml" Target="../customXml/item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32" Type="http://schemas.openxmlformats.org/officeDocument/2006/relationships/presProps" Target="presProps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slide" Target="slides/slide25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31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slide" Target="slides/slide24.xml" /><Relationship Id="rId30" Type="http://schemas.openxmlformats.org/officeDocument/2006/relationships/slide" Target="slides/slide27.xml" /><Relationship Id="rId35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2A4975-3DEB-4343-A0F3-D28DFB5733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4FE7E-A656-40E4-AC1B-87E8F8768D9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43C2A306-E948-4355-BF89-DA8BE526CB78}" type="datetimeFigureOut">
              <a:rPr lang="ar-JO"/>
              <a:pPr>
                <a:defRPr/>
              </a:pPr>
              <a:t>16/04/1442</a:t>
            </a:fld>
            <a:endParaRPr lang="ar-JO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D2512A-60B6-4E40-BE90-70DF6B53A9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JO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DDFC671-06F2-41EA-9752-C4ABB2DDD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11D57B-01A2-4492-9256-9992F0120A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52EBE-70EE-48D2-A3B5-39D81E68A3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E38C327-D505-4D7D-8A56-645F18249B87}" type="slidenum">
              <a:rPr lang="ar-JO" altLang="en-US"/>
              <a:pPr/>
              <a:t>‹#›</a:t>
            </a:fld>
            <a:endParaRPr lang="ar-JO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7CCA34A-62CD-4D85-91D0-9240CC88CCF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C1BD7F57-45B1-4CB9-AA3A-839AC1BD40D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ar-JO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30E9278C-C5EF-4061-ACCC-9010B9438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ar-JO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C06628C2-CDD8-4E9F-8C4F-9B1B98428C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D8EE4AA-896A-4571-8C8B-F47B52FEC7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77B29D7-1D61-4584-81E9-2AA47899B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772A4B7C-0EB8-4CF1-A0DF-B8494B1D3E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56F5771-0277-4B6D-8F1C-AAC08E877D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144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37CE62F-E72E-438E-B122-E1F73FE68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19343DE-AC3F-4EFC-9F34-7F36062018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1CDB35F-8A1B-4C4A-8B6D-C47F7A5A2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54918-83CE-4883-8A6A-8C25E2AF6A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70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17806AC-4535-4C48-B30A-4B160BCF2C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E7E0206-EE0B-4A5B-BE3C-24DFF19BD0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18AF185-5BDA-423C-968A-65D6A44AC5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EEA94-9242-4182-BBF4-B9E0B837BA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150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828800"/>
            <a:ext cx="8153400" cy="4038600"/>
          </a:xfrm>
        </p:spPr>
        <p:txBody>
          <a:bodyPr/>
          <a:lstStyle/>
          <a:p>
            <a:pPr lvl="0"/>
            <a:endParaRPr lang="ar-JO" noProof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EED56D6-DFD8-45E6-A2B9-971C529EAF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E79844F-02CA-4665-A854-D69737123B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6E00737-C008-46AB-950C-E7F6B3694F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AE8AF-7135-4849-A44B-455D48C81C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9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59BA0FC-8DDD-4D60-902D-B1FFDDA8F0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A1DBCCD-AF41-4BF5-BC97-6BF8611680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A22E52B-608E-43AC-9964-5AC8CFBADC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6DCAC-0AB9-436F-91AF-B9001050B5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38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4A67252-9C0B-48B5-AD34-FE31B7C35D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12816EE-80DA-4A5F-9C88-CE7574FF2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9BE5F4D-A26B-4116-8099-FC32555C77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2A1AF-9D02-4D47-BCAE-8B9EDB1FF2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45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02865C9-9FC2-47EE-A38F-479109EB26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C722A05-2587-4E26-8DF9-CB6C93DE33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15EC802-AEE7-48E8-AC30-BF0DF6931A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D2089-0260-451F-A74C-7A0E99D480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82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227731E-4470-4A11-B80E-225F5890E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791A14F3-D0EA-4D82-BB27-AF1510C230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7EE47085-9DE7-4C42-8B92-41A183C163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1ACE51-8045-4064-A9A5-55594B76F7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5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37D12A3-1BD2-4459-B538-CC9FA95CB8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C0F6BE6-18E4-4F68-896C-FA5BBD42A2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41B8A1F-C844-486E-A54D-FC10165BAC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E5286-1974-412B-ABBA-91A824ED70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43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4194212B-1434-4C3A-9AC2-2CD050641E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330F126-0299-440F-9CE4-97DE9C39F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E61592D0-5D61-47A9-B055-6B70FCA7FE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095D7-90C3-47BB-ADD3-B79ABDDC9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56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FB729F9-5C79-4C33-BC13-DFA6AF8C1E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4249997-0CE9-45C5-B425-BA099F912D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58BA391-F39A-4367-A9D4-B42C38812E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1813E-80A3-4444-804B-B52434E36E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90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J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75EEE73-7AAD-42FB-9F82-26EBB755A7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52A4B50-A491-4B5E-A921-D942018D45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6B63E53-CB41-45DE-AE6C-1289B9C1B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9BE6D-6F75-4E81-8A7B-CFB3F4F2ED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38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2D2688B-1C52-42A7-AE4E-7B3095153303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1032" name="Rectangle 3">
              <a:extLst>
                <a:ext uri="{FF2B5EF4-FFF2-40B4-BE49-F238E27FC236}">
                  <a16:creationId xmlns:a16="http://schemas.microsoft.com/office/drawing/2014/main" id="{B12077A6-FC61-4FA7-A243-D3D1719BE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ar-JO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4">
              <a:extLst>
                <a:ext uri="{FF2B5EF4-FFF2-40B4-BE49-F238E27FC236}">
                  <a16:creationId xmlns:a16="http://schemas.microsoft.com/office/drawing/2014/main" id="{D0D0CC54-0B65-4E22-AC75-632DAF0D17D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ar-JO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Line 5">
              <a:extLst>
                <a:ext uri="{FF2B5EF4-FFF2-40B4-BE49-F238E27FC236}">
                  <a16:creationId xmlns:a16="http://schemas.microsoft.com/office/drawing/2014/main" id="{AF421342-0EEB-4744-9624-654B36343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AE9B201B-1120-457C-B85C-85B554055E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EE3BC924-C53B-4BCF-BD1E-17010FFFA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C899FDCE-AF93-4160-BF67-D132A08B41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9422F7CC-DCDD-49FB-843C-CD857901FC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22" name="Rectangle 10">
            <a:extLst>
              <a:ext uri="{FF2B5EF4-FFF2-40B4-BE49-F238E27FC236}">
                <a16:creationId xmlns:a16="http://schemas.microsoft.com/office/drawing/2014/main" id="{42F6DFDE-C921-47B0-9875-65D2E1EC748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365ACD1C-0904-4DD3-AC4C-8F9965CAE0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3.png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64D2912-953E-479B-8EEF-E6748FCFEE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914400"/>
            <a:ext cx="6781800" cy="838200"/>
          </a:xfrm>
        </p:spPr>
        <p:txBody>
          <a:bodyPr/>
          <a:lstStyle/>
          <a:p>
            <a:pPr algn="l" eaLnBrk="1" hangingPunct="1"/>
            <a:r>
              <a:rPr lang="en-US" altLang="en-US"/>
              <a:t>Hyperlipidemia</a:t>
            </a:r>
          </a:p>
        </p:txBody>
      </p:sp>
      <p:sp>
        <p:nvSpPr>
          <p:cNvPr id="4099" name="Slide Number Placeholder 1">
            <a:extLst>
              <a:ext uri="{FF2B5EF4-FFF2-40B4-BE49-F238E27FC236}">
                <a16:creationId xmlns:a16="http://schemas.microsoft.com/office/drawing/2014/main" id="{3E7FAB8E-5807-4D08-B574-337CC2153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6C755C-6EDF-4FDE-90B5-67964CD99D1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000"/>
          </a:p>
        </p:txBody>
      </p:sp>
      <p:sp>
        <p:nvSpPr>
          <p:cNvPr id="4100" name="Subtitle 2">
            <a:extLst>
              <a:ext uri="{FF2B5EF4-FFF2-40B4-BE49-F238E27FC236}">
                <a16:creationId xmlns:a16="http://schemas.microsoft.com/office/drawing/2014/main" id="{E974219B-64E9-476B-8DE3-7433E7E914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ar-JO" altLang="en-US"/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F3D7C3A5-3BE1-4A50-950C-E20F0E047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5791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Image result for Hyperlipidemia">
            <a:extLst>
              <a:ext uri="{FF2B5EF4-FFF2-40B4-BE49-F238E27FC236}">
                <a16:creationId xmlns:a16="http://schemas.microsoft.com/office/drawing/2014/main" id="{B6C5BFB8-64EC-4F55-8ECD-7CEC06189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43200"/>
            <a:ext cx="2971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>
            <a:extLst>
              <a:ext uri="{FF2B5EF4-FFF2-40B4-BE49-F238E27FC236}">
                <a16:creationId xmlns:a16="http://schemas.microsoft.com/office/drawing/2014/main" id="{57336A20-4CE6-4748-83A2-929E95F54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18859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395EF5A-26FF-4E8F-8CB9-B79C3245E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Checking lipids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833BFE5-F039-4415-98C0-A5C6F890C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Nonfasting lipid panel</a:t>
            </a:r>
          </a:p>
          <a:p>
            <a:pPr lvl="2" eaLnBrk="1" hangingPunct="1"/>
            <a:r>
              <a:rPr lang="en-US" altLang="en-US"/>
              <a:t>measures HDL and total cholesterol</a:t>
            </a:r>
          </a:p>
          <a:p>
            <a:pPr eaLnBrk="1" hangingPunct="1"/>
            <a:r>
              <a:rPr lang="en-US" altLang="en-US"/>
              <a:t>Fasting lipid panel</a:t>
            </a:r>
          </a:p>
          <a:p>
            <a:pPr lvl="2" eaLnBrk="1" hangingPunct="1"/>
            <a:r>
              <a:rPr lang="en-US" altLang="en-US"/>
              <a:t>Measures HDL, total cholesterol and triglycerides</a:t>
            </a:r>
          </a:p>
          <a:p>
            <a:pPr lvl="2" eaLnBrk="1" hangingPunct="1"/>
            <a:r>
              <a:rPr lang="en-US" altLang="en-US"/>
              <a:t>LDL cholesterol is calculated:</a:t>
            </a:r>
          </a:p>
          <a:p>
            <a:pPr lvl="3" eaLnBrk="1" hangingPunct="1"/>
            <a:r>
              <a:rPr lang="en-US" altLang="en-US" sz="1800"/>
              <a:t>LDL cholesterol = total cholesterol – (HDL + triglycerides/5)</a:t>
            </a:r>
          </a:p>
          <a:p>
            <a:pPr lvl="2" eaLnBrk="1" hangingPunct="1"/>
            <a:endParaRPr lang="en-US" altLang="en-US" sz="1800"/>
          </a:p>
        </p:txBody>
      </p:sp>
      <p:sp>
        <p:nvSpPr>
          <p:cNvPr id="13316" name="Slide Number Placeholder 1">
            <a:extLst>
              <a:ext uri="{FF2B5EF4-FFF2-40B4-BE49-F238E27FC236}">
                <a16:creationId xmlns:a16="http://schemas.microsoft.com/office/drawing/2014/main" id="{FF2DA39E-0B69-4E5E-ABFA-5DCD2C1B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BA0E02-9AEF-4990-9FC4-DA923FB167D6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B28A42C-1250-4813-A2EB-4CA8544DF5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When to check lipid panel	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10FBBEB-5834-4945-A367-8BA773F96B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/>
              <a:t>Two different Recommendations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Adult Treatment Panel (ATP III) of the National Cholesterol Education Program (NCEP)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600"/>
              <a:t>Beginning at age 20:  obtain a fasting (9 to 12 hour) serum lipid profile consisting of total cholesterol, LDL, HDL and triglycerides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600"/>
              <a:t>Repeat testing every 5 years for acceptable values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United States Preventative Services Task Force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600"/>
              <a:t>Women aged 45 years and older, and men ages 35 years and older undergo screening with a total and HDL cholesterol every 5 years. 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600"/>
              <a:t>If total cholesterol &gt; 200 or HDL &lt;40, then a fasting panel should be obtained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600"/>
              <a:t>Cholesterol screening should begin at 20 years in patients with a history of multiple cardiovascular risk factors, diabetes, or family history of either elevated cholesteral levels or premature cardiovascular disease.</a:t>
            </a:r>
          </a:p>
        </p:txBody>
      </p:sp>
      <p:sp>
        <p:nvSpPr>
          <p:cNvPr id="14340" name="Slide Number Placeholder 1">
            <a:extLst>
              <a:ext uri="{FF2B5EF4-FFF2-40B4-BE49-F238E27FC236}">
                <a16:creationId xmlns:a16="http://schemas.microsoft.com/office/drawing/2014/main" id="{AFA6B7E2-36C4-4173-9AB9-2CE30985E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B0E41F-FF6F-45DC-BC4C-CCA0BDF049E3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D73B8B0-65E3-4E3A-991C-EE819E9B0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Goals for Lipids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C50FEC20-4F4C-42C9-A319-36DBA472DAA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700"/>
              <a:t>LDL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&lt; 100 </a:t>
            </a:r>
            <a:r>
              <a:rPr lang="en-US" altLang="en-US" sz="2200">
                <a:cs typeface="Arial" panose="020B0604020202020204" pitchFamily="34" charset="0"/>
              </a:rPr>
              <a:t>→Optimal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cs typeface="Arial" panose="020B0604020202020204" pitchFamily="34" charset="0"/>
              </a:rPr>
              <a:t>100-129 → Near optimal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cs typeface="Arial" panose="020B0604020202020204" pitchFamily="34" charset="0"/>
              </a:rPr>
              <a:t>130-159 → Borderline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>
                <a:solidFill>
                  <a:srgbClr val="FF0000"/>
                </a:solidFill>
                <a:cs typeface="Arial" panose="020B0604020202020204" pitchFamily="34" charset="0"/>
              </a:rPr>
              <a:t>160-189→ High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cs typeface="Arial" panose="020B0604020202020204" pitchFamily="34" charset="0"/>
              </a:rPr>
              <a:t>≥ 190 → Very High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>
                <a:cs typeface="Arial" panose="020B0604020202020204" pitchFamily="34" charset="0"/>
              </a:rPr>
              <a:t>Total Cholesterol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cs typeface="Arial" panose="020B0604020202020204" pitchFamily="34" charset="0"/>
              </a:rPr>
              <a:t>&lt; 200 → Desirable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cs typeface="Arial" panose="020B0604020202020204" pitchFamily="34" charset="0"/>
              </a:rPr>
              <a:t>200-239 → Borderline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>
                <a:solidFill>
                  <a:srgbClr val="FF0000"/>
                </a:solidFill>
                <a:cs typeface="Arial" panose="020B0604020202020204" pitchFamily="34" charset="0"/>
              </a:rPr>
              <a:t>≥240 → High	</a:t>
            </a:r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102AD07D-3A2F-40CC-860D-C7ECDD9E918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700"/>
              <a:t>HDL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>
                <a:solidFill>
                  <a:srgbClr val="FF0000"/>
                </a:solidFill>
              </a:rPr>
              <a:t>&lt; 40 </a:t>
            </a:r>
            <a:r>
              <a:rPr lang="en-US" altLang="en-US" sz="2200" b="1">
                <a:solidFill>
                  <a:srgbClr val="FF0000"/>
                </a:solidFill>
                <a:cs typeface="Arial" panose="020B0604020202020204" pitchFamily="34" charset="0"/>
              </a:rPr>
              <a:t>→ 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cs typeface="Arial" panose="020B0604020202020204" pitchFamily="34" charset="0"/>
              </a:rPr>
              <a:t>≥ 60 → High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>
                <a:cs typeface="Arial" panose="020B0604020202020204" pitchFamily="34" charset="0"/>
              </a:rPr>
              <a:t>Serum Triglycerides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cs typeface="Arial" panose="020B0604020202020204" pitchFamily="34" charset="0"/>
              </a:rPr>
              <a:t>&lt; 150 → normal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cs typeface="Arial" panose="020B0604020202020204" pitchFamily="34" charset="0"/>
              </a:rPr>
              <a:t>150-199 → Borderline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>
                <a:solidFill>
                  <a:srgbClr val="FF0000"/>
                </a:solidFill>
                <a:cs typeface="Arial" panose="020B0604020202020204" pitchFamily="34" charset="0"/>
              </a:rPr>
              <a:t>200-499 → High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cs typeface="Arial" panose="020B0604020202020204" pitchFamily="34" charset="0"/>
              </a:rPr>
              <a:t>≥ 500 → Very High</a:t>
            </a:r>
          </a:p>
        </p:txBody>
      </p:sp>
      <p:sp>
        <p:nvSpPr>
          <p:cNvPr id="15365" name="Slide Number Placeholder 1">
            <a:extLst>
              <a:ext uri="{FF2B5EF4-FFF2-40B4-BE49-F238E27FC236}">
                <a16:creationId xmlns:a16="http://schemas.microsoft.com/office/drawing/2014/main" id="{5E915AD3-C4D7-442B-A664-B99CCC33B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8D8791-7FB2-49E3-9DA7-28953B82C9D6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2FC5A1E-240D-41C8-BB78-BB7215E730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669925"/>
          </a:xfrm>
        </p:spPr>
        <p:txBody>
          <a:bodyPr/>
          <a:lstStyle/>
          <a:p>
            <a:pPr eaLnBrk="1" hangingPunct="1"/>
            <a:r>
              <a:rPr lang="en-US" altLang="en-US" sz="4000"/>
              <a:t>Determining Cholesterol Goal (LDL!)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2637A53-D10F-44FB-9ED6-B6937A1B1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5029200"/>
          </a:xfrm>
        </p:spPr>
        <p:txBody>
          <a:bodyPr/>
          <a:lstStyle/>
          <a:p>
            <a:pPr algn="ctr" eaLnBrk="1" hangingPunct="1"/>
            <a:r>
              <a:rPr lang="en-US" altLang="en-US" sz="3600" b="1" u="sng">
                <a:solidFill>
                  <a:srgbClr val="0070C0"/>
                </a:solidFill>
              </a:rPr>
              <a:t>Look at Joint National Committee (JNC) 7 Risk Factors</a:t>
            </a:r>
          </a:p>
          <a:p>
            <a:pPr marL="971550" lvl="1" indent="-457200" eaLnBrk="1" hangingPunct="1">
              <a:buFont typeface="Times New Roman" panose="02020603050405020304" pitchFamily="18" charset="0"/>
              <a:buAutoNum type="arabicPeriod"/>
            </a:pPr>
            <a:r>
              <a:rPr lang="en-US" altLang="en-US" sz="2400" b="1"/>
              <a:t>Cigarette smoking</a:t>
            </a:r>
          </a:p>
          <a:p>
            <a:pPr marL="971550" lvl="1" indent="-457200" eaLnBrk="1" hangingPunct="1">
              <a:buFont typeface="Times New Roman" panose="02020603050405020304" pitchFamily="18" charset="0"/>
              <a:buAutoNum type="arabicPeriod"/>
            </a:pPr>
            <a:r>
              <a:rPr lang="en-US" altLang="en-US" sz="2400" b="1"/>
              <a:t>Hypertension</a:t>
            </a:r>
            <a:r>
              <a:rPr lang="en-US" altLang="en-US" sz="2400"/>
              <a:t> (BP </a:t>
            </a:r>
            <a:r>
              <a:rPr lang="en-US" altLang="en-US" sz="2400">
                <a:cs typeface="Arial" panose="020B0604020202020204" pitchFamily="34" charset="0"/>
              </a:rPr>
              <a:t>≥</a:t>
            </a:r>
            <a:r>
              <a:rPr lang="en-US" altLang="en-US" sz="2400"/>
              <a:t>140/90 or on anti-hypertensives)</a:t>
            </a:r>
          </a:p>
          <a:p>
            <a:pPr marL="971550" lvl="1" indent="-457200" eaLnBrk="1" hangingPunct="1">
              <a:buFont typeface="Times New Roman" panose="02020603050405020304" pitchFamily="18" charset="0"/>
              <a:buAutoNum type="arabicPeriod"/>
            </a:pPr>
            <a:r>
              <a:rPr lang="en-US" altLang="en-US" sz="2400" b="1"/>
              <a:t>Low HDL cholesterol</a:t>
            </a:r>
            <a:r>
              <a:rPr lang="en-US" altLang="en-US" sz="2400"/>
              <a:t> (&lt; 40 mg/dL)</a:t>
            </a:r>
          </a:p>
          <a:p>
            <a:pPr marL="971550" lvl="1" indent="-457200" eaLnBrk="1" hangingPunct="1">
              <a:buFont typeface="Times New Roman" panose="02020603050405020304" pitchFamily="18" charset="0"/>
              <a:buAutoNum type="arabicPeriod"/>
            </a:pPr>
            <a:r>
              <a:rPr lang="en-US" altLang="en-US" sz="2400" b="1"/>
              <a:t>Family History of premature coronary heart disease (CHD)</a:t>
            </a:r>
            <a:r>
              <a:rPr lang="en-US" altLang="en-US" sz="2400"/>
              <a:t> (CHD in first-degree male relative &lt;55 or CHD in first-degree female relative &lt; 65)</a:t>
            </a:r>
          </a:p>
          <a:p>
            <a:pPr marL="971550" lvl="1" indent="-457200" eaLnBrk="1" hangingPunct="1">
              <a:buFont typeface="Times New Roman" panose="02020603050405020304" pitchFamily="18" charset="0"/>
              <a:buAutoNum type="arabicPeriod"/>
            </a:pPr>
            <a:r>
              <a:rPr lang="en-US" altLang="en-US" sz="2400"/>
              <a:t> </a:t>
            </a:r>
            <a:r>
              <a:rPr lang="en-US" altLang="en-US" sz="2400" b="1"/>
              <a:t>Age</a:t>
            </a:r>
            <a:r>
              <a:rPr lang="en-US" altLang="en-US" sz="2400"/>
              <a:t> (men </a:t>
            </a:r>
            <a:r>
              <a:rPr lang="en-US" altLang="en-US" sz="2400">
                <a:cs typeface="Arial" panose="020B0604020202020204" pitchFamily="34" charset="0"/>
              </a:rPr>
              <a:t>≥ 45, women ≥ 55)</a:t>
            </a:r>
            <a:endParaRPr lang="en-US" altLang="en-US" sz="2400"/>
          </a:p>
          <a:p>
            <a:pPr lvl="2" eaLnBrk="1" hangingPunct="1"/>
            <a:endParaRPr lang="en-US" altLang="en-US"/>
          </a:p>
        </p:txBody>
      </p:sp>
      <p:sp>
        <p:nvSpPr>
          <p:cNvPr id="16388" name="Slide Number Placeholder 1">
            <a:extLst>
              <a:ext uri="{FF2B5EF4-FFF2-40B4-BE49-F238E27FC236}">
                <a16:creationId xmlns:a16="http://schemas.microsoft.com/office/drawing/2014/main" id="{E9623BF3-A5E5-4267-92A1-638454563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34ECA3-CA03-41BC-B3DA-5B4000266A0A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B45189E-3E3D-4EDB-B11B-AC198231F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Determining Goal LDL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DC133B6-5ED0-4F73-873D-E093BE44C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 typeface="Times New Roman" panose="02020603050405020304" pitchFamily="18" charset="0"/>
              <a:buAutoNum type="arabicPeriod" startAt="6"/>
            </a:pPr>
            <a:r>
              <a:rPr lang="en-US" altLang="en-US"/>
              <a:t>CHD</a:t>
            </a:r>
          </a:p>
          <a:p>
            <a:pPr marL="514350" indent="-514350" eaLnBrk="1" hangingPunct="1">
              <a:buFont typeface="Times New Roman" panose="02020603050405020304" pitchFamily="18" charset="0"/>
              <a:buAutoNum type="arabicPeriod" startAt="6"/>
            </a:pPr>
            <a:r>
              <a:rPr lang="en-US" altLang="en-US"/>
              <a:t>CHD Risk Equivalents:</a:t>
            </a:r>
          </a:p>
          <a:p>
            <a:pPr lvl="2" eaLnBrk="1" hangingPunct="1">
              <a:buClr>
                <a:srgbClr val="00B050"/>
              </a:buClr>
            </a:pPr>
            <a:r>
              <a:rPr lang="en-US" altLang="en-US"/>
              <a:t>Peripheral Vascular Disease</a:t>
            </a:r>
          </a:p>
          <a:p>
            <a:pPr lvl="2" eaLnBrk="1" hangingPunct="1">
              <a:buClr>
                <a:srgbClr val="00B050"/>
              </a:buClr>
            </a:pPr>
            <a:r>
              <a:rPr lang="en-US" altLang="en-US"/>
              <a:t>Cerebral Vascular Accident</a:t>
            </a:r>
          </a:p>
          <a:p>
            <a:pPr lvl="2" eaLnBrk="1" hangingPunct="1">
              <a:buClr>
                <a:srgbClr val="00B050"/>
              </a:buClr>
            </a:pPr>
            <a:r>
              <a:rPr lang="en-US" altLang="en-US"/>
              <a:t>Diabetes Mellitus</a:t>
            </a:r>
          </a:p>
        </p:txBody>
      </p:sp>
      <p:sp>
        <p:nvSpPr>
          <p:cNvPr id="17412" name="Slide Number Placeholder 1">
            <a:extLst>
              <a:ext uri="{FF2B5EF4-FFF2-40B4-BE49-F238E27FC236}">
                <a16:creationId xmlns:a16="http://schemas.microsoft.com/office/drawing/2014/main" id="{651E6340-A473-445A-894F-71D5DC73A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81F043-B17D-4137-AB9C-52B82EA25142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2A224A4-EEC3-4EA5-A5FC-D6ED536BE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974725"/>
          </a:xfrm>
        </p:spPr>
        <p:txBody>
          <a:bodyPr/>
          <a:lstStyle/>
          <a:p>
            <a:pPr eaLnBrk="1" hangingPunct="1"/>
            <a:r>
              <a:rPr lang="en-US" altLang="en-US"/>
              <a:t>LDL Goals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EDE815B-5D34-4B79-AA4B-BC866E380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53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700"/>
              <a:t>0-1 Risk Factors: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b="1"/>
              <a:t>LDL goal is 160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/>
              <a:t> If LDL </a:t>
            </a:r>
            <a:r>
              <a:rPr lang="en-US" altLang="en-US" sz="2000">
                <a:cs typeface="Arial" panose="020B0604020202020204" pitchFamily="34" charset="0"/>
              </a:rPr>
              <a:t>≥</a:t>
            </a:r>
            <a:r>
              <a:rPr lang="en-US" altLang="en-US" sz="2000"/>
              <a:t> 160:  Initiate TLC (therapeutic lifestyle changes)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/>
              <a:t> If LDL </a:t>
            </a:r>
            <a:r>
              <a:rPr lang="en-US" altLang="en-US" sz="2000">
                <a:cs typeface="Arial" panose="020B0604020202020204" pitchFamily="34" charset="0"/>
              </a:rPr>
              <a:t>≥</a:t>
            </a:r>
            <a:r>
              <a:rPr lang="en-US" altLang="en-US" sz="2000"/>
              <a:t> 190: Initiate pharmaceutical treatment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/>
              <a:t>2 + Risk Factors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b="1"/>
              <a:t>LDL goal is 130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/>
              <a:t>If LDL </a:t>
            </a:r>
            <a:r>
              <a:rPr lang="en-US" altLang="en-US" sz="2000">
                <a:cs typeface="Arial" panose="020B0604020202020204" pitchFamily="34" charset="0"/>
              </a:rPr>
              <a:t>≥ 130: Initiate TLC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>
                <a:cs typeface="Arial" panose="020B0604020202020204" pitchFamily="34" charset="0"/>
              </a:rPr>
              <a:t>If LDL ≥ 160:  Initiate pharmaceutical treatment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200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700"/>
              <a:t>CHD or CHD Risk Equivalent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b="1"/>
              <a:t>LDL goal is 100 (or 70)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/>
              <a:t>If LDL </a:t>
            </a:r>
            <a:r>
              <a:rPr lang="en-US" altLang="en-US" sz="2000">
                <a:cs typeface="Arial" panose="020B0604020202020204" pitchFamily="34" charset="0"/>
              </a:rPr>
              <a:t>≥ 100: Initiate TLC and pharmaceutical treatment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18436" name="Slide Number Placeholder 1">
            <a:extLst>
              <a:ext uri="{FF2B5EF4-FFF2-40B4-BE49-F238E27FC236}">
                <a16:creationId xmlns:a16="http://schemas.microsoft.com/office/drawing/2014/main" id="{4602E66F-7881-4F7E-8A38-BB939C2E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B4C8C7-1173-4CC9-AA7F-505F359AD6FA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>
            <a:extLst>
              <a:ext uri="{FF2B5EF4-FFF2-40B4-BE49-F238E27FC236}">
                <a16:creationId xmlns:a16="http://schemas.microsoft.com/office/drawing/2014/main" id="{840B41F7-341A-4E35-AC96-5BC98DBFB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7D099C-EC4E-446A-B99F-A51D3B776E31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/>
          </a:p>
        </p:txBody>
      </p:sp>
      <p:sp>
        <p:nvSpPr>
          <p:cNvPr id="19459" name="AutoShape 2" descr="Image result for Hyperlipidemia">
            <a:extLst>
              <a:ext uri="{FF2B5EF4-FFF2-40B4-BE49-F238E27FC236}">
                <a16:creationId xmlns:a16="http://schemas.microsoft.com/office/drawing/2014/main" id="{D6776642-9250-4908-BA2C-6B8311BB19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01763"/>
            <a:ext cx="5210175" cy="29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ar-JO" altLang="en-US" sz="1800"/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EEE04DF1-8E6F-4D4E-B9B1-26C613D37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33400"/>
            <a:ext cx="8128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>
            <a:extLst>
              <a:ext uri="{FF2B5EF4-FFF2-40B4-BE49-F238E27FC236}">
                <a16:creationId xmlns:a16="http://schemas.microsoft.com/office/drawing/2014/main" id="{2E7529E5-A8AE-40BD-82DF-F4876E23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183226-1F6E-4EFF-B241-1493EFC6F9EF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/>
          </a:p>
        </p:txBody>
      </p:sp>
      <p:pic>
        <p:nvPicPr>
          <p:cNvPr id="20483" name="Picture 6" descr="Image result for Hyperlipidemia">
            <a:extLst>
              <a:ext uri="{FF2B5EF4-FFF2-40B4-BE49-F238E27FC236}">
                <a16:creationId xmlns:a16="http://schemas.microsoft.com/office/drawing/2014/main" id="{E488F347-5440-4B0E-B673-590BC116A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05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C766873-0C60-42C1-9312-ED8E52EBE8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Treatment of Hyperlipidemia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1BD5CE3-5A70-48C2-AEFA-17F996F16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Lifestyle modification</a:t>
            </a:r>
          </a:p>
          <a:p>
            <a:pPr lvl="1" eaLnBrk="1" hangingPunct="1"/>
            <a:r>
              <a:rPr lang="en-US" altLang="en-US"/>
              <a:t>Low-cholesterol diet</a:t>
            </a:r>
          </a:p>
          <a:p>
            <a:pPr lvl="1" eaLnBrk="1" hangingPunct="1"/>
            <a:r>
              <a:rPr lang="en-US" altLang="en-US"/>
              <a:t>Exercise</a:t>
            </a:r>
          </a:p>
        </p:txBody>
      </p:sp>
      <p:sp>
        <p:nvSpPr>
          <p:cNvPr id="21508" name="Slide Number Placeholder 1">
            <a:extLst>
              <a:ext uri="{FF2B5EF4-FFF2-40B4-BE49-F238E27FC236}">
                <a16:creationId xmlns:a16="http://schemas.microsoft.com/office/drawing/2014/main" id="{59E5C654-821B-42A8-B5D0-964DA73D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134FF0-9272-498B-A438-C3060E3E506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E4F1CE6-359B-48F1-9F3B-3DC5CD897D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Medications for Hyperlipidemia</a:t>
            </a:r>
          </a:p>
        </p:txBody>
      </p:sp>
      <p:graphicFrame>
        <p:nvGraphicFramePr>
          <p:cNvPr id="32866" name="Group 98">
            <a:extLst>
              <a:ext uri="{FF2B5EF4-FFF2-40B4-BE49-F238E27FC236}">
                <a16:creationId xmlns:a16="http://schemas.microsoft.com/office/drawing/2014/main" id="{FF57FC05-CBB7-4906-B4E4-716AF1D639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1752600"/>
          <a:ext cx="8153400" cy="4029075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Drug Class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Agents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Effects (% change)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Side Effects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HMG CoA reductase inhibitors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Lovastatin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Pravastatin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LDL (18-55),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 HDL (5-15)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 Triglycerides (7-30)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Myopathy, increased liver enzymes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Cholesterol absorption inhibitor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Ezetimibe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 LDL( 14-18),  HDL (1-3)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Triglyceride (2)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Headache, GI distress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Nicotinic Acid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ar-JO" sz="1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LDL (15-30), 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 HDL (15-35)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 Triglyceride (20-50)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Flushing, Hyperglycemia,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Hyperuricemia, GI distress, hepatotoxicity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Fibric Acids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Gemfibrozil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Fenofibrate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LDL (5-20), HDL (10-20)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Triglyceride (20-50)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Dyspepsia, gallstones, myopathy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Bile Acid sequestrants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Cholestyramine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 LDL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 HDL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No change in triglycerides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</a:rPr>
                        <a:t>GI distress, constipation, decreased absorption of other drugs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568" name="Slide Number Placeholder 1">
            <a:extLst>
              <a:ext uri="{FF2B5EF4-FFF2-40B4-BE49-F238E27FC236}">
                <a16:creationId xmlns:a16="http://schemas.microsoft.com/office/drawing/2014/main" id="{5E55BF0C-7BEA-4D43-806C-13AB02F30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F77F7A-EAFA-4C0E-8593-2C65631AA37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>
            <a:extLst>
              <a:ext uri="{FF2B5EF4-FFF2-40B4-BE49-F238E27FC236}">
                <a16:creationId xmlns:a16="http://schemas.microsoft.com/office/drawing/2014/main" id="{687BDD8E-0860-4063-9FB2-6DEB2312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1E0EAC-80DB-41BE-9CF8-925F77247C72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/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A7BE391E-5194-4AB3-8927-DAC2DEB66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>
            <a:extLst>
              <a:ext uri="{FF2B5EF4-FFF2-40B4-BE49-F238E27FC236}">
                <a16:creationId xmlns:a16="http://schemas.microsoft.com/office/drawing/2014/main" id="{CC879D74-8B2A-47C5-87D9-53E37E3E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B7A7D0-831D-48B4-B599-0C10A08D46FB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/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48DE7223-3F7E-418A-8D91-5D9860CDF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>
            <a:extLst>
              <a:ext uri="{FF2B5EF4-FFF2-40B4-BE49-F238E27FC236}">
                <a16:creationId xmlns:a16="http://schemas.microsoft.com/office/drawing/2014/main" id="{4B663DE5-27D3-4643-9E20-E8E5295E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4CD998-F867-4848-B1BF-D72EC1C96CF0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F1B2D97-718B-4AFC-8FE2-D22ABD520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85800"/>
            <a:ext cx="82296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TLC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Therapeutic Lifestyle Changes</a:t>
            </a:r>
            <a:endParaRPr lang="en-US" altLang="en-US" sz="28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Lower your cholesterol, decrease risk for heart disease, and lose weight with the Therapeutic Lifestyle Changes (TLC) Diet, a weight-loss program created by the National Institute of Health (NIH) and endorsed by the American Heart Association. Following the TLC Diet is simple -- </a:t>
            </a:r>
            <a:r>
              <a:rPr lang="en-US" altLang="en-US" sz="2000" u="sng">
                <a:solidFill>
                  <a:srgbClr val="FF0000"/>
                </a:solidFill>
              </a:rPr>
              <a:t>you’ll cut back on saturated fats, incorporate more fiber into your diet, and add regular exercise into your daily routine to get your health back on track.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How It Works: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First, know why you’re starting the TLC Diet to help determine your daily caloric intakes. If the objective is to lower LDL cholesterol, </a:t>
            </a:r>
            <a:r>
              <a:rPr lang="en-US" altLang="en-US" sz="2000" u="sng">
                <a:solidFill>
                  <a:srgbClr val="FF0000"/>
                </a:solidFill>
              </a:rPr>
              <a:t>men should consume 2,500 calories per day and women should consume 1,800 calories per day.</a:t>
            </a:r>
            <a:r>
              <a:rPr lang="en-US" altLang="en-US" sz="1800"/>
              <a:t> If the objective is to lower LDL cholesterol and lose weight, men should consume 1,600 calories per day and women should consume 1,200 calories per day.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>
            <a:extLst>
              <a:ext uri="{FF2B5EF4-FFF2-40B4-BE49-F238E27FC236}">
                <a16:creationId xmlns:a16="http://schemas.microsoft.com/office/drawing/2014/main" id="{70388438-45F2-478A-9113-B1938CF3B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F1C5CE-E081-47A4-B647-408211D65BB1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579D971-064D-43F2-B87B-EB198BCB3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84582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b="1" u="sng" dirty="0">
                <a:solidFill>
                  <a:srgbClr val="0070C0"/>
                </a:solidFill>
              </a:rPr>
              <a:t>There are a few rules from NIH you’ll need to follow each day when keeping to your calorie count: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000" b="1" u="sng" dirty="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000" b="1" u="sng" dirty="0">
              <a:solidFill>
                <a:srgbClr val="0070C0"/>
              </a:solidFill>
            </a:endParaRPr>
          </a:p>
          <a:p>
            <a:pPr indent="-457200" algn="just"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2400" dirty="0"/>
              <a:t>  Consume less than 7 % of your daily calories from 	saturated fat.</a:t>
            </a:r>
          </a:p>
          <a:p>
            <a:pPr indent="-457200" algn="just"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2400" dirty="0"/>
              <a:t>  Consume less than 200 mg a day of cholesterol.</a:t>
            </a:r>
          </a:p>
          <a:p>
            <a:pPr indent="-457200" algn="just"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2400" dirty="0"/>
              <a:t>  Consume 25-35 % of your daily calories from total 	fat (including the saturated fat calories).</a:t>
            </a:r>
          </a:p>
          <a:p>
            <a:pPr indent="-457200" algn="just"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2400" dirty="0"/>
              <a:t>  Eat two grams per day of plant </a:t>
            </a:r>
            <a:r>
              <a:rPr lang="en-US" altLang="en-US" sz="2400" dirty="0" err="1"/>
              <a:t>stanols</a:t>
            </a:r>
            <a:r>
              <a:rPr lang="en-US" altLang="en-US" sz="2400" dirty="0"/>
              <a:t> or sterols if you 	want to lower LDL cholesterol. You can find these in 	things like orange juice, cereal, and granola bars.</a:t>
            </a:r>
          </a:p>
          <a:p>
            <a:pPr indent="-457200" algn="just"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2400" dirty="0"/>
              <a:t>  Eat 10-25 grams per day of soluble fiber found in things 	like nuts, seeds, beans, and lentils if you want to 	lower your LDL cholesterol.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>
            <a:extLst>
              <a:ext uri="{FF2B5EF4-FFF2-40B4-BE49-F238E27FC236}">
                <a16:creationId xmlns:a16="http://schemas.microsoft.com/office/drawing/2014/main" id="{8DFF661D-BA8A-400C-909C-56BEE7382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A57E04-26CD-46A9-AC83-5024CEBFD6F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/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73AD7467-6E94-4C0D-BC6D-2E877F69A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8077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Times New Roman" panose="02020603050405020304" pitchFamily="18" charset="0"/>
              <a:buAutoNum type="arabicPeriod" startAt="6"/>
            </a:pPr>
            <a:r>
              <a:rPr lang="en-US" altLang="en-US" sz="2000"/>
              <a:t>Eat no more than five ounces of meat, preferably skinless chicken or fish.</a:t>
            </a:r>
          </a:p>
          <a:p>
            <a:pPr>
              <a:buFont typeface="Times New Roman" panose="02020603050405020304" pitchFamily="18" charset="0"/>
              <a:buAutoNum type="arabicPeriod" startAt="6"/>
            </a:pPr>
            <a:r>
              <a:rPr lang="en-US" altLang="en-US" sz="2000"/>
              <a:t>Eat two to three servings of low-fat or fat-free dairy per day.</a:t>
            </a:r>
          </a:p>
          <a:p>
            <a:pPr>
              <a:buFont typeface="Times New Roman" panose="02020603050405020304" pitchFamily="18" charset="0"/>
              <a:buAutoNum type="arabicPeriod" startAt="6"/>
            </a:pPr>
            <a:r>
              <a:rPr lang="en-US" altLang="en-US" sz="2000"/>
              <a:t>Eat three to five servings of vegetables, dry beans, or peas per day.</a:t>
            </a:r>
          </a:p>
          <a:p>
            <a:pPr>
              <a:buFont typeface="Times New Roman" panose="02020603050405020304" pitchFamily="18" charset="0"/>
              <a:buAutoNum type="arabicPeriod" startAt="6"/>
            </a:pPr>
            <a:r>
              <a:rPr lang="en-US" altLang="en-US" sz="2000"/>
              <a:t>Eat two to four servings of fruit per day.</a:t>
            </a:r>
          </a:p>
          <a:p>
            <a:pPr>
              <a:buFont typeface="Times New Roman" panose="02020603050405020304" pitchFamily="18" charset="0"/>
              <a:buAutoNum type="arabicPeriod" startAt="6"/>
            </a:pPr>
            <a:r>
              <a:rPr lang="en-US" altLang="en-US" sz="2000"/>
              <a:t>Eat six or more servings of breads, cereals, or grains 	per day.</a:t>
            </a:r>
          </a:p>
          <a:p>
            <a:pPr>
              <a:buFont typeface="Times New Roman" panose="02020603050405020304" pitchFamily="18" charset="0"/>
              <a:buAutoNum type="arabicPeriod" startAt="6"/>
            </a:pPr>
            <a:r>
              <a:rPr lang="en-US" altLang="en-US" sz="2000"/>
              <a:t>Eat no more than two egg yolks per week, including the yolks in baked goods and cooked or processed foods.</a:t>
            </a:r>
          </a:p>
          <a:p>
            <a:pPr>
              <a:buFont typeface="Times New Roman" panose="02020603050405020304" pitchFamily="18" charset="0"/>
              <a:buAutoNum type="arabicPeriod" startAt="6"/>
            </a:pPr>
            <a:r>
              <a:rPr lang="en-US" altLang="en-US" sz="2000"/>
              <a:t>Plus, you should have 30 minutes of moderate-intensity exercise every day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>
            <a:extLst>
              <a:ext uri="{FF2B5EF4-FFF2-40B4-BE49-F238E27FC236}">
                <a16:creationId xmlns:a16="http://schemas.microsoft.com/office/drawing/2014/main" id="{1F65BD74-636C-43D9-A66E-DDAB91465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D3A643-0255-447F-BB4B-48095CA9E38B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/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A5F1DCAA-8D85-4741-B38D-6BD9C3287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6005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>
            <a:extLst>
              <a:ext uri="{FF2B5EF4-FFF2-40B4-BE49-F238E27FC236}">
                <a16:creationId xmlns:a16="http://schemas.microsoft.com/office/drawing/2014/main" id="{6936420F-3031-4001-8712-B4C0B8F70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304800"/>
            <a:ext cx="34671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>
            <a:extLst>
              <a:ext uri="{FF2B5EF4-FFF2-40B4-BE49-F238E27FC236}">
                <a16:creationId xmlns:a16="http://schemas.microsoft.com/office/drawing/2014/main" id="{BA9D427B-5B72-41C1-847C-74DE5DF33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9" y="3314701"/>
            <a:ext cx="4600575" cy="2781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>
            <a:extLst>
              <a:ext uri="{FF2B5EF4-FFF2-40B4-BE49-F238E27FC236}">
                <a16:creationId xmlns:a16="http://schemas.microsoft.com/office/drawing/2014/main" id="{E0A57EB5-371A-4E3A-807A-4ED1EBBD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9B0373-43DD-4106-9EE7-561FC1F3B17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AA4403B-DDEA-4F39-A683-848A70BD9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28800"/>
            <a:ext cx="84582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Cutting out bad fat from your diet will help to lower your cholesterol, </a:t>
            </a:r>
            <a:r>
              <a:rPr lang="en-US" altLang="en-US" sz="2000">
                <a:solidFill>
                  <a:srgbClr val="FF0000"/>
                </a:solidFill>
              </a:rPr>
              <a:t>since fat, especially saturated and trans fat, increases your LDL</a:t>
            </a:r>
            <a:r>
              <a:rPr lang="en-US" altLang="en-US" sz="2000"/>
              <a:t> (bad cholesterol) which increases risk for heart disease. Plus, </a:t>
            </a:r>
            <a:r>
              <a:rPr lang="en-US" altLang="en-US" sz="2000">
                <a:solidFill>
                  <a:srgbClr val="FF0000"/>
                </a:solidFill>
              </a:rPr>
              <a:t>consuming more soluble fiber </a:t>
            </a:r>
            <a:r>
              <a:rPr lang="en-US" altLang="en-US" sz="2000"/>
              <a:t>is also beneficial, as it can help reduce your risk for heart disease and fills you up so that you’ll eat fewer calories. Overall</a:t>
            </a:r>
            <a:r>
              <a:rPr lang="en-US" altLang="en-US" sz="2000">
                <a:solidFill>
                  <a:srgbClr val="FF0000"/>
                </a:solidFill>
              </a:rPr>
              <a:t>, eating a healthier diet and getting active for 30 minutes each day </a:t>
            </a:r>
            <a:r>
              <a:rPr lang="en-US" altLang="en-US" sz="2000"/>
              <a:t>will improve your health and help you lose weight.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>
            <a:extLst>
              <a:ext uri="{FF2B5EF4-FFF2-40B4-BE49-F238E27FC236}">
                <a16:creationId xmlns:a16="http://schemas.microsoft.com/office/drawing/2014/main" id="{2A8E391E-BF7C-455E-8D00-E58879DA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79E761-4307-44F0-86E1-7F2CEDB82CAA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000"/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FE85D999-BC45-4E39-88DD-D622EB11B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0772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>
            <a:extLst>
              <a:ext uri="{FF2B5EF4-FFF2-40B4-BE49-F238E27FC236}">
                <a16:creationId xmlns:a16="http://schemas.microsoft.com/office/drawing/2014/main" id="{0BF7047F-F5C3-44DF-B7CA-B4EF723D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80BE8C-D3D0-4CE6-A7BE-2624B243DE2F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000"/>
          </a:p>
        </p:txBody>
      </p:sp>
      <p:pic>
        <p:nvPicPr>
          <p:cNvPr id="30723" name="Picture 2" descr="Image result for Hyperlipidemia">
            <a:extLst>
              <a:ext uri="{FF2B5EF4-FFF2-40B4-BE49-F238E27FC236}">
                <a16:creationId xmlns:a16="http://schemas.microsoft.com/office/drawing/2014/main" id="{58BDF37B-5E85-45C4-8006-BFC3AE4AE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915400" cy="6400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921EA56-27A8-4097-ACBA-C1EC360C8F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story of lipids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5C5ECA4-A017-43AD-9AB3-A24BA07F5C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700"/>
              <a:t>Chylomicrons transport fats from the intestinal mucosa to the liver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/>
              <a:t>In the liver, the chylomicrons release triglycerides and some cholesterol and become low-density lipoproteins (LDL).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/>
              <a:t>LDL then carries fat and cholesterol to the body’s cells.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/>
              <a:t>High-density lipoproteins (HDL) carry fat and cholesterol back to the liver for excretion. </a:t>
            </a:r>
          </a:p>
        </p:txBody>
      </p:sp>
      <p:sp>
        <p:nvSpPr>
          <p:cNvPr id="6148" name="Slide Number Placeholder 1">
            <a:extLst>
              <a:ext uri="{FF2B5EF4-FFF2-40B4-BE49-F238E27FC236}">
                <a16:creationId xmlns:a16="http://schemas.microsoft.com/office/drawing/2014/main" id="{27D82711-EAE0-4F65-837E-C6976AF9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D7B46F-E2C9-4AB2-AE55-68F483984A3B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>
            <a:extLst>
              <a:ext uri="{FF2B5EF4-FFF2-40B4-BE49-F238E27FC236}">
                <a16:creationId xmlns:a16="http://schemas.microsoft.com/office/drawing/2014/main" id="{61BC75EA-07B8-47F6-AC74-A32187F99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E54C05-067B-4399-B902-FFA0516F7774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/>
          </a:p>
        </p:txBody>
      </p:sp>
      <p:pic>
        <p:nvPicPr>
          <p:cNvPr id="40964" name="Picture 4" descr="Image result for chylomicrons pathway">
            <a:extLst>
              <a:ext uri="{FF2B5EF4-FFF2-40B4-BE49-F238E27FC236}">
                <a16:creationId xmlns:a16="http://schemas.microsoft.com/office/drawing/2014/main" id="{B1035090-4324-4964-BE8B-DDE178173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8763000" cy="5800725"/>
          </a:xfrm>
          <a:prstGeom prst="rect">
            <a:avLst/>
          </a:prstGeom>
          <a:ln>
            <a:solidFill>
              <a:srgbClr val="33CC3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76868AA-D630-4DEA-9AC4-D4899B25A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story of lipids (cont.)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16D0C73-4FB2-4F5C-90E0-E4BB6C04F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When oxidized LDL cholesterol gets high, atheroma formation in the walls of arteries occurs, which causes atherosclerosis.</a:t>
            </a:r>
          </a:p>
          <a:p>
            <a:pPr eaLnBrk="1" hangingPunct="1"/>
            <a:r>
              <a:rPr lang="en-US" altLang="en-US"/>
              <a:t>HDL cholesterol is able to go and remove cholesterol from the atheroma.</a:t>
            </a:r>
          </a:p>
          <a:p>
            <a:pPr eaLnBrk="1" hangingPunct="1"/>
            <a:r>
              <a:rPr lang="en-US" altLang="en-US"/>
              <a:t>Atherogenic cholesterol </a:t>
            </a:r>
            <a:r>
              <a:rPr lang="en-US" altLang="en-US">
                <a:cs typeface="Arial" panose="020B0604020202020204" pitchFamily="34" charset="0"/>
              </a:rPr>
              <a:t>→ LDL, VLDL, IDL</a:t>
            </a:r>
          </a:p>
          <a:p>
            <a:pPr eaLnBrk="1" hangingPunct="1"/>
            <a:endParaRPr lang="en-US" altLang="en-US"/>
          </a:p>
        </p:txBody>
      </p:sp>
      <p:sp>
        <p:nvSpPr>
          <p:cNvPr id="8196" name="Slide Number Placeholder 1">
            <a:extLst>
              <a:ext uri="{FF2B5EF4-FFF2-40B4-BE49-F238E27FC236}">
                <a16:creationId xmlns:a16="http://schemas.microsoft.com/office/drawing/2014/main" id="{691E4E1A-596E-4792-8868-AF17BB075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93A1BD-00C2-4183-AF58-79AF5EF8E8CB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98F2FC5C-9159-4D1F-B4F7-7DF8224A4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Atherosclerosis</a:t>
            </a:r>
          </a:p>
        </p:txBody>
      </p:sp>
      <p:pic>
        <p:nvPicPr>
          <p:cNvPr id="9219" name="Picture 7" descr="cholesterol">
            <a:extLst>
              <a:ext uri="{FF2B5EF4-FFF2-40B4-BE49-F238E27FC236}">
                <a16:creationId xmlns:a16="http://schemas.microsoft.com/office/drawing/2014/main" id="{2BC1C54A-9482-43D6-B5F6-83BE78624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600200"/>
            <a:ext cx="40195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Slide Number Placeholder 1">
            <a:extLst>
              <a:ext uri="{FF2B5EF4-FFF2-40B4-BE49-F238E27FC236}">
                <a16:creationId xmlns:a16="http://schemas.microsoft.com/office/drawing/2014/main" id="{60F8D516-7E3B-4E58-AD34-970CE5125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2A5060-6F52-4947-B43E-B9911E183E8B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/>
          </a:p>
        </p:txBody>
      </p:sp>
      <p:pic>
        <p:nvPicPr>
          <p:cNvPr id="9221" name="Picture 8">
            <a:extLst>
              <a:ext uri="{FF2B5EF4-FFF2-40B4-BE49-F238E27FC236}">
                <a16:creationId xmlns:a16="http://schemas.microsoft.com/office/drawing/2014/main" id="{F0C9B81D-DAE1-4E42-AB29-B3D91888B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04975"/>
            <a:ext cx="46482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7164E33-45B4-4839-8A12-22D7582EA8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Causes of Hyperlipidemia	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2BC26C2-44D3-4606-8523-52A02F08AB7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sz="2700"/>
              <a:t>Diet</a:t>
            </a:r>
          </a:p>
          <a:p>
            <a:pPr marL="514350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sz="2700"/>
              <a:t>Hypothyroidism</a:t>
            </a:r>
          </a:p>
          <a:p>
            <a:pPr marL="514350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sz="2700"/>
              <a:t>Nephrotic syndrome</a:t>
            </a:r>
          </a:p>
          <a:p>
            <a:pPr marL="514350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sz="2700"/>
              <a:t>Anorexia nervosa</a:t>
            </a:r>
          </a:p>
          <a:p>
            <a:pPr marL="514350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sz="2700"/>
              <a:t>Obstructive liver disease</a:t>
            </a:r>
          </a:p>
          <a:p>
            <a:pPr marL="514350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sz="2700"/>
              <a:t>Obesity</a:t>
            </a:r>
          </a:p>
          <a:p>
            <a:pPr marL="514350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sz="2700"/>
              <a:t>Diabetes mellitus</a:t>
            </a:r>
          </a:p>
          <a:p>
            <a:pPr marL="514350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/>
            </a:pPr>
            <a:r>
              <a:rPr lang="en-US" altLang="en-US" sz="2700"/>
              <a:t>Pregnancy		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14686682-1164-4FCF-85DE-571371E9972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 startAt="9"/>
            </a:pPr>
            <a:r>
              <a:rPr lang="en-US" altLang="en-US" sz="2700"/>
              <a:t>Acute hepatitis</a:t>
            </a:r>
          </a:p>
          <a:p>
            <a:pPr marL="514350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 startAt="9"/>
            </a:pPr>
            <a:r>
              <a:rPr lang="en-US" altLang="en-US" sz="2700"/>
              <a:t>Systemic lupus erythematousus (SLE)</a:t>
            </a:r>
          </a:p>
          <a:p>
            <a:pPr marL="514350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rabicPeriod" startAt="9"/>
            </a:pPr>
            <a:r>
              <a:rPr lang="en-US" altLang="en-US" sz="2700"/>
              <a:t>AIDS (protease inhibitors)</a:t>
            </a:r>
          </a:p>
        </p:txBody>
      </p:sp>
      <p:sp>
        <p:nvSpPr>
          <p:cNvPr id="10245" name="Slide Number Placeholder 1">
            <a:extLst>
              <a:ext uri="{FF2B5EF4-FFF2-40B4-BE49-F238E27FC236}">
                <a16:creationId xmlns:a16="http://schemas.microsoft.com/office/drawing/2014/main" id="{800702C9-C632-4535-B247-9E15B91B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DE6BB2-9A8E-4D72-AD36-0309FFF1F5D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83DA478-888B-46E3-A87A-03C3AEEDF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898525"/>
          </a:xfrm>
        </p:spPr>
        <p:txBody>
          <a:bodyPr/>
          <a:lstStyle/>
          <a:p>
            <a:pPr algn="ctr" eaLnBrk="1" hangingPunct="1"/>
            <a:r>
              <a:rPr lang="en-US" altLang="en-US" sz="4800" b="1" u="sng"/>
              <a:t>Dietary sources of Cholesterol</a:t>
            </a:r>
          </a:p>
        </p:txBody>
      </p:sp>
      <p:graphicFrame>
        <p:nvGraphicFramePr>
          <p:cNvPr id="17491" name="Group 83">
            <a:extLst>
              <a:ext uri="{FF2B5EF4-FFF2-40B4-BE49-F238E27FC236}">
                <a16:creationId xmlns:a16="http://schemas.microsoft.com/office/drawing/2014/main" id="{CC2F75D3-E9B0-40FF-860E-A34AF1F8FD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1828800"/>
          <a:ext cx="8153400" cy="4240213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Type of Fat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Main Source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Effect on Cholesterol levels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Monounsaturated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Olives, olive oil, canola oil, peanut oil, cashews, almonds, peanuts and most other nuts; avocados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Lowers LDL, Raises HDL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Polyunsaturated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Corn, soybean, safflower and cottonseed oil; fish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Lowers LDL, Raises HDL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4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Saturated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Whole milk, butter, cheese, and ice cream; red meat; chocolate; coconuts, coconut milk, coconut oil , egg yolks, chicken skin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Raises both LDL and HDL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Trans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Most margarines; vegetable shortening; partially hydrogenated vegetable oil; deep-fried chips; many fast foods; most commercial baked goods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Raises LDL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293" name="Slide Number Placeholder 1">
            <a:extLst>
              <a:ext uri="{FF2B5EF4-FFF2-40B4-BE49-F238E27FC236}">
                <a16:creationId xmlns:a16="http://schemas.microsoft.com/office/drawing/2014/main" id="{71D37F16-4714-4569-A101-FD2A12C7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D07C66F-AD75-4830-B19F-3CE1FDE729DB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E7FAA2C-475F-4EEC-8A17-4DDAE3AA5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Hereditary Causes of Hyperlipidemia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20501DE-DF3D-44F2-9FE8-F8E8A9455C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0070C0"/>
                </a:solidFill>
              </a:rPr>
              <a:t>Familial Hypercholesterolemia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>
                <a:solidFill>
                  <a:srgbClr val="0070C0"/>
                </a:solidFill>
              </a:rPr>
              <a:t>Codominant genetic disorder, coccurs in heterozygous form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>
                <a:solidFill>
                  <a:srgbClr val="0070C0"/>
                </a:solidFill>
              </a:rPr>
              <a:t>Occurs in 1 in 500 individuals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>
                <a:solidFill>
                  <a:srgbClr val="0070C0"/>
                </a:solidFill>
              </a:rPr>
              <a:t>Mutation in LDL receptor, resulting in elevated levels of LDL at birth and throughout life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>
                <a:solidFill>
                  <a:srgbClr val="0070C0"/>
                </a:solidFill>
              </a:rPr>
              <a:t>High risk for atherosclerosis, tendon xanthomas (75% of patients), tuberous xanthomas and xanthelasmas of eyes. 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140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0070C0"/>
                </a:solidFill>
              </a:rPr>
              <a:t>Familial Combined Hyperlipidemia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>
                <a:solidFill>
                  <a:srgbClr val="0070C0"/>
                </a:solidFill>
              </a:rPr>
              <a:t>Autosomal dominant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>
                <a:solidFill>
                  <a:srgbClr val="0070C0"/>
                </a:solidFill>
              </a:rPr>
              <a:t>Increased secretions of VLDLs</a:t>
            </a:r>
          </a:p>
          <a:p>
            <a:pPr lvl="2" eaLnBrk="1" hangingPunct="1">
              <a:lnSpc>
                <a:spcPct val="80000"/>
              </a:lnSpc>
            </a:pPr>
            <a:endParaRPr lang="en-US" altLang="en-US" sz="140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0070C0"/>
                </a:solidFill>
              </a:rPr>
              <a:t>Dysbetalipoproteinemia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>
                <a:solidFill>
                  <a:srgbClr val="0070C0"/>
                </a:solidFill>
              </a:rPr>
              <a:t>Affects 1 in 10,000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>
                <a:solidFill>
                  <a:srgbClr val="0070C0"/>
                </a:solidFill>
              </a:rPr>
              <a:t>Results in apo E2, a binding-defective form of apoE (which usually plays important role in catabolism of chylomicron and VLDL)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>
                <a:solidFill>
                  <a:srgbClr val="0070C0"/>
                </a:solidFill>
              </a:rPr>
              <a:t>Increased risk for atherosclerosis, peripheral vascular disease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>
                <a:solidFill>
                  <a:srgbClr val="0070C0"/>
                </a:solidFill>
              </a:rPr>
              <a:t>Tuberous xanthomas, striae palmaris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600"/>
          </a:p>
        </p:txBody>
      </p:sp>
      <p:sp>
        <p:nvSpPr>
          <p:cNvPr id="12292" name="Slide Number Placeholder 1">
            <a:extLst>
              <a:ext uri="{FF2B5EF4-FFF2-40B4-BE49-F238E27FC236}">
                <a16:creationId xmlns:a16="http://schemas.microsoft.com/office/drawing/2014/main" id="{FBCA48F2-5B9C-4BA7-AA77-53AC7FC8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D973E0-5B81-4C36-9BB0-7D7D17DC4FE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fined">
  <a:themeElements>
    <a:clrScheme name="Refined 5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FF6600"/>
      </a:accent1>
      <a:accent2>
        <a:srgbClr val="FF9933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8A2D"/>
      </a:accent6>
      <a:hlink>
        <a:srgbClr val="FFCC00"/>
      </a:hlink>
      <a:folHlink>
        <a:srgbClr val="333399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7FDE7D708FE845A62A02956B3FD4F6" ma:contentTypeVersion="7" ma:contentTypeDescription="Create a new document." ma:contentTypeScope="" ma:versionID="57f8917420caa576ed3efd9115bcb4ba">
  <xsd:schema xmlns:xsd="http://www.w3.org/2001/XMLSchema" xmlns:xs="http://www.w3.org/2001/XMLSchema" xmlns:p="http://schemas.microsoft.com/office/2006/metadata/properties" xmlns:ns2="95982555-10ae-48fc-bacb-d01f372ff3df" targetNamespace="http://schemas.microsoft.com/office/2006/metadata/properties" ma:root="true" ma:fieldsID="ffe6455017f6d2b21732d9aeeafff712" ns2:_="">
    <xsd:import namespace="95982555-10ae-48fc-bacb-d01f372ff3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82555-10ae-48fc-bacb-d01f372ff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05B199-B978-45E0-B4BE-C873E51A96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B90477-6336-445C-ACB7-E3B9736AB14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5982555-10ae-48fc-bacb-d01f372ff3d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765</TotalTime>
  <Words>1285</Words>
  <Application>Microsoft Office PowerPoint</Application>
  <PresentationFormat>عرض على الشاشة (4:3)</PresentationFormat>
  <Paragraphs>204</Paragraphs>
  <Slides>27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Refined</vt:lpstr>
      <vt:lpstr>Hyperlipidemia</vt:lpstr>
      <vt:lpstr>عرض تقديمي في PowerPoint</vt:lpstr>
      <vt:lpstr>The story of lipids</vt:lpstr>
      <vt:lpstr>عرض تقديمي في PowerPoint</vt:lpstr>
      <vt:lpstr>The story of lipids (cont.)</vt:lpstr>
      <vt:lpstr>Atherosclerosis</vt:lpstr>
      <vt:lpstr>Causes of Hyperlipidemia </vt:lpstr>
      <vt:lpstr>Dietary sources of Cholesterol</vt:lpstr>
      <vt:lpstr>Hereditary Causes of Hyperlipidemia</vt:lpstr>
      <vt:lpstr>Checking lipids</vt:lpstr>
      <vt:lpstr>When to check lipid panel </vt:lpstr>
      <vt:lpstr>Goals for Lipids</vt:lpstr>
      <vt:lpstr>Determining Cholesterol Goal (LDL!)</vt:lpstr>
      <vt:lpstr>Determining Goal LDL</vt:lpstr>
      <vt:lpstr>LDL Goals</vt:lpstr>
      <vt:lpstr>عرض تقديمي في PowerPoint</vt:lpstr>
      <vt:lpstr>عرض تقديمي في PowerPoint</vt:lpstr>
      <vt:lpstr>Treatment of Hyperlipidemia</vt:lpstr>
      <vt:lpstr>Medications for Hyperlipidemia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Hyperlipidemia</dc:title>
  <dc:creator>Michele</dc:creator>
  <cp:lastModifiedBy>othman ali</cp:lastModifiedBy>
  <cp:revision>26</cp:revision>
  <dcterms:created xsi:type="dcterms:W3CDTF">2007-02-01T22:27:52Z</dcterms:created>
  <dcterms:modified xsi:type="dcterms:W3CDTF">2020-12-01T11:55:26Z</dcterms:modified>
</cp:coreProperties>
</file>