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57" r:id="rId3"/>
    <p:sldId id="258" r:id="rId4"/>
    <p:sldId id="259" r:id="rId5"/>
    <p:sldId id="262" r:id="rId6"/>
    <p:sldId id="261" r:id="rId7"/>
    <p:sldId id="263" r:id="rId8"/>
    <p:sldId id="284" r:id="rId9"/>
    <p:sldId id="265" r:id="rId10"/>
    <p:sldId id="266" r:id="rId11"/>
    <p:sldId id="275" r:id="rId12"/>
    <p:sldId id="276" r:id="rId13"/>
    <p:sldId id="283" r:id="rId14"/>
    <p:sldId id="282" r:id="rId15"/>
    <p:sldId id="268" r:id="rId16"/>
    <p:sldId id="269" r:id="rId17"/>
    <p:sldId id="285" r:id="rId18"/>
    <p:sldId id="289" r:id="rId19"/>
    <p:sldId id="286" r:id="rId20"/>
    <p:sldId id="290" r:id="rId21"/>
    <p:sldId id="277" r:id="rId22"/>
    <p:sldId id="278" r:id="rId23"/>
    <p:sldId id="271" r:id="rId24"/>
    <p:sldId id="273" r:id="rId25"/>
    <p:sldId id="288" r:id="rId26"/>
    <p:sldId id="287" r:id="rId27"/>
    <p:sldId id="291" r:id="rId28"/>
    <p:sldId id="279" r:id="rId29"/>
    <p:sldId id="280" r:id="rId30"/>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04A4CEF-6494-431A-8B0E-335083D4DBF8}" v="5511" dt="2021-08-26T07:03:42.04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972" autoAdjust="0"/>
    <p:restoredTop sz="82161" autoAdjust="0"/>
  </p:normalViewPr>
  <p:slideViewPr>
    <p:cSldViewPr snapToGrid="0">
      <p:cViewPr varScale="1">
        <p:scale>
          <a:sx n="70" d="100"/>
          <a:sy n="70" d="100"/>
        </p:scale>
        <p:origin x="941"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69496F-D92E-404D-BB82-2551D473A424}" type="datetimeFigureOut">
              <a:rPr lang="en-US" smtClean="0"/>
              <a:t>8/26/2021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FD8A42-52FF-4B41-977F-19C6158BF21D}" type="slidenum">
              <a:rPr lang="en-US" smtClean="0"/>
              <a:t>‹#›</a:t>
            </a:fld>
            <a:endParaRPr lang="en-US"/>
          </a:p>
        </p:txBody>
      </p:sp>
    </p:spTree>
    <p:extLst>
      <p:ext uri="{BB962C8B-B14F-4D97-AF65-F5344CB8AC3E}">
        <p14:creationId xmlns:p14="http://schemas.microsoft.com/office/powerpoint/2010/main" val="30812685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6FD8A42-52FF-4B41-977F-19C6158BF21D}" type="slidenum">
              <a:rPr lang="en-US" smtClean="0"/>
              <a:t>1</a:t>
            </a:fld>
            <a:endParaRPr lang="en-US"/>
          </a:p>
        </p:txBody>
      </p:sp>
    </p:spTree>
    <p:extLst>
      <p:ext uri="{BB962C8B-B14F-4D97-AF65-F5344CB8AC3E}">
        <p14:creationId xmlns:p14="http://schemas.microsoft.com/office/powerpoint/2010/main" val="3545600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GB"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GB"/>
              <a:t>Click to edit Master title style</a:t>
            </a:r>
            <a:endParaRPr lang="en-GB"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10"/>
          </p:nvPr>
        </p:nvSpPr>
        <p:spPr/>
        <p:txBody>
          <a:bodyPr/>
          <a:lstStyle/>
          <a:p>
            <a:fld id="{846CE7D5-CF57-46EF-B807-FDD0502418D4}"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GB"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GB" smtClean="0"/>
              <a:t>26/08/2021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Content Placeholder 2"/>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Date Placeholder 4"/>
          <p:cNvSpPr>
            <a:spLocks noGrp="1"/>
          </p:cNvSpPr>
          <p:nvPr>
            <p:ph type="dt" sz="half" idx="10"/>
          </p:nvPr>
        </p:nvSpPr>
        <p:spPr/>
        <p:txBody>
          <a:bodyPr/>
          <a:lstStyle/>
          <a:p>
            <a:fld id="{846CE7D5-CF57-46EF-B807-FDD0502418D4}" type="datetimeFigureOut">
              <a:rPr lang="en-GB" smtClean="0"/>
              <a:t>26/08/2021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GB"/>
              <a:t>Click to edit Master title style</a:t>
            </a:r>
            <a:endParaRPr lang="en-GB"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7" name="Date Placeholder 6"/>
          <p:cNvSpPr>
            <a:spLocks noGrp="1"/>
          </p:cNvSpPr>
          <p:nvPr>
            <p:ph type="dt" sz="half" idx="10"/>
          </p:nvPr>
        </p:nvSpPr>
        <p:spPr/>
        <p:txBody>
          <a:bodyPr/>
          <a:lstStyle/>
          <a:p>
            <a:fld id="{846CE7D5-CF57-46EF-B807-FDD0502418D4}" type="datetimeFigureOut">
              <a:rPr lang="en-GB" smtClean="0"/>
              <a:t>26/08/2021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3" name="Date Placeholder 2"/>
          <p:cNvSpPr>
            <a:spLocks noGrp="1"/>
          </p:cNvSpPr>
          <p:nvPr>
            <p:ph type="dt" sz="half" idx="10"/>
          </p:nvPr>
        </p:nvSpPr>
        <p:spPr/>
        <p:txBody>
          <a:bodyPr/>
          <a:lstStyle/>
          <a:p>
            <a:fld id="{846CE7D5-CF57-46EF-B807-FDD0502418D4}" type="datetimeFigureOut">
              <a:rPr lang="en-GB" smtClean="0"/>
              <a:t>26/08/2021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GB" smtClean="0"/>
              <a:t>26/08/2021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GB"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GB" smtClean="0"/>
              <a:t>26/08/2021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330EA680-D336-4FF7-8B7A-9848BB0A1C32}" type="slidenum">
              <a:rPr lang="en-GB" smtClean="0"/>
              <a:t>‹#›</a:t>
            </a:fld>
            <a:endParaRPr lang="en-GB"/>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GB" smtClean="0"/>
              <a:t>26/08/2021</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GB" smtClean="0"/>
              <a:t>‹#›</a:t>
            </a:fld>
            <a:endParaRPr lang="en-GB"/>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7200" dirty="0">
                <a:cs typeface="Calibri Light"/>
              </a:rPr>
              <a:t>Acute and Chronic </a:t>
            </a:r>
            <a:r>
              <a:rPr lang="en-GB" sz="7200">
                <a:cs typeface="Calibri Light"/>
              </a:rPr>
              <a:t>Osteomyelitis</a:t>
            </a:r>
            <a:endParaRPr lang="en-GB" sz="7200" dirty="0">
              <a:cs typeface="Calibri Light"/>
            </a:endParaRPr>
          </a:p>
        </p:txBody>
      </p:sp>
      <p:sp>
        <p:nvSpPr>
          <p:cNvPr id="3" name="Subtitle 2"/>
          <p:cNvSpPr>
            <a:spLocks noGrp="1"/>
          </p:cNvSpPr>
          <p:nvPr>
            <p:ph type="subTitle" idx="1"/>
          </p:nvPr>
        </p:nvSpPr>
        <p:spPr/>
        <p:txBody>
          <a:bodyPr vert="horz" lIns="91440" tIns="45720" rIns="91440" bIns="45720" rtlCol="0" anchor="ctr">
            <a:normAutofit/>
          </a:bodyPr>
          <a:lstStyle/>
          <a:p>
            <a:pPr algn="l"/>
            <a:r>
              <a:rPr lang="en-GB" dirty="0">
                <a:cs typeface="Calibri"/>
              </a:rPr>
              <a:t>Supervised By: </a:t>
            </a:r>
            <a:r>
              <a:rPr lang="en-GB" dirty="0" err="1">
                <a:cs typeface="Calibri"/>
              </a:rPr>
              <a:t>Dr.</a:t>
            </a:r>
            <a:r>
              <a:rPr lang="en-GB" dirty="0">
                <a:cs typeface="Calibri"/>
              </a:rPr>
              <a:t> Abdulqader Al-</a:t>
            </a:r>
            <a:r>
              <a:rPr lang="en-GB" dirty="0" err="1">
                <a:cs typeface="Calibri"/>
              </a:rPr>
              <a:t>Habashneh</a:t>
            </a:r>
            <a:endParaRPr lang="en-GB">
              <a:cs typeface="Calibri"/>
            </a:endParaRPr>
          </a:p>
          <a:p>
            <a:pPr algn="l"/>
            <a:r>
              <a:rPr lang="en-GB" dirty="0">
                <a:cs typeface="Calibri"/>
              </a:rPr>
              <a:t>Done By: Qabas Al-</a:t>
            </a:r>
            <a:r>
              <a:rPr lang="en-GB" dirty="0" err="1">
                <a:cs typeface="Calibri"/>
              </a:rPr>
              <a:t>Hawamdeh</a:t>
            </a:r>
            <a:endParaRPr lang="en-GB" dirty="0">
              <a:cs typeface="Calibri"/>
            </a:endParaRP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304800" y="806450"/>
            <a:ext cx="11496675" cy="5675313"/>
          </a:xfrm>
        </p:spPr>
        <p:txBody>
          <a:bodyPr vert="horz" lIns="91440" tIns="45720" rIns="91440" bIns="45720" rtlCol="0" anchor="t">
            <a:normAutofit/>
          </a:bodyPr>
          <a:lstStyle/>
          <a:p>
            <a:pPr marL="457200" indent="-457200"/>
            <a:r>
              <a:rPr lang="en-GB">
                <a:ea typeface="+mn-lt"/>
                <a:cs typeface="+mn-lt"/>
              </a:rPr>
              <a:t>Acute osteomyelitis occurs when pathogenic organisms cause infection, leading to inflammation in the bone and surrounding tissues. The medullary bone may form abscesses and the infection may track through the cortex to form </a:t>
            </a:r>
            <a:r>
              <a:rPr lang="en-GB" b="1">
                <a:ea typeface="+mn-lt"/>
                <a:cs typeface="+mn-lt"/>
              </a:rPr>
              <a:t>periosteal elevation</a:t>
            </a:r>
            <a:r>
              <a:rPr lang="en-GB">
                <a:ea typeface="+mn-lt"/>
                <a:cs typeface="+mn-lt"/>
              </a:rPr>
              <a:t> and </a:t>
            </a:r>
            <a:r>
              <a:rPr lang="en-GB" b="1">
                <a:ea typeface="+mn-lt"/>
                <a:cs typeface="+mn-lt"/>
              </a:rPr>
              <a:t>soft-tissue extension</a:t>
            </a:r>
            <a:r>
              <a:rPr lang="en-GB">
                <a:ea typeface="+mn-lt"/>
                <a:cs typeface="+mn-lt"/>
              </a:rPr>
              <a:t>. This process will devascularise the bone, causing bone death.</a:t>
            </a:r>
            <a:endParaRPr lang="en-US">
              <a:ea typeface="+mn-lt"/>
              <a:cs typeface="+mn-lt"/>
            </a:endParaRPr>
          </a:p>
          <a:p>
            <a:pPr marL="457200" indent="-457200"/>
            <a:r>
              <a:rPr lang="en-GB">
                <a:ea typeface="+mn-lt"/>
                <a:cs typeface="+mn-lt"/>
              </a:rPr>
              <a:t>Bacteria can adhere to dead bone or implant surfaces, forming a complex community enveloped in a polysaccharide matrix (Biofilm/Glycocalyx). </a:t>
            </a:r>
            <a:endParaRPr lang="en-US">
              <a:ea typeface="+mn-lt"/>
              <a:cs typeface="+mn-lt"/>
            </a:endParaRPr>
          </a:p>
          <a:p>
            <a:pPr marL="457200" indent="-457200"/>
            <a:r>
              <a:rPr lang="en-GB">
                <a:ea typeface="+mn-lt"/>
                <a:cs typeface="+mn-lt"/>
              </a:rPr>
              <a:t>These bacteria alter their metabolic state, making them more resistant both to the host immune system and to antibiotics.</a:t>
            </a:r>
            <a:endParaRPr lang="en-US">
              <a:ea typeface="+mn-lt"/>
              <a:cs typeface="+mn-lt"/>
            </a:endParaRPr>
          </a:p>
          <a:p>
            <a:pPr marL="457200" indent="-457200"/>
            <a:r>
              <a:rPr lang="en-GB">
                <a:ea typeface="+mn-lt"/>
                <a:cs typeface="+mn-lt"/>
              </a:rPr>
              <a:t>Toxins and lytic enzymes from bacteria cause early damage to articular cartilage.</a:t>
            </a:r>
            <a:endParaRPr lang="en-GB" dirty="0">
              <a:cs typeface="Calibri"/>
            </a:endParaRPr>
          </a:p>
        </p:txBody>
      </p:sp>
    </p:spTree>
    <p:extLst>
      <p:ext uri="{BB962C8B-B14F-4D97-AF65-F5344CB8AC3E}">
        <p14:creationId xmlns:p14="http://schemas.microsoft.com/office/powerpoint/2010/main" val="2915217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A10BC6F5-940F-43E5-97AA-4D993031A07D}"/>
              </a:ext>
            </a:extLst>
          </p:cNvPr>
          <p:cNvPicPr>
            <a:picLocks noGrp="1" noChangeAspect="1"/>
          </p:cNvPicPr>
          <p:nvPr>
            <p:ph idx="1"/>
          </p:nvPr>
        </p:nvPicPr>
        <p:blipFill>
          <a:blip r:embed="rId2"/>
          <a:stretch>
            <a:fillRect/>
          </a:stretch>
        </p:blipFill>
        <p:spPr>
          <a:xfrm>
            <a:off x="386611" y="493942"/>
            <a:ext cx="7108912" cy="2442967"/>
          </a:xfrm>
        </p:spPr>
      </p:pic>
      <p:sp>
        <p:nvSpPr>
          <p:cNvPr id="5" name="TextBox 4">
            <a:extLst>
              <a:ext uri="{FF2B5EF4-FFF2-40B4-BE49-F238E27FC236}">
                <a16:creationId xmlns:a16="http://schemas.microsoft.com/office/drawing/2014/main" id="{4A8AAA61-21A5-4E3D-860F-8E6C597271EC}"/>
              </a:ext>
            </a:extLst>
          </p:cNvPr>
          <p:cNvSpPr txBox="1"/>
          <p:nvPr/>
        </p:nvSpPr>
        <p:spPr>
          <a:xfrm>
            <a:off x="504825" y="4381500"/>
            <a:ext cx="11306175" cy="18158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r>
              <a:rPr lang="en-GB" sz="2800">
                <a:cs typeface="Arial"/>
              </a:rPr>
              <a:t>The infected bone reacts to the infection by separating dead fragments of bone (sequestration) and forming sinuses to drain pus and discharge small bone fragments. New bone is laid down around the infection from the periosteum (involucrum)​,  and these indicate Chronicity.</a:t>
            </a:r>
          </a:p>
        </p:txBody>
      </p:sp>
      <p:pic>
        <p:nvPicPr>
          <p:cNvPr id="2" name="Picture 2" descr="Graphical user interface, application&#10;&#10;Description automatically generated">
            <a:extLst>
              <a:ext uri="{FF2B5EF4-FFF2-40B4-BE49-F238E27FC236}">
                <a16:creationId xmlns:a16="http://schemas.microsoft.com/office/drawing/2014/main" id="{DA5F4FE2-12D3-42AD-BAC1-5B51B5F58CC3}"/>
              </a:ext>
            </a:extLst>
          </p:cNvPr>
          <p:cNvPicPr>
            <a:picLocks noChangeAspect="1"/>
          </p:cNvPicPr>
          <p:nvPr/>
        </p:nvPicPr>
        <p:blipFill>
          <a:blip r:embed="rId3"/>
          <a:stretch>
            <a:fillRect/>
          </a:stretch>
        </p:blipFill>
        <p:spPr>
          <a:xfrm>
            <a:off x="7448420" y="423068"/>
            <a:ext cx="4639588" cy="3788364"/>
          </a:xfrm>
          <a:prstGeom prst="rect">
            <a:avLst/>
          </a:prstGeom>
        </p:spPr>
      </p:pic>
    </p:spTree>
    <p:extLst>
      <p:ext uri="{BB962C8B-B14F-4D97-AF65-F5344CB8AC3E}">
        <p14:creationId xmlns:p14="http://schemas.microsoft.com/office/powerpoint/2010/main" val="21205301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733425" y="1397000"/>
            <a:ext cx="10515600" cy="5046663"/>
          </a:xfrm>
        </p:spPr>
        <p:txBody>
          <a:bodyPr vert="horz" lIns="91440" tIns="45720" rIns="91440" bIns="45720" rtlCol="0" anchor="t">
            <a:normAutofit/>
          </a:bodyPr>
          <a:lstStyle/>
          <a:p>
            <a:r>
              <a:rPr lang="en-GB" b="1">
                <a:ea typeface="+mn-lt"/>
                <a:cs typeface="+mn-lt"/>
              </a:rPr>
              <a:t>Inflammation;</a:t>
            </a:r>
            <a:r>
              <a:rPr lang="en-GB">
                <a:ea typeface="+mn-lt"/>
                <a:cs typeface="+mn-lt"/>
              </a:rPr>
              <a:t> earliest change, The intraosseous pressure rises, causing intense pain and obstruction of blood flow.</a:t>
            </a:r>
          </a:p>
          <a:p>
            <a:r>
              <a:rPr lang="en-GB" b="1">
                <a:ea typeface="+mn-lt"/>
                <a:cs typeface="+mn-lt"/>
              </a:rPr>
              <a:t>Suppuration;</a:t>
            </a:r>
            <a:r>
              <a:rPr lang="en-GB">
                <a:ea typeface="+mn-lt"/>
                <a:cs typeface="+mn-lt"/>
              </a:rPr>
              <a:t> By the second day pus appears in the medulla and forces its way along the Volkmann canals to the surface, where it forms a subperiosteal abscess. It then may undergo spreading along the shaft, to re-enter the bone at another level, or bursts out into the soft tissues.</a:t>
            </a:r>
          </a:p>
          <a:p>
            <a:r>
              <a:rPr lang="en-GB" b="1">
                <a:ea typeface="+mn-lt"/>
                <a:cs typeface="+mn-lt"/>
              </a:rPr>
              <a:t>Necrosis;</a:t>
            </a:r>
            <a:r>
              <a:rPr lang="en-GB">
                <a:ea typeface="+mn-lt"/>
                <a:cs typeface="+mn-lt"/>
              </a:rPr>
              <a:t> The rising intraosseous pressure, vascular stasis, infective thrombosis and periosteal stripping increasingly compromise the blood supply, by the end of 1 week there is usually evidence of necrosis. </a:t>
            </a:r>
            <a:endParaRPr lang="en-GB" dirty="0">
              <a:cs typeface="Calibri"/>
            </a:endParaRPr>
          </a:p>
        </p:txBody>
      </p:sp>
      <p:sp>
        <p:nvSpPr>
          <p:cNvPr id="4" name="TextBox 3">
            <a:extLst>
              <a:ext uri="{FF2B5EF4-FFF2-40B4-BE49-F238E27FC236}">
                <a16:creationId xmlns:a16="http://schemas.microsoft.com/office/drawing/2014/main" id="{B49D57F3-FD40-44F5-ADC0-986E75C5C1AB}"/>
              </a:ext>
            </a:extLst>
          </p:cNvPr>
          <p:cNvSpPr txBox="1"/>
          <p:nvPr/>
        </p:nvSpPr>
        <p:spPr>
          <a:xfrm>
            <a:off x="428625" y="419100"/>
            <a:ext cx="8315325"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3600"/>
              <a:t>The classical changes and progression:</a:t>
            </a:r>
          </a:p>
        </p:txBody>
      </p:sp>
    </p:spTree>
    <p:extLst>
      <p:ext uri="{BB962C8B-B14F-4D97-AF65-F5344CB8AC3E}">
        <p14:creationId xmlns:p14="http://schemas.microsoft.com/office/powerpoint/2010/main" val="1377206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p:txBody>
          <a:bodyPr vert="horz" lIns="91440" tIns="45720" rIns="91440" bIns="45720" rtlCol="0" anchor="t">
            <a:normAutofit/>
          </a:bodyPr>
          <a:lstStyle/>
          <a:p>
            <a:r>
              <a:rPr lang="en-GB" b="1">
                <a:cs typeface="Calibri"/>
              </a:rPr>
              <a:t>New bone formation;</a:t>
            </a:r>
            <a:r>
              <a:rPr lang="en-GB">
                <a:cs typeface="Calibri"/>
              </a:rPr>
              <a:t> New bone forms from the deep layer of the periosteum (Cambium), Involucrum may be seen.</a:t>
            </a:r>
            <a:endParaRPr lang="en-GB">
              <a:ea typeface="+mn-lt"/>
              <a:cs typeface="+mn-lt"/>
            </a:endParaRPr>
          </a:p>
          <a:p>
            <a:pPr marL="0" indent="0">
              <a:buNone/>
            </a:pPr>
            <a:r>
              <a:rPr lang="en-GB">
                <a:ea typeface="+mn-lt"/>
                <a:cs typeface="+mn-lt"/>
              </a:rPr>
              <a:t>    - If the infection persists, pus may discharge through perforations </a:t>
            </a:r>
            <a:r>
              <a:rPr lang="en-GB" dirty="0">
                <a:ea typeface="+mn-lt"/>
                <a:cs typeface="+mn-lt"/>
              </a:rPr>
              <a:t>(cloacae) in the involucrum and track by sinuses to the skin surface; the condition is now established as a chronic osteomyelitis.</a:t>
            </a:r>
          </a:p>
          <a:p>
            <a:r>
              <a:rPr lang="en-GB" b="1">
                <a:ea typeface="+mn-lt"/>
                <a:cs typeface="+mn-lt"/>
              </a:rPr>
              <a:t>Resolution;</a:t>
            </a:r>
            <a:r>
              <a:rPr lang="en-GB">
                <a:ea typeface="+mn-lt"/>
                <a:cs typeface="+mn-lt"/>
              </a:rPr>
              <a:t> If the infection is controlled and intraosseous pressure released at an early stage.</a:t>
            </a:r>
            <a:endParaRPr lang="en-GB">
              <a:cs typeface="Calibri" panose="020F0502020204030204"/>
            </a:endParaRPr>
          </a:p>
        </p:txBody>
      </p:sp>
    </p:spTree>
    <p:extLst>
      <p:ext uri="{BB962C8B-B14F-4D97-AF65-F5344CB8AC3E}">
        <p14:creationId xmlns:p14="http://schemas.microsoft.com/office/powerpoint/2010/main" val="36077154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581025" y="450850"/>
            <a:ext cx="10515600" cy="1325563"/>
          </a:xfrm>
        </p:spPr>
        <p:txBody>
          <a:bodyPr/>
          <a:lstStyle/>
          <a:p>
            <a:r>
              <a:rPr lang="en-GB">
                <a:cs typeface="Calibri Light"/>
              </a:rPr>
              <a:t>Diagnosis</a:t>
            </a:r>
            <a:endParaRPr lang="en-GB"/>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704850" y="2330450"/>
            <a:ext cx="10782300" cy="4351338"/>
          </a:xfrm>
        </p:spPr>
        <p:txBody>
          <a:bodyPr vert="horz" lIns="91440" tIns="45720" rIns="91440" bIns="45720" rtlCol="0" anchor="t">
            <a:normAutofit/>
          </a:bodyPr>
          <a:lstStyle/>
          <a:p>
            <a:r>
              <a:rPr lang="en-GB">
                <a:ea typeface="+mn-lt"/>
                <a:cs typeface="+mn-lt"/>
              </a:rPr>
              <a:t>Diagnosis is predominantly clinical with confirmation using other tests.</a:t>
            </a:r>
          </a:p>
          <a:p>
            <a:r>
              <a:rPr lang="en-GB">
                <a:cs typeface="Calibri"/>
              </a:rPr>
              <a:t>In Adults; usually the cancellous bone is affected;  Vertebrae and Feet.</a:t>
            </a:r>
          </a:p>
          <a:p>
            <a:r>
              <a:rPr lang="en-GB">
                <a:cs typeface="Calibri"/>
              </a:rPr>
              <a:t>In Children; usually the vascular bone is affected; Long bone metaphysis (esp. Proximal and distal femur and proximal tibia).</a:t>
            </a:r>
          </a:p>
          <a:p>
            <a:endParaRPr lang="en-GB" dirty="0">
              <a:cs typeface="Calibri"/>
            </a:endParaRPr>
          </a:p>
        </p:txBody>
      </p:sp>
    </p:spTree>
    <p:extLst>
      <p:ext uri="{BB962C8B-B14F-4D97-AF65-F5344CB8AC3E}">
        <p14:creationId xmlns:p14="http://schemas.microsoft.com/office/powerpoint/2010/main" val="40288932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r>
              <a:rPr lang="en-GB" b="1">
                <a:cs typeface="Calibri Light"/>
              </a:rPr>
              <a:t>Acute Hematogenous Osteomyelitis</a:t>
            </a:r>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447675" y="1816100"/>
            <a:ext cx="11306175" cy="4903788"/>
          </a:xfrm>
        </p:spPr>
        <p:txBody>
          <a:bodyPr vert="horz" lIns="91440" tIns="45720" rIns="91440" bIns="45720" rtlCol="0" anchor="t">
            <a:normAutofit lnSpcReduction="10000"/>
          </a:bodyPr>
          <a:lstStyle/>
          <a:p>
            <a:r>
              <a:rPr lang="en-GB" dirty="0">
                <a:ea typeface="+mn-lt"/>
                <a:cs typeface="+mn-lt"/>
              </a:rPr>
              <a:t>Acute osteomyelitis almost invariably occurs in children; when adults are affected it may be because of lowered resistance or local trauma.</a:t>
            </a:r>
          </a:p>
          <a:p>
            <a:r>
              <a:rPr lang="en-GB" dirty="0">
                <a:ea typeface="+mn-lt"/>
                <a:cs typeface="+mn-lt"/>
              </a:rPr>
              <a:t>C/F:</a:t>
            </a:r>
          </a:p>
          <a:p>
            <a:pPr marL="0" indent="0">
              <a:buNone/>
            </a:pPr>
            <a:r>
              <a:rPr lang="en-GB" dirty="0">
                <a:ea typeface="+mn-lt"/>
                <a:cs typeface="+mn-lt"/>
              </a:rPr>
              <a:t>     - Children over the age of 4 years are most commonly affected.</a:t>
            </a:r>
            <a:endParaRPr lang="en-GB" dirty="0">
              <a:cs typeface="Calibri" panose="020F0502020204030204"/>
            </a:endParaRPr>
          </a:p>
          <a:p>
            <a:pPr marL="0" indent="0">
              <a:buNone/>
            </a:pPr>
            <a:r>
              <a:rPr lang="en-GB" dirty="0">
                <a:ea typeface="+mn-lt"/>
                <a:cs typeface="+mn-lt"/>
              </a:rPr>
              <a:t>     - severe pain, malaise and a fever (spiking); toxaemia may be marked. Sometimes a history of a preceding skin lesion, an injury or a sore throat may be obtained.</a:t>
            </a:r>
          </a:p>
          <a:p>
            <a:pPr marL="0" indent="0">
              <a:buNone/>
            </a:pPr>
            <a:r>
              <a:rPr lang="en-GB" dirty="0">
                <a:ea typeface="+mn-lt"/>
                <a:cs typeface="+mn-lt"/>
              </a:rPr>
              <a:t>     - gentlest manipulation is painful and joint movement is restricted (</a:t>
            </a:r>
            <a:r>
              <a:rPr lang="en-GB" dirty="0" err="1">
                <a:ea typeface="+mn-lt"/>
                <a:cs typeface="+mn-lt"/>
              </a:rPr>
              <a:t>pseudoparalysis</a:t>
            </a:r>
            <a:r>
              <a:rPr lang="en-GB" dirty="0">
                <a:ea typeface="+mn-lt"/>
                <a:cs typeface="+mn-lt"/>
              </a:rPr>
              <a:t>). </a:t>
            </a:r>
          </a:p>
          <a:p>
            <a:pPr marL="0" indent="0">
              <a:buNone/>
            </a:pPr>
            <a:r>
              <a:rPr lang="en-GB" dirty="0">
                <a:ea typeface="+mn-lt"/>
                <a:cs typeface="+mn-lt"/>
              </a:rPr>
              <a:t>     - Local redness, swelling, warmth and oedema are later signs and signify the presence of pus.</a:t>
            </a:r>
          </a:p>
          <a:p>
            <a:endParaRPr lang="en-GB" dirty="0">
              <a:ea typeface="+mn-lt"/>
              <a:cs typeface="+mn-lt"/>
            </a:endParaRPr>
          </a:p>
        </p:txBody>
      </p:sp>
    </p:spTree>
    <p:extLst>
      <p:ext uri="{BB962C8B-B14F-4D97-AF65-F5344CB8AC3E}">
        <p14:creationId xmlns:p14="http://schemas.microsoft.com/office/powerpoint/2010/main" val="16425188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510393"/>
            <a:ext cx="10818312" cy="5666570"/>
          </a:xfrm>
        </p:spPr>
        <p:txBody>
          <a:bodyPr vert="horz" lIns="91440" tIns="45720" rIns="91440" bIns="45720" rtlCol="0" anchor="t">
            <a:normAutofit/>
          </a:bodyPr>
          <a:lstStyle/>
          <a:p>
            <a:r>
              <a:rPr lang="en-GB" b="1">
                <a:ea typeface="+mn-lt"/>
                <a:cs typeface="+mn-lt"/>
              </a:rPr>
              <a:t>In infants;</a:t>
            </a:r>
            <a:r>
              <a:rPr lang="en-GB">
                <a:ea typeface="+mn-lt"/>
                <a:cs typeface="+mn-lt"/>
              </a:rPr>
              <a:t> and especially in the newborn, the constitutional disturbance can be mild; the baby simply fails to thrive and is drowsy but irritable. </a:t>
            </a:r>
            <a:endParaRPr lang="en-US"/>
          </a:p>
          <a:p>
            <a:pPr marL="0" indent="0">
              <a:buNone/>
            </a:pPr>
            <a:r>
              <a:rPr lang="en-GB" dirty="0">
                <a:ea typeface="+mn-lt"/>
                <a:cs typeface="+mn-lt"/>
              </a:rPr>
              <a:t>     Suspicion should be aroused by a history of birth difficulties or </a:t>
            </a:r>
            <a:r>
              <a:rPr lang="en-GB">
                <a:ea typeface="+mn-lt"/>
                <a:cs typeface="+mn-lt"/>
              </a:rPr>
              <a:t>umbilical artery catheterization.</a:t>
            </a:r>
          </a:p>
          <a:p>
            <a:pPr marL="0" indent="0">
              <a:buNone/>
            </a:pPr>
            <a:r>
              <a:rPr lang="en-GB" dirty="0">
                <a:ea typeface="+mn-lt"/>
                <a:cs typeface="+mn-lt"/>
              </a:rPr>
              <a:t>     There may be metaphyseal tenderness and resistance to joint </a:t>
            </a:r>
            <a:r>
              <a:rPr lang="en-GB">
                <a:ea typeface="+mn-lt"/>
                <a:cs typeface="+mn-lt"/>
              </a:rPr>
              <a:t>movement. </a:t>
            </a:r>
            <a:endParaRPr lang="en-GB">
              <a:cs typeface="Calibri" panose="020F0502020204030204"/>
            </a:endParaRPr>
          </a:p>
          <a:p>
            <a:endParaRPr lang="en-GB" b="1" dirty="0">
              <a:ea typeface="+mn-lt"/>
              <a:cs typeface="+mn-lt"/>
            </a:endParaRPr>
          </a:p>
          <a:p>
            <a:r>
              <a:rPr lang="en-GB" b="1">
                <a:ea typeface="+mn-lt"/>
                <a:cs typeface="+mn-lt"/>
              </a:rPr>
              <a:t>In adults;</a:t>
            </a:r>
            <a:r>
              <a:rPr lang="en-GB">
                <a:ea typeface="+mn-lt"/>
                <a:cs typeface="+mn-lt"/>
              </a:rPr>
              <a:t> the commonest site of haematogenous infection is the spine. Suspicious features are backache and a mild fever, possibly following a urological procedure.</a:t>
            </a:r>
            <a:endParaRPr lang="en-GB">
              <a:cs typeface="Calibri"/>
            </a:endParaRPr>
          </a:p>
        </p:txBody>
      </p:sp>
    </p:spTree>
    <p:extLst>
      <p:ext uri="{BB962C8B-B14F-4D97-AF65-F5344CB8AC3E}">
        <p14:creationId xmlns:p14="http://schemas.microsoft.com/office/powerpoint/2010/main" val="237184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301625"/>
            <a:ext cx="6808027" cy="6428570"/>
          </a:xfrm>
        </p:spPr>
        <p:txBody>
          <a:bodyPr vert="horz" lIns="91440" tIns="45720" rIns="91440" bIns="45720" rtlCol="0" anchor="t">
            <a:normAutofit lnSpcReduction="10000"/>
          </a:bodyPr>
          <a:lstStyle/>
          <a:p>
            <a:r>
              <a:rPr lang="en-GB" sz="3600" dirty="0">
                <a:cs typeface="Calibri"/>
              </a:rPr>
              <a:t>Investigations: </a:t>
            </a:r>
          </a:p>
          <a:p>
            <a:r>
              <a:rPr lang="en-GB" dirty="0">
                <a:ea typeface="+mn-lt"/>
                <a:cs typeface="+mn-lt"/>
              </a:rPr>
              <a:t>Imaging: </a:t>
            </a:r>
          </a:p>
          <a:p>
            <a:pPr marL="0" indent="0">
              <a:buNone/>
            </a:pPr>
            <a:r>
              <a:rPr lang="en-GB" dirty="0">
                <a:ea typeface="+mn-lt"/>
                <a:cs typeface="+mn-lt"/>
              </a:rPr>
              <a:t>     For the first 10 days plain x-rays show no abnormality</a:t>
            </a:r>
          </a:p>
          <a:p>
            <a:pPr marL="0" indent="0">
              <a:buNone/>
            </a:pPr>
            <a:r>
              <a:rPr lang="en-GB" dirty="0">
                <a:ea typeface="+mn-lt"/>
                <a:cs typeface="+mn-lt"/>
              </a:rPr>
              <a:t>     Radio-isotope scans may show increased activity but it is non specifc.</a:t>
            </a:r>
          </a:p>
          <a:p>
            <a:pPr marL="0" indent="0">
              <a:buNone/>
            </a:pPr>
            <a:r>
              <a:rPr lang="en-GB" dirty="0">
                <a:cs typeface="Calibri"/>
              </a:rPr>
              <a:t>     </a:t>
            </a:r>
            <a:r>
              <a:rPr lang="en-GB" dirty="0">
                <a:ea typeface="+mn-lt"/>
                <a:cs typeface="+mn-lt"/>
              </a:rPr>
              <a:t>By the end of the second week there may be early radiographic signs of rarefaction of the metaphysis and periosteal new bone formation.</a:t>
            </a:r>
          </a:p>
          <a:p>
            <a:pPr marL="0" indent="0">
              <a:buNone/>
            </a:pPr>
            <a:r>
              <a:rPr lang="en-GB" dirty="0">
                <a:cs typeface="Calibri"/>
              </a:rPr>
              <a:t>     </a:t>
            </a:r>
            <a:r>
              <a:rPr lang="en-GB" dirty="0">
                <a:ea typeface="+mn-lt"/>
                <a:cs typeface="+mn-lt"/>
              </a:rPr>
              <a:t>Magnetic resonance imaging (MRI) is the investigation of choice (</a:t>
            </a:r>
            <a:r>
              <a:rPr lang="en-GB" dirty="0" err="1">
                <a:ea typeface="+mn-lt"/>
                <a:cs typeface="+mn-lt"/>
              </a:rPr>
              <a:t>Sensitve</a:t>
            </a:r>
            <a:r>
              <a:rPr lang="en-GB" dirty="0">
                <a:ea typeface="+mn-lt"/>
                <a:cs typeface="+mn-lt"/>
              </a:rPr>
              <a:t> &amp; Specific), and it may shows pathological changes before x-rays and can help to distinguish between bone and soft-tissue infection.</a:t>
            </a:r>
            <a:endParaRPr lang="en-GB" dirty="0">
              <a:cs typeface="Calibri"/>
            </a:endParaRPr>
          </a:p>
        </p:txBody>
      </p:sp>
      <p:pic>
        <p:nvPicPr>
          <p:cNvPr id="4" name="Picture 4" descr="A picture containing text, glass&#10;&#10;Description automatically generated">
            <a:extLst>
              <a:ext uri="{FF2B5EF4-FFF2-40B4-BE49-F238E27FC236}">
                <a16:creationId xmlns:a16="http://schemas.microsoft.com/office/drawing/2014/main" id="{F80719EC-06F6-416C-A408-433E18DEFD8C}"/>
              </a:ext>
            </a:extLst>
          </p:cNvPr>
          <p:cNvPicPr>
            <a:picLocks noChangeAspect="1"/>
          </p:cNvPicPr>
          <p:nvPr/>
        </p:nvPicPr>
        <p:blipFill>
          <a:blip r:embed="rId2"/>
          <a:stretch>
            <a:fillRect/>
          </a:stretch>
        </p:blipFill>
        <p:spPr>
          <a:xfrm>
            <a:off x="7925452" y="742871"/>
            <a:ext cx="4121063" cy="3545546"/>
          </a:xfrm>
          <a:prstGeom prst="rect">
            <a:avLst/>
          </a:prstGeom>
        </p:spPr>
      </p:pic>
    </p:spTree>
    <p:extLst>
      <p:ext uri="{BB962C8B-B14F-4D97-AF65-F5344CB8AC3E}">
        <p14:creationId xmlns:p14="http://schemas.microsoft.com/office/powerpoint/2010/main" val="2311312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520831"/>
            <a:ext cx="10891380" cy="5656132"/>
          </a:xfrm>
        </p:spPr>
        <p:txBody>
          <a:bodyPr vert="horz" lIns="91440" tIns="45720" rIns="91440" bIns="45720" rtlCol="0" anchor="t">
            <a:normAutofit/>
          </a:bodyPr>
          <a:lstStyle/>
          <a:p>
            <a:r>
              <a:rPr lang="en-GB" dirty="0">
                <a:ea typeface="+mn-lt"/>
                <a:cs typeface="+mn-lt"/>
              </a:rPr>
              <a:t>Laboratory investigations:</a:t>
            </a:r>
          </a:p>
          <a:p>
            <a:pPr marL="0" indent="0">
              <a:buNone/>
            </a:pPr>
            <a:r>
              <a:rPr lang="en-GB" dirty="0">
                <a:ea typeface="+mn-lt"/>
                <a:cs typeface="+mn-lt"/>
              </a:rPr>
              <a:t>     Elevated WBC, ESR, CRP. </a:t>
            </a:r>
          </a:p>
          <a:p>
            <a:pPr marL="0" indent="0">
              <a:buNone/>
            </a:pPr>
            <a:r>
              <a:rPr lang="en-GB" dirty="0">
                <a:ea typeface="+mn-lt"/>
                <a:cs typeface="+mn-lt"/>
              </a:rPr>
              <a:t>     Blood cultures.</a:t>
            </a:r>
          </a:p>
          <a:p>
            <a:pPr marL="0" indent="0">
              <a:buNone/>
            </a:pPr>
            <a:r>
              <a:rPr lang="en-GB" dirty="0">
                <a:ea typeface="+mn-lt"/>
                <a:cs typeface="+mn-lt"/>
              </a:rPr>
              <a:t>     Pus Aspiration; is the most certain way to confirm the clinical diagnosis is to aspirate from the subperiosteal abscess or the adjacent joint. The smear of the aspirate is examined immediately for cells and organisms, bacteriological examination, and tests for sensitivity to antibiotics are done. </a:t>
            </a:r>
          </a:p>
          <a:p>
            <a:pPr marL="0" indent="0">
              <a:buNone/>
            </a:pPr>
            <a:r>
              <a:rPr lang="en-GB" dirty="0">
                <a:ea typeface="+mn-lt"/>
                <a:cs typeface="+mn-lt"/>
              </a:rPr>
              <a:t>     N.B. CRP is a sensitive marker for monitoring progress during the course of treatment.</a:t>
            </a:r>
            <a:endParaRPr lang="en-GB" dirty="0">
              <a:cs typeface="Calibri"/>
            </a:endParaRPr>
          </a:p>
        </p:txBody>
      </p:sp>
    </p:spTree>
    <p:extLst>
      <p:ext uri="{BB962C8B-B14F-4D97-AF65-F5344CB8AC3E}">
        <p14:creationId xmlns:p14="http://schemas.microsoft.com/office/powerpoint/2010/main" val="7449998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416447"/>
            <a:ext cx="10463409" cy="6209365"/>
          </a:xfrm>
        </p:spPr>
        <p:txBody>
          <a:bodyPr vert="horz" lIns="91440" tIns="45720" rIns="91440" bIns="45720" rtlCol="0" anchor="t">
            <a:normAutofit/>
          </a:bodyPr>
          <a:lstStyle/>
          <a:p>
            <a:r>
              <a:rPr lang="en-GB" sz="3600">
                <a:cs typeface="Calibri"/>
              </a:rPr>
              <a:t>Treatment:</a:t>
            </a:r>
          </a:p>
          <a:p>
            <a:r>
              <a:rPr lang="en-GB">
                <a:ea typeface="+mn-lt"/>
                <a:cs typeface="+mn-lt"/>
              </a:rPr>
              <a:t>prompt administration of antibiotics is so vital that the result is not awaited before starting treatment (empirical therapy).</a:t>
            </a:r>
            <a:endParaRPr lang="en-GB" dirty="0">
              <a:ea typeface="+mn-lt"/>
              <a:cs typeface="+mn-lt"/>
            </a:endParaRPr>
          </a:p>
          <a:p>
            <a:r>
              <a:rPr lang="en-GB">
                <a:cs typeface="Calibri"/>
              </a:rPr>
              <a:t>Then after sensetivity results arrive, treat specifically according to tests.</a:t>
            </a:r>
          </a:p>
          <a:p>
            <a:r>
              <a:rPr lang="en-GB">
                <a:ea typeface="+mn-lt"/>
                <a:cs typeface="+mn-lt"/>
              </a:rPr>
              <a:t>The drugs should be administered intravenously until the patient’s condition begins to improve and the CRP values return to normal levels (2-4 weeks).</a:t>
            </a:r>
          </a:p>
          <a:p>
            <a:r>
              <a:rPr lang="en-GB">
                <a:ea typeface="+mn-lt"/>
                <a:cs typeface="+mn-lt"/>
              </a:rPr>
              <a:t>Thereafter, the antibiotic should still be administered orally for at least another 3–6 weeks</a:t>
            </a:r>
          </a:p>
          <a:p>
            <a:r>
              <a:rPr lang="en-GB">
                <a:ea typeface="+mn-lt"/>
                <a:cs typeface="+mn-lt"/>
              </a:rPr>
              <a:t>Supportive treatment; Continuous bed rest, splinting, analgesics</a:t>
            </a:r>
          </a:p>
          <a:p>
            <a:r>
              <a:rPr lang="en-GB">
                <a:cs typeface="Calibri"/>
              </a:rPr>
              <a:t>Pus drainage should be seeked if no improvement within 36 hrs. Of treatment.</a:t>
            </a:r>
            <a:endParaRPr lang="en-GB" dirty="0">
              <a:cs typeface="Calibri"/>
            </a:endParaRPr>
          </a:p>
        </p:txBody>
      </p:sp>
    </p:spTree>
    <p:extLst>
      <p:ext uri="{BB962C8B-B14F-4D97-AF65-F5344CB8AC3E}">
        <p14:creationId xmlns:p14="http://schemas.microsoft.com/office/powerpoint/2010/main" val="11408736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447675" y="317500"/>
            <a:ext cx="10515600" cy="1325563"/>
          </a:xfrm>
        </p:spPr>
        <p:txBody>
          <a:bodyPr>
            <a:normAutofit/>
          </a:bodyPr>
          <a:lstStyle/>
          <a:p>
            <a:r>
              <a:rPr lang="en-GB" sz="6000" b="1" dirty="0">
                <a:cs typeface="Calibri Light"/>
              </a:rPr>
              <a:t>Introduction</a:t>
            </a:r>
            <a:endParaRPr lang="en-GB" sz="6000" b="1" dirty="0"/>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1825625"/>
            <a:ext cx="11096625" cy="4351338"/>
          </a:xfrm>
        </p:spPr>
        <p:txBody>
          <a:bodyPr vert="horz" lIns="91440" tIns="45720" rIns="91440" bIns="45720" rtlCol="0" anchor="t">
            <a:normAutofit/>
          </a:bodyPr>
          <a:lstStyle/>
          <a:p>
            <a:r>
              <a:rPr lang="en-GB">
                <a:ea typeface="+mn-lt"/>
                <a:cs typeface="+mn-lt"/>
              </a:rPr>
              <a:t>The difference between bone infection and soft-tissue infection:  bone consists of a collection of rigid compartments; it is more susceptible than soft tissues to vascular damage and cell death from the build-up of pressure in acute inflammation.</a:t>
            </a:r>
          </a:p>
          <a:p>
            <a:r>
              <a:rPr lang="en-GB">
                <a:ea typeface="+mn-lt"/>
                <a:cs typeface="+mn-lt"/>
              </a:rPr>
              <a:t>Unless it is rapidly suppressed, bone infection will lead to necrosis. </a:t>
            </a:r>
            <a:endParaRPr lang="en-GB" dirty="0">
              <a:ea typeface="+mn-lt"/>
              <a:cs typeface="+mn-lt"/>
            </a:endParaRPr>
          </a:p>
          <a:p>
            <a:r>
              <a:rPr lang="en-GB">
                <a:ea typeface="+mn-lt"/>
                <a:cs typeface="+mn-lt"/>
              </a:rPr>
              <a:t>The honeycomb of inaccessible spaces (Cancellous Bone) also makes it very difficult to eradicate infection once it is established.</a:t>
            </a:r>
          </a:p>
          <a:p>
            <a:r>
              <a:rPr lang="en-GB">
                <a:ea typeface="+mn-lt"/>
                <a:cs typeface="+mn-lt"/>
              </a:rPr>
              <a:t>bone surfaces and foreign implants, protected from both host defences and antibiotics by a protein– polysaccharide slime (Biofilm).</a:t>
            </a:r>
            <a:endParaRPr lang="en-GB" dirty="0">
              <a:cs typeface="Calibri"/>
            </a:endParaRPr>
          </a:p>
        </p:txBody>
      </p:sp>
    </p:spTree>
    <p:extLst>
      <p:ext uri="{BB962C8B-B14F-4D97-AF65-F5344CB8AC3E}">
        <p14:creationId xmlns:p14="http://schemas.microsoft.com/office/powerpoint/2010/main" val="19281496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541708"/>
            <a:ext cx="10515600" cy="5635255"/>
          </a:xfrm>
        </p:spPr>
        <p:txBody>
          <a:bodyPr vert="horz" lIns="91440" tIns="45720" rIns="91440" bIns="45720" rtlCol="0" anchor="t">
            <a:normAutofit/>
          </a:bodyPr>
          <a:lstStyle/>
          <a:p>
            <a:r>
              <a:rPr lang="en-GB" sz="3600">
                <a:ea typeface="+mn-lt"/>
                <a:cs typeface="+mn-lt"/>
              </a:rPr>
              <a:t>Complications:</a:t>
            </a:r>
          </a:p>
          <a:p>
            <a:pPr marL="0" indent="0">
              <a:buNone/>
            </a:pPr>
            <a:endParaRPr lang="en-GB" dirty="0">
              <a:ea typeface="+mn-lt"/>
              <a:cs typeface="+mn-lt"/>
            </a:endParaRPr>
          </a:p>
          <a:p>
            <a:pPr marL="0" indent="0">
              <a:buNone/>
            </a:pPr>
            <a:r>
              <a:rPr lang="en-GB">
                <a:ea typeface="+mn-lt"/>
                <a:cs typeface="+mn-lt"/>
              </a:rPr>
              <a:t>■ </a:t>
            </a:r>
            <a:r>
              <a:rPr lang="en-GB" b="1">
                <a:ea typeface="+mn-lt"/>
                <a:cs typeface="+mn-lt"/>
              </a:rPr>
              <a:t>Spread:</a:t>
            </a:r>
            <a:r>
              <a:rPr lang="en-GB">
                <a:ea typeface="+mn-lt"/>
                <a:cs typeface="+mn-lt"/>
              </a:rPr>
              <a:t> infection may spread to the joint (septic arthritis) or to other bones (metastatic osteomyelitis).</a:t>
            </a:r>
            <a:endParaRPr lang="en-GB" dirty="0">
              <a:ea typeface="+mn-lt"/>
              <a:cs typeface="+mn-lt"/>
            </a:endParaRPr>
          </a:p>
          <a:p>
            <a:pPr marL="0" indent="0">
              <a:buNone/>
            </a:pPr>
            <a:r>
              <a:rPr lang="en-GB" dirty="0">
                <a:ea typeface="+mn-lt"/>
                <a:cs typeface="+mn-lt"/>
              </a:rPr>
              <a:t> ■ </a:t>
            </a:r>
            <a:r>
              <a:rPr lang="en-GB" b="1" dirty="0">
                <a:ea typeface="+mn-lt"/>
                <a:cs typeface="+mn-lt"/>
              </a:rPr>
              <a:t>Pathological fracture:</a:t>
            </a:r>
            <a:r>
              <a:rPr lang="en-GB" dirty="0">
                <a:ea typeface="+mn-lt"/>
                <a:cs typeface="+mn-lt"/>
              </a:rPr>
              <a:t> occasionally the bone is so weakened that it </a:t>
            </a:r>
            <a:r>
              <a:rPr lang="en-GB">
                <a:ea typeface="+mn-lt"/>
                <a:cs typeface="+mn-lt"/>
              </a:rPr>
              <a:t>fractures at the site of infection or operative perforation.</a:t>
            </a:r>
          </a:p>
          <a:p>
            <a:pPr marL="0" indent="0">
              <a:buNone/>
            </a:pPr>
            <a:r>
              <a:rPr lang="en-GB" dirty="0">
                <a:ea typeface="+mn-lt"/>
                <a:cs typeface="+mn-lt"/>
              </a:rPr>
              <a:t> ■ </a:t>
            </a:r>
            <a:r>
              <a:rPr lang="en-GB" b="1" dirty="0">
                <a:ea typeface="+mn-lt"/>
                <a:cs typeface="+mn-lt"/>
              </a:rPr>
              <a:t>Growth disturbance:</a:t>
            </a:r>
            <a:r>
              <a:rPr lang="en-GB" dirty="0">
                <a:ea typeface="+mn-lt"/>
                <a:cs typeface="+mn-lt"/>
              </a:rPr>
              <a:t> if the physis is damaged there may later be </a:t>
            </a:r>
            <a:r>
              <a:rPr lang="en-GB">
                <a:ea typeface="+mn-lt"/>
                <a:cs typeface="+mn-lt"/>
              </a:rPr>
              <a:t>shortening or deformity.</a:t>
            </a:r>
          </a:p>
          <a:p>
            <a:pPr marL="0" indent="0">
              <a:buNone/>
            </a:pPr>
            <a:r>
              <a:rPr lang="en-GB">
                <a:ea typeface="+mn-lt"/>
                <a:cs typeface="+mn-lt"/>
              </a:rPr>
              <a:t> ■ </a:t>
            </a:r>
            <a:r>
              <a:rPr lang="en-GB" b="1">
                <a:ea typeface="+mn-lt"/>
                <a:cs typeface="+mn-lt"/>
              </a:rPr>
              <a:t>Persistent infection:</a:t>
            </a:r>
            <a:r>
              <a:rPr lang="en-GB">
                <a:ea typeface="+mn-lt"/>
                <a:cs typeface="+mn-lt"/>
              </a:rPr>
              <a:t> treatment must be </a:t>
            </a:r>
            <a:r>
              <a:rPr lang="en-GB" dirty="0">
                <a:ea typeface="+mn-lt"/>
                <a:cs typeface="+mn-lt"/>
              </a:rPr>
              <a:t>prompt and effective. ‘Too little too late’ may result in chronic osteomyelitis.</a:t>
            </a:r>
            <a:endParaRPr lang="en-GB">
              <a:cs typeface="Calibri"/>
            </a:endParaRPr>
          </a:p>
        </p:txBody>
      </p:sp>
    </p:spTree>
    <p:extLst>
      <p:ext uri="{BB962C8B-B14F-4D97-AF65-F5344CB8AC3E}">
        <p14:creationId xmlns:p14="http://schemas.microsoft.com/office/powerpoint/2010/main" val="36491666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681625" y="386002"/>
            <a:ext cx="10515600" cy="1325563"/>
          </a:xfrm>
        </p:spPr>
        <p:txBody>
          <a:bodyPr/>
          <a:lstStyle/>
          <a:p>
            <a:r>
              <a:rPr lang="en-GB" b="1">
                <a:ea typeface="+mj-lt"/>
                <a:cs typeface="+mj-lt"/>
              </a:rPr>
              <a:t>Subacute haematogenous osteomyelitis</a:t>
            </a:r>
            <a:endParaRPr lang="en-US" b="1"/>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p:txBody>
          <a:bodyPr vert="horz" lIns="91440" tIns="45720" rIns="91440" bIns="45720" rtlCol="0" anchor="t">
            <a:normAutofit/>
          </a:bodyPr>
          <a:lstStyle/>
          <a:p>
            <a:r>
              <a:rPr lang="en-GB">
                <a:ea typeface="+mn-lt"/>
                <a:cs typeface="+mn-lt"/>
              </a:rPr>
              <a:t>may present in a relatively mild form, presumably because the organism is less virulent or the patient more resistant.</a:t>
            </a:r>
          </a:p>
          <a:p>
            <a:r>
              <a:rPr lang="en-GB">
                <a:ea typeface="+mn-lt"/>
                <a:cs typeface="+mn-lt"/>
              </a:rPr>
              <a:t>Laboratory investigations are often negative.</a:t>
            </a:r>
          </a:p>
          <a:p>
            <a:r>
              <a:rPr lang="en-GB">
                <a:ea typeface="+mn-lt"/>
                <a:cs typeface="+mn-lt"/>
              </a:rPr>
              <a:t>The typical x-ray picture is of a small, oval cavity surrounded by sclerotic bone (Brodie’s abscess), but sometimes the lesion is more diffuse.</a:t>
            </a:r>
            <a:endParaRPr lang="en-GB" dirty="0">
              <a:ea typeface="+mn-lt"/>
              <a:cs typeface="+mn-lt"/>
            </a:endParaRPr>
          </a:p>
          <a:p>
            <a:r>
              <a:rPr lang="en-GB">
                <a:ea typeface="+mn-lt"/>
                <a:cs typeface="+mn-lt"/>
              </a:rPr>
              <a:t>A radio-isotope scan will show increased activity.</a:t>
            </a:r>
            <a:endParaRPr lang="en-GB" dirty="0">
              <a:ea typeface="+mn-lt"/>
              <a:cs typeface="+mn-lt"/>
            </a:endParaRPr>
          </a:p>
          <a:p>
            <a:r>
              <a:rPr lang="en-GB">
                <a:ea typeface="+mn-lt"/>
                <a:cs typeface="+mn-lt"/>
              </a:rPr>
              <a:t>If the condition is troublesome, the abscess is opened under antibiotic cover</a:t>
            </a:r>
          </a:p>
        </p:txBody>
      </p:sp>
    </p:spTree>
    <p:extLst>
      <p:ext uri="{BB962C8B-B14F-4D97-AF65-F5344CB8AC3E}">
        <p14:creationId xmlns:p14="http://schemas.microsoft.com/office/powerpoint/2010/main" val="4716779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639871" y="3756721"/>
            <a:ext cx="10515600" cy="2827338"/>
          </a:xfrm>
        </p:spPr>
        <p:txBody>
          <a:bodyPr vert="horz" lIns="91440" tIns="45720" rIns="91440" bIns="45720" rtlCol="0" anchor="t">
            <a:normAutofit/>
          </a:bodyPr>
          <a:lstStyle/>
          <a:p>
            <a:r>
              <a:rPr lang="en-GB">
                <a:ea typeface="+mn-lt"/>
                <a:cs typeface="+mn-lt"/>
              </a:rPr>
              <a:t>Treatment may be conservative if the diagnosis is not in doubt; Immobilization and antibiotics intravenously for 4 or 5 days and then orally for another 6 weeks often result in healing.</a:t>
            </a:r>
          </a:p>
          <a:p>
            <a:r>
              <a:rPr lang="en-GB">
                <a:ea typeface="+mn-lt"/>
                <a:cs typeface="+mn-lt"/>
              </a:rPr>
              <a:t>If the x-ray shows that there is no healing after conservative treatment, open curettage may be indicated; this is always followed by a further course of antibiotics.</a:t>
            </a:r>
            <a:endParaRPr lang="en-GB" dirty="0">
              <a:ea typeface="+mn-lt"/>
              <a:cs typeface="+mn-lt"/>
            </a:endParaRPr>
          </a:p>
        </p:txBody>
      </p:sp>
      <p:pic>
        <p:nvPicPr>
          <p:cNvPr id="4" name="Picture 4" descr="A picture containing text, x-ray film&#10;&#10;Description automatically generated">
            <a:extLst>
              <a:ext uri="{FF2B5EF4-FFF2-40B4-BE49-F238E27FC236}">
                <a16:creationId xmlns:a16="http://schemas.microsoft.com/office/drawing/2014/main" id="{0DA2297A-614A-4682-B89A-9DB94DBC4894}"/>
              </a:ext>
            </a:extLst>
          </p:cNvPr>
          <p:cNvPicPr>
            <a:picLocks noChangeAspect="1"/>
          </p:cNvPicPr>
          <p:nvPr/>
        </p:nvPicPr>
        <p:blipFill>
          <a:blip r:embed="rId2"/>
          <a:stretch>
            <a:fillRect/>
          </a:stretch>
        </p:blipFill>
        <p:spPr>
          <a:xfrm>
            <a:off x="643003" y="186518"/>
            <a:ext cx="6490569" cy="3249073"/>
          </a:xfrm>
          <a:prstGeom prst="rect">
            <a:avLst/>
          </a:prstGeom>
        </p:spPr>
      </p:pic>
    </p:spTree>
    <p:extLst>
      <p:ext uri="{BB962C8B-B14F-4D97-AF65-F5344CB8AC3E}">
        <p14:creationId xmlns:p14="http://schemas.microsoft.com/office/powerpoint/2010/main" val="24530952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r>
              <a:rPr lang="en-GB" b="1">
                <a:cs typeface="Calibri Light"/>
              </a:rPr>
              <a:t>Chronic Osteomyelitis</a:t>
            </a:r>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p:txBody>
          <a:bodyPr vert="horz" lIns="91440" tIns="45720" rIns="91440" bIns="45720" rtlCol="0" anchor="t">
            <a:normAutofit/>
          </a:bodyPr>
          <a:lstStyle/>
          <a:p>
            <a:r>
              <a:rPr lang="en-GB">
                <a:ea typeface="+mn-lt"/>
                <a:cs typeface="+mn-lt"/>
              </a:rPr>
              <a:t>This used to be a common sequel to acute haematogenous osteomyelitis; nowadays it more frequently follows an open fracture or operation.</a:t>
            </a:r>
          </a:p>
          <a:p>
            <a:r>
              <a:rPr lang="en-GB">
                <a:ea typeface="+mn-lt"/>
                <a:cs typeface="+mn-lt"/>
              </a:rPr>
              <a:t>Bacteria can remain dormant for years, giving rise to recurrent acute flares and purulent discharges.</a:t>
            </a:r>
          </a:p>
          <a:p>
            <a:r>
              <a:rPr lang="en-GB">
                <a:ea typeface="+mn-lt"/>
                <a:cs typeface="+mn-lt"/>
              </a:rPr>
              <a:t>S. epidermidis is the commonest pathogen.</a:t>
            </a:r>
            <a:endParaRPr lang="en-GB" dirty="0">
              <a:cs typeface="Calibri"/>
            </a:endParaRPr>
          </a:p>
        </p:txBody>
      </p:sp>
    </p:spTree>
    <p:extLst>
      <p:ext uri="{BB962C8B-B14F-4D97-AF65-F5344CB8AC3E}">
        <p14:creationId xmlns:p14="http://schemas.microsoft.com/office/powerpoint/2010/main" val="2346200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681625" y="374694"/>
            <a:ext cx="10672175" cy="6104981"/>
          </a:xfrm>
        </p:spPr>
        <p:txBody>
          <a:bodyPr vert="horz" lIns="91440" tIns="45720" rIns="91440" bIns="45720" rtlCol="0" anchor="t">
            <a:normAutofit lnSpcReduction="10000"/>
          </a:bodyPr>
          <a:lstStyle/>
          <a:p>
            <a:r>
              <a:rPr lang="en-GB" sz="3600">
                <a:cs typeface="Calibri"/>
              </a:rPr>
              <a:t>C/F:</a:t>
            </a:r>
          </a:p>
          <a:p>
            <a:r>
              <a:rPr lang="en-GB">
                <a:ea typeface="+mn-lt"/>
                <a:cs typeface="+mn-lt"/>
              </a:rPr>
              <a:t>recurrent bouts of pain, redness and tenderness at the affected site.</a:t>
            </a:r>
            <a:endParaRPr lang="en-GB" dirty="0">
              <a:cs typeface="Calibri"/>
            </a:endParaRPr>
          </a:p>
          <a:p>
            <a:endParaRPr lang="en-GB" sz="3600" dirty="0">
              <a:cs typeface="Calibri"/>
            </a:endParaRPr>
          </a:p>
          <a:p>
            <a:r>
              <a:rPr lang="en-GB" sz="3600">
                <a:cs typeface="Calibri"/>
              </a:rPr>
              <a:t>Investigations:</a:t>
            </a:r>
            <a:endParaRPr lang="en-GB">
              <a:cs typeface="Calibri"/>
            </a:endParaRPr>
          </a:p>
          <a:p>
            <a:r>
              <a:rPr lang="en-GB">
                <a:ea typeface="+mn-lt"/>
                <a:cs typeface="+mn-lt"/>
              </a:rPr>
              <a:t>Classic signs are healed and discharging sinuses and x-ray features of bone rarefaction surrounded by dense sclerosis and cortical thickening; within that area there may be an obvious sequestrum. </a:t>
            </a:r>
            <a:endParaRPr lang="en-GB" dirty="0">
              <a:ea typeface="+mn-lt"/>
              <a:cs typeface="+mn-lt"/>
            </a:endParaRPr>
          </a:p>
          <a:p>
            <a:r>
              <a:rPr lang="en-GB">
                <a:ea typeface="+mn-lt"/>
                <a:cs typeface="+mn-lt"/>
              </a:rPr>
              <a:t>Sinogram can help to localize the focus of active infection, and bone scans are useful in revealing hidden foci of inflammatory activity.</a:t>
            </a:r>
            <a:endParaRPr lang="en-GB">
              <a:cs typeface="Calibri"/>
            </a:endParaRPr>
          </a:p>
          <a:p>
            <a:r>
              <a:rPr lang="en-GB">
                <a:ea typeface="+mn-lt"/>
                <a:cs typeface="+mn-lt"/>
              </a:rPr>
              <a:t>CT and MRI are invaluable in planning operative treatment.</a:t>
            </a:r>
            <a:endParaRPr lang="en-GB" dirty="0">
              <a:cs typeface="Calibri"/>
            </a:endParaRPr>
          </a:p>
          <a:p>
            <a:r>
              <a:rPr lang="en-GB">
                <a:ea typeface="+mn-lt"/>
                <a:cs typeface="+mn-lt"/>
              </a:rPr>
              <a:t>Organisms cultured from discharging sinuses should be tested repeatedly for antibiotic sensitivity; with time, they often change their characteristics.</a:t>
            </a:r>
            <a:endParaRPr lang="en-GB" dirty="0">
              <a:cs typeface="Calibri"/>
            </a:endParaRPr>
          </a:p>
          <a:p>
            <a:pPr marL="0" indent="0">
              <a:buNone/>
            </a:pPr>
            <a:endParaRPr lang="en-GB" sz="3600" dirty="0">
              <a:cs typeface="Calibri"/>
            </a:endParaRPr>
          </a:p>
        </p:txBody>
      </p:sp>
    </p:spTree>
    <p:extLst>
      <p:ext uri="{BB962C8B-B14F-4D97-AF65-F5344CB8AC3E}">
        <p14:creationId xmlns:p14="http://schemas.microsoft.com/office/powerpoint/2010/main" val="42220947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496083" y="3432610"/>
            <a:ext cx="10858500" cy="3276187"/>
          </a:xfrm>
        </p:spPr>
        <p:txBody>
          <a:bodyPr vert="horz" lIns="91440" tIns="45720" rIns="91440" bIns="45720" rtlCol="0" anchor="t">
            <a:normAutofit/>
          </a:bodyPr>
          <a:lstStyle/>
          <a:p>
            <a:r>
              <a:rPr lang="en-GB" sz="3600">
                <a:cs typeface="Calibri"/>
              </a:rPr>
              <a:t>Treatment:</a:t>
            </a:r>
          </a:p>
          <a:p>
            <a:r>
              <a:rPr lang="en-GB">
                <a:ea typeface="+mn-lt"/>
                <a:cs typeface="+mn-lt"/>
              </a:rPr>
              <a:t>Treatment depends on the frequency of relapsing flare-ups, a flare often settles with a few days’ rest.</a:t>
            </a:r>
          </a:p>
          <a:p>
            <a:r>
              <a:rPr lang="en-GB">
                <a:cs typeface="Calibri"/>
              </a:rPr>
              <a:t>Treatment is almost always </a:t>
            </a:r>
            <a:r>
              <a:rPr lang="en-GB" b="1">
                <a:cs typeface="Calibri"/>
              </a:rPr>
              <a:t>surgical</a:t>
            </a:r>
            <a:r>
              <a:rPr lang="en-GB">
                <a:cs typeface="Calibri"/>
              </a:rPr>
              <a:t>, but it may conservative sometimes.</a:t>
            </a:r>
          </a:p>
          <a:p>
            <a:r>
              <a:rPr lang="en-GB">
                <a:ea typeface="+mn-lt"/>
                <a:cs typeface="+mn-lt"/>
              </a:rPr>
              <a:t>A sinus may be painless and need a dressing.</a:t>
            </a:r>
          </a:p>
          <a:p>
            <a:r>
              <a:rPr lang="en-GB">
                <a:cs typeface="Calibri"/>
              </a:rPr>
              <a:t>Abscess should udergo I&amp;D.</a:t>
            </a:r>
          </a:p>
          <a:p>
            <a:endParaRPr lang="en-GB">
              <a:cs typeface="Calibri"/>
            </a:endParaRPr>
          </a:p>
        </p:txBody>
      </p:sp>
      <p:pic>
        <p:nvPicPr>
          <p:cNvPr id="5" name="Picture 5" descr="A picture containing text, person&#10;&#10;Description automatically generated">
            <a:extLst>
              <a:ext uri="{FF2B5EF4-FFF2-40B4-BE49-F238E27FC236}">
                <a16:creationId xmlns:a16="http://schemas.microsoft.com/office/drawing/2014/main" id="{D4F5FEEA-52CC-4002-9237-499EF9816518}"/>
              </a:ext>
            </a:extLst>
          </p:cNvPr>
          <p:cNvPicPr>
            <a:picLocks noChangeAspect="1"/>
          </p:cNvPicPr>
          <p:nvPr/>
        </p:nvPicPr>
        <p:blipFill>
          <a:blip r:embed="rId2"/>
          <a:stretch>
            <a:fillRect/>
          </a:stretch>
        </p:blipFill>
        <p:spPr>
          <a:xfrm>
            <a:off x="5402893" y="193508"/>
            <a:ext cx="6386186" cy="3537806"/>
          </a:xfrm>
          <a:prstGeom prst="rect">
            <a:avLst/>
          </a:prstGeom>
        </p:spPr>
      </p:pic>
    </p:spTree>
    <p:extLst>
      <p:ext uri="{BB962C8B-B14F-4D97-AF65-F5344CB8AC3E}">
        <p14:creationId xmlns:p14="http://schemas.microsoft.com/office/powerpoint/2010/main" val="341547378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833982"/>
            <a:ext cx="10515600" cy="5342981"/>
          </a:xfrm>
        </p:spPr>
        <p:txBody>
          <a:bodyPr vert="horz" lIns="91440" tIns="45720" rIns="91440" bIns="45720" rtlCol="0" anchor="t">
            <a:normAutofit/>
          </a:bodyPr>
          <a:lstStyle/>
          <a:p>
            <a:r>
              <a:rPr lang="en-GB">
                <a:ea typeface="+mn-lt"/>
                <a:cs typeface="+mn-lt"/>
              </a:rPr>
              <a:t>Antibiotics are often used, though most fail to penetrate the barrier of fibrous tissue and bone sclerosis.</a:t>
            </a:r>
            <a:endParaRPr lang="en-GB" dirty="0">
              <a:ea typeface="+mn-lt"/>
              <a:cs typeface="+mn-lt"/>
            </a:endParaRPr>
          </a:p>
          <a:p>
            <a:r>
              <a:rPr lang="en-GB">
                <a:ea typeface="+mn-lt"/>
                <a:cs typeface="+mn-lt"/>
              </a:rPr>
              <a:t>In refractory or frequently recurring cases it may be possible to excise the infected and/or devitalized segment of bone and then closing the gap </a:t>
            </a:r>
            <a:r>
              <a:rPr lang="en-GB" b="1">
                <a:ea typeface="+mn-lt"/>
                <a:cs typeface="+mn-lt"/>
              </a:rPr>
              <a:t>surgically</a:t>
            </a:r>
            <a:r>
              <a:rPr lang="en-GB">
                <a:ea typeface="+mn-lt"/>
                <a:cs typeface="+mn-lt"/>
              </a:rPr>
              <a:t>.</a:t>
            </a:r>
            <a:endParaRPr lang="en-GB" dirty="0">
              <a:ea typeface="+mn-lt"/>
              <a:cs typeface="+mn-lt"/>
            </a:endParaRPr>
          </a:p>
          <a:p>
            <a:r>
              <a:rPr lang="en-GB">
                <a:ea typeface="+mn-lt"/>
                <a:cs typeface="+mn-lt"/>
              </a:rPr>
              <a:t>Chronic infection is seldom eradicated by antibiotics alone. </a:t>
            </a:r>
            <a:endParaRPr lang="en-GB"/>
          </a:p>
          <a:p>
            <a:r>
              <a:rPr lang="en-GB">
                <a:ea typeface="+mn-lt"/>
                <a:cs typeface="+mn-lt"/>
              </a:rPr>
              <a:t>Yet bactericidal drugs are important as they; suppress the infection and prevent its spread to healthy bone, and  control acute flares.</a:t>
            </a:r>
          </a:p>
          <a:p>
            <a:r>
              <a:rPr lang="en-GB">
                <a:ea typeface="+mn-lt"/>
                <a:cs typeface="+mn-lt"/>
              </a:rPr>
              <a:t>Debridement is repeated. Antibiotic cover is continued for at least 4 weeks after the last debridement.</a:t>
            </a:r>
            <a:endParaRPr lang="en-GB" dirty="0">
              <a:cs typeface="Calibri"/>
            </a:endParaRPr>
          </a:p>
        </p:txBody>
      </p:sp>
    </p:spTree>
    <p:extLst>
      <p:ext uri="{BB962C8B-B14F-4D97-AF65-F5344CB8AC3E}">
        <p14:creationId xmlns:p14="http://schemas.microsoft.com/office/powerpoint/2010/main" val="42151203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Freeform: Shape 11">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Isosceles Triangle 19">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Isosceles Triangle 21">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4">
            <a:extLst>
              <a:ext uri="{FF2B5EF4-FFF2-40B4-BE49-F238E27FC236}">
                <a16:creationId xmlns:a16="http://schemas.microsoft.com/office/drawing/2014/main" id="{BEEB60D4-4B2B-4400-9EAC-57B858A931F4}"/>
              </a:ext>
            </a:extLst>
          </p:cNvPr>
          <p:cNvGraphicFramePr>
            <a:graphicFrameLocks noGrp="1"/>
          </p:cNvGraphicFramePr>
          <p:nvPr>
            <p:ph idx="1"/>
            <p:extLst>
              <p:ext uri="{D42A27DB-BD31-4B8C-83A1-F6EECF244321}">
                <p14:modId xmlns:p14="http://schemas.microsoft.com/office/powerpoint/2010/main" val="933988653"/>
              </p:ext>
            </p:extLst>
          </p:nvPr>
        </p:nvGraphicFramePr>
        <p:xfrm>
          <a:off x="643467" y="1090680"/>
          <a:ext cx="10905067" cy="4676643"/>
        </p:xfrm>
        <a:graphic>
          <a:graphicData uri="http://schemas.openxmlformats.org/drawingml/2006/table">
            <a:tbl>
              <a:tblPr firstRow="1" bandRow="1">
                <a:noFill/>
                <a:tableStyleId>{5C22544A-7EE6-4342-B048-85BDC9FD1C3A}</a:tableStyleId>
              </a:tblPr>
              <a:tblGrid>
                <a:gridCol w="1314362">
                  <a:extLst>
                    <a:ext uri="{9D8B030D-6E8A-4147-A177-3AD203B41FA5}">
                      <a16:colId xmlns:a16="http://schemas.microsoft.com/office/drawing/2014/main" val="2619298052"/>
                    </a:ext>
                  </a:extLst>
                </a:gridCol>
                <a:gridCol w="2933314">
                  <a:extLst>
                    <a:ext uri="{9D8B030D-6E8A-4147-A177-3AD203B41FA5}">
                      <a16:colId xmlns:a16="http://schemas.microsoft.com/office/drawing/2014/main" val="2267783800"/>
                    </a:ext>
                  </a:extLst>
                </a:gridCol>
                <a:gridCol w="3395406">
                  <a:extLst>
                    <a:ext uri="{9D8B030D-6E8A-4147-A177-3AD203B41FA5}">
                      <a16:colId xmlns:a16="http://schemas.microsoft.com/office/drawing/2014/main" val="2512530405"/>
                    </a:ext>
                  </a:extLst>
                </a:gridCol>
                <a:gridCol w="3261985">
                  <a:extLst>
                    <a:ext uri="{9D8B030D-6E8A-4147-A177-3AD203B41FA5}">
                      <a16:colId xmlns:a16="http://schemas.microsoft.com/office/drawing/2014/main" val="248148178"/>
                    </a:ext>
                  </a:extLst>
                </a:gridCol>
              </a:tblGrid>
              <a:tr h="506090">
                <a:tc>
                  <a:txBody>
                    <a:bodyPr/>
                    <a:lstStyle/>
                    <a:p>
                      <a:pPr marL="0" rtl="0" latinLnBrk="0">
                        <a:spcBef>
                          <a:spcPts val="0"/>
                        </a:spcBef>
                        <a:spcAft>
                          <a:spcPts val="0"/>
                        </a:spcAft>
                      </a:pPr>
                      <a:endParaRPr lang="en-GB" sz="1800" b="1">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US" sz="1800" b="1" kern="1200">
                          <a:solidFill>
                            <a:schemeClr val="tx1">
                              <a:lumMod val="75000"/>
                              <a:lumOff val="25000"/>
                            </a:schemeClr>
                          </a:solidFill>
                          <a:effectLst/>
                        </a:rPr>
                        <a:t>Acute Osteomyelitis</a:t>
                      </a:r>
                      <a:endParaRPr lang="en-US" sz="1800" b="1">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US" sz="1800" b="1" kern="1200">
                          <a:solidFill>
                            <a:schemeClr val="tx1">
                              <a:lumMod val="75000"/>
                              <a:lumOff val="25000"/>
                            </a:schemeClr>
                          </a:solidFill>
                          <a:effectLst/>
                        </a:rPr>
                        <a:t>Subacute Osteomyelitis</a:t>
                      </a:r>
                      <a:endParaRPr lang="en-US" sz="1800" b="1">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US" sz="1800" b="1" kern="1200">
                          <a:solidFill>
                            <a:schemeClr val="tx1">
                              <a:lumMod val="75000"/>
                              <a:lumOff val="25000"/>
                            </a:schemeClr>
                          </a:solidFill>
                          <a:effectLst/>
                        </a:rPr>
                        <a:t>Chronic Osteomyelitis </a:t>
                      </a:r>
                      <a:endParaRPr lang="en-US" sz="1800" b="1">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noFill/>
                      <a:prstDash val="solid"/>
                    </a:lnT>
                    <a:lnB w="9525" cap="flat" cmpd="sng" algn="ctr">
                      <a:solidFill>
                        <a:srgbClr val="C7C6C1"/>
                      </a:solidFill>
                      <a:prstDash val="solid"/>
                    </a:lnB>
                    <a:noFill/>
                  </a:tcPr>
                </a:tc>
                <a:extLst>
                  <a:ext uri="{0D108BD9-81ED-4DB2-BD59-A6C34878D82A}">
                    <a16:rowId xmlns:a16="http://schemas.microsoft.com/office/drawing/2014/main" val="3359422798"/>
                  </a:ext>
                </a:extLst>
              </a:tr>
              <a:tr h="427990">
                <a:tc>
                  <a:txBody>
                    <a:bodyPr/>
                    <a:lstStyle/>
                    <a:p>
                      <a:pPr marL="0" rtl="0" latinLnBrk="0">
                        <a:spcBef>
                          <a:spcPts val="0"/>
                        </a:spcBef>
                        <a:spcAft>
                          <a:spcPts val="0"/>
                        </a:spcAft>
                      </a:pPr>
                      <a:r>
                        <a:rPr lang="en-GB" sz="1300">
                          <a:solidFill>
                            <a:schemeClr val="tx1">
                              <a:lumMod val="75000"/>
                              <a:lumOff val="25000"/>
                            </a:schemeClr>
                          </a:solidFill>
                          <a:effectLst/>
                        </a:rPr>
                        <a:t>  Duration </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&lt; 2 weeks</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2-6 weeks</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&gt; 6 weeks</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34798446"/>
                  </a:ext>
                </a:extLst>
              </a:tr>
              <a:tr h="1037171">
                <a:tc>
                  <a:txBody>
                    <a:bodyPr/>
                    <a:lstStyle/>
                    <a:p>
                      <a:pPr marL="0" rtl="0" latinLnBrk="0">
                        <a:spcBef>
                          <a:spcPts val="0"/>
                        </a:spcBef>
                        <a:spcAft>
                          <a:spcPts val="0"/>
                        </a:spcAft>
                      </a:pPr>
                      <a:r>
                        <a:rPr lang="en-GB" sz="1300">
                          <a:solidFill>
                            <a:schemeClr val="tx1">
                              <a:lumMod val="75000"/>
                              <a:lumOff val="25000"/>
                            </a:schemeClr>
                          </a:solidFill>
                          <a:effectLst/>
                        </a:rPr>
                        <a:t>  Clinical </a:t>
                      </a:r>
                    </a:p>
                    <a:p>
                      <a:pPr marL="0" rtl="0" latinLnBrk="0">
                        <a:spcBef>
                          <a:spcPts val="0"/>
                        </a:spcBef>
                        <a:spcAft>
                          <a:spcPts val="0"/>
                        </a:spcAft>
                      </a:pPr>
                      <a:r>
                        <a:rPr lang="en-GB" sz="1300">
                          <a:solidFill>
                            <a:schemeClr val="tx1">
                              <a:lumMod val="75000"/>
                              <a:lumOff val="25000"/>
                            </a:schemeClr>
                          </a:solidFill>
                          <a:effectLst/>
                        </a:rPr>
                        <a:t>features </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fever,malaise, localized joint pain with redness and swelling .  </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mild symptoms and </a:t>
                      </a:r>
                      <a:r>
                        <a:rPr lang="en-GB" sz="1300" kern="1200">
                          <a:solidFill>
                            <a:schemeClr val="tx1">
                              <a:lumMod val="75000"/>
                              <a:lumOff val="25000"/>
                            </a:schemeClr>
                          </a:solidFill>
                          <a:effectLst/>
                        </a:rPr>
                        <a:t>Pain is the most common symptom.</a:t>
                      </a:r>
                      <a:endParaRPr lang="en-GB" sz="1300">
                        <a:solidFill>
                          <a:schemeClr val="tx1">
                            <a:lumMod val="75000"/>
                            <a:lumOff val="25000"/>
                          </a:schemeClr>
                        </a:solidFill>
                        <a:effectLst/>
                      </a:endParaRPr>
                    </a:p>
                    <a:p>
                      <a:pPr marL="0" rtl="0" latinLnBrk="0">
                        <a:spcBef>
                          <a:spcPts val="0"/>
                        </a:spcBef>
                        <a:spcAft>
                          <a:spcPts val="0"/>
                        </a:spcAft>
                      </a:pPr>
                      <a:r>
                        <a:rPr lang="en-GB" sz="1300" kern="1200">
                          <a:solidFill>
                            <a:schemeClr val="tx1">
                              <a:lumMod val="75000"/>
                              <a:lumOff val="25000"/>
                            </a:schemeClr>
                          </a:solidFill>
                          <a:effectLst/>
                        </a:rPr>
                        <a:t>**Night pain that is relieved with aspirin is frequently reported.</a:t>
                      </a:r>
                      <a:endParaRPr lang="en-GB" sz="1300">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recurrent bouts of pain, redness and tenderness at the affected site, healed and </a:t>
                      </a:r>
                      <a:r>
                        <a:rPr lang="en-GB" sz="1300" kern="1200">
                          <a:solidFill>
                            <a:schemeClr val="tx1">
                              <a:lumMod val="75000"/>
                              <a:lumOff val="25000"/>
                            </a:schemeClr>
                          </a:solidFill>
                          <a:effectLst/>
                        </a:rPr>
                        <a:t>discharging sinuses</a:t>
                      </a:r>
                      <a:r>
                        <a:rPr lang="en-GB" sz="1300">
                          <a:solidFill>
                            <a:schemeClr val="tx1">
                              <a:lumMod val="75000"/>
                              <a:lumOff val="25000"/>
                            </a:schemeClr>
                          </a:solidFill>
                          <a:effectLst/>
                        </a:rPr>
                        <a:t> </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2452179744"/>
                  </a:ext>
                </a:extLst>
              </a:tr>
              <a:tr h="631050">
                <a:tc>
                  <a:txBody>
                    <a:bodyPr/>
                    <a:lstStyle/>
                    <a:p>
                      <a:pPr marL="0" rtl="0" latinLnBrk="0">
                        <a:spcBef>
                          <a:spcPts val="0"/>
                        </a:spcBef>
                        <a:spcAft>
                          <a:spcPts val="0"/>
                        </a:spcAft>
                      </a:pPr>
                      <a:r>
                        <a:rPr lang="en-GB" sz="1300">
                          <a:solidFill>
                            <a:schemeClr val="tx1">
                              <a:lumMod val="75000"/>
                              <a:lumOff val="25000"/>
                            </a:schemeClr>
                          </a:solidFill>
                          <a:effectLst/>
                        </a:rPr>
                        <a:t>  imaging </a:t>
                      </a:r>
                    </a:p>
                    <a:p>
                      <a:pPr marL="0" rtl="0" latinLnBrk="0">
                        <a:spcBef>
                          <a:spcPts val="0"/>
                        </a:spcBef>
                        <a:spcAft>
                          <a:spcPts val="0"/>
                        </a:spcAft>
                      </a:pPr>
                      <a:r>
                        <a:rPr lang="en-GB" sz="1300">
                          <a:solidFill>
                            <a:schemeClr val="tx1">
                              <a:lumMod val="75000"/>
                              <a:lumOff val="25000"/>
                            </a:schemeClr>
                          </a:solidFill>
                          <a:effectLst/>
                        </a:rPr>
                        <a:t>findings</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no findings on x-ray </a:t>
                      </a:r>
                    </a:p>
                    <a:p>
                      <a:pPr marL="0" rtl="0" latinLnBrk="0">
                        <a:spcBef>
                          <a:spcPts val="0"/>
                        </a:spcBef>
                        <a:spcAft>
                          <a:spcPts val="0"/>
                        </a:spcAft>
                      </a:pPr>
                      <a:r>
                        <a:rPr lang="en-GB" sz="1300">
                          <a:solidFill>
                            <a:schemeClr val="tx1">
                              <a:lumMod val="75000"/>
                              <a:lumOff val="25000"/>
                            </a:schemeClr>
                          </a:solidFill>
                          <a:effectLst/>
                        </a:rPr>
                        <a:t>on mri there is </a:t>
                      </a:r>
                      <a:r>
                        <a:rPr lang="en-GB" sz="1300" kern="1200">
                          <a:solidFill>
                            <a:schemeClr val="tx1">
                              <a:lumMod val="75000"/>
                              <a:lumOff val="25000"/>
                            </a:schemeClr>
                          </a:solidFill>
                          <a:effectLst/>
                        </a:rPr>
                        <a:t>marrow edema</a:t>
                      </a:r>
                      <a:r>
                        <a:rPr lang="en-GB" sz="1300">
                          <a:solidFill>
                            <a:schemeClr val="tx1">
                              <a:lumMod val="75000"/>
                              <a:lumOff val="25000"/>
                            </a:schemeClr>
                          </a:solidFill>
                          <a:effectLst/>
                        </a:rPr>
                        <a:t>  </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US" sz="1300" kern="1200">
                          <a:solidFill>
                            <a:schemeClr val="tx1">
                              <a:lumMod val="75000"/>
                              <a:lumOff val="25000"/>
                            </a:schemeClr>
                          </a:solidFill>
                          <a:effectLst/>
                        </a:rPr>
                        <a:t>Brodie's abscess</a:t>
                      </a:r>
                      <a:endParaRPr lang="en-US" sz="1300">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 bone rarefaction , </a:t>
                      </a:r>
                      <a:r>
                        <a:rPr lang="en-GB" sz="1300" kern="1200">
                          <a:solidFill>
                            <a:schemeClr val="tx1">
                              <a:lumMod val="75000"/>
                              <a:lumOff val="25000"/>
                            </a:schemeClr>
                          </a:solidFill>
                          <a:effectLst/>
                        </a:rPr>
                        <a:t>dense sclerosis</a:t>
                      </a:r>
                      <a:r>
                        <a:rPr lang="en-GB" sz="1300">
                          <a:solidFill>
                            <a:schemeClr val="tx1">
                              <a:lumMod val="75000"/>
                              <a:lumOff val="25000"/>
                            </a:schemeClr>
                          </a:solidFill>
                          <a:effectLst/>
                        </a:rPr>
                        <a:t> , </a:t>
                      </a:r>
                      <a:r>
                        <a:rPr lang="en-GB" sz="1300" kern="1200">
                          <a:solidFill>
                            <a:schemeClr val="tx1">
                              <a:lumMod val="75000"/>
                              <a:lumOff val="25000"/>
                            </a:schemeClr>
                          </a:solidFill>
                          <a:effectLst/>
                        </a:rPr>
                        <a:t>sequestrum </a:t>
                      </a:r>
                      <a:r>
                        <a:rPr lang="en-GB" sz="1300">
                          <a:solidFill>
                            <a:schemeClr val="tx1">
                              <a:lumMod val="75000"/>
                              <a:lumOff val="25000"/>
                            </a:schemeClr>
                          </a:solidFill>
                          <a:effectLst/>
                        </a:rPr>
                        <a:t>, </a:t>
                      </a:r>
                      <a:r>
                        <a:rPr lang="en-GB" sz="1300" kern="1200">
                          <a:solidFill>
                            <a:schemeClr val="tx1">
                              <a:lumMod val="75000"/>
                              <a:lumOff val="25000"/>
                            </a:schemeClr>
                          </a:solidFill>
                          <a:effectLst/>
                        </a:rPr>
                        <a:t>involucrum</a:t>
                      </a:r>
                      <a:endParaRPr lang="en-GB" sz="1300">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4039848339"/>
                  </a:ext>
                </a:extLst>
              </a:tr>
              <a:tr h="1037171">
                <a:tc>
                  <a:txBody>
                    <a:bodyPr/>
                    <a:lstStyle/>
                    <a:p>
                      <a:pPr marL="0" rtl="0" latinLnBrk="0">
                        <a:spcBef>
                          <a:spcPts val="0"/>
                        </a:spcBef>
                        <a:spcAft>
                          <a:spcPts val="0"/>
                        </a:spcAft>
                      </a:pPr>
                      <a:r>
                        <a:rPr lang="en-GB" sz="1300">
                          <a:solidFill>
                            <a:schemeClr val="tx1">
                              <a:lumMod val="75000"/>
                              <a:lumOff val="25000"/>
                            </a:schemeClr>
                          </a:solidFill>
                          <a:effectLst/>
                        </a:rPr>
                        <a:t>  Treatment</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if marrow edema only then </a:t>
                      </a:r>
                      <a:r>
                        <a:rPr lang="en-GB" sz="1300" kern="1200">
                          <a:solidFill>
                            <a:schemeClr val="tx1">
                              <a:lumMod val="75000"/>
                              <a:lumOff val="25000"/>
                            </a:schemeClr>
                          </a:solidFill>
                          <a:effectLst/>
                        </a:rPr>
                        <a:t>IV antibiotic and bed rest .</a:t>
                      </a:r>
                      <a:endParaRPr lang="en-GB" sz="1300">
                        <a:solidFill>
                          <a:schemeClr val="tx1">
                            <a:lumMod val="75000"/>
                            <a:lumOff val="25000"/>
                          </a:schemeClr>
                        </a:solidFill>
                        <a:effectLst/>
                      </a:endParaRPr>
                    </a:p>
                    <a:p>
                      <a:pPr marL="0" rtl="0" latinLnBrk="0">
                        <a:spcBef>
                          <a:spcPts val="0"/>
                        </a:spcBef>
                        <a:spcAft>
                          <a:spcPts val="0"/>
                        </a:spcAft>
                      </a:pPr>
                      <a:r>
                        <a:rPr lang="en-GB" sz="1300">
                          <a:solidFill>
                            <a:schemeClr val="tx1">
                              <a:lumMod val="75000"/>
                              <a:lumOff val="25000"/>
                            </a:schemeClr>
                          </a:solidFill>
                          <a:effectLst/>
                        </a:rPr>
                        <a:t>if edema+pus then</a:t>
                      </a:r>
                      <a:r>
                        <a:rPr lang="en-GB" sz="1300" kern="1200">
                          <a:solidFill>
                            <a:schemeClr val="tx1">
                              <a:lumMod val="75000"/>
                              <a:lumOff val="25000"/>
                            </a:schemeClr>
                          </a:solidFill>
                          <a:effectLst/>
                        </a:rPr>
                        <a:t> drainage+IV antibiotic .</a:t>
                      </a:r>
                      <a:endParaRPr lang="en-GB" sz="1300">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same as acute </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tc>
                  <a:txBody>
                    <a:bodyPr/>
                    <a:lstStyle/>
                    <a:p>
                      <a:pPr marL="0" rtl="0" latinLnBrk="0">
                        <a:spcBef>
                          <a:spcPts val="0"/>
                        </a:spcBef>
                        <a:spcAft>
                          <a:spcPts val="0"/>
                        </a:spcAft>
                      </a:pPr>
                      <a:r>
                        <a:rPr lang="en-US" sz="1300" kern="1200">
                          <a:solidFill>
                            <a:schemeClr val="tx1">
                              <a:lumMod val="75000"/>
                              <a:lumOff val="25000"/>
                            </a:schemeClr>
                          </a:solidFill>
                          <a:effectLst/>
                        </a:rPr>
                        <a:t>always surgery</a:t>
                      </a:r>
                      <a:endParaRPr lang="en-US" sz="1300">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9525" cap="flat" cmpd="sng" algn="ctr">
                      <a:solidFill>
                        <a:srgbClr val="C7C6C1"/>
                      </a:solidFill>
                      <a:prstDash val="solid"/>
                    </a:lnB>
                    <a:noFill/>
                  </a:tcPr>
                </a:tc>
                <a:extLst>
                  <a:ext uri="{0D108BD9-81ED-4DB2-BD59-A6C34878D82A}">
                    <a16:rowId xmlns:a16="http://schemas.microsoft.com/office/drawing/2014/main" val="1873454401"/>
                  </a:ext>
                </a:extLst>
              </a:tr>
              <a:tr h="1037171">
                <a:tc>
                  <a:txBody>
                    <a:bodyPr/>
                    <a:lstStyle/>
                    <a:p>
                      <a:pPr marL="0" rtl="0" latinLnBrk="0">
                        <a:spcBef>
                          <a:spcPts val="0"/>
                        </a:spcBef>
                        <a:spcAft>
                          <a:spcPts val="0"/>
                        </a:spcAft>
                      </a:pPr>
                      <a:r>
                        <a:rPr lang="en-GB" sz="1300">
                          <a:solidFill>
                            <a:schemeClr val="tx1">
                              <a:lumMod val="75000"/>
                              <a:lumOff val="25000"/>
                            </a:schemeClr>
                          </a:solidFill>
                          <a:effectLst/>
                        </a:rPr>
                        <a:t>  NOTES</a:t>
                      </a: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**mcc is </a:t>
                      </a:r>
                      <a:r>
                        <a:rPr lang="en-GB" sz="1300" kern="1200">
                          <a:solidFill>
                            <a:schemeClr val="tx1">
                              <a:lumMod val="75000"/>
                              <a:lumOff val="25000"/>
                            </a:schemeClr>
                          </a:solidFill>
                          <a:effectLst/>
                        </a:rPr>
                        <a:t>staph </a:t>
                      </a:r>
                      <a:r>
                        <a:rPr lang="en-GB" sz="1300" kern="1200">
                          <a:solidFill>
                            <a:schemeClr val="tx1">
                              <a:lumMod val="75000"/>
                              <a:lumOff val="25000"/>
                            </a:schemeClr>
                          </a:solidFill>
                          <a:effectLst>
                            <a:outerShdw blurRad="38100" dist="25400" dir="5400000" algn="ctr" rotWithShape="0">
                              <a:srgbClr val="6E747A">
                                <a:alpha val="43000"/>
                              </a:srgbClr>
                            </a:outerShdw>
                          </a:effectLst>
                        </a:rPr>
                        <a:t>aureus</a:t>
                      </a:r>
                      <a:endParaRPr lang="en-GB" sz="1300">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**DDX are </a:t>
                      </a:r>
                      <a:r>
                        <a:rPr lang="en-GB" sz="1300" kern="1200">
                          <a:solidFill>
                            <a:schemeClr val="tx1">
                              <a:lumMod val="75000"/>
                              <a:lumOff val="25000"/>
                            </a:schemeClr>
                          </a:solidFill>
                          <a:effectLst/>
                        </a:rPr>
                        <a:t>osteoid osteoma </a:t>
                      </a:r>
                      <a:r>
                        <a:rPr lang="en-GB" sz="1300">
                          <a:solidFill>
                            <a:schemeClr val="tx1">
                              <a:lumMod val="75000"/>
                              <a:lumOff val="25000"/>
                            </a:schemeClr>
                          </a:solidFill>
                          <a:effectLst/>
                        </a:rPr>
                        <a:t>and </a:t>
                      </a:r>
                      <a:r>
                        <a:rPr lang="en-GB" sz="1300" kern="1200">
                          <a:solidFill>
                            <a:schemeClr val="tx1">
                              <a:lumMod val="75000"/>
                              <a:lumOff val="25000"/>
                            </a:schemeClr>
                          </a:solidFill>
                          <a:effectLst/>
                        </a:rPr>
                        <a:t>non ossifying fibroma</a:t>
                      </a:r>
                      <a:r>
                        <a:rPr lang="en-GB" sz="1300">
                          <a:solidFill>
                            <a:schemeClr val="tx1">
                              <a:lumMod val="75000"/>
                              <a:lumOff val="25000"/>
                            </a:schemeClr>
                          </a:solidFill>
                          <a:effectLst/>
                        </a:rPr>
                        <a:t> if Dx is in doubt do an open biopsy .</a:t>
                      </a:r>
                    </a:p>
                    <a:p>
                      <a:pPr marL="0" rtl="0" latinLnBrk="0">
                        <a:spcBef>
                          <a:spcPts val="0"/>
                        </a:spcBef>
                        <a:spcAft>
                          <a:spcPts val="0"/>
                        </a:spcAft>
                      </a:pPr>
                      <a:r>
                        <a:rPr lang="en-GB" sz="1300">
                          <a:solidFill>
                            <a:schemeClr val="tx1">
                              <a:lumMod val="75000"/>
                              <a:lumOff val="25000"/>
                            </a:schemeClr>
                          </a:solidFill>
                          <a:effectLst/>
                        </a:rPr>
                        <a:t>**mcc is </a:t>
                      </a:r>
                      <a:r>
                        <a:rPr lang="en-GB" sz="1300" kern="1200">
                          <a:solidFill>
                            <a:schemeClr val="tx1">
                              <a:lumMod val="75000"/>
                              <a:lumOff val="25000"/>
                            </a:schemeClr>
                          </a:solidFill>
                          <a:effectLst/>
                        </a:rPr>
                        <a:t>staph </a:t>
                      </a:r>
                      <a:r>
                        <a:rPr lang="en-GB" sz="1300" kern="1200">
                          <a:solidFill>
                            <a:schemeClr val="tx1">
                              <a:lumMod val="75000"/>
                              <a:lumOff val="25000"/>
                            </a:schemeClr>
                          </a:solidFill>
                          <a:effectLst>
                            <a:outerShdw blurRad="38100" dist="25400" dir="5400000" algn="ctr" rotWithShape="0">
                              <a:srgbClr val="6E747A">
                                <a:alpha val="43000"/>
                              </a:srgbClr>
                            </a:outerShdw>
                          </a:effectLst>
                        </a:rPr>
                        <a:t>aureus.</a:t>
                      </a:r>
                      <a:endParaRPr lang="en-GB" sz="1300">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tc>
                  <a:txBody>
                    <a:bodyPr/>
                    <a:lstStyle/>
                    <a:p>
                      <a:pPr marL="0" rtl="0" latinLnBrk="0">
                        <a:spcBef>
                          <a:spcPts val="0"/>
                        </a:spcBef>
                        <a:spcAft>
                          <a:spcPts val="0"/>
                        </a:spcAft>
                      </a:pPr>
                      <a:r>
                        <a:rPr lang="en-GB" sz="1300">
                          <a:solidFill>
                            <a:schemeClr val="tx1">
                              <a:lumMod val="75000"/>
                              <a:lumOff val="25000"/>
                            </a:schemeClr>
                          </a:solidFill>
                          <a:effectLst/>
                        </a:rPr>
                        <a:t>**nowadays it more frequently follows an open fracture or operation. </a:t>
                      </a:r>
                    </a:p>
                    <a:p>
                      <a:pPr marL="0" rtl="0" latinLnBrk="0">
                        <a:spcBef>
                          <a:spcPts val="0"/>
                        </a:spcBef>
                        <a:spcAft>
                          <a:spcPts val="0"/>
                        </a:spcAft>
                      </a:pPr>
                      <a:r>
                        <a:rPr lang="en-GB" sz="1300">
                          <a:solidFill>
                            <a:schemeClr val="tx1">
                              <a:lumMod val="75000"/>
                              <a:lumOff val="25000"/>
                            </a:schemeClr>
                          </a:solidFill>
                          <a:effectLst/>
                        </a:rPr>
                        <a:t>*mcc is </a:t>
                      </a:r>
                      <a:r>
                        <a:rPr lang="en-GB" sz="1300" kern="1200">
                          <a:solidFill>
                            <a:schemeClr val="tx1">
                              <a:lumMod val="75000"/>
                              <a:lumOff val="25000"/>
                            </a:schemeClr>
                          </a:solidFill>
                          <a:effectLst/>
                        </a:rPr>
                        <a:t>S. epidermidis</a:t>
                      </a:r>
                      <a:endParaRPr lang="en-GB" sz="1300">
                        <a:solidFill>
                          <a:schemeClr val="tx1">
                            <a:lumMod val="75000"/>
                            <a:lumOff val="25000"/>
                          </a:schemeClr>
                        </a:solidFill>
                        <a:effectLst/>
                      </a:endParaRPr>
                    </a:p>
                  </a:txBody>
                  <a:tcPr marL="187440" marR="140580" marT="93720" marB="93720" anchor="ctr">
                    <a:lnL w="12700" cmpd="sng">
                      <a:noFill/>
                      <a:prstDash val="solid"/>
                    </a:lnL>
                    <a:lnR w="12700" cmpd="sng">
                      <a:noFill/>
                      <a:prstDash val="solid"/>
                    </a:lnR>
                    <a:lnT w="9525" cap="flat" cmpd="sng" algn="ctr">
                      <a:solidFill>
                        <a:srgbClr val="C7C6C1"/>
                      </a:solidFill>
                      <a:prstDash val="solid"/>
                    </a:lnT>
                    <a:lnB w="12700" cmpd="sng">
                      <a:noFill/>
                      <a:prstDash val="solid"/>
                    </a:lnB>
                    <a:noFill/>
                  </a:tcPr>
                </a:tc>
                <a:extLst>
                  <a:ext uri="{0D108BD9-81ED-4DB2-BD59-A6C34878D82A}">
                    <a16:rowId xmlns:a16="http://schemas.microsoft.com/office/drawing/2014/main" val="1555426825"/>
                  </a:ext>
                </a:extLst>
              </a:tr>
            </a:tbl>
          </a:graphicData>
        </a:graphic>
      </p:graphicFrame>
    </p:spTree>
    <p:extLst>
      <p:ext uri="{BB962C8B-B14F-4D97-AF65-F5344CB8AC3E}">
        <p14:creationId xmlns:p14="http://schemas.microsoft.com/office/powerpoint/2010/main" val="2264041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r>
              <a:rPr lang="en-GB" dirty="0">
                <a:cs typeface="Calibri Light"/>
              </a:rPr>
              <a:t>References:</a:t>
            </a:r>
            <a:endParaRPr lang="en-GB" dirty="0"/>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1825625"/>
            <a:ext cx="8601075" cy="4351338"/>
          </a:xfrm>
        </p:spPr>
        <p:txBody>
          <a:bodyPr vert="horz" lIns="91440" tIns="45720" rIns="91440" bIns="45720" rtlCol="0" anchor="t">
            <a:normAutofit/>
          </a:bodyPr>
          <a:lstStyle/>
          <a:p>
            <a:r>
              <a:rPr lang="en-GB">
                <a:cs typeface="Calibri"/>
              </a:rPr>
              <a:t>Apley and Solomon's Concise System of Orthopaedics and Trauma 4th edition.</a:t>
            </a:r>
          </a:p>
          <a:p>
            <a:r>
              <a:rPr lang="en-GB">
                <a:cs typeface="Calibri"/>
              </a:rPr>
              <a:t>Bailey &amp; Love's Short Practice of Surgery 27th edition.</a:t>
            </a:r>
            <a:endParaRPr lang="en-GB" dirty="0">
              <a:cs typeface="Calibri"/>
            </a:endParaRPr>
          </a:p>
          <a:p>
            <a:r>
              <a:rPr lang="en-GB">
                <a:cs typeface="Calibri"/>
              </a:rPr>
              <a:t>Oxford Handbook of Clinical Specialities 11th edition.</a:t>
            </a:r>
            <a:endParaRPr lang="en-GB" dirty="0">
              <a:cs typeface="Calibri"/>
            </a:endParaRPr>
          </a:p>
        </p:txBody>
      </p:sp>
    </p:spTree>
    <p:extLst>
      <p:ext uri="{BB962C8B-B14F-4D97-AF65-F5344CB8AC3E}">
        <p14:creationId xmlns:p14="http://schemas.microsoft.com/office/powerpoint/2010/main" val="4334510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838200" y="2194447"/>
            <a:ext cx="10515600" cy="2459038"/>
          </a:xfrm>
        </p:spPr>
        <p:txBody>
          <a:bodyPr>
            <a:noAutofit/>
          </a:bodyPr>
          <a:lstStyle/>
          <a:p>
            <a:pPr algn="ctr"/>
            <a:r>
              <a:rPr lang="en-GB" sz="9600" dirty="0">
                <a:cs typeface="Calibri Light"/>
              </a:rPr>
              <a:t>Thank You</a:t>
            </a:r>
          </a:p>
        </p:txBody>
      </p:sp>
    </p:spTree>
    <p:extLst>
      <p:ext uri="{BB962C8B-B14F-4D97-AF65-F5344CB8AC3E}">
        <p14:creationId xmlns:p14="http://schemas.microsoft.com/office/powerpoint/2010/main" val="90835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704850" y="1768475"/>
            <a:ext cx="10848975" cy="4351338"/>
          </a:xfrm>
        </p:spPr>
        <p:txBody>
          <a:bodyPr vert="horz" lIns="91440" tIns="45720" rIns="91440" bIns="45720" rtlCol="0" anchor="t">
            <a:normAutofit/>
          </a:bodyPr>
          <a:lstStyle/>
          <a:p>
            <a:r>
              <a:rPr lang="en-GB">
                <a:ea typeface="+mn-lt"/>
                <a:cs typeface="+mn-lt"/>
              </a:rPr>
              <a:t>Susceptibility to infection is increased by: </a:t>
            </a:r>
          </a:p>
          <a:p>
            <a:pPr marL="0" indent="0">
              <a:buNone/>
            </a:pPr>
            <a:r>
              <a:rPr lang="en-GB">
                <a:ea typeface="+mn-lt"/>
                <a:cs typeface="+mn-lt"/>
              </a:rPr>
              <a:t>  (a) </a:t>
            </a:r>
            <a:r>
              <a:rPr lang="en-GB" b="1">
                <a:ea typeface="+mn-lt"/>
                <a:cs typeface="+mn-lt"/>
              </a:rPr>
              <a:t>Local factors</a:t>
            </a:r>
            <a:r>
              <a:rPr lang="en-GB">
                <a:ea typeface="+mn-lt"/>
                <a:cs typeface="+mn-lt"/>
              </a:rPr>
              <a:t> such as; Trauma (esp. Open fractures), Poor circulation, Vascular disease, Chronic bone or joint disease, Surgery, Surgical prostheses and implants, and the Presence of foreign bodies.</a:t>
            </a:r>
          </a:p>
          <a:p>
            <a:pPr marL="0" indent="0">
              <a:buNone/>
            </a:pPr>
            <a:r>
              <a:rPr lang="en-GB">
                <a:ea typeface="+mn-lt"/>
                <a:cs typeface="+mn-lt"/>
              </a:rPr>
              <a:t>  (b) </a:t>
            </a:r>
            <a:r>
              <a:rPr lang="en-GB" b="1">
                <a:ea typeface="+mn-lt"/>
                <a:cs typeface="+mn-lt"/>
              </a:rPr>
              <a:t>Systemic factors</a:t>
            </a:r>
            <a:r>
              <a:rPr lang="en-GB">
                <a:ea typeface="+mn-lt"/>
                <a:cs typeface="+mn-lt"/>
              </a:rPr>
              <a:t> such as; Malnutrition, General illness, Diabetes, Sickle-cell disease, Rheumatoid disease, Corticosteroid administration and Immunosuppression.</a:t>
            </a:r>
            <a:endParaRPr lang="en-GB">
              <a:cs typeface="Calibri"/>
            </a:endParaRPr>
          </a:p>
        </p:txBody>
      </p:sp>
    </p:spTree>
    <p:extLst>
      <p:ext uri="{BB962C8B-B14F-4D97-AF65-F5344CB8AC3E}">
        <p14:creationId xmlns:p14="http://schemas.microsoft.com/office/powerpoint/2010/main" val="15890665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1825625"/>
            <a:ext cx="10477500" cy="4351338"/>
          </a:xfrm>
        </p:spPr>
        <p:txBody>
          <a:bodyPr vert="horz" lIns="91440" tIns="45720" rIns="91440" bIns="45720" rtlCol="0" anchor="t">
            <a:normAutofit/>
          </a:bodyPr>
          <a:lstStyle/>
          <a:p>
            <a:r>
              <a:rPr lang="en-GB" b="1">
                <a:ea typeface="+mn-lt"/>
                <a:cs typeface="+mn-lt"/>
              </a:rPr>
              <a:t>Acute Pyogenic Infection:</a:t>
            </a:r>
            <a:r>
              <a:rPr lang="en-GB">
                <a:ea typeface="+mn-lt"/>
                <a:cs typeface="+mn-lt"/>
              </a:rPr>
              <a:t> there is formation of </a:t>
            </a:r>
            <a:r>
              <a:rPr lang="en-GB" b="1">
                <a:ea typeface="+mn-lt"/>
                <a:cs typeface="+mn-lt"/>
              </a:rPr>
              <a:t>pus</a:t>
            </a:r>
            <a:r>
              <a:rPr lang="en-GB">
                <a:ea typeface="+mn-lt"/>
                <a:cs typeface="+mn-lt"/>
              </a:rPr>
              <a:t> which is often localized in an abscess. Pressure may rise within the abscess and infection may then extend directly along the tissue. It may also spread via lymphatics (causing lymphangitis and lymphadenopathy) or via the blood stream (bacteraemia and septicaemia).</a:t>
            </a:r>
          </a:p>
          <a:p>
            <a:r>
              <a:rPr lang="en-GB" b="1">
                <a:ea typeface="+mn-lt"/>
                <a:cs typeface="+mn-lt"/>
              </a:rPr>
              <a:t>Chronic Infection:</a:t>
            </a:r>
            <a:r>
              <a:rPr lang="en-GB">
                <a:ea typeface="+mn-lt"/>
                <a:cs typeface="+mn-lt"/>
              </a:rPr>
              <a:t> there is formation of </a:t>
            </a:r>
            <a:r>
              <a:rPr lang="en-GB" b="1">
                <a:ea typeface="+mn-lt"/>
                <a:cs typeface="+mn-lt"/>
              </a:rPr>
              <a:t>granulation tissue</a:t>
            </a:r>
            <a:r>
              <a:rPr lang="en-GB">
                <a:ea typeface="+mn-lt"/>
                <a:cs typeface="+mn-lt"/>
              </a:rPr>
              <a:t>. It may be due to progression of acute infection or, chronic from the start depending on the type of organism and the host reaction, as in TB. Systemic effects are less acute.  </a:t>
            </a:r>
            <a:endParaRPr lang="en-GB" dirty="0">
              <a:cs typeface="Calibri"/>
            </a:endParaRPr>
          </a:p>
        </p:txBody>
      </p:sp>
    </p:spTree>
    <p:extLst>
      <p:ext uri="{BB962C8B-B14F-4D97-AF65-F5344CB8AC3E}">
        <p14:creationId xmlns:p14="http://schemas.microsoft.com/office/powerpoint/2010/main" val="9253915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p:txBody>
          <a:bodyPr vert="horz" lIns="91440" tIns="45720" rIns="91440" bIns="45720" rtlCol="0" anchor="t">
            <a:normAutofit/>
          </a:bodyPr>
          <a:lstStyle/>
          <a:p>
            <a:r>
              <a:rPr lang="en-GB">
                <a:ea typeface="+mn-lt"/>
                <a:cs typeface="+mn-lt"/>
              </a:rPr>
              <a:t>The main principles of treatment: </a:t>
            </a:r>
          </a:p>
          <a:p>
            <a:pPr marL="0" indent="0">
              <a:buNone/>
            </a:pPr>
            <a:r>
              <a:rPr lang="en-GB">
                <a:ea typeface="+mn-lt"/>
                <a:cs typeface="+mn-lt"/>
              </a:rPr>
              <a:t>(1) provide analgesia and general supportive measures</a:t>
            </a:r>
          </a:p>
          <a:p>
            <a:pPr marL="0" indent="0">
              <a:buNone/>
            </a:pPr>
            <a:r>
              <a:rPr lang="en-GB">
                <a:ea typeface="+mn-lt"/>
                <a:cs typeface="+mn-lt"/>
              </a:rPr>
              <a:t>(2) rest the affected part</a:t>
            </a:r>
            <a:endParaRPr lang="en-GB"/>
          </a:p>
          <a:p>
            <a:pPr marL="0" indent="0">
              <a:buNone/>
            </a:pPr>
            <a:r>
              <a:rPr lang="en-GB">
                <a:ea typeface="+mn-lt"/>
                <a:cs typeface="+mn-lt"/>
              </a:rPr>
              <a:t>(3) initiate antibiotic treatment or chemotherapy</a:t>
            </a:r>
            <a:endParaRPr lang="en-GB"/>
          </a:p>
          <a:p>
            <a:pPr marL="0" indent="0">
              <a:buNone/>
            </a:pPr>
            <a:r>
              <a:rPr lang="en-GB">
                <a:ea typeface="+mn-lt"/>
                <a:cs typeface="+mn-lt"/>
              </a:rPr>
              <a:t>(4) evacuate pus and remove necrotic tissue</a:t>
            </a:r>
          </a:p>
          <a:p>
            <a:pPr marL="0" indent="0">
              <a:buNone/>
            </a:pPr>
            <a:r>
              <a:rPr lang="en-GB">
                <a:ea typeface="+mn-lt"/>
                <a:cs typeface="+mn-lt"/>
              </a:rPr>
              <a:t>(5) stabilize the bone if it has fractured</a:t>
            </a:r>
          </a:p>
          <a:p>
            <a:pPr marL="0" indent="0">
              <a:buNone/>
            </a:pPr>
            <a:r>
              <a:rPr lang="en-GB">
                <a:ea typeface="+mn-lt"/>
                <a:cs typeface="+mn-lt"/>
              </a:rPr>
              <a:t>(6) maintain soft-</a:t>
            </a:r>
            <a:r>
              <a:rPr lang="en-GB" dirty="0">
                <a:ea typeface="+mn-lt"/>
                <a:cs typeface="+mn-lt"/>
              </a:rPr>
              <a:t>tissue and skin cover</a:t>
            </a:r>
            <a:endParaRPr lang="en-GB">
              <a:cs typeface="Calibri"/>
            </a:endParaRPr>
          </a:p>
        </p:txBody>
      </p:sp>
    </p:spTree>
    <p:extLst>
      <p:ext uri="{BB962C8B-B14F-4D97-AF65-F5344CB8AC3E}">
        <p14:creationId xmlns:p14="http://schemas.microsoft.com/office/powerpoint/2010/main" val="1927346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a:xfrm>
            <a:off x="371475" y="231775"/>
            <a:ext cx="10515600" cy="1325563"/>
          </a:xfrm>
        </p:spPr>
        <p:txBody>
          <a:bodyPr>
            <a:normAutofit/>
          </a:bodyPr>
          <a:lstStyle/>
          <a:p>
            <a:r>
              <a:rPr lang="en-GB" sz="6000" b="1">
                <a:cs typeface="Calibri Light"/>
              </a:rPr>
              <a:t>Osteomyelitis</a:t>
            </a:r>
            <a:endParaRPr lang="en-GB" sz="6000" b="1"/>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p:txBody>
          <a:bodyPr vert="horz" lIns="91440" tIns="45720" rIns="91440" bIns="45720" rtlCol="0" anchor="t">
            <a:normAutofit/>
          </a:bodyPr>
          <a:lstStyle/>
          <a:p>
            <a:pPr marL="0" indent="0">
              <a:buNone/>
            </a:pPr>
            <a:r>
              <a:rPr lang="en-GB">
                <a:cs typeface="Calibri"/>
              </a:rPr>
              <a:t>Osteo- : Bone</a:t>
            </a:r>
            <a:endParaRPr lang="en-US"/>
          </a:p>
          <a:p>
            <a:pPr marL="0" indent="0">
              <a:buNone/>
            </a:pPr>
            <a:r>
              <a:rPr lang="en-GB">
                <a:cs typeface="Calibri"/>
              </a:rPr>
              <a:t>-Myelo- : Bone Marrow</a:t>
            </a:r>
          </a:p>
          <a:p>
            <a:pPr marL="0" indent="0">
              <a:buNone/>
            </a:pPr>
            <a:r>
              <a:rPr lang="en-GB">
                <a:cs typeface="Calibri"/>
              </a:rPr>
              <a:t>-Itis : Inflamation</a:t>
            </a:r>
          </a:p>
          <a:p>
            <a:pPr marL="0" indent="0">
              <a:buNone/>
            </a:pPr>
            <a:endParaRPr lang="en-GB" dirty="0">
              <a:cs typeface="Calibri"/>
            </a:endParaRPr>
          </a:p>
          <a:p>
            <a:pPr marL="457200" indent="-457200"/>
            <a:r>
              <a:rPr lang="en-GB">
                <a:cs typeface="Calibri"/>
              </a:rPr>
              <a:t>An inflamation of bone and bone marrow due to infection. </a:t>
            </a:r>
            <a:endParaRPr lang="en-GB" dirty="0">
              <a:cs typeface="Calibri"/>
            </a:endParaRPr>
          </a:p>
        </p:txBody>
      </p:sp>
    </p:spTree>
    <p:extLst>
      <p:ext uri="{BB962C8B-B14F-4D97-AF65-F5344CB8AC3E}">
        <p14:creationId xmlns:p14="http://schemas.microsoft.com/office/powerpoint/2010/main" val="3627147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r>
              <a:rPr lang="en-GB">
                <a:cs typeface="Calibri Light"/>
              </a:rPr>
              <a:t>Epidemiology</a:t>
            </a:r>
            <a:endParaRPr lang="en-GB"/>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p:txBody>
          <a:bodyPr vert="horz" lIns="91440" tIns="45720" rIns="91440" bIns="45720" rtlCol="0" anchor="t">
            <a:normAutofit/>
          </a:bodyPr>
          <a:lstStyle/>
          <a:p>
            <a:r>
              <a:rPr lang="en-GB">
                <a:ea typeface="+mn-lt"/>
                <a:cs typeface="+mn-lt"/>
              </a:rPr>
              <a:t>Bone and joint infections from haematogenous spread remain common worldwide</a:t>
            </a:r>
          </a:p>
          <a:p>
            <a:r>
              <a:rPr lang="en-GB">
                <a:ea typeface="+mn-lt"/>
                <a:cs typeface="+mn-lt"/>
              </a:rPr>
              <a:t>The increased use of implants for joint replacement and fracture fixation is an important source of new infections</a:t>
            </a:r>
          </a:p>
          <a:p>
            <a:r>
              <a:rPr lang="en-GB">
                <a:ea typeface="+mn-lt"/>
                <a:cs typeface="+mn-lt"/>
              </a:rPr>
              <a:t>Immunocompromised patients are another increasing source (e.g. diabetes, cancer treatment)</a:t>
            </a:r>
            <a:endParaRPr lang="en-GB">
              <a:cs typeface="Calibri"/>
            </a:endParaRPr>
          </a:p>
        </p:txBody>
      </p:sp>
    </p:spTree>
    <p:extLst>
      <p:ext uri="{BB962C8B-B14F-4D97-AF65-F5344CB8AC3E}">
        <p14:creationId xmlns:p14="http://schemas.microsoft.com/office/powerpoint/2010/main" val="2757057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r>
              <a:rPr lang="en-GB">
                <a:cs typeface="Calibri Light"/>
              </a:rPr>
              <a:t>The major Causative Organisms</a:t>
            </a:r>
            <a:endParaRPr lang="en-GB"/>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p:txBody>
          <a:bodyPr vert="horz" lIns="91440" tIns="45720" rIns="91440" bIns="45720" rtlCol="0" anchor="t">
            <a:normAutofit/>
          </a:bodyPr>
          <a:lstStyle/>
          <a:p>
            <a:r>
              <a:rPr lang="en-GB" i="1">
                <a:cs typeface="Calibri"/>
              </a:rPr>
              <a:t>Staphylococcus aureus is the most common organism</a:t>
            </a:r>
            <a:r>
              <a:rPr lang="en-GB" dirty="0">
                <a:cs typeface="Calibri"/>
              </a:rPr>
              <a:t>.</a:t>
            </a:r>
            <a:endParaRPr lang="en-US" dirty="0">
              <a:ea typeface="+mn-lt"/>
              <a:cs typeface="+mn-lt"/>
            </a:endParaRPr>
          </a:p>
          <a:p>
            <a:r>
              <a:rPr lang="en-GB">
                <a:cs typeface="Calibri"/>
              </a:rPr>
              <a:t>In young children </a:t>
            </a:r>
            <a:r>
              <a:rPr lang="en-GB" i="1">
                <a:cs typeface="Calibri"/>
              </a:rPr>
              <a:t>Haemophilus influenzae</a:t>
            </a:r>
            <a:r>
              <a:rPr lang="en-GB">
                <a:cs typeface="Calibri"/>
              </a:rPr>
              <a:t> used to be a fairly common pathogen, but the introduction of H. influenzae type B vaccination reduced incidence of this infection.</a:t>
            </a:r>
            <a:endParaRPr lang="en-US">
              <a:ea typeface="+mn-lt"/>
              <a:cs typeface="+mn-lt"/>
            </a:endParaRPr>
          </a:p>
          <a:p>
            <a:r>
              <a:rPr lang="en-GB">
                <a:cs typeface="Calibri"/>
              </a:rPr>
              <a:t>Patients with sickle-cell anaemia are prone to infection by </a:t>
            </a:r>
            <a:r>
              <a:rPr lang="en-GB" i="1">
                <a:cs typeface="Calibri"/>
              </a:rPr>
              <a:t>Salmonella typhi.</a:t>
            </a:r>
            <a:endParaRPr lang="en-US">
              <a:ea typeface="+mn-lt"/>
              <a:cs typeface="+mn-lt"/>
            </a:endParaRPr>
          </a:p>
          <a:p>
            <a:r>
              <a:rPr lang="en-GB">
                <a:cs typeface="Calibri"/>
              </a:rPr>
              <a:t>Unusual organisms are also found in heroin addicts and IV drug abusers.</a:t>
            </a:r>
            <a:endParaRPr lang="en-GB">
              <a:ea typeface="+mn-lt"/>
              <a:cs typeface="+mn-lt"/>
            </a:endParaRPr>
          </a:p>
          <a:p>
            <a:endParaRPr lang="en-GB" dirty="0">
              <a:cs typeface="Calibri"/>
            </a:endParaRPr>
          </a:p>
        </p:txBody>
      </p:sp>
    </p:spTree>
    <p:extLst>
      <p:ext uri="{BB962C8B-B14F-4D97-AF65-F5344CB8AC3E}">
        <p14:creationId xmlns:p14="http://schemas.microsoft.com/office/powerpoint/2010/main" val="34510763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2D535C-17E9-4814-8B95-D5F75919D219}"/>
              </a:ext>
            </a:extLst>
          </p:cNvPr>
          <p:cNvSpPr>
            <a:spLocks noGrp="1"/>
          </p:cNvSpPr>
          <p:nvPr>
            <p:ph type="title"/>
          </p:nvPr>
        </p:nvSpPr>
        <p:spPr/>
        <p:txBody>
          <a:bodyPr/>
          <a:lstStyle/>
          <a:p>
            <a:r>
              <a:rPr lang="en-GB">
                <a:cs typeface="Calibri Light"/>
              </a:rPr>
              <a:t>Pathology</a:t>
            </a:r>
            <a:endParaRPr lang="en-GB"/>
          </a:p>
        </p:txBody>
      </p:sp>
      <p:sp>
        <p:nvSpPr>
          <p:cNvPr id="3" name="Content Placeholder 2">
            <a:extLst>
              <a:ext uri="{FF2B5EF4-FFF2-40B4-BE49-F238E27FC236}">
                <a16:creationId xmlns:a16="http://schemas.microsoft.com/office/drawing/2014/main" id="{3FC18733-5FB7-49EF-A28F-0905324D46AF}"/>
              </a:ext>
            </a:extLst>
          </p:cNvPr>
          <p:cNvSpPr>
            <a:spLocks noGrp="1"/>
          </p:cNvSpPr>
          <p:nvPr>
            <p:ph idx="1"/>
          </p:nvPr>
        </p:nvSpPr>
        <p:spPr>
          <a:xfrm>
            <a:off x="838200" y="1825625"/>
            <a:ext cx="9582150" cy="4351338"/>
          </a:xfrm>
        </p:spPr>
        <p:txBody>
          <a:bodyPr vert="horz" lIns="91440" tIns="45720" rIns="91440" bIns="45720" rtlCol="0" anchor="t">
            <a:normAutofit/>
          </a:bodyPr>
          <a:lstStyle/>
          <a:p>
            <a:r>
              <a:rPr lang="en-GB">
                <a:cs typeface="Calibri"/>
              </a:rPr>
              <a:t>Methods of Entry and Spreading: </a:t>
            </a:r>
          </a:p>
          <a:p>
            <a:pPr marL="0" indent="0">
              <a:buNone/>
            </a:pPr>
            <a:r>
              <a:rPr lang="en-GB">
                <a:cs typeface="Calibri"/>
              </a:rPr>
              <a:t>     -Heamatogenous {Children}</a:t>
            </a:r>
          </a:p>
          <a:p>
            <a:pPr marL="0" indent="0">
              <a:buNone/>
            </a:pPr>
            <a:r>
              <a:rPr lang="en-GB">
                <a:cs typeface="Calibri"/>
              </a:rPr>
              <a:t>     -Direct extension (Contiguous local infection) {Adults} </a:t>
            </a:r>
          </a:p>
          <a:p>
            <a:pPr marL="0" indent="0">
              <a:buNone/>
            </a:pPr>
            <a:r>
              <a:rPr lang="en-GB">
                <a:cs typeface="Calibri"/>
              </a:rPr>
              <a:t>     -Direct implantation (Inoculation</a:t>
            </a:r>
            <a:r>
              <a:rPr lang="en-GB" dirty="0">
                <a:cs typeface="Calibri"/>
              </a:rPr>
              <a:t>).</a:t>
            </a:r>
            <a:endParaRPr lang="en-GB">
              <a:cs typeface="Calibri"/>
            </a:endParaRPr>
          </a:p>
          <a:p>
            <a:pPr marL="0" indent="0">
              <a:buNone/>
            </a:pPr>
            <a:r>
              <a:rPr lang="en-GB">
                <a:cs typeface="Calibri"/>
              </a:rPr>
              <a:t>All these forms can progress to chronic osteomyelitis, if inadequetaly treated.</a:t>
            </a:r>
            <a:endParaRPr lang="en-GB" dirty="0">
              <a:cs typeface="Calibri"/>
            </a:endParaRPr>
          </a:p>
          <a:p>
            <a:endParaRPr lang="en-GB" dirty="0">
              <a:cs typeface="Calibri"/>
            </a:endParaRPr>
          </a:p>
          <a:p>
            <a:r>
              <a:rPr lang="en-GB">
                <a:cs typeface="Calibri"/>
              </a:rPr>
              <a:t>Osteomyelitis may spread to other Bones (metastatic osteomyelitis) should pay attention to them.</a:t>
            </a:r>
            <a:endParaRPr lang="en-GB" dirty="0">
              <a:cs typeface="Calibri"/>
            </a:endParaRPr>
          </a:p>
          <a:p>
            <a:endParaRPr lang="en-GB" dirty="0">
              <a:cs typeface="Calibri"/>
            </a:endParaRPr>
          </a:p>
        </p:txBody>
      </p:sp>
    </p:spTree>
    <p:extLst>
      <p:ext uri="{BB962C8B-B14F-4D97-AF65-F5344CB8AC3E}">
        <p14:creationId xmlns:p14="http://schemas.microsoft.com/office/powerpoint/2010/main" val="3633008729"/>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123</TotalTime>
  <Words>2232</Words>
  <Application>Microsoft Office PowerPoint</Application>
  <PresentationFormat>Widescreen</PresentationFormat>
  <Paragraphs>161</Paragraphs>
  <Slides>29</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Acute and Chronic Osteomyelitis</vt:lpstr>
      <vt:lpstr>Introduction</vt:lpstr>
      <vt:lpstr>PowerPoint Presentation</vt:lpstr>
      <vt:lpstr>PowerPoint Presentation</vt:lpstr>
      <vt:lpstr>PowerPoint Presentation</vt:lpstr>
      <vt:lpstr>Osteomyelitis</vt:lpstr>
      <vt:lpstr>Epidemiology</vt:lpstr>
      <vt:lpstr>The major Causative Organisms</vt:lpstr>
      <vt:lpstr>Pathology</vt:lpstr>
      <vt:lpstr>PowerPoint Presentation</vt:lpstr>
      <vt:lpstr>PowerPoint Presentation</vt:lpstr>
      <vt:lpstr>PowerPoint Presentation</vt:lpstr>
      <vt:lpstr>PowerPoint Presentation</vt:lpstr>
      <vt:lpstr>Diagnosis</vt:lpstr>
      <vt:lpstr>Acute Hematogenous Osteomyelitis</vt:lpstr>
      <vt:lpstr>PowerPoint Presentation</vt:lpstr>
      <vt:lpstr>PowerPoint Presentation</vt:lpstr>
      <vt:lpstr>PowerPoint Presentation</vt:lpstr>
      <vt:lpstr>PowerPoint Presentation</vt:lpstr>
      <vt:lpstr>PowerPoint Presentation</vt:lpstr>
      <vt:lpstr>Subacute haematogenous osteomyelitis</vt:lpstr>
      <vt:lpstr>PowerPoint Presentation</vt:lpstr>
      <vt:lpstr>Chronic Osteomyelitis</vt:lpstr>
      <vt:lpstr>PowerPoint Presentation</vt:lpstr>
      <vt:lpstr>PowerPoint Presentation</vt:lpstr>
      <vt:lpstr>PowerPoint Presentation</vt:lpstr>
      <vt:lpstr>PowerPoint Presentation</vt:lpstr>
      <vt:lpstr>References: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قبس الحوامده</cp:lastModifiedBy>
  <cp:revision>762</cp:revision>
  <dcterms:created xsi:type="dcterms:W3CDTF">2021-08-25T16:51:02Z</dcterms:created>
  <dcterms:modified xsi:type="dcterms:W3CDTF">2021-08-26T09:10:27Z</dcterms:modified>
</cp:coreProperties>
</file>