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433" r:id="rId4"/>
    <p:sldId id="434" r:id="rId5"/>
    <p:sldId id="435" r:id="rId6"/>
    <p:sldId id="258" r:id="rId7"/>
    <p:sldId id="412" r:id="rId8"/>
    <p:sldId id="413" r:id="rId9"/>
    <p:sldId id="414" r:id="rId10"/>
    <p:sldId id="415" r:id="rId11"/>
    <p:sldId id="349" r:id="rId12"/>
    <p:sldId id="351" r:id="rId13"/>
    <p:sldId id="409" r:id="rId14"/>
    <p:sldId id="410" r:id="rId15"/>
    <p:sldId id="259" r:id="rId16"/>
    <p:sldId id="430" r:id="rId17"/>
    <p:sldId id="411" r:id="rId18"/>
    <p:sldId id="403" r:id="rId19"/>
    <p:sldId id="303" r:id="rId20"/>
    <p:sldId id="368" r:id="rId21"/>
    <p:sldId id="369" r:id="rId22"/>
    <p:sldId id="371" r:id="rId23"/>
    <p:sldId id="372" r:id="rId24"/>
    <p:sldId id="374" r:id="rId25"/>
    <p:sldId id="418" r:id="rId26"/>
    <p:sldId id="427" r:id="rId27"/>
    <p:sldId id="424" r:id="rId28"/>
    <p:sldId id="305" r:id="rId29"/>
    <p:sldId id="306" r:id="rId30"/>
    <p:sldId id="423" r:id="rId31"/>
    <p:sldId id="429" r:id="rId32"/>
    <p:sldId id="425" r:id="rId33"/>
    <p:sldId id="428" r:id="rId34"/>
    <p:sldId id="431" r:id="rId35"/>
    <p:sldId id="394" r:id="rId36"/>
    <p:sldId id="354" r:id="rId37"/>
    <p:sldId id="4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notesMaster" Target="notesMasters/notesMaster1.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theme" Target="theme/them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presProps" Target="pres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FFE66-A1E5-40CB-A555-97B5E354DC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2CE3D35-E558-4804-A676-A5020AA1F0A1}">
      <dgm:prSet phldrT="[Text]" custT="1"/>
      <dgm:spPr/>
      <dgm:t>
        <a:bodyPr/>
        <a:lstStyle/>
        <a:p>
          <a:r>
            <a:rPr lang="en-US" sz="4000" b="1" dirty="0"/>
            <a:t>Child abuse</a:t>
          </a:r>
        </a:p>
      </dgm:t>
    </dgm:pt>
    <dgm:pt modelId="{BBA92715-B2A7-4057-A7A9-5D3DDD017181}" type="parTrans" cxnId="{F7553CB3-A641-4B57-A3E4-99EDA4876746}">
      <dgm:prSet/>
      <dgm:spPr/>
      <dgm:t>
        <a:bodyPr/>
        <a:lstStyle/>
        <a:p>
          <a:endParaRPr lang="en-US"/>
        </a:p>
      </dgm:t>
    </dgm:pt>
    <dgm:pt modelId="{7EF0F0E5-CE67-427B-ADF7-33E6FFA97AD2}" type="sibTrans" cxnId="{F7553CB3-A641-4B57-A3E4-99EDA4876746}">
      <dgm:prSet/>
      <dgm:spPr/>
      <dgm:t>
        <a:bodyPr/>
        <a:lstStyle/>
        <a:p>
          <a:endParaRPr lang="en-US"/>
        </a:p>
      </dgm:t>
    </dgm:pt>
    <dgm:pt modelId="{2EB82B81-AD8F-4A79-BF7D-9DE5DF2D2CAE}">
      <dgm:prSet phldrT="[Text]" custT="1"/>
      <dgm:spPr/>
      <dgm:t>
        <a:bodyPr/>
        <a:lstStyle/>
        <a:p>
          <a:r>
            <a:rPr lang="en-US" sz="4400" dirty="0"/>
            <a:t>Physical </a:t>
          </a:r>
        </a:p>
      </dgm:t>
    </dgm:pt>
    <dgm:pt modelId="{F97C4882-3924-47D6-9C19-F905767E493B}" type="parTrans" cxnId="{A7DF09EB-2C40-4F5F-B047-6DBF64CF5FB3}">
      <dgm:prSet/>
      <dgm:spPr/>
      <dgm:t>
        <a:bodyPr/>
        <a:lstStyle/>
        <a:p>
          <a:endParaRPr lang="en-US"/>
        </a:p>
      </dgm:t>
    </dgm:pt>
    <dgm:pt modelId="{3D0F8114-24AD-4B93-A460-E363BD17CA0A}" type="sibTrans" cxnId="{A7DF09EB-2C40-4F5F-B047-6DBF64CF5FB3}">
      <dgm:prSet/>
      <dgm:spPr/>
      <dgm:t>
        <a:bodyPr/>
        <a:lstStyle/>
        <a:p>
          <a:endParaRPr lang="en-US"/>
        </a:p>
      </dgm:t>
    </dgm:pt>
    <dgm:pt modelId="{6CFCF7F4-40A3-471D-81A4-65DB8C74FCDC}">
      <dgm:prSet phldrT="[Text]" custT="1"/>
      <dgm:spPr/>
      <dgm:t>
        <a:bodyPr/>
        <a:lstStyle/>
        <a:p>
          <a:r>
            <a:rPr lang="en-US" sz="4400" dirty="0"/>
            <a:t>Sexual</a:t>
          </a:r>
          <a:r>
            <a:rPr lang="en-US" sz="3800" dirty="0"/>
            <a:t> </a:t>
          </a:r>
        </a:p>
      </dgm:t>
    </dgm:pt>
    <dgm:pt modelId="{DC1E92B8-D4BA-409C-81A1-E914DFB9407A}" type="parTrans" cxnId="{9586462C-001C-4965-B0FD-65308DF58B8A}">
      <dgm:prSet/>
      <dgm:spPr/>
      <dgm:t>
        <a:bodyPr/>
        <a:lstStyle/>
        <a:p>
          <a:endParaRPr lang="en-US"/>
        </a:p>
      </dgm:t>
    </dgm:pt>
    <dgm:pt modelId="{A9302DB0-0A2F-487E-B207-197F80033762}" type="sibTrans" cxnId="{9586462C-001C-4965-B0FD-65308DF58B8A}">
      <dgm:prSet/>
      <dgm:spPr/>
      <dgm:t>
        <a:bodyPr/>
        <a:lstStyle/>
        <a:p>
          <a:endParaRPr lang="en-US"/>
        </a:p>
      </dgm:t>
    </dgm:pt>
    <dgm:pt modelId="{4EC159D9-E899-4A67-935B-2381C4FCEA4D}">
      <dgm:prSet phldrT="[Text]" custT="1"/>
      <dgm:spPr/>
      <dgm:t>
        <a:bodyPr/>
        <a:lstStyle/>
        <a:p>
          <a:r>
            <a:rPr lang="en-US" sz="4400" dirty="0"/>
            <a:t>Emotional </a:t>
          </a:r>
        </a:p>
      </dgm:t>
    </dgm:pt>
    <dgm:pt modelId="{89683CAB-39C5-4B68-AB65-787E3B8F7E0D}" type="parTrans" cxnId="{51333E83-7F6E-4167-9564-A9BE377B7019}">
      <dgm:prSet/>
      <dgm:spPr/>
      <dgm:t>
        <a:bodyPr/>
        <a:lstStyle/>
        <a:p>
          <a:endParaRPr lang="en-US"/>
        </a:p>
      </dgm:t>
    </dgm:pt>
    <dgm:pt modelId="{3C951843-DC80-47FF-9C02-72DC0A488650}" type="sibTrans" cxnId="{51333E83-7F6E-4167-9564-A9BE377B7019}">
      <dgm:prSet/>
      <dgm:spPr/>
      <dgm:t>
        <a:bodyPr/>
        <a:lstStyle/>
        <a:p>
          <a:endParaRPr lang="en-US"/>
        </a:p>
      </dgm:t>
    </dgm:pt>
    <dgm:pt modelId="{5F5F4C12-FF2F-410A-9D09-9472F0D35278}">
      <dgm:prSet custT="1"/>
      <dgm:spPr/>
      <dgm:t>
        <a:bodyPr/>
        <a:lstStyle/>
        <a:p>
          <a:r>
            <a:rPr lang="en-US" sz="5400" dirty="0"/>
            <a:t>neglect</a:t>
          </a:r>
          <a:endParaRPr lang="en-US" sz="5000" dirty="0"/>
        </a:p>
      </dgm:t>
    </dgm:pt>
    <dgm:pt modelId="{D89D6007-38B1-48C4-93CB-B2DDA78CEF41}" type="parTrans" cxnId="{8B72AEDF-2AA6-4678-9AE5-58D5C9CEF3BE}">
      <dgm:prSet/>
      <dgm:spPr/>
      <dgm:t>
        <a:bodyPr/>
        <a:lstStyle/>
        <a:p>
          <a:endParaRPr lang="en-US"/>
        </a:p>
      </dgm:t>
    </dgm:pt>
    <dgm:pt modelId="{3828F985-6206-4259-AA07-999D4E4E031E}" type="sibTrans" cxnId="{8B72AEDF-2AA6-4678-9AE5-58D5C9CEF3BE}">
      <dgm:prSet/>
      <dgm:spPr/>
      <dgm:t>
        <a:bodyPr/>
        <a:lstStyle/>
        <a:p>
          <a:endParaRPr lang="en-US"/>
        </a:p>
      </dgm:t>
    </dgm:pt>
    <dgm:pt modelId="{E8B69B00-2CEC-4C24-9F8F-D3F5B1FA5132}" type="pres">
      <dgm:prSet presAssocID="{76EFFE66-A1E5-40CB-A555-97B5E354DCFE}" presName="hierChild1" presStyleCnt="0">
        <dgm:presLayoutVars>
          <dgm:orgChart val="1"/>
          <dgm:chPref val="1"/>
          <dgm:dir/>
          <dgm:animOne val="branch"/>
          <dgm:animLvl val="lvl"/>
          <dgm:resizeHandles/>
        </dgm:presLayoutVars>
      </dgm:prSet>
      <dgm:spPr/>
    </dgm:pt>
    <dgm:pt modelId="{368C5BD4-3B07-4F8A-93AC-FC5106FBCCDB}" type="pres">
      <dgm:prSet presAssocID="{52CE3D35-E558-4804-A676-A5020AA1F0A1}" presName="hierRoot1" presStyleCnt="0">
        <dgm:presLayoutVars>
          <dgm:hierBranch val="init"/>
        </dgm:presLayoutVars>
      </dgm:prSet>
      <dgm:spPr/>
    </dgm:pt>
    <dgm:pt modelId="{1A0D7A19-743F-45BA-BEE9-0AADAE05B723}" type="pres">
      <dgm:prSet presAssocID="{52CE3D35-E558-4804-A676-A5020AA1F0A1}" presName="rootComposite1" presStyleCnt="0"/>
      <dgm:spPr/>
    </dgm:pt>
    <dgm:pt modelId="{CD181EE7-F84E-4AD9-8ACA-2B12A88A2084}" type="pres">
      <dgm:prSet presAssocID="{52CE3D35-E558-4804-A676-A5020AA1F0A1}" presName="rootText1" presStyleLbl="node0" presStyleIdx="0" presStyleCnt="1" custScaleX="238198">
        <dgm:presLayoutVars>
          <dgm:chPref val="3"/>
        </dgm:presLayoutVars>
      </dgm:prSet>
      <dgm:spPr/>
    </dgm:pt>
    <dgm:pt modelId="{24ABAAC5-935F-4531-9D3C-36E7991621C6}" type="pres">
      <dgm:prSet presAssocID="{52CE3D35-E558-4804-A676-A5020AA1F0A1}" presName="rootConnector1" presStyleLbl="node1" presStyleIdx="0" presStyleCnt="0"/>
      <dgm:spPr/>
    </dgm:pt>
    <dgm:pt modelId="{473DA17D-9437-4AA3-A7C3-304F0B5B3F4E}" type="pres">
      <dgm:prSet presAssocID="{52CE3D35-E558-4804-A676-A5020AA1F0A1}" presName="hierChild2" presStyleCnt="0"/>
      <dgm:spPr/>
    </dgm:pt>
    <dgm:pt modelId="{BB0297A0-BD97-44A1-AB9A-6F91FD52EF07}" type="pres">
      <dgm:prSet presAssocID="{F97C4882-3924-47D6-9C19-F905767E493B}" presName="Name37" presStyleLbl="parChTrans1D2" presStyleIdx="0" presStyleCnt="4"/>
      <dgm:spPr/>
    </dgm:pt>
    <dgm:pt modelId="{61C76EC4-0ABB-4229-86BD-DDFF8A43548A}" type="pres">
      <dgm:prSet presAssocID="{2EB82B81-AD8F-4A79-BF7D-9DE5DF2D2CAE}" presName="hierRoot2" presStyleCnt="0">
        <dgm:presLayoutVars>
          <dgm:hierBranch val="init"/>
        </dgm:presLayoutVars>
      </dgm:prSet>
      <dgm:spPr/>
    </dgm:pt>
    <dgm:pt modelId="{F968917B-2F8A-4BE3-AE9C-0354D416D6C7}" type="pres">
      <dgm:prSet presAssocID="{2EB82B81-AD8F-4A79-BF7D-9DE5DF2D2CAE}" presName="rootComposite" presStyleCnt="0"/>
      <dgm:spPr/>
    </dgm:pt>
    <dgm:pt modelId="{CBE6E946-2CC3-400B-BAF8-6C43AC9D81A8}" type="pres">
      <dgm:prSet presAssocID="{2EB82B81-AD8F-4A79-BF7D-9DE5DF2D2CAE}" presName="rootText" presStyleLbl="node2" presStyleIdx="0" presStyleCnt="4" custScaleX="132502">
        <dgm:presLayoutVars>
          <dgm:chPref val="3"/>
        </dgm:presLayoutVars>
      </dgm:prSet>
      <dgm:spPr/>
    </dgm:pt>
    <dgm:pt modelId="{C7506387-472E-49A8-B97D-079E8E552298}" type="pres">
      <dgm:prSet presAssocID="{2EB82B81-AD8F-4A79-BF7D-9DE5DF2D2CAE}" presName="rootConnector" presStyleLbl="node2" presStyleIdx="0" presStyleCnt="4"/>
      <dgm:spPr/>
    </dgm:pt>
    <dgm:pt modelId="{B979FA41-E335-4CBE-9BA2-A3EA61444068}" type="pres">
      <dgm:prSet presAssocID="{2EB82B81-AD8F-4A79-BF7D-9DE5DF2D2CAE}" presName="hierChild4" presStyleCnt="0"/>
      <dgm:spPr/>
    </dgm:pt>
    <dgm:pt modelId="{B2EBC1A8-9360-4AE0-B165-8D280616B9D0}" type="pres">
      <dgm:prSet presAssocID="{2EB82B81-AD8F-4A79-BF7D-9DE5DF2D2CAE}" presName="hierChild5" presStyleCnt="0"/>
      <dgm:spPr/>
    </dgm:pt>
    <dgm:pt modelId="{D603E11E-04D4-4166-8A75-CE7E19204CC1}" type="pres">
      <dgm:prSet presAssocID="{DC1E92B8-D4BA-409C-81A1-E914DFB9407A}" presName="Name37" presStyleLbl="parChTrans1D2" presStyleIdx="1" presStyleCnt="4"/>
      <dgm:spPr/>
    </dgm:pt>
    <dgm:pt modelId="{015F95DD-C03E-420D-BAEE-2972661825E7}" type="pres">
      <dgm:prSet presAssocID="{6CFCF7F4-40A3-471D-81A4-65DB8C74FCDC}" presName="hierRoot2" presStyleCnt="0">
        <dgm:presLayoutVars>
          <dgm:hierBranch val="init"/>
        </dgm:presLayoutVars>
      </dgm:prSet>
      <dgm:spPr/>
    </dgm:pt>
    <dgm:pt modelId="{124EFE88-2607-430E-A6A4-12147A82C40C}" type="pres">
      <dgm:prSet presAssocID="{6CFCF7F4-40A3-471D-81A4-65DB8C74FCDC}" presName="rootComposite" presStyleCnt="0"/>
      <dgm:spPr/>
    </dgm:pt>
    <dgm:pt modelId="{570EAACD-21F9-4C2B-BC65-26574B41FFAF}" type="pres">
      <dgm:prSet presAssocID="{6CFCF7F4-40A3-471D-81A4-65DB8C74FCDC}" presName="rootText" presStyleLbl="node2" presStyleIdx="1" presStyleCnt="4">
        <dgm:presLayoutVars>
          <dgm:chPref val="3"/>
        </dgm:presLayoutVars>
      </dgm:prSet>
      <dgm:spPr/>
    </dgm:pt>
    <dgm:pt modelId="{2B4577E9-5418-4CF2-B9E7-542A0CCACC89}" type="pres">
      <dgm:prSet presAssocID="{6CFCF7F4-40A3-471D-81A4-65DB8C74FCDC}" presName="rootConnector" presStyleLbl="node2" presStyleIdx="1" presStyleCnt="4"/>
      <dgm:spPr/>
    </dgm:pt>
    <dgm:pt modelId="{88261A25-8C3A-4BD5-A95C-422CE6F14AA9}" type="pres">
      <dgm:prSet presAssocID="{6CFCF7F4-40A3-471D-81A4-65DB8C74FCDC}" presName="hierChild4" presStyleCnt="0"/>
      <dgm:spPr/>
    </dgm:pt>
    <dgm:pt modelId="{52D9D85F-D21C-4843-8DE1-52D5AA0D82AA}" type="pres">
      <dgm:prSet presAssocID="{6CFCF7F4-40A3-471D-81A4-65DB8C74FCDC}" presName="hierChild5" presStyleCnt="0"/>
      <dgm:spPr/>
    </dgm:pt>
    <dgm:pt modelId="{4E366051-AF42-4025-A1E5-52AD8CFF9A9B}" type="pres">
      <dgm:prSet presAssocID="{89683CAB-39C5-4B68-AB65-787E3B8F7E0D}" presName="Name37" presStyleLbl="parChTrans1D2" presStyleIdx="2" presStyleCnt="4"/>
      <dgm:spPr/>
    </dgm:pt>
    <dgm:pt modelId="{3D265608-8B1C-48EC-B0A5-031D1CD15BBE}" type="pres">
      <dgm:prSet presAssocID="{4EC159D9-E899-4A67-935B-2381C4FCEA4D}" presName="hierRoot2" presStyleCnt="0">
        <dgm:presLayoutVars>
          <dgm:hierBranch val="init"/>
        </dgm:presLayoutVars>
      </dgm:prSet>
      <dgm:spPr/>
    </dgm:pt>
    <dgm:pt modelId="{0F2E36BD-E8DB-4021-A682-875C5E83F7FA}" type="pres">
      <dgm:prSet presAssocID="{4EC159D9-E899-4A67-935B-2381C4FCEA4D}" presName="rootComposite" presStyleCnt="0"/>
      <dgm:spPr/>
    </dgm:pt>
    <dgm:pt modelId="{37701917-BA29-479C-90B8-FD5C9617D873}" type="pres">
      <dgm:prSet presAssocID="{4EC159D9-E899-4A67-935B-2381C4FCEA4D}" presName="rootText" presStyleLbl="node2" presStyleIdx="2" presStyleCnt="4" custScaleX="150377">
        <dgm:presLayoutVars>
          <dgm:chPref val="3"/>
        </dgm:presLayoutVars>
      </dgm:prSet>
      <dgm:spPr/>
    </dgm:pt>
    <dgm:pt modelId="{763A4FBB-3D52-43E2-AFD3-707A61EA4971}" type="pres">
      <dgm:prSet presAssocID="{4EC159D9-E899-4A67-935B-2381C4FCEA4D}" presName="rootConnector" presStyleLbl="node2" presStyleIdx="2" presStyleCnt="4"/>
      <dgm:spPr/>
    </dgm:pt>
    <dgm:pt modelId="{70BF137D-6DAB-4F67-B9C8-998DE79FF5B2}" type="pres">
      <dgm:prSet presAssocID="{4EC159D9-E899-4A67-935B-2381C4FCEA4D}" presName="hierChild4" presStyleCnt="0"/>
      <dgm:spPr/>
    </dgm:pt>
    <dgm:pt modelId="{4807A8A5-0301-4D59-90C4-DB9AF27D855A}" type="pres">
      <dgm:prSet presAssocID="{4EC159D9-E899-4A67-935B-2381C4FCEA4D}" presName="hierChild5" presStyleCnt="0"/>
      <dgm:spPr/>
    </dgm:pt>
    <dgm:pt modelId="{7BC2C3C2-14E9-4A6B-8BD0-61BA229B5F73}" type="pres">
      <dgm:prSet presAssocID="{D89D6007-38B1-48C4-93CB-B2DDA78CEF41}" presName="Name37" presStyleLbl="parChTrans1D2" presStyleIdx="3" presStyleCnt="4"/>
      <dgm:spPr/>
    </dgm:pt>
    <dgm:pt modelId="{C72DFB9E-2F27-4921-855E-740D98334400}" type="pres">
      <dgm:prSet presAssocID="{5F5F4C12-FF2F-410A-9D09-9472F0D35278}" presName="hierRoot2" presStyleCnt="0">
        <dgm:presLayoutVars>
          <dgm:hierBranch val="init"/>
        </dgm:presLayoutVars>
      </dgm:prSet>
      <dgm:spPr/>
    </dgm:pt>
    <dgm:pt modelId="{58AC413E-5C1F-4C50-A172-47C327FB25D6}" type="pres">
      <dgm:prSet presAssocID="{5F5F4C12-FF2F-410A-9D09-9472F0D35278}" presName="rootComposite" presStyleCnt="0"/>
      <dgm:spPr/>
    </dgm:pt>
    <dgm:pt modelId="{99EF7EFF-1BF1-4134-8FCE-A520FD0E74E5}" type="pres">
      <dgm:prSet presAssocID="{5F5F4C12-FF2F-410A-9D09-9472F0D35278}" presName="rootText" presStyleLbl="node2" presStyleIdx="3" presStyleCnt="4" custScaleX="139247">
        <dgm:presLayoutVars>
          <dgm:chPref val="3"/>
        </dgm:presLayoutVars>
      </dgm:prSet>
      <dgm:spPr/>
    </dgm:pt>
    <dgm:pt modelId="{DB18FFCE-30CB-46D0-8CFC-39D54C1896BA}" type="pres">
      <dgm:prSet presAssocID="{5F5F4C12-FF2F-410A-9D09-9472F0D35278}" presName="rootConnector" presStyleLbl="node2" presStyleIdx="3" presStyleCnt="4"/>
      <dgm:spPr/>
    </dgm:pt>
    <dgm:pt modelId="{EAAA4014-E780-470B-B8CC-4D699F7D2B79}" type="pres">
      <dgm:prSet presAssocID="{5F5F4C12-FF2F-410A-9D09-9472F0D35278}" presName="hierChild4" presStyleCnt="0"/>
      <dgm:spPr/>
    </dgm:pt>
    <dgm:pt modelId="{7556B255-4F5D-4078-9E70-CD8EC2C86811}" type="pres">
      <dgm:prSet presAssocID="{5F5F4C12-FF2F-410A-9D09-9472F0D35278}" presName="hierChild5" presStyleCnt="0"/>
      <dgm:spPr/>
    </dgm:pt>
    <dgm:pt modelId="{3621BC6C-0872-40E3-A3FF-869054065447}" type="pres">
      <dgm:prSet presAssocID="{52CE3D35-E558-4804-A676-A5020AA1F0A1}" presName="hierChild3" presStyleCnt="0"/>
      <dgm:spPr/>
    </dgm:pt>
  </dgm:ptLst>
  <dgm:cxnLst>
    <dgm:cxn modelId="{0F738D0C-920A-473C-B90B-344BAEE2B228}" type="presOf" srcId="{2EB82B81-AD8F-4A79-BF7D-9DE5DF2D2CAE}" destId="{CBE6E946-2CC3-400B-BAF8-6C43AC9D81A8}" srcOrd="0" destOrd="0" presId="urn:microsoft.com/office/officeart/2005/8/layout/orgChart1"/>
    <dgm:cxn modelId="{57045C12-6250-4EB5-99EB-2D7A5DCFA9A6}" type="presOf" srcId="{F97C4882-3924-47D6-9C19-F905767E493B}" destId="{BB0297A0-BD97-44A1-AB9A-6F91FD52EF07}" srcOrd="0" destOrd="0" presId="urn:microsoft.com/office/officeart/2005/8/layout/orgChart1"/>
    <dgm:cxn modelId="{6602C826-F011-4DBC-81EB-D62C42368CA8}" type="presOf" srcId="{4EC159D9-E899-4A67-935B-2381C4FCEA4D}" destId="{763A4FBB-3D52-43E2-AFD3-707A61EA4971}" srcOrd="1" destOrd="0" presId="urn:microsoft.com/office/officeart/2005/8/layout/orgChart1"/>
    <dgm:cxn modelId="{9586462C-001C-4965-B0FD-65308DF58B8A}" srcId="{52CE3D35-E558-4804-A676-A5020AA1F0A1}" destId="{6CFCF7F4-40A3-471D-81A4-65DB8C74FCDC}" srcOrd="1" destOrd="0" parTransId="{DC1E92B8-D4BA-409C-81A1-E914DFB9407A}" sibTransId="{A9302DB0-0A2F-487E-B207-197F80033762}"/>
    <dgm:cxn modelId="{D6B4123D-40C0-4872-B00B-545D4E1CF0A8}" type="presOf" srcId="{2EB82B81-AD8F-4A79-BF7D-9DE5DF2D2CAE}" destId="{C7506387-472E-49A8-B97D-079E8E552298}" srcOrd="1" destOrd="0" presId="urn:microsoft.com/office/officeart/2005/8/layout/orgChart1"/>
    <dgm:cxn modelId="{F9EBC03F-A592-4234-AB36-0491DE54B5AC}" type="presOf" srcId="{76EFFE66-A1E5-40CB-A555-97B5E354DCFE}" destId="{E8B69B00-2CEC-4C24-9F8F-D3F5B1FA5132}" srcOrd="0" destOrd="0" presId="urn:microsoft.com/office/officeart/2005/8/layout/orgChart1"/>
    <dgm:cxn modelId="{E632D662-7D01-4D35-934A-CE34E748AB9A}" type="presOf" srcId="{D89D6007-38B1-48C4-93CB-B2DDA78CEF41}" destId="{7BC2C3C2-14E9-4A6B-8BD0-61BA229B5F73}" srcOrd="0" destOrd="0" presId="urn:microsoft.com/office/officeart/2005/8/layout/orgChart1"/>
    <dgm:cxn modelId="{DCFA4E44-CFF9-468B-A7E0-B1E4A4948398}" type="presOf" srcId="{4EC159D9-E899-4A67-935B-2381C4FCEA4D}" destId="{37701917-BA29-479C-90B8-FD5C9617D873}" srcOrd="0" destOrd="0" presId="urn:microsoft.com/office/officeart/2005/8/layout/orgChart1"/>
    <dgm:cxn modelId="{306A1973-891E-4F93-B599-791AADCA95B8}" type="presOf" srcId="{89683CAB-39C5-4B68-AB65-787E3B8F7E0D}" destId="{4E366051-AF42-4025-A1E5-52AD8CFF9A9B}" srcOrd="0" destOrd="0" presId="urn:microsoft.com/office/officeart/2005/8/layout/orgChart1"/>
    <dgm:cxn modelId="{4B18F155-E198-4C11-8D95-328C43EF0628}" type="presOf" srcId="{52CE3D35-E558-4804-A676-A5020AA1F0A1}" destId="{CD181EE7-F84E-4AD9-8ACA-2B12A88A2084}" srcOrd="0" destOrd="0" presId="urn:microsoft.com/office/officeart/2005/8/layout/orgChart1"/>
    <dgm:cxn modelId="{37AFE379-407B-44FD-89E0-F145ACB20822}" type="presOf" srcId="{6CFCF7F4-40A3-471D-81A4-65DB8C74FCDC}" destId="{570EAACD-21F9-4C2B-BC65-26574B41FFAF}" srcOrd="0" destOrd="0" presId="urn:microsoft.com/office/officeart/2005/8/layout/orgChart1"/>
    <dgm:cxn modelId="{95C94B7E-6682-41B1-A0FA-FAF69C77E90B}" type="presOf" srcId="{52CE3D35-E558-4804-A676-A5020AA1F0A1}" destId="{24ABAAC5-935F-4531-9D3C-36E7991621C6}" srcOrd="1" destOrd="0" presId="urn:microsoft.com/office/officeart/2005/8/layout/orgChart1"/>
    <dgm:cxn modelId="{51333E83-7F6E-4167-9564-A9BE377B7019}" srcId="{52CE3D35-E558-4804-A676-A5020AA1F0A1}" destId="{4EC159D9-E899-4A67-935B-2381C4FCEA4D}" srcOrd="2" destOrd="0" parTransId="{89683CAB-39C5-4B68-AB65-787E3B8F7E0D}" sibTransId="{3C951843-DC80-47FF-9C02-72DC0A488650}"/>
    <dgm:cxn modelId="{D8E1049F-EF2A-41EC-9A3A-0F9718190CDF}" type="presOf" srcId="{6CFCF7F4-40A3-471D-81A4-65DB8C74FCDC}" destId="{2B4577E9-5418-4CF2-B9E7-542A0CCACC89}" srcOrd="1" destOrd="0" presId="urn:microsoft.com/office/officeart/2005/8/layout/orgChart1"/>
    <dgm:cxn modelId="{BA5249AD-042B-4114-AB7E-8B405361E83E}" type="presOf" srcId="{5F5F4C12-FF2F-410A-9D09-9472F0D35278}" destId="{DB18FFCE-30CB-46D0-8CFC-39D54C1896BA}" srcOrd="1" destOrd="0" presId="urn:microsoft.com/office/officeart/2005/8/layout/orgChart1"/>
    <dgm:cxn modelId="{F7553CB3-A641-4B57-A3E4-99EDA4876746}" srcId="{76EFFE66-A1E5-40CB-A555-97B5E354DCFE}" destId="{52CE3D35-E558-4804-A676-A5020AA1F0A1}" srcOrd="0" destOrd="0" parTransId="{BBA92715-B2A7-4057-A7A9-5D3DDD017181}" sibTransId="{7EF0F0E5-CE67-427B-ADF7-33E6FFA97AD2}"/>
    <dgm:cxn modelId="{E9EBAFC9-EB07-483F-8914-9402CD1603EB}" type="presOf" srcId="{5F5F4C12-FF2F-410A-9D09-9472F0D35278}" destId="{99EF7EFF-1BF1-4134-8FCE-A520FD0E74E5}" srcOrd="0" destOrd="0" presId="urn:microsoft.com/office/officeart/2005/8/layout/orgChart1"/>
    <dgm:cxn modelId="{3AF7EFCA-486D-4BCF-BBA5-C95F5CC2D00A}" type="presOf" srcId="{DC1E92B8-D4BA-409C-81A1-E914DFB9407A}" destId="{D603E11E-04D4-4166-8A75-CE7E19204CC1}" srcOrd="0" destOrd="0" presId="urn:microsoft.com/office/officeart/2005/8/layout/orgChart1"/>
    <dgm:cxn modelId="{8B72AEDF-2AA6-4678-9AE5-58D5C9CEF3BE}" srcId="{52CE3D35-E558-4804-A676-A5020AA1F0A1}" destId="{5F5F4C12-FF2F-410A-9D09-9472F0D35278}" srcOrd="3" destOrd="0" parTransId="{D89D6007-38B1-48C4-93CB-B2DDA78CEF41}" sibTransId="{3828F985-6206-4259-AA07-999D4E4E031E}"/>
    <dgm:cxn modelId="{A7DF09EB-2C40-4F5F-B047-6DBF64CF5FB3}" srcId="{52CE3D35-E558-4804-A676-A5020AA1F0A1}" destId="{2EB82B81-AD8F-4A79-BF7D-9DE5DF2D2CAE}" srcOrd="0" destOrd="0" parTransId="{F97C4882-3924-47D6-9C19-F905767E493B}" sibTransId="{3D0F8114-24AD-4B93-A460-E363BD17CA0A}"/>
    <dgm:cxn modelId="{9A175502-30A7-420A-BFCC-16A49A39952F}" type="presParOf" srcId="{E8B69B00-2CEC-4C24-9F8F-D3F5B1FA5132}" destId="{368C5BD4-3B07-4F8A-93AC-FC5106FBCCDB}" srcOrd="0" destOrd="0" presId="urn:microsoft.com/office/officeart/2005/8/layout/orgChart1"/>
    <dgm:cxn modelId="{9E97E33C-553B-4797-9A3A-BC84D0115789}" type="presParOf" srcId="{368C5BD4-3B07-4F8A-93AC-FC5106FBCCDB}" destId="{1A0D7A19-743F-45BA-BEE9-0AADAE05B723}" srcOrd="0" destOrd="0" presId="urn:microsoft.com/office/officeart/2005/8/layout/orgChart1"/>
    <dgm:cxn modelId="{1C12AC6A-8682-4441-B5EC-EF7D58EEBCB4}" type="presParOf" srcId="{1A0D7A19-743F-45BA-BEE9-0AADAE05B723}" destId="{CD181EE7-F84E-4AD9-8ACA-2B12A88A2084}" srcOrd="0" destOrd="0" presId="urn:microsoft.com/office/officeart/2005/8/layout/orgChart1"/>
    <dgm:cxn modelId="{812B329E-0D60-4251-8342-46BC863D90C8}" type="presParOf" srcId="{1A0D7A19-743F-45BA-BEE9-0AADAE05B723}" destId="{24ABAAC5-935F-4531-9D3C-36E7991621C6}" srcOrd="1" destOrd="0" presId="urn:microsoft.com/office/officeart/2005/8/layout/orgChart1"/>
    <dgm:cxn modelId="{7DF2E00E-B98E-4027-9123-44C2C3854909}" type="presParOf" srcId="{368C5BD4-3B07-4F8A-93AC-FC5106FBCCDB}" destId="{473DA17D-9437-4AA3-A7C3-304F0B5B3F4E}" srcOrd="1" destOrd="0" presId="urn:microsoft.com/office/officeart/2005/8/layout/orgChart1"/>
    <dgm:cxn modelId="{8578B024-2DF6-45E3-B7F4-59BD0F08BAC4}" type="presParOf" srcId="{473DA17D-9437-4AA3-A7C3-304F0B5B3F4E}" destId="{BB0297A0-BD97-44A1-AB9A-6F91FD52EF07}" srcOrd="0" destOrd="0" presId="urn:microsoft.com/office/officeart/2005/8/layout/orgChart1"/>
    <dgm:cxn modelId="{DDEAC428-E893-40E3-93A9-6587E9AF257B}" type="presParOf" srcId="{473DA17D-9437-4AA3-A7C3-304F0B5B3F4E}" destId="{61C76EC4-0ABB-4229-86BD-DDFF8A43548A}" srcOrd="1" destOrd="0" presId="urn:microsoft.com/office/officeart/2005/8/layout/orgChart1"/>
    <dgm:cxn modelId="{464496A9-DA65-419E-A45C-891D1B31A3B4}" type="presParOf" srcId="{61C76EC4-0ABB-4229-86BD-DDFF8A43548A}" destId="{F968917B-2F8A-4BE3-AE9C-0354D416D6C7}" srcOrd="0" destOrd="0" presId="urn:microsoft.com/office/officeart/2005/8/layout/orgChart1"/>
    <dgm:cxn modelId="{36AB60FD-501D-4EFD-BC5E-423A7E0E79FE}" type="presParOf" srcId="{F968917B-2F8A-4BE3-AE9C-0354D416D6C7}" destId="{CBE6E946-2CC3-400B-BAF8-6C43AC9D81A8}" srcOrd="0" destOrd="0" presId="urn:microsoft.com/office/officeart/2005/8/layout/orgChart1"/>
    <dgm:cxn modelId="{D2A53458-92DC-4FEB-9B75-5204182FD000}" type="presParOf" srcId="{F968917B-2F8A-4BE3-AE9C-0354D416D6C7}" destId="{C7506387-472E-49A8-B97D-079E8E552298}" srcOrd="1" destOrd="0" presId="urn:microsoft.com/office/officeart/2005/8/layout/orgChart1"/>
    <dgm:cxn modelId="{37236695-BCAE-4CFC-9ADF-380E923F1084}" type="presParOf" srcId="{61C76EC4-0ABB-4229-86BD-DDFF8A43548A}" destId="{B979FA41-E335-4CBE-9BA2-A3EA61444068}" srcOrd="1" destOrd="0" presId="urn:microsoft.com/office/officeart/2005/8/layout/orgChart1"/>
    <dgm:cxn modelId="{8B175E95-AB9A-4044-A2A5-3B8122D98D89}" type="presParOf" srcId="{61C76EC4-0ABB-4229-86BD-DDFF8A43548A}" destId="{B2EBC1A8-9360-4AE0-B165-8D280616B9D0}" srcOrd="2" destOrd="0" presId="urn:microsoft.com/office/officeart/2005/8/layout/orgChart1"/>
    <dgm:cxn modelId="{F6218391-DD6B-49C3-85FD-56F7575BBC02}" type="presParOf" srcId="{473DA17D-9437-4AA3-A7C3-304F0B5B3F4E}" destId="{D603E11E-04D4-4166-8A75-CE7E19204CC1}" srcOrd="2" destOrd="0" presId="urn:microsoft.com/office/officeart/2005/8/layout/orgChart1"/>
    <dgm:cxn modelId="{EEEE6D2E-9519-47BD-BC8F-04EBB8E0E4E6}" type="presParOf" srcId="{473DA17D-9437-4AA3-A7C3-304F0B5B3F4E}" destId="{015F95DD-C03E-420D-BAEE-2972661825E7}" srcOrd="3" destOrd="0" presId="urn:microsoft.com/office/officeart/2005/8/layout/orgChart1"/>
    <dgm:cxn modelId="{BE61A814-1EFA-4D33-A514-79788B7C1F4C}" type="presParOf" srcId="{015F95DD-C03E-420D-BAEE-2972661825E7}" destId="{124EFE88-2607-430E-A6A4-12147A82C40C}" srcOrd="0" destOrd="0" presId="urn:microsoft.com/office/officeart/2005/8/layout/orgChart1"/>
    <dgm:cxn modelId="{FDC3FA81-E280-4FE9-A8F4-A895E61C6450}" type="presParOf" srcId="{124EFE88-2607-430E-A6A4-12147A82C40C}" destId="{570EAACD-21F9-4C2B-BC65-26574B41FFAF}" srcOrd="0" destOrd="0" presId="urn:microsoft.com/office/officeart/2005/8/layout/orgChart1"/>
    <dgm:cxn modelId="{AF8D4859-E0D6-45E6-832B-E02E88B54CBF}" type="presParOf" srcId="{124EFE88-2607-430E-A6A4-12147A82C40C}" destId="{2B4577E9-5418-4CF2-B9E7-542A0CCACC89}" srcOrd="1" destOrd="0" presId="urn:microsoft.com/office/officeart/2005/8/layout/orgChart1"/>
    <dgm:cxn modelId="{D4097CE8-109E-4A25-990F-649162F74BA4}" type="presParOf" srcId="{015F95DD-C03E-420D-BAEE-2972661825E7}" destId="{88261A25-8C3A-4BD5-A95C-422CE6F14AA9}" srcOrd="1" destOrd="0" presId="urn:microsoft.com/office/officeart/2005/8/layout/orgChart1"/>
    <dgm:cxn modelId="{5CCC7022-9D9B-45AD-A1D2-CED23436186D}" type="presParOf" srcId="{015F95DD-C03E-420D-BAEE-2972661825E7}" destId="{52D9D85F-D21C-4843-8DE1-52D5AA0D82AA}" srcOrd="2" destOrd="0" presId="urn:microsoft.com/office/officeart/2005/8/layout/orgChart1"/>
    <dgm:cxn modelId="{AE7828B5-004C-41A5-96B9-681EBFB47246}" type="presParOf" srcId="{473DA17D-9437-4AA3-A7C3-304F0B5B3F4E}" destId="{4E366051-AF42-4025-A1E5-52AD8CFF9A9B}" srcOrd="4" destOrd="0" presId="urn:microsoft.com/office/officeart/2005/8/layout/orgChart1"/>
    <dgm:cxn modelId="{8E943CE9-65EB-4573-95A0-E38CA0D84436}" type="presParOf" srcId="{473DA17D-9437-4AA3-A7C3-304F0B5B3F4E}" destId="{3D265608-8B1C-48EC-B0A5-031D1CD15BBE}" srcOrd="5" destOrd="0" presId="urn:microsoft.com/office/officeart/2005/8/layout/orgChart1"/>
    <dgm:cxn modelId="{9FB18FD8-C083-43EF-BD4F-B6DDBB28D222}" type="presParOf" srcId="{3D265608-8B1C-48EC-B0A5-031D1CD15BBE}" destId="{0F2E36BD-E8DB-4021-A682-875C5E83F7FA}" srcOrd="0" destOrd="0" presId="urn:microsoft.com/office/officeart/2005/8/layout/orgChart1"/>
    <dgm:cxn modelId="{582CFABD-C7C4-480B-A5E4-194D5A04B59D}" type="presParOf" srcId="{0F2E36BD-E8DB-4021-A682-875C5E83F7FA}" destId="{37701917-BA29-479C-90B8-FD5C9617D873}" srcOrd="0" destOrd="0" presId="urn:microsoft.com/office/officeart/2005/8/layout/orgChart1"/>
    <dgm:cxn modelId="{94BDF5E5-8795-47C0-9B49-737BF0AF8619}" type="presParOf" srcId="{0F2E36BD-E8DB-4021-A682-875C5E83F7FA}" destId="{763A4FBB-3D52-43E2-AFD3-707A61EA4971}" srcOrd="1" destOrd="0" presId="urn:microsoft.com/office/officeart/2005/8/layout/orgChart1"/>
    <dgm:cxn modelId="{10926EC1-1B3B-48B6-9337-817E24D5206C}" type="presParOf" srcId="{3D265608-8B1C-48EC-B0A5-031D1CD15BBE}" destId="{70BF137D-6DAB-4F67-B9C8-998DE79FF5B2}" srcOrd="1" destOrd="0" presId="urn:microsoft.com/office/officeart/2005/8/layout/orgChart1"/>
    <dgm:cxn modelId="{52FD0484-57B6-41DE-95D5-66E61A889D5F}" type="presParOf" srcId="{3D265608-8B1C-48EC-B0A5-031D1CD15BBE}" destId="{4807A8A5-0301-4D59-90C4-DB9AF27D855A}" srcOrd="2" destOrd="0" presId="urn:microsoft.com/office/officeart/2005/8/layout/orgChart1"/>
    <dgm:cxn modelId="{BBDBFC38-9ACB-4FF6-8307-67C7518DC7E5}" type="presParOf" srcId="{473DA17D-9437-4AA3-A7C3-304F0B5B3F4E}" destId="{7BC2C3C2-14E9-4A6B-8BD0-61BA229B5F73}" srcOrd="6" destOrd="0" presId="urn:microsoft.com/office/officeart/2005/8/layout/orgChart1"/>
    <dgm:cxn modelId="{BBDF29BA-1F67-4671-8E4F-4E253C60DA8F}" type="presParOf" srcId="{473DA17D-9437-4AA3-A7C3-304F0B5B3F4E}" destId="{C72DFB9E-2F27-4921-855E-740D98334400}" srcOrd="7" destOrd="0" presId="urn:microsoft.com/office/officeart/2005/8/layout/orgChart1"/>
    <dgm:cxn modelId="{CC088ECD-6DC0-4C82-8E8B-D8600D1DE874}" type="presParOf" srcId="{C72DFB9E-2F27-4921-855E-740D98334400}" destId="{58AC413E-5C1F-4C50-A172-47C327FB25D6}" srcOrd="0" destOrd="0" presId="urn:microsoft.com/office/officeart/2005/8/layout/orgChart1"/>
    <dgm:cxn modelId="{91A99AD7-DEFD-4676-91A8-D9327C566E19}" type="presParOf" srcId="{58AC413E-5C1F-4C50-A172-47C327FB25D6}" destId="{99EF7EFF-1BF1-4134-8FCE-A520FD0E74E5}" srcOrd="0" destOrd="0" presId="urn:microsoft.com/office/officeart/2005/8/layout/orgChart1"/>
    <dgm:cxn modelId="{6CA0BF46-27ED-405B-AB5E-8DC51B6E2757}" type="presParOf" srcId="{58AC413E-5C1F-4C50-A172-47C327FB25D6}" destId="{DB18FFCE-30CB-46D0-8CFC-39D54C1896BA}" srcOrd="1" destOrd="0" presId="urn:microsoft.com/office/officeart/2005/8/layout/orgChart1"/>
    <dgm:cxn modelId="{50A22C45-A6F8-4777-9A9F-2C09C888913E}" type="presParOf" srcId="{C72DFB9E-2F27-4921-855E-740D98334400}" destId="{EAAA4014-E780-470B-B8CC-4D699F7D2B79}" srcOrd="1" destOrd="0" presId="urn:microsoft.com/office/officeart/2005/8/layout/orgChart1"/>
    <dgm:cxn modelId="{C1C171AA-B8D6-40A6-A33E-7D352C06311B}" type="presParOf" srcId="{C72DFB9E-2F27-4921-855E-740D98334400}" destId="{7556B255-4F5D-4078-9E70-CD8EC2C86811}" srcOrd="2" destOrd="0" presId="urn:microsoft.com/office/officeart/2005/8/layout/orgChart1"/>
    <dgm:cxn modelId="{408C7FC9-6B6C-40ED-A6F7-56D19D67EFB7}" type="presParOf" srcId="{368C5BD4-3B07-4F8A-93AC-FC5106FBCCDB}" destId="{3621BC6C-0872-40E3-A3FF-86905406544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2C3C2-14E9-4A6B-8BD0-61BA229B5F73}">
      <dsp:nvSpPr>
        <dsp:cNvPr id="0" name=""/>
        <dsp:cNvSpPr/>
      </dsp:nvSpPr>
      <dsp:spPr>
        <a:xfrm>
          <a:off x="5257800" y="1986973"/>
          <a:ext cx="4006444" cy="377390"/>
        </a:xfrm>
        <a:custGeom>
          <a:avLst/>
          <a:gdLst/>
          <a:ahLst/>
          <a:cxnLst/>
          <a:rect l="0" t="0" r="0" b="0"/>
          <a:pathLst>
            <a:path>
              <a:moveTo>
                <a:pt x="0" y="0"/>
              </a:moveTo>
              <a:lnTo>
                <a:pt x="0" y="188695"/>
              </a:lnTo>
              <a:lnTo>
                <a:pt x="4006444" y="188695"/>
              </a:lnTo>
              <a:lnTo>
                <a:pt x="4006444" y="377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366051-AF42-4025-A1E5-52AD8CFF9A9B}">
      <dsp:nvSpPr>
        <dsp:cNvPr id="0" name=""/>
        <dsp:cNvSpPr/>
      </dsp:nvSpPr>
      <dsp:spPr>
        <a:xfrm>
          <a:off x="5257800" y="1986973"/>
          <a:ext cx="1026638" cy="377390"/>
        </a:xfrm>
        <a:custGeom>
          <a:avLst/>
          <a:gdLst/>
          <a:ahLst/>
          <a:cxnLst/>
          <a:rect l="0" t="0" r="0" b="0"/>
          <a:pathLst>
            <a:path>
              <a:moveTo>
                <a:pt x="0" y="0"/>
              </a:moveTo>
              <a:lnTo>
                <a:pt x="0" y="188695"/>
              </a:lnTo>
              <a:lnTo>
                <a:pt x="1026638" y="188695"/>
              </a:lnTo>
              <a:lnTo>
                <a:pt x="1026638" y="377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03E11E-04D4-4166-8A75-CE7E19204CC1}">
      <dsp:nvSpPr>
        <dsp:cNvPr id="0" name=""/>
        <dsp:cNvSpPr/>
      </dsp:nvSpPr>
      <dsp:spPr>
        <a:xfrm>
          <a:off x="3657285" y="1986973"/>
          <a:ext cx="1600514" cy="377390"/>
        </a:xfrm>
        <a:custGeom>
          <a:avLst/>
          <a:gdLst/>
          <a:ahLst/>
          <a:cxnLst/>
          <a:rect l="0" t="0" r="0" b="0"/>
          <a:pathLst>
            <a:path>
              <a:moveTo>
                <a:pt x="1600514" y="0"/>
              </a:moveTo>
              <a:lnTo>
                <a:pt x="1600514" y="188695"/>
              </a:lnTo>
              <a:lnTo>
                <a:pt x="0" y="188695"/>
              </a:lnTo>
              <a:lnTo>
                <a:pt x="0" y="377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297A0-BD97-44A1-AB9A-6F91FD52EF07}">
      <dsp:nvSpPr>
        <dsp:cNvPr id="0" name=""/>
        <dsp:cNvSpPr/>
      </dsp:nvSpPr>
      <dsp:spPr>
        <a:xfrm>
          <a:off x="1190747" y="1986973"/>
          <a:ext cx="4067052" cy="377390"/>
        </a:xfrm>
        <a:custGeom>
          <a:avLst/>
          <a:gdLst/>
          <a:ahLst/>
          <a:cxnLst/>
          <a:rect l="0" t="0" r="0" b="0"/>
          <a:pathLst>
            <a:path>
              <a:moveTo>
                <a:pt x="4067052" y="0"/>
              </a:moveTo>
              <a:lnTo>
                <a:pt x="4067052" y="188695"/>
              </a:lnTo>
              <a:lnTo>
                <a:pt x="0" y="188695"/>
              </a:lnTo>
              <a:lnTo>
                <a:pt x="0" y="377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81EE7-F84E-4AD9-8ACA-2B12A88A2084}">
      <dsp:nvSpPr>
        <dsp:cNvPr id="0" name=""/>
        <dsp:cNvSpPr/>
      </dsp:nvSpPr>
      <dsp:spPr>
        <a:xfrm>
          <a:off x="3117472" y="1088423"/>
          <a:ext cx="4280655"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t>Child abuse</a:t>
          </a:r>
        </a:p>
      </dsp:txBody>
      <dsp:txXfrm>
        <a:off x="3117472" y="1088423"/>
        <a:ext cx="4280655" cy="898549"/>
      </dsp:txXfrm>
    </dsp:sp>
    <dsp:sp modelId="{CBE6E946-2CC3-400B-BAF8-6C43AC9D81A8}">
      <dsp:nvSpPr>
        <dsp:cNvPr id="0" name=""/>
        <dsp:cNvSpPr/>
      </dsp:nvSpPr>
      <dsp:spPr>
        <a:xfrm>
          <a:off x="151" y="2364364"/>
          <a:ext cx="2381192"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Physical </a:t>
          </a:r>
        </a:p>
      </dsp:txBody>
      <dsp:txXfrm>
        <a:off x="151" y="2364364"/>
        <a:ext cx="2381192" cy="898549"/>
      </dsp:txXfrm>
    </dsp:sp>
    <dsp:sp modelId="{570EAACD-21F9-4C2B-BC65-26574B41FFAF}">
      <dsp:nvSpPr>
        <dsp:cNvPr id="0" name=""/>
        <dsp:cNvSpPr/>
      </dsp:nvSpPr>
      <dsp:spPr>
        <a:xfrm>
          <a:off x="2758735" y="2364364"/>
          <a:ext cx="1797099"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Sexual</a:t>
          </a:r>
          <a:r>
            <a:rPr lang="en-US" sz="3800" kern="1200" dirty="0"/>
            <a:t> </a:t>
          </a:r>
        </a:p>
      </dsp:txBody>
      <dsp:txXfrm>
        <a:off x="2758735" y="2364364"/>
        <a:ext cx="1797099" cy="898549"/>
      </dsp:txXfrm>
    </dsp:sp>
    <dsp:sp modelId="{37701917-BA29-479C-90B8-FD5C9617D873}">
      <dsp:nvSpPr>
        <dsp:cNvPr id="0" name=""/>
        <dsp:cNvSpPr/>
      </dsp:nvSpPr>
      <dsp:spPr>
        <a:xfrm>
          <a:off x="4933225" y="2364364"/>
          <a:ext cx="2702424"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Emotional </a:t>
          </a:r>
        </a:p>
      </dsp:txBody>
      <dsp:txXfrm>
        <a:off x="4933225" y="2364364"/>
        <a:ext cx="2702424" cy="898549"/>
      </dsp:txXfrm>
    </dsp:sp>
    <dsp:sp modelId="{99EF7EFF-1BF1-4134-8FCE-A520FD0E74E5}">
      <dsp:nvSpPr>
        <dsp:cNvPr id="0" name=""/>
        <dsp:cNvSpPr/>
      </dsp:nvSpPr>
      <dsp:spPr>
        <a:xfrm>
          <a:off x="8013041" y="2364364"/>
          <a:ext cx="2502407"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neglect</a:t>
          </a:r>
          <a:endParaRPr lang="en-US" sz="5000" kern="1200" dirty="0"/>
        </a:p>
      </dsp:txBody>
      <dsp:txXfrm>
        <a:off x="8013041" y="2364364"/>
        <a:ext cx="2502407" cy="8985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12BC7-79CF-4029-B4F8-7190A05B054D}"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2EB6A-74FF-47AA-A771-B2FBBF521B60}" type="slidenum">
              <a:rPr lang="en-US" smtClean="0"/>
              <a:t>‹#›</a:t>
            </a:fld>
            <a:endParaRPr lang="en-US"/>
          </a:p>
        </p:txBody>
      </p:sp>
    </p:spTree>
    <p:extLst>
      <p:ext uri="{BB962C8B-B14F-4D97-AF65-F5344CB8AC3E}">
        <p14:creationId xmlns:p14="http://schemas.microsoft.com/office/powerpoint/2010/main" val="428946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4059FF-E530-567B-1086-247E24F55566}"/>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FB0E6F2D-8A76-42D7-AC66-0AD84DF650E6}" type="slidenum">
              <a:rPr lang="ar-EG" altLang="en-US" smtClean="0">
                <a:latin typeface="Times New Roman" panose="02020603050405020304" pitchFamily="18" charset="0"/>
              </a:rPr>
              <a:pPr>
                <a:defRPr/>
              </a:pPr>
              <a:t>2</a:t>
            </a:fld>
            <a:endParaRPr lang="en-US" altLang="en-US">
              <a:latin typeface="Times New Roman" panose="02020603050405020304" pitchFamily="18" charset="0"/>
            </a:endParaRPr>
          </a:p>
        </p:txBody>
      </p:sp>
      <p:sp>
        <p:nvSpPr>
          <p:cNvPr id="12291" name="Rectangle 2">
            <a:extLst>
              <a:ext uri="{FF2B5EF4-FFF2-40B4-BE49-F238E27FC236}">
                <a16:creationId xmlns:a16="http://schemas.microsoft.com/office/drawing/2014/main" id="{11B4739E-85B4-9E12-E532-8F220BBB96E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AD5E1A9-2D81-3A4B-4B45-EF79696EE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647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8E894F-820A-47C1-9DEC-0D496C3EDA93}"/>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2CA991-E14D-4EA9-B03C-D83E34C7E374}" type="slidenum">
              <a:rPr kumimoji="0" lang="ar-EG"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20483" name="Rectangle 2">
            <a:extLst>
              <a:ext uri="{FF2B5EF4-FFF2-40B4-BE49-F238E27FC236}">
                <a16:creationId xmlns:a16="http://schemas.microsoft.com/office/drawing/2014/main" id="{679C6B3B-90EF-476C-949B-077CB4C7C35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E8D4AC8-FF2D-44AF-AE90-1B0322381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A53AAE-8856-4CA5-8902-1332C1B5FAFE}"/>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36FCBBD2-3598-4370-B541-C94E8F3545D5}" type="slidenum">
              <a:rPr lang="ar-EG" altLang="en-US" smtClean="0">
                <a:latin typeface="Times New Roman" panose="02020603050405020304" pitchFamily="18" charset="0"/>
              </a:rPr>
              <a:pPr>
                <a:defRPr/>
              </a:pPr>
              <a:t>18</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D2CA1048-D3A6-4A49-869E-873CE42010C9}"/>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3136B14-546F-4FB2-A3BD-F53495A5C3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28281C-C138-B7AC-2E63-0A5E3D5CC42C}"/>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DD700797-8113-45EC-A253-F9F3E0570D6D}" type="slidenum">
              <a:rPr lang="ar-EG" altLang="en-US" smtClean="0">
                <a:latin typeface="Times New Roman" panose="02020603050405020304" pitchFamily="18" charset="0"/>
              </a:rPr>
              <a:pPr>
                <a:defRPr/>
              </a:pPr>
              <a:t>27</a:t>
            </a:fld>
            <a:endParaRPr lang="en-US"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id="{5C9F754C-EC06-DF0F-B387-16BF47A65D16}"/>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066E30F-ED30-EAD9-1C9C-66D50183A4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5DA405-F77A-47DF-B9C0-0E841BA63A9E}"/>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97229E49-9F28-40FB-9C0A-0A53ECBD2920}" type="slidenum">
              <a:rPr lang="ar-EG" altLang="en-US" smtClean="0">
                <a:latin typeface="Times New Roman" panose="02020603050405020304" pitchFamily="18" charset="0"/>
              </a:rPr>
              <a:pPr>
                <a:defRPr/>
              </a:pPr>
              <a:t>28</a:t>
            </a:fld>
            <a:endParaRPr lang="en-US"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id="{93722C17-1479-548A-8F51-04F56D765CA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A656ECB-8CA9-AACF-5AC4-FC5DB09BEE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4059FF-E530-567B-1086-247E24F55566}"/>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FB0E6F2D-8A76-42D7-AC66-0AD84DF650E6}" type="slidenum">
              <a:rPr lang="ar-EG" altLang="en-US" smtClean="0">
                <a:latin typeface="Times New Roman" panose="02020603050405020304" pitchFamily="18" charset="0"/>
              </a:rPr>
              <a:pPr>
                <a:defRPr/>
              </a:pPr>
              <a:t>33</a:t>
            </a:fld>
            <a:endParaRPr lang="en-US" altLang="en-US">
              <a:latin typeface="Times New Roman" panose="02020603050405020304" pitchFamily="18" charset="0"/>
            </a:endParaRPr>
          </a:p>
        </p:txBody>
      </p:sp>
      <p:sp>
        <p:nvSpPr>
          <p:cNvPr id="12291" name="Rectangle 2">
            <a:extLst>
              <a:ext uri="{FF2B5EF4-FFF2-40B4-BE49-F238E27FC236}">
                <a16:creationId xmlns:a16="http://schemas.microsoft.com/office/drawing/2014/main" id="{11B4739E-85B4-9E12-E532-8F220BBB96E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AD5E1A9-2D81-3A4B-4B45-EF79696EE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8BAD-8273-4421-93D4-56AFDA8E93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4454D-4BAD-48DA-BB93-82C2A64E6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C1C5B5-E49E-45B1-95D3-D5896B4DDCE3}"/>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5" name="Footer Placeholder 4">
            <a:extLst>
              <a:ext uri="{FF2B5EF4-FFF2-40B4-BE49-F238E27FC236}">
                <a16:creationId xmlns:a16="http://schemas.microsoft.com/office/drawing/2014/main" id="{1E1C7EBF-E3FA-4551-9477-48B8E9DD4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EA066-ABF1-4D8E-A909-05E63FA96CB7}"/>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6609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A320-F17E-4BFD-A21B-BCBCAC5B25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A08B7-6C27-455B-B737-509026B885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7EA44-C415-41F4-A6AA-F598265E2BDC}"/>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5" name="Footer Placeholder 4">
            <a:extLst>
              <a:ext uri="{FF2B5EF4-FFF2-40B4-BE49-F238E27FC236}">
                <a16:creationId xmlns:a16="http://schemas.microsoft.com/office/drawing/2014/main" id="{C27AC9F9-FE25-40B1-9719-B9CC6A9A5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41B12-95CC-420B-B2FF-BE52BB959BA6}"/>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43983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78BF4-23CA-4EA3-9EF3-7D96D88A79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FFE8A6-CABE-4490-97DF-2859D0AF3F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486B4-30DD-4893-8A9F-3B6722E61FE3}"/>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5" name="Footer Placeholder 4">
            <a:extLst>
              <a:ext uri="{FF2B5EF4-FFF2-40B4-BE49-F238E27FC236}">
                <a16:creationId xmlns:a16="http://schemas.microsoft.com/office/drawing/2014/main" id="{C1BD6FBE-3B02-4F86-9E42-EA56E7F41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02781-4418-4E4C-A81A-82758899EFEA}"/>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60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851467-1EE0-48F3-9FE0-975808FD7BA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968944E-89F3-4252-B6A9-0926DBCF31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A6F907-D79C-4530-A515-50B967A7C87C}"/>
              </a:ext>
            </a:extLst>
          </p:cNvPr>
          <p:cNvSpPr>
            <a:spLocks noGrp="1"/>
          </p:cNvSpPr>
          <p:nvPr>
            <p:ph type="sldNum" sz="quarter" idx="12"/>
          </p:nvPr>
        </p:nvSpPr>
        <p:spPr/>
        <p:txBody>
          <a:bodyPr/>
          <a:lstStyle>
            <a:lvl1pPr>
              <a:defRPr/>
            </a:lvl1pPr>
          </a:lstStyle>
          <a:p>
            <a:pPr>
              <a:defRPr/>
            </a:pPr>
            <a:fld id="{B935E93F-0D37-41D0-B861-81E71A97E009}" type="slidenum">
              <a:rPr lang="ar-EG" altLang="en-US"/>
              <a:pPr>
                <a:defRPr/>
              </a:pPr>
              <a:t>‹#›</a:t>
            </a:fld>
            <a:endParaRPr lang="en-US" altLang="en-US"/>
          </a:p>
        </p:txBody>
      </p:sp>
    </p:spTree>
    <p:extLst>
      <p:ext uri="{BB962C8B-B14F-4D97-AF65-F5344CB8AC3E}">
        <p14:creationId xmlns:p14="http://schemas.microsoft.com/office/powerpoint/2010/main" val="1450134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E680B-9152-43B7-9666-F65B9A6987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BB28BB3-BBA3-44E2-8975-3A4A274096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E20ACE-7B83-48D0-9CA2-D5BFD2672B71}"/>
              </a:ext>
            </a:extLst>
          </p:cNvPr>
          <p:cNvSpPr>
            <a:spLocks noGrp="1"/>
          </p:cNvSpPr>
          <p:nvPr>
            <p:ph type="sldNum" sz="quarter" idx="12"/>
          </p:nvPr>
        </p:nvSpPr>
        <p:spPr/>
        <p:txBody>
          <a:bodyPr/>
          <a:lstStyle>
            <a:lvl1pPr>
              <a:defRPr/>
            </a:lvl1pPr>
          </a:lstStyle>
          <a:p>
            <a:pPr>
              <a:defRPr/>
            </a:pPr>
            <a:fld id="{8866EA50-58C3-471A-B662-D6CB8F1B4C27}" type="slidenum">
              <a:rPr lang="ar-EG" altLang="en-US"/>
              <a:pPr>
                <a:defRPr/>
              </a:pPr>
              <a:t>‹#›</a:t>
            </a:fld>
            <a:endParaRPr lang="en-US" altLang="en-US"/>
          </a:p>
        </p:txBody>
      </p:sp>
    </p:spTree>
    <p:extLst>
      <p:ext uri="{BB962C8B-B14F-4D97-AF65-F5344CB8AC3E}">
        <p14:creationId xmlns:p14="http://schemas.microsoft.com/office/powerpoint/2010/main" val="3800406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049B0D-E7DC-4D26-B032-FC3FC20B6D6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50E266-2A1E-4346-8694-EDB485DB6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659A07-2F4B-4E58-84F6-D6F8A5886686}"/>
              </a:ext>
            </a:extLst>
          </p:cNvPr>
          <p:cNvSpPr>
            <a:spLocks noGrp="1"/>
          </p:cNvSpPr>
          <p:nvPr>
            <p:ph type="sldNum" sz="quarter" idx="12"/>
          </p:nvPr>
        </p:nvSpPr>
        <p:spPr/>
        <p:txBody>
          <a:bodyPr/>
          <a:lstStyle>
            <a:lvl1pPr>
              <a:defRPr/>
            </a:lvl1pPr>
          </a:lstStyle>
          <a:p>
            <a:pPr>
              <a:defRPr/>
            </a:pPr>
            <a:fld id="{04209CF0-2C56-4CD5-8CE3-52A5ECF05C01}" type="slidenum">
              <a:rPr lang="ar-EG" altLang="en-US"/>
              <a:pPr>
                <a:defRPr/>
              </a:pPr>
              <a:t>‹#›</a:t>
            </a:fld>
            <a:endParaRPr lang="en-US" altLang="en-US"/>
          </a:p>
        </p:txBody>
      </p:sp>
    </p:spTree>
    <p:extLst>
      <p:ext uri="{BB962C8B-B14F-4D97-AF65-F5344CB8AC3E}">
        <p14:creationId xmlns:p14="http://schemas.microsoft.com/office/powerpoint/2010/main" val="235023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D6CE047-CF15-4B76-A239-0208A04EF30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DDD41FB-19EF-474F-A5BF-235479611D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48AD67-E96D-4C5E-9EE9-652509410921}"/>
              </a:ext>
            </a:extLst>
          </p:cNvPr>
          <p:cNvSpPr>
            <a:spLocks noGrp="1"/>
          </p:cNvSpPr>
          <p:nvPr>
            <p:ph type="sldNum" sz="quarter" idx="12"/>
          </p:nvPr>
        </p:nvSpPr>
        <p:spPr/>
        <p:txBody>
          <a:bodyPr/>
          <a:lstStyle>
            <a:lvl1pPr>
              <a:defRPr/>
            </a:lvl1pPr>
          </a:lstStyle>
          <a:p>
            <a:pPr>
              <a:defRPr/>
            </a:pPr>
            <a:fld id="{4F09A06C-B8C7-4AC2-8C7D-A056013479A3}" type="slidenum">
              <a:rPr lang="ar-EG" altLang="en-US"/>
              <a:pPr>
                <a:defRPr/>
              </a:pPr>
              <a:t>‹#›</a:t>
            </a:fld>
            <a:endParaRPr lang="en-US" altLang="en-US"/>
          </a:p>
        </p:txBody>
      </p:sp>
    </p:spTree>
    <p:extLst>
      <p:ext uri="{BB962C8B-B14F-4D97-AF65-F5344CB8AC3E}">
        <p14:creationId xmlns:p14="http://schemas.microsoft.com/office/powerpoint/2010/main" val="69634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C071A33-926B-4DEC-A8EE-3EDDE811FF6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35DE1F0-A9DD-40D0-9027-B1CB46CC396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7235485-9FA7-4787-92FA-57BE355817D0}"/>
              </a:ext>
            </a:extLst>
          </p:cNvPr>
          <p:cNvSpPr>
            <a:spLocks noGrp="1"/>
          </p:cNvSpPr>
          <p:nvPr>
            <p:ph type="sldNum" sz="quarter" idx="12"/>
          </p:nvPr>
        </p:nvSpPr>
        <p:spPr/>
        <p:txBody>
          <a:bodyPr/>
          <a:lstStyle>
            <a:lvl1pPr>
              <a:defRPr/>
            </a:lvl1pPr>
          </a:lstStyle>
          <a:p>
            <a:pPr>
              <a:defRPr/>
            </a:pPr>
            <a:fld id="{65161EED-8748-461E-ABBA-CB000A93BF50}" type="slidenum">
              <a:rPr lang="ar-EG" altLang="en-US"/>
              <a:pPr>
                <a:defRPr/>
              </a:pPr>
              <a:t>‹#›</a:t>
            </a:fld>
            <a:endParaRPr lang="en-US" altLang="en-US"/>
          </a:p>
        </p:txBody>
      </p:sp>
    </p:spTree>
    <p:extLst>
      <p:ext uri="{BB962C8B-B14F-4D97-AF65-F5344CB8AC3E}">
        <p14:creationId xmlns:p14="http://schemas.microsoft.com/office/powerpoint/2010/main" val="2025895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424A7C1-9775-4770-A6D9-1D92EDA8ED2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C862115-A4FA-4F08-A4FF-1D8D64D7710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083DD79-4EA1-404D-B7F0-8F10FEE7FECD}"/>
              </a:ext>
            </a:extLst>
          </p:cNvPr>
          <p:cNvSpPr>
            <a:spLocks noGrp="1"/>
          </p:cNvSpPr>
          <p:nvPr>
            <p:ph type="sldNum" sz="quarter" idx="12"/>
          </p:nvPr>
        </p:nvSpPr>
        <p:spPr/>
        <p:txBody>
          <a:bodyPr/>
          <a:lstStyle>
            <a:lvl1pPr>
              <a:defRPr/>
            </a:lvl1pPr>
          </a:lstStyle>
          <a:p>
            <a:pPr>
              <a:defRPr/>
            </a:pPr>
            <a:fld id="{6556B904-A26A-41AE-8C78-E316144794A4}" type="slidenum">
              <a:rPr lang="ar-EG" altLang="en-US"/>
              <a:pPr>
                <a:defRPr/>
              </a:pPr>
              <a:t>‹#›</a:t>
            </a:fld>
            <a:endParaRPr lang="en-US" altLang="en-US"/>
          </a:p>
        </p:txBody>
      </p:sp>
    </p:spTree>
    <p:extLst>
      <p:ext uri="{BB962C8B-B14F-4D97-AF65-F5344CB8AC3E}">
        <p14:creationId xmlns:p14="http://schemas.microsoft.com/office/powerpoint/2010/main" val="389905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A4B534F-7BE6-4EDC-B8F6-A600EA39B17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E62F4DD-754D-42EF-9BA7-DDF3D2035E6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F0D0D3A-30BA-4216-BB35-27441C642F66}"/>
              </a:ext>
            </a:extLst>
          </p:cNvPr>
          <p:cNvSpPr>
            <a:spLocks noGrp="1"/>
          </p:cNvSpPr>
          <p:nvPr>
            <p:ph type="sldNum" sz="quarter" idx="12"/>
          </p:nvPr>
        </p:nvSpPr>
        <p:spPr/>
        <p:txBody>
          <a:bodyPr/>
          <a:lstStyle>
            <a:lvl1pPr>
              <a:defRPr/>
            </a:lvl1pPr>
          </a:lstStyle>
          <a:p>
            <a:pPr>
              <a:defRPr/>
            </a:pPr>
            <a:fld id="{BA9D766A-7797-43CC-89AA-8289C3D14001}" type="slidenum">
              <a:rPr lang="ar-EG" altLang="en-US"/>
              <a:pPr>
                <a:defRPr/>
              </a:pPr>
              <a:t>‹#›</a:t>
            </a:fld>
            <a:endParaRPr lang="en-US" altLang="en-US"/>
          </a:p>
        </p:txBody>
      </p:sp>
    </p:spTree>
    <p:extLst>
      <p:ext uri="{BB962C8B-B14F-4D97-AF65-F5344CB8AC3E}">
        <p14:creationId xmlns:p14="http://schemas.microsoft.com/office/powerpoint/2010/main" val="2772283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B14EBBA-6CCD-4FA3-A9AA-C281AE4C88B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791AD55-54F9-4626-A302-BCA99ED3B0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97A473-D986-4AAF-A27C-84D3963549D8}"/>
              </a:ext>
            </a:extLst>
          </p:cNvPr>
          <p:cNvSpPr>
            <a:spLocks noGrp="1"/>
          </p:cNvSpPr>
          <p:nvPr>
            <p:ph type="sldNum" sz="quarter" idx="12"/>
          </p:nvPr>
        </p:nvSpPr>
        <p:spPr/>
        <p:txBody>
          <a:bodyPr/>
          <a:lstStyle>
            <a:lvl1pPr>
              <a:defRPr/>
            </a:lvl1pPr>
          </a:lstStyle>
          <a:p>
            <a:pPr>
              <a:defRPr/>
            </a:pPr>
            <a:fld id="{92B26C74-6BD6-4089-8B4D-5E53D5C4E609}" type="slidenum">
              <a:rPr lang="ar-EG" altLang="en-US"/>
              <a:pPr>
                <a:defRPr/>
              </a:pPr>
              <a:t>‹#›</a:t>
            </a:fld>
            <a:endParaRPr lang="en-US" altLang="en-US"/>
          </a:p>
        </p:txBody>
      </p:sp>
    </p:spTree>
    <p:extLst>
      <p:ext uri="{BB962C8B-B14F-4D97-AF65-F5344CB8AC3E}">
        <p14:creationId xmlns:p14="http://schemas.microsoft.com/office/powerpoint/2010/main" val="135298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70C4-E88E-4F77-AEE5-1CE702523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8202D-7364-4729-BD07-7E70B6963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0D451-82B7-49A2-B1DF-F67E67690033}"/>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5" name="Footer Placeholder 4">
            <a:extLst>
              <a:ext uri="{FF2B5EF4-FFF2-40B4-BE49-F238E27FC236}">
                <a16:creationId xmlns:a16="http://schemas.microsoft.com/office/drawing/2014/main" id="{F4060000-03A4-451A-8DF0-54B7BD887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BC8A6-D2EE-479B-BA79-A222D6436448}"/>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4232207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9791CF0-187E-4D10-9E87-9D0849A6204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1CEF60F-BFEF-4E19-A87D-225CB64020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824140-B142-416D-A532-8BAC503BE858}"/>
              </a:ext>
            </a:extLst>
          </p:cNvPr>
          <p:cNvSpPr>
            <a:spLocks noGrp="1"/>
          </p:cNvSpPr>
          <p:nvPr>
            <p:ph type="sldNum" sz="quarter" idx="12"/>
          </p:nvPr>
        </p:nvSpPr>
        <p:spPr/>
        <p:txBody>
          <a:bodyPr/>
          <a:lstStyle>
            <a:lvl1pPr>
              <a:defRPr/>
            </a:lvl1pPr>
          </a:lstStyle>
          <a:p>
            <a:pPr>
              <a:defRPr/>
            </a:pPr>
            <a:fld id="{605EBD96-23CC-4057-95B4-40F7ECAF1527}" type="slidenum">
              <a:rPr lang="ar-EG" altLang="en-US"/>
              <a:pPr>
                <a:defRPr/>
              </a:pPr>
              <a:t>‹#›</a:t>
            </a:fld>
            <a:endParaRPr lang="en-US" altLang="en-US"/>
          </a:p>
        </p:txBody>
      </p:sp>
    </p:spTree>
    <p:extLst>
      <p:ext uri="{BB962C8B-B14F-4D97-AF65-F5344CB8AC3E}">
        <p14:creationId xmlns:p14="http://schemas.microsoft.com/office/powerpoint/2010/main" val="119808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F9F1E-D703-48F4-BDD3-3F4C2652F6C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6C30411-C92A-4C05-9C2D-FB50437A6F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43AE58-2387-4BF0-A814-B909DCAA7E86}"/>
              </a:ext>
            </a:extLst>
          </p:cNvPr>
          <p:cNvSpPr>
            <a:spLocks noGrp="1"/>
          </p:cNvSpPr>
          <p:nvPr>
            <p:ph type="sldNum" sz="quarter" idx="12"/>
          </p:nvPr>
        </p:nvSpPr>
        <p:spPr/>
        <p:txBody>
          <a:bodyPr/>
          <a:lstStyle>
            <a:lvl1pPr>
              <a:defRPr/>
            </a:lvl1pPr>
          </a:lstStyle>
          <a:p>
            <a:pPr>
              <a:defRPr/>
            </a:pPr>
            <a:fld id="{729DE888-2AD3-4E49-A226-853BF5D5F294}" type="slidenum">
              <a:rPr lang="ar-EG" altLang="en-US"/>
              <a:pPr>
                <a:defRPr/>
              </a:pPr>
              <a:t>‹#›</a:t>
            </a:fld>
            <a:endParaRPr lang="en-US" altLang="en-US"/>
          </a:p>
        </p:txBody>
      </p:sp>
    </p:spTree>
    <p:extLst>
      <p:ext uri="{BB962C8B-B14F-4D97-AF65-F5344CB8AC3E}">
        <p14:creationId xmlns:p14="http://schemas.microsoft.com/office/powerpoint/2010/main" val="858381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E1D6A-DE26-459A-B84B-9F77F266084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580C20-3214-4B69-A82D-968CDF2834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CE3800-FD71-42C8-AA64-DF30FFC3B32E}"/>
              </a:ext>
            </a:extLst>
          </p:cNvPr>
          <p:cNvSpPr>
            <a:spLocks noGrp="1"/>
          </p:cNvSpPr>
          <p:nvPr>
            <p:ph type="sldNum" sz="quarter" idx="12"/>
          </p:nvPr>
        </p:nvSpPr>
        <p:spPr/>
        <p:txBody>
          <a:bodyPr/>
          <a:lstStyle>
            <a:lvl1pPr>
              <a:defRPr/>
            </a:lvl1pPr>
          </a:lstStyle>
          <a:p>
            <a:pPr>
              <a:defRPr/>
            </a:pPr>
            <a:fld id="{B59A19D6-0202-471D-B208-7FC29EA3CE2D}" type="slidenum">
              <a:rPr lang="ar-EG" altLang="en-US"/>
              <a:pPr>
                <a:defRPr/>
              </a:pPr>
              <a:t>‹#›</a:t>
            </a:fld>
            <a:endParaRPr lang="en-US" altLang="en-US"/>
          </a:p>
        </p:txBody>
      </p:sp>
    </p:spTree>
    <p:extLst>
      <p:ext uri="{BB962C8B-B14F-4D97-AF65-F5344CB8AC3E}">
        <p14:creationId xmlns:p14="http://schemas.microsoft.com/office/powerpoint/2010/main" val="3955404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914400" y="1981200"/>
            <a:ext cx="10363200" cy="4114800"/>
          </a:xfrm>
        </p:spPr>
        <p:txBody>
          <a:bodyPr rtlCol="0">
            <a:normAutofit/>
          </a:bodyPr>
          <a:lstStyle/>
          <a:p>
            <a:pPr lvl="0"/>
            <a:endParaRPr lang="en-GB" noProof="0"/>
          </a:p>
        </p:txBody>
      </p:sp>
      <p:sp>
        <p:nvSpPr>
          <p:cNvPr id="4" name="Date Placeholder 3">
            <a:extLst>
              <a:ext uri="{FF2B5EF4-FFF2-40B4-BE49-F238E27FC236}">
                <a16:creationId xmlns:a16="http://schemas.microsoft.com/office/drawing/2014/main" id="{68E12B12-6D8F-415E-B22C-88F6EE6A6D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C4DCE7D-B599-4FE7-AA9B-58F0443508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50FC36-6C54-4872-AC8B-2CBCAB9742BF}"/>
              </a:ext>
            </a:extLst>
          </p:cNvPr>
          <p:cNvSpPr>
            <a:spLocks noGrp="1"/>
          </p:cNvSpPr>
          <p:nvPr>
            <p:ph type="sldNum" sz="quarter" idx="12"/>
          </p:nvPr>
        </p:nvSpPr>
        <p:spPr/>
        <p:txBody>
          <a:bodyPr/>
          <a:lstStyle>
            <a:lvl1pPr>
              <a:defRPr/>
            </a:lvl1pPr>
          </a:lstStyle>
          <a:p>
            <a:pPr>
              <a:defRPr/>
            </a:pPr>
            <a:fld id="{6EEDEAF0-1F68-4A81-84DD-51F684CF4F8B}" type="slidenum">
              <a:rPr lang="ar-EG" altLang="en-US"/>
              <a:pPr>
                <a:defRPr/>
              </a:pPr>
              <a:t>‹#›</a:t>
            </a:fld>
            <a:endParaRPr lang="en-US" altLang="en-US"/>
          </a:p>
        </p:txBody>
      </p:sp>
    </p:spTree>
    <p:extLst>
      <p:ext uri="{BB962C8B-B14F-4D97-AF65-F5344CB8AC3E}">
        <p14:creationId xmlns:p14="http://schemas.microsoft.com/office/powerpoint/2010/main" val="53366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374-D538-4A37-B395-CFF0BA56C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C7B673-7186-45FA-A264-4CC42D2DA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280109-5380-47B6-94E3-89B446F0B32D}"/>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5" name="Footer Placeholder 4">
            <a:extLst>
              <a:ext uri="{FF2B5EF4-FFF2-40B4-BE49-F238E27FC236}">
                <a16:creationId xmlns:a16="http://schemas.microsoft.com/office/drawing/2014/main" id="{D9142E72-5789-44AE-9B92-0366A9002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39C02-98B0-424B-9FCF-21D1E9A699F1}"/>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33960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DFF4-D819-48BD-A376-82DA605D5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CA056-C46F-4830-88F3-BCC98EAFF3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1E3BDB-4479-4F88-9BEB-729DF918C3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CF79A-D0EC-493D-A4FD-237D7A643E52}"/>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6" name="Footer Placeholder 5">
            <a:extLst>
              <a:ext uri="{FF2B5EF4-FFF2-40B4-BE49-F238E27FC236}">
                <a16:creationId xmlns:a16="http://schemas.microsoft.com/office/drawing/2014/main" id="{813B2435-D276-4476-B5B3-A4DB632DF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C1895-3277-4EB0-9C14-2C27E79E4A11}"/>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99515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9BAC-0D84-433A-AC7D-B3FCACD4D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4A744-1972-418B-B035-20BF65F22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290B2C-94A7-4277-886D-472DE9FCAD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ECC366-9DE3-4730-9114-002926966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AA84EE-93CD-4906-BE3B-37EC63A13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6E29B0-D593-427C-971B-DA354576AF69}"/>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8" name="Footer Placeholder 7">
            <a:extLst>
              <a:ext uri="{FF2B5EF4-FFF2-40B4-BE49-F238E27FC236}">
                <a16:creationId xmlns:a16="http://schemas.microsoft.com/office/drawing/2014/main" id="{422FB713-D719-425C-8AC3-2861105104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626C58-D75B-4A71-9A7B-C4DE74CB0307}"/>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97335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9588-6984-4255-AD38-845C3508F2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FE0F7-AD35-4DB0-8D58-5A3E4F733582}"/>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4" name="Footer Placeholder 3">
            <a:extLst>
              <a:ext uri="{FF2B5EF4-FFF2-40B4-BE49-F238E27FC236}">
                <a16:creationId xmlns:a16="http://schemas.microsoft.com/office/drawing/2014/main" id="{125A74D3-9995-49D4-956E-AB0013BF8D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D3A54C-F96E-4D1E-8B04-880795EC012A}"/>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78633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FEE11-BFDA-4611-8F22-89AE0FCB875E}"/>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3" name="Footer Placeholder 2">
            <a:extLst>
              <a:ext uri="{FF2B5EF4-FFF2-40B4-BE49-F238E27FC236}">
                <a16:creationId xmlns:a16="http://schemas.microsoft.com/office/drawing/2014/main" id="{D4571530-9C8B-42FE-92BB-AC5E6B7D7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7BEE0A-6C97-4BBD-A589-F72899281438}"/>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8657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3011-BDBA-4845-92D5-4F74C57DB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67A4E-DE25-4B1D-BBAE-AE9C3D07E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4A653-F424-4572-8C09-8C15DDE64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3D246-5C6D-4DF2-ABD8-91506A83B574}"/>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6" name="Footer Placeholder 5">
            <a:extLst>
              <a:ext uri="{FF2B5EF4-FFF2-40B4-BE49-F238E27FC236}">
                <a16:creationId xmlns:a16="http://schemas.microsoft.com/office/drawing/2014/main" id="{DA17D5EB-96B5-4B2F-ACE0-8DF80C6D5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B27FA-6140-41F5-913B-D2F4008AE96E}"/>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390554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CD50-1FC3-4DD0-960B-DC8C326F7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A7C7D-EE73-41AF-8DF2-468BBD2A3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334936-67FF-41B0-8C36-8BFE8BA33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223320-7E1C-490F-BD45-DBE1383B35E7}"/>
              </a:ext>
            </a:extLst>
          </p:cNvPr>
          <p:cNvSpPr>
            <a:spLocks noGrp="1"/>
          </p:cNvSpPr>
          <p:nvPr>
            <p:ph type="dt" sz="half" idx="10"/>
          </p:nvPr>
        </p:nvSpPr>
        <p:spPr/>
        <p:txBody>
          <a:bodyPr/>
          <a:lstStyle/>
          <a:p>
            <a:fld id="{F31AE489-F25D-458D-8E0F-CCC08E2B1279}" type="datetimeFigureOut">
              <a:rPr lang="en-US" smtClean="0"/>
              <a:t>3/27/2023</a:t>
            </a:fld>
            <a:endParaRPr lang="en-US"/>
          </a:p>
        </p:txBody>
      </p:sp>
      <p:sp>
        <p:nvSpPr>
          <p:cNvPr id="6" name="Footer Placeholder 5">
            <a:extLst>
              <a:ext uri="{FF2B5EF4-FFF2-40B4-BE49-F238E27FC236}">
                <a16:creationId xmlns:a16="http://schemas.microsoft.com/office/drawing/2014/main" id="{A17A2DF9-EB12-4F36-ABDB-B35EB7E42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47D88-E210-4835-AFD3-64740A75CF1B}"/>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113479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theme" Target="../theme/theme2.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93ABAB-9AAA-4702-84AB-7553C01DC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D369AB-24E5-4342-A785-900F25E77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01E58-C003-4AC0-94BA-C494B7CF7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AE489-F25D-458D-8E0F-CCC08E2B1279}" type="datetimeFigureOut">
              <a:rPr lang="en-US" smtClean="0"/>
              <a:t>3/27/2023</a:t>
            </a:fld>
            <a:endParaRPr lang="en-US"/>
          </a:p>
        </p:txBody>
      </p:sp>
      <p:sp>
        <p:nvSpPr>
          <p:cNvPr id="5" name="Footer Placeholder 4">
            <a:extLst>
              <a:ext uri="{FF2B5EF4-FFF2-40B4-BE49-F238E27FC236}">
                <a16:creationId xmlns:a16="http://schemas.microsoft.com/office/drawing/2014/main" id="{2F9E790A-30A9-427F-AE08-15DD21F3A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40CE24-53AD-4848-B82D-45B39AF2E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D775B-EF77-4288-9B17-9F565E7A62FD}" type="slidenum">
              <a:rPr lang="en-US" smtClean="0"/>
              <a:t>‹#›</a:t>
            </a:fld>
            <a:endParaRPr lang="en-US"/>
          </a:p>
        </p:txBody>
      </p:sp>
    </p:spTree>
    <p:extLst>
      <p:ext uri="{BB962C8B-B14F-4D97-AF65-F5344CB8AC3E}">
        <p14:creationId xmlns:p14="http://schemas.microsoft.com/office/powerpoint/2010/main" val="952214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593F699-673E-4A7E-907F-754DABDEA78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C210302-FE32-45C4-B08A-F116D4E6401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4CBB3A-DBD3-4ADF-BD55-FB4C2055AD0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8BC57E25-C8AB-4154-92FD-2390045A10A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92A4872-C3DF-47A6-8F70-51C84CC0EC2C}"/>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FFEB078C-ED31-4F3E-B00A-D046E3AFBBC0}" type="slidenum">
              <a:rPr lang="ar-EG" altLang="en-US"/>
              <a:pPr>
                <a:defRPr/>
              </a:pPr>
              <a:t>‹#›</a:t>
            </a:fld>
            <a:endParaRPr lang="en-US" altLang="en-US"/>
          </a:p>
        </p:txBody>
      </p:sp>
    </p:spTree>
    <p:extLst>
      <p:ext uri="{BB962C8B-B14F-4D97-AF65-F5344CB8AC3E}">
        <p14:creationId xmlns:p14="http://schemas.microsoft.com/office/powerpoint/2010/main" val="4202269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3" Type="http://schemas.openxmlformats.org/officeDocument/2006/relationships/image" Target="../media/image5.emf" /><Relationship Id="rId2" Type="http://schemas.openxmlformats.org/officeDocument/2006/relationships/image" Target="../media/image4.emf" /><Relationship Id="rId1" Type="http://schemas.openxmlformats.org/officeDocument/2006/relationships/slideLayout" Target="../slideLayouts/slideLayout18.xml" /><Relationship Id="rId4" Type="http://schemas.openxmlformats.org/officeDocument/2006/relationships/image" Target="../media/image6.emf" /></Relationships>
</file>

<file path=ppt/slides/_rels/slide13.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18.xml" /></Relationships>
</file>

<file path=ppt/slides/_rels/slide1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13.xml" /><Relationship Id="rId4" Type="http://schemas.openxmlformats.org/officeDocument/2006/relationships/image" Target="../media/image10.png" /></Relationships>
</file>

<file path=ppt/slides/_rels/slide1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3.xml" /><Relationship Id="rId1" Type="http://schemas.openxmlformats.org/officeDocument/2006/relationships/slideLayout" Target="../slideLayouts/slideLayout13.xml" /><Relationship Id="rId4" Type="http://schemas.openxmlformats.org/officeDocument/2006/relationships/image" Target="../media/image13.pn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4.xml" /><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5.xml" /><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6.xml" /><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slide" Target="slide11.xml" /><Relationship Id="rId2" Type="http://schemas.openxmlformats.org/officeDocument/2006/relationships/slide" Target="slide10.xml" /><Relationship Id="rId1" Type="http://schemas.openxmlformats.org/officeDocument/2006/relationships/slideLayout" Target="../slideLayouts/slideLayout2.xml" /><Relationship Id="rId5" Type="http://schemas.openxmlformats.org/officeDocument/2006/relationships/slide" Target="slide13.xml" /><Relationship Id="rId4" Type="http://schemas.openxmlformats.org/officeDocument/2006/relationships/slide" Target="slide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EFB81AB-BC3B-43DF-A9D8-A40DE88E8904}"/>
              </a:ext>
            </a:extLst>
          </p:cNvPr>
          <p:cNvSpPr>
            <a:spLocks noGrp="1"/>
          </p:cNvSpPr>
          <p:nvPr>
            <p:ph type="subTitle" idx="1"/>
          </p:nvPr>
        </p:nvSpPr>
        <p:spPr/>
        <p:txBody>
          <a:bodyPr/>
          <a:lstStyle/>
          <a:p>
            <a:r>
              <a:rPr lang="en-US" dirty="0"/>
              <a:t>Dr Melad Gad Paulis</a:t>
            </a:r>
          </a:p>
          <a:p>
            <a:r>
              <a:rPr lang="en-US" dirty="0"/>
              <a:t>Professor of Forensic Medicine &amp; Toxicology</a:t>
            </a:r>
          </a:p>
        </p:txBody>
      </p:sp>
      <p:sp>
        <p:nvSpPr>
          <p:cNvPr id="4" name="Rectangle 2">
            <a:extLst>
              <a:ext uri="{FF2B5EF4-FFF2-40B4-BE49-F238E27FC236}">
                <a16:creationId xmlns:a16="http://schemas.microsoft.com/office/drawing/2014/main" id="{54BF33AB-8615-4FE2-8C02-CBA0E6FB5172}"/>
              </a:ext>
            </a:extLst>
          </p:cNvPr>
          <p:cNvSpPr>
            <a:spLocks noGrp="1" noChangeArrowheads="1"/>
          </p:cNvSpPr>
          <p:nvPr>
            <p:ph type="ctrTitle"/>
          </p:nvPr>
        </p:nvSpPr>
        <p:spPr>
          <a:xfrm>
            <a:off x="1344118" y="406400"/>
            <a:ext cx="9144000" cy="2387600"/>
          </a:xfrm>
        </p:spPr>
        <p:txBody>
          <a:bodyPr rtlCol="0">
            <a:normAutofit fontScale="90000"/>
          </a:bodyPr>
          <a:lstStyle/>
          <a:p>
            <a:pPr eaLnBrk="1" fontAlgn="auto" hangingPunct="1">
              <a:spcAft>
                <a:spcPts val="0"/>
              </a:spcAft>
              <a:defRPr/>
            </a:pPr>
            <a:r>
              <a:rPr lang="en-US" altLang="en-US" b="1" dirty="0">
                <a:latin typeface="Bookman Old Style" panose="02050604050505020204" pitchFamily="18" charset="0"/>
              </a:rPr>
              <a:t>MEDICAL CONFIDENTIALITY (professional secrecy)</a:t>
            </a:r>
          </a:p>
        </p:txBody>
      </p:sp>
    </p:spTree>
    <p:extLst>
      <p:ext uri="{BB962C8B-B14F-4D97-AF65-F5344CB8AC3E}">
        <p14:creationId xmlns:p14="http://schemas.microsoft.com/office/powerpoint/2010/main" val="427877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847C8-3070-4F4A-A208-B868F6818F6A}"/>
              </a:ext>
            </a:extLst>
          </p:cNvPr>
          <p:cNvSpPr>
            <a:spLocks noGrp="1"/>
          </p:cNvSpPr>
          <p:nvPr>
            <p:ph idx="1"/>
          </p:nvPr>
        </p:nvSpPr>
        <p:spPr>
          <a:xfrm>
            <a:off x="194872" y="1034321"/>
            <a:ext cx="11158928" cy="5142642"/>
          </a:xfrm>
        </p:spPr>
        <p:txBody>
          <a:bodyPr/>
          <a:lstStyle/>
          <a:p>
            <a:pPr algn="ctr"/>
            <a:r>
              <a:rPr lang="en-US" sz="3200" dirty="0"/>
              <a:t>"What I may see or hear in the course of the treatment or even outside of the treatment in regard to the life of men, which on no account one must spread abroad, I will keep to myself, holding such things shameful to be spoken about". </a:t>
            </a:r>
          </a:p>
          <a:p>
            <a:pPr algn="r" rtl="1"/>
            <a:endParaRPr lang="en-US" dirty="0"/>
          </a:p>
          <a:p>
            <a:pPr algn="r" rtl="1" eaLnBrk="1" hangingPunct="1"/>
            <a:r>
              <a:rPr lang="ar-SA" altLang="en-US" b="1" u="sng" dirty="0">
                <a:solidFill>
                  <a:srgbClr val="FF3300"/>
                </a:solidFill>
              </a:rPr>
              <a:t>قسم </a:t>
            </a:r>
            <a:r>
              <a:rPr lang="ar-EG" altLang="en-US" b="1" u="sng" dirty="0">
                <a:solidFill>
                  <a:srgbClr val="FF3300"/>
                </a:solidFill>
              </a:rPr>
              <a:t>ا</a:t>
            </a:r>
            <a:r>
              <a:rPr lang="ar-SA" altLang="en-US" b="1" u="sng" dirty="0" err="1">
                <a:solidFill>
                  <a:srgbClr val="FF3300"/>
                </a:solidFill>
              </a:rPr>
              <a:t>بوقراط</a:t>
            </a:r>
            <a:r>
              <a:rPr lang="ar-SA" altLang="en-US" b="1" u="sng" dirty="0">
                <a:solidFill>
                  <a:srgbClr val="FF3300"/>
                </a:solidFill>
              </a:rPr>
              <a:t> :</a:t>
            </a:r>
            <a:endParaRPr lang="ar-EG" altLang="en-US" dirty="0">
              <a:solidFill>
                <a:srgbClr val="FF3300"/>
              </a:solidFill>
            </a:endParaRPr>
          </a:p>
          <a:p>
            <a:pPr algn="r" rtl="1" eaLnBrk="1" hangingPunct="1"/>
            <a:r>
              <a:rPr lang="ar-SA" altLang="en-US" sz="2400" b="1" dirty="0"/>
              <a:t>" أقسم بالله العظيم أن أكون أمينا ًعلى الشرف</a:t>
            </a:r>
            <a:r>
              <a:rPr lang="ar-SA" altLang="en-US" sz="2400" dirty="0"/>
              <a:t> </a:t>
            </a:r>
            <a:r>
              <a:rPr lang="ar-SA" altLang="en-US" sz="2400" b="1" dirty="0"/>
              <a:t>والبر والصلاح </a:t>
            </a:r>
            <a:r>
              <a:rPr lang="ar-SA" altLang="en-US" sz="2400" b="1" dirty="0" err="1"/>
              <a:t>فى</a:t>
            </a:r>
            <a:r>
              <a:rPr lang="ar-SA" altLang="en-US" sz="2400" b="1" dirty="0"/>
              <a:t> مزاولة صناعة الطب وأن أسعف الفقراء مجانا ً ولا أطلب أجرا ًيزيد على أجر </a:t>
            </a:r>
            <a:r>
              <a:rPr lang="ar-SA" altLang="en-US" sz="2400" b="1" dirty="0" err="1"/>
              <a:t>عملى</a:t>
            </a:r>
            <a:r>
              <a:rPr lang="ar-SA" altLang="en-US" sz="2400" b="1" dirty="0"/>
              <a:t> ، وأنى </a:t>
            </a:r>
            <a:r>
              <a:rPr lang="ar-SA" altLang="en-US" sz="2400" b="1" dirty="0" err="1"/>
              <a:t>ﺇذا</a:t>
            </a:r>
            <a:r>
              <a:rPr lang="ar-SA" altLang="en-US" sz="2400" b="1" dirty="0"/>
              <a:t> دخلت بيتا ً لا أتعرض لما لا </a:t>
            </a:r>
            <a:r>
              <a:rPr lang="ar-SA" altLang="en-US" sz="2400" b="1" dirty="0" err="1"/>
              <a:t>يعنينى</a:t>
            </a:r>
            <a:r>
              <a:rPr lang="ar-SA" altLang="en-US" sz="2400" b="1" dirty="0"/>
              <a:t> من أموره </a:t>
            </a:r>
            <a:r>
              <a:rPr lang="ar-SA" altLang="en-US" sz="2400" b="1" u="sng" dirty="0">
                <a:solidFill>
                  <a:srgbClr val="FF3300"/>
                </a:solidFill>
              </a:rPr>
              <a:t>ولا أفشى سرا</a:t>
            </a:r>
            <a:r>
              <a:rPr lang="ar-SA" altLang="en-US" sz="2400" b="1" dirty="0">
                <a:solidFill>
                  <a:srgbClr val="FF3300"/>
                </a:solidFill>
              </a:rPr>
              <a:t> ً</a:t>
            </a:r>
            <a:r>
              <a:rPr lang="ar-SA" altLang="en-US" sz="2400" b="1" dirty="0"/>
              <a:t>، ولا أستعمل </a:t>
            </a:r>
            <a:r>
              <a:rPr lang="ar-SA" altLang="en-US" sz="2400" b="1" dirty="0" err="1"/>
              <a:t>صناعتى</a:t>
            </a:r>
            <a:r>
              <a:rPr lang="ar-SA" altLang="en-US" sz="2400" b="1" dirty="0"/>
              <a:t> </a:t>
            </a:r>
            <a:r>
              <a:rPr lang="ar-SA" altLang="en-US" sz="2400" b="1" dirty="0" err="1"/>
              <a:t>فى</a:t>
            </a:r>
            <a:r>
              <a:rPr lang="ar-SA" altLang="en-US" sz="2400" b="1" dirty="0"/>
              <a:t> </a:t>
            </a:r>
            <a:r>
              <a:rPr lang="ar-SA" altLang="en-US" sz="2400" b="1" dirty="0" err="1"/>
              <a:t>ﺇفساد</a:t>
            </a:r>
            <a:r>
              <a:rPr lang="ar-SA" altLang="en-US" sz="2400" b="1" dirty="0"/>
              <a:t> الخصال الحميدة و </a:t>
            </a:r>
            <a:r>
              <a:rPr lang="ar-SA" altLang="en-US" sz="2400" b="1" dirty="0" err="1"/>
              <a:t>ﺇرتكاب</a:t>
            </a:r>
            <a:r>
              <a:rPr lang="ar-SA" altLang="en-US" sz="2400" b="1" dirty="0"/>
              <a:t> الآثام ، ولا أعطى سما ً البته ولا أدل عليه ولا أشير به ولا أعطى دواء يضر الحوامل أو يسقط أجنتهن ، وأن أكون موقرا ً للذين </a:t>
            </a:r>
            <a:r>
              <a:rPr lang="ar-SA" altLang="en-US" sz="2400" b="1" dirty="0" err="1"/>
              <a:t>علمونى</a:t>
            </a:r>
            <a:r>
              <a:rPr lang="ar-SA" altLang="en-US" sz="2400" b="1" dirty="0"/>
              <a:t> معترفا ً بفضلهم </a:t>
            </a:r>
            <a:r>
              <a:rPr lang="ar-SA" altLang="en-US" sz="2400" b="1" dirty="0" err="1"/>
              <a:t>مسديا</a:t>
            </a:r>
            <a:r>
              <a:rPr lang="ar-SA" altLang="en-US" sz="2400" b="1" dirty="0"/>
              <a:t> ً لأولادهم ما </a:t>
            </a:r>
            <a:r>
              <a:rPr lang="ar-SA" altLang="en-US" sz="2400" b="1" dirty="0" err="1"/>
              <a:t>فى</a:t>
            </a:r>
            <a:r>
              <a:rPr lang="ar-SA" altLang="en-US" sz="2400" b="1" dirty="0"/>
              <a:t> </a:t>
            </a:r>
            <a:r>
              <a:rPr lang="ar-SA" altLang="en-US" sz="2400" b="1" dirty="0" err="1"/>
              <a:t>ﺇستطاعتى</a:t>
            </a:r>
            <a:r>
              <a:rPr lang="ar-SA" altLang="en-US" sz="2400" b="1" dirty="0"/>
              <a:t> من معروف </a:t>
            </a:r>
            <a:r>
              <a:rPr lang="ar-SA" altLang="en-US" sz="2400" b="1" dirty="0" err="1"/>
              <a:t>وﺇحسان</a:t>
            </a:r>
            <a:r>
              <a:rPr lang="ar-SA" altLang="en-US" sz="2400" b="1" dirty="0"/>
              <a:t>". </a:t>
            </a:r>
            <a:endParaRPr lang="en-US" altLang="en-US" sz="2400" b="1" dirty="0"/>
          </a:p>
          <a:p>
            <a:pPr algn="r" rtl="1"/>
            <a:endParaRPr lang="en-US" dirty="0"/>
          </a:p>
        </p:txBody>
      </p:sp>
      <p:sp>
        <p:nvSpPr>
          <p:cNvPr id="3" name="Title 2">
            <a:extLst>
              <a:ext uri="{FF2B5EF4-FFF2-40B4-BE49-F238E27FC236}">
                <a16:creationId xmlns:a16="http://schemas.microsoft.com/office/drawing/2014/main" id="{E45EB965-6E96-4490-B361-0ACCD2298489}"/>
              </a:ext>
            </a:extLst>
          </p:cNvPr>
          <p:cNvSpPr>
            <a:spLocks noGrp="1"/>
          </p:cNvSpPr>
          <p:nvPr>
            <p:ph type="title"/>
          </p:nvPr>
        </p:nvSpPr>
        <p:spPr>
          <a:xfrm>
            <a:off x="838200" y="365126"/>
            <a:ext cx="10515600" cy="789117"/>
          </a:xfrm>
        </p:spPr>
        <p:txBody>
          <a:bodyPr/>
          <a:lstStyle/>
          <a:p>
            <a:pPr algn="ctr"/>
            <a:r>
              <a:rPr lang="en-US" sz="4400" b="1" dirty="0">
                <a:solidFill>
                  <a:srgbClr val="FF0000"/>
                </a:solidFill>
              </a:rPr>
              <a:t>Hippocratic oath</a:t>
            </a:r>
            <a:br>
              <a:rPr lang="en-US" sz="4400" b="1" dirty="0">
                <a:solidFill>
                  <a:srgbClr val="FF0000"/>
                </a:solidFill>
              </a:rPr>
            </a:br>
            <a:endParaRPr lang="en-US" sz="40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7BBFF39-9221-4622-BBAF-DDAB4ACF7E70}"/>
              </a:ext>
            </a:extLst>
          </p:cNvPr>
          <p:cNvSpPr>
            <a:spLocks noGrp="1" noChangeArrowheads="1"/>
          </p:cNvSpPr>
          <p:nvPr>
            <p:ph type="title"/>
          </p:nvPr>
        </p:nvSpPr>
        <p:spPr>
          <a:xfrm>
            <a:off x="1981200" y="274639"/>
            <a:ext cx="8229600" cy="79375"/>
          </a:xfrm>
        </p:spPr>
        <p:txBody>
          <a:bodyPr rtlCol="0">
            <a:normAutofit fontScale="90000"/>
          </a:bodyPr>
          <a:lstStyle/>
          <a:p>
            <a:pPr eaLnBrk="1" fontAlgn="auto" hangingPunct="1">
              <a:spcAft>
                <a:spcPts val="0"/>
              </a:spcAft>
              <a:defRPr/>
            </a:pPr>
            <a:endParaRPr lang="ar-SA" altLang="en-US" sz="4000"/>
          </a:p>
        </p:txBody>
      </p:sp>
      <p:sp>
        <p:nvSpPr>
          <p:cNvPr id="22531" name="Rectangle 3">
            <a:extLst>
              <a:ext uri="{FF2B5EF4-FFF2-40B4-BE49-F238E27FC236}">
                <a16:creationId xmlns:a16="http://schemas.microsoft.com/office/drawing/2014/main" id="{04BBA5E8-8318-4675-8559-EF1F44503349}"/>
              </a:ext>
            </a:extLst>
          </p:cNvPr>
          <p:cNvSpPr>
            <a:spLocks noGrp="1" noChangeArrowheads="1"/>
          </p:cNvSpPr>
          <p:nvPr>
            <p:ph idx="1"/>
          </p:nvPr>
        </p:nvSpPr>
        <p:spPr>
          <a:xfrm>
            <a:off x="-179882" y="620714"/>
            <a:ext cx="10473232" cy="5546725"/>
          </a:xfrm>
        </p:spPr>
        <p:txBody>
          <a:bodyPr/>
          <a:lstStyle/>
          <a:p>
            <a:pPr algn="r" rtl="1" eaLnBrk="1" hangingPunct="1"/>
            <a:r>
              <a:rPr lang="ar-SA" altLang="en-US" b="1" u="sng" dirty="0">
                <a:solidFill>
                  <a:srgbClr val="FF3300"/>
                </a:solidFill>
              </a:rPr>
              <a:t>قسم الطبيب</a:t>
            </a:r>
            <a:r>
              <a:rPr lang="en-US" altLang="en-US" sz="2800" b="1" u="sng" dirty="0"/>
              <a:t>:</a:t>
            </a:r>
            <a:r>
              <a:rPr lang="ar-SA" altLang="en-US" sz="2800" dirty="0"/>
              <a:t> مادة (1) من لائحة مزاولة المهنة:</a:t>
            </a:r>
          </a:p>
          <a:p>
            <a:pPr algn="r" rtl="1" eaLnBrk="1" hangingPunct="1"/>
            <a:r>
              <a:rPr lang="ar-SA" altLang="en-US" sz="2800" b="1" dirty="0"/>
              <a:t>" أقسم بالله العظيم أن أراقب الله في مهنتي ، وأن أصون حياة</a:t>
            </a:r>
            <a:r>
              <a:rPr lang="ar-SA" altLang="en-US" sz="2800" dirty="0"/>
              <a:t> </a:t>
            </a:r>
            <a:r>
              <a:rPr lang="ar-SA" altLang="en-US" sz="2800" b="1" dirty="0"/>
              <a:t>الإنسان في كافة أدوارها  في كل الظروف والأحوال باذلاً وسعي في استنقاذها من الهلاك والمرض والألم والقلق، وأن أحفظ للناس كرامتهم ، وأستر عورتهم ، </a:t>
            </a:r>
            <a:r>
              <a:rPr lang="ar-SA" altLang="en-US" sz="2800" b="1" u="sng" dirty="0">
                <a:solidFill>
                  <a:srgbClr val="FF3300"/>
                </a:solidFill>
              </a:rPr>
              <a:t>وأكتم سرهم</a:t>
            </a:r>
            <a:r>
              <a:rPr lang="ar-SA" altLang="en-US" sz="2800" b="1" dirty="0"/>
              <a:t> ، وأن أكون على الدوام من وسائل رحمة الله  باذلاً رعايتي الطبية للقريب والبعيد ، للصالح والخاطئ ، والصديق والعدو وأن أثابر على طلب العلم أسخره لنفع الإنسان لا لأذاه ، وأن أوقر من علمني ، وأعلم من يصغرني ، وأكون أخاً لكل زميل في المهنة الطبية متعاونين على البر والتقوى ، وأن تكون حياتي مصداق إيماني في سري وعلانيتي ، نقيةً مما يشينها تجاه الله ورسوله والمؤمنين، والله على ما أقول شهيد".</a:t>
            </a:r>
            <a:endParaRPr lang="en-US" altLang="en-US" sz="2800" b="1" dirty="0"/>
          </a:p>
          <a:p>
            <a:pPr eaLnBrk="1" hangingPunct="1"/>
            <a:endParaRPr lang="en-US" altLang="en-US"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DF20CB3A-AEF3-4F45-8A22-08E482BCD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321" y="873125"/>
            <a:ext cx="911615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a16="http://schemas.microsoft.com/office/drawing/2014/main" id="{CC476216-DCC0-46D6-90D0-6964656CD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71" y="4087814"/>
            <a:ext cx="911615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6">
            <a:extLst>
              <a:ext uri="{FF2B5EF4-FFF2-40B4-BE49-F238E27FC236}">
                <a16:creationId xmlns:a16="http://schemas.microsoft.com/office/drawing/2014/main" id="{C92BEF6A-9D5A-442D-BDB1-3AFD6AC2BA0B}"/>
              </a:ext>
            </a:extLst>
          </p:cNvPr>
          <p:cNvGrpSpPr>
            <a:grpSpLocks/>
          </p:cNvGrpSpPr>
          <p:nvPr/>
        </p:nvGrpSpPr>
        <p:grpSpPr bwMode="auto">
          <a:xfrm>
            <a:off x="5943601" y="304800"/>
            <a:ext cx="4206875" cy="960438"/>
            <a:chOff x="4419600" y="304800"/>
            <a:chExt cx="4206571" cy="959734"/>
          </a:xfrm>
        </p:grpSpPr>
        <p:pic>
          <p:nvPicPr>
            <p:cNvPr id="23557" name="Picture 1">
              <a:extLst>
                <a:ext uri="{FF2B5EF4-FFF2-40B4-BE49-F238E27FC236}">
                  <a16:creationId xmlns:a16="http://schemas.microsoft.com/office/drawing/2014/main" id="{04EBA0F3-085B-4D20-9E73-93CF5299A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04800"/>
              <a:ext cx="4206571" cy="53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2C11F568-D99C-464B-A827-AB7E43503E9B}"/>
                </a:ext>
              </a:extLst>
            </p:cNvPr>
            <p:cNvSpPr/>
            <p:nvPr/>
          </p:nvSpPr>
          <p:spPr bwMode="auto">
            <a:xfrm>
              <a:off x="7968993" y="807669"/>
              <a:ext cx="533361" cy="456865"/>
            </a:xfrm>
            <a:prstGeom prst="ellipse">
              <a:avLst/>
            </a:prstGeom>
            <a:noFill/>
            <a:ln w="57150" cap="flat" cmpd="sng" algn="ctr">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 name="Oval 5">
              <a:extLst>
                <a:ext uri="{FF2B5EF4-FFF2-40B4-BE49-F238E27FC236}">
                  <a16:creationId xmlns:a16="http://schemas.microsoft.com/office/drawing/2014/main" id="{8D4FA0EE-3130-4A61-B337-0CE901C42F11}"/>
                </a:ext>
              </a:extLst>
            </p:cNvPr>
            <p:cNvSpPr/>
            <p:nvPr/>
          </p:nvSpPr>
          <p:spPr bwMode="auto">
            <a:xfrm>
              <a:off x="7578497" y="338114"/>
              <a:ext cx="533361" cy="456865"/>
            </a:xfrm>
            <a:prstGeom prst="ellipse">
              <a:avLst/>
            </a:prstGeom>
            <a:noFill/>
            <a:ln w="57150" cap="flat" cmpd="sng" algn="ctr">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8D3ED1-CAD0-4946-87DD-59FBA9E02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44" y="1143001"/>
            <a:ext cx="9071756"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9CF7444-3BED-4734-AB88-CBFFB34E3D5E}"/>
              </a:ext>
            </a:extLst>
          </p:cNvPr>
          <p:cNvSpPr/>
          <p:nvPr/>
        </p:nvSpPr>
        <p:spPr bwMode="auto">
          <a:xfrm>
            <a:off x="6011863" y="2743200"/>
            <a:ext cx="533400" cy="457200"/>
          </a:xfrm>
          <a:prstGeom prst="ellipse">
            <a:avLst/>
          </a:prstGeom>
          <a:noFill/>
          <a:ln w="57150" cap="flat" cmpd="sng" algn="ctr">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5" name="Oval 4">
            <a:extLst>
              <a:ext uri="{FF2B5EF4-FFF2-40B4-BE49-F238E27FC236}">
                <a16:creationId xmlns:a16="http://schemas.microsoft.com/office/drawing/2014/main" id="{ACB088B0-F377-4F28-9DED-EA10703F57E3}"/>
              </a:ext>
            </a:extLst>
          </p:cNvPr>
          <p:cNvSpPr/>
          <p:nvPr/>
        </p:nvSpPr>
        <p:spPr bwMode="auto">
          <a:xfrm>
            <a:off x="8458200" y="2743200"/>
            <a:ext cx="533400" cy="457200"/>
          </a:xfrm>
          <a:prstGeom prst="ellipse">
            <a:avLst/>
          </a:prstGeom>
          <a:noFill/>
          <a:ln w="57150" cap="flat" cmpd="sng" algn="ctr">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23F0-60F2-4E39-A861-F0581AFBB863}"/>
              </a:ext>
            </a:extLst>
          </p:cNvPr>
          <p:cNvSpPr>
            <a:spLocks noGrp="1"/>
          </p:cNvSpPr>
          <p:nvPr>
            <p:ph type="title"/>
          </p:nvPr>
        </p:nvSpPr>
        <p:spPr>
          <a:xfrm>
            <a:off x="0" y="-59419"/>
            <a:ext cx="11572407" cy="1325563"/>
          </a:xfrm>
        </p:spPr>
        <p:txBody>
          <a:bodyPr/>
          <a:lstStyle/>
          <a:p>
            <a:r>
              <a:rPr lang="en-US" sz="4000" b="1" dirty="0">
                <a:solidFill>
                  <a:srgbClr val="FF0000"/>
                </a:solidFill>
              </a:rPr>
              <a:t>What are patient’s information that covered by confidentiality: </a:t>
            </a:r>
          </a:p>
        </p:txBody>
      </p:sp>
      <p:sp>
        <p:nvSpPr>
          <p:cNvPr id="3" name="Content Placeholder 2">
            <a:extLst>
              <a:ext uri="{FF2B5EF4-FFF2-40B4-BE49-F238E27FC236}">
                <a16:creationId xmlns:a16="http://schemas.microsoft.com/office/drawing/2014/main" id="{9B3005E5-3681-4DF7-8154-AF56CCE76116}"/>
              </a:ext>
            </a:extLst>
          </p:cNvPr>
          <p:cNvSpPr>
            <a:spLocks noGrp="1"/>
          </p:cNvSpPr>
          <p:nvPr>
            <p:ph idx="1"/>
          </p:nvPr>
        </p:nvSpPr>
        <p:spPr>
          <a:xfrm>
            <a:off x="204865" y="1166810"/>
            <a:ext cx="11782269" cy="4348163"/>
          </a:xfrm>
        </p:spPr>
        <p:txBody>
          <a:bodyPr>
            <a:normAutofit/>
          </a:bodyPr>
          <a:lstStyle/>
          <a:p>
            <a:pPr marL="0" indent="0">
              <a:buNone/>
            </a:pPr>
            <a:r>
              <a:rPr lang="en-US" sz="2400" b="1" i="0" u="none" strike="noStrike" baseline="0" dirty="0">
                <a:latin typeface="Tahoma" panose="020B0604030504040204" pitchFamily="34" charset="0"/>
              </a:rPr>
              <a:t>Confidentiality includes all identifiable patient information as:</a:t>
            </a:r>
          </a:p>
          <a:p>
            <a:r>
              <a:rPr lang="en-US" sz="3200" dirty="0"/>
              <a:t>The individual's past, present, or future physical or mental health or condition;</a:t>
            </a:r>
          </a:p>
          <a:p>
            <a:r>
              <a:rPr lang="en-US" sz="3200" dirty="0"/>
              <a:t>Any clinical information about an individual's diagnosis or treatment;</a:t>
            </a:r>
          </a:p>
          <a:p>
            <a:r>
              <a:rPr lang="en-US" sz="3200" dirty="0"/>
              <a:t>Pictures, photographs, videos, audiotapes, or other materials of the patient;</a:t>
            </a:r>
          </a:p>
        </p:txBody>
      </p:sp>
      <p:pic>
        <p:nvPicPr>
          <p:cNvPr id="4" name="Picture 5">
            <a:extLst>
              <a:ext uri="{FF2B5EF4-FFF2-40B4-BE49-F238E27FC236}">
                <a16:creationId xmlns:a16="http://schemas.microsoft.com/office/drawing/2014/main" id="{A487E8BE-F0B8-4245-493C-2EA55C598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160" y="4279673"/>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A8EF45C3-74BA-801D-4B98-F958FC1EE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635" y="4714873"/>
            <a:ext cx="2838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5D4EE23-0879-6A13-A4F5-0D59624D3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628" y="4127953"/>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43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par>
                          <p:cTn id="28" fill="hold">
                            <p:stCondLst>
                              <p:cond delay="500"/>
                            </p:stCondLst>
                            <p:childTnLst>
                              <p:par>
                                <p:cTn id="29" presetID="5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childTnLst>
                          </p:cTn>
                        </p:par>
                        <p:par>
                          <p:cTn id="34" fill="hold">
                            <p:stCondLst>
                              <p:cond delay="1500"/>
                            </p:stCondLst>
                            <p:childTnLst>
                              <p:par>
                                <p:cTn id="35" presetID="5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Scale>
                                      <p:cBhvr>
                                        <p:cTn id="3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
                                        </p:tgtEl>
                                        <p:attrNameLst>
                                          <p:attrName>ppt_x</p:attrName>
                                          <p:attrName>ppt_y</p:attrName>
                                        </p:attrNameLst>
                                      </p:cBhvr>
                                    </p:animMotion>
                                    <p:animEffect transition="in" filter="fade">
                                      <p:cBhvr>
                                        <p:cTn id="39" dur="1000"/>
                                        <p:tgtEl>
                                          <p:spTgt spid="4"/>
                                        </p:tgtEl>
                                      </p:cBhvr>
                                    </p:animEffect>
                                  </p:childTnLst>
                                </p:cTn>
                              </p:par>
                            </p:childTnLst>
                          </p:cTn>
                        </p:par>
                        <p:par>
                          <p:cTn id="40" fill="hold">
                            <p:stCondLst>
                              <p:cond delay="2500"/>
                            </p:stCondLst>
                            <p:childTnLst>
                              <p:par>
                                <p:cTn id="41" presetID="52"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Scale>
                                      <p:cBhvr>
                                        <p:cTn id="4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5"/>
                                        </p:tgtEl>
                                        <p:attrNameLst>
                                          <p:attrName>ppt_x</p:attrName>
                                          <p:attrName>ppt_y</p:attrName>
                                        </p:attrNameLst>
                                      </p:cBhvr>
                                    </p:animMotion>
                                    <p:animEffect transition="in" filter="fade">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4A2-C20F-5B75-62B8-4A6435660F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1CEE67-B59E-3D0D-7164-31C0359504DF}"/>
              </a:ext>
            </a:extLst>
          </p:cNvPr>
          <p:cNvSpPr>
            <a:spLocks noGrp="1"/>
          </p:cNvSpPr>
          <p:nvPr>
            <p:ph idx="1"/>
          </p:nvPr>
        </p:nvSpPr>
        <p:spPr/>
        <p:txBody>
          <a:bodyPr/>
          <a:lstStyle/>
          <a:p>
            <a:r>
              <a:rPr lang="en-US" sz="2000" b="1" i="0" u="none" strike="noStrike" baseline="0" dirty="0">
                <a:latin typeface="Tahoma" panose="020B0604030504040204" pitchFamily="34" charset="0"/>
              </a:rPr>
              <a:t>Confidentiality includes all identifiable patient information as:</a:t>
            </a:r>
          </a:p>
          <a:p>
            <a:endParaRPr lang="en-US" dirty="0"/>
          </a:p>
          <a:p>
            <a:r>
              <a:rPr lang="en-US" sz="2800" dirty="0"/>
              <a:t>Who the </a:t>
            </a:r>
            <a:r>
              <a:rPr lang="en-US" sz="2800" dirty="0">
                <a:solidFill>
                  <a:srgbClr val="FF0000"/>
                </a:solidFill>
              </a:rPr>
              <a:t>patient's doctor </a:t>
            </a:r>
            <a:r>
              <a:rPr lang="en-US" sz="2800" dirty="0"/>
              <a:t>is and what clinics patients attend and when;</a:t>
            </a:r>
          </a:p>
          <a:p>
            <a:r>
              <a:rPr lang="en-US" sz="2800" dirty="0"/>
              <a:t>Anything else that may be used to identify patients directly or indirectly;</a:t>
            </a:r>
          </a:p>
          <a:p>
            <a:r>
              <a:rPr lang="en-US" sz="2800" dirty="0"/>
              <a:t>The past, present, or future </a:t>
            </a:r>
            <a:r>
              <a:rPr lang="en-US" sz="2800" dirty="0">
                <a:solidFill>
                  <a:srgbClr val="FF0000"/>
                </a:solidFill>
              </a:rPr>
              <a:t>payment</a:t>
            </a:r>
            <a:r>
              <a:rPr lang="en-US" sz="2800" dirty="0"/>
              <a:t> for the providing of health care to the individual.</a:t>
            </a:r>
          </a:p>
          <a:p>
            <a:endParaRPr lang="en-US" dirty="0"/>
          </a:p>
        </p:txBody>
      </p:sp>
      <p:pic>
        <p:nvPicPr>
          <p:cNvPr id="7" name="Picture 9">
            <a:extLst>
              <a:ext uri="{FF2B5EF4-FFF2-40B4-BE49-F238E27FC236}">
                <a16:creationId xmlns:a16="http://schemas.microsoft.com/office/drawing/2014/main" id="{4580FDC2-7044-91B5-BFC5-26CF77BF0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8646" y="4914221"/>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2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94BE-751C-4F78-AFA6-7646FFBCA109}"/>
              </a:ext>
            </a:extLst>
          </p:cNvPr>
          <p:cNvSpPr>
            <a:spLocks noGrp="1"/>
          </p:cNvSpPr>
          <p:nvPr>
            <p:ph type="title"/>
          </p:nvPr>
        </p:nvSpPr>
        <p:spPr>
          <a:xfrm>
            <a:off x="261079" y="404812"/>
            <a:ext cx="7772400" cy="866775"/>
          </a:xfrm>
        </p:spPr>
        <p:txBody>
          <a:bodyPr rtlCol="0">
            <a:normAutofit fontScale="90000"/>
          </a:bodyPr>
          <a:lstStyle/>
          <a:p>
            <a:pPr>
              <a:defRPr/>
            </a:pPr>
            <a:r>
              <a:rPr lang="en-US" b="1" dirty="0">
                <a:solidFill>
                  <a:srgbClr val="00B0F0"/>
                </a:solidFill>
              </a:rPr>
              <a:t>Confidentiality</a:t>
            </a:r>
            <a:br>
              <a:rPr lang="en-US" b="1" dirty="0">
                <a:solidFill>
                  <a:srgbClr val="00B0F0"/>
                </a:solidFill>
              </a:rPr>
            </a:br>
            <a:endParaRPr lang="en-US" dirty="0"/>
          </a:p>
        </p:txBody>
      </p:sp>
      <p:sp>
        <p:nvSpPr>
          <p:cNvPr id="3" name="Content Placeholder 2">
            <a:extLst>
              <a:ext uri="{FF2B5EF4-FFF2-40B4-BE49-F238E27FC236}">
                <a16:creationId xmlns:a16="http://schemas.microsoft.com/office/drawing/2014/main" id="{47A15372-C239-45B0-A9FD-FE804525D8A7}"/>
              </a:ext>
            </a:extLst>
          </p:cNvPr>
          <p:cNvSpPr>
            <a:spLocks noGrp="1" noChangeArrowheads="1"/>
          </p:cNvSpPr>
          <p:nvPr>
            <p:ph idx="1"/>
          </p:nvPr>
        </p:nvSpPr>
        <p:spPr>
          <a:xfrm>
            <a:off x="149902" y="1371600"/>
            <a:ext cx="10518098" cy="4648200"/>
          </a:xfrm>
        </p:spPr>
        <p:txBody>
          <a:bodyPr/>
          <a:lstStyle/>
          <a:p>
            <a:pPr algn="just" eaLnBrk="1" hangingPunct="1"/>
            <a:r>
              <a:rPr lang="en-US" altLang="en-US" sz="3200" b="1" dirty="0"/>
              <a:t>A health care provider  is not allowed to disclose patient’s information  to others unless the individual has given </a:t>
            </a:r>
            <a:r>
              <a:rPr lang="en-US" altLang="en-US" sz="3200" b="1" u="sng" dirty="0"/>
              <a:t>specific permission</a:t>
            </a:r>
            <a:r>
              <a:rPr lang="en-US" altLang="en-US" sz="3200" b="1" dirty="0"/>
              <a:t> for such release. </a:t>
            </a:r>
          </a:p>
          <a:p>
            <a:pPr algn="just" eaLnBrk="1" hangingPunct="1"/>
            <a:r>
              <a:rPr lang="en-US" altLang="en-US" sz="3200" b="1" dirty="0"/>
              <a:t>Such information should be available only  to the </a:t>
            </a:r>
            <a:r>
              <a:rPr lang="en-US" altLang="en-US" sz="3200" b="1" u="sng" dirty="0"/>
              <a:t>treating physician </a:t>
            </a:r>
            <a:r>
              <a:rPr lang="en-US" altLang="en-US" sz="3200" b="1" dirty="0"/>
              <a:t>and other medical personnel involved in the patient's care.</a:t>
            </a:r>
          </a:p>
          <a:p>
            <a:pPr algn="just" eaLnBrk="1" hangingPunct="1"/>
            <a:r>
              <a:rPr lang="en-US" altLang="en-US" sz="3200" b="1" u="sng" dirty="0"/>
              <a:t>Children, elderly, mentally disabled and the dead </a:t>
            </a:r>
            <a:r>
              <a:rPr lang="en-US" altLang="en-US" sz="3200" b="1" dirty="0"/>
              <a:t>all have the same right to confidentiality. </a:t>
            </a:r>
          </a:p>
        </p:txBody>
      </p:sp>
    </p:spTree>
    <p:extLst>
      <p:ext uri="{BB962C8B-B14F-4D97-AF65-F5344CB8AC3E}">
        <p14:creationId xmlns:p14="http://schemas.microsoft.com/office/powerpoint/2010/main" val="3500727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A02EA71E-3E4F-4A92-88A6-8CD353C1316C}"/>
              </a:ext>
            </a:extLst>
          </p:cNvPr>
          <p:cNvSpPr>
            <a:spLocks noGrp="1" noChangeArrowheads="1"/>
          </p:cNvSpPr>
          <p:nvPr>
            <p:ph idx="1"/>
          </p:nvPr>
        </p:nvSpPr>
        <p:spPr>
          <a:xfrm>
            <a:off x="584616" y="449705"/>
            <a:ext cx="10538086" cy="6173449"/>
          </a:xfrm>
        </p:spPr>
        <p:txBody>
          <a:bodyPr/>
          <a:lstStyle/>
          <a:p>
            <a:pPr algn="just" eaLnBrk="1" hangingPunct="1"/>
            <a:r>
              <a:rPr lang="en-US" altLang="en-US" sz="3200" b="1" i="1" dirty="0">
                <a:solidFill>
                  <a:srgbClr val="FF0000"/>
                </a:solidFill>
              </a:rPr>
              <a:t>There are three points that should be considered in accusing a physician of revealing patient’s secret :</a:t>
            </a:r>
          </a:p>
          <a:p>
            <a:pPr algn="just" eaLnBrk="1" hangingPunct="1">
              <a:buFontTx/>
              <a:buNone/>
            </a:pPr>
            <a:endParaRPr lang="en-US" altLang="en-US" sz="4000" dirty="0"/>
          </a:p>
          <a:p>
            <a:pPr algn="just" eaLnBrk="1" hangingPunct="1">
              <a:buFontTx/>
              <a:buNone/>
            </a:pPr>
            <a:r>
              <a:rPr lang="en-US" altLang="en-US" sz="4000" dirty="0"/>
              <a:t>1.There was revealing of a secret.</a:t>
            </a:r>
          </a:p>
          <a:p>
            <a:pPr algn="just" eaLnBrk="1" hangingPunct="1">
              <a:buFontTx/>
              <a:buNone/>
            </a:pPr>
            <a:r>
              <a:rPr lang="en-US" altLang="en-US" sz="4000" dirty="0"/>
              <a:t>2.The secret was known to the physician through his profession.</a:t>
            </a:r>
          </a:p>
          <a:p>
            <a:pPr algn="just" eaLnBrk="1" hangingPunct="1">
              <a:buFontTx/>
              <a:buNone/>
            </a:pPr>
            <a:r>
              <a:rPr lang="en-US" altLang="en-US" sz="4000" dirty="0"/>
              <a:t>3.The disclosure of the secret lead to harm or damage to the patient (physical or psychological).</a:t>
            </a:r>
          </a:p>
          <a:p>
            <a:pPr eaLnBrk="1" hangingPunct="1">
              <a:buFontTx/>
              <a:buNone/>
            </a:pPr>
            <a:endParaRPr lang="ar-EG" alt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3A1AD6C-DE49-4FDA-B25D-09B812FE47E9}"/>
              </a:ext>
            </a:extLst>
          </p:cNvPr>
          <p:cNvSpPr>
            <a:spLocks noGrp="1" noChangeArrowheads="1"/>
          </p:cNvSpPr>
          <p:nvPr>
            <p:ph type="title"/>
          </p:nvPr>
        </p:nvSpPr>
        <p:spPr>
          <a:xfrm>
            <a:off x="1905000" y="533400"/>
            <a:ext cx="8763000" cy="762000"/>
          </a:xfrm>
        </p:spPr>
        <p:txBody>
          <a:bodyPr rtlCol="0">
            <a:normAutofit fontScale="90000"/>
          </a:bodyPr>
          <a:lstStyle/>
          <a:p>
            <a:pPr eaLnBrk="1" fontAlgn="auto" hangingPunct="1">
              <a:spcAft>
                <a:spcPts val="0"/>
              </a:spcAft>
              <a:defRPr/>
            </a:pPr>
            <a:r>
              <a:rPr lang="en-US" altLang="en-US" sz="4000" b="1">
                <a:solidFill>
                  <a:srgbClr val="FF3300"/>
                </a:solidFill>
              </a:rPr>
              <a:t>When can confidentiality be breached?</a:t>
            </a:r>
            <a:br>
              <a:rPr lang="en-US" altLang="en-US" b="1">
                <a:solidFill>
                  <a:srgbClr val="FF3300"/>
                </a:solidFill>
              </a:rPr>
            </a:br>
            <a:endParaRPr lang="en-US" altLang="en-US"/>
          </a:p>
        </p:txBody>
      </p:sp>
      <p:sp>
        <p:nvSpPr>
          <p:cNvPr id="62467" name="Rectangle 3">
            <a:extLst>
              <a:ext uri="{FF2B5EF4-FFF2-40B4-BE49-F238E27FC236}">
                <a16:creationId xmlns:a16="http://schemas.microsoft.com/office/drawing/2014/main" id="{4916A2E2-0A38-44F1-A095-07ADBA1F49C6}"/>
              </a:ext>
            </a:extLst>
          </p:cNvPr>
          <p:cNvSpPr>
            <a:spLocks noGrp="1" noChangeArrowheads="1"/>
          </p:cNvSpPr>
          <p:nvPr>
            <p:ph idx="1"/>
          </p:nvPr>
        </p:nvSpPr>
        <p:spPr>
          <a:xfrm>
            <a:off x="374754" y="1143000"/>
            <a:ext cx="10064646" cy="4953000"/>
          </a:xfrm>
        </p:spPr>
        <p:txBody>
          <a:bodyPr/>
          <a:lstStyle/>
          <a:p>
            <a:pPr indent="-61913" algn="just" eaLnBrk="1" hangingPunct="1">
              <a:buNone/>
            </a:pPr>
            <a:r>
              <a:rPr lang="en-US" altLang="en-US" sz="3200" b="1"/>
              <a:t>Confidentiality is </a:t>
            </a:r>
            <a:r>
              <a:rPr lang="en-US" altLang="en-US" sz="3200" b="1" u="sng">
                <a:solidFill>
                  <a:srgbClr val="990033"/>
                </a:solidFill>
              </a:rPr>
              <a:t>NOT</a:t>
            </a:r>
            <a:r>
              <a:rPr lang="en-US" altLang="en-US" sz="3200" b="1"/>
              <a:t> an absolute obligation. Situations arise where the harm in maintaining confidentiality is </a:t>
            </a:r>
            <a:r>
              <a:rPr lang="en-US" altLang="en-US" sz="3200" b="1" u="sng">
                <a:solidFill>
                  <a:srgbClr val="990033"/>
                </a:solidFill>
              </a:rPr>
              <a:t>GREATER</a:t>
            </a:r>
            <a:r>
              <a:rPr lang="en-US" altLang="en-US" sz="3200" b="1"/>
              <a:t> than that brought by disclosing  information. </a:t>
            </a:r>
          </a:p>
        </p:txBody>
      </p:sp>
      <p:pic>
        <p:nvPicPr>
          <p:cNvPr id="62469" name="Picture 5">
            <a:extLst>
              <a:ext uri="{FF2B5EF4-FFF2-40B4-BE49-F238E27FC236}">
                <a16:creationId xmlns:a16="http://schemas.microsoft.com/office/drawing/2014/main" id="{AF82FCAF-D18C-4EA6-8D6A-2CCF81ED1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0386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a:extLst>
              <a:ext uri="{FF2B5EF4-FFF2-40B4-BE49-F238E27FC236}">
                <a16:creationId xmlns:a16="http://schemas.microsoft.com/office/drawing/2014/main" id="{5FD85895-BD42-463C-88C1-C3BD14365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8100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decel="50000" fill="hold">
                                          <p:stCondLst>
                                            <p:cond delay="0"/>
                                          </p:stCondLst>
                                        </p:cTn>
                                        <p:tgtEl>
                                          <p:spTgt spid="6246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46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46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246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46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46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46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467">
                                            <p:txEl>
                                              <p:pRg st="0" end="0"/>
                                            </p:txEl>
                                          </p:spTgt>
                                        </p:tgtEl>
                                      </p:cBhvr>
                                    </p:animEffect>
                                  </p:childTnLst>
                                </p:cTn>
                              </p:par>
                            </p:childTnLst>
                          </p:cTn>
                        </p:par>
                        <p:par>
                          <p:cTn id="15" fill="hold" nodeType="afterGroup">
                            <p:stCondLst>
                              <p:cond delay="1000"/>
                            </p:stCondLst>
                            <p:childTnLst>
                              <p:par>
                                <p:cTn id="16" presetID="30" presetClass="entr" presetSubtype="0" fill="hold" nodeType="afterEffect">
                                  <p:stCondLst>
                                    <p:cond delay="0"/>
                                  </p:stCondLst>
                                  <p:childTnLst>
                                    <p:set>
                                      <p:cBhvr>
                                        <p:cTn id="17" dur="1" fill="hold">
                                          <p:stCondLst>
                                            <p:cond delay="0"/>
                                          </p:stCondLst>
                                        </p:cTn>
                                        <p:tgtEl>
                                          <p:spTgt spid="62469"/>
                                        </p:tgtEl>
                                        <p:attrNameLst>
                                          <p:attrName>style.visibility</p:attrName>
                                        </p:attrNameLst>
                                      </p:cBhvr>
                                      <p:to>
                                        <p:strVal val="visible"/>
                                      </p:to>
                                    </p:set>
                                    <p:animEffect transition="in" filter="fade">
                                      <p:cBhvr>
                                        <p:cTn id="18" dur="800" decel="100000"/>
                                        <p:tgtEl>
                                          <p:spTgt spid="62469"/>
                                        </p:tgtEl>
                                      </p:cBhvr>
                                    </p:animEffect>
                                    <p:anim calcmode="lin" valueType="num">
                                      <p:cBhvr>
                                        <p:cTn id="19" dur="800" decel="100000" fill="hold"/>
                                        <p:tgtEl>
                                          <p:spTgt spid="62469"/>
                                        </p:tgtEl>
                                        <p:attrNameLst>
                                          <p:attrName>style.rotation</p:attrName>
                                        </p:attrNameLst>
                                      </p:cBhvr>
                                      <p:tavLst>
                                        <p:tav tm="0">
                                          <p:val>
                                            <p:fltVal val="-90"/>
                                          </p:val>
                                        </p:tav>
                                        <p:tav tm="100000">
                                          <p:val>
                                            <p:fltVal val="0"/>
                                          </p:val>
                                        </p:tav>
                                      </p:tavLst>
                                    </p:anim>
                                    <p:anim calcmode="lin" valueType="num">
                                      <p:cBhvr>
                                        <p:cTn id="20" dur="800" decel="100000" fill="hold"/>
                                        <p:tgtEl>
                                          <p:spTgt spid="62469"/>
                                        </p:tgtEl>
                                        <p:attrNameLst>
                                          <p:attrName>ppt_x</p:attrName>
                                        </p:attrNameLst>
                                      </p:cBhvr>
                                      <p:tavLst>
                                        <p:tav tm="0">
                                          <p:val>
                                            <p:strVal val="#ppt_x+0.4"/>
                                          </p:val>
                                        </p:tav>
                                        <p:tav tm="100000">
                                          <p:val>
                                            <p:strVal val="#ppt_x-0.05"/>
                                          </p:val>
                                        </p:tav>
                                      </p:tavLst>
                                    </p:anim>
                                    <p:anim calcmode="lin" valueType="num">
                                      <p:cBhvr>
                                        <p:cTn id="21" dur="800" decel="100000" fill="hold"/>
                                        <p:tgtEl>
                                          <p:spTgt spid="6246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246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2469"/>
                                        </p:tgtEl>
                                        <p:attrNameLst>
                                          <p:attrName>ppt_y</p:attrName>
                                        </p:attrNameLst>
                                      </p:cBhvr>
                                      <p:tavLst>
                                        <p:tav tm="0">
                                          <p:val>
                                            <p:strVal val="#ppt_y+0.1"/>
                                          </p:val>
                                        </p:tav>
                                        <p:tav tm="100000">
                                          <p:val>
                                            <p:strVal val="#ppt_y"/>
                                          </p:val>
                                        </p:tav>
                                      </p:tavLst>
                                    </p:anim>
                                  </p:childTnLst>
                                </p:cTn>
                              </p:par>
                            </p:childTnLst>
                          </p:cTn>
                        </p:par>
                        <p:par>
                          <p:cTn id="24" fill="hold" nodeType="afterGroup">
                            <p:stCondLst>
                              <p:cond delay="2000"/>
                            </p:stCondLst>
                            <p:childTnLst>
                              <p:par>
                                <p:cTn id="25" presetID="52" presetClass="entr" presetSubtype="0" fill="hold" nodeType="afterEffect">
                                  <p:stCondLst>
                                    <p:cond delay="0"/>
                                  </p:stCondLst>
                                  <p:childTnLst>
                                    <p:set>
                                      <p:cBhvr>
                                        <p:cTn id="26" dur="1" fill="hold">
                                          <p:stCondLst>
                                            <p:cond delay="0"/>
                                          </p:stCondLst>
                                        </p:cTn>
                                        <p:tgtEl>
                                          <p:spTgt spid="62470"/>
                                        </p:tgtEl>
                                        <p:attrNameLst>
                                          <p:attrName>style.visibility</p:attrName>
                                        </p:attrNameLst>
                                      </p:cBhvr>
                                      <p:to>
                                        <p:strVal val="visible"/>
                                      </p:to>
                                    </p:set>
                                    <p:animScale>
                                      <p:cBhvr>
                                        <p:cTn id="27" dur="1000" decel="50000" fill="hold">
                                          <p:stCondLst>
                                            <p:cond delay="0"/>
                                          </p:stCondLst>
                                        </p:cTn>
                                        <p:tgtEl>
                                          <p:spTgt spid="624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2470"/>
                                        </p:tgtEl>
                                        <p:attrNameLst>
                                          <p:attrName>ppt_x</p:attrName>
                                          <p:attrName>ppt_y</p:attrName>
                                        </p:attrNameLst>
                                      </p:cBhvr>
                                    </p:animMotion>
                                    <p:animEffect transition="in" filter="fade">
                                      <p:cBhvr>
                                        <p:cTn id="29"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3144504-1C81-450C-873D-7D5EBAA35919}"/>
              </a:ext>
            </a:extLst>
          </p:cNvPr>
          <p:cNvSpPr>
            <a:spLocks noGrp="1" noChangeArrowheads="1"/>
          </p:cNvSpPr>
          <p:nvPr>
            <p:ph type="title"/>
          </p:nvPr>
        </p:nvSpPr>
        <p:spPr>
          <a:xfrm>
            <a:off x="1981200" y="274639"/>
            <a:ext cx="8229600" cy="274637"/>
          </a:xfrm>
        </p:spPr>
        <p:txBody>
          <a:bodyPr rtlCol="0">
            <a:normAutofit fontScale="90000"/>
          </a:bodyPr>
          <a:lstStyle/>
          <a:p>
            <a:pPr eaLnBrk="1" fontAlgn="auto" hangingPunct="1">
              <a:spcAft>
                <a:spcPts val="0"/>
              </a:spcAft>
              <a:defRPr/>
            </a:pPr>
            <a:endParaRPr lang="ar-SA" altLang="en-US" sz="4000"/>
          </a:p>
        </p:txBody>
      </p:sp>
      <p:sp>
        <p:nvSpPr>
          <p:cNvPr id="41987" name="Rectangle 3">
            <a:extLst>
              <a:ext uri="{FF2B5EF4-FFF2-40B4-BE49-F238E27FC236}">
                <a16:creationId xmlns:a16="http://schemas.microsoft.com/office/drawing/2014/main" id="{8759E43D-C8A2-4461-85B5-67A44237E81C}"/>
              </a:ext>
            </a:extLst>
          </p:cNvPr>
          <p:cNvSpPr>
            <a:spLocks noGrp="1" noChangeArrowheads="1"/>
          </p:cNvSpPr>
          <p:nvPr>
            <p:ph idx="1"/>
          </p:nvPr>
        </p:nvSpPr>
        <p:spPr>
          <a:xfrm>
            <a:off x="854439" y="691356"/>
            <a:ext cx="10210800" cy="5475287"/>
          </a:xfrm>
        </p:spPr>
        <p:txBody>
          <a:bodyPr/>
          <a:lstStyle/>
          <a:p>
            <a:pPr marL="0" indent="0" algn="just" eaLnBrk="1" hangingPunct="1">
              <a:lnSpc>
                <a:spcPct val="150000"/>
              </a:lnSpc>
              <a:buNone/>
            </a:pPr>
            <a:r>
              <a:rPr lang="en-US" altLang="en-US" sz="4400" b="1" dirty="0">
                <a:solidFill>
                  <a:srgbClr val="FF3300"/>
                </a:solidFill>
              </a:rPr>
              <a:t>Disclosure of professional secrecy may be:</a:t>
            </a:r>
          </a:p>
          <a:p>
            <a:pPr algn="just" eaLnBrk="1" hangingPunct="1">
              <a:lnSpc>
                <a:spcPct val="150000"/>
              </a:lnSpc>
              <a:buFontTx/>
              <a:buNone/>
            </a:pPr>
            <a:r>
              <a:rPr lang="en-US" altLang="en-US" sz="2800" b="1" dirty="0"/>
              <a:t>I- With </a:t>
            </a:r>
            <a:r>
              <a:rPr lang="en-US" altLang="en-US" sz="4400" b="1" dirty="0"/>
              <a:t>patient`s expressed consent.</a:t>
            </a:r>
          </a:p>
          <a:p>
            <a:pPr algn="just" eaLnBrk="1" hangingPunct="1">
              <a:lnSpc>
                <a:spcPct val="150000"/>
              </a:lnSpc>
              <a:buFontTx/>
              <a:buNone/>
            </a:pPr>
            <a:r>
              <a:rPr lang="en-US" altLang="en-US" sz="4400" b="1" dirty="0"/>
              <a:t>II- </a:t>
            </a:r>
            <a:r>
              <a:rPr lang="en-US" altLang="en-US" sz="2800" b="1" dirty="0"/>
              <a:t>With </a:t>
            </a:r>
            <a:r>
              <a:rPr lang="en-US" altLang="en-US" sz="4400" b="1" dirty="0"/>
              <a:t>patient`s implied consent .</a:t>
            </a:r>
          </a:p>
          <a:p>
            <a:pPr algn="just" eaLnBrk="1" hangingPunct="1">
              <a:lnSpc>
                <a:spcPct val="150000"/>
              </a:lnSpc>
              <a:buFontTx/>
              <a:buNone/>
            </a:pPr>
            <a:r>
              <a:rPr lang="en-US" altLang="en-US" sz="4400" b="1" dirty="0"/>
              <a:t>III- Without patient`s consent</a:t>
            </a:r>
            <a:r>
              <a:rPr lang="en-US" altLang="en-US" sz="2800" b="1" dirty="0"/>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5">
            <a:extLst>
              <a:ext uri="{FF2B5EF4-FFF2-40B4-BE49-F238E27FC236}">
                <a16:creationId xmlns:a16="http://schemas.microsoft.com/office/drawing/2014/main" id="{293B4C53-1DF4-6EE5-5CBE-74A79402E697}"/>
              </a:ext>
            </a:extLst>
          </p:cNvPr>
          <p:cNvSpPr>
            <a:spLocks noGrp="1" noChangeArrowheads="1"/>
          </p:cNvSpPr>
          <p:nvPr>
            <p:ph idx="1"/>
          </p:nvPr>
        </p:nvSpPr>
        <p:spPr>
          <a:xfrm>
            <a:off x="239486" y="1371600"/>
            <a:ext cx="11430000" cy="4114800"/>
          </a:xfrm>
        </p:spPr>
        <p:txBody>
          <a:bodyPr rtlCol="0">
            <a:normAutofit/>
          </a:bodyPr>
          <a:lstStyle/>
          <a:p>
            <a:pPr eaLnBrk="1" hangingPunct="1">
              <a:defRPr/>
            </a:pPr>
            <a:r>
              <a:rPr lang="en-US" altLang="en-US" sz="3200" b="1" u="sng" dirty="0">
                <a:solidFill>
                  <a:srgbClr val="3333CC"/>
                </a:solidFill>
              </a:rPr>
              <a:t>Case study 1: </a:t>
            </a:r>
            <a:endParaRPr lang="en-US" altLang="en-US" sz="3200" b="1" dirty="0">
              <a:solidFill>
                <a:srgbClr val="3333CC"/>
              </a:solidFill>
            </a:endParaRPr>
          </a:p>
          <a:p>
            <a:pPr eaLnBrk="1" hangingPunct="1">
              <a:buFontTx/>
              <a:buNone/>
              <a:defRPr/>
            </a:pPr>
            <a:r>
              <a:rPr lang="en-US" altLang="en-US" sz="3200" b="1" dirty="0"/>
              <a:t>   A physician sees his assistant on a social occasion. The assistant wanted  to discuss the case of a  particular patient. He was being very specific using the patient's name and personal data.</a:t>
            </a:r>
          </a:p>
          <a:p>
            <a:pPr eaLnBrk="1" hangingPunct="1">
              <a:buFontTx/>
              <a:buNone/>
              <a:defRPr/>
            </a:pPr>
            <a:r>
              <a:rPr lang="en-US" altLang="en-US" sz="3200" b="1" dirty="0"/>
              <a:t>   </a:t>
            </a:r>
            <a:r>
              <a:rPr lang="en-US" altLang="en-US" sz="4800" b="1" i="1" dirty="0">
                <a:solidFill>
                  <a:srgbClr val="CC0000"/>
                </a:solidFill>
              </a:rPr>
              <a:t>What should the physician do?</a:t>
            </a:r>
          </a:p>
        </p:txBody>
      </p:sp>
      <p:pic>
        <p:nvPicPr>
          <p:cNvPr id="4103" name="Picture 7">
            <a:extLst>
              <a:ext uri="{FF2B5EF4-FFF2-40B4-BE49-F238E27FC236}">
                <a16:creationId xmlns:a16="http://schemas.microsoft.com/office/drawing/2014/main" id="{E4B6BF67-CD3E-63D0-D1D6-8DCD2B729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76"/>
          <a:stretch>
            <a:fillRect/>
          </a:stretch>
        </p:blipFill>
        <p:spPr bwMode="auto">
          <a:xfrm>
            <a:off x="8077200" y="4419600"/>
            <a:ext cx="2095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302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wipe(down)">
                                      <p:cBhvr>
                                        <p:cTn id="7" dur="580">
                                          <p:stCondLst>
                                            <p:cond delay="0"/>
                                          </p:stCondLst>
                                        </p:cTn>
                                        <p:tgtEl>
                                          <p:spTgt spid="4101">
                                            <p:txEl>
                                              <p:pRg st="0" end="0"/>
                                            </p:txEl>
                                          </p:spTgt>
                                        </p:tgtEl>
                                      </p:cBhvr>
                                    </p:animEffect>
                                    <p:anim calcmode="lin" valueType="num">
                                      <p:cBhvr>
                                        <p:cTn id="8"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1">
                                            <p:txEl>
                                              <p:pRg st="0" end="0"/>
                                            </p:txEl>
                                          </p:spTgt>
                                        </p:tgtEl>
                                      </p:cBhvr>
                                      <p:to x="100000" y="60000"/>
                                    </p:animScale>
                                    <p:animScale>
                                      <p:cBhvr>
                                        <p:cTn id="14" dur="166" decel="50000">
                                          <p:stCondLst>
                                            <p:cond delay="676"/>
                                          </p:stCondLst>
                                        </p:cTn>
                                        <p:tgtEl>
                                          <p:spTgt spid="4101">
                                            <p:txEl>
                                              <p:pRg st="0" end="0"/>
                                            </p:txEl>
                                          </p:spTgt>
                                        </p:tgtEl>
                                      </p:cBhvr>
                                      <p:to x="100000" y="100000"/>
                                    </p:animScale>
                                    <p:animScale>
                                      <p:cBhvr>
                                        <p:cTn id="15" dur="26">
                                          <p:stCondLst>
                                            <p:cond delay="1312"/>
                                          </p:stCondLst>
                                        </p:cTn>
                                        <p:tgtEl>
                                          <p:spTgt spid="4101">
                                            <p:txEl>
                                              <p:pRg st="0" end="0"/>
                                            </p:txEl>
                                          </p:spTgt>
                                        </p:tgtEl>
                                      </p:cBhvr>
                                      <p:to x="100000" y="80000"/>
                                    </p:animScale>
                                    <p:animScale>
                                      <p:cBhvr>
                                        <p:cTn id="16" dur="166" decel="50000">
                                          <p:stCondLst>
                                            <p:cond delay="1338"/>
                                          </p:stCondLst>
                                        </p:cTn>
                                        <p:tgtEl>
                                          <p:spTgt spid="4101">
                                            <p:txEl>
                                              <p:pRg st="0" end="0"/>
                                            </p:txEl>
                                          </p:spTgt>
                                        </p:tgtEl>
                                      </p:cBhvr>
                                      <p:to x="100000" y="100000"/>
                                    </p:animScale>
                                    <p:animScale>
                                      <p:cBhvr>
                                        <p:cTn id="17" dur="26">
                                          <p:stCondLst>
                                            <p:cond delay="1642"/>
                                          </p:stCondLst>
                                        </p:cTn>
                                        <p:tgtEl>
                                          <p:spTgt spid="4101">
                                            <p:txEl>
                                              <p:pRg st="0" end="0"/>
                                            </p:txEl>
                                          </p:spTgt>
                                        </p:tgtEl>
                                      </p:cBhvr>
                                      <p:to x="100000" y="90000"/>
                                    </p:animScale>
                                    <p:animScale>
                                      <p:cBhvr>
                                        <p:cTn id="18" dur="166" decel="50000">
                                          <p:stCondLst>
                                            <p:cond delay="1668"/>
                                          </p:stCondLst>
                                        </p:cTn>
                                        <p:tgtEl>
                                          <p:spTgt spid="4101">
                                            <p:txEl>
                                              <p:pRg st="0" end="0"/>
                                            </p:txEl>
                                          </p:spTgt>
                                        </p:tgtEl>
                                      </p:cBhvr>
                                      <p:to x="100000" y="100000"/>
                                    </p:animScale>
                                    <p:animScale>
                                      <p:cBhvr>
                                        <p:cTn id="19" dur="26">
                                          <p:stCondLst>
                                            <p:cond delay="1808"/>
                                          </p:stCondLst>
                                        </p:cTn>
                                        <p:tgtEl>
                                          <p:spTgt spid="4101">
                                            <p:txEl>
                                              <p:pRg st="0" end="0"/>
                                            </p:txEl>
                                          </p:spTgt>
                                        </p:tgtEl>
                                      </p:cBhvr>
                                      <p:to x="100000" y="95000"/>
                                    </p:animScale>
                                    <p:animScale>
                                      <p:cBhvr>
                                        <p:cTn id="20" dur="166" decel="50000">
                                          <p:stCondLst>
                                            <p:cond delay="1834"/>
                                          </p:stCondLst>
                                        </p:cTn>
                                        <p:tgtEl>
                                          <p:spTgt spid="4101">
                                            <p:txEl>
                                              <p:pRg st="0" end="0"/>
                                            </p:txEl>
                                          </p:spTgt>
                                        </p:tgtEl>
                                      </p:cBhvr>
                                      <p:to x="100000" y="100000"/>
                                    </p:animScale>
                                  </p:childTnLst>
                                </p:cTn>
                              </p:par>
                            </p:childTnLst>
                          </p:cTn>
                        </p:par>
                        <p:par>
                          <p:cTn id="21" fill="hold" nodeType="afterGroup">
                            <p:stCondLst>
                              <p:cond delay="2000"/>
                            </p:stCondLst>
                            <p:childTnLst>
                              <p:par>
                                <p:cTn id="22" presetID="26" presetClass="entr" presetSubtype="0" fill="hold" nodeType="afterEffect">
                                  <p:stCondLst>
                                    <p:cond delay="0"/>
                                  </p:stCondLst>
                                  <p:childTnLst>
                                    <p:set>
                                      <p:cBhvr>
                                        <p:cTn id="23" dur="1" fill="hold">
                                          <p:stCondLst>
                                            <p:cond delay="0"/>
                                          </p:stCondLst>
                                        </p:cTn>
                                        <p:tgtEl>
                                          <p:spTgt spid="4101">
                                            <p:txEl>
                                              <p:pRg st="1" end="1"/>
                                            </p:txEl>
                                          </p:spTgt>
                                        </p:tgtEl>
                                        <p:attrNameLst>
                                          <p:attrName>style.visibility</p:attrName>
                                        </p:attrNameLst>
                                      </p:cBhvr>
                                      <p:to>
                                        <p:strVal val="visible"/>
                                      </p:to>
                                    </p:set>
                                    <p:animEffect transition="in" filter="wipe(down)">
                                      <p:cBhvr>
                                        <p:cTn id="24" dur="580">
                                          <p:stCondLst>
                                            <p:cond delay="0"/>
                                          </p:stCondLst>
                                        </p:cTn>
                                        <p:tgtEl>
                                          <p:spTgt spid="4101">
                                            <p:txEl>
                                              <p:pRg st="1" end="1"/>
                                            </p:txEl>
                                          </p:spTgt>
                                        </p:tgtEl>
                                      </p:cBhvr>
                                    </p:animEffect>
                                    <p:anim calcmode="lin" valueType="num">
                                      <p:cBhvr>
                                        <p:cTn id="25" dur="1822" tmFilter="0,0; 0.14,0.36; 0.43,0.73; 0.71,0.91; 1.0,1.0">
                                          <p:stCondLst>
                                            <p:cond delay="0"/>
                                          </p:stCondLst>
                                        </p:cTn>
                                        <p:tgtEl>
                                          <p:spTgt spid="4101">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101">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101">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101">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101">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101">
                                            <p:txEl>
                                              <p:pRg st="1" end="1"/>
                                            </p:txEl>
                                          </p:spTgt>
                                        </p:tgtEl>
                                      </p:cBhvr>
                                      <p:to x="100000" y="60000"/>
                                    </p:animScale>
                                    <p:animScale>
                                      <p:cBhvr>
                                        <p:cTn id="31" dur="166" decel="50000">
                                          <p:stCondLst>
                                            <p:cond delay="676"/>
                                          </p:stCondLst>
                                        </p:cTn>
                                        <p:tgtEl>
                                          <p:spTgt spid="4101">
                                            <p:txEl>
                                              <p:pRg st="1" end="1"/>
                                            </p:txEl>
                                          </p:spTgt>
                                        </p:tgtEl>
                                      </p:cBhvr>
                                      <p:to x="100000" y="100000"/>
                                    </p:animScale>
                                    <p:animScale>
                                      <p:cBhvr>
                                        <p:cTn id="32" dur="26">
                                          <p:stCondLst>
                                            <p:cond delay="1312"/>
                                          </p:stCondLst>
                                        </p:cTn>
                                        <p:tgtEl>
                                          <p:spTgt spid="4101">
                                            <p:txEl>
                                              <p:pRg st="1" end="1"/>
                                            </p:txEl>
                                          </p:spTgt>
                                        </p:tgtEl>
                                      </p:cBhvr>
                                      <p:to x="100000" y="80000"/>
                                    </p:animScale>
                                    <p:animScale>
                                      <p:cBhvr>
                                        <p:cTn id="33" dur="166" decel="50000">
                                          <p:stCondLst>
                                            <p:cond delay="1338"/>
                                          </p:stCondLst>
                                        </p:cTn>
                                        <p:tgtEl>
                                          <p:spTgt spid="4101">
                                            <p:txEl>
                                              <p:pRg st="1" end="1"/>
                                            </p:txEl>
                                          </p:spTgt>
                                        </p:tgtEl>
                                      </p:cBhvr>
                                      <p:to x="100000" y="100000"/>
                                    </p:animScale>
                                    <p:animScale>
                                      <p:cBhvr>
                                        <p:cTn id="34" dur="26">
                                          <p:stCondLst>
                                            <p:cond delay="1642"/>
                                          </p:stCondLst>
                                        </p:cTn>
                                        <p:tgtEl>
                                          <p:spTgt spid="4101">
                                            <p:txEl>
                                              <p:pRg st="1" end="1"/>
                                            </p:txEl>
                                          </p:spTgt>
                                        </p:tgtEl>
                                      </p:cBhvr>
                                      <p:to x="100000" y="90000"/>
                                    </p:animScale>
                                    <p:animScale>
                                      <p:cBhvr>
                                        <p:cTn id="35" dur="166" decel="50000">
                                          <p:stCondLst>
                                            <p:cond delay="1668"/>
                                          </p:stCondLst>
                                        </p:cTn>
                                        <p:tgtEl>
                                          <p:spTgt spid="4101">
                                            <p:txEl>
                                              <p:pRg st="1" end="1"/>
                                            </p:txEl>
                                          </p:spTgt>
                                        </p:tgtEl>
                                      </p:cBhvr>
                                      <p:to x="100000" y="100000"/>
                                    </p:animScale>
                                    <p:animScale>
                                      <p:cBhvr>
                                        <p:cTn id="36" dur="26">
                                          <p:stCondLst>
                                            <p:cond delay="1808"/>
                                          </p:stCondLst>
                                        </p:cTn>
                                        <p:tgtEl>
                                          <p:spTgt spid="4101">
                                            <p:txEl>
                                              <p:pRg st="1" end="1"/>
                                            </p:txEl>
                                          </p:spTgt>
                                        </p:tgtEl>
                                      </p:cBhvr>
                                      <p:to x="100000" y="95000"/>
                                    </p:animScale>
                                    <p:animScale>
                                      <p:cBhvr>
                                        <p:cTn id="37" dur="166" decel="50000">
                                          <p:stCondLst>
                                            <p:cond delay="1834"/>
                                          </p:stCondLst>
                                        </p:cTn>
                                        <p:tgtEl>
                                          <p:spTgt spid="4101">
                                            <p:txEl>
                                              <p:pRg st="1" end="1"/>
                                            </p:txEl>
                                          </p:spTgt>
                                        </p:tgtEl>
                                      </p:cBhvr>
                                      <p:to x="100000" y="100000"/>
                                    </p:animScale>
                                  </p:childTnLst>
                                </p:cTn>
                              </p:par>
                            </p:childTnLst>
                          </p:cTn>
                        </p:par>
                        <p:par>
                          <p:cTn id="38" fill="hold" nodeType="afterGroup">
                            <p:stCondLst>
                              <p:cond delay="4000"/>
                            </p:stCondLst>
                            <p:childTnLst>
                              <p:par>
                                <p:cTn id="39" presetID="26" presetClass="entr" presetSubtype="0" fill="hold" nodeType="afterEffect">
                                  <p:stCondLst>
                                    <p:cond delay="0"/>
                                  </p:stCondLst>
                                  <p:childTnLst>
                                    <p:set>
                                      <p:cBhvr>
                                        <p:cTn id="40" dur="1" fill="hold">
                                          <p:stCondLst>
                                            <p:cond delay="0"/>
                                          </p:stCondLst>
                                        </p:cTn>
                                        <p:tgtEl>
                                          <p:spTgt spid="4101">
                                            <p:txEl>
                                              <p:pRg st="2" end="2"/>
                                            </p:txEl>
                                          </p:spTgt>
                                        </p:tgtEl>
                                        <p:attrNameLst>
                                          <p:attrName>style.visibility</p:attrName>
                                        </p:attrNameLst>
                                      </p:cBhvr>
                                      <p:to>
                                        <p:strVal val="visible"/>
                                      </p:to>
                                    </p:set>
                                    <p:animEffect transition="in" filter="wipe(down)">
                                      <p:cBhvr>
                                        <p:cTn id="41" dur="580">
                                          <p:stCondLst>
                                            <p:cond delay="0"/>
                                          </p:stCondLst>
                                        </p:cTn>
                                        <p:tgtEl>
                                          <p:spTgt spid="4101">
                                            <p:txEl>
                                              <p:pRg st="2" end="2"/>
                                            </p:txEl>
                                          </p:spTgt>
                                        </p:tgtEl>
                                      </p:cBhvr>
                                    </p:animEffect>
                                    <p:anim calcmode="lin" valueType="num">
                                      <p:cBhvr>
                                        <p:cTn id="42" dur="1822" tmFilter="0,0; 0.14,0.36; 0.43,0.73; 0.71,0.91; 1.0,1.0">
                                          <p:stCondLst>
                                            <p:cond delay="0"/>
                                          </p:stCondLst>
                                        </p:cTn>
                                        <p:tgtEl>
                                          <p:spTgt spid="4101">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101">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101">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101">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101">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101">
                                            <p:txEl>
                                              <p:pRg st="2" end="2"/>
                                            </p:txEl>
                                          </p:spTgt>
                                        </p:tgtEl>
                                      </p:cBhvr>
                                      <p:to x="100000" y="60000"/>
                                    </p:animScale>
                                    <p:animScale>
                                      <p:cBhvr>
                                        <p:cTn id="48" dur="166" decel="50000">
                                          <p:stCondLst>
                                            <p:cond delay="676"/>
                                          </p:stCondLst>
                                        </p:cTn>
                                        <p:tgtEl>
                                          <p:spTgt spid="4101">
                                            <p:txEl>
                                              <p:pRg st="2" end="2"/>
                                            </p:txEl>
                                          </p:spTgt>
                                        </p:tgtEl>
                                      </p:cBhvr>
                                      <p:to x="100000" y="100000"/>
                                    </p:animScale>
                                    <p:animScale>
                                      <p:cBhvr>
                                        <p:cTn id="49" dur="26">
                                          <p:stCondLst>
                                            <p:cond delay="1312"/>
                                          </p:stCondLst>
                                        </p:cTn>
                                        <p:tgtEl>
                                          <p:spTgt spid="4101">
                                            <p:txEl>
                                              <p:pRg st="2" end="2"/>
                                            </p:txEl>
                                          </p:spTgt>
                                        </p:tgtEl>
                                      </p:cBhvr>
                                      <p:to x="100000" y="80000"/>
                                    </p:animScale>
                                    <p:animScale>
                                      <p:cBhvr>
                                        <p:cTn id="50" dur="166" decel="50000">
                                          <p:stCondLst>
                                            <p:cond delay="1338"/>
                                          </p:stCondLst>
                                        </p:cTn>
                                        <p:tgtEl>
                                          <p:spTgt spid="4101">
                                            <p:txEl>
                                              <p:pRg st="2" end="2"/>
                                            </p:txEl>
                                          </p:spTgt>
                                        </p:tgtEl>
                                      </p:cBhvr>
                                      <p:to x="100000" y="100000"/>
                                    </p:animScale>
                                    <p:animScale>
                                      <p:cBhvr>
                                        <p:cTn id="51" dur="26">
                                          <p:stCondLst>
                                            <p:cond delay="1642"/>
                                          </p:stCondLst>
                                        </p:cTn>
                                        <p:tgtEl>
                                          <p:spTgt spid="4101">
                                            <p:txEl>
                                              <p:pRg st="2" end="2"/>
                                            </p:txEl>
                                          </p:spTgt>
                                        </p:tgtEl>
                                      </p:cBhvr>
                                      <p:to x="100000" y="90000"/>
                                    </p:animScale>
                                    <p:animScale>
                                      <p:cBhvr>
                                        <p:cTn id="52" dur="166" decel="50000">
                                          <p:stCondLst>
                                            <p:cond delay="1668"/>
                                          </p:stCondLst>
                                        </p:cTn>
                                        <p:tgtEl>
                                          <p:spTgt spid="4101">
                                            <p:txEl>
                                              <p:pRg st="2" end="2"/>
                                            </p:txEl>
                                          </p:spTgt>
                                        </p:tgtEl>
                                      </p:cBhvr>
                                      <p:to x="100000" y="100000"/>
                                    </p:animScale>
                                    <p:animScale>
                                      <p:cBhvr>
                                        <p:cTn id="53" dur="26">
                                          <p:stCondLst>
                                            <p:cond delay="1808"/>
                                          </p:stCondLst>
                                        </p:cTn>
                                        <p:tgtEl>
                                          <p:spTgt spid="4101">
                                            <p:txEl>
                                              <p:pRg st="2" end="2"/>
                                            </p:txEl>
                                          </p:spTgt>
                                        </p:tgtEl>
                                      </p:cBhvr>
                                      <p:to x="100000" y="95000"/>
                                    </p:animScale>
                                    <p:animScale>
                                      <p:cBhvr>
                                        <p:cTn id="54" dur="166" decel="50000">
                                          <p:stCondLst>
                                            <p:cond delay="1834"/>
                                          </p:stCondLst>
                                        </p:cTn>
                                        <p:tgtEl>
                                          <p:spTgt spid="4101">
                                            <p:txEl>
                                              <p:pRg st="2" end="2"/>
                                            </p:txEl>
                                          </p:spTgt>
                                        </p:tgtEl>
                                      </p:cBhvr>
                                      <p:to x="100000" y="100000"/>
                                    </p:animScale>
                                  </p:childTnLst>
                                </p:cTn>
                              </p:par>
                            </p:childTnLst>
                          </p:cTn>
                        </p:par>
                        <p:par>
                          <p:cTn id="55" fill="hold" nodeType="afterGroup">
                            <p:stCondLst>
                              <p:cond delay="6000"/>
                            </p:stCondLst>
                            <p:childTnLst>
                              <p:par>
                                <p:cTn id="56" presetID="20" presetClass="entr" presetSubtype="0" fill="hold" nodeType="afterEffect">
                                  <p:stCondLst>
                                    <p:cond delay="0"/>
                                  </p:stCondLst>
                                  <p:childTnLst>
                                    <p:set>
                                      <p:cBhvr>
                                        <p:cTn id="57" dur="1" fill="hold">
                                          <p:stCondLst>
                                            <p:cond delay="0"/>
                                          </p:stCondLst>
                                        </p:cTn>
                                        <p:tgtEl>
                                          <p:spTgt spid="4103"/>
                                        </p:tgtEl>
                                        <p:attrNameLst>
                                          <p:attrName>style.visibility</p:attrName>
                                        </p:attrNameLst>
                                      </p:cBhvr>
                                      <p:to>
                                        <p:strVal val="visible"/>
                                      </p:to>
                                    </p:set>
                                    <p:animEffect transition="in" filter="wedge">
                                      <p:cBhvr>
                                        <p:cTn id="58"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81817A26-5CD1-4029-A5D4-2FE0442FDE22}"/>
              </a:ext>
            </a:extLst>
          </p:cNvPr>
          <p:cNvSpPr>
            <a:spLocks noGrp="1" noChangeArrowheads="1"/>
          </p:cNvSpPr>
          <p:nvPr>
            <p:ph idx="1"/>
          </p:nvPr>
        </p:nvSpPr>
        <p:spPr>
          <a:xfrm>
            <a:off x="209862" y="194873"/>
            <a:ext cx="11649855" cy="6007490"/>
          </a:xfrm>
        </p:spPr>
        <p:txBody>
          <a:bodyPr rtlCol="0">
            <a:normAutofit/>
          </a:bodyPr>
          <a:lstStyle/>
          <a:p>
            <a:pPr eaLnBrk="1" fontAlgn="auto" hangingPunct="1">
              <a:spcAft>
                <a:spcPts val="0"/>
              </a:spcAft>
              <a:buNone/>
              <a:defRPr/>
            </a:pPr>
            <a:r>
              <a:rPr lang="en-US" sz="3600" b="1" dirty="0">
                <a:solidFill>
                  <a:srgbClr val="FF3300"/>
                </a:solidFill>
              </a:rPr>
              <a:t>I- Disclosures where patient`s expressed consent is needed:</a:t>
            </a:r>
          </a:p>
          <a:p>
            <a:pPr eaLnBrk="1" fontAlgn="auto" hangingPunct="1">
              <a:spcAft>
                <a:spcPts val="0"/>
              </a:spcAft>
              <a:buNone/>
              <a:defRPr/>
            </a:pPr>
            <a:r>
              <a:rPr lang="en-US" sz="2800" b="1" dirty="0"/>
              <a:t> </a:t>
            </a:r>
            <a:r>
              <a:rPr lang="en-US" sz="4000" b="1" dirty="0"/>
              <a:t>1- For purposes such as research, epidemiology, registries.</a:t>
            </a:r>
          </a:p>
          <a:p>
            <a:pPr eaLnBrk="1" fontAlgn="auto" hangingPunct="1">
              <a:spcAft>
                <a:spcPts val="0"/>
              </a:spcAft>
              <a:buNone/>
              <a:defRPr/>
            </a:pPr>
            <a:r>
              <a:rPr lang="en-US" sz="4000" dirty="0">
                <a:solidFill>
                  <a:schemeClr val="bg2">
                    <a:lumMod val="60000"/>
                    <a:lumOff val="40000"/>
                  </a:schemeClr>
                </a:solidFill>
              </a:rPr>
              <a:t>  </a:t>
            </a:r>
            <a:r>
              <a:rPr lang="en-US" sz="4000" dirty="0">
                <a:solidFill>
                  <a:schemeClr val="accent1"/>
                </a:solidFill>
              </a:rPr>
              <a:t> </a:t>
            </a:r>
            <a:r>
              <a:rPr lang="en-US" sz="4000" b="1" dirty="0">
                <a:solidFill>
                  <a:schemeClr val="accent1"/>
                </a:solidFill>
              </a:rPr>
              <a:t>a- Approved by ethics committee.</a:t>
            </a:r>
          </a:p>
          <a:p>
            <a:pPr eaLnBrk="1" fontAlgn="auto" hangingPunct="1">
              <a:spcAft>
                <a:spcPts val="0"/>
              </a:spcAft>
              <a:buNone/>
              <a:defRPr/>
            </a:pPr>
            <a:r>
              <a:rPr lang="en-US" sz="4000" b="1" dirty="0">
                <a:solidFill>
                  <a:schemeClr val="accent1"/>
                </a:solidFill>
              </a:rPr>
              <a:t>   b- Ensure no harm to patient.</a:t>
            </a:r>
          </a:p>
          <a:p>
            <a:pPr eaLnBrk="1" fontAlgn="auto" hangingPunct="1">
              <a:spcAft>
                <a:spcPts val="0"/>
              </a:spcAft>
              <a:buNone/>
              <a:defRPr/>
            </a:pPr>
            <a:r>
              <a:rPr lang="en-US" sz="4000" b="1" dirty="0">
                <a:solidFill>
                  <a:schemeClr val="accent1"/>
                </a:solidFill>
              </a:rPr>
              <a:t>   c- Delink patient</a:t>
            </a:r>
            <a:r>
              <a:rPr lang="en-US" sz="4000" b="1" dirty="0">
                <a:solidFill>
                  <a:schemeClr val="accent1"/>
                </a:solidFill>
                <a:latin typeface="Arial" pitchFamily="34" charset="0"/>
              </a:rPr>
              <a:t>’</a:t>
            </a:r>
            <a:r>
              <a:rPr lang="en-US" sz="4000" b="1" dirty="0">
                <a:solidFill>
                  <a:schemeClr val="accent1"/>
                </a:solidFill>
              </a:rPr>
              <a:t>s identifiable data.</a:t>
            </a:r>
            <a:endParaRPr lang="ar-EG" sz="4000" b="1" dirty="0">
              <a:solidFill>
                <a:schemeClr val="accent1"/>
              </a:solidFill>
            </a:endParaRPr>
          </a:p>
          <a:p>
            <a:pPr eaLnBrk="1" fontAlgn="auto" hangingPunct="1">
              <a:spcAft>
                <a:spcPts val="0"/>
              </a:spcAft>
              <a:buNone/>
              <a:defRPr/>
            </a:pPr>
            <a:r>
              <a:rPr lang="en-US" sz="4000" b="1" dirty="0"/>
              <a:t> 2-</a:t>
            </a:r>
            <a:r>
              <a:rPr lang="en-US" sz="4000" dirty="0"/>
              <a:t> </a:t>
            </a:r>
            <a:r>
              <a:rPr lang="en-US" sz="4000" b="1" dirty="0"/>
              <a:t>To insurance companies.</a:t>
            </a:r>
          </a:p>
          <a:p>
            <a:pPr eaLnBrk="1" fontAlgn="auto" hangingPunct="1">
              <a:spcAft>
                <a:spcPts val="0"/>
              </a:spcAft>
              <a:buNone/>
              <a:defRPr/>
            </a:pPr>
            <a:r>
              <a:rPr lang="en-US" sz="4000" b="1" dirty="0"/>
              <a:t> 3-</a:t>
            </a:r>
            <a:r>
              <a:rPr lang="en-US" sz="4000" dirty="0"/>
              <a:t>  </a:t>
            </a:r>
            <a:r>
              <a:rPr lang="en-US" sz="4000" b="1" dirty="0"/>
              <a:t>In pre-employment examination.</a:t>
            </a:r>
          </a:p>
          <a:p>
            <a:pPr eaLnBrk="1" fontAlgn="auto" hangingPunct="1">
              <a:spcAft>
                <a:spcPts val="0"/>
              </a:spcAft>
              <a:buNone/>
              <a:defRPr/>
            </a:pP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arn(inVertic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arn(inVertic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arn(inVertic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arn(inVertical)">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barn(inVertical)">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barn(inVertical)">
                                      <p:cBhvr>
                                        <p:cTn id="32" dur="500"/>
                                        <p:tgtEl>
                                          <p:spTgt spid="28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barn(inVertical)">
                                      <p:cBhvr>
                                        <p:cTn id="37"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DCC1E658-83EA-4EC0-8925-701B48EBA8C7}"/>
              </a:ext>
            </a:extLst>
          </p:cNvPr>
          <p:cNvSpPr>
            <a:spLocks noGrp="1" noChangeArrowheads="1"/>
          </p:cNvSpPr>
          <p:nvPr>
            <p:ph idx="1"/>
          </p:nvPr>
        </p:nvSpPr>
        <p:spPr>
          <a:xfrm>
            <a:off x="314793" y="765176"/>
            <a:ext cx="11707318" cy="5330825"/>
          </a:xfrm>
        </p:spPr>
        <p:txBody>
          <a:bodyPr/>
          <a:lstStyle/>
          <a:p>
            <a:pPr eaLnBrk="1" hangingPunct="1">
              <a:buFontTx/>
              <a:buNone/>
            </a:pPr>
            <a:r>
              <a:rPr lang="en-US" altLang="en-US" sz="3600" b="1" dirty="0">
                <a:solidFill>
                  <a:srgbClr val="FF3300"/>
                </a:solidFill>
              </a:rPr>
              <a:t>II-Patients may give implied consent to disclosure for:</a:t>
            </a:r>
          </a:p>
          <a:p>
            <a:pPr eaLnBrk="1" hangingPunct="1">
              <a:buFontTx/>
              <a:buNone/>
            </a:pPr>
            <a:endParaRPr lang="en-US" altLang="en-US" sz="3600" b="1" dirty="0">
              <a:solidFill>
                <a:srgbClr val="FF3300"/>
              </a:solidFill>
            </a:endParaRPr>
          </a:p>
          <a:p>
            <a:pPr algn="just" eaLnBrk="1" hangingPunct="1"/>
            <a:r>
              <a:rPr lang="en-US" altLang="en-US" sz="2800" b="1" dirty="0"/>
              <a:t>   </a:t>
            </a:r>
            <a:r>
              <a:rPr lang="en-US" altLang="en-US" sz="2800" b="1" dirty="0">
                <a:solidFill>
                  <a:srgbClr val="00B050"/>
                </a:solidFill>
              </a:rPr>
              <a:t>Consultation or second opinion</a:t>
            </a:r>
            <a:r>
              <a:rPr lang="en-US" altLang="en-US" sz="2800" b="1" dirty="0"/>
              <a:t>: sharing information in the health care team or with others providing care. Only necessary information for effective care of patient is disclosed.</a:t>
            </a:r>
          </a:p>
          <a:p>
            <a:pPr algn="just" eaLnBrk="1" hangingPunct="1"/>
            <a:r>
              <a:rPr lang="en-US" altLang="en-US" sz="2800" b="1" dirty="0"/>
              <a:t>Send the patient to another specialist as sonography with provisional diagnosis or complain</a:t>
            </a:r>
          </a:p>
          <a:p>
            <a:pPr algn="just" eaLnBrk="1" hangingPunct="1">
              <a:buFontTx/>
              <a:buNone/>
            </a:pPr>
            <a:r>
              <a:rPr lang="en-US" altLang="en-US" sz="2800" b="1" dirty="0"/>
              <a:t>(may I refer this case of chronic abdominal pain for abdominal 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059">
                                            <p:txEl>
                                              <p:pRg st="2" end="2"/>
                                            </p:txEl>
                                          </p:spTgt>
                                        </p:tgtEl>
                                        <p:attrNameLst>
                                          <p:attrName>style.visibility</p:attrName>
                                        </p:attrNameLst>
                                      </p:cBhvr>
                                      <p:to>
                                        <p:strVal val="visible"/>
                                      </p:to>
                                    </p:set>
                                    <p:animEffect transition="in" filter="fade">
                                      <p:cBhvr>
                                        <p:cTn id="14" dur="1000"/>
                                        <p:tgtEl>
                                          <p:spTgt spid="45059">
                                            <p:txEl>
                                              <p:pRg st="2" end="2"/>
                                            </p:txEl>
                                          </p:spTgt>
                                        </p:tgtEl>
                                      </p:cBhvr>
                                    </p:animEffect>
                                    <p:anim calcmode="lin" valueType="num">
                                      <p:cBhvr>
                                        <p:cTn id="15"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fade">
                                      <p:cBhvr>
                                        <p:cTn id="21" dur="1000"/>
                                        <p:tgtEl>
                                          <p:spTgt spid="45059">
                                            <p:txEl>
                                              <p:pRg st="3" end="3"/>
                                            </p:txEl>
                                          </p:spTgt>
                                        </p:tgtEl>
                                      </p:cBhvr>
                                    </p:animEffect>
                                    <p:anim calcmode="lin" valueType="num">
                                      <p:cBhvr>
                                        <p:cTn id="22"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28EE167A-5A5A-4229-BA09-6577C551D18D}"/>
              </a:ext>
            </a:extLst>
          </p:cNvPr>
          <p:cNvSpPr>
            <a:spLocks noGrp="1" noChangeArrowheads="1"/>
          </p:cNvSpPr>
          <p:nvPr>
            <p:ph idx="1"/>
          </p:nvPr>
        </p:nvSpPr>
        <p:spPr>
          <a:xfrm>
            <a:off x="0" y="549276"/>
            <a:ext cx="12192000" cy="5546725"/>
          </a:xfrm>
        </p:spPr>
        <p:txBody>
          <a:bodyPr/>
          <a:lstStyle/>
          <a:p>
            <a:pPr eaLnBrk="1" hangingPunct="1">
              <a:buFontTx/>
              <a:buNone/>
            </a:pPr>
            <a:r>
              <a:rPr lang="en-US" altLang="en-US" sz="3600" b="1" dirty="0">
                <a:solidFill>
                  <a:srgbClr val="FF3300"/>
                </a:solidFill>
              </a:rPr>
              <a:t>III-Disclosures without patient`s consent</a:t>
            </a:r>
            <a:r>
              <a:rPr lang="en-US" altLang="en-US" b="1" dirty="0">
                <a:solidFill>
                  <a:srgbClr val="FF3300"/>
                </a:solidFill>
              </a:rPr>
              <a:t> :</a:t>
            </a:r>
          </a:p>
          <a:p>
            <a:pPr eaLnBrk="1" hangingPunct="1">
              <a:buFontTx/>
              <a:buNone/>
            </a:pPr>
            <a:endParaRPr lang="en-US" altLang="en-US" dirty="0">
              <a:solidFill>
                <a:srgbClr val="FF3300"/>
              </a:solidFill>
            </a:endParaRPr>
          </a:p>
          <a:p>
            <a:pPr algn="just" eaLnBrk="1" hangingPunct="1"/>
            <a:r>
              <a:rPr lang="en-US" altLang="en-US" sz="2800" b="1" dirty="0"/>
              <a:t>Certain patient information is required by law and reports to proper authorities are required without patient consent.</a:t>
            </a:r>
          </a:p>
          <a:p>
            <a:pPr eaLnBrk="1" hangingPunct="1">
              <a:buFontTx/>
              <a:buNone/>
            </a:pPr>
            <a:r>
              <a:rPr lang="en-US" altLang="en-US" sz="2800" b="1" dirty="0">
                <a:solidFill>
                  <a:srgbClr val="FF0000"/>
                </a:solidFill>
              </a:rPr>
              <a:t>I- </a:t>
            </a:r>
            <a:r>
              <a:rPr lang="en-US" altLang="en-US" sz="2800" b="1" u="sng" dirty="0">
                <a:solidFill>
                  <a:srgbClr val="FF0000"/>
                </a:solidFill>
              </a:rPr>
              <a:t>Disclosure required by Law:</a:t>
            </a:r>
            <a:r>
              <a:rPr lang="en-US" altLang="en-US" sz="2800" b="1" dirty="0">
                <a:solidFill>
                  <a:srgbClr val="FF0000"/>
                </a:solidFill>
              </a:rPr>
              <a:t>              </a:t>
            </a:r>
          </a:p>
          <a:p>
            <a:pPr marL="514350" indent="-514350" eaLnBrk="1" hangingPunct="1">
              <a:buFont typeface="+mj-lt"/>
              <a:buAutoNum type="arabicPeriod"/>
            </a:pPr>
            <a:r>
              <a:rPr lang="en-US" altLang="en-US" sz="2800" b="1" dirty="0"/>
              <a:t>Notification of births, deaths, abortion, accidents, poisoning.</a:t>
            </a:r>
          </a:p>
          <a:p>
            <a:pPr marL="514350" indent="-514350" eaLnBrk="1" hangingPunct="1">
              <a:buFont typeface="+mj-lt"/>
              <a:buAutoNum type="arabicPeriod"/>
            </a:pPr>
            <a:r>
              <a:rPr lang="en-US" altLang="en-US" sz="2800" b="1" dirty="0"/>
              <a:t>Order of court, malpractice cases, criminal cases (violence), compensation.</a:t>
            </a:r>
          </a:p>
          <a:p>
            <a:pPr marL="514350" indent="-514350" eaLnBrk="1" hangingPunct="1">
              <a:buFont typeface="+mj-lt"/>
              <a:buAutoNum type="arabicPeriod"/>
            </a:pPr>
            <a:r>
              <a:rPr lang="en-US" altLang="en-US" sz="2800" b="1" dirty="0"/>
              <a:t>Threats of serious  harm to another ( prevent crimes) </a:t>
            </a:r>
          </a:p>
          <a:p>
            <a:pPr marL="514350" indent="-514350" eaLnBrk="1" hangingPunct="1">
              <a:buFont typeface="+mj-lt"/>
              <a:buAutoNum type="arabicPeriod"/>
            </a:pPr>
            <a:r>
              <a:rPr lang="en-US" altLang="en-US" sz="2800" b="1" dirty="0"/>
              <a:t>Child abuse (physical/sexual)</a:t>
            </a:r>
          </a:p>
          <a:p>
            <a:pPr marL="514350" indent="-514350" eaLnBrk="1" hangingPunct="1">
              <a:buFont typeface="+mj-lt"/>
              <a:buAutoNum type="arabicPeriod"/>
            </a:pPr>
            <a:r>
              <a:rPr lang="en-US" altLang="en-US" sz="2800" b="1" dirty="0"/>
              <a:t>RTAs involving drugs/alcohol.</a:t>
            </a:r>
          </a:p>
          <a:p>
            <a:pPr marL="514350" indent="-514350" algn="just" eaLnBrk="1" hangingPunct="1">
              <a:buFont typeface="+mj-lt"/>
              <a:buAutoNum type="arabicPeriod"/>
            </a:pPr>
            <a:r>
              <a:rPr lang="en-US" altLang="en-US" sz="2800" b="1" dirty="0"/>
              <a:t>Public health risk: A reportable communicable infectious diseases :tuberculosis, hepatitis, AIDS, typhoid fever, tetanus, meningococcal meningitis, diphtheria, anthrax, malaria, poliomyelitis, smallpox, brucellosis, leprosy.</a:t>
            </a:r>
          </a:p>
          <a:p>
            <a:pPr eaLnBrk="1" hangingPunct="1">
              <a:buFontTx/>
              <a:buNone/>
            </a:pPr>
            <a:endParaRPr lang="en-US" altLang="en-US" sz="2800" b="1" dirty="0"/>
          </a:p>
          <a:p>
            <a:pPr eaLnBrk="1" hangingPunct="1">
              <a:buFontTx/>
              <a:buNone/>
            </a:pPr>
            <a:r>
              <a:rPr lang="en-US" altLang="en-US" b="1"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083">
                                            <p:txEl>
                                              <p:pRg st="2" end="2"/>
                                            </p:txEl>
                                          </p:spTgt>
                                        </p:tgtEl>
                                        <p:attrNameLst>
                                          <p:attrName>style.visibility</p:attrName>
                                        </p:attrNameLst>
                                      </p:cBhvr>
                                      <p:to>
                                        <p:strVal val="visible"/>
                                      </p:to>
                                    </p:set>
                                    <p:animEffect transition="in" filter="fade">
                                      <p:cBhvr>
                                        <p:cTn id="14" dur="1000"/>
                                        <p:tgtEl>
                                          <p:spTgt spid="46083">
                                            <p:txEl>
                                              <p:pRg st="2" end="2"/>
                                            </p:txEl>
                                          </p:spTgt>
                                        </p:tgtEl>
                                      </p:cBhvr>
                                    </p:animEffect>
                                    <p:anim calcmode="lin" valueType="num">
                                      <p:cBhvr>
                                        <p:cTn id="15"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Effect transition="in" filter="fade">
                                      <p:cBhvr>
                                        <p:cTn id="21" dur="1000"/>
                                        <p:tgtEl>
                                          <p:spTgt spid="46083">
                                            <p:txEl>
                                              <p:pRg st="3" end="3"/>
                                            </p:txEl>
                                          </p:spTgt>
                                        </p:tgtEl>
                                      </p:cBhvr>
                                    </p:animEffect>
                                    <p:anim calcmode="lin" valueType="num">
                                      <p:cBhvr>
                                        <p:cTn id="22"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60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6083">
                                            <p:txEl>
                                              <p:pRg st="4" end="4"/>
                                            </p:txEl>
                                          </p:spTgt>
                                        </p:tgtEl>
                                        <p:attrNameLst>
                                          <p:attrName>style.visibility</p:attrName>
                                        </p:attrNameLst>
                                      </p:cBhvr>
                                      <p:to>
                                        <p:strVal val="visible"/>
                                      </p:to>
                                    </p:set>
                                    <p:animEffect transition="in" filter="fade">
                                      <p:cBhvr>
                                        <p:cTn id="28" dur="1000"/>
                                        <p:tgtEl>
                                          <p:spTgt spid="46083">
                                            <p:txEl>
                                              <p:pRg st="4" end="4"/>
                                            </p:txEl>
                                          </p:spTgt>
                                        </p:tgtEl>
                                      </p:cBhvr>
                                    </p:animEffect>
                                    <p:anim calcmode="lin" valueType="num">
                                      <p:cBhvr>
                                        <p:cTn id="29"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60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6083">
                                            <p:txEl>
                                              <p:pRg st="5" end="5"/>
                                            </p:txEl>
                                          </p:spTgt>
                                        </p:tgtEl>
                                        <p:attrNameLst>
                                          <p:attrName>style.visibility</p:attrName>
                                        </p:attrNameLst>
                                      </p:cBhvr>
                                      <p:to>
                                        <p:strVal val="visible"/>
                                      </p:to>
                                    </p:set>
                                    <p:animEffect transition="in" filter="fade">
                                      <p:cBhvr>
                                        <p:cTn id="35" dur="1000"/>
                                        <p:tgtEl>
                                          <p:spTgt spid="46083">
                                            <p:txEl>
                                              <p:pRg st="5" end="5"/>
                                            </p:txEl>
                                          </p:spTgt>
                                        </p:tgtEl>
                                      </p:cBhvr>
                                    </p:animEffect>
                                    <p:anim calcmode="lin" valueType="num">
                                      <p:cBhvr>
                                        <p:cTn id="36" dur="10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60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6083">
                                            <p:txEl>
                                              <p:pRg st="6" end="6"/>
                                            </p:txEl>
                                          </p:spTgt>
                                        </p:tgtEl>
                                        <p:attrNameLst>
                                          <p:attrName>style.visibility</p:attrName>
                                        </p:attrNameLst>
                                      </p:cBhvr>
                                      <p:to>
                                        <p:strVal val="visible"/>
                                      </p:to>
                                    </p:set>
                                    <p:animEffect transition="in" filter="fade">
                                      <p:cBhvr>
                                        <p:cTn id="42" dur="1000"/>
                                        <p:tgtEl>
                                          <p:spTgt spid="46083">
                                            <p:txEl>
                                              <p:pRg st="6" end="6"/>
                                            </p:txEl>
                                          </p:spTgt>
                                        </p:tgtEl>
                                      </p:cBhvr>
                                    </p:animEffect>
                                    <p:anim calcmode="lin" valueType="num">
                                      <p:cBhvr>
                                        <p:cTn id="43" dur="10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60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6083">
                                            <p:txEl>
                                              <p:pRg st="7" end="7"/>
                                            </p:txEl>
                                          </p:spTgt>
                                        </p:tgtEl>
                                        <p:attrNameLst>
                                          <p:attrName>style.visibility</p:attrName>
                                        </p:attrNameLst>
                                      </p:cBhvr>
                                      <p:to>
                                        <p:strVal val="visible"/>
                                      </p:to>
                                    </p:set>
                                    <p:animEffect transition="in" filter="fade">
                                      <p:cBhvr>
                                        <p:cTn id="49" dur="1000"/>
                                        <p:tgtEl>
                                          <p:spTgt spid="46083">
                                            <p:txEl>
                                              <p:pRg st="7" end="7"/>
                                            </p:txEl>
                                          </p:spTgt>
                                        </p:tgtEl>
                                      </p:cBhvr>
                                    </p:animEffect>
                                    <p:anim calcmode="lin" valueType="num">
                                      <p:cBhvr>
                                        <p:cTn id="50" dur="10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608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6083">
                                            <p:txEl>
                                              <p:pRg st="8" end="8"/>
                                            </p:txEl>
                                          </p:spTgt>
                                        </p:tgtEl>
                                        <p:attrNameLst>
                                          <p:attrName>style.visibility</p:attrName>
                                        </p:attrNameLst>
                                      </p:cBhvr>
                                      <p:to>
                                        <p:strVal val="visible"/>
                                      </p:to>
                                    </p:set>
                                    <p:animEffect transition="in" filter="fade">
                                      <p:cBhvr>
                                        <p:cTn id="56" dur="1000"/>
                                        <p:tgtEl>
                                          <p:spTgt spid="46083">
                                            <p:txEl>
                                              <p:pRg st="8" end="8"/>
                                            </p:txEl>
                                          </p:spTgt>
                                        </p:tgtEl>
                                      </p:cBhvr>
                                    </p:animEffect>
                                    <p:anim calcmode="lin" valueType="num">
                                      <p:cBhvr>
                                        <p:cTn id="57" dur="10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608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6083">
                                            <p:txEl>
                                              <p:pRg st="9" end="9"/>
                                            </p:txEl>
                                          </p:spTgt>
                                        </p:tgtEl>
                                        <p:attrNameLst>
                                          <p:attrName>style.visibility</p:attrName>
                                        </p:attrNameLst>
                                      </p:cBhvr>
                                      <p:to>
                                        <p:strVal val="visible"/>
                                      </p:to>
                                    </p:set>
                                    <p:animEffect transition="in" filter="fade">
                                      <p:cBhvr>
                                        <p:cTn id="63" dur="1000"/>
                                        <p:tgtEl>
                                          <p:spTgt spid="46083">
                                            <p:txEl>
                                              <p:pRg st="9" end="9"/>
                                            </p:txEl>
                                          </p:spTgt>
                                        </p:tgtEl>
                                      </p:cBhvr>
                                    </p:animEffect>
                                    <p:anim calcmode="lin" valueType="num">
                                      <p:cBhvr>
                                        <p:cTn id="64" dur="1000" fill="hold"/>
                                        <p:tgtEl>
                                          <p:spTgt spid="4608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608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6083">
                                            <p:txEl>
                                              <p:pRg st="11" end="11"/>
                                            </p:txEl>
                                          </p:spTgt>
                                        </p:tgtEl>
                                        <p:attrNameLst>
                                          <p:attrName>style.visibility</p:attrName>
                                        </p:attrNameLst>
                                      </p:cBhvr>
                                      <p:to>
                                        <p:strVal val="visible"/>
                                      </p:to>
                                    </p:set>
                                    <p:animEffect transition="in" filter="fade">
                                      <p:cBhvr>
                                        <p:cTn id="70" dur="1000"/>
                                        <p:tgtEl>
                                          <p:spTgt spid="46083">
                                            <p:txEl>
                                              <p:pRg st="11" end="11"/>
                                            </p:txEl>
                                          </p:spTgt>
                                        </p:tgtEl>
                                      </p:cBhvr>
                                    </p:animEffect>
                                    <p:anim calcmode="lin" valueType="num">
                                      <p:cBhvr>
                                        <p:cTn id="71" dur="1000" fill="hold"/>
                                        <p:tgtEl>
                                          <p:spTgt spid="4608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4608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7B71B88-66C0-4510-A68F-86C788E951F1}"/>
              </a:ext>
            </a:extLst>
          </p:cNvPr>
          <p:cNvSpPr>
            <a:spLocks noGrp="1" noChangeArrowheads="1"/>
          </p:cNvSpPr>
          <p:nvPr>
            <p:ph type="title"/>
          </p:nvPr>
        </p:nvSpPr>
        <p:spPr>
          <a:xfrm>
            <a:off x="1981200" y="274639"/>
            <a:ext cx="8229600" cy="130175"/>
          </a:xfrm>
        </p:spPr>
        <p:txBody>
          <a:bodyPr rtlCol="0">
            <a:normAutofit fontScale="90000"/>
          </a:bodyPr>
          <a:lstStyle/>
          <a:p>
            <a:pPr eaLnBrk="1" fontAlgn="auto" hangingPunct="1">
              <a:spcAft>
                <a:spcPts val="0"/>
              </a:spcAft>
              <a:defRPr/>
            </a:pPr>
            <a:endParaRPr lang="ar-SA" altLang="en-US" sz="4000"/>
          </a:p>
        </p:txBody>
      </p:sp>
      <p:sp>
        <p:nvSpPr>
          <p:cNvPr id="48131" name="Rectangle 3">
            <a:extLst>
              <a:ext uri="{FF2B5EF4-FFF2-40B4-BE49-F238E27FC236}">
                <a16:creationId xmlns:a16="http://schemas.microsoft.com/office/drawing/2014/main" id="{D1BB24F3-FEA4-41F6-A34A-4DE333E2D290}"/>
              </a:ext>
            </a:extLst>
          </p:cNvPr>
          <p:cNvSpPr>
            <a:spLocks noGrp="1" noChangeArrowheads="1"/>
          </p:cNvSpPr>
          <p:nvPr>
            <p:ph idx="1"/>
          </p:nvPr>
        </p:nvSpPr>
        <p:spPr>
          <a:xfrm>
            <a:off x="239843" y="549276"/>
            <a:ext cx="9970957" cy="5546725"/>
          </a:xfrm>
        </p:spPr>
        <p:txBody>
          <a:bodyPr/>
          <a:lstStyle/>
          <a:p>
            <a:pPr eaLnBrk="1" hangingPunct="1">
              <a:buFontTx/>
              <a:buNone/>
            </a:pPr>
            <a:r>
              <a:rPr lang="en-US" altLang="en-US" sz="2800" b="1" u="sng" dirty="0">
                <a:solidFill>
                  <a:srgbClr val="FF0000"/>
                </a:solidFill>
              </a:rPr>
              <a:t>II- Disclosure for patient’s benefit:</a:t>
            </a:r>
          </a:p>
          <a:p>
            <a:pPr eaLnBrk="1" hangingPunct="1"/>
            <a:r>
              <a:rPr lang="en-US" altLang="en-US" sz="2800" b="1" dirty="0"/>
              <a:t>In times of emergency.</a:t>
            </a:r>
          </a:p>
          <a:p>
            <a:pPr eaLnBrk="1" hangingPunct="1"/>
            <a:r>
              <a:rPr lang="en-US" altLang="en-US" sz="2800" b="1" dirty="0"/>
              <a:t>If the Patient is incompetent or minor.</a:t>
            </a:r>
          </a:p>
          <a:p>
            <a:pPr eaLnBrk="1" hangingPunct="1"/>
            <a:r>
              <a:rPr lang="en-US" altLang="en-US" sz="2800" b="1" dirty="0"/>
              <a:t>To prevent harm to patient  </a:t>
            </a:r>
            <a:r>
              <a:rPr lang="en-US" altLang="en-US" sz="2800" b="1" dirty="0" err="1"/>
              <a:t>e.g</a:t>
            </a:r>
            <a:r>
              <a:rPr lang="en-US" altLang="en-US" sz="2800" b="1" dirty="0"/>
              <a:t> epilepsy, Psychotic patients.</a:t>
            </a:r>
          </a:p>
          <a:p>
            <a:pPr eaLnBrk="1" hangingPunct="1"/>
            <a:r>
              <a:rPr lang="en-US" altLang="en-US" sz="2800" b="1" dirty="0"/>
              <a:t>When a patient may be a victim of neglect or abuse.</a:t>
            </a:r>
          </a:p>
          <a:p>
            <a:pPr eaLnBrk="1" hangingPunct="1">
              <a:buFontTx/>
              <a:buNone/>
            </a:pPr>
            <a:r>
              <a:rPr lang="en-US" altLang="en-US" sz="2800" b="1" u="sng" dirty="0">
                <a:solidFill>
                  <a:srgbClr val="FF0000"/>
                </a:solidFill>
              </a:rPr>
              <a:t>III- Disclosure to prevent harm to others:</a:t>
            </a:r>
          </a:p>
          <a:p>
            <a:pPr eaLnBrk="1" hangingPunct="1"/>
            <a:r>
              <a:rPr lang="en-US" altLang="en-US" sz="2800" b="1" dirty="0"/>
              <a:t>Psychotic patients. </a:t>
            </a:r>
          </a:p>
          <a:p>
            <a:pPr eaLnBrk="1" hangingPunct="1"/>
            <a:r>
              <a:rPr lang="en-US" altLang="en-US" sz="2800" b="1" dirty="0"/>
              <a:t>To prevent the occurrence of crimes. </a:t>
            </a:r>
            <a:endParaRPr lang="ar-EG" altLang="en-US" sz="2800" b="1" dirty="0"/>
          </a:p>
          <a:p>
            <a:pPr eaLnBrk="1" hangingPunct="1"/>
            <a:r>
              <a:rPr lang="en-US" altLang="en-US" sz="2800" b="1" dirty="0"/>
              <a:t>Infectious diseases (HIV, Hepatitis)</a:t>
            </a:r>
          </a:p>
          <a:p>
            <a:pPr eaLnBrk="1" hangingPunct="1">
              <a:buFontTx/>
              <a:buNone/>
            </a:pPr>
            <a:r>
              <a:rPr lang="en-US" altLang="en-US" sz="2800" b="1" u="sng" dirty="0">
                <a:solidFill>
                  <a:srgbClr val="FF0000"/>
                </a:solidFill>
              </a:rPr>
              <a:t>IV- Disclosure to safeguard national security: </a:t>
            </a:r>
            <a:r>
              <a:rPr lang="en-US" altLang="en-US" sz="2800" b="1" dirty="0"/>
              <a:t>e.g. terrorist activity.</a:t>
            </a:r>
          </a:p>
          <a:p>
            <a:pPr eaLnBrk="1" hangingPunct="1"/>
            <a:endParaRPr lang="en-US" altLang="en-US" sz="2800" b="1" dirty="0"/>
          </a:p>
          <a:p>
            <a:pPr eaLnBrk="1" hangingPunct="1"/>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down)">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down)">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down)">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down)">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wipe(down)">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wipe(down)">
                                      <p:cBhvr>
                                        <p:cTn id="32" dur="500"/>
                                        <p:tgtEl>
                                          <p:spTgt spid="481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Effect transition="in" filter="wipe(down)">
                                      <p:cBhvr>
                                        <p:cTn id="37" dur="500"/>
                                        <p:tgtEl>
                                          <p:spTgt spid="481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8131">
                                            <p:txEl>
                                              <p:pRg st="7" end="7"/>
                                            </p:txEl>
                                          </p:spTgt>
                                        </p:tgtEl>
                                        <p:attrNameLst>
                                          <p:attrName>style.visibility</p:attrName>
                                        </p:attrNameLst>
                                      </p:cBhvr>
                                      <p:to>
                                        <p:strVal val="visible"/>
                                      </p:to>
                                    </p:set>
                                    <p:animEffect transition="in" filter="wipe(down)">
                                      <p:cBhvr>
                                        <p:cTn id="42" dur="500"/>
                                        <p:tgtEl>
                                          <p:spTgt spid="481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8131">
                                            <p:txEl>
                                              <p:pRg st="8" end="8"/>
                                            </p:txEl>
                                          </p:spTgt>
                                        </p:tgtEl>
                                        <p:attrNameLst>
                                          <p:attrName>style.visibility</p:attrName>
                                        </p:attrNameLst>
                                      </p:cBhvr>
                                      <p:to>
                                        <p:strVal val="visible"/>
                                      </p:to>
                                    </p:set>
                                    <p:animEffect transition="in" filter="wipe(down)">
                                      <p:cBhvr>
                                        <p:cTn id="47" dur="500"/>
                                        <p:tgtEl>
                                          <p:spTgt spid="481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8131">
                                            <p:txEl>
                                              <p:pRg st="9" end="9"/>
                                            </p:txEl>
                                          </p:spTgt>
                                        </p:tgtEl>
                                        <p:attrNameLst>
                                          <p:attrName>style.visibility</p:attrName>
                                        </p:attrNameLst>
                                      </p:cBhvr>
                                      <p:to>
                                        <p:strVal val="visible"/>
                                      </p:to>
                                    </p:set>
                                    <p:animEffect transition="in" filter="wipe(down)">
                                      <p:cBhvr>
                                        <p:cTn id="52" dur="500"/>
                                        <p:tgtEl>
                                          <p:spTgt spid="481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2291-F555-4423-A85A-DCCF806D14BF}"/>
              </a:ext>
            </a:extLst>
          </p:cNvPr>
          <p:cNvSpPr>
            <a:spLocks noGrp="1"/>
          </p:cNvSpPr>
          <p:nvPr>
            <p:ph type="title"/>
          </p:nvPr>
        </p:nvSpPr>
        <p:spPr>
          <a:xfrm>
            <a:off x="204865" y="0"/>
            <a:ext cx="11782269" cy="1325563"/>
          </a:xfrm>
        </p:spPr>
        <p:txBody>
          <a:bodyPr/>
          <a:lstStyle/>
          <a:p>
            <a:r>
              <a:rPr lang="en-US" sz="5400" b="1" dirty="0">
                <a:solidFill>
                  <a:srgbClr val="00B050"/>
                </a:solidFill>
                <a:latin typeface="+mn-lt"/>
              </a:rPr>
              <a:t>Discovering signs of abuse and neglect</a:t>
            </a:r>
          </a:p>
        </p:txBody>
      </p:sp>
      <p:sp>
        <p:nvSpPr>
          <p:cNvPr id="3" name="Content Placeholder 2">
            <a:extLst>
              <a:ext uri="{FF2B5EF4-FFF2-40B4-BE49-F238E27FC236}">
                <a16:creationId xmlns:a16="http://schemas.microsoft.com/office/drawing/2014/main" id="{B61D7228-BF5F-4E8B-96A1-F91D733768D3}"/>
              </a:ext>
            </a:extLst>
          </p:cNvPr>
          <p:cNvSpPr>
            <a:spLocks noGrp="1"/>
          </p:cNvSpPr>
          <p:nvPr>
            <p:ph idx="1"/>
          </p:nvPr>
        </p:nvSpPr>
        <p:spPr>
          <a:xfrm>
            <a:off x="0" y="1010681"/>
            <a:ext cx="12192000" cy="5082681"/>
          </a:xfrm>
        </p:spPr>
        <p:txBody>
          <a:bodyPr/>
          <a:lstStyle/>
          <a:p>
            <a:pPr>
              <a:buFont typeface="Wingdings" panose="05000000000000000000" pitchFamily="2" charset="2"/>
              <a:buChar char="ü"/>
            </a:pPr>
            <a:r>
              <a:rPr lang="en-US" sz="3200" dirty="0"/>
              <a:t>ALL forms of physical, emotional, sexual, and neglect that results in actual or potential harm to the child’s health, survival, development or dignity.</a:t>
            </a:r>
          </a:p>
          <a:p>
            <a:pPr>
              <a:buFont typeface="Wingdings" panose="05000000000000000000" pitchFamily="2" charset="2"/>
              <a:buChar char="ü"/>
            </a:pPr>
            <a:r>
              <a:rPr lang="en-US" sz="3200" dirty="0"/>
              <a:t>It is a part of your role as a healthcare provider to </a:t>
            </a:r>
            <a:r>
              <a:rPr lang="en-US" sz="3200" b="1" dirty="0">
                <a:solidFill>
                  <a:srgbClr val="FF0000"/>
                </a:solidFill>
              </a:rPr>
              <a:t>discover and report </a:t>
            </a:r>
            <a:r>
              <a:rPr lang="en-US" sz="3200" dirty="0"/>
              <a:t>any case of child abuse or neglect as if it is caught early, the child has a much better chance of making a full recovery.</a:t>
            </a:r>
          </a:p>
          <a:p>
            <a:pPr>
              <a:buFont typeface="Wingdings" panose="05000000000000000000" pitchFamily="2" charset="2"/>
              <a:buChar char="ü"/>
            </a:pPr>
            <a:r>
              <a:rPr lang="en-US" sz="3200" dirty="0"/>
              <a:t>Nearly 3 in 4 children aged 2–4 years regularly suffer physical punishment and/or psychological violence at the hands of parents and caregivers</a:t>
            </a:r>
          </a:p>
          <a:p>
            <a:pPr>
              <a:buFont typeface="Wingdings" panose="05000000000000000000" pitchFamily="2" charset="2"/>
              <a:buChar char="ü"/>
            </a:pPr>
            <a:r>
              <a:rPr lang="en-US" sz="3200" dirty="0"/>
              <a:t>There are different kinds of abuse; all are harmful.</a:t>
            </a:r>
          </a:p>
          <a:p>
            <a:pPr algn="l">
              <a:buFont typeface="Wingdings" panose="05000000000000000000" pitchFamily="2" charset="2"/>
              <a:buChar char="ü"/>
            </a:pPr>
            <a:endParaRPr lang="en-US" sz="2800" b="0" i="0" u="none" strike="noStrike" baseline="0" dirty="0">
              <a:latin typeface="CheltenhamStd-Book"/>
            </a:endParaRPr>
          </a:p>
          <a:p>
            <a:pPr eaLnBrk="1" hangingPunct="1">
              <a:buFont typeface="Wingdings" panose="05000000000000000000" pitchFamily="2" charset="2"/>
              <a:buChar char="ü"/>
            </a:pPr>
            <a:r>
              <a:rPr lang="en-US" altLang="en-US" sz="2800" b="1" i="1" u="sng" dirty="0">
                <a:solidFill>
                  <a:schemeClr val="bg1"/>
                </a:solidFill>
                <a:latin typeface="Times New Roman" panose="02020603050405020304" pitchFamily="18" charset="0"/>
              </a:rPr>
              <a:t>Unexplained injuries</a:t>
            </a:r>
            <a:endParaRPr lang="en-US" sz="2800" b="0" i="0" u="none" strike="noStrike" baseline="0" dirty="0">
              <a:latin typeface="CheltenhamStd-Book"/>
            </a:endParaRPr>
          </a:p>
        </p:txBody>
      </p:sp>
    </p:spTree>
    <p:extLst>
      <p:ext uri="{BB962C8B-B14F-4D97-AF65-F5344CB8AC3E}">
        <p14:creationId xmlns:p14="http://schemas.microsoft.com/office/powerpoint/2010/main" val="5405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E70F-AF59-445C-9E56-D233B809C3E2}"/>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2A87129A-246A-4DE8-A2E4-013E7C9FF6C8}"/>
              </a:ext>
            </a:extLst>
          </p:cNvPr>
          <p:cNvGraphicFramePr>
            <a:graphicFrameLocks noGrp="1"/>
          </p:cNvGraphicFramePr>
          <p:nvPr>
            <p:ph idx="1"/>
            <p:extLst>
              <p:ext uri="{D42A27DB-BD31-4B8C-83A1-F6EECF244321}">
                <p14:modId xmlns:p14="http://schemas.microsoft.com/office/powerpoint/2010/main" val="2909620295"/>
              </p:ext>
            </p:extLst>
          </p:nvPr>
        </p:nvGraphicFramePr>
        <p:xfrm>
          <a:off x="838200" y="77631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42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CD181EE7-F84E-4AD9-8ACA-2B12A88A2084}"/>
                                            </p:graphicEl>
                                          </p:spTgt>
                                        </p:tgtEl>
                                        <p:attrNameLst>
                                          <p:attrName>style.visibility</p:attrName>
                                        </p:attrNameLst>
                                      </p:cBhvr>
                                      <p:to>
                                        <p:strVal val="visible"/>
                                      </p:to>
                                    </p:set>
                                    <p:animEffect transition="in" filter="wipe(down)">
                                      <p:cBhvr>
                                        <p:cTn id="7" dur="500"/>
                                        <p:tgtEl>
                                          <p:spTgt spid="4">
                                            <p:graphicEl>
                                              <a:dgm id="{CD181EE7-F84E-4AD9-8ACA-2B12A88A20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BB0297A0-BD97-44A1-AB9A-6F91FD52EF07}"/>
                                            </p:graphicEl>
                                          </p:spTgt>
                                        </p:tgtEl>
                                        <p:attrNameLst>
                                          <p:attrName>style.visibility</p:attrName>
                                        </p:attrNameLst>
                                      </p:cBhvr>
                                      <p:to>
                                        <p:strVal val="visible"/>
                                      </p:to>
                                    </p:set>
                                    <p:animEffect transition="in" filter="wipe(down)">
                                      <p:cBhvr>
                                        <p:cTn id="12" dur="500"/>
                                        <p:tgtEl>
                                          <p:spTgt spid="4">
                                            <p:graphicEl>
                                              <a:dgm id="{BB0297A0-BD97-44A1-AB9A-6F91FD52EF07}"/>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CBE6E946-2CC3-400B-BAF8-6C43AC9D81A8}"/>
                                            </p:graphicEl>
                                          </p:spTgt>
                                        </p:tgtEl>
                                        <p:attrNameLst>
                                          <p:attrName>style.visibility</p:attrName>
                                        </p:attrNameLst>
                                      </p:cBhvr>
                                      <p:to>
                                        <p:strVal val="visible"/>
                                      </p:to>
                                    </p:set>
                                    <p:animEffect transition="in" filter="wipe(down)">
                                      <p:cBhvr>
                                        <p:cTn id="15" dur="500"/>
                                        <p:tgtEl>
                                          <p:spTgt spid="4">
                                            <p:graphicEl>
                                              <a:dgm id="{CBE6E946-2CC3-400B-BAF8-6C43AC9D81A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D603E11E-04D4-4166-8A75-CE7E19204CC1}"/>
                                            </p:graphicEl>
                                          </p:spTgt>
                                        </p:tgtEl>
                                        <p:attrNameLst>
                                          <p:attrName>style.visibility</p:attrName>
                                        </p:attrNameLst>
                                      </p:cBhvr>
                                      <p:to>
                                        <p:strVal val="visible"/>
                                      </p:to>
                                    </p:set>
                                    <p:animEffect transition="in" filter="wipe(down)">
                                      <p:cBhvr>
                                        <p:cTn id="20" dur="500"/>
                                        <p:tgtEl>
                                          <p:spTgt spid="4">
                                            <p:graphicEl>
                                              <a:dgm id="{D603E11E-04D4-4166-8A75-CE7E19204CC1}"/>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570EAACD-21F9-4C2B-BC65-26574B41FFAF}"/>
                                            </p:graphicEl>
                                          </p:spTgt>
                                        </p:tgtEl>
                                        <p:attrNameLst>
                                          <p:attrName>style.visibility</p:attrName>
                                        </p:attrNameLst>
                                      </p:cBhvr>
                                      <p:to>
                                        <p:strVal val="visible"/>
                                      </p:to>
                                    </p:set>
                                    <p:animEffect transition="in" filter="wipe(down)">
                                      <p:cBhvr>
                                        <p:cTn id="23" dur="500"/>
                                        <p:tgtEl>
                                          <p:spTgt spid="4">
                                            <p:graphicEl>
                                              <a:dgm id="{570EAACD-21F9-4C2B-BC65-26574B41FFA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4E366051-AF42-4025-A1E5-52AD8CFF9A9B}"/>
                                            </p:graphicEl>
                                          </p:spTgt>
                                        </p:tgtEl>
                                        <p:attrNameLst>
                                          <p:attrName>style.visibility</p:attrName>
                                        </p:attrNameLst>
                                      </p:cBhvr>
                                      <p:to>
                                        <p:strVal val="visible"/>
                                      </p:to>
                                    </p:set>
                                    <p:animEffect transition="in" filter="wipe(down)">
                                      <p:cBhvr>
                                        <p:cTn id="28" dur="500"/>
                                        <p:tgtEl>
                                          <p:spTgt spid="4">
                                            <p:graphicEl>
                                              <a:dgm id="{4E366051-AF42-4025-A1E5-52AD8CFF9A9B}"/>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37701917-BA29-479C-90B8-FD5C9617D873}"/>
                                            </p:graphicEl>
                                          </p:spTgt>
                                        </p:tgtEl>
                                        <p:attrNameLst>
                                          <p:attrName>style.visibility</p:attrName>
                                        </p:attrNameLst>
                                      </p:cBhvr>
                                      <p:to>
                                        <p:strVal val="visible"/>
                                      </p:to>
                                    </p:set>
                                    <p:animEffect transition="in" filter="wipe(down)">
                                      <p:cBhvr>
                                        <p:cTn id="31" dur="500"/>
                                        <p:tgtEl>
                                          <p:spTgt spid="4">
                                            <p:graphicEl>
                                              <a:dgm id="{37701917-BA29-479C-90B8-FD5C9617D87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7BC2C3C2-14E9-4A6B-8BD0-61BA229B5F73}"/>
                                            </p:graphicEl>
                                          </p:spTgt>
                                        </p:tgtEl>
                                        <p:attrNameLst>
                                          <p:attrName>style.visibility</p:attrName>
                                        </p:attrNameLst>
                                      </p:cBhvr>
                                      <p:to>
                                        <p:strVal val="visible"/>
                                      </p:to>
                                    </p:set>
                                    <p:animEffect transition="in" filter="wipe(down)">
                                      <p:cBhvr>
                                        <p:cTn id="36" dur="500"/>
                                        <p:tgtEl>
                                          <p:spTgt spid="4">
                                            <p:graphicEl>
                                              <a:dgm id="{7BC2C3C2-14E9-4A6B-8BD0-61BA229B5F73}"/>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99EF7EFF-1BF1-4134-8FCE-A520FD0E74E5}"/>
                                            </p:graphicEl>
                                          </p:spTgt>
                                        </p:tgtEl>
                                        <p:attrNameLst>
                                          <p:attrName>style.visibility</p:attrName>
                                        </p:attrNameLst>
                                      </p:cBhvr>
                                      <p:to>
                                        <p:strVal val="visible"/>
                                      </p:to>
                                    </p:set>
                                    <p:animEffect transition="in" filter="wipe(down)">
                                      <p:cBhvr>
                                        <p:cTn id="39" dur="500"/>
                                        <p:tgtEl>
                                          <p:spTgt spid="4">
                                            <p:graphicEl>
                                              <a:dgm id="{99EF7EFF-1BF1-4134-8FCE-A520FD0E74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5963-7382-4490-8B74-5CE33D49715F}"/>
              </a:ext>
            </a:extLst>
          </p:cNvPr>
          <p:cNvSpPr>
            <a:spLocks noGrp="1"/>
          </p:cNvSpPr>
          <p:nvPr>
            <p:ph type="title"/>
          </p:nvPr>
        </p:nvSpPr>
        <p:spPr>
          <a:xfrm>
            <a:off x="344774" y="365126"/>
            <a:ext cx="11009026" cy="1325563"/>
          </a:xfrm>
        </p:spPr>
        <p:txBody>
          <a:bodyPr/>
          <a:lstStyle/>
          <a:p>
            <a:r>
              <a:rPr lang="en-US" sz="4800" b="1" dirty="0">
                <a:solidFill>
                  <a:srgbClr val="00B050"/>
                </a:solidFill>
              </a:rPr>
              <a:t>Doctors do not diagnose child abuse or report it for several reasons:</a:t>
            </a:r>
          </a:p>
        </p:txBody>
      </p:sp>
      <p:sp>
        <p:nvSpPr>
          <p:cNvPr id="3" name="Content Placeholder 2">
            <a:extLst>
              <a:ext uri="{FF2B5EF4-FFF2-40B4-BE49-F238E27FC236}">
                <a16:creationId xmlns:a16="http://schemas.microsoft.com/office/drawing/2014/main" id="{BB28B686-491F-4964-B4F6-BEBD756EB5FA}"/>
              </a:ext>
            </a:extLst>
          </p:cNvPr>
          <p:cNvSpPr>
            <a:spLocks noGrp="1"/>
          </p:cNvSpPr>
          <p:nvPr>
            <p:ph idx="1"/>
          </p:nvPr>
        </p:nvSpPr>
        <p:spPr>
          <a:xfrm>
            <a:off x="134911" y="1825625"/>
            <a:ext cx="11617378" cy="4351338"/>
          </a:xfrm>
        </p:spPr>
        <p:txBody>
          <a:bodyPr/>
          <a:lstStyle/>
          <a:p>
            <a:pPr>
              <a:buFont typeface="Wingdings" panose="05000000000000000000" pitchFamily="2" charset="2"/>
              <a:buChar char="ü"/>
            </a:pPr>
            <a:r>
              <a:rPr lang="en-US" sz="3600" b="1" dirty="0">
                <a:solidFill>
                  <a:srgbClr val="FF0000"/>
                </a:solidFill>
              </a:rPr>
              <a:t>Fear.</a:t>
            </a:r>
          </a:p>
          <a:p>
            <a:pPr>
              <a:buFont typeface="Wingdings" panose="05000000000000000000" pitchFamily="2" charset="2"/>
              <a:buChar char="ü"/>
            </a:pPr>
            <a:r>
              <a:rPr lang="en-US" sz="3600" b="1" dirty="0">
                <a:solidFill>
                  <a:srgbClr val="00B0F0"/>
                </a:solidFill>
              </a:rPr>
              <a:t>It is not my concern (avoiding responsibility).</a:t>
            </a:r>
          </a:p>
          <a:p>
            <a:pPr>
              <a:buFont typeface="Wingdings" panose="05000000000000000000" pitchFamily="2" charset="2"/>
              <a:buChar char="ü"/>
            </a:pPr>
            <a:r>
              <a:rPr lang="en-US" sz="3600" b="1" dirty="0">
                <a:solidFill>
                  <a:srgbClr val="FF0000"/>
                </a:solidFill>
              </a:rPr>
              <a:t>Lack of confidence in authorities to stop abuse.</a:t>
            </a:r>
          </a:p>
          <a:p>
            <a:pPr>
              <a:buFont typeface="Wingdings" panose="05000000000000000000" pitchFamily="2" charset="2"/>
              <a:buChar char="ü"/>
            </a:pPr>
            <a:r>
              <a:rPr lang="en-US" sz="3600" b="1" dirty="0">
                <a:solidFill>
                  <a:srgbClr val="00B0F0"/>
                </a:solidFill>
              </a:rPr>
              <a:t>Uncertainty as to the cause of the injury.</a:t>
            </a:r>
          </a:p>
          <a:p>
            <a:pPr algn="just">
              <a:buFont typeface="Wingdings" panose="05000000000000000000" pitchFamily="2" charset="2"/>
              <a:buChar char="ü"/>
            </a:pPr>
            <a:r>
              <a:rPr lang="en-US" sz="3600" b="1" dirty="0">
                <a:solidFill>
                  <a:srgbClr val="FF0000"/>
                </a:solidFill>
              </a:rPr>
              <a:t>If the patients are boys, abusive fractures are often misdiagnosed. Injuries are more common for boys, so the assumption is the fracture is accidental.</a:t>
            </a:r>
          </a:p>
        </p:txBody>
      </p:sp>
    </p:spTree>
    <p:extLst>
      <p:ext uri="{BB962C8B-B14F-4D97-AF65-F5344CB8AC3E}">
        <p14:creationId xmlns:p14="http://schemas.microsoft.com/office/powerpoint/2010/main" val="38860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9F05BA6-5DC9-9192-4D7F-5F1CBF309FB4}"/>
              </a:ext>
            </a:extLst>
          </p:cNvPr>
          <p:cNvSpPr>
            <a:spLocks noGrp="1" noChangeArrowheads="1"/>
          </p:cNvSpPr>
          <p:nvPr>
            <p:ph type="title"/>
          </p:nvPr>
        </p:nvSpPr>
        <p:spPr>
          <a:xfrm>
            <a:off x="2286000" y="152400"/>
            <a:ext cx="7772400" cy="1143000"/>
          </a:xfrm>
        </p:spPr>
        <p:txBody>
          <a:bodyPr rtlCol="0">
            <a:normAutofit fontScale="90000"/>
          </a:bodyPr>
          <a:lstStyle/>
          <a:p>
            <a:pPr eaLnBrk="1" fontAlgn="auto" hangingPunct="1">
              <a:spcAft>
                <a:spcPts val="0"/>
              </a:spcAft>
              <a:defRPr/>
            </a:pPr>
            <a:br>
              <a:rPr lang="en-US" altLang="en-US" sz="4000" b="1" u="sng"/>
            </a:br>
            <a:r>
              <a:rPr lang="en-US" altLang="en-US" sz="4000" b="1" u="sng">
                <a:solidFill>
                  <a:srgbClr val="990033"/>
                </a:solidFill>
              </a:rPr>
              <a:t>Case study:</a:t>
            </a:r>
            <a:br>
              <a:rPr lang="en-US" altLang="en-US" sz="4000" b="1"/>
            </a:br>
            <a:endParaRPr lang="en-US" altLang="en-US" sz="4000" b="1"/>
          </a:p>
        </p:txBody>
      </p:sp>
      <p:sp>
        <p:nvSpPr>
          <p:cNvPr id="64515" name="Rectangle 3">
            <a:extLst>
              <a:ext uri="{FF2B5EF4-FFF2-40B4-BE49-F238E27FC236}">
                <a16:creationId xmlns:a16="http://schemas.microsoft.com/office/drawing/2014/main" id="{1A42111C-191E-DC3B-7040-5AEE5EC1F968}"/>
              </a:ext>
            </a:extLst>
          </p:cNvPr>
          <p:cNvSpPr>
            <a:spLocks noGrp="1" noChangeArrowheads="1"/>
          </p:cNvSpPr>
          <p:nvPr>
            <p:ph idx="1"/>
          </p:nvPr>
        </p:nvSpPr>
        <p:spPr>
          <a:xfrm>
            <a:off x="2057400" y="1752600"/>
            <a:ext cx="8229600" cy="4114800"/>
          </a:xfrm>
        </p:spPr>
        <p:txBody>
          <a:bodyPr/>
          <a:lstStyle/>
          <a:p>
            <a:pPr eaLnBrk="1" hangingPunct="1">
              <a:buFontTx/>
              <a:buNone/>
            </a:pPr>
            <a:r>
              <a:rPr lang="en-US" altLang="en-US" b="1"/>
              <a:t>   </a:t>
            </a:r>
            <a:r>
              <a:rPr lang="en-US" altLang="en-US" sz="3600" b="1"/>
              <a:t>A patient has been tested positive for Hepatitis . He asks his physician not to report his case or he will lose his job.</a:t>
            </a:r>
            <a:r>
              <a:rPr lang="en-US" altLang="en-US" b="1"/>
              <a:t> </a:t>
            </a:r>
          </a:p>
          <a:p>
            <a:pPr eaLnBrk="1" hangingPunct="1">
              <a:buFontTx/>
              <a:buNone/>
            </a:pPr>
            <a:r>
              <a:rPr lang="en-US" altLang="en-US" b="1"/>
              <a:t>   </a:t>
            </a:r>
            <a:r>
              <a:rPr lang="en-US" altLang="en-US" b="1">
                <a:solidFill>
                  <a:srgbClr val="990033"/>
                </a:solidFill>
              </a:rPr>
              <a:t>What is the ethical behavior that should be adopted by the  physician in such a case?</a:t>
            </a:r>
          </a:p>
        </p:txBody>
      </p:sp>
      <p:pic>
        <p:nvPicPr>
          <p:cNvPr id="64518" name="Picture 6">
            <a:extLst>
              <a:ext uri="{FF2B5EF4-FFF2-40B4-BE49-F238E27FC236}">
                <a16:creationId xmlns:a16="http://schemas.microsoft.com/office/drawing/2014/main" id="{0BDC4D88-EF61-86CE-6DFF-C956F02FE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286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 from="(-#ppt_w/2)" to="(#ppt_x)" calcmode="lin" valueType="num">
                                      <p:cBhvr>
                                        <p:cTn id="7" dur="600" fill="hold">
                                          <p:stCondLst>
                                            <p:cond delay="0"/>
                                          </p:stCondLst>
                                        </p:cTn>
                                        <p:tgtEl>
                                          <p:spTgt spid="64514"/>
                                        </p:tgtEl>
                                        <p:attrNameLst>
                                          <p:attrName>ppt_x</p:attrName>
                                        </p:attrNameLst>
                                      </p:cBhvr>
                                    </p:anim>
                                    <p:anim from="0" to="-1.0" calcmode="lin" valueType="num">
                                      <p:cBhvr>
                                        <p:cTn id="8" dur="200" decel="50000" autoRev="1" fill="hold">
                                          <p:stCondLst>
                                            <p:cond delay="600"/>
                                          </p:stCondLst>
                                        </p:cTn>
                                        <p:tgtEl>
                                          <p:spTgt spid="64514"/>
                                        </p:tgtEl>
                                        <p:attrNameLst>
                                          <p:attrName>xshear</p:attrName>
                                        </p:attrNameLst>
                                      </p:cBhvr>
                                    </p:anim>
                                    <p:animScale>
                                      <p:cBhvr>
                                        <p:cTn id="9" dur="200" decel="100000" autoRev="1" fill="hold">
                                          <p:stCondLst>
                                            <p:cond delay="600"/>
                                          </p:stCondLst>
                                        </p:cTn>
                                        <p:tgtEl>
                                          <p:spTgt spid="64514"/>
                                        </p:tgtEl>
                                      </p:cBhvr>
                                      <p:from x="100000" y="100000"/>
                                      <p:to x="80000" y="100000"/>
                                    </p:animScale>
                                    <p:anim by="(#ppt_h/3+#ppt_w*0.1)" calcmode="lin" valueType="num">
                                      <p:cBhvr additive="sum">
                                        <p:cTn id="10" dur="200" decel="100000" autoRev="1" fill="hold">
                                          <p:stCondLst>
                                            <p:cond delay="600"/>
                                          </p:stCondLst>
                                        </p:cTn>
                                        <p:tgtEl>
                                          <p:spTgt spid="6451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3" presetClass="entr" presetSubtype="0" fill="hold" nodeType="clickEffect">
                                  <p:stCondLst>
                                    <p:cond delay="0"/>
                                  </p:stCondLst>
                                  <p:childTnLst>
                                    <p:set>
                                      <p:cBhvr>
                                        <p:cTn id="14" dur="1" fill="hold">
                                          <p:stCondLst>
                                            <p:cond delay="0"/>
                                          </p:stCondLst>
                                        </p:cTn>
                                        <p:tgtEl>
                                          <p:spTgt spid="64515">
                                            <p:txEl>
                                              <p:pRg st="0" end="0"/>
                                            </p:txEl>
                                          </p:spTgt>
                                        </p:tgtEl>
                                        <p:attrNameLst>
                                          <p:attrName>style.visibility</p:attrName>
                                        </p:attrNameLst>
                                      </p:cBhvr>
                                      <p:to>
                                        <p:strVal val="visible"/>
                                      </p:to>
                                    </p:set>
                                    <p:animEffect transition="in" filter="fade">
                                      <p:cBhvr>
                                        <p:cTn id="15" dur="100"/>
                                        <p:tgtEl>
                                          <p:spTgt spid="64515">
                                            <p:txEl>
                                              <p:pRg st="0" end="0"/>
                                            </p:txEl>
                                          </p:spTgt>
                                        </p:tgtEl>
                                      </p:cBhvr>
                                    </p:animEffect>
                                    <p:anim calcmode="lin" valueType="num">
                                      <p:cBhvr>
                                        <p:cTn id="16" dur="4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64515">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45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45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1000"/>
                            </p:stCondLst>
                            <p:childTnLst>
                              <p:par>
                                <p:cTn id="21" presetID="13" presetClass="entr" presetSubtype="16" fill="hold" nodeType="afterEffect">
                                  <p:stCondLst>
                                    <p:cond delay="0"/>
                                  </p:stCondLst>
                                  <p:childTnLst>
                                    <p:set>
                                      <p:cBhvr>
                                        <p:cTn id="22" dur="1" fill="hold">
                                          <p:stCondLst>
                                            <p:cond delay="0"/>
                                          </p:stCondLst>
                                        </p:cTn>
                                        <p:tgtEl>
                                          <p:spTgt spid="64518"/>
                                        </p:tgtEl>
                                        <p:attrNameLst>
                                          <p:attrName>style.visibility</p:attrName>
                                        </p:attrNameLst>
                                      </p:cBhvr>
                                      <p:to>
                                        <p:strVal val="visible"/>
                                      </p:to>
                                    </p:set>
                                    <p:animEffect transition="in" filter="plus(in)">
                                      <p:cBhvr>
                                        <p:cTn id="23" dur="2000"/>
                                        <p:tgtEl>
                                          <p:spTgt spid="645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3" presetClass="entr" presetSubtype="0" fill="hold" nodeType="clickEffect">
                                  <p:stCondLst>
                                    <p:cond delay="0"/>
                                  </p:stCondLst>
                                  <p:childTnLst>
                                    <p:set>
                                      <p:cBhvr>
                                        <p:cTn id="27" dur="1" fill="hold">
                                          <p:stCondLst>
                                            <p:cond delay="0"/>
                                          </p:stCondLst>
                                        </p:cTn>
                                        <p:tgtEl>
                                          <p:spTgt spid="64515">
                                            <p:txEl>
                                              <p:pRg st="1" end="1"/>
                                            </p:txEl>
                                          </p:spTgt>
                                        </p:tgtEl>
                                        <p:attrNameLst>
                                          <p:attrName>style.visibility</p:attrName>
                                        </p:attrNameLst>
                                      </p:cBhvr>
                                      <p:to>
                                        <p:strVal val="visible"/>
                                      </p:to>
                                    </p:set>
                                    <p:animEffect transition="in" filter="fade">
                                      <p:cBhvr>
                                        <p:cTn id="28" dur="100"/>
                                        <p:tgtEl>
                                          <p:spTgt spid="64515">
                                            <p:txEl>
                                              <p:pRg st="1" end="1"/>
                                            </p:txEl>
                                          </p:spTgt>
                                        </p:tgtEl>
                                      </p:cBhvr>
                                    </p:animEffect>
                                    <p:anim calcmode="lin" valueType="num">
                                      <p:cBhvr>
                                        <p:cTn id="29" dur="4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p:cTn id="30" dur="400" fill="hold"/>
                                        <p:tgtEl>
                                          <p:spTgt spid="64515">
                                            <p:txEl>
                                              <p:pRg st="1" end="1"/>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451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451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CEE5EC7-2B5F-9D3D-20FB-7911F85A0C4D}"/>
              </a:ext>
            </a:extLst>
          </p:cNvPr>
          <p:cNvSpPr>
            <a:spLocks noGrp="1" noChangeArrowheads="1"/>
          </p:cNvSpPr>
          <p:nvPr>
            <p:ph type="title"/>
          </p:nvPr>
        </p:nvSpPr>
        <p:spPr/>
        <p:txBody>
          <a:bodyPr/>
          <a:lstStyle/>
          <a:p>
            <a:pPr eaLnBrk="1" hangingPunct="1"/>
            <a:endParaRPr lang="ar-SA" altLang="en-US"/>
          </a:p>
        </p:txBody>
      </p:sp>
      <p:sp>
        <p:nvSpPr>
          <p:cNvPr id="65539" name="Rectangle 3">
            <a:extLst>
              <a:ext uri="{FF2B5EF4-FFF2-40B4-BE49-F238E27FC236}">
                <a16:creationId xmlns:a16="http://schemas.microsoft.com/office/drawing/2014/main" id="{2E2D7BF1-5D2A-41DC-C43C-2A562CF4F1BB}"/>
              </a:ext>
            </a:extLst>
          </p:cNvPr>
          <p:cNvSpPr>
            <a:spLocks noGrp="1" noChangeArrowheads="1"/>
          </p:cNvSpPr>
          <p:nvPr>
            <p:ph idx="1"/>
          </p:nvPr>
        </p:nvSpPr>
        <p:spPr>
          <a:xfrm>
            <a:off x="2209800" y="1981200"/>
            <a:ext cx="8153400" cy="4114800"/>
          </a:xfrm>
        </p:spPr>
        <p:txBody>
          <a:bodyPr/>
          <a:lstStyle/>
          <a:p>
            <a:pPr eaLnBrk="1" hangingPunct="1"/>
            <a:r>
              <a:rPr lang="en-US" altLang="en-US" b="1"/>
              <a:t>The physician should report the case to the health authorities as it imposes a great risk on public health.</a:t>
            </a:r>
          </a:p>
        </p:txBody>
      </p:sp>
      <p:pic>
        <p:nvPicPr>
          <p:cNvPr id="65540" name="Picture 4">
            <a:extLst>
              <a:ext uri="{FF2B5EF4-FFF2-40B4-BE49-F238E27FC236}">
                <a16:creationId xmlns:a16="http://schemas.microsoft.com/office/drawing/2014/main" id="{801611FC-3342-48C5-C8D6-44EAF8B7E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733801"/>
            <a:ext cx="22955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down)">
                                      <p:cBhvr>
                                        <p:cTn id="7" dur="580">
                                          <p:stCondLst>
                                            <p:cond delay="0"/>
                                          </p:stCondLst>
                                        </p:cTn>
                                        <p:tgtEl>
                                          <p:spTgt spid="65539">
                                            <p:txEl>
                                              <p:pRg st="0" end="0"/>
                                            </p:txEl>
                                          </p:spTgt>
                                        </p:tgtEl>
                                      </p:cBhvr>
                                    </p:animEffect>
                                    <p:anim calcmode="lin" valueType="num">
                                      <p:cBhvr>
                                        <p:cTn id="8" dur="1822" tmFilter="0,0; 0.14,0.36; 0.43,0.73; 0.71,0.91; 1.0,1.0">
                                          <p:stCondLst>
                                            <p:cond delay="0"/>
                                          </p:stCondLst>
                                        </p:cTn>
                                        <p:tgtEl>
                                          <p:spTgt spid="6553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53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53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53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53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5539">
                                            <p:txEl>
                                              <p:pRg st="0" end="0"/>
                                            </p:txEl>
                                          </p:spTgt>
                                        </p:tgtEl>
                                      </p:cBhvr>
                                      <p:to x="100000" y="60000"/>
                                    </p:animScale>
                                    <p:animScale>
                                      <p:cBhvr>
                                        <p:cTn id="14" dur="166" decel="50000">
                                          <p:stCondLst>
                                            <p:cond delay="676"/>
                                          </p:stCondLst>
                                        </p:cTn>
                                        <p:tgtEl>
                                          <p:spTgt spid="65539">
                                            <p:txEl>
                                              <p:pRg st="0" end="0"/>
                                            </p:txEl>
                                          </p:spTgt>
                                        </p:tgtEl>
                                      </p:cBhvr>
                                      <p:to x="100000" y="100000"/>
                                    </p:animScale>
                                    <p:animScale>
                                      <p:cBhvr>
                                        <p:cTn id="15" dur="26">
                                          <p:stCondLst>
                                            <p:cond delay="1312"/>
                                          </p:stCondLst>
                                        </p:cTn>
                                        <p:tgtEl>
                                          <p:spTgt spid="65539">
                                            <p:txEl>
                                              <p:pRg st="0" end="0"/>
                                            </p:txEl>
                                          </p:spTgt>
                                        </p:tgtEl>
                                      </p:cBhvr>
                                      <p:to x="100000" y="80000"/>
                                    </p:animScale>
                                    <p:animScale>
                                      <p:cBhvr>
                                        <p:cTn id="16" dur="166" decel="50000">
                                          <p:stCondLst>
                                            <p:cond delay="1338"/>
                                          </p:stCondLst>
                                        </p:cTn>
                                        <p:tgtEl>
                                          <p:spTgt spid="65539">
                                            <p:txEl>
                                              <p:pRg st="0" end="0"/>
                                            </p:txEl>
                                          </p:spTgt>
                                        </p:tgtEl>
                                      </p:cBhvr>
                                      <p:to x="100000" y="100000"/>
                                    </p:animScale>
                                    <p:animScale>
                                      <p:cBhvr>
                                        <p:cTn id="17" dur="26">
                                          <p:stCondLst>
                                            <p:cond delay="1642"/>
                                          </p:stCondLst>
                                        </p:cTn>
                                        <p:tgtEl>
                                          <p:spTgt spid="65539">
                                            <p:txEl>
                                              <p:pRg st="0" end="0"/>
                                            </p:txEl>
                                          </p:spTgt>
                                        </p:tgtEl>
                                      </p:cBhvr>
                                      <p:to x="100000" y="90000"/>
                                    </p:animScale>
                                    <p:animScale>
                                      <p:cBhvr>
                                        <p:cTn id="18" dur="166" decel="50000">
                                          <p:stCondLst>
                                            <p:cond delay="1668"/>
                                          </p:stCondLst>
                                        </p:cTn>
                                        <p:tgtEl>
                                          <p:spTgt spid="65539">
                                            <p:txEl>
                                              <p:pRg st="0" end="0"/>
                                            </p:txEl>
                                          </p:spTgt>
                                        </p:tgtEl>
                                      </p:cBhvr>
                                      <p:to x="100000" y="100000"/>
                                    </p:animScale>
                                    <p:animScale>
                                      <p:cBhvr>
                                        <p:cTn id="19" dur="26">
                                          <p:stCondLst>
                                            <p:cond delay="1808"/>
                                          </p:stCondLst>
                                        </p:cTn>
                                        <p:tgtEl>
                                          <p:spTgt spid="65539">
                                            <p:txEl>
                                              <p:pRg st="0" end="0"/>
                                            </p:txEl>
                                          </p:spTgt>
                                        </p:tgtEl>
                                      </p:cBhvr>
                                      <p:to x="100000" y="95000"/>
                                    </p:animScale>
                                    <p:animScale>
                                      <p:cBhvr>
                                        <p:cTn id="20" dur="166" decel="50000">
                                          <p:stCondLst>
                                            <p:cond delay="1834"/>
                                          </p:stCondLst>
                                        </p:cTn>
                                        <p:tgtEl>
                                          <p:spTgt spid="65539">
                                            <p:txEl>
                                              <p:pRg st="0" end="0"/>
                                            </p:txEl>
                                          </p:spTgt>
                                        </p:tgtEl>
                                      </p:cBhvr>
                                      <p:to x="100000" y="100000"/>
                                    </p:animScale>
                                  </p:childTnLst>
                                </p:cTn>
                              </p:par>
                            </p:childTnLst>
                          </p:cTn>
                        </p:par>
                        <p:par>
                          <p:cTn id="21" fill="hold" nodeType="afterGroup">
                            <p:stCondLst>
                              <p:cond delay="2000"/>
                            </p:stCondLst>
                            <p:childTnLst>
                              <p:par>
                                <p:cTn id="22" presetID="15" presetClass="entr" presetSubtype="0" fill="hold" nodeType="afterEffect">
                                  <p:stCondLst>
                                    <p:cond delay="0"/>
                                  </p:stCondLst>
                                  <p:childTnLst>
                                    <p:set>
                                      <p:cBhvr>
                                        <p:cTn id="23" dur="1" fill="hold">
                                          <p:stCondLst>
                                            <p:cond delay="0"/>
                                          </p:stCondLst>
                                        </p:cTn>
                                        <p:tgtEl>
                                          <p:spTgt spid="65540"/>
                                        </p:tgtEl>
                                        <p:attrNameLst>
                                          <p:attrName>style.visibility</p:attrName>
                                        </p:attrNameLst>
                                      </p:cBhvr>
                                      <p:to>
                                        <p:strVal val="visible"/>
                                      </p:to>
                                    </p:set>
                                    <p:anim calcmode="lin" valueType="num">
                                      <p:cBhvr>
                                        <p:cTn id="24" dur="1000" fill="hold"/>
                                        <p:tgtEl>
                                          <p:spTgt spid="65540"/>
                                        </p:tgtEl>
                                        <p:attrNameLst>
                                          <p:attrName>ppt_w</p:attrName>
                                        </p:attrNameLst>
                                      </p:cBhvr>
                                      <p:tavLst>
                                        <p:tav tm="0">
                                          <p:val>
                                            <p:fltVal val="0"/>
                                          </p:val>
                                        </p:tav>
                                        <p:tav tm="100000">
                                          <p:val>
                                            <p:strVal val="#ppt_w"/>
                                          </p:val>
                                        </p:tav>
                                      </p:tavLst>
                                    </p:anim>
                                    <p:anim calcmode="lin" valueType="num">
                                      <p:cBhvr>
                                        <p:cTn id="25" dur="1000" fill="hold"/>
                                        <p:tgtEl>
                                          <p:spTgt spid="65540"/>
                                        </p:tgtEl>
                                        <p:attrNameLst>
                                          <p:attrName>ppt_h</p:attrName>
                                        </p:attrNameLst>
                                      </p:cBhvr>
                                      <p:tavLst>
                                        <p:tav tm="0">
                                          <p:val>
                                            <p:fltVal val="0"/>
                                          </p:val>
                                        </p:tav>
                                        <p:tav tm="100000">
                                          <p:val>
                                            <p:strVal val="#ppt_h"/>
                                          </p:val>
                                        </p:tav>
                                      </p:tavLst>
                                    </p:anim>
                                    <p:anim calcmode="lin" valueType="num">
                                      <p:cBhvr>
                                        <p:cTn id="26" dur="1000" fill="hold"/>
                                        <p:tgtEl>
                                          <p:spTgt spid="6554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55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9321-BC98-47B0-837D-3F45BCA69A53}"/>
              </a:ext>
            </a:extLst>
          </p:cNvPr>
          <p:cNvSpPr>
            <a:spLocks noGrp="1"/>
          </p:cNvSpPr>
          <p:nvPr>
            <p:ph type="title"/>
          </p:nvPr>
        </p:nvSpPr>
        <p:spPr>
          <a:xfrm>
            <a:off x="374754" y="18255"/>
            <a:ext cx="10515600" cy="1325563"/>
          </a:xfrm>
        </p:spPr>
        <p:txBody>
          <a:bodyPr/>
          <a:lstStyle/>
          <a:p>
            <a:r>
              <a:rPr lang="en-US" sz="3200" b="1" i="0" u="none" strike="noStrike" baseline="0" dirty="0">
                <a:solidFill>
                  <a:srgbClr val="365F92"/>
                </a:solidFill>
                <a:latin typeface="Cambria,Bold"/>
              </a:rPr>
              <a:t>Ethics of Dealing with Communicable Diseases</a:t>
            </a:r>
            <a:endParaRPr lang="en-US" sz="4800" dirty="0"/>
          </a:p>
        </p:txBody>
      </p:sp>
      <p:sp>
        <p:nvSpPr>
          <p:cNvPr id="3" name="Content Placeholder 2">
            <a:extLst>
              <a:ext uri="{FF2B5EF4-FFF2-40B4-BE49-F238E27FC236}">
                <a16:creationId xmlns:a16="http://schemas.microsoft.com/office/drawing/2014/main" id="{9E38F4B3-999A-4D9E-B508-D48187EF0DE7}"/>
              </a:ext>
            </a:extLst>
          </p:cNvPr>
          <p:cNvSpPr>
            <a:spLocks noGrp="1"/>
          </p:cNvSpPr>
          <p:nvPr>
            <p:ph idx="1"/>
          </p:nvPr>
        </p:nvSpPr>
        <p:spPr>
          <a:xfrm>
            <a:off x="374753" y="1319134"/>
            <a:ext cx="11632367" cy="4857829"/>
          </a:xfrm>
        </p:spPr>
        <p:txBody>
          <a:bodyPr/>
          <a:lstStyle/>
          <a:p>
            <a:r>
              <a:rPr lang="en-US" sz="2400" b="0" i="0" u="none" strike="noStrike" baseline="0" dirty="0">
                <a:latin typeface="Cambria" panose="02040503050406030204" pitchFamily="18" charset="0"/>
              </a:rPr>
              <a:t>Communicable diseases are those diseases that can be transferred directly from one human to human, or that the healthcare practitioner him/herself has become infected with.</a:t>
            </a:r>
          </a:p>
          <a:p>
            <a:r>
              <a:rPr lang="en-US" sz="2400" b="0" i="0" u="none" strike="noStrike" baseline="0" dirty="0">
                <a:latin typeface="Cambria" panose="02040503050406030204" pitchFamily="18" charset="0"/>
              </a:rPr>
              <a:t>When the ethical dilemma with these diseases </a:t>
            </a:r>
            <a:r>
              <a:rPr lang="en-US" sz="2400" b="1" i="0" u="sng" strike="noStrike" baseline="0" dirty="0">
                <a:solidFill>
                  <a:srgbClr val="FF0000"/>
                </a:solidFill>
                <a:latin typeface="Cambria" panose="02040503050406030204" pitchFamily="18" charset="0"/>
              </a:rPr>
              <a:t>is a conflict of interest </a:t>
            </a:r>
            <a:r>
              <a:rPr lang="en-US" sz="2400" b="0" i="0" u="none" strike="noStrike" baseline="0" dirty="0">
                <a:latin typeface="Cambria" panose="02040503050406030204" pitchFamily="18" charset="0"/>
              </a:rPr>
              <a:t>between the individual patient or healthcare practitioner on one side and the interests of the community on the another</a:t>
            </a:r>
            <a:r>
              <a:rPr lang="en-US" sz="2400" dirty="0">
                <a:latin typeface="Cambria" panose="02040503050406030204" pitchFamily="18" charset="0"/>
              </a:rPr>
              <a:t>.</a:t>
            </a:r>
          </a:p>
          <a:p>
            <a:r>
              <a:rPr lang="en-US" sz="2400" b="1" u="sng" dirty="0">
                <a:solidFill>
                  <a:srgbClr val="FF0000"/>
                </a:solidFill>
                <a:latin typeface="Cambria" panose="02040503050406030204" pitchFamily="18" charset="0"/>
              </a:rPr>
              <a:t>What should you do ethically?</a:t>
            </a:r>
          </a:p>
          <a:p>
            <a:pPr marL="457200" indent="-457200">
              <a:buFont typeface="+mj-lt"/>
              <a:buAutoNum type="arabicPeriod"/>
            </a:pPr>
            <a:r>
              <a:rPr lang="en-US" sz="2400" dirty="0">
                <a:latin typeface="Cambria" panose="02040503050406030204" pitchFamily="18" charset="0"/>
              </a:rPr>
              <a:t>Should I treat patient with infectious disease?</a:t>
            </a:r>
          </a:p>
          <a:p>
            <a:pPr marL="457200" indent="-457200">
              <a:buFont typeface="+mj-lt"/>
              <a:buAutoNum type="arabicPeriod"/>
            </a:pPr>
            <a:r>
              <a:rPr lang="en-US" sz="2400" dirty="0">
                <a:latin typeface="Cambria" panose="02040503050406030204" pitchFamily="18" charset="0"/>
              </a:rPr>
              <a:t>What should if I get infected? Report authority? Stop working? What should if there is no one can take my role?</a:t>
            </a:r>
          </a:p>
          <a:p>
            <a:pPr marL="457200" indent="-457200">
              <a:buFont typeface="+mj-lt"/>
              <a:buAutoNum type="arabicPeriod"/>
            </a:pPr>
            <a:r>
              <a:rPr lang="en-US" sz="2400" dirty="0">
                <a:latin typeface="Cambria" panose="02040503050406030204" pitchFamily="18" charset="0"/>
              </a:rPr>
              <a:t>What should if I know that my colleague is infected and still working?</a:t>
            </a:r>
          </a:p>
          <a:p>
            <a:pPr marL="457200" indent="-457200">
              <a:buFont typeface="+mj-lt"/>
              <a:buAutoNum type="arabicPeriod"/>
            </a:pPr>
            <a:r>
              <a:rPr lang="en-US" sz="2400" dirty="0">
                <a:latin typeface="Cambria" panose="02040503050406030204" pitchFamily="18" charset="0"/>
              </a:rPr>
              <a:t>What should I do if I see my colleague is not follow protective measures?</a:t>
            </a:r>
          </a:p>
          <a:p>
            <a:endParaRPr lang="en-US" sz="2800" dirty="0"/>
          </a:p>
        </p:txBody>
      </p:sp>
    </p:spTree>
    <p:extLst>
      <p:ext uri="{BB962C8B-B14F-4D97-AF65-F5344CB8AC3E}">
        <p14:creationId xmlns:p14="http://schemas.microsoft.com/office/powerpoint/2010/main" val="80343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C4D2F41-347D-9FB7-088B-EF0D082DB49F}"/>
              </a:ext>
            </a:extLst>
          </p:cNvPr>
          <p:cNvSpPr>
            <a:spLocks noGrp="1" noChangeArrowheads="1"/>
          </p:cNvSpPr>
          <p:nvPr>
            <p:ph type="title"/>
          </p:nvPr>
        </p:nvSpPr>
        <p:spPr>
          <a:xfrm>
            <a:off x="1981200" y="274639"/>
            <a:ext cx="8229600" cy="1205818"/>
          </a:xfrm>
        </p:spPr>
        <p:txBody>
          <a:bodyPr rtlCol="0">
            <a:normAutofit/>
          </a:bodyPr>
          <a:lstStyle/>
          <a:p>
            <a:pPr eaLnBrk="1" fontAlgn="auto" hangingPunct="1">
              <a:spcAft>
                <a:spcPts val="0"/>
              </a:spcAft>
              <a:defRPr/>
            </a:pPr>
            <a:r>
              <a:rPr lang="en-US" altLang="en-US" sz="4000" dirty="0"/>
              <a:t>Case study 2</a:t>
            </a:r>
            <a:endParaRPr lang="ar-SA" altLang="en-US" sz="4000" dirty="0"/>
          </a:p>
        </p:txBody>
      </p:sp>
      <p:sp>
        <p:nvSpPr>
          <p:cNvPr id="2" name="Content Placeholder 1">
            <a:extLst>
              <a:ext uri="{FF2B5EF4-FFF2-40B4-BE49-F238E27FC236}">
                <a16:creationId xmlns:a16="http://schemas.microsoft.com/office/drawing/2014/main" id="{FCCC8C95-A69E-0492-12E5-C475BE6CAF70}"/>
              </a:ext>
            </a:extLst>
          </p:cNvPr>
          <p:cNvSpPr>
            <a:spLocks noGrp="1"/>
          </p:cNvSpPr>
          <p:nvPr>
            <p:ph idx="1"/>
          </p:nvPr>
        </p:nvSpPr>
        <p:spPr/>
        <p:txBody>
          <a:bodyPr/>
          <a:lstStyle/>
          <a:p>
            <a:pPr eaLnBrk="1" fontAlgn="auto" hangingPunct="1">
              <a:spcAft>
                <a:spcPts val="0"/>
              </a:spcAft>
              <a:defRPr/>
            </a:pPr>
            <a:r>
              <a:rPr lang="en-US" altLang="en-US" sz="2400" b="1" dirty="0"/>
              <a:t>Imagine that you are taking care of a patient and a lady claiming to be his daughter calls on the phone to see how the patient is and what is going on with him.</a:t>
            </a:r>
            <a:r>
              <a:rPr lang="en-US" altLang="en-US" sz="2400" b="1" dirty="0">
                <a:latin typeface="Arial" panose="020B0604020202020204" pitchFamily="34" charset="0"/>
              </a:rPr>
              <a:t>”</a:t>
            </a:r>
            <a:r>
              <a:rPr lang="en-US" altLang="en-US" sz="2400" b="1" dirty="0"/>
              <a:t> The patient is asleep</a:t>
            </a:r>
            <a:r>
              <a:rPr lang="en-US" altLang="en-US" sz="2400" b="1" dirty="0">
                <a:latin typeface="Arial" panose="020B0604020202020204" pitchFamily="34" charset="0"/>
              </a:rPr>
              <a:t>”</a:t>
            </a:r>
            <a:endParaRPr lang="en-US" altLang="en-US" sz="2400" b="1" dirty="0"/>
          </a:p>
          <a:p>
            <a:pPr eaLnBrk="1" fontAlgn="auto" hangingPunct="1">
              <a:spcAft>
                <a:spcPts val="0"/>
              </a:spcAft>
              <a:buNone/>
              <a:defRPr/>
            </a:pPr>
            <a:endParaRPr lang="en-US" altLang="en-US" sz="2400" b="1" dirty="0">
              <a:solidFill>
                <a:srgbClr val="FF0000"/>
              </a:solidFill>
            </a:endParaRPr>
          </a:p>
          <a:p>
            <a:pPr eaLnBrk="1" fontAlgn="auto" hangingPunct="1">
              <a:spcAft>
                <a:spcPts val="0"/>
              </a:spcAft>
              <a:buNone/>
              <a:defRPr/>
            </a:pPr>
            <a:r>
              <a:rPr lang="en-US" altLang="en-US" sz="2400" b="1" dirty="0">
                <a:solidFill>
                  <a:srgbClr val="FF0000"/>
                </a:solidFill>
              </a:rPr>
              <a:t>	What do you say?</a:t>
            </a:r>
          </a:p>
          <a:p>
            <a:pPr eaLnBrk="1" fontAlgn="auto" hangingPunct="1">
              <a:spcAft>
                <a:spcPts val="0"/>
              </a:spcAft>
              <a:buNone/>
              <a:defRPr/>
            </a:pPr>
            <a:endParaRPr lang="en-US" altLang="en-US" sz="2400" b="1" dirty="0">
              <a:solidFill>
                <a:srgbClr val="FF0000"/>
              </a:solidFill>
            </a:endParaRPr>
          </a:p>
          <a:p>
            <a:endParaRPr lang="en-US" dirty="0"/>
          </a:p>
        </p:txBody>
      </p:sp>
    </p:spTree>
    <p:extLst>
      <p:ext uri="{BB962C8B-B14F-4D97-AF65-F5344CB8AC3E}">
        <p14:creationId xmlns:p14="http://schemas.microsoft.com/office/powerpoint/2010/main" val="3094587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92AD-4852-4CEE-84FB-479F0E7D7FBB}"/>
              </a:ext>
            </a:extLst>
          </p:cNvPr>
          <p:cNvSpPr>
            <a:spLocks noGrp="1"/>
          </p:cNvSpPr>
          <p:nvPr>
            <p:ph type="title"/>
          </p:nvPr>
        </p:nvSpPr>
        <p:spPr/>
        <p:txBody>
          <a:bodyPr/>
          <a:lstStyle/>
          <a:p>
            <a:r>
              <a:rPr lang="en-US" sz="3600" b="1" i="0" u="none" strike="noStrike" baseline="0" dirty="0">
                <a:solidFill>
                  <a:srgbClr val="365F92"/>
                </a:solidFill>
                <a:latin typeface="Cambria,Bold"/>
              </a:rPr>
              <a:t>Ethics of Dealing with Communicable Diseases</a:t>
            </a:r>
            <a:endParaRPr lang="en-US" dirty="0"/>
          </a:p>
        </p:txBody>
      </p:sp>
      <p:sp>
        <p:nvSpPr>
          <p:cNvPr id="3" name="Content Placeholder 2">
            <a:extLst>
              <a:ext uri="{FF2B5EF4-FFF2-40B4-BE49-F238E27FC236}">
                <a16:creationId xmlns:a16="http://schemas.microsoft.com/office/drawing/2014/main" id="{48C1F5D9-7EFB-4B2C-BC73-9BC22AA86CC5}"/>
              </a:ext>
            </a:extLst>
          </p:cNvPr>
          <p:cNvSpPr>
            <a:spLocks noGrp="1"/>
          </p:cNvSpPr>
          <p:nvPr>
            <p:ph idx="1"/>
          </p:nvPr>
        </p:nvSpPr>
        <p:spPr>
          <a:xfrm>
            <a:off x="0" y="1375920"/>
            <a:ext cx="11932170" cy="4351338"/>
          </a:xfrm>
        </p:spPr>
        <p:txBody>
          <a:bodyPr/>
          <a:lstStyle/>
          <a:p>
            <a:pPr marL="342900" indent="-342900" algn="just">
              <a:buFont typeface="+mj-lt"/>
              <a:buAutoNum type="arabicPeriod"/>
            </a:pPr>
            <a:r>
              <a:rPr lang="en-US" sz="2800" b="1" u="sng" dirty="0">
                <a:latin typeface="Cambria" panose="02040503050406030204" pitchFamily="18" charset="0"/>
              </a:rPr>
              <a:t>Cooperate</a:t>
            </a:r>
            <a:r>
              <a:rPr lang="en-US" sz="2800" dirty="0">
                <a:latin typeface="Cambria" panose="02040503050406030204" pitchFamily="18" charset="0"/>
              </a:rPr>
              <a:t> with authorities in preservation of the community’s health, including </a:t>
            </a:r>
            <a:r>
              <a:rPr lang="en-US" sz="2800" b="1" u="sng" dirty="0">
                <a:latin typeface="Cambria" panose="02040503050406030204" pitchFamily="18" charset="0"/>
              </a:rPr>
              <a:t>reporting communicable diseases according to the regulations.</a:t>
            </a:r>
          </a:p>
          <a:p>
            <a:pPr marL="342900" indent="-342900" algn="just">
              <a:buFont typeface="+mj-lt"/>
              <a:buAutoNum type="arabicPeriod"/>
            </a:pPr>
            <a:r>
              <a:rPr lang="en-US" sz="2800" b="1" u="sng" dirty="0">
                <a:latin typeface="Cambria" panose="02040503050406030204" pitchFamily="18" charset="0"/>
              </a:rPr>
              <a:t>Report to the concerned authorities any patient infected </a:t>
            </a:r>
            <a:r>
              <a:rPr lang="en-US" sz="2800" dirty="0">
                <a:latin typeface="Cambria" panose="02040503050406030204" pitchFamily="18" charset="0"/>
              </a:rPr>
              <a:t>with a communicable disease who refuses to have treatment, if their refusal may expose their contact persons or the community in general to the danger of spreading the disease.</a:t>
            </a:r>
          </a:p>
          <a:p>
            <a:pPr marL="342900" indent="-342900" algn="just">
              <a:buFont typeface="+mj-lt"/>
              <a:buAutoNum type="arabicPeriod"/>
            </a:pPr>
            <a:r>
              <a:rPr lang="en-US" sz="2800" dirty="0">
                <a:latin typeface="Cambria" panose="02040503050406030204" pitchFamily="18" charset="0"/>
              </a:rPr>
              <a:t>Follow all the </a:t>
            </a:r>
            <a:r>
              <a:rPr lang="en-US" sz="2800" b="1" u="sng" dirty="0">
                <a:latin typeface="Cambria" panose="02040503050406030204" pitchFamily="18" charset="0"/>
              </a:rPr>
              <a:t>protective measures </a:t>
            </a:r>
            <a:r>
              <a:rPr lang="en-US" sz="2800" dirty="0">
                <a:latin typeface="Cambria" panose="02040503050406030204" pitchFamily="18" charset="0"/>
              </a:rPr>
              <a:t>to protect him/herself from communicable diseases, and this includes </a:t>
            </a:r>
            <a:r>
              <a:rPr lang="en-US" sz="2800" b="1" u="sng" dirty="0">
                <a:latin typeface="Cambria" panose="02040503050406030204" pitchFamily="18" charset="0"/>
              </a:rPr>
              <a:t>vaccination</a:t>
            </a:r>
            <a:r>
              <a:rPr lang="en-US" sz="2800" dirty="0">
                <a:latin typeface="Cambria" panose="02040503050406030204" pitchFamily="18" charset="0"/>
              </a:rPr>
              <a:t> with authorized vaccines, and to seek </a:t>
            </a:r>
            <a:r>
              <a:rPr lang="en-US" sz="2800" b="1" u="sng" dirty="0">
                <a:latin typeface="Cambria" panose="02040503050406030204" pitchFamily="18" charset="0"/>
              </a:rPr>
              <a:t>treatment</a:t>
            </a:r>
            <a:r>
              <a:rPr lang="en-US" sz="2800" dirty="0">
                <a:latin typeface="Cambria" panose="02040503050406030204" pitchFamily="18" charset="0"/>
              </a:rPr>
              <a:t> for him/herself if he/she is infected in a way that would affect the safety of any patient or the community.</a:t>
            </a:r>
          </a:p>
          <a:p>
            <a:pPr algn="just"/>
            <a:endParaRPr lang="en-US" sz="2800" dirty="0"/>
          </a:p>
        </p:txBody>
      </p:sp>
    </p:spTree>
    <p:extLst>
      <p:ext uri="{BB962C8B-B14F-4D97-AF65-F5344CB8AC3E}">
        <p14:creationId xmlns:p14="http://schemas.microsoft.com/office/powerpoint/2010/main" val="7006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0667-C4A4-4831-864B-3B3CFEB5C51E}"/>
              </a:ext>
            </a:extLst>
          </p:cNvPr>
          <p:cNvSpPr>
            <a:spLocks noGrp="1"/>
          </p:cNvSpPr>
          <p:nvPr>
            <p:ph type="title"/>
          </p:nvPr>
        </p:nvSpPr>
        <p:spPr>
          <a:xfrm>
            <a:off x="568377" y="83512"/>
            <a:ext cx="10515600" cy="890849"/>
          </a:xfrm>
        </p:spPr>
        <p:txBody>
          <a:bodyPr/>
          <a:lstStyle/>
          <a:p>
            <a:r>
              <a:rPr lang="en-US" sz="3600" b="1" i="0" u="none" strike="noStrike" baseline="0" dirty="0">
                <a:solidFill>
                  <a:srgbClr val="365F92"/>
                </a:solidFill>
                <a:latin typeface="Cambria,Bold"/>
              </a:rPr>
              <a:t>Ethics of Dealing with Communicable Diseases</a:t>
            </a:r>
            <a:endParaRPr lang="en-US" dirty="0"/>
          </a:p>
        </p:txBody>
      </p:sp>
      <p:sp>
        <p:nvSpPr>
          <p:cNvPr id="3" name="Content Placeholder 2">
            <a:extLst>
              <a:ext uri="{FF2B5EF4-FFF2-40B4-BE49-F238E27FC236}">
                <a16:creationId xmlns:a16="http://schemas.microsoft.com/office/drawing/2014/main" id="{86037402-0670-45DF-ACE9-C27B43284398}"/>
              </a:ext>
            </a:extLst>
          </p:cNvPr>
          <p:cNvSpPr>
            <a:spLocks noGrp="1"/>
          </p:cNvSpPr>
          <p:nvPr>
            <p:ph idx="1"/>
          </p:nvPr>
        </p:nvSpPr>
        <p:spPr>
          <a:xfrm>
            <a:off x="0" y="974361"/>
            <a:ext cx="12192000" cy="4767888"/>
          </a:xfrm>
        </p:spPr>
        <p:txBody>
          <a:bodyPr/>
          <a:lstStyle/>
          <a:p>
            <a:pPr algn="l"/>
            <a:r>
              <a:rPr lang="en-US" sz="3200" b="0" i="0" u="none" strike="noStrike" baseline="0" dirty="0">
                <a:latin typeface="Cambria" panose="02040503050406030204" pitchFamily="18" charset="0"/>
              </a:rPr>
              <a:t>Subject to any needed </a:t>
            </a:r>
            <a:r>
              <a:rPr lang="en-US" sz="3200" b="1" i="0" u="sng" strike="noStrike" baseline="0" dirty="0">
                <a:latin typeface="Cambria" panose="02040503050406030204" pitchFamily="18" charset="0"/>
              </a:rPr>
              <a:t>investigations for diagnosis of a communicable diseases </a:t>
            </a:r>
            <a:r>
              <a:rPr lang="en-US" sz="3200" b="0" i="0" u="none" strike="noStrike" baseline="0" dirty="0">
                <a:latin typeface="Cambria" panose="02040503050406030204" pitchFamily="18" charset="0"/>
              </a:rPr>
              <a:t>if exposed to infection especially if his/her infection could expose his/her patients to any danger.</a:t>
            </a:r>
          </a:p>
          <a:p>
            <a:pPr algn="l"/>
            <a:endParaRPr lang="en-US" sz="3200" b="0" i="0" u="none" strike="noStrike" baseline="0" dirty="0">
              <a:latin typeface="Cambria" panose="02040503050406030204" pitchFamily="18" charset="0"/>
            </a:endParaRPr>
          </a:p>
          <a:p>
            <a:pPr algn="l"/>
            <a:r>
              <a:rPr lang="en-US" sz="3200" b="0" i="0" u="none" strike="noStrike" baseline="0" dirty="0">
                <a:solidFill>
                  <a:srgbClr val="FF0000"/>
                </a:solidFill>
                <a:latin typeface="Cambria" panose="02040503050406030204" pitchFamily="18" charset="0"/>
              </a:rPr>
              <a:t>The healthcare practitioner </a:t>
            </a:r>
            <a:r>
              <a:rPr lang="en-US" sz="3200" b="1" i="0" u="sng" strike="noStrike" baseline="0" dirty="0">
                <a:solidFill>
                  <a:srgbClr val="FF0000"/>
                </a:solidFill>
                <a:latin typeface="Cambria" panose="02040503050406030204" pitchFamily="18" charset="0"/>
              </a:rPr>
              <a:t>should refrain from health practice, in case he/she becomes infected with an infectious disease </a:t>
            </a:r>
            <a:r>
              <a:rPr lang="en-US" sz="3200" b="0" i="0" u="none" strike="noStrike" baseline="0" dirty="0">
                <a:solidFill>
                  <a:srgbClr val="FF0000"/>
                </a:solidFill>
                <a:latin typeface="Cambria" panose="02040503050406030204" pitchFamily="18" charset="0"/>
              </a:rPr>
              <a:t>that could be transferred to his/her patients, until the risk of transmitting the diseases is removed. </a:t>
            </a:r>
          </a:p>
          <a:p>
            <a:pPr algn="l"/>
            <a:r>
              <a:rPr lang="en-US" sz="3200" b="0" i="0" u="none" strike="noStrike" baseline="0" dirty="0">
                <a:latin typeface="Cambria" panose="02040503050406030204" pitchFamily="18" charset="0"/>
              </a:rPr>
              <a:t>If physician has to continue practice (while infected), he/she </a:t>
            </a:r>
            <a:r>
              <a:rPr lang="en-US" sz="3200" b="1" i="0" u="sng" strike="noStrike" baseline="0" dirty="0">
                <a:latin typeface="Cambria" panose="02040503050406030204" pitchFamily="18" charset="0"/>
              </a:rPr>
              <a:t>has to observe all possible protective measures to protect his/her patients from infection</a:t>
            </a:r>
            <a:r>
              <a:rPr lang="en-US" sz="3200" b="0" i="0" u="none" strike="noStrike" baseline="0" dirty="0">
                <a:latin typeface="Cambria" panose="02040503050406030204" pitchFamily="18" charset="0"/>
              </a:rPr>
              <a:t>, along with reporting this case of infection to his/her reference.</a:t>
            </a:r>
          </a:p>
        </p:txBody>
      </p:sp>
    </p:spTree>
    <p:extLst>
      <p:ext uri="{BB962C8B-B14F-4D97-AF65-F5344CB8AC3E}">
        <p14:creationId xmlns:p14="http://schemas.microsoft.com/office/powerpoint/2010/main" val="28157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FEBB-9A6B-4260-AC6B-2A75B8B64F6D}"/>
              </a:ext>
            </a:extLst>
          </p:cNvPr>
          <p:cNvSpPr>
            <a:spLocks noGrp="1"/>
          </p:cNvSpPr>
          <p:nvPr>
            <p:ph type="title"/>
          </p:nvPr>
        </p:nvSpPr>
        <p:spPr>
          <a:xfrm>
            <a:off x="673308" y="0"/>
            <a:ext cx="10515600" cy="1325563"/>
          </a:xfrm>
        </p:spPr>
        <p:txBody>
          <a:bodyPr/>
          <a:lstStyle/>
          <a:p>
            <a:r>
              <a:rPr lang="en-US" sz="3200" b="1" i="0" u="none" strike="noStrike" baseline="0" dirty="0">
                <a:solidFill>
                  <a:srgbClr val="365F92"/>
                </a:solidFill>
                <a:latin typeface="Cambria,Bold"/>
              </a:rPr>
              <a:t>Ethics of Dealing with Communicable Diseases</a:t>
            </a:r>
            <a:endParaRPr lang="en-US" dirty="0"/>
          </a:p>
        </p:txBody>
      </p:sp>
      <p:sp>
        <p:nvSpPr>
          <p:cNvPr id="3" name="Content Placeholder 2">
            <a:extLst>
              <a:ext uri="{FF2B5EF4-FFF2-40B4-BE49-F238E27FC236}">
                <a16:creationId xmlns:a16="http://schemas.microsoft.com/office/drawing/2014/main" id="{BC154F05-4834-4978-BB96-3FC4454460FC}"/>
              </a:ext>
            </a:extLst>
          </p:cNvPr>
          <p:cNvSpPr>
            <a:spLocks noGrp="1"/>
          </p:cNvSpPr>
          <p:nvPr>
            <p:ph idx="1"/>
          </p:nvPr>
        </p:nvSpPr>
        <p:spPr>
          <a:xfrm>
            <a:off x="219855" y="1253331"/>
            <a:ext cx="11752290" cy="4351338"/>
          </a:xfrm>
        </p:spPr>
        <p:txBody>
          <a:bodyPr/>
          <a:lstStyle/>
          <a:p>
            <a:pPr algn="l"/>
            <a:r>
              <a:rPr lang="en-US" sz="2800" b="0" i="0" u="none" strike="noStrike" baseline="0" dirty="0">
                <a:latin typeface="Cambria" panose="02040503050406030204" pitchFamily="18" charset="0"/>
              </a:rPr>
              <a:t>The healthcare practitioner should </a:t>
            </a:r>
            <a:r>
              <a:rPr lang="en-US" sz="2800" b="1" i="0" u="sng" strike="noStrike" baseline="0" dirty="0">
                <a:latin typeface="Cambria" panose="02040503050406030204" pitchFamily="18" charset="0"/>
              </a:rPr>
              <a:t>report to the health authorities if knows that one another member in the healthcare team is infected </a:t>
            </a:r>
            <a:r>
              <a:rPr lang="en-US" sz="2800" b="0" i="0" u="none" strike="noStrike" baseline="0" dirty="0">
                <a:latin typeface="Cambria" panose="02040503050406030204" pitchFamily="18" charset="0"/>
              </a:rPr>
              <a:t>with an infectious disease that could be transferred to patients through health practice.</a:t>
            </a:r>
          </a:p>
          <a:p>
            <a:pPr algn="l"/>
            <a:endParaRPr lang="en-US" sz="2800" b="0" i="0" u="none" strike="noStrike" baseline="0" dirty="0">
              <a:latin typeface="Cambria" panose="02040503050406030204" pitchFamily="18" charset="0"/>
            </a:endParaRPr>
          </a:p>
          <a:p>
            <a:pPr algn="l"/>
            <a:r>
              <a:rPr lang="en-US" sz="2800" dirty="0">
                <a:latin typeface="Cambria" panose="02040503050406030204" pitchFamily="18" charset="0"/>
              </a:rPr>
              <a:t>If physician knows</a:t>
            </a:r>
            <a:r>
              <a:rPr lang="en-US" sz="2800" b="0" i="0" u="none" strike="noStrike" baseline="0" dirty="0">
                <a:latin typeface="Cambria" panose="02040503050406030204" pitchFamily="18" charset="0"/>
              </a:rPr>
              <a:t> his/her colleague does not follow the protective measures to prevent the spread of infection, </a:t>
            </a:r>
            <a:r>
              <a:rPr lang="en-US" sz="2800" b="1" i="0" u="sng" strike="noStrike" baseline="0" dirty="0">
                <a:latin typeface="Cambria" panose="02040503050406030204" pitchFamily="18" charset="0"/>
              </a:rPr>
              <a:t>he should report authority</a:t>
            </a:r>
            <a:r>
              <a:rPr lang="en-US" sz="2800" b="0" i="0" u="none" strike="noStrike" baseline="0" dirty="0">
                <a:latin typeface="Cambria" panose="02040503050406030204" pitchFamily="18" charset="0"/>
              </a:rPr>
              <a:t>. The consent of that infected healthcare practitioner is not required.</a:t>
            </a:r>
          </a:p>
          <a:p>
            <a:pPr algn="l"/>
            <a:endParaRPr lang="en-US" sz="2800" b="0" i="0" u="none" strike="noStrike" baseline="0" dirty="0">
              <a:latin typeface="Cambria" panose="02040503050406030204" pitchFamily="18" charset="0"/>
            </a:endParaRPr>
          </a:p>
          <a:p>
            <a:pPr algn="l"/>
            <a:r>
              <a:rPr lang="en-US" sz="2800" b="1" i="0" u="sng" strike="noStrike" baseline="0" dirty="0">
                <a:latin typeface="Cambria" panose="02040503050406030204" pitchFamily="18" charset="0"/>
              </a:rPr>
              <a:t>Not to refrain from treating a patient due to risk of being infected with an infectious disease</a:t>
            </a:r>
            <a:r>
              <a:rPr lang="en-US" sz="2800" b="0" i="0" u="none" strike="noStrike" baseline="0" dirty="0">
                <a:latin typeface="Cambria" panose="02040503050406030204" pitchFamily="18" charset="0"/>
              </a:rPr>
              <a:t>, instead the healthcare practitioner should take all reasonable measures to protect him/herself from becoming infected. </a:t>
            </a:r>
            <a:endParaRPr lang="en-US" sz="3200" dirty="0"/>
          </a:p>
          <a:p>
            <a:endParaRPr lang="en-US" sz="2800" dirty="0"/>
          </a:p>
        </p:txBody>
      </p:sp>
    </p:spTree>
    <p:extLst>
      <p:ext uri="{BB962C8B-B14F-4D97-AF65-F5344CB8AC3E}">
        <p14:creationId xmlns:p14="http://schemas.microsoft.com/office/powerpoint/2010/main" val="218399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5">
            <a:extLst>
              <a:ext uri="{FF2B5EF4-FFF2-40B4-BE49-F238E27FC236}">
                <a16:creationId xmlns:a16="http://schemas.microsoft.com/office/drawing/2014/main" id="{293B4C53-1DF4-6EE5-5CBE-74A79402E697}"/>
              </a:ext>
            </a:extLst>
          </p:cNvPr>
          <p:cNvSpPr>
            <a:spLocks noGrp="1" noChangeArrowheads="1"/>
          </p:cNvSpPr>
          <p:nvPr>
            <p:ph idx="1"/>
          </p:nvPr>
        </p:nvSpPr>
        <p:spPr>
          <a:xfrm>
            <a:off x="239486" y="1371600"/>
            <a:ext cx="11430000" cy="4114800"/>
          </a:xfrm>
        </p:spPr>
        <p:txBody>
          <a:bodyPr rtlCol="0">
            <a:normAutofit/>
          </a:bodyPr>
          <a:lstStyle/>
          <a:p>
            <a:pPr eaLnBrk="1" hangingPunct="1">
              <a:defRPr/>
            </a:pPr>
            <a:r>
              <a:rPr lang="en-US" altLang="en-US" sz="3200" b="1" u="sng" dirty="0">
                <a:solidFill>
                  <a:srgbClr val="3333CC"/>
                </a:solidFill>
              </a:rPr>
              <a:t>Case study: </a:t>
            </a:r>
            <a:endParaRPr lang="en-US" altLang="en-US" sz="3200" b="1" dirty="0">
              <a:solidFill>
                <a:srgbClr val="3333CC"/>
              </a:solidFill>
            </a:endParaRPr>
          </a:p>
          <a:p>
            <a:pPr eaLnBrk="1" hangingPunct="1">
              <a:buFontTx/>
              <a:buNone/>
              <a:defRPr/>
            </a:pPr>
            <a:r>
              <a:rPr lang="en-US" altLang="en-US" sz="3200" b="1" dirty="0"/>
              <a:t>   A physician sees his assistant on a social occasion. The assistant wanted  to discuss the case of a  particular patient. He was being very specific using the patient's name and personal data.</a:t>
            </a:r>
          </a:p>
          <a:p>
            <a:pPr eaLnBrk="1" hangingPunct="1">
              <a:buFontTx/>
              <a:buNone/>
              <a:defRPr/>
            </a:pPr>
            <a:r>
              <a:rPr lang="en-US" altLang="en-US" sz="3200" b="1" dirty="0"/>
              <a:t>   </a:t>
            </a:r>
            <a:r>
              <a:rPr lang="en-US" altLang="en-US" sz="4800" b="1" i="1" dirty="0">
                <a:solidFill>
                  <a:srgbClr val="CC0000"/>
                </a:solidFill>
              </a:rPr>
              <a:t>What should the physician do?</a:t>
            </a:r>
          </a:p>
        </p:txBody>
      </p:sp>
      <p:pic>
        <p:nvPicPr>
          <p:cNvPr id="4103" name="Picture 7">
            <a:extLst>
              <a:ext uri="{FF2B5EF4-FFF2-40B4-BE49-F238E27FC236}">
                <a16:creationId xmlns:a16="http://schemas.microsoft.com/office/drawing/2014/main" id="{E4B6BF67-CD3E-63D0-D1D6-8DCD2B729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76"/>
          <a:stretch>
            <a:fillRect/>
          </a:stretch>
        </p:blipFill>
        <p:spPr bwMode="auto">
          <a:xfrm>
            <a:off x="8077200" y="4419600"/>
            <a:ext cx="2095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wipe(down)">
                                      <p:cBhvr>
                                        <p:cTn id="7" dur="580">
                                          <p:stCondLst>
                                            <p:cond delay="0"/>
                                          </p:stCondLst>
                                        </p:cTn>
                                        <p:tgtEl>
                                          <p:spTgt spid="4101">
                                            <p:txEl>
                                              <p:pRg st="0" end="0"/>
                                            </p:txEl>
                                          </p:spTgt>
                                        </p:tgtEl>
                                      </p:cBhvr>
                                    </p:animEffect>
                                    <p:anim calcmode="lin" valueType="num">
                                      <p:cBhvr>
                                        <p:cTn id="8"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1">
                                            <p:txEl>
                                              <p:pRg st="0" end="0"/>
                                            </p:txEl>
                                          </p:spTgt>
                                        </p:tgtEl>
                                      </p:cBhvr>
                                      <p:to x="100000" y="60000"/>
                                    </p:animScale>
                                    <p:animScale>
                                      <p:cBhvr>
                                        <p:cTn id="14" dur="166" decel="50000">
                                          <p:stCondLst>
                                            <p:cond delay="676"/>
                                          </p:stCondLst>
                                        </p:cTn>
                                        <p:tgtEl>
                                          <p:spTgt spid="4101">
                                            <p:txEl>
                                              <p:pRg st="0" end="0"/>
                                            </p:txEl>
                                          </p:spTgt>
                                        </p:tgtEl>
                                      </p:cBhvr>
                                      <p:to x="100000" y="100000"/>
                                    </p:animScale>
                                    <p:animScale>
                                      <p:cBhvr>
                                        <p:cTn id="15" dur="26">
                                          <p:stCondLst>
                                            <p:cond delay="1312"/>
                                          </p:stCondLst>
                                        </p:cTn>
                                        <p:tgtEl>
                                          <p:spTgt spid="4101">
                                            <p:txEl>
                                              <p:pRg st="0" end="0"/>
                                            </p:txEl>
                                          </p:spTgt>
                                        </p:tgtEl>
                                      </p:cBhvr>
                                      <p:to x="100000" y="80000"/>
                                    </p:animScale>
                                    <p:animScale>
                                      <p:cBhvr>
                                        <p:cTn id="16" dur="166" decel="50000">
                                          <p:stCondLst>
                                            <p:cond delay="1338"/>
                                          </p:stCondLst>
                                        </p:cTn>
                                        <p:tgtEl>
                                          <p:spTgt spid="4101">
                                            <p:txEl>
                                              <p:pRg st="0" end="0"/>
                                            </p:txEl>
                                          </p:spTgt>
                                        </p:tgtEl>
                                      </p:cBhvr>
                                      <p:to x="100000" y="100000"/>
                                    </p:animScale>
                                    <p:animScale>
                                      <p:cBhvr>
                                        <p:cTn id="17" dur="26">
                                          <p:stCondLst>
                                            <p:cond delay="1642"/>
                                          </p:stCondLst>
                                        </p:cTn>
                                        <p:tgtEl>
                                          <p:spTgt spid="4101">
                                            <p:txEl>
                                              <p:pRg st="0" end="0"/>
                                            </p:txEl>
                                          </p:spTgt>
                                        </p:tgtEl>
                                      </p:cBhvr>
                                      <p:to x="100000" y="90000"/>
                                    </p:animScale>
                                    <p:animScale>
                                      <p:cBhvr>
                                        <p:cTn id="18" dur="166" decel="50000">
                                          <p:stCondLst>
                                            <p:cond delay="1668"/>
                                          </p:stCondLst>
                                        </p:cTn>
                                        <p:tgtEl>
                                          <p:spTgt spid="4101">
                                            <p:txEl>
                                              <p:pRg st="0" end="0"/>
                                            </p:txEl>
                                          </p:spTgt>
                                        </p:tgtEl>
                                      </p:cBhvr>
                                      <p:to x="100000" y="100000"/>
                                    </p:animScale>
                                    <p:animScale>
                                      <p:cBhvr>
                                        <p:cTn id="19" dur="26">
                                          <p:stCondLst>
                                            <p:cond delay="1808"/>
                                          </p:stCondLst>
                                        </p:cTn>
                                        <p:tgtEl>
                                          <p:spTgt spid="4101">
                                            <p:txEl>
                                              <p:pRg st="0" end="0"/>
                                            </p:txEl>
                                          </p:spTgt>
                                        </p:tgtEl>
                                      </p:cBhvr>
                                      <p:to x="100000" y="95000"/>
                                    </p:animScale>
                                    <p:animScale>
                                      <p:cBhvr>
                                        <p:cTn id="20" dur="166" decel="50000">
                                          <p:stCondLst>
                                            <p:cond delay="1834"/>
                                          </p:stCondLst>
                                        </p:cTn>
                                        <p:tgtEl>
                                          <p:spTgt spid="4101">
                                            <p:txEl>
                                              <p:pRg st="0" end="0"/>
                                            </p:txEl>
                                          </p:spTgt>
                                        </p:tgtEl>
                                      </p:cBhvr>
                                      <p:to x="100000" y="100000"/>
                                    </p:animScale>
                                  </p:childTnLst>
                                </p:cTn>
                              </p:par>
                            </p:childTnLst>
                          </p:cTn>
                        </p:par>
                        <p:par>
                          <p:cTn id="21" fill="hold" nodeType="afterGroup">
                            <p:stCondLst>
                              <p:cond delay="2000"/>
                            </p:stCondLst>
                            <p:childTnLst>
                              <p:par>
                                <p:cTn id="22" presetID="26" presetClass="entr" presetSubtype="0" fill="hold" nodeType="afterEffect">
                                  <p:stCondLst>
                                    <p:cond delay="0"/>
                                  </p:stCondLst>
                                  <p:childTnLst>
                                    <p:set>
                                      <p:cBhvr>
                                        <p:cTn id="23" dur="1" fill="hold">
                                          <p:stCondLst>
                                            <p:cond delay="0"/>
                                          </p:stCondLst>
                                        </p:cTn>
                                        <p:tgtEl>
                                          <p:spTgt spid="4101">
                                            <p:txEl>
                                              <p:pRg st="1" end="1"/>
                                            </p:txEl>
                                          </p:spTgt>
                                        </p:tgtEl>
                                        <p:attrNameLst>
                                          <p:attrName>style.visibility</p:attrName>
                                        </p:attrNameLst>
                                      </p:cBhvr>
                                      <p:to>
                                        <p:strVal val="visible"/>
                                      </p:to>
                                    </p:set>
                                    <p:animEffect transition="in" filter="wipe(down)">
                                      <p:cBhvr>
                                        <p:cTn id="24" dur="580">
                                          <p:stCondLst>
                                            <p:cond delay="0"/>
                                          </p:stCondLst>
                                        </p:cTn>
                                        <p:tgtEl>
                                          <p:spTgt spid="4101">
                                            <p:txEl>
                                              <p:pRg st="1" end="1"/>
                                            </p:txEl>
                                          </p:spTgt>
                                        </p:tgtEl>
                                      </p:cBhvr>
                                    </p:animEffect>
                                    <p:anim calcmode="lin" valueType="num">
                                      <p:cBhvr>
                                        <p:cTn id="25" dur="1822" tmFilter="0,0; 0.14,0.36; 0.43,0.73; 0.71,0.91; 1.0,1.0">
                                          <p:stCondLst>
                                            <p:cond delay="0"/>
                                          </p:stCondLst>
                                        </p:cTn>
                                        <p:tgtEl>
                                          <p:spTgt spid="4101">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101">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101">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101">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101">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101">
                                            <p:txEl>
                                              <p:pRg st="1" end="1"/>
                                            </p:txEl>
                                          </p:spTgt>
                                        </p:tgtEl>
                                      </p:cBhvr>
                                      <p:to x="100000" y="60000"/>
                                    </p:animScale>
                                    <p:animScale>
                                      <p:cBhvr>
                                        <p:cTn id="31" dur="166" decel="50000">
                                          <p:stCondLst>
                                            <p:cond delay="676"/>
                                          </p:stCondLst>
                                        </p:cTn>
                                        <p:tgtEl>
                                          <p:spTgt spid="4101">
                                            <p:txEl>
                                              <p:pRg st="1" end="1"/>
                                            </p:txEl>
                                          </p:spTgt>
                                        </p:tgtEl>
                                      </p:cBhvr>
                                      <p:to x="100000" y="100000"/>
                                    </p:animScale>
                                    <p:animScale>
                                      <p:cBhvr>
                                        <p:cTn id="32" dur="26">
                                          <p:stCondLst>
                                            <p:cond delay="1312"/>
                                          </p:stCondLst>
                                        </p:cTn>
                                        <p:tgtEl>
                                          <p:spTgt spid="4101">
                                            <p:txEl>
                                              <p:pRg st="1" end="1"/>
                                            </p:txEl>
                                          </p:spTgt>
                                        </p:tgtEl>
                                      </p:cBhvr>
                                      <p:to x="100000" y="80000"/>
                                    </p:animScale>
                                    <p:animScale>
                                      <p:cBhvr>
                                        <p:cTn id="33" dur="166" decel="50000">
                                          <p:stCondLst>
                                            <p:cond delay="1338"/>
                                          </p:stCondLst>
                                        </p:cTn>
                                        <p:tgtEl>
                                          <p:spTgt spid="4101">
                                            <p:txEl>
                                              <p:pRg st="1" end="1"/>
                                            </p:txEl>
                                          </p:spTgt>
                                        </p:tgtEl>
                                      </p:cBhvr>
                                      <p:to x="100000" y="100000"/>
                                    </p:animScale>
                                    <p:animScale>
                                      <p:cBhvr>
                                        <p:cTn id="34" dur="26">
                                          <p:stCondLst>
                                            <p:cond delay="1642"/>
                                          </p:stCondLst>
                                        </p:cTn>
                                        <p:tgtEl>
                                          <p:spTgt spid="4101">
                                            <p:txEl>
                                              <p:pRg st="1" end="1"/>
                                            </p:txEl>
                                          </p:spTgt>
                                        </p:tgtEl>
                                      </p:cBhvr>
                                      <p:to x="100000" y="90000"/>
                                    </p:animScale>
                                    <p:animScale>
                                      <p:cBhvr>
                                        <p:cTn id="35" dur="166" decel="50000">
                                          <p:stCondLst>
                                            <p:cond delay="1668"/>
                                          </p:stCondLst>
                                        </p:cTn>
                                        <p:tgtEl>
                                          <p:spTgt spid="4101">
                                            <p:txEl>
                                              <p:pRg st="1" end="1"/>
                                            </p:txEl>
                                          </p:spTgt>
                                        </p:tgtEl>
                                      </p:cBhvr>
                                      <p:to x="100000" y="100000"/>
                                    </p:animScale>
                                    <p:animScale>
                                      <p:cBhvr>
                                        <p:cTn id="36" dur="26">
                                          <p:stCondLst>
                                            <p:cond delay="1808"/>
                                          </p:stCondLst>
                                        </p:cTn>
                                        <p:tgtEl>
                                          <p:spTgt spid="4101">
                                            <p:txEl>
                                              <p:pRg st="1" end="1"/>
                                            </p:txEl>
                                          </p:spTgt>
                                        </p:tgtEl>
                                      </p:cBhvr>
                                      <p:to x="100000" y="95000"/>
                                    </p:animScale>
                                    <p:animScale>
                                      <p:cBhvr>
                                        <p:cTn id="37" dur="166" decel="50000">
                                          <p:stCondLst>
                                            <p:cond delay="1834"/>
                                          </p:stCondLst>
                                        </p:cTn>
                                        <p:tgtEl>
                                          <p:spTgt spid="4101">
                                            <p:txEl>
                                              <p:pRg st="1" end="1"/>
                                            </p:txEl>
                                          </p:spTgt>
                                        </p:tgtEl>
                                      </p:cBhvr>
                                      <p:to x="100000" y="100000"/>
                                    </p:animScale>
                                  </p:childTnLst>
                                </p:cTn>
                              </p:par>
                            </p:childTnLst>
                          </p:cTn>
                        </p:par>
                        <p:par>
                          <p:cTn id="38" fill="hold" nodeType="afterGroup">
                            <p:stCondLst>
                              <p:cond delay="4000"/>
                            </p:stCondLst>
                            <p:childTnLst>
                              <p:par>
                                <p:cTn id="39" presetID="26" presetClass="entr" presetSubtype="0" fill="hold" nodeType="afterEffect">
                                  <p:stCondLst>
                                    <p:cond delay="0"/>
                                  </p:stCondLst>
                                  <p:childTnLst>
                                    <p:set>
                                      <p:cBhvr>
                                        <p:cTn id="40" dur="1" fill="hold">
                                          <p:stCondLst>
                                            <p:cond delay="0"/>
                                          </p:stCondLst>
                                        </p:cTn>
                                        <p:tgtEl>
                                          <p:spTgt spid="4101">
                                            <p:txEl>
                                              <p:pRg st="2" end="2"/>
                                            </p:txEl>
                                          </p:spTgt>
                                        </p:tgtEl>
                                        <p:attrNameLst>
                                          <p:attrName>style.visibility</p:attrName>
                                        </p:attrNameLst>
                                      </p:cBhvr>
                                      <p:to>
                                        <p:strVal val="visible"/>
                                      </p:to>
                                    </p:set>
                                    <p:animEffect transition="in" filter="wipe(down)">
                                      <p:cBhvr>
                                        <p:cTn id="41" dur="580">
                                          <p:stCondLst>
                                            <p:cond delay="0"/>
                                          </p:stCondLst>
                                        </p:cTn>
                                        <p:tgtEl>
                                          <p:spTgt spid="4101">
                                            <p:txEl>
                                              <p:pRg st="2" end="2"/>
                                            </p:txEl>
                                          </p:spTgt>
                                        </p:tgtEl>
                                      </p:cBhvr>
                                    </p:animEffect>
                                    <p:anim calcmode="lin" valueType="num">
                                      <p:cBhvr>
                                        <p:cTn id="42" dur="1822" tmFilter="0,0; 0.14,0.36; 0.43,0.73; 0.71,0.91; 1.0,1.0">
                                          <p:stCondLst>
                                            <p:cond delay="0"/>
                                          </p:stCondLst>
                                        </p:cTn>
                                        <p:tgtEl>
                                          <p:spTgt spid="4101">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101">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101">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101">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101">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101">
                                            <p:txEl>
                                              <p:pRg st="2" end="2"/>
                                            </p:txEl>
                                          </p:spTgt>
                                        </p:tgtEl>
                                      </p:cBhvr>
                                      <p:to x="100000" y="60000"/>
                                    </p:animScale>
                                    <p:animScale>
                                      <p:cBhvr>
                                        <p:cTn id="48" dur="166" decel="50000">
                                          <p:stCondLst>
                                            <p:cond delay="676"/>
                                          </p:stCondLst>
                                        </p:cTn>
                                        <p:tgtEl>
                                          <p:spTgt spid="4101">
                                            <p:txEl>
                                              <p:pRg st="2" end="2"/>
                                            </p:txEl>
                                          </p:spTgt>
                                        </p:tgtEl>
                                      </p:cBhvr>
                                      <p:to x="100000" y="100000"/>
                                    </p:animScale>
                                    <p:animScale>
                                      <p:cBhvr>
                                        <p:cTn id="49" dur="26">
                                          <p:stCondLst>
                                            <p:cond delay="1312"/>
                                          </p:stCondLst>
                                        </p:cTn>
                                        <p:tgtEl>
                                          <p:spTgt spid="4101">
                                            <p:txEl>
                                              <p:pRg st="2" end="2"/>
                                            </p:txEl>
                                          </p:spTgt>
                                        </p:tgtEl>
                                      </p:cBhvr>
                                      <p:to x="100000" y="80000"/>
                                    </p:animScale>
                                    <p:animScale>
                                      <p:cBhvr>
                                        <p:cTn id="50" dur="166" decel="50000">
                                          <p:stCondLst>
                                            <p:cond delay="1338"/>
                                          </p:stCondLst>
                                        </p:cTn>
                                        <p:tgtEl>
                                          <p:spTgt spid="4101">
                                            <p:txEl>
                                              <p:pRg st="2" end="2"/>
                                            </p:txEl>
                                          </p:spTgt>
                                        </p:tgtEl>
                                      </p:cBhvr>
                                      <p:to x="100000" y="100000"/>
                                    </p:animScale>
                                    <p:animScale>
                                      <p:cBhvr>
                                        <p:cTn id="51" dur="26">
                                          <p:stCondLst>
                                            <p:cond delay="1642"/>
                                          </p:stCondLst>
                                        </p:cTn>
                                        <p:tgtEl>
                                          <p:spTgt spid="4101">
                                            <p:txEl>
                                              <p:pRg st="2" end="2"/>
                                            </p:txEl>
                                          </p:spTgt>
                                        </p:tgtEl>
                                      </p:cBhvr>
                                      <p:to x="100000" y="90000"/>
                                    </p:animScale>
                                    <p:animScale>
                                      <p:cBhvr>
                                        <p:cTn id="52" dur="166" decel="50000">
                                          <p:stCondLst>
                                            <p:cond delay="1668"/>
                                          </p:stCondLst>
                                        </p:cTn>
                                        <p:tgtEl>
                                          <p:spTgt spid="4101">
                                            <p:txEl>
                                              <p:pRg st="2" end="2"/>
                                            </p:txEl>
                                          </p:spTgt>
                                        </p:tgtEl>
                                      </p:cBhvr>
                                      <p:to x="100000" y="100000"/>
                                    </p:animScale>
                                    <p:animScale>
                                      <p:cBhvr>
                                        <p:cTn id="53" dur="26">
                                          <p:stCondLst>
                                            <p:cond delay="1808"/>
                                          </p:stCondLst>
                                        </p:cTn>
                                        <p:tgtEl>
                                          <p:spTgt spid="4101">
                                            <p:txEl>
                                              <p:pRg st="2" end="2"/>
                                            </p:txEl>
                                          </p:spTgt>
                                        </p:tgtEl>
                                      </p:cBhvr>
                                      <p:to x="100000" y="95000"/>
                                    </p:animScale>
                                    <p:animScale>
                                      <p:cBhvr>
                                        <p:cTn id="54" dur="166" decel="50000">
                                          <p:stCondLst>
                                            <p:cond delay="1834"/>
                                          </p:stCondLst>
                                        </p:cTn>
                                        <p:tgtEl>
                                          <p:spTgt spid="4101">
                                            <p:txEl>
                                              <p:pRg st="2" end="2"/>
                                            </p:txEl>
                                          </p:spTgt>
                                        </p:tgtEl>
                                      </p:cBhvr>
                                      <p:to x="100000" y="100000"/>
                                    </p:animScale>
                                  </p:childTnLst>
                                </p:cTn>
                              </p:par>
                            </p:childTnLst>
                          </p:cTn>
                        </p:par>
                        <p:par>
                          <p:cTn id="55" fill="hold" nodeType="afterGroup">
                            <p:stCondLst>
                              <p:cond delay="6000"/>
                            </p:stCondLst>
                            <p:childTnLst>
                              <p:par>
                                <p:cTn id="56" presetID="20" presetClass="entr" presetSubtype="0" fill="hold" nodeType="afterEffect">
                                  <p:stCondLst>
                                    <p:cond delay="0"/>
                                  </p:stCondLst>
                                  <p:childTnLst>
                                    <p:set>
                                      <p:cBhvr>
                                        <p:cTn id="57" dur="1" fill="hold">
                                          <p:stCondLst>
                                            <p:cond delay="0"/>
                                          </p:stCondLst>
                                        </p:cTn>
                                        <p:tgtEl>
                                          <p:spTgt spid="4103"/>
                                        </p:tgtEl>
                                        <p:attrNameLst>
                                          <p:attrName>style.visibility</p:attrName>
                                        </p:attrNameLst>
                                      </p:cBhvr>
                                      <p:to>
                                        <p:strVal val="visible"/>
                                      </p:to>
                                    </p:set>
                                    <p:animEffect transition="in" filter="wedge">
                                      <p:cBhvr>
                                        <p:cTn id="58"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96C79C-D980-8FD6-E673-BCE92AC89BFA}"/>
              </a:ext>
            </a:extLst>
          </p:cNvPr>
          <p:cNvSpPr>
            <a:spLocks noGrp="1"/>
          </p:cNvSpPr>
          <p:nvPr>
            <p:ph idx="1"/>
          </p:nvPr>
        </p:nvSpPr>
        <p:spPr/>
        <p:txBody>
          <a:bodyPr/>
          <a:lstStyle/>
          <a:p>
            <a:pPr algn="just" eaLnBrk="1" fontAlgn="auto" hangingPunct="1">
              <a:spcAft>
                <a:spcPts val="0"/>
              </a:spcAft>
              <a:defRPr/>
            </a:pPr>
            <a:r>
              <a:rPr lang="en-US" altLang="en-US" sz="2400" dirty="0"/>
              <a:t>Cut this conversation off as soon as possible!  and tell your co-worker that the whole conversation is inappropriate as he should postpone the conversation until they meet at the hospital, as </a:t>
            </a:r>
            <a:r>
              <a:rPr lang="en-US" altLang="en-US" sz="2400" b="1" dirty="0"/>
              <a:t> </a:t>
            </a:r>
            <a:r>
              <a:rPr lang="en-US" altLang="en-US" sz="2400" dirty="0"/>
              <a:t>discussion of the problem of an identified patient in public places is </a:t>
            </a:r>
            <a:r>
              <a:rPr lang="en-US" altLang="en-US" sz="2400" b="1" i="1" dirty="0">
                <a:solidFill>
                  <a:srgbClr val="990033"/>
                </a:solidFill>
              </a:rPr>
              <a:t>unethical</a:t>
            </a:r>
            <a:r>
              <a:rPr lang="en-US" altLang="en-US" sz="2400" dirty="0"/>
              <a:t>, as it violates confidentiality.</a:t>
            </a:r>
          </a:p>
          <a:p>
            <a:pPr algn="just" eaLnBrk="1" fontAlgn="auto" hangingPunct="1">
              <a:spcAft>
                <a:spcPts val="0"/>
              </a:spcAft>
              <a:defRPr/>
            </a:pPr>
            <a:r>
              <a:rPr lang="en-US" altLang="en-US" sz="2400" dirty="0"/>
              <a:t>Doctors are not free to disclose information about patient's health in front of persons  who are not involved in patient's care </a:t>
            </a:r>
            <a:r>
              <a:rPr lang="en-US" altLang="en-US" sz="2400" b="1" i="1" dirty="0">
                <a:solidFill>
                  <a:srgbClr val="990033"/>
                </a:solidFill>
              </a:rPr>
              <a:t>without consent of the patient</a:t>
            </a:r>
            <a:r>
              <a:rPr lang="en-US" altLang="en-US" sz="2400" dirty="0"/>
              <a:t>.</a:t>
            </a:r>
          </a:p>
          <a:p>
            <a:pPr algn="just" eaLnBrk="1" fontAlgn="auto" hangingPunct="1">
              <a:spcAft>
                <a:spcPts val="0"/>
              </a:spcAft>
              <a:defRPr/>
            </a:pPr>
            <a:r>
              <a:rPr lang="en-GB" altLang="en-US" sz="2800" dirty="0"/>
              <a:t>Discussion of the illness of a patient with others, is forbidden except for medical consultation after patient’s permission</a:t>
            </a:r>
            <a:endParaRPr lang="en-US" altLang="en-US" sz="2800"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C4D2F41-347D-9FB7-088B-EF0D082DB49F}"/>
              </a:ext>
            </a:extLst>
          </p:cNvPr>
          <p:cNvSpPr>
            <a:spLocks noGrp="1" noChangeArrowheads="1"/>
          </p:cNvSpPr>
          <p:nvPr>
            <p:ph type="title"/>
          </p:nvPr>
        </p:nvSpPr>
        <p:spPr>
          <a:xfrm>
            <a:off x="1981200" y="274639"/>
            <a:ext cx="8229600" cy="130175"/>
          </a:xfrm>
        </p:spPr>
        <p:txBody>
          <a:bodyPr rtlCol="0">
            <a:normAutofit fontScale="90000"/>
          </a:bodyPr>
          <a:lstStyle/>
          <a:p>
            <a:pPr eaLnBrk="1" fontAlgn="auto" hangingPunct="1">
              <a:spcAft>
                <a:spcPts val="0"/>
              </a:spcAft>
              <a:defRPr/>
            </a:pPr>
            <a:endParaRPr lang="ar-SA" altLang="en-US" sz="4000"/>
          </a:p>
        </p:txBody>
      </p:sp>
      <p:sp>
        <p:nvSpPr>
          <p:cNvPr id="2" name="Content Placeholder 1">
            <a:extLst>
              <a:ext uri="{FF2B5EF4-FFF2-40B4-BE49-F238E27FC236}">
                <a16:creationId xmlns:a16="http://schemas.microsoft.com/office/drawing/2014/main" id="{FCCC8C95-A69E-0492-12E5-C475BE6CAF70}"/>
              </a:ext>
            </a:extLst>
          </p:cNvPr>
          <p:cNvSpPr>
            <a:spLocks noGrp="1"/>
          </p:cNvSpPr>
          <p:nvPr>
            <p:ph idx="1"/>
          </p:nvPr>
        </p:nvSpPr>
        <p:spPr/>
        <p:txBody>
          <a:bodyPr/>
          <a:lstStyle/>
          <a:p>
            <a:pPr eaLnBrk="1" fontAlgn="auto" hangingPunct="1">
              <a:spcAft>
                <a:spcPts val="0"/>
              </a:spcAft>
              <a:defRPr/>
            </a:pPr>
            <a:r>
              <a:rPr lang="en-US" altLang="en-US" sz="2400" b="1" dirty="0"/>
              <a:t>Imagine that you are taking care of a patient and a lady claiming to be his daughter calls on the phone to see how the patient is and what is going on with him.</a:t>
            </a:r>
            <a:r>
              <a:rPr lang="en-US" altLang="en-US" sz="2400" b="1" dirty="0">
                <a:latin typeface="Arial" panose="020B0604020202020204" pitchFamily="34" charset="0"/>
              </a:rPr>
              <a:t>”</a:t>
            </a:r>
            <a:r>
              <a:rPr lang="en-US" altLang="en-US" sz="2400" b="1" dirty="0"/>
              <a:t> The patient is asleep</a:t>
            </a:r>
            <a:r>
              <a:rPr lang="en-US" altLang="en-US" sz="2400" b="1" dirty="0">
                <a:latin typeface="Arial" panose="020B0604020202020204" pitchFamily="34" charset="0"/>
              </a:rPr>
              <a:t>”</a:t>
            </a:r>
            <a:endParaRPr lang="en-US" altLang="en-US" sz="2400" b="1" dirty="0"/>
          </a:p>
          <a:p>
            <a:pPr eaLnBrk="1" fontAlgn="auto" hangingPunct="1">
              <a:spcAft>
                <a:spcPts val="0"/>
              </a:spcAft>
              <a:buNone/>
              <a:defRPr/>
            </a:pPr>
            <a:endParaRPr lang="en-US" altLang="en-US" sz="2400" b="1" dirty="0">
              <a:solidFill>
                <a:srgbClr val="FF0000"/>
              </a:solidFill>
            </a:endParaRPr>
          </a:p>
          <a:p>
            <a:pPr eaLnBrk="1" fontAlgn="auto" hangingPunct="1">
              <a:spcAft>
                <a:spcPts val="0"/>
              </a:spcAft>
              <a:buNone/>
              <a:defRPr/>
            </a:pPr>
            <a:r>
              <a:rPr lang="en-US" altLang="en-US" sz="2400" b="1" dirty="0">
                <a:solidFill>
                  <a:srgbClr val="FF0000"/>
                </a:solidFill>
              </a:rPr>
              <a:t>	What do you say?</a:t>
            </a:r>
          </a:p>
          <a:p>
            <a:pPr eaLnBrk="1" fontAlgn="auto" hangingPunct="1">
              <a:spcAft>
                <a:spcPts val="0"/>
              </a:spcAft>
              <a:buNone/>
              <a:defRPr/>
            </a:pPr>
            <a:r>
              <a:rPr lang="en-US" altLang="en-US" sz="2400" b="1" dirty="0">
                <a:solidFill>
                  <a:srgbClr val="FF0000"/>
                </a:solidFill>
              </a:rPr>
              <a:t>	Would it be against confidentiality if you answer her questions ?</a:t>
            </a:r>
          </a:p>
          <a:p>
            <a:pPr eaLnBrk="1" fontAlgn="auto" hangingPunct="1">
              <a:spcAft>
                <a:spcPts val="0"/>
              </a:spcAft>
              <a:buNone/>
              <a:defRPr/>
            </a:pPr>
            <a:endParaRPr lang="en-US" altLang="en-US" sz="2400" b="1" dirty="0">
              <a:solidFill>
                <a:srgbClr val="FF0000"/>
              </a:solidFill>
            </a:endParaRPr>
          </a:p>
          <a:p>
            <a:pPr eaLnBrk="1" fontAlgn="auto" hangingPunct="1">
              <a:spcAft>
                <a:spcPts val="0"/>
              </a:spcAft>
              <a:defRPr/>
            </a:pPr>
            <a:r>
              <a:rPr lang="en-US" altLang="en-US" sz="2400" b="1" dirty="0">
                <a:solidFill>
                  <a:srgbClr val="FF0000"/>
                </a:solidFill>
              </a:rPr>
              <a:t>    </a:t>
            </a:r>
            <a:r>
              <a:rPr lang="en-US" altLang="en-US" sz="2400" b="1" dirty="0"/>
              <a:t>Yes , It is breach of confidentiality, unless that patient listed that family member can receive medical information about them.</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B9C9-3888-5170-F988-CB5286411A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E460B0-45C6-55F6-A97D-728F5F546ABC}"/>
              </a:ext>
            </a:extLst>
          </p:cNvPr>
          <p:cNvSpPr>
            <a:spLocks noGrp="1"/>
          </p:cNvSpPr>
          <p:nvPr>
            <p:ph idx="1"/>
          </p:nvPr>
        </p:nvSpPr>
        <p:spPr/>
        <p:txBody>
          <a:bodyPr/>
          <a:lstStyle/>
          <a:p>
            <a:pPr eaLnBrk="1" fontAlgn="auto" hangingPunct="1">
              <a:spcAft>
                <a:spcPts val="0"/>
              </a:spcAft>
              <a:defRPr/>
            </a:pPr>
            <a:r>
              <a:rPr lang="en-US" altLang="en-US" sz="2400" b="1" i="1" dirty="0">
                <a:solidFill>
                  <a:srgbClr val="002060"/>
                </a:solidFill>
              </a:rPr>
              <a:t>You see your  Aunt at the hospital where you are working at. </a:t>
            </a:r>
            <a:r>
              <a:rPr lang="en-US" altLang="en-US" sz="2400" b="1" i="1" dirty="0">
                <a:solidFill>
                  <a:srgbClr val="FF0000"/>
                </a:solidFill>
              </a:rPr>
              <a:t>Can you tell your mom about it?</a:t>
            </a:r>
          </a:p>
          <a:p>
            <a:pPr marL="0" indent="0" eaLnBrk="1" fontAlgn="auto" hangingPunct="1">
              <a:spcAft>
                <a:spcPts val="0"/>
              </a:spcAft>
              <a:buNone/>
              <a:defRPr/>
            </a:pPr>
            <a:endParaRPr lang="en-US" altLang="en-US" sz="2400" b="1" dirty="0">
              <a:solidFill>
                <a:srgbClr val="FF0000"/>
              </a:solidFill>
            </a:endParaRPr>
          </a:p>
          <a:p>
            <a:pPr eaLnBrk="1" fontAlgn="auto" hangingPunct="1">
              <a:spcAft>
                <a:spcPts val="0"/>
              </a:spcAft>
              <a:defRPr/>
            </a:pPr>
            <a:r>
              <a:rPr lang="en-US" altLang="en-US" sz="2400" dirty="0"/>
              <a:t>A: </a:t>
            </a:r>
            <a:r>
              <a:rPr lang="en-US" altLang="en-US" sz="2400" b="1" dirty="0">
                <a:solidFill>
                  <a:srgbClr val="FF3300"/>
                </a:solidFill>
              </a:rPr>
              <a:t>No</a:t>
            </a:r>
            <a:r>
              <a:rPr lang="en-US" altLang="en-US" sz="2400" b="1" dirty="0">
                <a:solidFill>
                  <a:srgbClr val="000000"/>
                </a:solidFill>
              </a:rPr>
              <a:t>. your  Aunt</a:t>
            </a:r>
            <a:r>
              <a:rPr lang="en-US" altLang="en-US" sz="2400" b="1" i="1" dirty="0">
                <a:solidFill>
                  <a:srgbClr val="000000"/>
                </a:solidFill>
              </a:rPr>
              <a:t> </a:t>
            </a:r>
            <a:r>
              <a:rPr lang="en-US" altLang="en-US" sz="2400" b="1" dirty="0">
                <a:solidFill>
                  <a:srgbClr val="000000"/>
                </a:solidFill>
              </a:rPr>
              <a:t>may be visiting; but then again, she may be having investigations done. She may not want the family to know about the tests until she knows the outcome. She has the right not to tell the family. It is up to her to tell the family </a:t>
            </a:r>
            <a:r>
              <a:rPr lang="en-US" altLang="en-US" sz="2400" b="1" dirty="0">
                <a:solidFill>
                  <a:srgbClr val="000000"/>
                </a:solidFill>
                <a:latin typeface="Arial" panose="020B0604020202020204" pitchFamily="34" charset="0"/>
              </a:rPr>
              <a:t>–</a:t>
            </a:r>
            <a:r>
              <a:rPr lang="en-US" altLang="en-US" sz="2400" b="1" dirty="0">
                <a:solidFill>
                  <a:srgbClr val="000000"/>
                </a:solidFill>
              </a:rPr>
              <a:t> not you. </a:t>
            </a:r>
          </a:p>
          <a:p>
            <a:pPr eaLnBrk="1" fontAlgn="auto" hangingPunct="1">
              <a:spcAft>
                <a:spcPts val="0"/>
              </a:spcAft>
              <a:defRPr/>
            </a:pPr>
            <a:r>
              <a:rPr lang="en-US" altLang="en-US" sz="2400" b="1" dirty="0">
                <a:solidFill>
                  <a:srgbClr val="000000"/>
                </a:solidFill>
              </a:rPr>
              <a:t>A simple statement like </a:t>
            </a:r>
            <a:r>
              <a:rPr lang="en-US" altLang="en-US" sz="2400" b="1" dirty="0">
                <a:solidFill>
                  <a:srgbClr val="000000"/>
                </a:solidFill>
                <a:latin typeface="Arial" panose="020B0604020202020204" pitchFamily="34" charset="0"/>
              </a:rPr>
              <a:t>“</a:t>
            </a:r>
            <a:r>
              <a:rPr lang="en-US" altLang="en-US" sz="2400" b="1" dirty="0">
                <a:solidFill>
                  <a:srgbClr val="FF0000"/>
                </a:solidFill>
              </a:rPr>
              <a:t>I saw my Aunt  at the hospital today</a:t>
            </a:r>
            <a:r>
              <a:rPr lang="en-US" altLang="en-US" sz="2400" b="1" dirty="0">
                <a:solidFill>
                  <a:srgbClr val="000000"/>
                </a:solidFill>
                <a:latin typeface="Arial" panose="020B0604020202020204" pitchFamily="34" charset="0"/>
              </a:rPr>
              <a:t>”</a:t>
            </a:r>
            <a:r>
              <a:rPr lang="en-US" altLang="en-US" sz="2400" b="1" dirty="0">
                <a:solidFill>
                  <a:srgbClr val="000000"/>
                </a:solidFill>
              </a:rPr>
              <a:t> can lead to a major breach of her right to privacy.</a:t>
            </a:r>
          </a:p>
          <a:p>
            <a:endParaRPr lang="en-US" dirty="0"/>
          </a:p>
        </p:txBody>
      </p:sp>
    </p:spTree>
    <p:extLst>
      <p:ext uri="{BB962C8B-B14F-4D97-AF65-F5344CB8AC3E}">
        <p14:creationId xmlns:p14="http://schemas.microsoft.com/office/powerpoint/2010/main" val="178503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B9C9-3888-5170-F988-CB5286411A0D}"/>
              </a:ext>
            </a:extLst>
          </p:cNvPr>
          <p:cNvSpPr>
            <a:spLocks noGrp="1"/>
          </p:cNvSpPr>
          <p:nvPr>
            <p:ph type="title"/>
          </p:nvPr>
        </p:nvSpPr>
        <p:spPr/>
        <p:txBody>
          <a:bodyPr>
            <a:normAutofit/>
          </a:bodyPr>
          <a:lstStyle/>
          <a:p>
            <a:r>
              <a:rPr lang="en-US" sz="6000" b="1" dirty="0"/>
              <a:t>Case 3</a:t>
            </a:r>
          </a:p>
        </p:txBody>
      </p:sp>
      <p:sp>
        <p:nvSpPr>
          <p:cNvPr id="3" name="Content Placeholder 2">
            <a:extLst>
              <a:ext uri="{FF2B5EF4-FFF2-40B4-BE49-F238E27FC236}">
                <a16:creationId xmlns:a16="http://schemas.microsoft.com/office/drawing/2014/main" id="{77E460B0-45C6-55F6-A97D-728F5F546ABC}"/>
              </a:ext>
            </a:extLst>
          </p:cNvPr>
          <p:cNvSpPr>
            <a:spLocks noGrp="1"/>
          </p:cNvSpPr>
          <p:nvPr>
            <p:ph idx="1"/>
          </p:nvPr>
        </p:nvSpPr>
        <p:spPr/>
        <p:txBody>
          <a:bodyPr>
            <a:normAutofit/>
          </a:bodyPr>
          <a:lstStyle/>
          <a:p>
            <a:pPr eaLnBrk="1" fontAlgn="auto" hangingPunct="1">
              <a:spcAft>
                <a:spcPts val="0"/>
              </a:spcAft>
              <a:defRPr/>
            </a:pPr>
            <a:r>
              <a:rPr lang="en-US" altLang="en-US" sz="3600" b="1" i="1" dirty="0">
                <a:solidFill>
                  <a:srgbClr val="002060"/>
                </a:solidFill>
              </a:rPr>
              <a:t>You see your  Aunt at the hospital where you are working at. </a:t>
            </a:r>
            <a:r>
              <a:rPr lang="en-US" altLang="en-US" sz="3600" b="1" i="1" dirty="0">
                <a:solidFill>
                  <a:srgbClr val="FF0000"/>
                </a:solidFill>
              </a:rPr>
              <a:t>Can you tell your mom about it?</a:t>
            </a:r>
          </a:p>
          <a:p>
            <a:pPr marL="0" indent="0" eaLnBrk="1" fontAlgn="auto" hangingPunct="1">
              <a:spcAft>
                <a:spcPts val="0"/>
              </a:spcAft>
              <a:buNone/>
              <a:defRPr/>
            </a:pPr>
            <a:endParaRPr lang="en-US" altLang="en-US" sz="3600" b="1" dirty="0">
              <a:solidFill>
                <a:srgbClr val="FF0000"/>
              </a:solidFill>
            </a:endParaRPr>
          </a:p>
          <a:p>
            <a:endParaRPr lang="en-US" sz="4000" dirty="0"/>
          </a:p>
        </p:txBody>
      </p:sp>
    </p:spTree>
    <p:extLst>
      <p:ext uri="{BB962C8B-B14F-4D97-AF65-F5344CB8AC3E}">
        <p14:creationId xmlns:p14="http://schemas.microsoft.com/office/powerpoint/2010/main" val="275190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06F7-CBAE-4B0D-9645-F3F37C536D86}"/>
              </a:ext>
            </a:extLst>
          </p:cNvPr>
          <p:cNvSpPr>
            <a:spLocks noGrp="1"/>
          </p:cNvSpPr>
          <p:nvPr>
            <p:ph type="title"/>
          </p:nvPr>
        </p:nvSpPr>
        <p:spPr/>
        <p:txBody>
          <a:bodyPr>
            <a:normAutofit/>
          </a:bodyPr>
          <a:lstStyle/>
          <a:p>
            <a:r>
              <a:rPr lang="en-US" sz="2800" b="1" i="0" u="none" strike="noStrike" baseline="0" dirty="0">
                <a:solidFill>
                  <a:srgbClr val="008100"/>
                </a:solidFill>
                <a:latin typeface="Tahoma,Bold"/>
              </a:rPr>
              <a:t>Privacy and Confidentiality: Definitions</a:t>
            </a:r>
            <a:endParaRPr lang="en-US" sz="6000" dirty="0"/>
          </a:p>
        </p:txBody>
      </p:sp>
      <p:sp>
        <p:nvSpPr>
          <p:cNvPr id="3" name="Content Placeholder 2">
            <a:extLst>
              <a:ext uri="{FF2B5EF4-FFF2-40B4-BE49-F238E27FC236}">
                <a16:creationId xmlns:a16="http://schemas.microsoft.com/office/drawing/2014/main" id="{432E8D18-A5B3-478B-BF0C-1194724CB506}"/>
              </a:ext>
            </a:extLst>
          </p:cNvPr>
          <p:cNvSpPr>
            <a:spLocks noGrp="1"/>
          </p:cNvSpPr>
          <p:nvPr>
            <p:ph idx="1"/>
          </p:nvPr>
        </p:nvSpPr>
        <p:spPr/>
        <p:txBody>
          <a:bodyPr>
            <a:normAutofit/>
          </a:bodyPr>
          <a:lstStyle/>
          <a:p>
            <a:pPr algn="just"/>
            <a:r>
              <a:rPr lang="en-US" sz="3200" b="1" dirty="0">
                <a:solidFill>
                  <a:srgbClr val="FF0000"/>
                </a:solidFill>
                <a:latin typeface="Tahoma" panose="020B0604030504040204" pitchFamily="34" charset="0"/>
              </a:rPr>
              <a:t>P</a:t>
            </a:r>
            <a:r>
              <a:rPr lang="en-US" sz="3200" b="1" i="0" u="none" strike="noStrike" baseline="0" dirty="0">
                <a:solidFill>
                  <a:srgbClr val="FF0000"/>
                </a:solidFill>
                <a:latin typeface="Tahoma" panose="020B0604030504040204" pitchFamily="34" charset="0"/>
              </a:rPr>
              <a:t>rivacy</a:t>
            </a:r>
            <a:r>
              <a:rPr lang="en-US" sz="2400" b="0" i="0" u="none" strike="noStrike" baseline="0" dirty="0">
                <a:latin typeface="Tahoma" panose="020B0604030504040204" pitchFamily="34" charset="0"/>
              </a:rPr>
              <a:t> is about the right not to be interfered with, to be free from surveillance, or more generally, a moral right to be left alone.</a:t>
            </a:r>
          </a:p>
          <a:p>
            <a:pPr algn="just"/>
            <a:r>
              <a:rPr lang="en-US" sz="3200" b="1" dirty="0">
                <a:solidFill>
                  <a:srgbClr val="FF0000"/>
                </a:solidFill>
                <a:latin typeface="Tahoma" panose="020B0604030504040204" pitchFamily="34" charset="0"/>
              </a:rPr>
              <a:t>Confidentiality</a:t>
            </a:r>
            <a:r>
              <a:rPr lang="en-US" sz="2400" b="0" i="0" u="none" strike="noStrike" baseline="0" dirty="0">
                <a:latin typeface="Tahoma" panose="020B0604030504040204" pitchFamily="34" charset="0"/>
              </a:rPr>
              <a:t> is about the right of an individual to have personal, identifiable medical information kept out of reach of others.</a:t>
            </a:r>
          </a:p>
          <a:p>
            <a:pPr algn="just"/>
            <a:r>
              <a:rPr lang="en-US" sz="3200" b="1" dirty="0">
                <a:solidFill>
                  <a:srgbClr val="FF0000"/>
                </a:solidFill>
                <a:latin typeface="Tahoma" panose="020B0604030504040204" pitchFamily="34" charset="0"/>
              </a:rPr>
              <a:t>Privacy</a:t>
            </a:r>
            <a:r>
              <a:rPr lang="en-US" sz="2400" b="0" i="0" u="none" strike="noStrike" baseline="0" dirty="0">
                <a:latin typeface="Tahoma" panose="020B0604030504040204" pitchFamily="34" charset="0"/>
              </a:rPr>
              <a:t> is concerned with the setting within which the patient's medical information is taken (i.e., the patient's body).</a:t>
            </a:r>
          </a:p>
          <a:p>
            <a:pPr algn="just"/>
            <a:r>
              <a:rPr lang="en-US" sz="3200" b="1" dirty="0">
                <a:solidFill>
                  <a:srgbClr val="FF0000"/>
                </a:solidFill>
                <a:latin typeface="Tahoma" panose="020B0604030504040204" pitchFamily="34" charset="0"/>
              </a:rPr>
              <a:t>Confidentiality</a:t>
            </a:r>
            <a:r>
              <a:rPr lang="en-US" sz="2400" b="0" i="0" u="none" strike="noStrike" baseline="0" dirty="0">
                <a:latin typeface="Tahoma" panose="020B0604030504040204" pitchFamily="34" charset="0"/>
              </a:rPr>
              <a:t> is concerned with the information collected from/about the patient (i.e., the patient's information).</a:t>
            </a:r>
            <a:endParaRPr lang="en-US" sz="3600" dirty="0"/>
          </a:p>
        </p:txBody>
      </p:sp>
    </p:spTree>
    <p:extLst>
      <p:ext uri="{BB962C8B-B14F-4D97-AF65-F5344CB8AC3E}">
        <p14:creationId xmlns:p14="http://schemas.microsoft.com/office/powerpoint/2010/main" val="25141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5A953-16E5-4486-94C8-67BE70427158}"/>
              </a:ext>
            </a:extLst>
          </p:cNvPr>
          <p:cNvSpPr>
            <a:spLocks noGrp="1"/>
          </p:cNvSpPr>
          <p:nvPr>
            <p:ph type="title"/>
          </p:nvPr>
        </p:nvSpPr>
        <p:spPr>
          <a:xfrm>
            <a:off x="589560" y="856180"/>
            <a:ext cx="4560584" cy="1128068"/>
          </a:xfrm>
        </p:spPr>
        <p:txBody>
          <a:bodyPr anchor="ctr">
            <a:normAutofit/>
          </a:bodyPr>
          <a:lstStyle/>
          <a:p>
            <a:r>
              <a:rPr lang="en-US" sz="3400" b="1" i="0" u="none" strike="noStrike" baseline="0">
                <a:latin typeface="Tahoma,Bold"/>
              </a:rPr>
              <a:t>Measures to protect patients’ privacy</a:t>
            </a:r>
            <a:endParaRPr lang="en-US" sz="3400"/>
          </a:p>
        </p:txBody>
      </p:sp>
      <p:grpSp>
        <p:nvGrpSpPr>
          <p:cNvPr id="1063" name="Group 106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64" name="Rectangle 106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7" name="Rectangle 106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1A6A39-9A8C-40B1-97EC-5B02DDF23EBE}"/>
              </a:ext>
            </a:extLst>
          </p:cNvPr>
          <p:cNvSpPr>
            <a:spLocks noGrp="1"/>
          </p:cNvSpPr>
          <p:nvPr>
            <p:ph idx="1"/>
          </p:nvPr>
        </p:nvSpPr>
        <p:spPr>
          <a:xfrm>
            <a:off x="1135" y="2224322"/>
            <a:ext cx="5927458" cy="3979585"/>
          </a:xfrm>
        </p:spPr>
        <p:txBody>
          <a:bodyPr anchor="ctr">
            <a:normAutofit/>
          </a:bodyPr>
          <a:lstStyle/>
          <a:p>
            <a:r>
              <a:rPr lang="en-US" sz="2000" dirty="0"/>
              <a:t>Make sure all physical examinations take place </a:t>
            </a:r>
            <a:r>
              <a:rPr lang="en-US" sz="2000" b="1" u="sng" dirty="0"/>
              <a:t>in isolation </a:t>
            </a:r>
            <a:r>
              <a:rPr lang="en-US" sz="2000" dirty="0"/>
              <a:t>from other patients, unauthorized family members, and/or staff</a:t>
            </a:r>
          </a:p>
          <a:p>
            <a:r>
              <a:rPr lang="en-US" sz="2000" dirty="0"/>
              <a:t>Provide </a:t>
            </a:r>
            <a:r>
              <a:rPr lang="en-US" sz="2000" b="1" dirty="0"/>
              <a:t>gender-sensitive</a:t>
            </a:r>
            <a:r>
              <a:rPr lang="en-US" sz="2000" dirty="0"/>
              <a:t> waiting and examination rooms.</a:t>
            </a:r>
          </a:p>
          <a:p>
            <a:r>
              <a:rPr lang="en-US" sz="2000" dirty="0"/>
              <a:t>Provide </a:t>
            </a:r>
            <a:r>
              <a:rPr lang="en-US" sz="2000" b="1" dirty="0"/>
              <a:t>proper clothing </a:t>
            </a:r>
            <a:r>
              <a:rPr lang="en-US" sz="2000" dirty="0"/>
              <a:t>for inpatients.</a:t>
            </a:r>
          </a:p>
          <a:p>
            <a:r>
              <a:rPr lang="en-US" sz="2000" dirty="0"/>
              <a:t>Make sure patients are </a:t>
            </a:r>
            <a:r>
              <a:rPr lang="en-US" sz="2000" b="1" dirty="0"/>
              <a:t>well covered </a:t>
            </a:r>
            <a:r>
              <a:rPr lang="en-US" sz="2000" dirty="0"/>
              <a:t>when transferred from one place to another in the hospital.</a:t>
            </a:r>
          </a:p>
          <a:p>
            <a:endParaRPr lang="en-US" sz="2000" dirty="0"/>
          </a:p>
        </p:txBody>
      </p:sp>
      <p:sp>
        <p:nvSpPr>
          <p:cNvPr id="1069" name="Rectangle 106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ectangle 10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lsharq">
            <a:extLst>
              <a:ext uri="{FF2B5EF4-FFF2-40B4-BE49-F238E27FC236}">
                <a16:creationId xmlns:a16="http://schemas.microsoft.com/office/drawing/2014/main" id="{CA09D09E-8A80-17F8-2467-478E4B7171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9" r="28713"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32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D2F7-361F-4F62-ABE0-9DB4661BA040}"/>
              </a:ext>
            </a:extLst>
          </p:cNvPr>
          <p:cNvSpPr>
            <a:spLocks noGrp="1"/>
          </p:cNvSpPr>
          <p:nvPr>
            <p:ph type="title"/>
          </p:nvPr>
        </p:nvSpPr>
        <p:spPr/>
        <p:txBody>
          <a:bodyPr/>
          <a:lstStyle/>
          <a:p>
            <a:r>
              <a:rPr lang="en-US" sz="4400" b="1" i="0" u="none" strike="noStrike" baseline="0" dirty="0">
                <a:solidFill>
                  <a:srgbClr val="008100"/>
                </a:solidFill>
                <a:latin typeface="Tahoma,Bold"/>
              </a:rPr>
              <a:t>Measures to protect patient’s privacy</a:t>
            </a:r>
            <a:endParaRPr lang="en-US" dirty="0"/>
          </a:p>
        </p:txBody>
      </p:sp>
      <p:sp>
        <p:nvSpPr>
          <p:cNvPr id="3" name="Content Placeholder 2">
            <a:extLst>
              <a:ext uri="{FF2B5EF4-FFF2-40B4-BE49-F238E27FC236}">
                <a16:creationId xmlns:a16="http://schemas.microsoft.com/office/drawing/2014/main" id="{7F53C94C-6D97-43FF-97CC-B0573F297788}"/>
              </a:ext>
            </a:extLst>
          </p:cNvPr>
          <p:cNvSpPr>
            <a:spLocks noGrp="1"/>
          </p:cNvSpPr>
          <p:nvPr>
            <p:ph idx="1"/>
          </p:nvPr>
        </p:nvSpPr>
        <p:spPr>
          <a:xfrm>
            <a:off x="404734" y="1825625"/>
            <a:ext cx="11527436" cy="4351338"/>
          </a:xfrm>
        </p:spPr>
        <p:txBody>
          <a:bodyPr>
            <a:normAutofit/>
          </a:bodyPr>
          <a:lstStyle/>
          <a:p>
            <a:pPr algn="just"/>
            <a:r>
              <a:rPr lang="en-US" sz="3600" dirty="0"/>
              <a:t>Make sure your </a:t>
            </a:r>
            <a:r>
              <a:rPr lang="en-US" sz="3600" b="1" dirty="0">
                <a:solidFill>
                  <a:srgbClr val="FF0000"/>
                </a:solidFill>
              </a:rPr>
              <a:t>patient's body is exposed ONLY </a:t>
            </a:r>
            <a:r>
              <a:rPr lang="en-US" sz="3600" dirty="0"/>
              <a:t>as much as needed by the examination or investigation</a:t>
            </a:r>
          </a:p>
          <a:p>
            <a:pPr algn="just"/>
            <a:r>
              <a:rPr lang="en-US" sz="3600" dirty="0"/>
              <a:t>Make sure there is </a:t>
            </a:r>
            <a:r>
              <a:rPr lang="en-US" sz="3600" b="1" dirty="0">
                <a:solidFill>
                  <a:srgbClr val="FF0000"/>
                </a:solidFill>
              </a:rPr>
              <a:t>another person (nurse) of the same gender</a:t>
            </a:r>
            <a:r>
              <a:rPr lang="en-US" sz="3600" dirty="0"/>
              <a:t> as the patient present throughout any examination</a:t>
            </a:r>
          </a:p>
          <a:p>
            <a:pPr algn="just"/>
            <a:r>
              <a:rPr lang="en-US" sz="3600" dirty="0"/>
              <a:t>Always </a:t>
            </a:r>
            <a:r>
              <a:rPr lang="en-US" sz="3600" b="1" dirty="0">
                <a:solidFill>
                  <a:srgbClr val="FF0000"/>
                </a:solidFill>
              </a:rPr>
              <a:t>take permission </a:t>
            </a:r>
            <a:r>
              <a:rPr lang="en-US" sz="3600" dirty="0"/>
              <a:t>from the patient before starting any examination</a:t>
            </a:r>
          </a:p>
          <a:p>
            <a:pPr algn="just"/>
            <a:r>
              <a:rPr lang="en-US" sz="3600" dirty="0"/>
              <a:t>Ensure </a:t>
            </a:r>
            <a:r>
              <a:rPr lang="en-US" sz="3600" b="1" dirty="0">
                <a:solidFill>
                  <a:srgbClr val="FF0000"/>
                </a:solidFill>
              </a:rPr>
              <a:t>privacy</a:t>
            </a:r>
            <a:r>
              <a:rPr lang="en-US" sz="3600" dirty="0"/>
              <a:t> when taking information from patients</a:t>
            </a:r>
          </a:p>
        </p:txBody>
      </p:sp>
    </p:spTree>
    <p:extLst>
      <p:ext uri="{BB962C8B-B14F-4D97-AF65-F5344CB8AC3E}">
        <p14:creationId xmlns:p14="http://schemas.microsoft.com/office/powerpoint/2010/main" val="12734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2B8EF-D836-419A-A4AA-E016894BE684}"/>
              </a:ext>
            </a:extLst>
          </p:cNvPr>
          <p:cNvSpPr>
            <a:spLocks noGrp="1"/>
          </p:cNvSpPr>
          <p:nvPr>
            <p:ph type="title"/>
          </p:nvPr>
        </p:nvSpPr>
        <p:spPr>
          <a:xfrm>
            <a:off x="589560" y="856180"/>
            <a:ext cx="4560584" cy="1128068"/>
          </a:xfrm>
        </p:spPr>
        <p:txBody>
          <a:bodyPr anchor="ctr">
            <a:normAutofit/>
          </a:bodyPr>
          <a:lstStyle/>
          <a:p>
            <a:r>
              <a:rPr lang="en-US" sz="3400" b="1" i="0" u="none" strike="noStrike" baseline="0">
                <a:latin typeface="Tahoma,Bold"/>
              </a:rPr>
              <a:t>Measures to protect patients</a:t>
            </a:r>
            <a:r>
              <a:rPr lang="en-US" sz="3400" b="1">
                <a:latin typeface="Tahoma,Bold"/>
              </a:rPr>
              <a:t>’ </a:t>
            </a:r>
            <a:r>
              <a:rPr lang="en-US" sz="3400" b="1" i="0" u="none" strike="noStrike" baseline="0">
                <a:latin typeface="Tahoma,Bold"/>
              </a:rPr>
              <a:t>privacy</a:t>
            </a:r>
            <a:endParaRPr lang="en-US" sz="3400"/>
          </a:p>
        </p:txBody>
      </p:sp>
      <p:grpSp>
        <p:nvGrpSpPr>
          <p:cNvPr id="2057" name="Group 20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58" name="Rectangle 20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AB8101-73B7-4224-AE77-385F36E844CE}"/>
              </a:ext>
            </a:extLst>
          </p:cNvPr>
          <p:cNvSpPr>
            <a:spLocks noGrp="1"/>
          </p:cNvSpPr>
          <p:nvPr>
            <p:ph idx="1"/>
          </p:nvPr>
        </p:nvSpPr>
        <p:spPr>
          <a:xfrm>
            <a:off x="590719" y="2330505"/>
            <a:ext cx="4559425" cy="3979585"/>
          </a:xfrm>
        </p:spPr>
        <p:txBody>
          <a:bodyPr anchor="ctr">
            <a:normAutofit/>
          </a:bodyPr>
          <a:lstStyle/>
          <a:p>
            <a:r>
              <a:rPr lang="en-US" sz="2000" b="1"/>
              <a:t>Avoid keeping patients for periods </a:t>
            </a:r>
            <a:r>
              <a:rPr lang="en-US" sz="2000"/>
              <a:t>more than required by the procedure</a:t>
            </a:r>
          </a:p>
          <a:p>
            <a:r>
              <a:rPr lang="en-US" sz="2000"/>
              <a:t>It is </a:t>
            </a:r>
            <a:r>
              <a:rPr lang="en-US" sz="2000" b="1"/>
              <a:t>prohibited</a:t>
            </a:r>
            <a:r>
              <a:rPr lang="en-US" sz="2000"/>
              <a:t> to examine the patient in the </a:t>
            </a:r>
            <a:r>
              <a:rPr lang="en-US" sz="2000" b="1"/>
              <a:t>corridors</a:t>
            </a:r>
            <a:r>
              <a:rPr lang="en-US" sz="2000"/>
              <a:t> or waiting areas </a:t>
            </a:r>
          </a:p>
          <a:p>
            <a:r>
              <a:rPr lang="en-US" sz="2000"/>
              <a:t>During an examination</a:t>
            </a:r>
            <a:r>
              <a:rPr lang="en-US" sz="2000" b="1"/>
              <a:t>, no unrelated non-hospital person </a:t>
            </a:r>
            <a:r>
              <a:rPr lang="en-US" sz="2000"/>
              <a:t>should be allowed to be present</a:t>
            </a:r>
          </a:p>
          <a:p>
            <a:r>
              <a:rPr lang="en-US" sz="2000"/>
              <a:t>Give patients </a:t>
            </a:r>
            <a:r>
              <a:rPr lang="en-US" sz="2000" b="1"/>
              <a:t>enough time </a:t>
            </a:r>
            <a:r>
              <a:rPr lang="en-US" sz="2000"/>
              <a:t>to expose the part with </a:t>
            </a:r>
            <a:r>
              <a:rPr lang="en-US" sz="2000" b="1"/>
              <a:t>pain</a:t>
            </a:r>
          </a:p>
          <a:p>
            <a:r>
              <a:rPr lang="en-US" sz="2000" b="1"/>
              <a:t>Only relevant personnel </a:t>
            </a:r>
            <a:r>
              <a:rPr lang="en-US" sz="2000"/>
              <a:t>are allowed to enter the </a:t>
            </a:r>
            <a:r>
              <a:rPr lang="en-US" sz="2000" b="1"/>
              <a:t>examination room </a:t>
            </a:r>
            <a:r>
              <a:rPr lang="en-US" sz="2000"/>
              <a:t>at any time during an examination</a:t>
            </a:r>
          </a:p>
        </p:txBody>
      </p:sp>
      <p:sp>
        <p:nvSpPr>
          <p:cNvPr id="2063" name="Rectangle 20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group of people in a room&#10;&#10;Description automatically generated">
            <a:extLst>
              <a:ext uri="{FF2B5EF4-FFF2-40B4-BE49-F238E27FC236}">
                <a16:creationId xmlns:a16="http://schemas.microsoft.com/office/drawing/2014/main" id="{A21EDD93-E36A-C8B5-6790-C8C98E164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20" r="11286"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06D3-2FDC-4C45-9BB1-0CEC6883370C}"/>
              </a:ext>
            </a:extLst>
          </p:cNvPr>
          <p:cNvSpPr>
            <a:spLocks noGrp="1"/>
          </p:cNvSpPr>
          <p:nvPr>
            <p:ph type="title"/>
          </p:nvPr>
        </p:nvSpPr>
        <p:spPr>
          <a:xfrm>
            <a:off x="479685" y="83512"/>
            <a:ext cx="10515600" cy="1325563"/>
          </a:xfrm>
        </p:spPr>
        <p:txBody>
          <a:bodyPr>
            <a:normAutofit/>
          </a:bodyPr>
          <a:lstStyle/>
          <a:p>
            <a:r>
              <a:rPr lang="en-US" sz="5400" b="1" dirty="0">
                <a:solidFill>
                  <a:srgbClr val="00B050"/>
                </a:solidFill>
              </a:rPr>
              <a:t>Why confidentiality is important?</a:t>
            </a:r>
          </a:p>
        </p:txBody>
      </p:sp>
      <p:sp>
        <p:nvSpPr>
          <p:cNvPr id="3" name="Content Placeholder 2">
            <a:extLst>
              <a:ext uri="{FF2B5EF4-FFF2-40B4-BE49-F238E27FC236}">
                <a16:creationId xmlns:a16="http://schemas.microsoft.com/office/drawing/2014/main" id="{E3E20C77-A1C9-4F17-A7BD-F676E1C74636}"/>
              </a:ext>
            </a:extLst>
          </p:cNvPr>
          <p:cNvSpPr>
            <a:spLocks noGrp="1"/>
          </p:cNvSpPr>
          <p:nvPr>
            <p:ph idx="1"/>
          </p:nvPr>
        </p:nvSpPr>
        <p:spPr>
          <a:xfrm>
            <a:off x="179882" y="1409075"/>
            <a:ext cx="12187003" cy="5111646"/>
          </a:xfrm>
        </p:spPr>
        <p:txBody>
          <a:bodyPr>
            <a:normAutofit fontScale="92500" lnSpcReduction="10000"/>
          </a:bodyPr>
          <a:lstStyle/>
          <a:p>
            <a:pPr marL="514350" indent="-514350">
              <a:lnSpc>
                <a:spcPct val="100000"/>
              </a:lnSpc>
              <a:buFont typeface="+mj-lt"/>
              <a:buAutoNum type="arabicPeriod"/>
            </a:pPr>
            <a:r>
              <a:rPr lang="en-US" sz="3200" b="1" dirty="0"/>
              <a:t>Respect for confidentiality is firmly established in codes of medical ethics (</a:t>
            </a:r>
            <a:r>
              <a:rPr lang="en-US" sz="3200" b="1" dirty="0">
                <a:hlinkClick r:id="rId2" action="ppaction://hlinksldjump" tooltip="Slide 10"/>
              </a:rPr>
              <a:t>Hippocratic oath</a:t>
            </a:r>
            <a:r>
              <a:rPr lang="en-US" sz="3200" b="1" dirty="0"/>
              <a:t>) </a:t>
            </a:r>
            <a:r>
              <a:rPr lang="ar-EG" sz="3200" b="1" dirty="0">
                <a:hlinkClick r:id="rId3" action="ppaction://hlinksldjump"/>
              </a:rPr>
              <a:t>قسم الطبيب</a:t>
            </a:r>
            <a:r>
              <a:rPr lang="en-US" sz="3200" b="1" dirty="0"/>
              <a:t>.</a:t>
            </a:r>
          </a:p>
          <a:p>
            <a:pPr marL="514350" indent="-514350">
              <a:lnSpc>
                <a:spcPct val="100000"/>
              </a:lnSpc>
              <a:buFont typeface="+mj-lt"/>
              <a:buAutoNum type="arabicPeriod"/>
            </a:pPr>
            <a:r>
              <a:rPr lang="en-US" sz="3200" b="1" dirty="0"/>
              <a:t>Breach of confidentiality is not only unethical, but also illegal</a:t>
            </a:r>
            <a:r>
              <a:rPr lang="ar-EG" sz="3200" b="1" dirty="0"/>
              <a:t>  </a:t>
            </a:r>
            <a:r>
              <a:rPr lang="en-US" sz="3200" b="1" dirty="0"/>
              <a:t> </a:t>
            </a:r>
            <a:r>
              <a:rPr lang="en-US" sz="3200" b="1" dirty="0">
                <a:hlinkClick r:id="rId4" action="ppaction://hlinksldjump"/>
              </a:rPr>
              <a:t>(slide 10 &amp; </a:t>
            </a:r>
            <a:r>
              <a:rPr lang="en-US" sz="3200" b="1" dirty="0">
                <a:hlinkClick r:id="rId5" action="ppaction://hlinksldjump"/>
              </a:rPr>
              <a:t>12</a:t>
            </a:r>
            <a:r>
              <a:rPr lang="en-US" sz="3200" b="1" dirty="0"/>
              <a:t>).</a:t>
            </a:r>
          </a:p>
          <a:p>
            <a:pPr marL="514350" indent="-514350">
              <a:lnSpc>
                <a:spcPct val="100000"/>
              </a:lnSpc>
              <a:buFont typeface="+mj-lt"/>
              <a:buAutoNum type="arabicPeriod"/>
            </a:pPr>
            <a:r>
              <a:rPr lang="en-US" sz="3200" b="1" dirty="0"/>
              <a:t>Respects patient's autonomy.</a:t>
            </a:r>
          </a:p>
          <a:p>
            <a:pPr marL="514350" indent="-514350">
              <a:lnSpc>
                <a:spcPct val="100000"/>
              </a:lnSpc>
              <a:buFont typeface="+mj-lt"/>
              <a:buAutoNum type="arabicPeriod"/>
            </a:pPr>
            <a:r>
              <a:rPr lang="en-US" sz="3200" b="1" dirty="0"/>
              <a:t>Respects natural human desire for privacy.</a:t>
            </a:r>
          </a:p>
          <a:p>
            <a:pPr marL="514350" indent="-514350">
              <a:lnSpc>
                <a:spcPct val="100000"/>
              </a:lnSpc>
              <a:buFont typeface="+mj-lt"/>
              <a:buAutoNum type="arabicPeriod"/>
            </a:pPr>
            <a:r>
              <a:rPr lang="en-US" sz="3200" b="1" dirty="0"/>
              <a:t>Protects from social embarrassment,  discrimination, or stigmatization (as covid patient).</a:t>
            </a:r>
          </a:p>
          <a:p>
            <a:pPr marL="514350" indent="-514350">
              <a:lnSpc>
                <a:spcPct val="100000"/>
              </a:lnSpc>
              <a:buFont typeface="+mj-lt"/>
              <a:buAutoNum type="arabicPeriod"/>
            </a:pPr>
            <a:r>
              <a:rPr lang="en-US" sz="3200" b="1" dirty="0"/>
              <a:t>Prevents misuse of information against patient.</a:t>
            </a:r>
          </a:p>
          <a:p>
            <a:pPr marL="514350" indent="-514350">
              <a:lnSpc>
                <a:spcPct val="100000"/>
              </a:lnSpc>
              <a:buFont typeface="+mj-lt"/>
              <a:buAutoNum type="arabicPeriod"/>
            </a:pPr>
            <a:r>
              <a:rPr lang="en-US" sz="3200" b="1" dirty="0"/>
              <a:t>Builds confidence between doctor and patient.</a:t>
            </a:r>
          </a:p>
          <a:p>
            <a:pPr marL="514350" indent="-514350">
              <a:lnSpc>
                <a:spcPct val="100000"/>
              </a:lnSpc>
              <a:buFont typeface="+mj-lt"/>
              <a:buAutoNum type="arabicPeriod"/>
            </a:pPr>
            <a:endParaRPr lang="en-US" sz="3200" b="1" dirty="0"/>
          </a:p>
          <a:p>
            <a:pPr marL="514350" indent="-514350">
              <a:lnSpc>
                <a:spcPct val="100000"/>
              </a:lnSpc>
              <a:buFont typeface="+mj-lt"/>
              <a:buAutoNum type="arabicPeriod"/>
            </a:pPr>
            <a:endParaRPr lang="en-US" sz="3200" b="1" dirty="0"/>
          </a:p>
          <a:p>
            <a:pPr marL="514350" indent="-514350">
              <a:lnSpc>
                <a:spcPct val="100000"/>
              </a:lnSpc>
              <a:buFont typeface="+mj-lt"/>
              <a:buAutoNum type="arabicPeriod"/>
            </a:pPr>
            <a:endParaRPr lang="en-US" sz="3200" b="1" dirty="0"/>
          </a:p>
        </p:txBody>
      </p:sp>
    </p:spTree>
    <p:extLst>
      <p:ext uri="{BB962C8B-B14F-4D97-AF65-F5344CB8AC3E}">
        <p14:creationId xmlns:p14="http://schemas.microsoft.com/office/powerpoint/2010/main" val="15336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1327</TotalTime>
  <Words>2478</Words>
  <Application>Microsoft Office PowerPoint</Application>
  <PresentationFormat>Widescreen</PresentationFormat>
  <Paragraphs>175</Paragraphs>
  <Slides>36</Slides>
  <Notes>6</Notes>
  <HiddenSlides>5</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MEDICAL CONFIDENTIALITY (professional secrecy)</vt:lpstr>
      <vt:lpstr>PowerPoint Presentation</vt:lpstr>
      <vt:lpstr>Case study 2</vt:lpstr>
      <vt:lpstr>Case 3</vt:lpstr>
      <vt:lpstr>Privacy and Confidentiality: Definitions</vt:lpstr>
      <vt:lpstr>Measures to protect patients’ privacy</vt:lpstr>
      <vt:lpstr>Measures to protect patient’s privacy</vt:lpstr>
      <vt:lpstr>Measures to protect patients’ privacy</vt:lpstr>
      <vt:lpstr>Why confidentiality is important?</vt:lpstr>
      <vt:lpstr>Hippocratic oath </vt:lpstr>
      <vt:lpstr>PowerPoint Presentation</vt:lpstr>
      <vt:lpstr>PowerPoint Presentation</vt:lpstr>
      <vt:lpstr>PowerPoint Presentation</vt:lpstr>
      <vt:lpstr>What are patient’s information that covered by confidentiality: </vt:lpstr>
      <vt:lpstr>PowerPoint Presentation</vt:lpstr>
      <vt:lpstr>Confidentiality </vt:lpstr>
      <vt:lpstr>PowerPoint Presentation</vt:lpstr>
      <vt:lpstr>When can confidentiality be breached? </vt:lpstr>
      <vt:lpstr>PowerPoint Presentation</vt:lpstr>
      <vt:lpstr>PowerPoint Presentation</vt:lpstr>
      <vt:lpstr>PowerPoint Presentation</vt:lpstr>
      <vt:lpstr>PowerPoint Presentation</vt:lpstr>
      <vt:lpstr>PowerPoint Presentation</vt:lpstr>
      <vt:lpstr>Discovering signs of abuse and neglect</vt:lpstr>
      <vt:lpstr>PowerPoint Presentation</vt:lpstr>
      <vt:lpstr>Doctors do not diagnose child abuse or report it for several reasons:</vt:lpstr>
      <vt:lpstr> Case study: </vt:lpstr>
      <vt:lpstr>PowerPoint Presentation</vt:lpstr>
      <vt:lpstr>Ethics of Dealing with Communicable Diseases</vt:lpstr>
      <vt:lpstr>Ethics of Dealing with Communicable Diseases</vt:lpstr>
      <vt:lpstr>Ethics of Dealing with Communicable Diseases</vt:lpstr>
      <vt:lpstr>Ethics of Dealing with Communicable Diseases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CONFIDENTIALITY (professional secrecy)</dc:title>
  <dc:creator>melad.boulis</dc:creator>
  <cp:lastModifiedBy>razanemad852@gmail.com</cp:lastModifiedBy>
  <cp:revision>39</cp:revision>
  <dcterms:created xsi:type="dcterms:W3CDTF">2022-03-22T17:16:53Z</dcterms:created>
  <dcterms:modified xsi:type="dcterms:W3CDTF">2023-03-27T07:41:59Z</dcterms:modified>
</cp:coreProperties>
</file>