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20" r:id="rId3"/>
    <p:sldId id="260" r:id="rId4"/>
    <p:sldId id="281" r:id="rId5"/>
    <p:sldId id="282" r:id="rId6"/>
    <p:sldId id="313" r:id="rId7"/>
    <p:sldId id="280" r:id="rId8"/>
    <p:sldId id="259" r:id="rId9"/>
    <p:sldId id="258" r:id="rId10"/>
    <p:sldId id="263" r:id="rId11"/>
    <p:sldId id="318" r:id="rId12"/>
    <p:sldId id="284" r:id="rId13"/>
    <p:sldId id="283" r:id="rId14"/>
    <p:sldId id="286" r:id="rId15"/>
    <p:sldId id="264" r:id="rId16"/>
    <p:sldId id="265" r:id="rId17"/>
    <p:sldId id="266" r:id="rId18"/>
    <p:sldId id="267" r:id="rId19"/>
    <p:sldId id="268" r:id="rId20"/>
    <p:sldId id="285" r:id="rId21"/>
    <p:sldId id="269" r:id="rId22"/>
    <p:sldId id="287" r:id="rId23"/>
    <p:sldId id="288" r:id="rId24"/>
    <p:sldId id="270" r:id="rId25"/>
    <p:sldId id="271" r:id="rId26"/>
    <p:sldId id="306" r:id="rId27"/>
    <p:sldId id="289" r:id="rId28"/>
    <p:sldId id="273" r:id="rId29"/>
    <p:sldId id="279" r:id="rId30"/>
    <p:sldId id="274" r:id="rId31"/>
    <p:sldId id="275" r:id="rId32"/>
    <p:sldId id="276" r:id="rId33"/>
    <p:sldId id="315" r:id="rId34"/>
    <p:sldId id="290" r:id="rId35"/>
    <p:sldId id="291" r:id="rId36"/>
    <p:sldId id="302" r:id="rId37"/>
    <p:sldId id="292" r:id="rId38"/>
    <p:sldId id="293" r:id="rId39"/>
    <p:sldId id="308" r:id="rId40"/>
    <p:sldId id="319" r:id="rId41"/>
    <p:sldId id="309" r:id="rId42"/>
    <p:sldId id="310" r:id="rId43"/>
    <p:sldId id="311" r:id="rId44"/>
    <p:sldId id="316" r:id="rId45"/>
    <p:sldId id="294" r:id="rId46"/>
    <p:sldId id="317" r:id="rId47"/>
    <p:sldId id="295" r:id="rId48"/>
    <p:sldId id="314" r:id="rId49"/>
    <p:sldId id="303" r:id="rId50"/>
    <p:sldId id="296" r:id="rId51"/>
    <p:sldId id="297" r:id="rId52"/>
    <p:sldId id="312" r:id="rId53"/>
    <p:sldId id="298" r:id="rId54"/>
    <p:sldId id="299" r:id="rId55"/>
    <p:sldId id="300" r:id="rId56"/>
    <p:sldId id="301" r:id="rId57"/>
    <p:sldId id="30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702A5-7A2E-46D9-A3FE-280452FE3A1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0A384-CC0F-4A53-8E64-EA4BE88F8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A9E2D-41CD-41ED-B7E3-666241E0CF98}" type="slidenum">
              <a:rPr lang="ar-SA" smtClean="0"/>
              <a:pPr/>
              <a:t>10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36D1-7E13-4D78-997D-792CEA9A8CB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CFA-4A40-451A-AC4A-5FCB69F4B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36D1-7E13-4D78-997D-792CEA9A8CB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CFA-4A40-451A-AC4A-5FCB69F4B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36D1-7E13-4D78-997D-792CEA9A8CB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CFA-4A40-451A-AC4A-5FCB69F4B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36D1-7E13-4D78-997D-792CEA9A8CB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CFA-4A40-451A-AC4A-5FCB69F4B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36D1-7E13-4D78-997D-792CEA9A8CB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CFA-4A40-451A-AC4A-5FCB69F4B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36D1-7E13-4D78-997D-792CEA9A8CB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CFA-4A40-451A-AC4A-5FCB69F4B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36D1-7E13-4D78-997D-792CEA9A8CB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CFA-4A40-451A-AC4A-5FCB69F4B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36D1-7E13-4D78-997D-792CEA9A8CB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CFA-4A40-451A-AC4A-5FCB69F4B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36D1-7E13-4D78-997D-792CEA9A8CB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CFA-4A40-451A-AC4A-5FCB69F4B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36D1-7E13-4D78-997D-792CEA9A8CB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CFA-4A40-451A-AC4A-5FCB69F4B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36D1-7E13-4D78-997D-792CEA9A8CB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CFA-4A40-451A-AC4A-5FCB69F4B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236D1-7E13-4D78-997D-792CEA9A8CB3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5CFA-4A40-451A-AC4A-5FCB69F4B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Drugs modifying cholinergic transmission</a:t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By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Dr.Nashwa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Abo-Rayah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prof. (clinical &amp;experimental pharmacology)</a:t>
            </a:r>
          </a:p>
          <a:p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Mu’tah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University- Faculty of Medicine</a:t>
            </a:r>
          </a:p>
          <a:p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BDD1D-628F-4A2F-5EE3-4FFFCB112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13460"/>
            <a:ext cx="1585097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3505200"/>
            <a:ext cx="1887538" cy="860425"/>
          </a:xfrm>
          <a:prstGeom prst="rect">
            <a:avLst/>
          </a:prstGeom>
          <a:solidFill>
            <a:srgbClr val="33CCCC"/>
          </a:solidFill>
          <a:ln w="38100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Formation of IP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0" y="3505200"/>
            <a:ext cx="1676400" cy="860425"/>
          </a:xfrm>
          <a:prstGeom prst="rect">
            <a:avLst/>
          </a:prstGeom>
          <a:solidFill>
            <a:srgbClr val="33CCCC"/>
          </a:solidFill>
          <a:ln w="38100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Formation of DAG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19175" y="4800600"/>
            <a:ext cx="1670050" cy="1225550"/>
          </a:xfrm>
          <a:prstGeom prst="rect">
            <a:avLst/>
          </a:prstGeom>
          <a:solidFill>
            <a:srgbClr val="33CCCC"/>
          </a:solidFill>
          <a:ln w="38100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Release of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Intracellular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Calcium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16250" y="4800600"/>
            <a:ext cx="1695450" cy="860425"/>
          </a:xfrm>
          <a:prstGeom prst="rect">
            <a:avLst/>
          </a:prstGeom>
          <a:solidFill>
            <a:srgbClr val="33CCCC"/>
          </a:solidFill>
          <a:ln w="38100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Activation of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PKC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105400" y="3581400"/>
            <a:ext cx="1473200" cy="495300"/>
          </a:xfrm>
          <a:prstGeom prst="rect">
            <a:avLst/>
          </a:prstGeom>
          <a:solidFill>
            <a:srgbClr val="33CCCC"/>
          </a:solidFill>
          <a:ln w="38100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>
                <a:solidFill>
                  <a:srgbClr val="000000"/>
                </a:solidFill>
                <a:cs typeface="Times New Roman" pitchFamily="18" charset="0"/>
                <a:sym typeface="WP Greek Century" pitchFamily="2" charset="2"/>
              </a:rPr>
              <a:t>α</a:t>
            </a:r>
            <a:r>
              <a:rPr lang="en-US">
                <a:solidFill>
                  <a:srgbClr val="000000"/>
                </a:solidFill>
                <a:sym typeface="WP Greek Century" pitchFamily="2" charset="2"/>
              </a:rPr>
              <a:t> subunit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148263" y="4876800"/>
            <a:ext cx="1703387" cy="1590675"/>
          </a:xfrm>
          <a:prstGeom prst="rect">
            <a:avLst/>
          </a:prstGeom>
          <a:solidFill>
            <a:srgbClr val="33CCCC"/>
          </a:solidFill>
          <a:ln w="38100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Inhibition of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Adenylyl Cyclase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045200" y="1143000"/>
            <a:ext cx="744538" cy="1295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100888" y="4876800"/>
            <a:ext cx="1704975" cy="1225550"/>
          </a:xfrm>
          <a:prstGeom prst="rect">
            <a:avLst/>
          </a:prstGeom>
          <a:solidFill>
            <a:srgbClr val="33CCCC"/>
          </a:solidFill>
          <a:ln w="38100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Opening of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Potassium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Channels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1760538" y="3124200"/>
            <a:ext cx="949325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116263" y="3124200"/>
            <a:ext cx="60960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1760538" y="4343400"/>
            <a:ext cx="68262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860800" y="43434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6096000" y="2895600"/>
            <a:ext cx="474663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6096000" y="44196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7586663" y="4267200"/>
            <a:ext cx="66675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828800" y="2286000"/>
            <a:ext cx="2303463" cy="860425"/>
          </a:xfrm>
          <a:prstGeom prst="rect">
            <a:avLst/>
          </a:prstGeom>
          <a:solidFill>
            <a:srgbClr val="33CCCC"/>
          </a:solidFill>
          <a:ln w="38100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Activation of PLC</a:t>
            </a: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2844800" y="19050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370138" y="1447800"/>
            <a:ext cx="1219200" cy="495300"/>
          </a:xfrm>
          <a:prstGeom prst="rect">
            <a:avLst/>
          </a:prstGeom>
          <a:solidFill>
            <a:srgbClr val="33CCCC"/>
          </a:solidFill>
          <a:ln w="38100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G</a:t>
            </a:r>
            <a:r>
              <a:rPr lang="en-US" baseline="-25000">
                <a:solidFill>
                  <a:srgbClr val="000000"/>
                </a:solidFill>
              </a:rPr>
              <a:t>q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H="1">
            <a:off x="3589338" y="1143000"/>
            <a:ext cx="406400" cy="304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693" name="Text Box 21"/>
          <p:cNvSpPr txBox="1">
            <a:spLocks noChangeArrowheads="1"/>
          </p:cNvSpPr>
          <p:nvPr/>
        </p:nvSpPr>
        <p:spPr bwMode="auto">
          <a:xfrm>
            <a:off x="1981200" y="457200"/>
            <a:ext cx="4724400" cy="679450"/>
          </a:xfrm>
          <a:prstGeom prst="rect">
            <a:avLst/>
          </a:prstGeom>
          <a:solidFill>
            <a:srgbClr val="33CCCC"/>
          </a:solidFill>
          <a:ln w="381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Muscarinic Receptors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7043738" y="3505200"/>
            <a:ext cx="1262062" cy="860425"/>
          </a:xfrm>
          <a:prstGeom prst="rect">
            <a:avLst/>
          </a:prstGeom>
          <a:solidFill>
            <a:srgbClr val="33CCCC"/>
          </a:solidFill>
          <a:ln w="38100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>
                <a:solidFill>
                  <a:srgbClr val="000000"/>
                </a:solidFill>
                <a:cs typeface="Times New Roman" pitchFamily="18" charset="0"/>
                <a:sym typeface="WP Greek Century" pitchFamily="2" charset="2"/>
              </a:rPr>
              <a:t>β</a:t>
            </a:r>
            <a:r>
              <a:rPr lang="en-US">
                <a:solidFill>
                  <a:srgbClr val="000000"/>
                </a:solidFill>
                <a:sym typeface="WP Greek Century" pitchFamily="2" charset="2"/>
              </a:rPr>
              <a:t> subunit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7180263" y="2895600"/>
            <a:ext cx="40640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6230938" y="2438400"/>
            <a:ext cx="1219200" cy="495300"/>
          </a:xfrm>
          <a:prstGeom prst="rect">
            <a:avLst/>
          </a:prstGeom>
          <a:solidFill>
            <a:srgbClr val="33CCCC"/>
          </a:solidFill>
          <a:ln w="38100">
            <a:solidFill>
              <a:srgbClr val="0000FF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G</a:t>
            </a:r>
            <a:r>
              <a:rPr lang="en-US" baseline="-25000">
                <a:solidFill>
                  <a:srgbClr val="000000"/>
                </a:solidFill>
              </a:rPr>
              <a:t>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24697" name="Text Box 25"/>
          <p:cNvSpPr txBox="1">
            <a:spLocks noChangeArrowheads="1"/>
          </p:cNvSpPr>
          <p:nvPr/>
        </p:nvSpPr>
        <p:spPr bwMode="auto">
          <a:xfrm>
            <a:off x="381000" y="1447800"/>
            <a:ext cx="1842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</a:t>
            </a:r>
            <a:r>
              <a:rPr lang="en-US" sz="200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, M</a:t>
            </a:r>
            <a:r>
              <a:rPr lang="en-US" sz="200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3,</a:t>
            </a: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M5 </a:t>
            </a: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 3" pitchFamily="18" charset="2"/>
              </a:rPr>
              <a:t></a:t>
            </a:r>
          </a:p>
        </p:txBody>
      </p:sp>
      <p:sp>
        <p:nvSpPr>
          <p:cNvPr id="924698" name="Text Box 26"/>
          <p:cNvSpPr txBox="1">
            <a:spLocks noChangeArrowheads="1"/>
          </p:cNvSpPr>
          <p:nvPr/>
        </p:nvSpPr>
        <p:spPr bwMode="auto">
          <a:xfrm>
            <a:off x="4724400" y="25146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</a:t>
            </a:r>
            <a:r>
              <a:rPr lang="en-US" sz="2000" baseline="-25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&amp; M</a:t>
            </a:r>
            <a:r>
              <a:rPr lang="en-US" sz="2000" baseline="-25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 3" pitchFamily="18" charset="2"/>
              </a:rPr>
              <a:t>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97" grpId="0"/>
      <p:bldP spid="9246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806828-54B8-EE3C-F62B-8781008E9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447800"/>
            <a:ext cx="80391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3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ll Sina\Desktop\ae545f1b6f0421aee471820c1ed9db9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458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parasympathomimetics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Cholinomimetics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= Parasympathetic stimulants or agonists: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 marL="0" indent="0" algn="justLow">
              <a:spcBef>
                <a:spcPts val="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Drugs that promote cholinergic transmission</a:t>
            </a:r>
          </a:p>
          <a:p>
            <a:pPr marL="0" indent="0" algn="justLow"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Drugs when administered give an effect similar to stimulation of parasympathetic nervous system.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all Sina\Desktop\cholinergic-drugs-and-anticholinesterases-in-optometry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000999" cy="4906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Pharmacological Action of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Cholinomimetics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Heart: M2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Decrease in heart rate ( sinus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 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chronotropic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Increase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conductivity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Decrease in conductivity in A VN ( 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dromotropic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No direct effect on ventricles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Blood Vessels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Vasodilatation of arterioles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venueles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Blood pressure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Hypotension</a:t>
            </a: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Bronchi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Bronchoconstriction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Respiratory secretion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increase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ciliary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movement. Increase secretion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GIT: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Stimulation of the Motility of the smooth muscles of wall of GIT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Sphincters: relaxation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GIT Secretions: stimulation.</a:t>
            </a: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GENITOURINARY: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Detrusor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muscle: stimulation.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Sphincter: relaxation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Trigone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urethral sphincter relaxation. This results in promotion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micturition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EYE: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Twitches of upper eye lid (Nicotinic action).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Stimulation of constrictor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pupillae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muscle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Spasm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ciliary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muscle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accomodation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near vision).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Improvement of Aqueous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humour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drainage (decrease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I.O.P).</a:t>
            </a: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Exocrine Glands: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Stimulation of all exocrine glands.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Sweat glands --------- Sweating.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Lacrymal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glands ------ tears.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Salivary glands ------- salivation.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Bronchial and gastrointestinal gland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72F1-9A62-8548-9D4B-074412A5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8831-964E-9CC4-608A-B670C37F3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algn="justLow">
              <a:spcBef>
                <a:spcPts val="0"/>
              </a:spcBef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1- The main neurotransmitter in the parasympathetic nervous system</a:t>
            </a:r>
          </a:p>
          <a:p>
            <a:pPr marL="0" algn="justLow">
              <a:spcBef>
                <a:spcPts val="0"/>
              </a:spcBef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2- Cholinergic receptors</a:t>
            </a:r>
          </a:p>
          <a:p>
            <a:pPr marL="0" algn="justLow">
              <a:spcBef>
                <a:spcPts val="0"/>
              </a:spcBef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3- definition of parasympathomimetic drugs </a:t>
            </a:r>
          </a:p>
          <a:p>
            <a:pPr marL="0" algn="justLow">
              <a:spcBef>
                <a:spcPts val="0"/>
              </a:spcBef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4- choline esters</a:t>
            </a:r>
          </a:p>
          <a:p>
            <a:pPr marL="0" algn="justLow">
              <a:spcBef>
                <a:spcPts val="0"/>
              </a:spcBef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5- cholinomimetic alkaloids</a:t>
            </a:r>
          </a:p>
          <a:p>
            <a:pPr marL="0" algn="justLow">
              <a:spcBef>
                <a:spcPts val="0"/>
              </a:spcBef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6-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anticholinestrases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algn="justLow">
              <a:spcBef>
                <a:spcPts val="0"/>
              </a:spcBef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7- organophosphate poisoning</a:t>
            </a:r>
          </a:p>
          <a:p>
            <a:pPr marL="0" algn="justLow">
              <a:spcBef>
                <a:spcPts val="0"/>
              </a:spcBef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8-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Alzihymer’s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disease</a:t>
            </a:r>
          </a:p>
          <a:p>
            <a:pPr marL="0" algn="justLow">
              <a:spcBef>
                <a:spcPts val="0"/>
              </a:spcBef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9- Myasthenia gravis</a:t>
            </a:r>
          </a:p>
          <a:p>
            <a:pPr marL="0" algn="justLow">
              <a:spcBef>
                <a:spcPts val="0"/>
              </a:spcBef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algn="justLow">
              <a:spcBef>
                <a:spcPts val="0"/>
              </a:spcBef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2790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Wall Sina\Desktop\glaucoma3b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696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(B) Nicotinic Actions: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983163"/>
          </a:xfrm>
        </p:spPr>
        <p:txBody>
          <a:bodyPr>
            <a:no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1-Skeletal muscle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Fasiculation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twitichs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2- Adrenal medulla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Release of adrenaline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noradrenaline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3-Autonomic ganglia:</a:t>
            </a: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1- Small dose of ACH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produces a decrease in blood pressure (hypotension) of short duration. This effect is mediated through stimulation of muscarinic receptors. This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hypotensive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effect is blocked after injection of atropine.</a:t>
            </a: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2- Large dose of ACH after injection of atropine: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produces an increase instead of a decrease in the blood pressure. This effect is due to: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a- Stimulation of sympathetic ganglia resulting in the release of adrenaline and noradrenaline 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b- Stimulation of the adrenal medulla resulting in the release of adrenaline and noradrenaline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Acetylcholine reversal</a:t>
            </a:r>
          </a:p>
        </p:txBody>
      </p:sp>
      <p:pic>
        <p:nvPicPr>
          <p:cNvPr id="4098" name="Picture 2" descr="C:\Users\Wall Sina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924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Choline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esters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Actylcholine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Methacholine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Carbachol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Bethacholine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bethanechol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General properties: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marL="0" indent="0" algn="justLow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cs typeface="+mj-cs"/>
            </a:endParaRPr>
          </a:p>
          <a:p>
            <a:pPr marL="0" indent="0" algn="justLow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cs typeface="+mj-cs"/>
              </a:rPr>
              <a:t>l- Presence of the B- methyl group (</a:t>
            </a:r>
            <a:r>
              <a:rPr lang="en-US" dirty="0" err="1">
                <a:cs typeface="+mj-cs"/>
              </a:rPr>
              <a:t>methacholine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bethanechol</a:t>
            </a:r>
            <a:r>
              <a:rPr lang="en-US" dirty="0">
                <a:cs typeface="+mj-cs"/>
              </a:rPr>
              <a:t>) reduces</a:t>
            </a:r>
            <a:r>
              <a:rPr lang="ar-EG" dirty="0">
                <a:cs typeface="+mj-cs"/>
              </a:rPr>
              <a:t> </a:t>
            </a:r>
            <a:r>
              <a:rPr lang="en-US" dirty="0">
                <a:cs typeface="+mj-cs"/>
              </a:rPr>
              <a:t>the potency of these drugs at the nicotinic receptors .</a:t>
            </a:r>
          </a:p>
          <a:p>
            <a:pPr marL="0" indent="0" algn="justLow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cs typeface="+mj-cs"/>
              </a:rPr>
              <a:t>2- The </a:t>
            </a:r>
            <a:r>
              <a:rPr lang="en-US" dirty="0" err="1">
                <a:cs typeface="+mj-cs"/>
              </a:rPr>
              <a:t>carbamic</a:t>
            </a:r>
            <a:r>
              <a:rPr lang="en-US" dirty="0">
                <a:cs typeface="+mj-cs"/>
              </a:rPr>
              <a:t> acid esters</a:t>
            </a:r>
            <a:r>
              <a:rPr lang="ar-EG" dirty="0">
                <a:cs typeface="+mj-cs"/>
              </a:rPr>
              <a:t> </a:t>
            </a:r>
            <a:r>
              <a:rPr lang="en-US" dirty="0">
                <a:cs typeface="+mj-cs"/>
              </a:rPr>
              <a:t>(</a:t>
            </a:r>
            <a:r>
              <a:rPr lang="en-US" dirty="0" err="1">
                <a:cs typeface="+mj-cs"/>
              </a:rPr>
              <a:t>carbachol,bethanechol</a:t>
            </a:r>
            <a:r>
              <a:rPr lang="en-US" dirty="0">
                <a:cs typeface="+mj-cs"/>
              </a:rPr>
              <a:t>) are completely</a:t>
            </a:r>
            <a:r>
              <a:rPr lang="ar-EG" dirty="0">
                <a:cs typeface="+mj-cs"/>
              </a:rPr>
              <a:t> </a:t>
            </a:r>
            <a:r>
              <a:rPr lang="en-US" dirty="0">
                <a:cs typeface="+mj-cs"/>
              </a:rPr>
              <a:t>resistant to hydrolysis by cholinesterase enzyme and have longer duration</a:t>
            </a:r>
            <a:r>
              <a:rPr lang="ar-EG" dirty="0">
                <a:cs typeface="+mj-cs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dirty="0">
                <a:cs typeface="+mj-cs"/>
              </a:rPr>
              <a:t> action.</a:t>
            </a:r>
          </a:p>
          <a:p>
            <a:pPr marL="0" indent="0" algn="justLow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cs typeface="+mj-cs"/>
              </a:rPr>
              <a:t>3- They are effective orally &amp; </a:t>
            </a:r>
            <a:r>
              <a:rPr lang="en-US" dirty="0" err="1">
                <a:cs typeface="+mj-cs"/>
              </a:rPr>
              <a:t>parentrally</a:t>
            </a:r>
            <a:r>
              <a:rPr lang="en-US" dirty="0">
                <a:cs typeface="+mj-cs"/>
              </a:rPr>
              <a:t>.</a:t>
            </a:r>
          </a:p>
          <a:p>
            <a:pPr marL="0" indent="0" algn="justLow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cs typeface="+mj-cs"/>
              </a:rPr>
              <a:t>4- They are more selective in their actions.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all Sina\Desktop\ch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610479" cy="1886213"/>
          </a:xfrm>
          <a:prstGeom prst="rect">
            <a:avLst/>
          </a:prstGeom>
          <a:noFill/>
        </p:spPr>
      </p:pic>
      <p:pic>
        <p:nvPicPr>
          <p:cNvPr id="1028" name="Picture 4" descr="C:\Users\Wall Sina\Desktop\methyl_group_-14B1038D6CB61D87E6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2650" y="228600"/>
            <a:ext cx="2571750" cy="3419475"/>
          </a:xfrm>
          <a:prstGeom prst="rect">
            <a:avLst/>
          </a:prstGeom>
          <a:noFill/>
        </p:spPr>
      </p:pic>
      <p:pic>
        <p:nvPicPr>
          <p:cNvPr id="1029" name="Picture 5" descr="C:\Users\Wall Sina\Desktop\24157209-Hand-with-pen-drawing-the-chemical-formula-of-acetylcholine-Stock-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87775"/>
            <a:ext cx="4953000" cy="3298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3200400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Carbamic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acid ester</a:t>
            </a:r>
          </a:p>
        </p:txBody>
      </p:sp>
      <p:pic>
        <p:nvPicPr>
          <p:cNvPr id="1030" name="Picture 6" descr="C:\Users\Wall Sina\Desktop\200px-Ester-fr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305300"/>
            <a:ext cx="1905000" cy="15621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4572000"/>
            <a:ext cx="319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Ester of acetic acid with </a:t>
            </a:r>
            <a:r>
              <a:rPr lang="en-US" b="1" dirty="0" err="1"/>
              <a:t>choline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all Sina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0"/>
            <a:ext cx="8758712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Clinical Uses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Cholinesters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l) Postoperative urine retention without obstructions (stone, constriction or enlarged prostate) e.g.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bethacholine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2) Postoperative paralytic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ileus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gastric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atony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e.g.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bethacholine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3) Open angle glaucoma.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4) Alternative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mydriatics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break adhesions between iris &amp; lens.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5) Treatment of paroxysmal supraventricular tachycardia because they produce M2 mediated bradycardia.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6) Diagnosis of intermittent type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pheochromocytoma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Carbachol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augments nicotinic receptor mediated adrenaline release from suprarenal gland. Increase in blood pressure by 30 mmHg systolic and  to 15 mm Hg diastolic is diagnostic 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pheochromocytoma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7) Treatment of xerophthalmia, xerostomia due to autoimmune parotitis and conjunctivitis)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SjOgren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syndrome) (pilocarpine &amp;cevimeline)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all Sina\Desktop\cholinergic-drugs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690035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6525" y="304800"/>
            <a:ext cx="876935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EG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The main neurotransmitter in the parasympathetic nervous system:</a:t>
            </a:r>
          </a:p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ACETYLCHOLINE</a:t>
            </a:r>
          </a:p>
          <a:p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Cholinergic neuron (ACH is neurotransmitter): sites of acetylcholine: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parasympathetic nerve endings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some sympathetic nerve fibers (sympathetic cholinergic):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preganglionic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fibers terminating in the adrenal medulla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Sweat glands: except sweat glands in palms and forehead which receive sympathetic adrenergic nerve fibers.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 autonomic ganglia (both parasympathetic and sympathetic 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4- postganglionic fibers of the parasympathetic division, - voluntary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muscles of the somatic system (neuromuscular junction)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5- CNS: many functions especially memory (pathogenesis of Alzheimer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disesse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Contraindications of </a:t>
            </a:r>
            <a:r>
              <a:rPr lang="en-US" b="1" dirty="0" err="1"/>
              <a:t>Cholinesters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1) Angina pectoris (due to hypotension and coronary insufficiency).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2) Bronchial asthma (due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bronchoconstriction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increase in bronchial secretions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Hyperthyrodism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(due to cardiac arrhythmia).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4) Peptic ulcer (due to ↑ gastric motility and secretions).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5) gastrointestinal and urinary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hypotonia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 organic obstruction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Pilocarpine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cholinomimetic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alkaloid)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Autofit/>
          </a:bodyPr>
          <a:lstStyle/>
          <a:p>
            <a:pPr marL="0" indent="0" algn="justLow"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a tertiary amine alkaloid which possesses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activity.</a:t>
            </a:r>
          </a:p>
          <a:p>
            <a:pPr marL="0" indent="0" algn="justLow"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Its action is similar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methacholine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It causes initial increase in blood pressure due to adrenaline release from suprarenal gland as a result of stimulation of nicotinic receptors in suprarenal gland followed by decrease due to M receptor mediated vasodilatation.</a:t>
            </a:r>
          </a:p>
          <a:p>
            <a:pPr marL="0" indent="0" algn="justLow"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When applied locally in the eye produces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miosis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fall in intraocular pressure .</a:t>
            </a:r>
          </a:p>
          <a:p>
            <a:pPr marL="0" indent="0" algn="justLow"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It can be blocked by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blocker ( atropine) .</a:t>
            </a:r>
          </a:p>
          <a:p>
            <a:pPr marL="0" indent="0" algn="justLow"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resistant to hydrolysis by both pseudo &amp; true-cholinesterase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Clinical Uses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Pilocarpine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1) Glaucoma (open angle type) 1 % drops.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2) Alternative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mydriatics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break adhesions between iris and lens.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3) It is topically applied to promotion of hair growth in case of alopecia.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acts by increasing blood flow of the scalp by local vasodilatation 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4) In treatment of atropine over-dosage.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sjugreen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498F-5C7C-DDC7-63DB-2DBE9B85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7746E1-5F05-00E4-FD28-95BA79D2E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473" y="533400"/>
            <a:ext cx="7933054" cy="60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06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 Black" pitchFamily="34" charset="0"/>
              </a:rPr>
              <a:t>III-</a:t>
            </a:r>
            <a:r>
              <a:rPr lang="en-US" b="1" dirty="0" err="1">
                <a:latin typeface="Arial Black" pitchFamily="34" charset="0"/>
              </a:rPr>
              <a:t>Anticholinesterases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all Sina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672430"/>
            <a:ext cx="9296400" cy="51855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311527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(Weak bond)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Produce transient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carbamylation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the enzyme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3124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(Usually toxin)</a:t>
            </a:r>
          </a:p>
          <a:p>
            <a:pPr algn="justLow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Produces permanent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the enzyme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140200" y="0"/>
            <a:ext cx="50038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spcBef>
                <a:spcPct val="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Mechanisms of action of indirect</a:t>
            </a:r>
          </a:p>
          <a:p>
            <a:pPr algn="justLow">
              <a:spcBef>
                <a:spcPct val="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(reversible) cholinergic agonists.</a:t>
            </a:r>
          </a:p>
        </p:txBody>
      </p:sp>
      <p:pic>
        <p:nvPicPr>
          <p:cNvPr id="27652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6088" y="188913"/>
            <a:ext cx="451961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496050" y="347663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 Narrow" pitchFamily="34" charset="0"/>
              </a:rPr>
              <a:t>NEURON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359650" y="3732213"/>
            <a:ext cx="181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 Narrow" pitchFamily="34" charset="0"/>
              </a:rPr>
              <a:t>Acetylcholine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235825" y="5670550"/>
            <a:ext cx="1603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latin typeface="Arial Narrow" pitchFamily="34" charset="0"/>
              </a:rPr>
              <a:t>Increased </a:t>
            </a:r>
          </a:p>
          <a:p>
            <a:pPr algn="ctr">
              <a:spcBef>
                <a:spcPct val="0"/>
              </a:spcBef>
            </a:pPr>
            <a:r>
              <a:rPr lang="cs-CZ">
                <a:latin typeface="Arial Narrow" pitchFamily="34" charset="0"/>
              </a:rPr>
              <a:t>i</a:t>
            </a:r>
            <a:r>
              <a:rPr lang="en-US">
                <a:latin typeface="Arial Narrow" pitchFamily="34" charset="0"/>
              </a:rPr>
              <a:t>ntracellular</a:t>
            </a:r>
          </a:p>
          <a:p>
            <a:pPr algn="ctr">
              <a:spcBef>
                <a:spcPct val="0"/>
              </a:spcBef>
            </a:pPr>
            <a:r>
              <a:rPr lang="en-US">
                <a:latin typeface="Arial Narrow" pitchFamily="34" charset="0"/>
              </a:rPr>
              <a:t>response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356100" y="5457825"/>
            <a:ext cx="19637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 dirty="0" err="1">
                <a:latin typeface="Arial Narrow" pitchFamily="34" charset="0"/>
              </a:rPr>
              <a:t>Echothiophate</a:t>
            </a:r>
            <a:endParaRPr lang="en-US" i="1" dirty="0">
              <a:latin typeface="Arial Narrow" pitchFamily="34" charset="0"/>
            </a:endParaRPr>
          </a:p>
          <a:p>
            <a:pPr>
              <a:spcBef>
                <a:spcPct val="0"/>
              </a:spcBef>
            </a:pPr>
            <a:r>
              <a:rPr lang="en-US" i="1" dirty="0" err="1">
                <a:latin typeface="Arial Narrow" pitchFamily="34" charset="0"/>
              </a:rPr>
              <a:t>Edrophonium</a:t>
            </a:r>
            <a:endParaRPr lang="en-US" i="1" dirty="0">
              <a:latin typeface="Arial Narrow" pitchFamily="34" charset="0"/>
            </a:endParaRPr>
          </a:p>
          <a:p>
            <a:pPr>
              <a:spcBef>
                <a:spcPct val="0"/>
              </a:spcBef>
            </a:pPr>
            <a:r>
              <a:rPr lang="en-US" i="1" dirty="0" err="1">
                <a:latin typeface="Arial Narrow" pitchFamily="34" charset="0"/>
              </a:rPr>
              <a:t>Neostigmine</a:t>
            </a:r>
            <a:endParaRPr lang="en-US" i="1" dirty="0">
              <a:latin typeface="Arial Narrow" pitchFamily="34" charset="0"/>
            </a:endParaRPr>
          </a:p>
          <a:p>
            <a:pPr>
              <a:spcBef>
                <a:spcPct val="0"/>
              </a:spcBef>
            </a:pPr>
            <a:r>
              <a:rPr lang="en-US" i="1" dirty="0" err="1">
                <a:latin typeface="Arial Narrow" pitchFamily="34" charset="0"/>
              </a:rPr>
              <a:t>Physostigmine</a:t>
            </a:r>
            <a:endParaRPr lang="en-US" i="1" dirty="0">
              <a:latin typeface="Arial Narrow" pitchFamily="34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500563" y="3429000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 Narrow" pitchFamily="34" charset="0"/>
              </a:rPr>
              <a:t>Acetate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487863" y="4241800"/>
            <a:ext cx="110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 Narrow" pitchFamily="34" charset="0"/>
              </a:rPr>
              <a:t>Choline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all Sina\Desktop\Untitl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8839200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990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eserine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1295400"/>
            <a:ext cx="275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physiostgmine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(neo)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1611868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charge:ionized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1" y="2971801"/>
            <a:ext cx="34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Inhibits both types of the enzyme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514600"/>
            <a:ext cx="246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nicotinic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9955" y="4724400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increase Ach peripherally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1" y="4953001"/>
            <a:ext cx="1828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1Anticholinestrase &amp; direct stimulant of skeletal muscles</a:t>
            </a:r>
          </a:p>
          <a:p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 Administered with atropine?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412992" y="5029200"/>
            <a:ext cx="6736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Wall Sina\Desktop\5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458200" cy="4525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895600"/>
            <a:ext cx="1600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**Main use to avoid systemic side effects, most powerful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miotic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all Sina\Desktop\196-Physostigmi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667000"/>
            <a:ext cx="3673011" cy="1981200"/>
          </a:xfrm>
          <a:prstGeom prst="rect">
            <a:avLst/>
          </a:prstGeom>
          <a:noFill/>
        </p:spPr>
      </p:pic>
      <p:pic>
        <p:nvPicPr>
          <p:cNvPr id="1028" name="Picture 4" descr="C:\Users\Wall Sina\Desktop\neostigmine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325" y="2695574"/>
            <a:ext cx="3929434" cy="17240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05600" y="449580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Neostigmine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acetylcholine inhibitory or excitatory neurotransmitter?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A186-99F4-A332-A2BB-2F518BC6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2B604F-B5BA-1C39-81EB-EC55683DD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971" y="1600200"/>
            <a:ext cx="533605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94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>
              <a:spcBef>
                <a:spcPts val="0"/>
              </a:spcBef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Pyridostigmine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is preferred over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neostigmine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in treatment of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M.gravis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Low"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 more selective on skeletal muscle: no need for atropine administration (no sever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side effects)</a:t>
            </a:r>
          </a:p>
          <a:p>
            <a:pPr marL="0" indent="0" algn="justLow"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2- longer duration of action: 5-6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while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neostigmine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duration of action is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spcBef>
                <a:spcPts val="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Edrophonium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tensilon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 algn="justLow"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More selective than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neostigmine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pyridostigmine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u="sng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i="1" u="sng" dirty="0" err="1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sz="2800" i="1" u="sng" dirty="0">
                <a:latin typeface="Times New Roman" pitchFamily="18" charset="0"/>
                <a:cs typeface="Times New Roman" pitchFamily="18" charset="0"/>
              </a:rPr>
              <a:t> side effects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Low"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Very Short duration of action: 5 min.           Diagnosis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M.Gravis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tensilon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test ):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parental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edrophonium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Improvement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M.gravis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symptoms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e.g.ptosis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Differential diagnosis of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Maythinic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crisis and cholinergic crisis: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tensilon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test:</a:t>
            </a: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Improvement of symptoms 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M.crisis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Worsening of symptoms in cholinergic crisis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096000" y="30480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924800" y="35052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>
              <a:spcBef>
                <a:spcPts val="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Donibezil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rivastigmine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new drugs which are expensive.</a:t>
            </a:r>
          </a:p>
          <a:p>
            <a:pPr marL="0" indent="0" algn="justLow">
              <a:spcBef>
                <a:spcPts val="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Anticholinestrase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activity is only  central</a:t>
            </a:r>
          </a:p>
          <a:p>
            <a:pPr marL="0" indent="0" algn="justLow"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 peripheral effects       treatment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Alzihymerˊs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disease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amnesia, dementia, loss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cognetive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function due to degeneration of cholinergic neurons and accumulation of beta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amyloid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protein in CNS insulating neurons from each other.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724400" y="32766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A9B4-03F2-EF52-2CF1-89918354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9541FB-5BE0-8199-CA39-18A46000E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641" y="381000"/>
            <a:ext cx="7584718" cy="62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1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Long - acting (Irreversible) Cholinesterase Inhibitors</a:t>
            </a:r>
            <a:br>
              <a:rPr lang="en-US" b="1" u="sng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Organophosphates: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Isoflurophate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(DFP) Used in treatment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glucoma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Echothiophate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Used in treatment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glucoma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eye drops.(duration of action 2 weeks: not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prefered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3- Parathion Used as pesticides.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Malathion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Used as pesticides.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5- nerve gases: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dirty="0">
                <a:latin typeface="Times New Roman" pitchFamily="18" charset="0"/>
                <a:cs typeface="Times New Roman" pitchFamily="18" charset="0"/>
              </a:rPr>
              <a:t>غاز الخردل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soman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EC31-9557-2C18-5EB9-30D5419E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B8F7E4-AB38-80DF-6691-1CC4CCEB8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850253"/>
            <a:ext cx="8534400" cy="41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593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Symptoms and Signs of organophosphate poisoning:</a:t>
            </a:r>
            <a:br>
              <a:rPr lang="en-US" b="1" u="sng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 marL="0" indent="0" algn="justLow">
              <a:lnSpc>
                <a:spcPct val="110000"/>
              </a:lnSpc>
              <a:spcBef>
                <a:spcPts val="0"/>
              </a:spcBef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Rapid absorption even from skin with rapid accumulation in CNS.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 Nausea, vomiting, abdominal colic and diarrhea.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2- Increase of salivation and sweating.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3- Tightness of the chest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dyspnea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hypotension.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5- Muscle twitches and convulsions.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6- Constricted pupil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7- cause of death respiratory failure: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bronchoconstriction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increased bronchial secretions, inhibition of RC, paralysis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resp.muscles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Low"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B2E3-5CD2-D700-27E3-C0131AE9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6C29E6-8B57-8746-314A-AFF6DB9FB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579" y="762000"/>
            <a:ext cx="7182842" cy="58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534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4953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spcBef>
                <a:spcPct val="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Covalent modification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acetylcholinesterase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isoflurophate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; also shown is the reactivation of the enzyme with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pralidoxime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Low">
              <a:spcBef>
                <a:spcPct val="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Covalent bond takes 12 hours to produce complete inhibition of the enzyme: aging of the enzyme</a:t>
            </a:r>
          </a:p>
          <a:p>
            <a:pPr algn="justLow">
              <a:spcBef>
                <a:spcPct val="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9825" y="0"/>
            <a:ext cx="3963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Excitatory: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M1,3,5 receptors: increasing intracellular calcium 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Nicotinic receptors: increasing intracellular sodium ion</a:t>
            </a: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Inhibitory: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M2,4: increasing potassium ion efflux.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Management of organophosphate poisoning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i="1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Assessment of patient: ABC</a:t>
            </a:r>
          </a:p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A: air way   B: breathing    C: circulation: pulse, BP,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Endotrachial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intubation with artificial respiration.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2- Atropine 2 mg I.V. repeated/5 min. until signs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atropinization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appears. (dry mouth, dilated pupil and tachycardia, increase BP) FOLLOW UP FOR 24-48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WHY?      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 saving drug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3- diazepam (10 mg IV) preferred to barbiturates to treat convulsions.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4- Fresh blood transfusion.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Oximes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(PAM,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pralidoxime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 CHOLINESTRASE REACTIVATORS: DEPHOSPHORYLATION: break the covalent bond.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treatment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Oximes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should be within hours (2gm in 5% Dextrose 100 ml  I. V. drip in 20 min.).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Oximes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produce their effect through:-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Direct reaction with enzyme.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b) Direct reaction with inhibited enzyme.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c) Reactivation of inhibited enzyme.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Myasthenia gravis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marL="0" indent="0" algn="justLow"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an autoimmune disease (genetic) in which there is an antibody to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A.Ch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nicotinic Nm receptor system which impairs the responsiveness of the neuromuscular junction resulting in weakness and rapid fatigability of skeletal muscles.</a:t>
            </a:r>
          </a:p>
          <a:p>
            <a:pPr marL="0" indent="0" algn="justLow"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More proximal muscles are affected: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ptosis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weak mastication muscles, drop of mouth angle, shoulder girdle.</a:t>
            </a:r>
          </a:p>
          <a:p>
            <a:pPr marL="0" indent="0" algn="justLow"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Bulbar muscles when affected: patient dies.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Manifestations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M.gravis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all Sina\Desktop\lrg273_183716MGDroo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14600"/>
            <a:ext cx="3249672" cy="3124199"/>
          </a:xfrm>
          <a:prstGeom prst="rect">
            <a:avLst/>
          </a:prstGeom>
          <a:noFill/>
        </p:spPr>
      </p:pic>
      <p:pic>
        <p:nvPicPr>
          <p:cNvPr id="3075" name="Picture 3" descr="C:\Users\Wall Sina\Desktop\1ca81c10d82fb0521ee0c92d9537c2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074863"/>
            <a:ext cx="3657600" cy="341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1- Curare like substance circulating in blood.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2- Abnormal motor end plate poorly sensitive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A.Ch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3- Decrease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Concentration at nicotinic receptors at motor end plate.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4- Increase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cholinesterase activity.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5- Autoimmune disease affects motor end plate.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Neostigmine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1.5 mg + 0.6 mg atropine (to block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effect) are injected IM this improves muscle weakness.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Edrophonium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mg IV if the first dose is without effect 8 mg are injected after 45 seconds.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Treatment: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62500" lnSpcReduction="20000"/>
          </a:bodyPr>
          <a:lstStyle/>
          <a:p>
            <a:pPr marL="0" indent="0" algn="justLow">
              <a:lnSpc>
                <a:spcPct val="120000"/>
              </a:lnSpc>
              <a:spcBef>
                <a:spcPts val="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Anticholinesterases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e.g.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neostigmine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pyridostigmine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ambenonium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Ambenonium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was withdrawn from the market in the United States in 2010).why?</a:t>
            </a:r>
          </a:p>
          <a:p>
            <a:pPr marL="0" indent="0" algn="justLow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Atropine, belladonna,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ganglionic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blocking agents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mecamylamine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quinine, 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quinidine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decrease effectiveness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ambenonium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Low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Cholinergic agents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guanidine) because the risk of side effects may be increased</a:t>
            </a:r>
          </a:p>
          <a:p>
            <a:pPr marL="0" indent="0" algn="justLow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N.B. Excessive dosage of 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anticholinesterase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can lead to prolonged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stimulation of nicotinic receptors (Nm) by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resulting in a depolarizing blockade of the neuromuscular junction. Therefore, muscle weakness in myasthenia gravis can be the result of either inadequate or excessive dosage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anticholinesterases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(cholinergic crisis)</a:t>
            </a:r>
          </a:p>
          <a:p>
            <a:pPr marL="0" indent="0" algn="justLow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antimuscarinic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agent is necessary to block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effect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especially if large doses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anticholinesterase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given e. g atropine 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propantheline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Low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2- Immunosuppressive drugs: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Prednisolone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azathioprine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cyclosporine.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Thymectomy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should be considered in myasthenia associated with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thymoma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(tumor of the thymus gland)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Plasmapharesis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to remove circulating antibodies directed against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nicotinic receptors.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5- Artificial respiration in acute crises.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6- Potassium chloride because it promote depolarization of skeletal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muscles.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7- Ephedrine due to its anti-fatigue effect via B2 mediated increase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glycogenolysis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muscle blood flow and muscle potassium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31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629400"/>
          </a:xfrm>
        </p:spPr>
      </p:pic>
      <p:sp>
        <p:nvSpPr>
          <p:cNvPr id="5" name="TextBox 4"/>
          <p:cNvSpPr txBox="1"/>
          <p:nvPr/>
        </p:nvSpPr>
        <p:spPr>
          <a:xfrm>
            <a:off x="2438400" y="1524000"/>
            <a:ext cx="4653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Broadway" pitchFamily="82" charset="0"/>
                <a:cs typeface="Aharoni" pitchFamily="2" charset="-79"/>
              </a:rPr>
              <a:t>Thank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8DBA-10A3-9FC5-65B4-9199876A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6BBD11-10D5-2897-7878-F5A7EAFB4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0" y="1686719"/>
            <a:ext cx="55245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Cholinergic receptors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: peripheral cholinergic receptors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Nicotinic : central cholinergic receptors</a:t>
            </a: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Nm: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muscular: muscle contraction: increasing intracellular Na+.</a:t>
            </a:r>
          </a:p>
          <a:p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neural: increase intracellular Na+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1- CNS stimulation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2- increase secretion of suprarenal gland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3- stimulation of autonomic ganglia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r>
              <a:rPr lang="en-US" dirty="0" err="1">
                <a:latin typeface="Aharoni" pitchFamily="2" charset="-79"/>
                <a:cs typeface="Aharoni" pitchFamily="2" charset="-79"/>
              </a:rPr>
              <a:t>Muscarinic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b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54188" y="-4763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ar-EG" dirty="0">
                <a:latin typeface="Arial Narrow" pitchFamily="34" charset="0"/>
              </a:rPr>
              <a:t> </a:t>
            </a:r>
            <a:endParaRPr lang="cs-CZ" dirty="0">
              <a:latin typeface="Arial Narrow" pitchFamily="34" charset="0"/>
            </a:endParaRPr>
          </a:p>
        </p:txBody>
      </p:sp>
      <p:graphicFrame>
        <p:nvGraphicFramePr>
          <p:cNvPr id="7219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19780"/>
              </p:ext>
            </p:extLst>
          </p:nvPr>
        </p:nvGraphicFramePr>
        <p:xfrm>
          <a:off x="228600" y="228600"/>
          <a:ext cx="8686800" cy="707879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18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6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Characteristic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cs-CZ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(neutral)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cs-CZ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(cardiac)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cs-CZ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(glandular/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smooth muscle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cs-CZ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cs-CZ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Site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CNS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smooth muscles in </a:t>
                      </a: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Glands: gastric, salivary, e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ndothelium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Heart: atria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SAN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Presynaptic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Exocrine glands: gastric, salivary, etc. Smooth muscle: GI tract, eye Blood vessels: endothelium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(not innervated???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Presynaptic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CNS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cs-CZ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cs-CZ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6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physiological action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CNS excitation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Gastric secretion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 release of EDRF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Cardiac inhibition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 of acetylcholine release (-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feed back)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Gastric, salivary secretion; GI smooth muscle contraction; Ocular accomodation; Vasodilatation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Presynaptic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inhibition of neurotransmitter release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CNS stimulation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Agonist (non-selective)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ACh; Carbachol;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Oxotremorine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 </a:t>
                      </a:r>
                      <a:endParaRPr kumimoji="0" lang="cs-CZ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 M</a:t>
                      </a:r>
                      <a:r>
                        <a:rPr kumimoji="0" lang="cs-CZ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 M</a:t>
                      </a:r>
                      <a:r>
                        <a:rPr kumimoji="0" lang="cs-CZ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 M</a:t>
                      </a:r>
                      <a:r>
                        <a:rPr kumimoji="0" lang="cs-CZ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 M</a:t>
                      </a:r>
                      <a:r>
                        <a:rPr kumimoji="0" lang="cs-CZ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5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Antagonist (non-selective except those in italics)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Atropine</a:t>
                      </a: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;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Dic</a:t>
                      </a: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cloverine</a:t>
                      </a: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(dicyclomine); Ipratropium; 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Pirenzepine;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Atropine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Ipratropium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Gallamine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Atropine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Ipratropium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Atropine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Ipratropium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cs-CZ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Atropine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Ipratropium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2274</Words>
  <Application>Microsoft Office PowerPoint</Application>
  <PresentationFormat>On-screen Show (4:3)</PresentationFormat>
  <Paragraphs>310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Aharoni</vt:lpstr>
      <vt:lpstr>Arial</vt:lpstr>
      <vt:lpstr>Arial Black</vt:lpstr>
      <vt:lpstr>Arial Narrow</vt:lpstr>
      <vt:lpstr>Broadway</vt:lpstr>
      <vt:lpstr>Calibri</vt:lpstr>
      <vt:lpstr>Times New Roman</vt:lpstr>
      <vt:lpstr>Office Theme</vt:lpstr>
      <vt:lpstr>Drugs modifying cholinergic transmission </vt:lpstr>
      <vt:lpstr>OBJECTIVES </vt:lpstr>
      <vt:lpstr>PowerPoint Presentation</vt:lpstr>
      <vt:lpstr>Is acetylcholine inhibitory or excitatory neurotransmitter?</vt:lpstr>
      <vt:lpstr>PowerPoint Presentation</vt:lpstr>
      <vt:lpstr>PowerPoint Presentation</vt:lpstr>
      <vt:lpstr>Cholinergic receptors </vt:lpstr>
      <vt:lpstr>Muscarinic receptors</vt:lpstr>
      <vt:lpstr>PowerPoint Presentation</vt:lpstr>
      <vt:lpstr>PowerPoint Presentation</vt:lpstr>
      <vt:lpstr>PowerPoint Presentation</vt:lpstr>
      <vt:lpstr>PowerPoint Presentation</vt:lpstr>
      <vt:lpstr>parasympathomimetics=Cholinomimetics= Parasympathetic stimulants or agonists: </vt:lpstr>
      <vt:lpstr>PowerPoint Presentation</vt:lpstr>
      <vt:lpstr>Pharmacological Action of ACh &amp; Cholinomimetics:</vt:lpstr>
      <vt:lpstr>(A) Muscarinic actions</vt:lpstr>
      <vt:lpstr>PowerPoint Presentation</vt:lpstr>
      <vt:lpstr>PowerPoint Presentation</vt:lpstr>
      <vt:lpstr>PowerPoint Presentation</vt:lpstr>
      <vt:lpstr>PowerPoint Presentation</vt:lpstr>
      <vt:lpstr>(B) Nicotinic Actions:</vt:lpstr>
      <vt:lpstr>PowerPoint Presentation</vt:lpstr>
      <vt:lpstr>Acetylcholine reversal</vt:lpstr>
      <vt:lpstr>I- Choline esters </vt:lpstr>
      <vt:lpstr>General properties: </vt:lpstr>
      <vt:lpstr>PowerPoint Presentation</vt:lpstr>
      <vt:lpstr>PowerPoint Presentation</vt:lpstr>
      <vt:lpstr>Clinical Uses of Cholinesters:</vt:lpstr>
      <vt:lpstr>PowerPoint Presentation</vt:lpstr>
      <vt:lpstr>Contraindications of Cholinesters:</vt:lpstr>
      <vt:lpstr>II- Pilocarpine (cholinomimetic alkaloid)</vt:lpstr>
      <vt:lpstr>Clinical Uses of Pilocarpine:</vt:lpstr>
      <vt:lpstr>PowerPoint Presentation</vt:lpstr>
      <vt:lpstr>III-Anticholinesterases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 - acting (Irreversible) Cholinesterase Inhibitors </vt:lpstr>
      <vt:lpstr>PowerPoint Presentation</vt:lpstr>
      <vt:lpstr>Symptoms and Signs of organophosphate poisoning: </vt:lpstr>
      <vt:lpstr>PowerPoint Presentation</vt:lpstr>
      <vt:lpstr>PowerPoint Presentation</vt:lpstr>
      <vt:lpstr>Management of organophosphate poisoning: </vt:lpstr>
      <vt:lpstr>Myasthenia gravis</vt:lpstr>
      <vt:lpstr>Manifestations of M.gravis</vt:lpstr>
      <vt:lpstr>PowerPoint Presentation</vt:lpstr>
      <vt:lpstr>PowerPoint Presentation</vt:lpstr>
      <vt:lpstr>Treatment: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Radwa Al-Hajrasy</dc:creator>
  <cp:lastModifiedBy>NASHWA.ABORAYAH@fmed.bu.edu.eg</cp:lastModifiedBy>
  <cp:revision>256</cp:revision>
  <dcterms:created xsi:type="dcterms:W3CDTF">2016-10-01T17:24:06Z</dcterms:created>
  <dcterms:modified xsi:type="dcterms:W3CDTF">2022-11-14T08:31:44Z</dcterms:modified>
</cp:coreProperties>
</file>