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8"/>
  </p:notesMasterIdLst>
  <p:sldIdLst>
    <p:sldId id="256" r:id="rId3"/>
    <p:sldId id="257" r:id="rId4"/>
    <p:sldId id="273" r:id="rId5"/>
    <p:sldId id="274" r:id="rId6"/>
    <p:sldId id="269" r:id="rId7"/>
    <p:sldId id="270" r:id="rId8"/>
    <p:sldId id="271" r:id="rId9"/>
    <p:sldId id="272" r:id="rId10"/>
    <p:sldId id="279" r:id="rId11"/>
    <p:sldId id="280" r:id="rId12"/>
    <p:sldId id="276" r:id="rId13"/>
    <p:sldId id="277" r:id="rId14"/>
    <p:sldId id="275" r:id="rId15"/>
    <p:sldId id="278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1329" autoAdjust="0"/>
  </p:normalViewPr>
  <p:slideViewPr>
    <p:cSldViewPr snapToGrid="0">
      <p:cViewPr varScale="1">
        <p:scale>
          <a:sx n="85" d="100"/>
          <a:sy n="85" d="100"/>
        </p:scale>
        <p:origin x="-10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baseline="0" dirty="0" smtClean="0"/>
              <a:t>Slide Show mode, click the arrow to enter the PowerPoint Getting Started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Drug Therapy In Pediatric &amp; Geriatric Age Groups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4242"/>
          <a:stretch/>
        </p:blipFill>
        <p:spPr>
          <a:xfrm>
            <a:off x="8445632" y="1348935"/>
            <a:ext cx="2758988" cy="55090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2732" y="2112135"/>
            <a:ext cx="7057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Older patients are not slowed down adults!!!!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4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Geraitric</a:t>
            </a:r>
            <a:r>
              <a:rPr lang="en-US" dirty="0" smtClean="0"/>
              <a:t> Group - 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4157" cy="4351338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Absorption: </a:t>
            </a:r>
            <a:r>
              <a:rPr lang="en-US" altLang="en-US" sz="2400" dirty="0"/>
              <a:t>Little evidence of any major alteration in drug absorption with age. However, conditions associated with age may alter rate at which some drugs are </a:t>
            </a:r>
            <a:r>
              <a:rPr lang="en-US" altLang="en-US" sz="2400" dirty="0" smtClean="0"/>
              <a:t>absorbed. (Diabetic gastroparaesis, laxative abuse)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Distribution: </a:t>
            </a:r>
            <a:r>
              <a:rPr lang="en-US" altLang="en-US" sz="2400" dirty="0"/>
              <a:t>Elderly </a:t>
            </a:r>
            <a:r>
              <a:rPr lang="en-US" altLang="en-US" sz="2400" dirty="0" smtClean="0"/>
              <a:t>have reduced </a:t>
            </a:r>
            <a:r>
              <a:rPr lang="en-US" altLang="en-US" sz="2400" dirty="0"/>
              <a:t>lean body </a:t>
            </a:r>
            <a:r>
              <a:rPr lang="en-US" altLang="en-US" sz="2400" dirty="0" smtClean="0"/>
              <a:t>mass, reduced </a:t>
            </a:r>
            <a:r>
              <a:rPr lang="en-US" altLang="en-US" sz="2400" dirty="0"/>
              <a:t>body </a:t>
            </a:r>
            <a:r>
              <a:rPr lang="en-US" altLang="en-US" sz="2400" dirty="0" smtClean="0"/>
              <a:t>water.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Metabolism: </a:t>
            </a:r>
            <a:r>
              <a:rPr lang="en-US" sz="2400" dirty="0"/>
              <a:t>Capacity of liver to metabolize drugs does not appear </a:t>
            </a:r>
            <a:r>
              <a:rPr lang="en-US" sz="2400" dirty="0" smtClean="0"/>
              <a:t>to decline </a:t>
            </a:r>
            <a:r>
              <a:rPr lang="en-US" sz="2400" dirty="0"/>
              <a:t>consistently with age for all </a:t>
            </a:r>
            <a:r>
              <a:rPr lang="en-US" sz="2400" dirty="0" smtClean="0"/>
              <a:t>drugs.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Elimination: </a:t>
            </a:r>
            <a:r>
              <a:rPr lang="en-US" sz="2400" dirty="0"/>
              <a:t>Kidney is major organ for clearance of drugs from body,  age-related decline of renal functional capacity is </a:t>
            </a:r>
            <a:r>
              <a:rPr lang="en-US" sz="2400" dirty="0" smtClean="0"/>
              <a:t>important</a:t>
            </a:r>
            <a:r>
              <a:rPr lang="en-US" sz="2400" dirty="0"/>
              <a:t>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algn="just">
              <a:lnSpc>
                <a:spcPct val="100000"/>
              </a:lnSpc>
            </a:pPr>
            <a:endParaRPr lang="en-US" alt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52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579966"/>
            <a:ext cx="11064402" cy="82204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Geriatric patients believed to be much more "sensitive" to  action of many drugs, implying a change in </a:t>
            </a:r>
            <a:r>
              <a:rPr lang="en-US" sz="2400" dirty="0" err="1"/>
              <a:t>pharmacodynamic</a:t>
            </a:r>
            <a:r>
              <a:rPr lang="en-US" sz="2400" dirty="0"/>
              <a:t> interaction of drugs with their receptors. </a:t>
            </a:r>
            <a:r>
              <a:rPr lang="en-US" sz="2400" dirty="0" smtClean="0"/>
              <a:t>BUT, most of these are a result of changing Pharmacokinetics!</a:t>
            </a: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700" y="3063922"/>
            <a:ext cx="73056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75" y="3063922"/>
            <a:ext cx="2181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2955" y="319522"/>
            <a:ext cx="10737851" cy="1228436"/>
          </a:xfrm>
        </p:spPr>
        <p:txBody>
          <a:bodyPr>
            <a:noAutofit/>
          </a:bodyPr>
          <a:lstStyle/>
          <a:p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>Rules </a:t>
            </a:r>
            <a:r>
              <a:rPr lang="en-US" altLang="en-US" sz="4000" b="1" dirty="0"/>
              <a:t>of prescribing for the elderly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72955" y="1547958"/>
            <a:ext cx="5186150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necessity for drugs.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Avoid drugs with negligible or doubtful benefits.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dose.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drug formulation.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Assume any new symptoms may be due to drug side-effects.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23378" y="1547958"/>
            <a:ext cx="5554639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Take a careful drug history.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Use fixed combinations of drugs rarely.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Check Compliance.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before adding a new drug to the regimen.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Stopping is as important as Starting.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7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Geriatric Prescribing - ADRs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ADRs and 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Incidence of ADR increases with age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Elderly receive more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Incidence of ADR increases the more </a:t>
            </a:r>
            <a:r>
              <a:rPr lang="en-US" altLang="en-US" sz="2400" dirty="0" smtClean="0"/>
              <a:t> prescribed medicines taken</a:t>
            </a:r>
            <a:endParaRPr lang="en-US" altLang="en-US" sz="2400" dirty="0"/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For patients aged&gt;50 </a:t>
            </a:r>
            <a:r>
              <a:rPr lang="en-US" altLang="en-US" sz="2400" dirty="0" err="1"/>
              <a:t>yrs</a:t>
            </a:r>
            <a:endParaRPr lang="en-US" altLang="en-US" sz="2400" dirty="0"/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ADR rates – 5% for 1 or 2 medicines</a:t>
            </a:r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Increased to 20% when &gt;5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frequent drug classes causing ADRs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Cardiovascular active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Analgesics (opioid mainly)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Antibiotics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Hypoglycemic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Psychotropic agents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4386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8267" y="2402237"/>
            <a:ext cx="5859506" cy="2187226"/>
          </a:xfrm>
        </p:spPr>
        <p:txBody>
          <a:bodyPr>
            <a:no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different from normal adult prescribing?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65642" cy="443375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/>
              <a:t>Children cannot be regarded as miniature adults in </a:t>
            </a:r>
            <a:r>
              <a:rPr lang="en-US" sz="2400" dirty="0" smtClean="0"/>
              <a:t>terms of </a:t>
            </a:r>
            <a:r>
              <a:rPr lang="en-US" sz="2400" dirty="0"/>
              <a:t>drug response, due to differences in body constitution</a:t>
            </a:r>
            <a:r>
              <a:rPr lang="en-US" sz="2400" dirty="0" smtClean="0"/>
              <a:t>, drug </a:t>
            </a:r>
            <a:r>
              <a:rPr lang="en-US" sz="2400" dirty="0"/>
              <a:t>absorption and elimination, and sensitivity to </a:t>
            </a:r>
            <a:r>
              <a:rPr lang="en-US" sz="2400" dirty="0" smtClean="0"/>
              <a:t>adverse reactions</a:t>
            </a:r>
            <a:r>
              <a:rPr lang="en-US" sz="2400" dirty="0"/>
              <a:t>.</a:t>
            </a:r>
            <a:endParaRPr lang="en-US" sz="2400" dirty="0" smtClean="0"/>
          </a:p>
          <a:p>
            <a:pPr algn="just">
              <a:lnSpc>
                <a:spcPct val="200000"/>
              </a:lnSpc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049" y="1584101"/>
            <a:ext cx="2096037" cy="31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Group – Pharmacokinetics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4433" y="1376446"/>
            <a:ext cx="11122345" cy="524894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 smtClean="0"/>
              <a:t>Absorption: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Gastro-intestinal </a:t>
            </a:r>
            <a:r>
              <a:rPr lang="en-US" sz="2400" dirty="0"/>
              <a:t>absorption is slower in infancy, but absorption from intra-muscular injection is faster</a:t>
            </a:r>
            <a:r>
              <a:rPr lang="en-US" sz="2400" dirty="0" smtClean="0"/>
              <a:t>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Infant </a:t>
            </a:r>
            <a:r>
              <a:rPr lang="en-US" sz="2400" dirty="0"/>
              <a:t>skin is thin and percutaneous absorption can cause systemic toxicity </a:t>
            </a:r>
            <a:endParaRPr lang="en-US" sz="2400" dirty="0" smtClean="0"/>
          </a:p>
          <a:p>
            <a:pPr algn="just">
              <a:lnSpc>
                <a:spcPct val="100000"/>
              </a:lnSpc>
            </a:pPr>
            <a:r>
              <a:rPr lang="en-US" sz="2400" b="1" dirty="0" smtClean="0"/>
              <a:t>Distribution: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Lower </a:t>
            </a:r>
            <a:r>
              <a:rPr lang="en-US" sz="2400" dirty="0"/>
              <a:t>volume of distribution of fat-soluble drugs (e.g. </a:t>
            </a:r>
            <a:r>
              <a:rPr lang="en-US" sz="2400" b="1" dirty="0"/>
              <a:t>diazepam</a:t>
            </a:r>
            <a:r>
              <a:rPr lang="en-US" sz="2400" dirty="0"/>
              <a:t>) in infants</a:t>
            </a:r>
            <a:r>
              <a:rPr lang="en-US" sz="2400" dirty="0" smtClean="0"/>
              <a:t>.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Plasma </a:t>
            </a:r>
            <a:r>
              <a:rPr lang="en-US" sz="2400" dirty="0"/>
              <a:t>protein binding of drugs is reduced in </a:t>
            </a:r>
            <a:r>
              <a:rPr lang="en-US" sz="2400" dirty="0" smtClean="0"/>
              <a:t>neonates.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Blood–brain </a:t>
            </a:r>
            <a:r>
              <a:rPr lang="en-US" sz="2400" dirty="0"/>
              <a:t>barrier is more permeable in neonates and young children, leading to an increased risk of CNS adverse effects.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1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979" y="1395662"/>
            <a:ext cx="10599822" cy="52778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/>
              <a:t>Metabolism: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At </a:t>
            </a:r>
            <a:r>
              <a:rPr lang="en-US" sz="2400" dirty="0"/>
              <a:t>birth, the hepatic microsomal enzyme system is relatively immature. </a:t>
            </a:r>
            <a:endParaRPr lang="en-US" sz="2400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Drugs </a:t>
            </a:r>
            <a:r>
              <a:rPr lang="en-US" sz="2400" dirty="0"/>
              <a:t>administered to the mother can induce neonatal enzyme activity (e.g. barbiturates).</a:t>
            </a:r>
          </a:p>
          <a:p>
            <a:pPr algn="just">
              <a:lnSpc>
                <a:spcPct val="100000"/>
              </a:lnSpc>
            </a:pPr>
            <a:r>
              <a:rPr lang="en-US" sz="2400" b="1" dirty="0"/>
              <a:t>Excretion: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All </a:t>
            </a:r>
            <a:r>
              <a:rPr lang="en-US" sz="2400" dirty="0"/>
              <a:t>renal mechanisms (filtration, secretion and reabsorption) are reduced in neonates. </a:t>
            </a:r>
            <a:endParaRPr lang="en-US" sz="2400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Subsequently</a:t>
            </a:r>
            <a:r>
              <a:rPr lang="en-US" sz="2400" dirty="0"/>
              <a:t>, during toddlerhood, it exceeds adult values, often necessitating larger doses per kilogram. E.g. the dose per kilogram of digoxin is much higher in toddlers than in adults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8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24751" cy="435133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Apparently </a:t>
            </a:r>
            <a:r>
              <a:rPr lang="en-US" sz="2400" dirty="0"/>
              <a:t>paradoxical </a:t>
            </a:r>
            <a:r>
              <a:rPr lang="en-US" sz="2400" dirty="0" smtClean="0"/>
              <a:t>effects of </a:t>
            </a:r>
            <a:r>
              <a:rPr lang="en-US" sz="2400" dirty="0"/>
              <a:t>some drugs (e.g. hyperkinesia with </a:t>
            </a:r>
            <a:r>
              <a:rPr lang="en-US" sz="2400" b="1" dirty="0" err="1"/>
              <a:t>phenobarbitone</a:t>
            </a:r>
            <a:r>
              <a:rPr lang="en-US" sz="2400" dirty="0"/>
              <a:t>, </a:t>
            </a:r>
            <a:r>
              <a:rPr lang="en-US" sz="2400" dirty="0" smtClean="0"/>
              <a:t>sedation of </a:t>
            </a:r>
            <a:r>
              <a:rPr lang="en-US" sz="2400" dirty="0"/>
              <a:t>hyperactive children with </a:t>
            </a:r>
            <a:r>
              <a:rPr lang="en-US" sz="2400" b="1" dirty="0"/>
              <a:t>amphetamine</a:t>
            </a:r>
            <a:r>
              <a:rPr lang="en-US" sz="2400" dirty="0"/>
              <a:t>) are as </a:t>
            </a:r>
            <a:r>
              <a:rPr lang="en-US" sz="2400" dirty="0" smtClean="0"/>
              <a:t>yet unexplained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Augmented </a:t>
            </a:r>
            <a:r>
              <a:rPr lang="en-US" sz="2400" dirty="0"/>
              <a:t>responses to </a:t>
            </a:r>
            <a:r>
              <a:rPr lang="en-US" sz="2400" b="1" dirty="0"/>
              <a:t>warfarin </a:t>
            </a:r>
            <a:r>
              <a:rPr lang="en-US" sz="2400" dirty="0"/>
              <a:t>in </a:t>
            </a:r>
            <a:r>
              <a:rPr lang="en-US" sz="2400" dirty="0" err="1" smtClean="0"/>
              <a:t>prepubertal</a:t>
            </a:r>
            <a:r>
              <a:rPr lang="en-US" sz="2400" dirty="0" smtClean="0"/>
              <a:t> patients </a:t>
            </a:r>
            <a:r>
              <a:rPr lang="en-US" sz="2400" dirty="0"/>
              <a:t>occur at similar plasma concentrations as in adults</a:t>
            </a:r>
            <a:r>
              <a:rPr lang="en-US" sz="2400" dirty="0" smtClean="0"/>
              <a:t>, implying </a:t>
            </a:r>
            <a:r>
              <a:rPr lang="en-US" sz="2400" dirty="0"/>
              <a:t>a </a:t>
            </a:r>
            <a:r>
              <a:rPr lang="en-US" sz="2400" dirty="0" err="1"/>
              <a:t>pharmacodynamic</a:t>
            </a:r>
            <a:r>
              <a:rPr lang="en-US" sz="2400" dirty="0"/>
              <a:t> mechanism.</a:t>
            </a:r>
          </a:p>
        </p:txBody>
      </p:sp>
    </p:spTree>
    <p:extLst>
      <p:ext uri="{BB962C8B-B14F-4D97-AF65-F5344CB8AC3E}">
        <p14:creationId xmlns:p14="http://schemas.microsoft.com/office/powerpoint/2010/main" val="9232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DRUG DOSAGE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 smtClean="0"/>
                  <a:t>Most drugs approved for use in children have recommended pediatric </a:t>
                </a:r>
                <a:r>
                  <a:rPr lang="en-US" sz="2400" dirty="0"/>
                  <a:t>doses, generally stated as milligrams per </a:t>
                </a:r>
                <a:r>
                  <a:rPr lang="en-US" sz="2400" dirty="0" smtClean="0"/>
                  <a:t>kilogram.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Calculations </a:t>
                </a:r>
                <a:r>
                  <a:rPr lang="en-US" sz="2400" dirty="0" smtClean="0"/>
                  <a:t>of pediatric dosage:</a:t>
                </a:r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Surface area based (Young’s formula): Dose</a:t>
                </a:r>
                <a:r>
                  <a:rPr lang="en-US" sz="2400" i="1" dirty="0" smtClean="0"/>
                  <a:t>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𝑦𝑒𝑎𝑟𝑠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+12</m:t>
                        </m:r>
                      </m:den>
                    </m:f>
                  </m:oMath>
                </a14:m>
                <a:endParaRPr lang="en-US" sz="2400" i="1" dirty="0" smtClean="0"/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Body weight based (Clark’s rule): Dose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𝑊𝑒𝑖𝑔h𝑡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  <a:blipFill rotWithShape="0">
                <a:blip r:embed="rId2"/>
                <a:stretch>
                  <a:fillRect l="-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44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11620500" cy="4576763"/>
          </a:xfrm>
        </p:spPr>
        <p:txBody>
          <a:bodyPr>
            <a:noAutofit/>
          </a:bodyPr>
          <a:lstStyle/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With a few notable exceptions, drugs in children </a:t>
            </a:r>
            <a:r>
              <a:rPr lang="en-US" sz="2400" dirty="0" smtClean="0"/>
              <a:t>generally have </a:t>
            </a:r>
            <a:r>
              <a:rPr lang="en-US" sz="2400" dirty="0"/>
              <a:t>a similar adverse effect profile to those in adults</a:t>
            </a:r>
            <a:r>
              <a:rPr lang="en-US" sz="24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Some specific ADR examples are;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chronic corticosteroid use</a:t>
            </a:r>
            <a:r>
              <a:rPr lang="en-US" sz="2400" dirty="0"/>
              <a:t>, including high-dose inhaled corticosteroids, to </a:t>
            </a:r>
            <a:r>
              <a:rPr lang="en-US" sz="2400" dirty="0" smtClean="0"/>
              <a:t>inhibit growth</a:t>
            </a:r>
            <a:endParaRPr lang="en-US" sz="2400" dirty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Tetracyclines</a:t>
            </a:r>
            <a:r>
              <a:rPr lang="en-US" sz="2400" dirty="0" smtClean="0"/>
              <a:t> </a:t>
            </a:r>
            <a:r>
              <a:rPr lang="en-US" sz="2400" dirty="0"/>
              <a:t>are deposited in growing bone and teeth, </a:t>
            </a:r>
            <a:r>
              <a:rPr lang="en-US" sz="2400" dirty="0" smtClean="0"/>
              <a:t>causing staining </a:t>
            </a:r>
            <a:r>
              <a:rPr lang="en-US" sz="2400" dirty="0"/>
              <a:t>and occasionally dental </a:t>
            </a:r>
            <a:r>
              <a:rPr lang="en-US" sz="2400" dirty="0" smtClean="0"/>
              <a:t>hypoplasia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Fluoroquinolone</a:t>
            </a:r>
            <a:r>
              <a:rPr lang="en-US" sz="2400" dirty="0" smtClean="0"/>
              <a:t> antibacterial drugs </a:t>
            </a:r>
            <a:r>
              <a:rPr lang="en-US" sz="2400" dirty="0"/>
              <a:t>may damage growing </a:t>
            </a:r>
            <a:r>
              <a:rPr lang="en-US" sz="2400" dirty="0" smtClean="0"/>
              <a:t>cartilage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/>
              <a:t>Dystonias</a:t>
            </a:r>
            <a:r>
              <a:rPr lang="en-US" sz="2400" dirty="0"/>
              <a:t> with </a:t>
            </a:r>
            <a:r>
              <a:rPr lang="en-US" sz="2400" dirty="0" smtClean="0"/>
              <a:t>metoclopramide</a:t>
            </a:r>
            <a:r>
              <a:rPr lang="en-US" sz="2400" b="1" dirty="0" smtClean="0"/>
              <a:t> </a:t>
            </a:r>
            <a:r>
              <a:rPr lang="en-US" sz="2400" dirty="0" smtClean="0"/>
              <a:t>occur </a:t>
            </a:r>
            <a:r>
              <a:rPr lang="en-US" sz="2400" dirty="0"/>
              <a:t>more frequently in children and </a:t>
            </a:r>
            <a:r>
              <a:rPr lang="en-US" sz="2400" dirty="0" smtClean="0"/>
              <a:t>young adults </a:t>
            </a:r>
            <a:r>
              <a:rPr lang="en-US" sz="2400" dirty="0"/>
              <a:t>than in older </a:t>
            </a:r>
            <a:r>
              <a:rPr lang="en-US" sz="2400" dirty="0" smtClean="0"/>
              <a:t>adults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Valproate</a:t>
            </a:r>
            <a:r>
              <a:rPr lang="en-US" sz="2400" b="1" dirty="0"/>
              <a:t> </a:t>
            </a:r>
            <a:r>
              <a:rPr lang="en-US" sz="2400" dirty="0"/>
              <a:t>hepatotoxicity </a:t>
            </a:r>
            <a:r>
              <a:rPr lang="en-US" sz="2400" dirty="0" smtClean="0"/>
              <a:t>is increased </a:t>
            </a:r>
            <a:r>
              <a:rPr lang="en-US" sz="2400" dirty="0"/>
              <a:t>in young children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678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DOSAGE FORMS </a:t>
            </a:r>
            <a:r>
              <a:rPr lang="en-US" b="1" dirty="0" smtClean="0"/>
              <a:t>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519707"/>
            <a:ext cx="11500834" cy="5151549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under the age of five years may have </a:t>
            </a:r>
            <a:r>
              <a:rPr lang="en-US" sz="2000" dirty="0" smtClean="0"/>
              <a:t>difficulty in </a:t>
            </a:r>
            <a:r>
              <a:rPr lang="en-US" sz="2000" dirty="0"/>
              <a:t>swallowing even small tablets, and hence </a:t>
            </a:r>
            <a:r>
              <a:rPr lang="en-US" sz="2000" dirty="0" smtClean="0"/>
              <a:t>oral preparations </a:t>
            </a:r>
            <a:r>
              <a:rPr lang="en-US" sz="2000" dirty="0"/>
              <a:t>which taste pleasant are often necessary </a:t>
            </a:r>
            <a:r>
              <a:rPr lang="en-US" sz="2000" dirty="0" smtClean="0"/>
              <a:t>to improve </a:t>
            </a:r>
            <a:r>
              <a:rPr lang="en-US" sz="2000" dirty="0"/>
              <a:t>compliance</a:t>
            </a:r>
            <a:r>
              <a:rPr lang="en-US" sz="2000" dirty="0" smtClean="0"/>
              <a:t>. (Elixirs &amp; Suspensions)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Pressurized aerosols (e.g. </a:t>
            </a:r>
            <a:r>
              <a:rPr lang="en-US" sz="2000" b="1" dirty="0"/>
              <a:t>salbutamol </a:t>
            </a:r>
            <a:r>
              <a:rPr lang="en-US" sz="2000" dirty="0" smtClean="0"/>
              <a:t>inhaler) in </a:t>
            </a:r>
            <a:r>
              <a:rPr lang="en-US" sz="2000" dirty="0"/>
              <a:t>children over the age of </a:t>
            </a:r>
            <a:r>
              <a:rPr lang="en-US" sz="2000" dirty="0" smtClean="0"/>
              <a:t>ten years</a:t>
            </a:r>
            <a:r>
              <a:rPr lang="en-US" sz="2000" dirty="0"/>
              <a:t>, as </a:t>
            </a:r>
            <a:r>
              <a:rPr lang="en-US" sz="2000" dirty="0" smtClean="0"/>
              <a:t>coordinated </a:t>
            </a:r>
            <a:r>
              <a:rPr lang="en-US" sz="2000" dirty="0"/>
              <a:t>deep inspiration is </a:t>
            </a:r>
            <a:r>
              <a:rPr lang="en-US" sz="2000" dirty="0" smtClean="0"/>
              <a:t>required. Nebulizers </a:t>
            </a:r>
            <a:r>
              <a:rPr lang="en-US" sz="2000" dirty="0"/>
              <a:t>may </a:t>
            </a:r>
            <a:r>
              <a:rPr lang="en-US" sz="2000" dirty="0" smtClean="0"/>
              <a:t>be used.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find </a:t>
            </a:r>
            <a:r>
              <a:rPr lang="en-US" sz="2000" dirty="0" smtClean="0"/>
              <a:t>intravenous infusions </a:t>
            </a:r>
            <a:r>
              <a:rPr lang="en-US" sz="2000" dirty="0"/>
              <a:t>uncomfortable and restrictive</a:t>
            </a:r>
            <a:r>
              <a:rPr lang="en-US" sz="2000" dirty="0" smtClean="0"/>
              <a:t>. </a:t>
            </a:r>
            <a:r>
              <a:rPr lang="en-US" sz="2000" dirty="0"/>
              <a:t>Rectal </a:t>
            </a:r>
            <a:r>
              <a:rPr lang="en-US" sz="2000" dirty="0" smtClean="0"/>
              <a:t>administration is </a:t>
            </a:r>
            <a:r>
              <a:rPr lang="en-US" sz="2000" dirty="0"/>
              <a:t>a convenient alternative (e.g. </a:t>
            </a:r>
            <a:r>
              <a:rPr lang="en-US" sz="2000" b="1" dirty="0" smtClean="0"/>
              <a:t>metronidazole </a:t>
            </a:r>
            <a:r>
              <a:rPr lang="en-US" sz="2000" dirty="0" smtClean="0"/>
              <a:t>to </a:t>
            </a:r>
            <a:r>
              <a:rPr lang="en-US" sz="2000" dirty="0"/>
              <a:t>treat anaerobic infections). Rectal </a:t>
            </a:r>
            <a:r>
              <a:rPr lang="en-US" sz="2000" b="1" dirty="0"/>
              <a:t>diazepam </a:t>
            </a:r>
            <a:r>
              <a:rPr lang="en-US" sz="2000" dirty="0"/>
              <a:t>is </a:t>
            </a:r>
            <a:r>
              <a:rPr lang="en-US" sz="2000" dirty="0" smtClean="0"/>
              <a:t>particularly valuable </a:t>
            </a:r>
            <a:r>
              <a:rPr lang="en-US" sz="2000" dirty="0"/>
              <a:t>in the treatment of status </a:t>
            </a:r>
            <a:r>
              <a:rPr lang="en-US" sz="2000" dirty="0" smtClean="0"/>
              <a:t>epilepticus. </a:t>
            </a:r>
            <a:r>
              <a:rPr lang="en-US" sz="2000" dirty="0"/>
              <a:t>Rectal administration should also </a:t>
            </a:r>
            <a:r>
              <a:rPr lang="en-US" sz="2000" dirty="0" smtClean="0"/>
              <a:t>be considered </a:t>
            </a:r>
            <a:r>
              <a:rPr lang="en-US" sz="2000" dirty="0"/>
              <a:t>if the child is vomiting.</a:t>
            </a:r>
          </a:p>
        </p:txBody>
      </p:sp>
    </p:spTree>
    <p:extLst>
      <p:ext uri="{BB962C8B-B14F-4D97-AF65-F5344CB8AC3E}">
        <p14:creationId xmlns:p14="http://schemas.microsoft.com/office/powerpoint/2010/main" val="38832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Rules of prescribing </a:t>
            </a:r>
            <a:r>
              <a:rPr lang="en-US" altLang="en-US" b="1" dirty="0" smtClean="0"/>
              <a:t>for Pediatric populations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Calculate the doses for prescribed drugs based on weight of the patients.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proper instructions to the care giver, including when the child vomits the given medication after consumption.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that all medicines are strictly out of reach of children at all times.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Avoid prolonged treatment with drugs that have delayed complications (Steroids).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Use antibiotics sparingly and only when required.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Medications affecting the CNS need to be extensively reviewed and routinely monitored to ensure minimal growth disturbances.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48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277</TotalTime>
  <Words>905</Words>
  <Application>Microsoft Office PowerPoint</Application>
  <PresentationFormat>Custom</PresentationFormat>
  <Paragraphs>88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WelcomeDoc</vt:lpstr>
      <vt:lpstr> Drug Therapy In Pediatric &amp; Geriatric Age Groups  </vt:lpstr>
      <vt:lpstr>What is different from normal adult prescribing?</vt:lpstr>
      <vt:lpstr>Pediatric Group – Pharmacokinetics</vt:lpstr>
      <vt:lpstr>PowerPoint Presentation</vt:lpstr>
      <vt:lpstr>PHARMACODYNAMICS</vt:lpstr>
      <vt:lpstr>PEDIATRIC DRUG DOSAGE</vt:lpstr>
      <vt:lpstr>ADVERSE EFFECTS</vt:lpstr>
      <vt:lpstr>PEDIATRIC DOSAGE FORMS &amp; COMPLIANCE</vt:lpstr>
      <vt:lpstr>    Rules of prescribing for Pediatric populations </vt:lpstr>
      <vt:lpstr>PowerPoint Presentation</vt:lpstr>
      <vt:lpstr>Geraitric Group - Pharmacokinetics</vt:lpstr>
      <vt:lpstr>Pharmacodynamics</vt:lpstr>
      <vt:lpstr>    Rules of prescribing for the elderly </vt:lpstr>
      <vt:lpstr>Geriatric Prescribing - ADRs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Therapy In Pediatric &amp; Geriatric Age Groups</dc:title>
  <dc:creator>Dr Arif Hashmi</dc:creator>
  <cp:lastModifiedBy>DELL_I3</cp:lastModifiedBy>
  <cp:revision>41</cp:revision>
  <dcterms:created xsi:type="dcterms:W3CDTF">2015-01-23T16:36:08Z</dcterms:created>
  <dcterms:modified xsi:type="dcterms:W3CDTF">2022-11-05T14:08:17Z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