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0" r:id="rId2"/>
    <p:sldId id="266" r:id="rId3"/>
    <p:sldId id="267" r:id="rId4"/>
    <p:sldId id="268" r:id="rId5"/>
    <p:sldId id="269" r:id="rId6"/>
    <p:sldId id="270" r:id="rId7"/>
    <p:sldId id="271" r:id="rId8"/>
    <p:sldId id="273" r:id="rId9"/>
    <p:sldId id="291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3" r:id="rId27"/>
    <p:sldId id="294" r:id="rId28"/>
    <p:sldId id="295" r:id="rId29"/>
    <p:sldId id="296" r:id="rId30"/>
    <p:sldId id="297" r:id="rId31"/>
    <p:sldId id="298" r:id="rId32"/>
    <p:sldId id="29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CC"/>
    <a:srgbClr val="F60AC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25C2A76-CE33-4095-A8CC-4F4DEB7CA079}" type="datetimeFigureOut">
              <a:rPr lang="ar-IQ" smtClean="0"/>
              <a:pPr/>
              <a:t>08/09/1443</a:t>
            </a:fld>
            <a:endParaRPr lang="ar-IQ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598A3D1-1FC2-4B08-A303-54DB71FD26E6}" type="slidenum">
              <a:rPr lang="ar-IQ" smtClean="0"/>
              <a:pPr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72397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03706-9411-4591-909E-D666CA1D9EB9}" type="slidenum">
              <a:rPr lang="ar-IQ" smtClean="0"/>
              <a:pPr/>
              <a:t>1</a:t>
            </a:fld>
            <a:endParaRPr lang="ar-IQ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Sunday 10 April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81085"/>
            <a:ext cx="7620000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 rtl="0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THE LARGE INTESTINE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College of Medicine / University of Mutah</a:t>
            </a:r>
          </a:p>
          <a:p>
            <a:pPr algn="ctr"/>
            <a:r>
              <a:rPr lang="en-US" sz="3200" b="1" i="1" dirty="0">
                <a:solidFill>
                  <a:srgbClr val="0000FF"/>
                </a:solidFill>
                <a:latin typeface="Candara" pitchFamily="34" charset="0"/>
              </a:rPr>
              <a:t>2021-2022</a:t>
            </a:r>
          </a:p>
          <a:p>
            <a:pPr algn="ctr"/>
            <a:endParaRPr lang="ar-IQ" sz="3200" b="1" i="1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971800" y="4922837"/>
            <a:ext cx="5029200" cy="365125"/>
          </a:xfrm>
        </p:spPr>
        <p:txBody>
          <a:bodyPr/>
          <a:lstStyle/>
          <a:p>
            <a:r>
              <a:rPr lang="en-US" sz="3200" b="1" i="1">
                <a:solidFill>
                  <a:srgbClr val="00FF00"/>
                </a:solidFill>
                <a:latin typeface="Candara" pitchFamily="34" charset="0"/>
              </a:rPr>
              <a:t>Sunday 10 April 2022</a:t>
            </a:r>
            <a:endParaRPr lang="en-US" sz="3200" b="1" i="1" dirty="0">
              <a:solidFill>
                <a:srgbClr val="00FF00"/>
              </a:solidFill>
              <a:latin typeface="Candara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402D9C-5267-488E-986E-039E039E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85800"/>
            <a:ext cx="8915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000" b="1" i="1" dirty="0">
                <a:latin typeface="Candara" pitchFamily="34" charset="0"/>
              </a:rPr>
              <a:t>The appendix lies in </a:t>
            </a:r>
            <a:r>
              <a:rPr lang="en-US" sz="2000" b="1" i="1" dirty="0">
                <a:solidFill>
                  <a:srgbClr val="0033CC"/>
                </a:solidFill>
                <a:latin typeface="Candara" pitchFamily="34" charset="0"/>
              </a:rPr>
              <a:t>the right iliac fossa</a:t>
            </a:r>
            <a:r>
              <a:rPr lang="en-US" sz="2000" b="1" i="1" dirty="0">
                <a:latin typeface="Candara" pitchFamily="34" charset="0"/>
              </a:rPr>
              <a:t>, and in relation to the anterior abdominal wall its base is situated one third of the way up the line joining </a:t>
            </a:r>
            <a:r>
              <a:rPr lang="en-US" sz="2000" b="1" i="1" dirty="0">
                <a:solidFill>
                  <a:srgbClr val="0033CC"/>
                </a:solidFill>
                <a:latin typeface="Candara" pitchFamily="34" charset="0"/>
              </a:rPr>
              <a:t>the right anterior superior iliac spine to the umbilicus</a:t>
            </a:r>
            <a:r>
              <a:rPr lang="en-US" sz="2000" b="1" i="1" dirty="0">
                <a:latin typeface="Candara" pitchFamily="34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Candara" pitchFamily="34" charset="0"/>
              </a:rPr>
              <a:t>(McBurney's point). </a:t>
            </a:r>
          </a:p>
          <a:p>
            <a:pPr algn="l"/>
            <a:endParaRPr lang="en-US" sz="2000" b="1" i="1" dirty="0">
              <a:solidFill>
                <a:schemeClr val="accent2">
                  <a:lumMod val="75000"/>
                </a:schemeClr>
              </a:solidFill>
              <a:latin typeface="Candara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b="1" i="1" dirty="0">
                <a:latin typeface="Candara" pitchFamily="34" charset="0"/>
              </a:rPr>
              <a:t>Inside the abdomen, the base of the appendix is easily found by identifying </a:t>
            </a:r>
            <a:r>
              <a:rPr lang="en-US" sz="2000" b="1" i="1" dirty="0">
                <a:solidFill>
                  <a:srgbClr val="00CC00"/>
                </a:solidFill>
                <a:latin typeface="Candara" pitchFamily="34" charset="0"/>
              </a:rPr>
              <a:t>the teniae coli </a:t>
            </a:r>
            <a:r>
              <a:rPr lang="en-US" sz="2000" b="1" i="1" dirty="0">
                <a:latin typeface="Candara" pitchFamily="34" charset="0"/>
              </a:rPr>
              <a:t>of the cecum and tracing them to the base of the appendix, where they converge to form a continuous longitudinal muscle coat.</a:t>
            </a:r>
            <a:endParaRPr lang="ar-IQ" sz="2000" b="1" i="1" dirty="0">
              <a:latin typeface="Candar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36086" r="26758" b="16982"/>
          <a:stretch>
            <a:fillRect/>
          </a:stretch>
        </p:blipFill>
        <p:spPr bwMode="auto">
          <a:xfrm>
            <a:off x="1524000" y="3053046"/>
            <a:ext cx="5691190" cy="365255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0" y="228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24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8657" y="2187476"/>
            <a:ext cx="44339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chemeClr val="accent6"/>
                </a:solidFill>
                <a:latin typeface="Candara" panose="020E0502030303020204" pitchFamily="34" charset="0"/>
              </a:rPr>
              <a:t> (A) hanging down into the pelvis against the right pelvic wall, </a:t>
            </a:r>
          </a:p>
          <a:p>
            <a:pPr algn="l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(B) coiled up behind the cecum, </a:t>
            </a: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(C) projecting upward along the lateral side of the cecum,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</a:p>
          <a:p>
            <a:pPr algn="l"/>
            <a:r>
              <a:rPr lang="en-US" sz="2400" b="1" dirty="0">
                <a:solidFill>
                  <a:srgbClr val="F60AC9"/>
                </a:solidFill>
                <a:latin typeface="Candara" panose="020E0502030303020204" pitchFamily="34" charset="0"/>
              </a:rPr>
              <a:t>(D) in front of or behind the terminal part of the ileum</a:t>
            </a:r>
            <a:r>
              <a:rPr lang="en-US" sz="2400" b="1" i="1" dirty="0">
                <a:solidFill>
                  <a:srgbClr val="F60AC9"/>
                </a:solidFill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89247" y="120650"/>
            <a:ext cx="61847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Common Positions of the Tip of the Appendix</a:t>
            </a:r>
          </a:p>
        </p:txBody>
      </p:sp>
      <p:sp>
        <p:nvSpPr>
          <p:cNvPr id="4" name="AutoShape 2" descr="Appendix (anatomy) - Wikipedia">
            <a:extLst>
              <a:ext uri="{FF2B5EF4-FFF2-40B4-BE49-F238E27FC236}">
                <a16:creationId xmlns:a16="http://schemas.microsoft.com/office/drawing/2014/main" id="{D455A88B-6589-4409-BD9D-80FF64B767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Appendix (anatomy) - Wikipedia">
            <a:extLst>
              <a:ext uri="{FF2B5EF4-FFF2-40B4-BE49-F238E27FC236}">
                <a16:creationId xmlns:a16="http://schemas.microsoft.com/office/drawing/2014/main" id="{DA43E559-7116-41D0-B60B-496E37D648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Appendix (anatomy) - Wikipedia">
            <a:extLst>
              <a:ext uri="{FF2B5EF4-FFF2-40B4-BE49-F238E27FC236}">
                <a16:creationId xmlns:a16="http://schemas.microsoft.com/office/drawing/2014/main" id="{E6868D9E-0739-4835-80FE-DC379EF702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Appendix (anatomy) - Wikipedia">
            <a:extLst>
              <a:ext uri="{FF2B5EF4-FFF2-40B4-BE49-F238E27FC236}">
                <a16:creationId xmlns:a16="http://schemas.microsoft.com/office/drawing/2014/main" id="{0548B8C8-0A82-40B8-947D-1F9FCD79B1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Appendix (anatomy) - Wikipedia">
            <a:extLst>
              <a:ext uri="{FF2B5EF4-FFF2-40B4-BE49-F238E27FC236}">
                <a16:creationId xmlns:a16="http://schemas.microsoft.com/office/drawing/2014/main" id="{B9965554-78A9-42B4-BEBD-506BE2657A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9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BE2EA1-8A05-4AF5-81B5-5795EFE4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311" y="1905000"/>
            <a:ext cx="4464258" cy="3872646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584B7F-9268-439F-B923-59FB41E32B2D}"/>
              </a:ext>
            </a:extLst>
          </p:cNvPr>
          <p:cNvSpPr txBox="1"/>
          <p:nvPr/>
        </p:nvSpPr>
        <p:spPr>
          <a:xfrm>
            <a:off x="-27992" y="700465"/>
            <a:ext cx="8943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tip of the appendix is subject to a considerable range of movement and may be found in the following positions:</a:t>
            </a: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30C98D-1605-4F67-AAE9-8466A9BD2F2D}"/>
              </a:ext>
            </a:extLst>
          </p:cNvPr>
          <p:cNvSpPr txBox="1"/>
          <p:nvPr/>
        </p:nvSpPr>
        <p:spPr>
          <a:xfrm>
            <a:off x="-1" y="5890478"/>
            <a:ext cx="82739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first and second positions are the most common sites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096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appendicular artery </a:t>
            </a:r>
            <a:r>
              <a:rPr lang="en-US" sz="2400" b="1" dirty="0">
                <a:latin typeface="Candara" panose="020E0502030303020204" pitchFamily="34" charset="0"/>
              </a:rPr>
              <a:t>is a branch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 cecal artery 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appendicular vein </a:t>
            </a:r>
            <a:r>
              <a:rPr lang="en-US" sz="2400" b="1" dirty="0">
                <a:latin typeface="Candara" panose="020E0502030303020204" pitchFamily="34" charset="0"/>
              </a:rPr>
              <a:t>drains into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posterior cecal vein</a:t>
            </a:r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010400" y="3048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0" y="76200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7170" name="Picture 2" descr="Appendicular Artery - Stepwards">
            <a:extLst>
              <a:ext uri="{FF2B5EF4-FFF2-40B4-BE49-F238E27FC236}">
                <a16:creationId xmlns:a16="http://schemas.microsoft.com/office/drawing/2014/main" id="{AB4A87C9-CB19-4F16-8498-5B6CBC408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05" y="2307425"/>
            <a:ext cx="5643166" cy="441405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412583-B3FD-4B4C-83E7-D50FD9FAD3C9}"/>
              </a:ext>
            </a:extLst>
          </p:cNvPr>
          <p:cNvSpPr txBox="1"/>
          <p:nvPr/>
        </p:nvSpPr>
        <p:spPr>
          <a:xfrm>
            <a:off x="158620" y="2559645"/>
            <a:ext cx="27537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Lymph Drainage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lymph vessels drain into one or two nodes lying in the mesoappendix and then eventually 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superior mesenteric nodes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14282" y="228600"/>
            <a:ext cx="265008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Ascending Colon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6200" y="838200"/>
            <a:ext cx="449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Is about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5 in. (13 cm) </a:t>
            </a:r>
            <a:r>
              <a:rPr lang="en-US" sz="2400" b="1" dirty="0">
                <a:latin typeface="Candara" panose="020E0502030303020204" pitchFamily="34" charset="0"/>
              </a:rPr>
              <a:t>long and lies in the right lower quadrant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It extends upward from the cecum to the inferior surface of the right lobe of the liver, where it turns to the left, forming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right colic flexure, </a:t>
            </a:r>
            <a:r>
              <a:rPr lang="en-US" sz="2400" b="1" dirty="0">
                <a:latin typeface="Candara" panose="020E0502030303020204" pitchFamily="34" charset="0"/>
              </a:rPr>
              <a:t>and becomes continuous with the transverse colon.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peritoneum covers the front and the sides of the ascending colon, binding it to the posterior abdominal wall.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17499"/>
          <a:stretch>
            <a:fillRect/>
          </a:stretch>
        </p:blipFill>
        <p:spPr bwMode="auto">
          <a:xfrm>
            <a:off x="4724400" y="1337638"/>
            <a:ext cx="4320391" cy="39963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3636235" y="177225"/>
            <a:ext cx="2688365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Large Intestine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0"/>
            <a:ext cx="8763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Anteriorly:</a:t>
            </a:r>
            <a:r>
              <a:rPr lang="en-US" sz="2000" b="1" dirty="0">
                <a:latin typeface="Candara" panose="020E0502030303020204" pitchFamily="34" charset="0"/>
              </a:rPr>
              <a:t> Coils of small intestine, the greater omentum, and the anterior abdominal wall </a:t>
            </a: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 </a:t>
            </a:r>
            <a:r>
              <a:rPr lang="en-US" sz="2000" b="1" dirty="0">
                <a:latin typeface="Candara" panose="020E0502030303020204" pitchFamily="34" charset="0"/>
              </a:rPr>
              <a:t>The iliacus, the iliac crest, the </a:t>
            </a:r>
            <a:r>
              <a:rPr lang="en-US" sz="2000" b="1" dirty="0" err="1">
                <a:latin typeface="Candara" panose="020E0502030303020204" pitchFamily="34" charset="0"/>
              </a:rPr>
              <a:t>quadratus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lumborum</a:t>
            </a:r>
            <a:r>
              <a:rPr lang="en-US" sz="2000" b="1" dirty="0">
                <a:latin typeface="Candara" panose="020E0502030303020204" pitchFamily="34" charset="0"/>
              </a:rPr>
              <a:t>, the origin of the </a:t>
            </a:r>
            <a:r>
              <a:rPr lang="en-US" sz="2000" b="1" dirty="0" err="1">
                <a:latin typeface="Candara" panose="020E0502030303020204" pitchFamily="34" charset="0"/>
              </a:rPr>
              <a:t>transversus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abdominis</a:t>
            </a:r>
            <a:r>
              <a:rPr lang="en-US" sz="2000" b="1" dirty="0">
                <a:latin typeface="Candara" panose="020E0502030303020204" pitchFamily="34" charset="0"/>
              </a:rPr>
              <a:t> muscle, and the lower pole of the right kidney. The </a:t>
            </a:r>
            <a:r>
              <a:rPr lang="en-US" sz="2000" b="1" dirty="0" err="1">
                <a:latin typeface="Candara" panose="020E0502030303020204" pitchFamily="34" charset="0"/>
              </a:rPr>
              <a:t>iliohypogastric</a:t>
            </a:r>
            <a:r>
              <a:rPr lang="en-US" sz="2000" b="1" dirty="0">
                <a:latin typeface="Candara" panose="020E0502030303020204" pitchFamily="34" charset="0"/>
              </a:rPr>
              <a:t> and the </a:t>
            </a:r>
            <a:r>
              <a:rPr lang="en-US" sz="2000" b="1" dirty="0" err="1">
                <a:latin typeface="Candara" panose="020E0502030303020204" pitchFamily="34" charset="0"/>
              </a:rPr>
              <a:t>ilioinguinal</a:t>
            </a:r>
            <a:r>
              <a:rPr lang="en-US" sz="2000" b="1" dirty="0">
                <a:latin typeface="Candara" panose="020E0502030303020204" pitchFamily="34" charset="0"/>
              </a:rPr>
              <a:t> nerves cross behind it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76200"/>
            <a:ext cx="265008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Ascending Colon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7812" r="22070" b="16562"/>
          <a:stretch>
            <a:fillRect/>
          </a:stretch>
        </p:blipFill>
        <p:spPr bwMode="auto">
          <a:xfrm>
            <a:off x="4786314" y="3143248"/>
            <a:ext cx="4000496" cy="3500434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6250" r="22461" b="13437"/>
          <a:stretch>
            <a:fillRect/>
          </a:stretch>
        </p:blipFill>
        <p:spPr bwMode="auto">
          <a:xfrm>
            <a:off x="642910" y="3143248"/>
            <a:ext cx="3868130" cy="34688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010400" y="228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0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3505200" y="177225"/>
            <a:ext cx="2688365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Large Intestine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09600"/>
            <a:ext cx="4648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ileocolic </a:t>
            </a:r>
            <a:r>
              <a:rPr lang="en-US" sz="2400" b="1" dirty="0">
                <a:latin typeface="Candara" panose="020E0502030303020204" pitchFamily="34" charset="0"/>
              </a:rPr>
              <a:t>and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right colic branches of the superior mesenteric artery  </a:t>
            </a:r>
            <a:r>
              <a:rPr lang="en-US" sz="2400" b="1" dirty="0">
                <a:latin typeface="Candara" panose="020E0502030303020204" pitchFamily="34" charset="0"/>
              </a:rPr>
              <a:t>supply this area.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veins correspond to the arteries and drain into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superior mesenteric vein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lymph vessels drain into lymph nodes lying along the course of the colic blood vessels and ultimately reach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superior mesenteric nodes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265008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Ascending Colon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124200" y="228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15875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1026" name="Picture 2" descr="Superior Mesenteric Artery and Colic Arteries | Radiology Key">
            <a:extLst>
              <a:ext uri="{FF2B5EF4-FFF2-40B4-BE49-F238E27FC236}">
                <a16:creationId xmlns:a16="http://schemas.microsoft.com/office/drawing/2014/main" id="{AE7E5364-1320-4784-B81A-2904C2DA2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6" b="43117"/>
          <a:stretch/>
        </p:blipFill>
        <p:spPr bwMode="auto">
          <a:xfrm>
            <a:off x="4072564" y="593725"/>
            <a:ext cx="4961272" cy="272963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GIS">
            <a:extLst>
              <a:ext uri="{FF2B5EF4-FFF2-40B4-BE49-F238E27FC236}">
                <a16:creationId xmlns:a16="http://schemas.microsoft.com/office/drawing/2014/main" id="{7C1D1BF3-CD2D-4EA3-9040-90D06C46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69" y="3512897"/>
            <a:ext cx="3137862" cy="3196137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Transverse Colon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838200"/>
            <a:ext cx="4191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000" b="1" dirty="0">
                <a:latin typeface="Candara" panose="020E0502030303020204" pitchFamily="34" charset="0"/>
              </a:rPr>
              <a:t>The transverse colon is about </a:t>
            </a:r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(38 to 50 cm) </a:t>
            </a:r>
            <a:r>
              <a:rPr lang="en-US" sz="2000" b="1" dirty="0">
                <a:latin typeface="Candara" panose="020E0502030303020204" pitchFamily="34" charset="0"/>
              </a:rPr>
              <a:t>long and extends across the abdomen, occupying the 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umbilical region.</a:t>
            </a:r>
          </a:p>
          <a:p>
            <a:pPr algn="l">
              <a:buFont typeface="Wingdings" pitchFamily="2" charset="2"/>
              <a:buChar char="v"/>
            </a:pPr>
            <a:endParaRPr lang="en-US" sz="20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b="1" dirty="0">
                <a:latin typeface="Candara" panose="020E0502030303020204" pitchFamily="34" charset="0"/>
              </a:rPr>
              <a:t> It begins at the 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right colic flexure </a:t>
            </a:r>
            <a:r>
              <a:rPr lang="en-US" sz="2000" b="1" dirty="0">
                <a:latin typeface="Candara" panose="020E0502030303020204" pitchFamily="34" charset="0"/>
              </a:rPr>
              <a:t>below the right lobe of the liver  and hangs downward, suspended by the </a:t>
            </a:r>
            <a:r>
              <a:rPr lang="en-US" sz="2000" b="1" dirty="0">
                <a:solidFill>
                  <a:srgbClr val="00CC00"/>
                </a:solidFill>
                <a:latin typeface="Candara" panose="020E0502030303020204" pitchFamily="34" charset="0"/>
              </a:rPr>
              <a:t>transverse mesocolon </a:t>
            </a:r>
            <a:r>
              <a:rPr lang="en-US" sz="2000" b="1" dirty="0">
                <a:latin typeface="Candara" panose="020E0502030303020204" pitchFamily="34" charset="0"/>
              </a:rPr>
              <a:t>from the pancreas . It then ascends to 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the left colic flexure </a:t>
            </a:r>
            <a:r>
              <a:rPr lang="en-US" sz="2000" b="1" dirty="0">
                <a:latin typeface="Candara" panose="020E0502030303020204" pitchFamily="34" charset="0"/>
              </a:rPr>
              <a:t>below the spleen. </a:t>
            </a:r>
          </a:p>
          <a:p>
            <a:pPr algn="l">
              <a:buFont typeface="Wingdings" pitchFamily="2" charset="2"/>
              <a:buChar char="v"/>
            </a:pPr>
            <a:endParaRPr lang="en-US" sz="20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000" b="1" dirty="0">
                <a:latin typeface="Candara" panose="020E0502030303020204" pitchFamily="34" charset="0"/>
              </a:rPr>
              <a:t>The 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left colic flexure </a:t>
            </a:r>
            <a:r>
              <a:rPr lang="en-US" sz="2000" b="1" dirty="0">
                <a:latin typeface="Candara" panose="020E0502030303020204" pitchFamily="34" charset="0"/>
              </a:rPr>
              <a:t>is </a:t>
            </a:r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higher than </a:t>
            </a:r>
            <a:r>
              <a:rPr lang="en-US" sz="2000" b="1" dirty="0">
                <a:latin typeface="Candara" panose="020E0502030303020204" pitchFamily="34" charset="0"/>
              </a:rPr>
              <a:t>the </a:t>
            </a:r>
            <a:r>
              <a:rPr lang="en-US" sz="2000" b="1" dirty="0">
                <a:solidFill>
                  <a:srgbClr val="0033CC"/>
                </a:solidFill>
                <a:latin typeface="Candara" panose="020E0502030303020204" pitchFamily="34" charset="0"/>
              </a:rPr>
              <a:t>right colic flexure </a:t>
            </a:r>
            <a:r>
              <a:rPr lang="en-US" sz="2000" b="1" dirty="0">
                <a:latin typeface="Candara" panose="020E0502030303020204" pitchFamily="34" charset="0"/>
              </a:rPr>
              <a:t>and is suspended from the diaphragm by </a:t>
            </a:r>
            <a:r>
              <a:rPr lang="en-U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the </a:t>
            </a:r>
            <a:r>
              <a:rPr lang="en-US" sz="2000" b="1" dirty="0" err="1">
                <a:solidFill>
                  <a:srgbClr val="7030A0"/>
                </a:solidFill>
                <a:latin typeface="Candara" panose="020E0502030303020204" pitchFamily="34" charset="0"/>
              </a:rPr>
              <a:t>phrenicocolic</a:t>
            </a:r>
            <a:r>
              <a:rPr lang="en-US" sz="2000" b="1" dirty="0">
                <a:solidFill>
                  <a:srgbClr val="7030A0"/>
                </a:solidFill>
                <a:latin typeface="Candara" panose="020E0502030303020204" pitchFamily="34" charset="0"/>
              </a:rPr>
              <a:t> ligament </a:t>
            </a:r>
            <a:endParaRPr lang="ar-IQ" sz="2000" b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5000" r="22070" b="27812"/>
          <a:stretch>
            <a:fillRect/>
          </a:stretch>
        </p:blipFill>
        <p:spPr bwMode="auto">
          <a:xfrm>
            <a:off x="4724400" y="214290"/>
            <a:ext cx="3920858" cy="298965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0625" r="22461" b="9687"/>
          <a:stretch>
            <a:fillRect/>
          </a:stretch>
        </p:blipFill>
        <p:spPr bwMode="auto">
          <a:xfrm>
            <a:off x="5181600" y="3352800"/>
            <a:ext cx="3045311" cy="3276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10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16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1524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Transverse Colon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4300" y="703957"/>
            <a:ext cx="4953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transverse mesocolon</a:t>
            </a:r>
            <a:r>
              <a:rPr lang="en-US" sz="2400" b="1" dirty="0">
                <a:latin typeface="Candara" panose="020E0502030303020204" pitchFamily="34" charset="0"/>
              </a:rPr>
              <a:t>, or mesentery of the transverse colon, suspends the transverse colon from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anterior border of the pancreas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mesentery is attached to the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superior border of the transverse colon</a:t>
            </a:r>
            <a:r>
              <a:rPr lang="en-US" sz="2400" b="1" dirty="0">
                <a:latin typeface="Candara" panose="020E0502030303020204" pitchFamily="34" charset="0"/>
              </a:rPr>
              <a:t>, and the posterior layers of the greater omentum are attached </a:t>
            </a:r>
            <a:r>
              <a:rPr lang="en-US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to the inferior border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Because of the length of the transverse mesocolon, the position of the transverse colon is extremely variable and </a:t>
            </a:r>
            <a:r>
              <a:rPr lang="en-US" sz="2400" b="1" i="1" u="sng" dirty="0">
                <a:solidFill>
                  <a:srgbClr val="7030A0"/>
                </a:solidFill>
                <a:latin typeface="Candara" panose="020E0502030303020204" pitchFamily="34" charset="0"/>
              </a:rPr>
              <a:t>may sometimes reach down as far as the pelvi</a:t>
            </a:r>
            <a:r>
              <a:rPr lang="en-US" sz="2400" b="1" i="1" dirty="0">
                <a:solidFill>
                  <a:srgbClr val="7030A0"/>
                </a:solidFill>
                <a:latin typeface="Candara" panose="020E0502030303020204" pitchFamily="34" charset="0"/>
              </a:rPr>
              <a:t>s</a:t>
            </a:r>
            <a:endParaRPr lang="ar-IQ" sz="2400" b="1" i="1" dirty="0">
              <a:solidFill>
                <a:srgbClr val="7030A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0625" r="22461" b="9687"/>
          <a:stretch>
            <a:fillRect/>
          </a:stretch>
        </p:blipFill>
        <p:spPr bwMode="auto">
          <a:xfrm>
            <a:off x="5114116" y="1295400"/>
            <a:ext cx="3824345" cy="4114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60164" y="6353621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10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17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Transverse Colon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43069" y="6858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</a:t>
            </a:r>
          </a:p>
          <a:p>
            <a:pPr algn="l"/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Anteriorly</a:t>
            </a:r>
            <a:r>
              <a:rPr lang="en-US" sz="2400" b="1" dirty="0">
                <a:latin typeface="Candara" panose="020E0502030303020204" pitchFamily="34" charset="0"/>
              </a:rPr>
              <a:t>: The greater </a:t>
            </a:r>
            <a:r>
              <a:rPr lang="en-US" sz="2400" b="1" dirty="0" err="1">
                <a:latin typeface="Candara" panose="020E0502030303020204" pitchFamily="34" charset="0"/>
              </a:rPr>
              <a:t>omentum</a:t>
            </a:r>
            <a:r>
              <a:rPr lang="en-US" sz="2400" b="1" dirty="0">
                <a:latin typeface="Candara" panose="020E0502030303020204" pitchFamily="34" charset="0"/>
              </a:rPr>
              <a:t> and the anterior abdominal wall (umbilical and </a:t>
            </a:r>
            <a:r>
              <a:rPr lang="en-US" sz="2400" b="1" dirty="0" err="1">
                <a:latin typeface="Candara" panose="020E0502030303020204" pitchFamily="34" charset="0"/>
              </a:rPr>
              <a:t>hypogastric</a:t>
            </a:r>
            <a:r>
              <a:rPr lang="en-US" sz="2400" b="1" dirty="0">
                <a:latin typeface="Candara" panose="020E0502030303020204" pitchFamily="34" charset="0"/>
              </a:rPr>
              <a:t> regions) </a:t>
            </a:r>
          </a:p>
          <a:p>
            <a:pPr algn="l"/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Posteriorly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: </a:t>
            </a:r>
            <a:r>
              <a:rPr lang="en-US" sz="2400" b="1" dirty="0">
                <a:latin typeface="Candara" panose="020E0502030303020204" pitchFamily="34" charset="0"/>
              </a:rPr>
              <a:t>The second part of the duodenum, the head of the pancreas, and the coils of the jejunum and ileum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17499"/>
          <a:stretch>
            <a:fillRect/>
          </a:stretch>
        </p:blipFill>
        <p:spPr bwMode="auto">
          <a:xfrm>
            <a:off x="4714876" y="2877119"/>
            <a:ext cx="4056520" cy="375228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0625" r="22461" b="9687"/>
          <a:stretch>
            <a:fillRect/>
          </a:stretch>
        </p:blipFill>
        <p:spPr bwMode="auto">
          <a:xfrm>
            <a:off x="762000" y="2826849"/>
            <a:ext cx="3604958" cy="387875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934200" y="152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562600" y="152400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168275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270574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Transverse Colon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52400" y="609600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Arteries</a:t>
            </a:r>
          </a:p>
          <a:p>
            <a:pPr algn="l"/>
            <a:r>
              <a:rPr lang="en-US" sz="2400" b="1" i="1" dirty="0">
                <a:latin typeface="Candara" pitchFamily="34" charset="0"/>
              </a:rPr>
              <a:t>The proximal two thirds are supplied by </a:t>
            </a:r>
            <a:r>
              <a:rPr lang="en-US" sz="2400" b="1" i="1" dirty="0">
                <a:solidFill>
                  <a:srgbClr val="F60AC9"/>
                </a:solidFill>
                <a:latin typeface="Candara" pitchFamily="34" charset="0"/>
              </a:rPr>
              <a:t>the middle colic artery</a:t>
            </a:r>
            <a:r>
              <a:rPr lang="en-US" sz="2400" b="1" i="1" dirty="0">
                <a:latin typeface="Candara" pitchFamily="34" charset="0"/>
              </a:rPr>
              <a:t>, a branch of the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superior mesenteric artery </a:t>
            </a:r>
            <a:r>
              <a:rPr lang="en-US" sz="2400" b="1" i="1" dirty="0">
                <a:latin typeface="Candara" pitchFamily="34" charset="0"/>
              </a:rPr>
              <a:t>. The distal third is supplied by </a:t>
            </a:r>
            <a:r>
              <a:rPr lang="en-US" sz="2400" b="1" i="1" dirty="0">
                <a:solidFill>
                  <a:srgbClr val="F60AC9"/>
                </a:solidFill>
                <a:latin typeface="Candara" pitchFamily="34" charset="0"/>
              </a:rPr>
              <a:t>the left colic artery,</a:t>
            </a:r>
            <a:r>
              <a:rPr lang="en-US" sz="2400" b="1" i="1" dirty="0">
                <a:latin typeface="Candara" pitchFamily="34" charset="0"/>
              </a:rPr>
              <a:t> a branch of the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inferior mesenteric artery </a:t>
            </a:r>
            <a:br>
              <a:rPr lang="en-US" sz="2400" b="1" i="1" dirty="0">
                <a:latin typeface="Candara" pitchFamily="34" charset="0"/>
              </a:rPr>
            </a:br>
            <a:r>
              <a:rPr lang="en-US" sz="2400" b="1" i="1" dirty="0">
                <a:solidFill>
                  <a:srgbClr val="0033CC"/>
                </a:solidFill>
                <a:latin typeface="Candara" pitchFamily="34" charset="0"/>
              </a:rPr>
              <a:t>Veins</a:t>
            </a:r>
          </a:p>
          <a:p>
            <a:pPr algn="l"/>
            <a:r>
              <a:rPr lang="en-US" sz="2400" b="1" i="1" dirty="0">
                <a:latin typeface="Candara" pitchFamily="34" charset="0"/>
              </a:rPr>
              <a:t>The veins correspond to the arteries and drain into the </a:t>
            </a:r>
            <a:r>
              <a:rPr lang="en-US" sz="2400" b="1" i="1" dirty="0">
                <a:solidFill>
                  <a:srgbClr val="0033CC"/>
                </a:solidFill>
                <a:latin typeface="Candara" pitchFamily="34" charset="0"/>
              </a:rPr>
              <a:t>superior and inferior mesenteric veins.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0625" r="21875" b="21875"/>
          <a:stretch>
            <a:fillRect/>
          </a:stretch>
        </p:blipFill>
        <p:spPr bwMode="auto">
          <a:xfrm>
            <a:off x="177282" y="3412808"/>
            <a:ext cx="3743324" cy="336899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553200" y="60973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64422" y="76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17963" y="56823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2050" name="Picture 2" descr="The Superior Mesenteric Artery - Position - Branches - TeachMeAnatomy">
            <a:extLst>
              <a:ext uri="{FF2B5EF4-FFF2-40B4-BE49-F238E27FC236}">
                <a16:creationId xmlns:a16="http://schemas.microsoft.com/office/drawing/2014/main" id="{AC020548-B0B3-450B-92FB-BDBBD0B9A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89" y="3470758"/>
            <a:ext cx="4879674" cy="3041325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76200"/>
            <a:ext cx="2688365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Large Intestine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685800"/>
            <a:ext cx="37862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latin typeface="Candara" pitchFamily="34" charset="0"/>
              </a:rPr>
              <a:t>The large intestine extends from the ileum to the anus. It is divided into the 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cecum,   appendix,   ascending colon,  transverse colon,   descending colon,   and sigmoid colon.. </a:t>
            </a:r>
            <a:endParaRPr lang="ar-IQ" sz="2400" b="1" i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7500" r="28515" b="31562"/>
          <a:stretch>
            <a:fillRect/>
          </a:stretch>
        </p:blipFill>
        <p:spPr bwMode="auto">
          <a:xfrm>
            <a:off x="4038600" y="914400"/>
            <a:ext cx="4896011" cy="43005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152400" y="3472678"/>
            <a:ext cx="381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i="1" dirty="0">
                <a:latin typeface="Candara" pitchFamily="34" charset="0"/>
              </a:rPr>
              <a:t>The primary function of the large intestine is the </a:t>
            </a:r>
            <a:r>
              <a:rPr lang="en-US" sz="2400" b="1" i="1" dirty="0">
                <a:solidFill>
                  <a:srgbClr val="0033CC"/>
                </a:solidFill>
                <a:latin typeface="Candara" pitchFamily="34" charset="0"/>
              </a:rPr>
              <a:t>absorption of water and electrolytes </a:t>
            </a:r>
            <a:r>
              <a:rPr lang="en-US" sz="2400" b="1" i="1" dirty="0">
                <a:latin typeface="Candara" pitchFamily="34" charset="0"/>
              </a:rPr>
              <a:t>and the </a:t>
            </a:r>
            <a:r>
              <a:rPr lang="en-US" sz="2400" b="1" i="1" dirty="0">
                <a:solidFill>
                  <a:srgbClr val="00CC00"/>
                </a:solidFill>
                <a:latin typeface="Candara" pitchFamily="34" charset="0"/>
              </a:rPr>
              <a:t>storage of undigested material </a:t>
            </a:r>
            <a:r>
              <a:rPr lang="en-US" sz="2400" b="1" i="1" dirty="0">
                <a:latin typeface="Candara" pitchFamily="34" charset="0"/>
              </a:rPr>
              <a:t>until it can be expelled from the body as feces</a:t>
            </a:r>
            <a:endParaRPr lang="ar-IQ" sz="2400" b="1" i="1" dirty="0"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0" y="609600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proximal two thirds </a:t>
            </a:r>
            <a:r>
              <a:rPr lang="en-US" sz="2400" dirty="0">
                <a:latin typeface="Candara" panose="020E0502030303020204" pitchFamily="34" charset="0"/>
              </a:rPr>
              <a:t>drain into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colic nodes </a:t>
            </a:r>
            <a:r>
              <a:rPr lang="en-US" sz="2400" dirty="0">
                <a:latin typeface="Candara" panose="020E0502030303020204" pitchFamily="34" charset="0"/>
              </a:rPr>
              <a:t>and then into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superior mesenteric nodes</a:t>
            </a:r>
            <a:r>
              <a:rPr lang="en-US" sz="2400" dirty="0">
                <a:latin typeface="Candara" panose="020E0502030303020204" pitchFamily="34" charset="0"/>
              </a:rPr>
              <a:t>; </a:t>
            </a:r>
            <a:r>
              <a:rPr lang="en-US" sz="2400" b="1" dirty="0">
                <a:latin typeface="Candara" panose="020E0502030303020204" pitchFamily="34" charset="0"/>
              </a:rPr>
              <a:t>the distal third</a:t>
            </a:r>
            <a:r>
              <a:rPr lang="en-US" sz="2400" dirty="0">
                <a:latin typeface="Candara" panose="020E0502030303020204" pitchFamily="34" charset="0"/>
              </a:rPr>
              <a:t> drains into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colic nodes </a:t>
            </a:r>
            <a:r>
              <a:rPr lang="en-US" sz="2400" dirty="0">
                <a:latin typeface="Candara" panose="020E0502030303020204" pitchFamily="34" charset="0"/>
              </a:rPr>
              <a:t>and then into 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inferior mesenteric nodes</a:t>
            </a:r>
            <a:r>
              <a:rPr lang="en-US" sz="2400" dirty="0">
                <a:solidFill>
                  <a:srgbClr val="00CC00"/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2823593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Transverse Colon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76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91000" y="99145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5122" name="Picture 2" descr="Pin on lymphoedema related">
            <a:extLst>
              <a:ext uri="{FF2B5EF4-FFF2-40B4-BE49-F238E27FC236}">
                <a16:creationId xmlns:a16="http://schemas.microsoft.com/office/drawing/2014/main" id="{BC42CC93-40B3-4B6C-B588-5F155FBD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04142"/>
            <a:ext cx="5867400" cy="440055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6200"/>
            <a:ext cx="2839239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Descending Colon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762000"/>
            <a:ext cx="364333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descending colon is about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10 in. (25 cm) </a:t>
            </a:r>
            <a:r>
              <a:rPr lang="en-US" sz="2400" b="1" dirty="0">
                <a:latin typeface="Candara" panose="020E0502030303020204" pitchFamily="34" charset="0"/>
              </a:rPr>
              <a:t>long and lies in the left upper and lower quadrants 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It extends downward from the left colic flexure, to the pelvic brim, where it becomes continuous with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sigmoid colon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peritoneum covers the front and the sides and binds it to the posterior abdominal wall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3125" r="22070" b="17499"/>
          <a:stretch>
            <a:fillRect/>
          </a:stretch>
        </p:blipFill>
        <p:spPr bwMode="auto">
          <a:xfrm>
            <a:off x="3886200" y="990600"/>
            <a:ext cx="4942720" cy="4572016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21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2839239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Descending Colon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76200" y="609600"/>
            <a:ext cx="864399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</a:t>
            </a:r>
          </a:p>
          <a:p>
            <a:pPr algn="l"/>
            <a:r>
              <a:rPr lang="en-US" sz="24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Anteriorly</a:t>
            </a:r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:</a:t>
            </a:r>
            <a:r>
              <a:rPr lang="en-US" sz="2000" b="1" dirty="0">
                <a:latin typeface="Candara" panose="020E0502030303020204" pitchFamily="34" charset="0"/>
              </a:rPr>
              <a:t> Coils of small intestine, the greater </a:t>
            </a:r>
            <a:r>
              <a:rPr lang="en-US" sz="2000" b="1" dirty="0" err="1">
                <a:latin typeface="Candara" panose="020E0502030303020204" pitchFamily="34" charset="0"/>
              </a:rPr>
              <a:t>omentum</a:t>
            </a:r>
            <a:r>
              <a:rPr lang="en-US" sz="2000" b="1" dirty="0">
                <a:latin typeface="Candara" panose="020E0502030303020204" pitchFamily="34" charset="0"/>
              </a:rPr>
              <a:t>, and the anterior abdominal wall 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</a:t>
            </a:r>
            <a:r>
              <a:rPr lang="en-US" sz="2000" b="1" dirty="0">
                <a:latin typeface="Candara" panose="020E0502030303020204" pitchFamily="34" charset="0"/>
              </a:rPr>
              <a:t> The lateral border of the left kidney, the origin of the </a:t>
            </a:r>
            <a:r>
              <a:rPr lang="en-US" sz="2000" b="1" dirty="0" err="1">
                <a:latin typeface="Candara" panose="020E0502030303020204" pitchFamily="34" charset="0"/>
              </a:rPr>
              <a:t>transversus</a:t>
            </a:r>
            <a:r>
              <a:rPr lang="en-US" sz="2000" b="1" dirty="0">
                <a:latin typeface="Candara" panose="020E0502030303020204" pitchFamily="34" charset="0"/>
              </a:rPr>
              <a:t> abdominis muscle, the </a:t>
            </a:r>
            <a:r>
              <a:rPr lang="en-US" sz="2000" b="1" dirty="0" err="1">
                <a:latin typeface="Candara" panose="020E0502030303020204" pitchFamily="34" charset="0"/>
              </a:rPr>
              <a:t>quadratus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lumborum</a:t>
            </a:r>
            <a:r>
              <a:rPr lang="en-US" sz="2000" b="1" dirty="0">
                <a:latin typeface="Candara" panose="020E0502030303020204" pitchFamily="34" charset="0"/>
              </a:rPr>
              <a:t>, the iliac crest, the iliacus, and the left psoas. The </a:t>
            </a:r>
            <a:r>
              <a:rPr lang="en-US" sz="2000" b="1" dirty="0" err="1">
                <a:latin typeface="Candara" panose="020E0502030303020204" pitchFamily="34" charset="0"/>
              </a:rPr>
              <a:t>iliohypogastric</a:t>
            </a:r>
            <a:r>
              <a:rPr lang="en-US" sz="2000" b="1" dirty="0">
                <a:latin typeface="Candara" panose="020E0502030303020204" pitchFamily="34" charset="0"/>
              </a:rPr>
              <a:t> and the </a:t>
            </a:r>
            <a:r>
              <a:rPr lang="en-US" sz="2000" b="1" dirty="0" err="1">
                <a:latin typeface="Candara" panose="020E0502030303020204" pitchFamily="34" charset="0"/>
              </a:rPr>
              <a:t>ilioinguinal</a:t>
            </a:r>
            <a:r>
              <a:rPr lang="en-US" sz="2000" b="1" dirty="0">
                <a:latin typeface="Candara" panose="020E0502030303020204" pitchFamily="34" charset="0"/>
              </a:rPr>
              <a:t> nerves, the lateral </a:t>
            </a:r>
            <a:r>
              <a:rPr lang="en-US" sz="2000" b="1" dirty="0" err="1">
                <a:latin typeface="Candara" panose="020E0502030303020204" pitchFamily="34" charset="0"/>
              </a:rPr>
              <a:t>cutaneous</a:t>
            </a:r>
            <a:r>
              <a:rPr lang="en-US" sz="2000" b="1" dirty="0">
                <a:latin typeface="Candara" panose="020E0502030303020204" pitchFamily="34" charset="0"/>
              </a:rPr>
              <a:t> nerve of the thigh, and the femoral nerve also lie </a:t>
            </a:r>
            <a:r>
              <a:rPr lang="en-US" sz="2000" b="1" dirty="0" err="1">
                <a:latin typeface="Candara" panose="020E0502030303020204" pitchFamily="34" charset="0"/>
              </a:rPr>
              <a:t>posteriorly</a:t>
            </a:r>
            <a:r>
              <a:rPr lang="en-US" sz="2000" b="1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7812" r="22070" b="16562"/>
          <a:stretch>
            <a:fillRect/>
          </a:stretch>
        </p:blipFill>
        <p:spPr bwMode="auto">
          <a:xfrm>
            <a:off x="4724400" y="3200400"/>
            <a:ext cx="4091288" cy="343375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31250" t="16250" r="22461" b="13437"/>
          <a:stretch>
            <a:fillRect/>
          </a:stretch>
        </p:blipFill>
        <p:spPr bwMode="auto">
          <a:xfrm>
            <a:off x="184742" y="3429000"/>
            <a:ext cx="3738762" cy="3352800"/>
          </a:xfrm>
          <a:prstGeom prst="rect">
            <a:avLst/>
          </a:prstGeom>
          <a:noFill/>
          <a:ln w="57150">
            <a:solidFill>
              <a:srgbClr val="00CC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62800" y="228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22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15875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7138" y="982682"/>
            <a:ext cx="350046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Blood Supply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left colic </a:t>
            </a:r>
            <a:r>
              <a:rPr lang="en-US" sz="2400" b="1" dirty="0">
                <a:latin typeface="Candara" panose="020E0502030303020204" pitchFamily="34" charset="0"/>
              </a:rPr>
              <a:t>and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sigmoid branches of the inferior mesenteric artery  </a:t>
            </a:r>
            <a:r>
              <a:rPr lang="en-US" sz="2400" b="1" dirty="0">
                <a:latin typeface="Candara" panose="020E0502030303020204" pitchFamily="34" charset="0"/>
              </a:rPr>
              <a:t>supply this area.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veins correspond to the arteries and drain into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inferior mesenteric vein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31250" t="10625" r="21875" b="21875"/>
          <a:stretch>
            <a:fillRect/>
          </a:stretch>
        </p:blipFill>
        <p:spPr bwMode="auto">
          <a:xfrm>
            <a:off x="3886200" y="685800"/>
            <a:ext cx="4995333" cy="4495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76200" y="162580"/>
            <a:ext cx="2839239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Descending Colon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609600"/>
            <a:ext cx="900590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Lymph drains into the colic lymph nodes and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inferior mesenteric nodes </a:t>
            </a:r>
            <a:r>
              <a:rPr lang="en-US" sz="2400" b="1" dirty="0">
                <a:latin typeface="Candara" panose="020E0502030303020204" pitchFamily="34" charset="0"/>
              </a:rPr>
              <a:t>around the origin of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inferior mesenteric artery</a:t>
            </a:r>
            <a:r>
              <a:rPr lang="en-US" sz="2400" b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6200" y="76200"/>
            <a:ext cx="2941831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Descending Colon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4098" name="Picture 2" descr="Lymph Node Areas of Concentration Diagram | Quizlet">
            <a:extLst>
              <a:ext uri="{FF2B5EF4-FFF2-40B4-BE49-F238E27FC236}">
                <a16:creationId xmlns:a16="http://schemas.microsoft.com/office/drawing/2014/main" id="{705BE345-8934-47C3-9D7D-886BF018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2" y="1993136"/>
            <a:ext cx="6097588" cy="4728339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5312" r="25000" b="25937"/>
          <a:stretch>
            <a:fillRect/>
          </a:stretch>
        </p:blipFill>
        <p:spPr bwMode="auto">
          <a:xfrm>
            <a:off x="2239111" y="3156704"/>
            <a:ext cx="5609489" cy="364618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" name="مستطيل 2"/>
          <p:cNvSpPr/>
          <p:nvPr/>
        </p:nvSpPr>
        <p:spPr>
          <a:xfrm>
            <a:off x="1857356" y="152400"/>
            <a:ext cx="4693914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Candara" pitchFamily="34" charset="0"/>
              </a:rPr>
              <a:t>Examination of large intestine</a:t>
            </a:r>
            <a:endParaRPr lang="ar-IQ" sz="28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81800" y="4572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228600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0" y="762000"/>
            <a:ext cx="9144000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interior of the colon can be observed and photographed in a procedure called colonoscopy or </a:t>
            </a:r>
            <a:r>
              <a:rPr lang="en-GB" sz="2400" b="1" i="1" dirty="0" err="1">
                <a:latin typeface="Candara" pitchFamily="34" charset="0"/>
              </a:rPr>
              <a:t>coloscopy</a:t>
            </a:r>
            <a:r>
              <a:rPr lang="en-GB" sz="2400" b="1" i="1" dirty="0">
                <a:latin typeface="Candara" pitchFamily="34" charset="0"/>
              </a:rPr>
              <a:t>, using a long, flexible </a:t>
            </a:r>
            <a:r>
              <a:rPr lang="en-GB" sz="2400" b="1" i="1" dirty="0" err="1">
                <a:latin typeface="Candara" pitchFamily="34" charset="0"/>
              </a:rPr>
              <a:t>fiberoptic</a:t>
            </a:r>
            <a:r>
              <a:rPr lang="en-GB" sz="2400" b="1" i="1" dirty="0">
                <a:latin typeface="Candara" pitchFamily="34" charset="0"/>
              </a:rPr>
              <a:t> endoscope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(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colonoscope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) </a:t>
            </a:r>
            <a:r>
              <a:rPr lang="en-GB" sz="2400" b="1" i="1" dirty="0">
                <a:latin typeface="Candara" pitchFamily="34" charset="0"/>
              </a:rPr>
              <a:t>inserted into the colon through the anus and rectum.  Small instruments can be passed through the </a:t>
            </a:r>
            <a:r>
              <a:rPr lang="en-GB" sz="2400" b="1" i="1" dirty="0" err="1">
                <a:latin typeface="Candara" pitchFamily="34" charset="0"/>
              </a:rPr>
              <a:t>colonoscope</a:t>
            </a:r>
            <a:r>
              <a:rPr lang="en-GB" sz="2400" b="1" i="1" dirty="0">
                <a:latin typeface="Candara" pitchFamily="34" charset="0"/>
              </a:rPr>
              <a:t> and used to facilitate minor operative procedures, such as biopsies or removal of polyps.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57649"/>
            <a:ext cx="2315057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Sigmoid Colon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6200" y="1733639"/>
            <a:ext cx="352510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The sigmoid colon extends from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iliac fossa </a:t>
            </a:r>
            <a:r>
              <a:rPr lang="en-US" sz="2400" b="1" dirty="0">
                <a:latin typeface="Candara" panose="020E0502030303020204" pitchFamily="34" charset="0"/>
              </a:rPr>
              <a:t>to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third sacral (S3) vertebra</a:t>
            </a:r>
            <a:r>
              <a:rPr lang="en-US" sz="2400" b="1" dirty="0">
                <a:latin typeface="Candara" panose="020E0502030303020204" pitchFamily="34" charset="0"/>
              </a:rPr>
              <a:t>, where it joins the rectum.</a:t>
            </a:r>
          </a:p>
          <a:p>
            <a:pPr algn="l">
              <a:buFont typeface="Wingdings" pitchFamily="2" charset="2"/>
              <a:buChar char="v"/>
            </a:pPr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 The termination of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teniae coli,</a:t>
            </a:r>
            <a:r>
              <a:rPr lang="en-US" sz="2400" b="1" dirty="0">
                <a:latin typeface="Candara" panose="020E0502030303020204" pitchFamily="34" charset="0"/>
              </a:rPr>
              <a:t> approximately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15 cm from the anus</a:t>
            </a:r>
            <a:r>
              <a:rPr lang="en-US" sz="2400" b="1" dirty="0">
                <a:latin typeface="Candara" panose="020E0502030303020204" pitchFamily="34" charset="0"/>
              </a:rPr>
              <a:t>, indicates the </a:t>
            </a:r>
            <a:r>
              <a:rPr lang="en-US" sz="28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rectosigmoid</a:t>
            </a:r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 junction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14062" r="28515" b="25937"/>
          <a:stretch>
            <a:fillRect/>
          </a:stretch>
        </p:blipFill>
        <p:spPr bwMode="auto">
          <a:xfrm>
            <a:off x="9448800" y="2652322"/>
            <a:ext cx="1146143" cy="991259"/>
          </a:xfrm>
          <a:prstGeom prst="rect">
            <a:avLst/>
          </a:prstGeom>
          <a:noFill/>
          <a:ln w="57150">
            <a:solidFill>
              <a:srgbClr val="51DA46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>
                <a:solidFill>
                  <a:srgbClr val="0033CC"/>
                </a:solidFill>
              </a:rPr>
              <a:t>Dr Aiman Q AL Maathidy</a:t>
            </a:r>
            <a:endParaRPr lang="en-US" b="1">
              <a:solidFill>
                <a:srgbClr val="0033CC"/>
              </a:solidFill>
            </a:endParaRPr>
          </a:p>
        </p:txBody>
      </p:sp>
      <p:pic>
        <p:nvPicPr>
          <p:cNvPr id="6146" name="Picture 2" descr="6. Digestive System - Large Intestine Flashcards - Easy Notecards">
            <a:extLst>
              <a:ext uri="{FF2B5EF4-FFF2-40B4-BE49-F238E27FC236}">
                <a16:creationId xmlns:a16="http://schemas.microsoft.com/office/drawing/2014/main" id="{CC698C3A-E7FA-4011-B8B2-CE7D2DF7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30" y="1499710"/>
            <a:ext cx="5274906" cy="398669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6E3430-7DD3-450D-BDFE-C73AFB3EEE94}"/>
              </a:ext>
            </a:extLst>
          </p:cNvPr>
          <p:cNvSpPr txBox="1"/>
          <p:nvPr/>
        </p:nvSpPr>
        <p:spPr>
          <a:xfrm>
            <a:off x="76200" y="533310"/>
            <a:ext cx="8899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sigmoid colon,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 to 15 in. (25 to 38 cm)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characterized by its S-shaped loop of variable length, links the descending colon and the rectum.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0"/>
            <a:ext cx="38862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ndara" panose="020E0502030303020204" pitchFamily="34" charset="0"/>
              </a:rPr>
              <a:t>Relations</a:t>
            </a: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Anteriorly: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In the male</a:t>
            </a:r>
            <a:r>
              <a:rPr lang="en-US" sz="2400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latin typeface="Candara" panose="020E0502030303020204" pitchFamily="34" charset="0"/>
              </a:rPr>
              <a:t>urinary bladder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; in the female</a:t>
            </a:r>
            <a:r>
              <a:rPr lang="en-US" sz="2400" dirty="0">
                <a:latin typeface="Candara" panose="020E0502030303020204" pitchFamily="34" charset="0"/>
              </a:rPr>
              <a:t>, the </a:t>
            </a:r>
            <a:r>
              <a:rPr lang="en-US" sz="2400" b="1" dirty="0">
                <a:latin typeface="Candara" panose="020E0502030303020204" pitchFamily="34" charset="0"/>
              </a:rPr>
              <a:t>posterior surface of the uterus and the upper part of the vagina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Posteriorly: </a:t>
            </a:r>
            <a:r>
              <a:rPr lang="en-US" sz="2400" b="1" dirty="0">
                <a:latin typeface="Candara" panose="020E0502030303020204" pitchFamily="34" charset="0"/>
              </a:rPr>
              <a:t>The rectum and the sacrum. 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7030A0"/>
                </a:solidFill>
                <a:latin typeface="Candara" panose="020E0502030303020204" pitchFamily="34" charset="0"/>
              </a:rPr>
              <a:t>The sigmoid colon is also related to the lower coils of the terminal part of the ileum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" y="65532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457200" y="6172200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152400" y="152400"/>
            <a:ext cx="2622834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Sigmoid Colon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31055" t="12187" r="26171" b="20312"/>
          <a:stretch>
            <a:fillRect/>
          </a:stretch>
        </p:blipFill>
        <p:spPr bwMode="auto">
          <a:xfrm>
            <a:off x="5410200" y="228600"/>
            <a:ext cx="3352800" cy="330687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31055" t="21562" r="22070" b="17500"/>
          <a:stretch>
            <a:fillRect/>
          </a:stretch>
        </p:blipFill>
        <p:spPr bwMode="auto">
          <a:xfrm>
            <a:off x="5257801" y="3733800"/>
            <a:ext cx="3657599" cy="2971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76200" y="762000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sigmoid colon usually has a long mesentery—</a:t>
            </a:r>
            <a:r>
              <a:rPr lang="en-US" sz="2400" b="1" dirty="0">
                <a:solidFill>
                  <a:srgbClr val="51DA46"/>
                </a:solidFill>
                <a:latin typeface="Candara" panose="020E0502030303020204" pitchFamily="34" charset="0"/>
              </a:rPr>
              <a:t>the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sigmoid mesocolon </a:t>
            </a:r>
            <a:r>
              <a:rPr lang="en-US" sz="2400" b="1" dirty="0">
                <a:latin typeface="Candara" panose="020E0502030303020204" pitchFamily="34" charset="0"/>
              </a:rPr>
              <a:t>and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>
                <a:latin typeface="Candara" panose="020E0502030303020204" pitchFamily="34" charset="0"/>
              </a:rPr>
              <a:t>therefore has considerable freedom of movement, especially its middle part.  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root of the sigmoid mesocolon has an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inverted V-shaped attachment </a:t>
            </a:r>
            <a:endParaRPr lang="ar-IQ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34200" y="152400"/>
            <a:ext cx="2209800" cy="365125"/>
          </a:xfrm>
        </p:spPr>
        <p:txBody>
          <a:bodyPr/>
          <a:lstStyle/>
          <a:p>
            <a:r>
              <a:rPr lang="en-US" b="1">
                <a:solidFill>
                  <a:srgbClr val="7030A0"/>
                </a:solidFill>
              </a:rPr>
              <a:t>Sunday 10 April 2022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7030A0"/>
                </a:solidFill>
              </a:rPr>
              <a:pPr/>
              <a:t>28</a:t>
            </a:fld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168275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7030A0"/>
                </a:solidFill>
              </a:rPr>
              <a:t>Dr Aiman Q AL Maathidy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196566" y="101025"/>
            <a:ext cx="2622834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Sigmoid Colon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0498" t="16667" r="34993" b="32292"/>
          <a:stretch>
            <a:fillRect/>
          </a:stretch>
        </p:blipFill>
        <p:spPr bwMode="auto">
          <a:xfrm>
            <a:off x="1828800" y="2819400"/>
            <a:ext cx="6027575" cy="3886200"/>
          </a:xfrm>
          <a:prstGeom prst="rect">
            <a:avLst/>
          </a:prstGeom>
          <a:noFill/>
          <a:ln w="76200">
            <a:solidFill>
              <a:srgbClr val="29F74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0430" y="685800"/>
            <a:ext cx="90535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Arteries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Sigmoid branches of the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inferior mesenteric artery.</a:t>
            </a:r>
          </a:p>
          <a:p>
            <a:pPr algn="l"/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veins drain into </a:t>
            </a:r>
            <a:r>
              <a:rPr lang="en-US" sz="2400" b="1" dirty="0">
                <a:solidFill>
                  <a:srgbClr val="2603BD"/>
                </a:solidFill>
                <a:latin typeface="Candara" panose="020E0502030303020204" pitchFamily="34" charset="0"/>
              </a:rPr>
              <a:t>the inferior mesenteric vein</a:t>
            </a:r>
            <a:r>
              <a:rPr lang="en-US" sz="2400" b="1" dirty="0">
                <a:latin typeface="Candara" panose="020E0502030303020204" pitchFamily="34" charset="0"/>
              </a:rPr>
              <a:t>, which joins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portal venous system.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10400" y="1682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396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29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477000" y="0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2"/>
          <p:cNvSpPr/>
          <p:nvPr/>
        </p:nvSpPr>
        <p:spPr>
          <a:xfrm>
            <a:off x="152400" y="152400"/>
            <a:ext cx="2622834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Sigmoid Colon</a:t>
            </a:r>
          </a:p>
        </p:txBody>
      </p:sp>
      <p:pic>
        <p:nvPicPr>
          <p:cNvPr id="3" name="Picture 2" descr="The Inferior Mesenteric Artery - Position - Branches - TeachMeANatomy">
            <a:extLst>
              <a:ext uri="{FF2B5EF4-FFF2-40B4-BE49-F238E27FC236}">
                <a16:creationId xmlns:a16="http://schemas.microsoft.com/office/drawing/2014/main" id="{EADE2794-4EBD-4FC6-A846-B5E48F77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18384"/>
            <a:ext cx="5548370" cy="4463416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28600" y="685800"/>
            <a:ext cx="1390680" cy="46166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Cecum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152400" y="1143000"/>
            <a:ext cx="39195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latin typeface="Candara" panose="020E0502030303020204" pitchFamily="34" charset="0"/>
              </a:rPr>
              <a:t>Is that part of the large intestine that lies below the level of the junction of the ileum with the large intestine  It is a blind-ended pouch that is situated in the </a:t>
            </a:r>
            <a:r>
              <a:rPr lang="en-US" sz="24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right iliac </a:t>
            </a:r>
            <a:r>
              <a:rPr lang="en-US" sz="2400" b="1" u="sng" dirty="0" err="1">
                <a:solidFill>
                  <a:srgbClr val="0033CC"/>
                </a:solidFill>
                <a:latin typeface="Candara" panose="020E0502030303020204" pitchFamily="34" charset="0"/>
              </a:rPr>
              <a:t>fossa</a:t>
            </a:r>
            <a:r>
              <a:rPr lang="en-US" sz="2400" b="1" u="sng" dirty="0">
                <a:solidFill>
                  <a:srgbClr val="0033CC"/>
                </a:solidFill>
                <a:latin typeface="Candara" panose="020E0502030303020204" pitchFamily="34" charset="0"/>
              </a:rPr>
              <a:t>. </a:t>
            </a:r>
            <a:r>
              <a:rPr lang="en-US" sz="2400" b="1" dirty="0">
                <a:latin typeface="Candara" panose="020E0502030303020204" pitchFamily="34" charset="0"/>
              </a:rPr>
              <a:t>It is about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2.5 in. (6 – 7.5 cm) </a:t>
            </a:r>
            <a:r>
              <a:rPr lang="en-US" sz="2400" b="1" dirty="0">
                <a:latin typeface="Candara" panose="020E0502030303020204" pitchFamily="34" charset="0"/>
              </a:rPr>
              <a:t>long and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is completely covered with peritoneum</a:t>
            </a:r>
            <a:endParaRPr lang="ar-IQ" sz="2400" b="1" dirty="0">
              <a:solidFill>
                <a:srgbClr val="00CC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52400" y="5200471"/>
            <a:ext cx="8608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It possesses a considerable amount of mobility, although it does not have a mesentery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Attached to its posteromedial surface is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appendix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مستطيل 1"/>
          <p:cNvSpPr/>
          <p:nvPr/>
        </p:nvSpPr>
        <p:spPr>
          <a:xfrm>
            <a:off x="207235" y="76200"/>
            <a:ext cx="2380203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Large Intestine</a:t>
            </a:r>
          </a:p>
        </p:txBody>
      </p:sp>
      <p:pic>
        <p:nvPicPr>
          <p:cNvPr id="12290" name="Picture 2" descr="Large Intestine &amp; Inferior Mesenteric Artery - ppt video online download">
            <a:extLst>
              <a:ext uri="{FF2B5EF4-FFF2-40B4-BE49-F238E27FC236}">
                <a16:creationId xmlns:a16="http://schemas.microsoft.com/office/drawing/2014/main" id="{EB214713-7811-486D-9478-F7AB9D509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r="9479"/>
          <a:stretch/>
        </p:blipFill>
        <p:spPr bwMode="auto">
          <a:xfrm>
            <a:off x="4144704" y="404238"/>
            <a:ext cx="4767266" cy="4796233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8820" y="602148"/>
            <a:ext cx="90651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lymph drains into nodes along the course of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sigmoid arteries; </a:t>
            </a:r>
            <a:r>
              <a:rPr lang="en-US" sz="2400" b="1" dirty="0">
                <a:latin typeface="Candara" panose="020E0502030303020204" pitchFamily="34" charset="0"/>
              </a:rPr>
              <a:t>from these nodes, the lymph travels to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inferior mesenteric nodes</a:t>
            </a:r>
            <a:endParaRPr lang="en-US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Nerve Supply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sympathetic and parasympathetic nerves from the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inferior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hypogastric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 plexuses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315200" y="1682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67400" y="3810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30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77000" y="0"/>
            <a:ext cx="2895600" cy="365125"/>
          </a:xfrm>
        </p:spPr>
        <p:txBody>
          <a:bodyPr/>
          <a:lstStyle/>
          <a:p>
            <a:r>
              <a:rPr lang="nl-NL" b="1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مستطيل 2"/>
          <p:cNvSpPr/>
          <p:nvPr/>
        </p:nvSpPr>
        <p:spPr>
          <a:xfrm>
            <a:off x="76200" y="76200"/>
            <a:ext cx="2315057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Sigmoid Colon</a:t>
            </a:r>
          </a:p>
        </p:txBody>
      </p:sp>
      <p:pic>
        <p:nvPicPr>
          <p:cNvPr id="11266" name="Picture 2" descr="Anatomy of the pelvic autonomic nerves with relation to rectum. The... |  Download Scientific Diagram">
            <a:extLst>
              <a:ext uri="{FF2B5EF4-FFF2-40B4-BE49-F238E27FC236}">
                <a16:creationId xmlns:a16="http://schemas.microsoft.com/office/drawing/2014/main" id="{6320814F-65BF-4F65-93E2-679B270B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80" y="3119342"/>
            <a:ext cx="4724400" cy="350161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in on GIS">
            <a:extLst>
              <a:ext uri="{FF2B5EF4-FFF2-40B4-BE49-F238E27FC236}">
                <a16:creationId xmlns:a16="http://schemas.microsoft.com/office/drawing/2014/main" id="{FA981EB7-19C7-4F2A-BBA1-DCA86C64D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7" y="3283505"/>
            <a:ext cx="3276600" cy="333745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10400" y="152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10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77000" y="-56271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867400" y="320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31</a:t>
            </a:fld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www.cancer.gov/images/cdr/live/CDR415503-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3648" y="3505199"/>
            <a:ext cx="2898352" cy="3233363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  <p:sp>
        <p:nvSpPr>
          <p:cNvPr id="6" name="مستطيل 2"/>
          <p:cNvSpPr/>
          <p:nvPr/>
        </p:nvSpPr>
        <p:spPr>
          <a:xfrm>
            <a:off x="152400" y="152400"/>
            <a:ext cx="2622834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Sigmoid Colon</a:t>
            </a:r>
          </a:p>
        </p:txBody>
      </p:sp>
      <p:pic>
        <p:nvPicPr>
          <p:cNvPr id="1028" name="Picture 4" descr="http://www.netikka.net/hans.bjorknas/yn0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865682"/>
            <a:ext cx="3352800" cy="2858125"/>
          </a:xfrm>
          <a:prstGeom prst="rect">
            <a:avLst/>
          </a:prstGeom>
          <a:noFill/>
        </p:spPr>
      </p:pic>
      <p:pic>
        <p:nvPicPr>
          <p:cNvPr id="1030" name="Picture 6" descr="http://gastrolab.fi/images/a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885247"/>
            <a:ext cx="3581400" cy="2820353"/>
          </a:xfrm>
          <a:prstGeom prst="rect">
            <a:avLst/>
          </a:prstGeom>
          <a:noFill/>
        </p:spPr>
      </p:pic>
      <p:sp>
        <p:nvSpPr>
          <p:cNvPr id="9" name="مستطيل 8"/>
          <p:cNvSpPr/>
          <p:nvPr/>
        </p:nvSpPr>
        <p:spPr>
          <a:xfrm>
            <a:off x="3733800" y="609600"/>
            <a:ext cx="5257800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Most tumors of the large intestine occur in the sigmoid colon and rectum; they often appear near 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the </a:t>
            </a:r>
            <a:r>
              <a:rPr lang="en-GB" sz="2400" b="1" i="1" dirty="0" err="1">
                <a:solidFill>
                  <a:srgbClr val="7030A0"/>
                </a:solidFill>
                <a:latin typeface="Candara" pitchFamily="34" charset="0"/>
              </a:rPr>
              <a:t>rectosigmoid</a:t>
            </a:r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 junction</a:t>
            </a:r>
            <a:r>
              <a:rPr lang="en-GB" sz="2400" b="1" i="1" dirty="0">
                <a:latin typeface="Candara" pitchFamily="34" charset="0"/>
              </a:rPr>
              <a:t>. The interior of the sigmoid colon is observed with a 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sigmoidoscope</a:t>
            </a:r>
            <a:r>
              <a:rPr lang="en-GB" sz="2400" b="1" i="1" dirty="0">
                <a:latin typeface="Candara" pitchFamily="34" charset="0"/>
              </a:rPr>
              <a:t>, a shorter </a:t>
            </a:r>
            <a:r>
              <a:rPr lang="it-IT" sz="2400" b="1" i="1" dirty="0">
                <a:latin typeface="Candara" pitchFamily="34" charset="0"/>
              </a:rPr>
              <a:t>endoscope, in a procedure called </a:t>
            </a:r>
            <a:r>
              <a:rPr lang="it-IT" sz="2400" b="1" i="1" dirty="0">
                <a:solidFill>
                  <a:srgbClr val="0033CC"/>
                </a:solidFill>
                <a:latin typeface="Candara" pitchFamily="34" charset="0"/>
              </a:rPr>
              <a:t>sigmoidoscopy.</a:t>
            </a:r>
            <a:endParaRPr lang="en-GB" sz="24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A55A5-2A4F-4A56-B1CB-A7A8C261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Sunday 10 April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7F026F-82C8-489E-89B2-79F7B73E1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Dr Aiman Q AL Maathidy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27891-92B3-4650-AFF2-AC320DF1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D5402-BA2D-4228-B2A1-07AB62FE1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23"/>
            <a:ext cx="9144000" cy="6858000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D5A8391-4C1C-4FA9-99A8-5CF36DCDA397}"/>
              </a:ext>
            </a:extLst>
          </p:cNvPr>
          <p:cNvSpPr txBox="1">
            <a:spLocks/>
          </p:cNvSpPr>
          <p:nvPr/>
        </p:nvSpPr>
        <p:spPr>
          <a:xfrm>
            <a:off x="762000" y="914400"/>
            <a:ext cx="601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</a:rPr>
              <a:t>Dr Aiman Q. AL Maathidy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ndara" pitchFamily="34" charset="0"/>
            </a:endParaRP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1524000" y="1447800"/>
            <a:ext cx="6529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>
                <a:solidFill>
                  <a:srgbClr val="FF0000"/>
                </a:solidFill>
                <a:latin typeface="Candara" pitchFamily="34" charset="0"/>
              </a:rPr>
              <a:t>Sunday 10 April 2022</a:t>
            </a:r>
          </a:p>
        </p:txBody>
      </p:sp>
    </p:spTree>
    <p:extLst>
      <p:ext uri="{BB962C8B-B14F-4D97-AF65-F5344CB8AC3E}">
        <p14:creationId xmlns:p14="http://schemas.microsoft.com/office/powerpoint/2010/main" val="1493453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52400" y="685551"/>
            <a:ext cx="8763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atin typeface="Candara" panose="020E0502030303020204" pitchFamily="34" charset="0"/>
              </a:rPr>
              <a:t>The terminal part of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the ileum </a:t>
            </a:r>
            <a:r>
              <a:rPr lang="en-US" sz="2400" b="1" dirty="0">
                <a:latin typeface="Candara" panose="020E0502030303020204" pitchFamily="34" charset="0"/>
              </a:rPr>
              <a:t>enters the large intestine at </a:t>
            </a:r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the junction of the cecum with the ascending colon.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opening is provided with two folds, or lips, which form the so-called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ileocecal valve 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appendix</a:t>
            </a:r>
            <a:r>
              <a:rPr lang="en-US" sz="2400" b="1" dirty="0">
                <a:latin typeface="Candara" panose="020E0502030303020204" pitchFamily="34" charset="0"/>
              </a:rPr>
              <a:t> communicates with the cavity of the cecum through an opening located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ndara" panose="020E0502030303020204" pitchFamily="34" charset="0"/>
              </a:rPr>
              <a:t>below and behind </a:t>
            </a:r>
            <a:r>
              <a:rPr lang="en-US" sz="2400" b="1" dirty="0">
                <a:latin typeface="Candara" panose="020E0502030303020204" pitchFamily="34" charset="0"/>
              </a:rPr>
              <a:t>the ileocecal opening</a:t>
            </a:r>
            <a:endParaRPr lang="ar-IQ" sz="2400" b="1" dirty="0">
              <a:latin typeface="Candara" panose="020E0502030303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913603" y="106977"/>
            <a:ext cx="1314480" cy="46166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</a:rPr>
              <a:t>Cecum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7539" t="28125" r="25000" b="35312"/>
          <a:stretch>
            <a:fillRect/>
          </a:stretch>
        </p:blipFill>
        <p:spPr bwMode="auto">
          <a:xfrm>
            <a:off x="1676400" y="3048000"/>
            <a:ext cx="6677326" cy="35814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315200" y="228600"/>
            <a:ext cx="22098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4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53200" y="0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مستطيل 1"/>
          <p:cNvSpPr/>
          <p:nvPr/>
        </p:nvSpPr>
        <p:spPr>
          <a:xfrm>
            <a:off x="152400" y="76200"/>
            <a:ext cx="2380203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Large Intestine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7869" y="2171867"/>
            <a:ext cx="41424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Posteriorly</a:t>
            </a:r>
            <a:r>
              <a:rPr lang="en-US" sz="2400" b="1" dirty="0">
                <a:latin typeface="Candara" panose="020E0502030303020204" pitchFamily="34" charset="0"/>
              </a:rPr>
              <a:t>: The psoas and the iliacus muscles, the femoral nerve, and the lateral cutaneous nerve of the thigh. </a:t>
            </a:r>
            <a:endParaRPr lang="ar-JO" sz="2400" b="1" dirty="0">
              <a:latin typeface="Candara" panose="020E0502030303020204" pitchFamily="34" charset="0"/>
            </a:endParaRPr>
          </a:p>
          <a:p>
            <a:pPr algn="l"/>
            <a:r>
              <a:rPr lang="en-US" sz="2400" b="1" i="1" dirty="0">
                <a:solidFill>
                  <a:srgbClr val="0033CC"/>
                </a:solidFill>
                <a:latin typeface="Candara" panose="020E0502030303020204" pitchFamily="34" charset="0"/>
              </a:rPr>
              <a:t>The appendix is commonly found behind the cecum</a:t>
            </a:r>
            <a:r>
              <a:rPr lang="en-US" sz="2400" b="1" i="1" dirty="0">
                <a:latin typeface="Candara" panose="020E0502030303020204" pitchFamily="34" charset="0"/>
              </a:rPr>
              <a:t>.</a:t>
            </a:r>
          </a:p>
          <a:p>
            <a:pPr algn="l"/>
            <a:endParaRPr lang="en-US" sz="2400" b="1" dirty="0">
              <a:latin typeface="Candara" panose="020E0502030303020204" pitchFamily="34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Medially:</a:t>
            </a:r>
            <a:r>
              <a:rPr lang="en-US" sz="2400" b="1" dirty="0">
                <a:latin typeface="Candara" panose="020E0502030303020204" pitchFamily="34" charset="0"/>
              </a:rPr>
              <a:t> The appendix arises from the cecum on its medial side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97565" y="76200"/>
            <a:ext cx="1314480" cy="46166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Cecum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0469" t="13125" r="22656" b="22187"/>
          <a:stretch>
            <a:fillRect/>
          </a:stretch>
        </p:blipFill>
        <p:spPr bwMode="auto">
          <a:xfrm>
            <a:off x="4187199" y="1978439"/>
            <a:ext cx="4837690" cy="417250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2247900" y="6486979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5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438400" y="6492875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6D3E1-ECB1-4FB4-8077-08BF635BD335}"/>
              </a:ext>
            </a:extLst>
          </p:cNvPr>
          <p:cNvSpPr txBox="1"/>
          <p:nvPr/>
        </p:nvSpPr>
        <p:spPr>
          <a:xfrm>
            <a:off x="47869" y="537865"/>
            <a:ext cx="9182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Anteriorly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Coils of small intestine, sometimes part of the greater omentum, and the anterior abdominal wall in the right iliac region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3617" y="3068221"/>
            <a:ext cx="289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70C0"/>
                </a:solidFill>
                <a:latin typeface="Candara" panose="020E0502030303020204" pitchFamily="34" charset="0"/>
              </a:rPr>
              <a:t>Veins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veins correspond to the arteries and drain into the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superior mesenteric vein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3200400" y="183177"/>
            <a:ext cx="137160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Cecum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762000" y="596991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152400" y="6173787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مستطيل 1"/>
          <p:cNvSpPr/>
          <p:nvPr/>
        </p:nvSpPr>
        <p:spPr>
          <a:xfrm>
            <a:off x="207235" y="152400"/>
            <a:ext cx="2688365" cy="584775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Large Intestine</a:t>
            </a:r>
          </a:p>
        </p:txBody>
      </p:sp>
      <p:pic>
        <p:nvPicPr>
          <p:cNvPr id="9" name="Picture 2" descr="Appendicular Artery - Stepwards">
            <a:extLst>
              <a:ext uri="{FF2B5EF4-FFF2-40B4-BE49-F238E27FC236}">
                <a16:creationId xmlns:a16="http://schemas.microsoft.com/office/drawing/2014/main" id="{4E510ACC-CDE3-4408-BAB2-78B40C21F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10" y="2088417"/>
            <a:ext cx="5923158" cy="463305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35B459-D34E-4BA0-9368-308B00DD3D70}"/>
              </a:ext>
            </a:extLst>
          </p:cNvPr>
          <p:cNvSpPr txBox="1"/>
          <p:nvPr/>
        </p:nvSpPr>
        <p:spPr>
          <a:xfrm>
            <a:off x="103617" y="862782"/>
            <a:ext cx="85770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Arteries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Anterior and posterior cecal arteries form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ileocolic artery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 branch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superior mesenteric artery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38082" y="685800"/>
            <a:ext cx="8701118" cy="2308324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solidFill>
                  <a:srgbClr val="00CC00"/>
                </a:solidFill>
                <a:latin typeface="Candara" panose="020E0502030303020204" pitchFamily="34" charset="0"/>
              </a:rPr>
              <a:t>Lymph Drainage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The lymph vessels pass through several mesenteric nodes and finally reach </a:t>
            </a:r>
            <a:r>
              <a:rPr lang="en-US" sz="2400" b="1" dirty="0">
                <a:solidFill>
                  <a:srgbClr val="00FF00"/>
                </a:solidFill>
                <a:latin typeface="Candara" panose="020E0502030303020204" pitchFamily="34" charset="0"/>
              </a:rPr>
              <a:t>the superior mesenteric nodes</a:t>
            </a:r>
          </a:p>
          <a:p>
            <a:pPr algn="l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Nerve Supply</a:t>
            </a:r>
          </a:p>
          <a:p>
            <a:pPr algn="l"/>
            <a:r>
              <a:rPr lang="en-US" sz="2400" b="1" dirty="0">
                <a:latin typeface="Candara" panose="020E0502030303020204" pitchFamily="34" charset="0"/>
              </a:rPr>
              <a:t>Branches from the sympathetic and parasympathetic </a:t>
            </a:r>
            <a:r>
              <a:rPr lang="en-US" sz="2400" b="1" dirty="0">
                <a:solidFill>
                  <a:schemeClr val="accent6"/>
                </a:solidFill>
                <a:latin typeface="Candara" panose="020E0502030303020204" pitchFamily="34" charset="0"/>
              </a:rPr>
              <a:t>(</a:t>
            </a:r>
            <a:r>
              <a:rPr lang="en-US" sz="2400" b="1" dirty="0" err="1">
                <a:solidFill>
                  <a:schemeClr val="accent6"/>
                </a:solidFill>
                <a:latin typeface="Candara" panose="020E0502030303020204" pitchFamily="34" charset="0"/>
              </a:rPr>
              <a:t>vagus</a:t>
            </a:r>
            <a:r>
              <a:rPr lang="en-US" sz="2400" b="1" dirty="0">
                <a:solidFill>
                  <a:schemeClr val="accent6"/>
                </a:solidFill>
                <a:latin typeface="Candara" panose="020E0502030303020204" pitchFamily="34" charset="0"/>
              </a:rPr>
              <a:t>) </a:t>
            </a:r>
            <a:r>
              <a:rPr lang="en-US" sz="2400" b="1" dirty="0">
                <a:latin typeface="Candara" panose="020E0502030303020204" pitchFamily="34" charset="0"/>
              </a:rPr>
              <a:t>nerves form </a:t>
            </a:r>
            <a:r>
              <a:rPr lang="en-US" sz="2400" b="1" dirty="0">
                <a:solidFill>
                  <a:schemeClr val="accent6"/>
                </a:solidFill>
                <a:latin typeface="Candara" panose="020E0502030303020204" pitchFamily="34" charset="0"/>
              </a:rPr>
              <a:t>the superior mesenteric plexus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76200" y="76200"/>
            <a:ext cx="129540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</a:rPr>
              <a:t>Cecum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086600" y="228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8700" y="228599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7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77000" y="0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pic>
        <p:nvPicPr>
          <p:cNvPr id="9218" name="Picture 2" descr="Celiac Plexus/Solar Plexus – Earth's Lab">
            <a:extLst>
              <a:ext uri="{FF2B5EF4-FFF2-40B4-BE49-F238E27FC236}">
                <a16:creationId xmlns:a16="http://schemas.microsoft.com/office/drawing/2014/main" id="{F6EE9315-5D62-4636-8A1F-0A00C1B2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55" y="3155807"/>
            <a:ext cx="4585845" cy="356566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in on GIS">
            <a:extLst>
              <a:ext uri="{FF2B5EF4-FFF2-40B4-BE49-F238E27FC236}">
                <a16:creationId xmlns:a16="http://schemas.microsoft.com/office/drawing/2014/main" id="{FDD871C1-17A8-4282-9577-63B54721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39" y="3080504"/>
            <a:ext cx="3586065" cy="3652664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200" y="7620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0" y="609600"/>
            <a:ext cx="906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Is a narrow, muscular tube containing a large amount of lymphoid tissue.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 It varies in length from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(6 to 9 cm)</a:t>
            </a:r>
          </a:p>
          <a:p>
            <a:pPr algn="l"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base is attached to the posteromedial surface of the cecum about 1 in. </a:t>
            </a:r>
            <a:r>
              <a:rPr lang="en-US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(2.5 cm) </a:t>
            </a:r>
            <a:r>
              <a:rPr lang="en-US" sz="2400" b="1" dirty="0">
                <a:latin typeface="Candara" panose="020E0502030303020204" pitchFamily="34" charset="0"/>
              </a:rPr>
              <a:t>below </a:t>
            </a:r>
            <a:r>
              <a:rPr lang="en-US" sz="2400" b="1" dirty="0">
                <a:solidFill>
                  <a:srgbClr val="0033CC"/>
                </a:solidFill>
                <a:latin typeface="Candara" panose="020E0502030303020204" pitchFamily="34" charset="0"/>
              </a:rPr>
              <a:t>the ileocecal junction</a:t>
            </a:r>
            <a:r>
              <a:rPr lang="en-US" sz="2400" b="1" dirty="0">
                <a:latin typeface="Candara" panose="020E0502030303020204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4375" r="27343" b="15625"/>
          <a:stretch>
            <a:fillRect/>
          </a:stretch>
        </p:blipFill>
        <p:spPr bwMode="auto">
          <a:xfrm>
            <a:off x="4706807" y="3099147"/>
            <a:ext cx="4132393" cy="360645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00" y="920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Sunday 10 April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15240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8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92075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0033CC"/>
                </a:solidFill>
              </a:rPr>
              <a:t>Dr Aiman Q AL Maathidy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586335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dirty="0">
                <a:latin typeface="Candara" panose="020E0502030303020204" pitchFamily="34" charset="0"/>
              </a:rPr>
              <a:t>The remainder of the appendix is free. </a:t>
            </a:r>
          </a:p>
        </p:txBody>
      </p:sp>
      <p:pic>
        <p:nvPicPr>
          <p:cNvPr id="19458" name="Picture 2" descr="http://www.med.uc.edu/labmanuals/GA/GASTROINTESTINAL-ENDOCRINE-REPRODUCTION/index_files/image035.jpg"/>
          <p:cNvPicPr>
            <a:picLocks noChangeAspect="1" noChangeArrowheads="1"/>
          </p:cNvPicPr>
          <p:nvPr/>
        </p:nvPicPr>
        <p:blipFill>
          <a:blip r:embed="rId3" cstate="print"/>
          <a:srcRect b="25319"/>
          <a:stretch>
            <a:fillRect/>
          </a:stretch>
        </p:blipFill>
        <p:spPr bwMode="auto">
          <a:xfrm>
            <a:off x="228599" y="3278220"/>
            <a:ext cx="4038601" cy="3351180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770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Sunday 10 April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248400"/>
            <a:ext cx="2895600" cy="365125"/>
          </a:xfrm>
        </p:spPr>
        <p:txBody>
          <a:bodyPr/>
          <a:lstStyle/>
          <a:p>
            <a:r>
              <a:rPr lang="nl-NL" b="1" dirty="0">
                <a:solidFill>
                  <a:srgbClr val="FF0000"/>
                </a:solidFill>
              </a:rPr>
              <a:t>Dr Aiman Q AL Maathidy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6858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b="1" i="1" dirty="0">
                <a:latin typeface="Candara" pitchFamily="34" charset="0"/>
              </a:rPr>
              <a:t>It has a </a:t>
            </a:r>
            <a:r>
              <a:rPr lang="en-US" sz="2400" b="1" i="1" dirty="0">
                <a:solidFill>
                  <a:srgbClr val="00CC00"/>
                </a:solidFill>
                <a:latin typeface="Candara" pitchFamily="34" charset="0"/>
              </a:rPr>
              <a:t>complete peritoneal covering</a:t>
            </a:r>
            <a:r>
              <a:rPr lang="en-US" sz="2400" b="1" i="1" dirty="0">
                <a:latin typeface="Candara" pitchFamily="34" charset="0"/>
              </a:rPr>
              <a:t>, which is attached to the mesentery of the small intestine by a short mesentery of its own</a:t>
            </a:r>
            <a:r>
              <a:rPr lang="en-US" sz="2400" b="1" i="1" dirty="0">
                <a:solidFill>
                  <a:srgbClr val="0033CC"/>
                </a:solidFill>
                <a:latin typeface="Candara" pitchFamily="34" charset="0"/>
              </a:rPr>
              <a:t>, the mesoappendix. </a:t>
            </a:r>
          </a:p>
          <a:p>
            <a:pPr>
              <a:buFont typeface="Wingdings" pitchFamily="2" charset="2"/>
              <a:buChar char="ü"/>
            </a:pPr>
            <a:r>
              <a:rPr lang="en-US" sz="2400" b="1" i="1" dirty="0">
                <a:latin typeface="Candara" pitchFamily="34" charset="0"/>
              </a:rPr>
              <a:t>The mesoappendix contains the </a:t>
            </a:r>
            <a:r>
              <a:rPr lang="en-US" sz="2400" b="1" i="1" dirty="0">
                <a:solidFill>
                  <a:srgbClr val="FF0000"/>
                </a:solidFill>
                <a:latin typeface="Candara" pitchFamily="34" charset="0"/>
              </a:rPr>
              <a:t>appendicular vessels </a:t>
            </a:r>
            <a:r>
              <a:rPr lang="en-US" sz="2400" b="1" i="1" dirty="0">
                <a:latin typeface="Candara" pitchFamily="34" charset="0"/>
              </a:rPr>
              <a:t>and nerves</a:t>
            </a:r>
            <a:endParaRPr lang="ar-IQ" sz="2400" b="1" i="1" dirty="0">
              <a:latin typeface="Candara" pitchFamily="34" charset="0"/>
            </a:endParaRPr>
          </a:p>
        </p:txBody>
      </p:sp>
      <p:sp>
        <p:nvSpPr>
          <p:cNvPr id="7" name="مستطيل 1"/>
          <p:cNvSpPr/>
          <p:nvPr/>
        </p:nvSpPr>
        <p:spPr>
          <a:xfrm>
            <a:off x="146070" y="86380"/>
            <a:ext cx="1606530" cy="523220"/>
          </a:xfrm>
          <a:prstGeom prst="rect">
            <a:avLst/>
          </a:prstGeom>
          <a:ln w="57150">
            <a:solidFill>
              <a:srgbClr val="00CC00"/>
            </a:solidFill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Appendix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24375" r="27343" b="15625"/>
          <a:stretch>
            <a:fillRect/>
          </a:stretch>
        </p:blipFill>
        <p:spPr bwMode="auto">
          <a:xfrm>
            <a:off x="9829800" y="3657600"/>
            <a:ext cx="2362200" cy="206155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479B70-522E-4FCB-BEB0-B89E9DBEB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51" r="6249"/>
          <a:stretch/>
        </p:blipFill>
        <p:spPr>
          <a:xfrm>
            <a:off x="3250165" y="2373312"/>
            <a:ext cx="5029200" cy="4286250"/>
          </a:xfrm>
          <a:prstGeom prst="rect">
            <a:avLst/>
          </a:prstGeom>
          <a:ln w="57150">
            <a:solidFill>
              <a:srgbClr val="00FF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240E8E7693214FACFCA802A460EE8F" ma:contentTypeVersion="2" ma:contentTypeDescription="Create a new document." ma:contentTypeScope="" ma:versionID="bd560ea27efd6af8bccb82e80e6f2c7c">
  <xsd:schema xmlns:xsd="http://www.w3.org/2001/XMLSchema" xmlns:xs="http://www.w3.org/2001/XMLSchema" xmlns:p="http://schemas.microsoft.com/office/2006/metadata/properties" xmlns:ns2="7bfd935a-17f5-449f-8c05-9a034bc4da16" targetNamespace="http://schemas.microsoft.com/office/2006/metadata/properties" ma:root="true" ma:fieldsID="e701448f33f984923bac1ee534da4ec7" ns2:_="">
    <xsd:import namespace="7bfd935a-17f5-449f-8c05-9a034bc4da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fd935a-17f5-449f-8c05-9a034bc4da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F28BE7-CE13-4CE0-92D2-15CD2C454C62}"/>
</file>

<file path=customXml/itemProps2.xml><?xml version="1.0" encoding="utf-8"?>
<ds:datastoreItem xmlns:ds="http://schemas.openxmlformats.org/officeDocument/2006/customXml" ds:itemID="{8CEC2572-206B-4F0A-9C55-320ECF0E5AFD}"/>
</file>

<file path=customXml/itemProps3.xml><?xml version="1.0" encoding="utf-8"?>
<ds:datastoreItem xmlns:ds="http://schemas.openxmlformats.org/officeDocument/2006/customXml" ds:itemID="{36B7A032-C8B0-4F36-8F39-A133B8D23C2E}"/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2064</Words>
  <Application>Microsoft Office PowerPoint</Application>
  <PresentationFormat>On-screen Show (4:3)</PresentationFormat>
  <Paragraphs>258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Candara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ali aiman afar</cp:lastModifiedBy>
  <cp:revision>67</cp:revision>
  <dcterms:created xsi:type="dcterms:W3CDTF">2006-08-16T00:00:00Z</dcterms:created>
  <dcterms:modified xsi:type="dcterms:W3CDTF">2022-04-09T14:59:39Z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0x0101005B240E8E7693214FACFCA802A460EE8F</vt:lpwstr>
  </property>
</Properties>
</file>