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A439D8-2BC3-4833-B656-DA29E2A0F8A4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A56BD0D-7E69-49D5-BF5A-F58F726DEAD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840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94A724-E616-4759-B566-03D10FE94BC4}" type="slidenum">
              <a:rPr lang="ar-SA" smtClean="0"/>
              <a:pPr/>
              <a:t>14</a:t>
            </a:fld>
            <a:endParaRPr lang="ar-EG" smtClean="0"/>
          </a:p>
        </p:txBody>
      </p:sp>
    </p:spTree>
    <p:extLst>
      <p:ext uri="{BB962C8B-B14F-4D97-AF65-F5344CB8AC3E}">
        <p14:creationId xmlns:p14="http://schemas.microsoft.com/office/powerpoint/2010/main" val="7650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1">
            <a:normAutofit/>
          </a:bodyPr>
          <a:lstStyle/>
          <a:p>
            <a:pPr lvl="0"/>
            <a:endParaRPr lang="ar-EG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7417-8F75-4412-B2C7-2D8377DA6D1F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9CBF-E526-4B9E-8F5E-F448837156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A1725-54CE-4CEA-9FFC-6220E21DFAD9}" type="datetimeFigureOut">
              <a:rPr lang="ar-JO" smtClean="0"/>
              <a:pPr/>
              <a:t>29/01/1441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8424936" cy="309654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2800" b="0" dirty="0" err="1" smtClean="0">
                <a:solidFill>
                  <a:srgbClr val="002060"/>
                </a:solidFill>
                <a:latin typeface="Agency FB" pitchFamily="34" charset="0"/>
              </a:rPr>
              <a:t>MSc</a:t>
            </a: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, JUST, Jordan. MSPH, Tulane University, USA.</a:t>
            </a:r>
            <a:b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PhD, UKM, Malaysia. PhD, UNU, IIGH.</a:t>
            </a:r>
            <a:b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Public Health &amp; Community Medicine Department, Medical School, Mutah University, Jordan. Mobile:+</a:t>
            </a: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962795******</a:t>
            </a:r>
            <a:r>
              <a:rPr lang="en-US" sz="2400" b="0" i="1" dirty="0" smtClean="0">
                <a:solidFill>
                  <a:srgbClr val="002060"/>
                </a:solidFill>
              </a:rPr>
              <a:t/>
            </a:r>
            <a:br>
              <a:rPr lang="en-US" sz="2400" b="0" i="1" dirty="0" smtClean="0">
                <a:solidFill>
                  <a:srgbClr val="002060"/>
                </a:solidFill>
              </a:rPr>
            </a:b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84920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</a:t>
            </a: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48680"/>
            <a:ext cx="8534400" cy="864096"/>
          </a:xfrm>
        </p:spPr>
        <p:txBody>
          <a:bodyPr rtlCol="1">
            <a:normAutofit fontScale="90000"/>
          </a:bodyPr>
          <a:lstStyle/>
          <a:p>
            <a:pPr algn="l" rtl="0"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Inter-censual estimates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93850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 smtClean="0"/>
              <a:t>Methods of estimation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Actual increase method</a:t>
            </a:r>
          </a:p>
          <a:p>
            <a:pPr marL="571500" indent="-571500"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Used only with 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Inter-censual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years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Population size is estimated by  using the preceding census as starting point and taking into </a:t>
            </a:r>
            <a:r>
              <a:rPr lang="en-US" sz="36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account births, deaths and migration</a:t>
            </a:r>
            <a:r>
              <a:rPr 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ABBEBD-9D45-4C68-B0D3-AA33E9A41750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968375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b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Inter-</a:t>
            </a:r>
            <a:r>
              <a:rPr lang="en-US" sz="34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censal</a:t>
            </a:r>
            <a:r>
              <a:rPr lang="en-US" sz="3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estimates</a:t>
            </a:r>
            <a: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ar-EG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 startAt="2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Arithmetical method:</a:t>
            </a:r>
          </a:p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used with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intercensal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years and future years predictions.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be assumed that there is a constant 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annual increase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population: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72E4E-B4BA-4878-91D7-558475DC9333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15" name="Group 27"/>
          <p:cNvGraphicFramePr>
            <a:graphicFrameLocks noGrp="1"/>
          </p:cNvGraphicFramePr>
          <p:nvPr/>
        </p:nvGraphicFramePr>
        <p:xfrm>
          <a:off x="330200" y="1484313"/>
          <a:ext cx="8666163" cy="4258628"/>
        </p:xfrm>
        <a:graphic>
          <a:graphicData uri="http://schemas.openxmlformats.org/drawingml/2006/table">
            <a:tbl>
              <a:tblPr rtl="1"/>
              <a:tblGrid>
                <a:gridCol w="4906963"/>
                <a:gridCol w="3759200"/>
              </a:tblGrid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400 000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1980 census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500 000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1990 census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Pop. increase in 10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Arithmetical annual increase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=400 000+2(10 000)= 420 000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1982 estimated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=500 000+4(10 000)= 540 000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1994 estimated pop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4891" name="Rectangle 75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892175"/>
          </a:xfrm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arithmetical estimation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0D030-28C0-4218-BAE8-37EEFC8F9FD6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4663"/>
            <a:ext cx="8066856" cy="1008211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Importance Of Demographic Data In Public Health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484313"/>
            <a:ext cx="8424862" cy="5184775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Health statistics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of a community depends on the </a:t>
            </a:r>
            <a:r>
              <a:rPr lang="en-US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dynamic relationship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number of people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(Size),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their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characteristics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(Composition)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and the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space they occupy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(Distribution)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Planning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of health services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can be logically guided by demographic variables.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They are needed for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computing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morbidity, mortality and fertility rates</a:t>
            </a:r>
          </a:p>
          <a:p>
            <a:pPr algn="l" rtl="0" eaLnBrk="1" hangingPunct="1">
              <a:lnSpc>
                <a:spcPct val="90000"/>
              </a:lnSpc>
              <a:defRPr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98E7BE-1F74-4605-BA8C-92E18AA805A4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Elements Of Demography </a:t>
            </a: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>
            <a:normAutofit fontScale="92500" lnSpcReduction="20000"/>
          </a:bodyPr>
          <a:lstStyle/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Size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Composition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Distribution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900" b="1" dirty="0" smtClean="0"/>
              <a:t>These elements of demography are affected by three processes namely: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Fertility 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Mortality 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Migration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423935-A294-4B07-83A0-3B2B6A47D8CC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of population</a:t>
            </a:r>
            <a:endParaRPr lang="ar-EG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The </a:t>
            </a:r>
            <a:r>
              <a:rPr lang="en-US" sz="4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base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for many vital statistics.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It has to be related to a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place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and a specific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time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 describe size one has to consider 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Person, Place, Time</a:t>
            </a: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.</a:t>
            </a:r>
            <a:r>
              <a:rPr lang="en-US" sz="6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endParaRPr lang="ar-EG" sz="60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09E455-6C49-4C88-8654-EC183F9BA4E1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1">
            <a:noAutofit/>
          </a:bodyPr>
          <a:lstStyle/>
          <a:p>
            <a:pPr marL="742950" indent="-742950" rtl="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of the population 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1412875"/>
            <a:ext cx="8712968" cy="4824413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Describes the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characteristics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of pop.</a:t>
            </a:r>
          </a:p>
          <a:p>
            <a:pPr marL="0" indent="0" algn="l" rtl="0" eaLnBrk="1" hangingPunct="1">
              <a:buClr>
                <a:srgbClr val="C00000"/>
              </a:buCl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	It is important for the followings: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Gives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true picture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of human </a:t>
            </a: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Resources </a:t>
            </a:r>
            <a:r>
              <a:rPr lang="en-US" sz="3200" dirty="0" smtClean="0">
                <a:solidFill>
                  <a:srgbClr val="FF0000"/>
                </a:solidFill>
                <a:cs typeface="Times New Roman" pitchFamily="18" charset="0"/>
              </a:rPr>
              <a:t>and </a:t>
            </a: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Needs.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Provides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Essential Data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for vital statistics.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Forecasts changes in size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and their directions.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Allows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Comparisons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populations</a:t>
            </a:r>
            <a:endParaRPr lang="ar-EG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3D4D1-0380-4646-9D93-2E16B55D964B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of the population 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41438"/>
            <a:ext cx="8784976" cy="4895874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Studying population may cover any relevant data: age, sex, religion, marital state, education, occupation, economic status...etc. 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rgbClr val="CC0066"/>
                </a:solidFill>
                <a:cs typeface="Arial" pitchFamily="34" charset="0"/>
              </a:rPr>
              <a:t>Age</a:t>
            </a:r>
            <a:r>
              <a:rPr lang="en-US" sz="3600" dirty="0" smtClean="0">
                <a:cs typeface="Arial" pitchFamily="34" charset="0"/>
              </a:rPr>
              <a:t> and </a:t>
            </a:r>
            <a:r>
              <a:rPr lang="en-US" sz="3600" b="1" dirty="0" smtClean="0">
                <a:solidFill>
                  <a:srgbClr val="CC0066"/>
                </a:solidFill>
                <a:cs typeface="Arial" pitchFamily="34" charset="0"/>
              </a:rPr>
              <a:t>sex</a:t>
            </a:r>
            <a:r>
              <a:rPr lang="en-US" sz="3600" dirty="0" smtClean="0">
                <a:solidFill>
                  <a:srgbClr val="CC0066"/>
                </a:solidFill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composition are the </a:t>
            </a:r>
            <a:r>
              <a:rPr lang="en-US" sz="3600" dirty="0" smtClean="0">
                <a:solidFill>
                  <a:srgbClr val="FF0000"/>
                </a:solidFill>
                <a:cs typeface="Arial" pitchFamily="34" charset="0"/>
              </a:rPr>
              <a:t>important biological population characteristics.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Age and sex are graphically presented as a </a:t>
            </a:r>
            <a:r>
              <a:rPr lang="en-US" sz="4800" b="1" dirty="0" smtClean="0">
                <a:solidFill>
                  <a:srgbClr val="CC0066"/>
                </a:solidFill>
                <a:cs typeface="Arial" pitchFamily="34" charset="0"/>
              </a:rPr>
              <a:t>Population Pyramid</a:t>
            </a:r>
            <a:r>
              <a:rPr lang="en-US" sz="4800" dirty="0" smtClean="0">
                <a:cs typeface="Arial" pitchFamily="34" charset="0"/>
              </a:rPr>
              <a:t>.</a:t>
            </a:r>
            <a:endParaRPr lang="ar-EG" sz="4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CD78E-3040-42D7-9297-7338F26C9CC5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basically </a:t>
            </a:r>
            <a:r>
              <a:rPr lang="en-US" sz="4000" b="1" u="sng" dirty="0" smtClean="0">
                <a:solidFill>
                  <a:srgbClr val="FF0000"/>
                </a:solidFill>
              </a:rPr>
              <a:t>Back To Back Histogram.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showing the number of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 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 the other showing the number of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females.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represents age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bands of 5 years intervals.</a:t>
            </a:r>
            <a:endParaRPr lang="ar-EG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E2A30F-9FEE-4AEE-8A9C-C6743A6891DD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EG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430213"/>
            <a:ext cx="8550275" cy="6427787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11DFF-6BD4-4598-989B-6A8FC2192AC4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341438"/>
            <a:ext cx="8253412" cy="5111750"/>
          </a:xfrm>
          <a:solidFill>
            <a:srgbClr val="EAEAEA"/>
          </a:solidFill>
        </p:spPr>
        <p:txBody>
          <a:bodyPr/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Definition and  sources of demographic data.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Importance of demographic data in public health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Elements of demography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Characteristics of Jordanian population pyramid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2094F-F8FE-45F1-8E9E-A88F1D884AA7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29600" cy="4784725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Importance of population pyramid: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Indicates births and mortality experiences of the country as well as migration and wars.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endParaRPr lang="en-US" sz="10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Indicates the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Stage Of Development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that a certain country has reached.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Shows the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percentage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of population which is described as being </a:t>
            </a:r>
            <a:r>
              <a:rPr lang="en-US" sz="3600" b="1" u="sng" dirty="0" smtClean="0">
                <a:solidFill>
                  <a:srgbClr val="FF0000"/>
                </a:solidFill>
                <a:cs typeface="Times New Roman" pitchFamily="18" charset="0"/>
              </a:rPr>
              <a:t>Dependent</a:t>
            </a:r>
          </a:p>
          <a:p>
            <a:pPr algn="l" rtl="0" eaLnBrk="1" hangingPunct="1">
              <a:buFont typeface="Georgia" pitchFamily="18" charset="0"/>
              <a:buAutoNum type="arabicParenR"/>
              <a:defRPr/>
            </a:pPr>
            <a:endParaRPr lang="ar-EG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3DEDB8-4CF1-45E1-BD44-23FB3416A539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1075"/>
            <a:ext cx="8640960" cy="5184229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Indicates births and mortality experiences of the country as well as migration and wars.</a:t>
            </a:r>
            <a:endParaRPr lang="en-US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Base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denotes birth rate (if wide = high birth rate - if narrow = low birth rate)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Slope of the sides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can denotes: </a:t>
            </a:r>
          </a:p>
          <a:p>
            <a:pPr marL="514350" indent="-514350"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Mortality and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migration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(the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sharper the slope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, as it goes upwards, the higher are these events)</a:t>
            </a:r>
          </a:p>
          <a:p>
            <a:pPr marL="514350" indent="-514350"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 effect of wars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(large imbalance in the population </a:t>
            </a:r>
            <a:r>
              <a:rPr lang="en-US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with far more women than men of certain ages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</a:t>
            </a:r>
            <a:endParaRPr lang="ar-EG" sz="2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C6ED2-5C56-4AA6-A952-05EED1365A49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00213"/>
            <a:ext cx="8229600" cy="4897437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b="1" u="sng" dirty="0" smtClean="0">
                <a:cs typeface="Arial" pitchFamily="34" charset="0"/>
              </a:rPr>
              <a:t>The height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of the pyramid denotes </a:t>
            </a:r>
            <a:r>
              <a:rPr lang="en-US" sz="3600" b="1" dirty="0" smtClean="0">
                <a:cs typeface="Arial" pitchFamily="34" charset="0"/>
              </a:rPr>
              <a:t>life span</a:t>
            </a:r>
          </a:p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en-US" sz="2000" b="1" u="sng" dirty="0" smtClean="0">
              <a:cs typeface="Arial" pitchFamily="34" charset="0"/>
            </a:endParaRPr>
          </a:p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b="1" u="sng" dirty="0" smtClean="0">
                <a:cs typeface="Arial" pitchFamily="34" charset="0"/>
              </a:rPr>
              <a:t>The shape of apex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(narrow or wide) indicates the percentage of individuals </a:t>
            </a:r>
            <a:r>
              <a:rPr lang="en-US" sz="3600" u="sng" dirty="0" smtClean="0">
                <a:solidFill>
                  <a:srgbClr val="FF0000"/>
                </a:solidFill>
                <a:cs typeface="Arial" pitchFamily="34" charset="0"/>
              </a:rPr>
              <a:t>who survive till old age</a:t>
            </a:r>
            <a:r>
              <a:rPr lang="en-US" sz="3600" dirty="0" smtClean="0"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3C215-15D7-47CC-B81E-4E974DE66719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640762" cy="5329237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The median age</a:t>
            </a:r>
            <a:r>
              <a:rPr lang="en-US" sz="3600" b="1" dirty="0" smtClean="0">
                <a:cs typeface="Arial" pitchFamily="34" charset="0"/>
              </a:rPr>
              <a:t>: </a:t>
            </a:r>
            <a:r>
              <a:rPr lang="en-US" sz="3600" dirty="0" smtClean="0">
                <a:cs typeface="Arial" pitchFamily="34" charset="0"/>
              </a:rPr>
              <a:t>the point on the vertical axis of age through which passes the horizontal line that divides the surface area of the pyramid into two equal parts (50 % younger and 50 % older than median age); 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 2" pitchFamily="18" charset="2"/>
              <a:buNone/>
              <a:defRPr/>
            </a:pPr>
            <a:endParaRPr lang="en-US" sz="800" b="1" dirty="0" smtClean="0"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Arial" pitchFamily="34" charset="0"/>
              </a:rPr>
              <a:t>The position of this defined point </a:t>
            </a:r>
            <a:r>
              <a:rPr lang="en-US" sz="3600" dirty="0" smtClean="0">
                <a:cs typeface="Arial" pitchFamily="34" charset="0"/>
              </a:rPr>
              <a:t>is inversely related to the width of the base (median age is low when the width is wide and the reverse is true)</a:t>
            </a: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4FAA2-544D-4458-B3D8-79C219A535D5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325" cy="4679850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rabicParenR" startAt="2"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Indicates the </a:t>
            </a:r>
            <a:r>
              <a:rPr lang="en-US" sz="4000" b="1" u="sng" dirty="0" smtClean="0">
                <a:solidFill>
                  <a:srgbClr val="C00000"/>
                </a:solidFill>
              </a:rPr>
              <a:t>Stage Of Development </a:t>
            </a:r>
            <a:r>
              <a:rPr lang="en-US" sz="3600" b="1" dirty="0" smtClean="0">
                <a:solidFill>
                  <a:srgbClr val="C00000"/>
                </a:solidFill>
              </a:rPr>
              <a:t>that a certain country has reached.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shaped population pyramids between </a:t>
            </a:r>
            <a:r>
              <a:rPr lang="en-US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And Developing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countries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indicate the stage of development that a country has reached.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38B3FA-01A6-4763-8779-0E35A8356718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Features of pyramids for developed and developing countries </a:t>
            </a:r>
            <a:endParaRPr lang="ar-EG" sz="24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0194" name="Group 1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4304157"/>
              </p:ext>
            </p:extLst>
          </p:nvPr>
        </p:nvGraphicFramePr>
        <p:xfrm>
          <a:off x="0" y="765175"/>
          <a:ext cx="9144000" cy="5794375"/>
        </p:xfrm>
        <a:graphic>
          <a:graphicData uri="http://schemas.openxmlformats.org/drawingml/2006/table">
            <a:tbl>
              <a:tblPr rtl="1"/>
              <a:tblGrid>
                <a:gridCol w="4572000"/>
                <a:gridCol w="45720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Developing communities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AD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Developed communities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ADAE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Wide base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due to high birth rate (high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dependant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young population)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Narrow base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of the pyramid due to low birth rate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5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Sides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are sloping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, numbers decrease as you go up the pyramid (triangular shape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indicating high mortality experienced)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Sides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are not sloping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, constant numbers of people through all bands of working age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indicating low mortality experienced.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4BE124-A723-4B93-9043-3486496342F6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Features of pyramids for developed and developing countries </a:t>
            </a:r>
            <a:endParaRPr lang="ar-EG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5664374"/>
              </p:ext>
            </p:extLst>
          </p:nvPr>
        </p:nvGraphicFramePr>
        <p:xfrm>
          <a:off x="0" y="765175"/>
          <a:ext cx="9144000" cy="4929671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572000"/>
                <a:gridCol w="4572000"/>
              </a:tblGrid>
              <a:tr h="756263">
                <a:tc>
                  <a:txBody>
                    <a:bodyPr/>
                    <a:lstStyle/>
                    <a:p>
                      <a:pPr algn="l" rtl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Developing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communities</a:t>
                      </a:r>
                      <a:endParaRPr lang="ar-EG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Developed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communities</a:t>
                      </a:r>
                      <a:endParaRPr lang="ar-EG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 rtl="0"/>
                      <a:r>
                        <a:rPr lang="en-US" sz="3200" b="1" dirty="0" smtClean="0">
                          <a:effectLst/>
                        </a:rPr>
                        <a:t>The </a:t>
                      </a:r>
                      <a:r>
                        <a:rPr lang="en-US" sz="3200" b="1" u="sng" dirty="0" smtClean="0">
                          <a:effectLst/>
                        </a:rPr>
                        <a:t>height</a:t>
                      </a:r>
                      <a:r>
                        <a:rPr lang="en-US" sz="3200" b="1" baseline="0" dirty="0" smtClean="0">
                          <a:effectLst/>
                        </a:rPr>
                        <a:t> of the pyramid is short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indicating a low life expectancy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3200" b="1" dirty="0" smtClean="0">
                          <a:effectLst/>
                        </a:rPr>
                        <a:t>The </a:t>
                      </a:r>
                      <a:r>
                        <a:rPr lang="en-US" sz="3200" b="1" u="sng" dirty="0" smtClean="0">
                          <a:effectLst/>
                        </a:rPr>
                        <a:t>height</a:t>
                      </a:r>
                      <a:r>
                        <a:rPr lang="en-US" sz="3200" b="1" baseline="0" dirty="0" smtClean="0">
                          <a:effectLst/>
                        </a:rPr>
                        <a:t> of the pyramid is high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indicating high life expectancy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</a:tr>
              <a:tr h="2618928">
                <a:tc>
                  <a:txBody>
                    <a:bodyPr/>
                    <a:lstStyle/>
                    <a:p>
                      <a:pPr algn="l" rtl="0"/>
                      <a:endParaRPr lang="en-US" sz="3200" b="1" u="sng" dirty="0" smtClean="0">
                        <a:effectLst/>
                      </a:endParaRPr>
                    </a:p>
                    <a:p>
                      <a:pPr algn="l" rtl="0"/>
                      <a:r>
                        <a:rPr lang="en-US" sz="3200" b="1" u="sng" dirty="0" smtClean="0">
                          <a:effectLst/>
                        </a:rPr>
                        <a:t>Apex</a:t>
                      </a:r>
                      <a:r>
                        <a:rPr lang="en-US" sz="3200" b="1" dirty="0" smtClean="0">
                          <a:effectLst/>
                        </a:rPr>
                        <a:t> is narrow indicating that</a:t>
                      </a:r>
                      <a:r>
                        <a:rPr lang="en-US" sz="3200" b="1" baseline="0" dirty="0" smtClean="0">
                          <a:effectLst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few people survive to old age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 sz="3200" b="1" u="sng" dirty="0" smtClean="0">
                        <a:effectLst/>
                      </a:endParaRPr>
                    </a:p>
                    <a:p>
                      <a:pPr algn="l" rtl="0"/>
                      <a:r>
                        <a:rPr lang="en-US" sz="3200" b="1" u="sng" dirty="0" smtClean="0">
                          <a:effectLst/>
                        </a:rPr>
                        <a:t>Apex </a:t>
                      </a:r>
                      <a:r>
                        <a:rPr lang="en-US" sz="3200" b="1" dirty="0" smtClean="0">
                          <a:effectLst/>
                        </a:rPr>
                        <a:t>is wide which means that a 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large number of peoples over 60 years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ar-EG" sz="32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0B9E8-C1C9-4FCD-A2AD-01AF4F85DA98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Content Placeholder 5" descr="http://images.nationmaster.com/images/pyramids/jo-201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341438"/>
            <a:ext cx="7993062" cy="4679950"/>
          </a:xfrm>
          <a:solidFill>
            <a:srgbClr val="EAEAEA"/>
          </a:solidFill>
        </p:spPr>
      </p:pic>
      <p:sp>
        <p:nvSpPr>
          <p:cNvPr id="7" name="Rectangle 6"/>
          <p:cNvSpPr/>
          <p:nvPr/>
        </p:nvSpPr>
        <p:spPr>
          <a:xfrm>
            <a:off x="395288" y="260350"/>
            <a:ext cx="84248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da-DK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2010</a:t>
            </a:r>
            <a:endParaRPr lang="ar-EG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650" y="765175"/>
            <a:ext cx="76327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and sex distribution for the year 2010</a:t>
            </a:r>
            <a:endParaRPr lang="ar-E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5CFD5A-390B-4A88-BAB3-058C0ADEA447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 rtlCol="1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da-DK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2020</a:t>
            </a:r>
            <a:endParaRPr lang="ar-E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275" name="Content Placeholder 3" descr="http://images.nationmaster.com/images/pyramids/jo-202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341438"/>
            <a:ext cx="8135938" cy="4895850"/>
          </a:xfrm>
          <a:solidFill>
            <a:srgbClr val="EAEAEA"/>
          </a:solidFill>
        </p:spPr>
      </p:pic>
      <p:sp>
        <p:nvSpPr>
          <p:cNvPr id="5" name="Rectangle 4"/>
          <p:cNvSpPr/>
          <p:nvPr/>
        </p:nvSpPr>
        <p:spPr>
          <a:xfrm>
            <a:off x="684213" y="836613"/>
            <a:ext cx="78486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Predicted age and sex distribution for the year 2020</a:t>
            </a:r>
            <a:r>
              <a:rPr lang="en-US" dirty="0"/>
              <a:t>:</a:t>
            </a:r>
            <a:endParaRPr lang="ar-E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904146-2C7B-4B28-AA48-5CDF1891E3FA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 rtlCol="1">
            <a:normAutofit fontScale="90000"/>
          </a:bodyPr>
          <a:lstStyle/>
          <a:p>
            <a:pPr rtl="0" eaLnBrk="1" fontAlgn="t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2050</a:t>
            </a:r>
            <a:endParaRPr lang="ar-E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299" name="Content Placeholder 3" descr="http://images.nationmaster.com/images/pyramids/jo-205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557338"/>
            <a:ext cx="7920038" cy="4824412"/>
          </a:xfrm>
          <a:solidFill>
            <a:srgbClr val="EAEAEA"/>
          </a:solidFill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11188" y="981075"/>
            <a:ext cx="806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/>
              <a:t>Predicted age and sex distribution for the year 2050:</a:t>
            </a:r>
            <a:endParaRPr lang="ar-EG" sz="2000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5A286E-82EF-424E-A8DA-14ABB4B48977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Population growth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Stages of demographic transition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Selective demographic data in Jordan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D5CEB4-BE32-4786-91F5-1D9C4B56ECCE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484313"/>
            <a:ext cx="8893175" cy="4680991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Calibri" pitchFamily="34" charset="0"/>
              <a:buAutoNum type="arabicParenR" startAt="3"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Shows the percentage of population which is described as being “dependant”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These are the groups of people who are dependant upon the economically active members of society. 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 2" pitchFamily="18" charset="2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They are classified as: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Those under working age (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0-15 years old)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Those who retires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(60 years and over )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These two groups relay on the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working age group of people (15-less than 60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)</a:t>
            </a:r>
            <a:endParaRPr lang="ar-E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17415-0761-465C-A24F-7DC1B65534C3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229600" cy="4713288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Young dependency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 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presented by the surface area below the horizontal line passing through 15 years of age.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Young dependency ratio: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 smtClean="0"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Pop. &lt; 15 years in a year in a locality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__________________________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15 - &lt; 60 years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(same year and locality)</a:t>
            </a:r>
            <a:endParaRPr lang="ar-EG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12160" y="4005064"/>
            <a:ext cx="1657474" cy="971749"/>
          </a:xfrm>
          <a:prstGeom prst="rect">
            <a:avLst/>
          </a:prstGeom>
          <a:solidFill>
            <a:srgbClr val="EAEAEA"/>
          </a:solidFill>
          <a:ln w="11429" algn="ctr">
            <a:noFill/>
            <a:prstDash val="sysDash"/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</a:rPr>
              <a:t>x  100</a:t>
            </a:r>
            <a:endParaRPr lang="ar-EG" sz="28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30C435-7195-4507-A1B9-CC96906E49C0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964612" cy="558958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Old dependency</a:t>
            </a:r>
            <a:r>
              <a:rPr lang="en-US" sz="30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</a:t>
            </a:r>
            <a:r>
              <a:rPr 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presented by the surface area above the horizontal line passing though 60 years of age.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8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Old dependency ratio =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aged 60 + years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____________________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Population 15 -60 years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(same year and locality)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2000"/>
              <a:buFont typeface="Wingdings" pitchFamily="2" charset="2"/>
              <a:buChar char="q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Age of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retirement is different in some countries</a:t>
            </a:r>
            <a:endParaRPr lang="ar-EG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3645694"/>
            <a:ext cx="1511300" cy="7191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x  100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622E3-5149-4DB0-ABBA-E2B735C55C79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964612" cy="4786312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Total dependency: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: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presented by the surface area below the horizontal line passing though 15 years of age and that above the horizontal line passing though 60 years of age. 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SzPct val="102000"/>
              <a:buFont typeface="Wingdings" pitchFamily="2" charset="2"/>
              <a:buChar char="q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Total dependency ratio = </a:t>
            </a:r>
          </a:p>
          <a:p>
            <a:pPr algn="l" rtl="0" eaLnBrk="1" hangingPunct="1">
              <a:buClr>
                <a:srgbClr val="C00000"/>
              </a:buClr>
              <a:buSzPct val="102000"/>
              <a:buFont typeface="Wingdings 2" pitchFamily="18" charset="2"/>
              <a:buNone/>
              <a:defRPr/>
            </a:pPr>
            <a:endParaRPr lang="en-US" sz="1000" b="1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Population below 15 years + above 60 years  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__________________________________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Pop. age 15 - &lt;60 years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(same year and locality)</a:t>
            </a: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Jordan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dependancy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ratio is 68.2 %</a:t>
            </a:r>
            <a:endParaRPr lang="ar-E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52320" y="4036356"/>
            <a:ext cx="1476375" cy="1048828"/>
          </a:xfrm>
          <a:prstGeom prst="rect">
            <a:avLst/>
          </a:prstGeom>
          <a:solidFill>
            <a:srgbClr val="EAEAEA"/>
          </a:solidFill>
          <a:ln w="11429" algn="ctr">
            <a:noFill/>
            <a:prstDash val="sysDash"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  <a:cs typeface="+mn-cs"/>
              </a:rPr>
              <a:t>x 100</a:t>
            </a:r>
            <a:endParaRPr lang="ar-EG" sz="28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5E6ADF-F0EB-40DD-B047-4C3FEBD8951C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en-US" sz="4000" dirty="0" smtClean="0"/>
              <a:t> </a:t>
            </a:r>
            <a:r>
              <a:rPr lang="en-US" dirty="0" smtClean="0"/>
              <a:t>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Demography is the science concerned with </a:t>
            </a:r>
            <a:r>
              <a:rPr 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 study of human population and its characteristics,</a:t>
            </a:r>
          </a:p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n-US" sz="10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It provides basic data for organized planning of socio-economic, health and other community services and welfare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1648B-5670-4383-9A53-2667081089F5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2160240"/>
          </a:xfrm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492897"/>
            <a:ext cx="8504238" cy="2304255"/>
          </a:xfrm>
          <a:solidFill>
            <a:srgbClr val="EAEAEA"/>
          </a:solidFill>
        </p:spPr>
        <p:txBody>
          <a:bodyPr/>
          <a:lstStyle/>
          <a:p>
            <a:pPr marL="914400" indent="-91440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Census</a:t>
            </a:r>
          </a:p>
          <a:p>
            <a:pPr marL="914400" indent="-91440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Inter-censual Estimates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100804-7CC7-49D4-A206-7D25D963EA4F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Census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 </a:t>
            </a:r>
          </a:p>
          <a:p>
            <a:pPr marL="571500" indent="-571500" algn="ctr" rtl="0" eaLnBrk="1" fontAlgn="auto" hangingPunct="1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process of: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Enumeration of all persons in a country at a specified time.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 of demographic data (age, sex and socio-economic status)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and publication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A77EA-09D9-4FE2-93BD-D92C56032CC5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9"/>
            <a:ext cx="8229600" cy="4607842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Timing: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census process is usually carried out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every ten years (10)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most countries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 a time with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minimal movement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the population,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whether within or outside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the country such as pilgrimage and summer vacations.</a:t>
            </a:r>
            <a:endParaRPr lang="en-US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E7D45-0171-47AE-BFD8-AD6FCCDC403A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0" name="Rectangle 16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36638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3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ensus</a:t>
            </a:r>
          </a:p>
        </p:txBody>
      </p:sp>
      <p:graphicFrame>
        <p:nvGraphicFramePr>
          <p:cNvPr id="26651" name="Group 2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82409842"/>
              </p:ext>
            </p:extLst>
          </p:nvPr>
        </p:nvGraphicFramePr>
        <p:xfrm>
          <a:off x="395288" y="1484313"/>
          <a:ext cx="8424862" cy="4874577"/>
        </p:xfrm>
        <a:graphic>
          <a:graphicData uri="http://schemas.openxmlformats.org/drawingml/2006/table">
            <a:tbl>
              <a:tblPr rtl="1"/>
              <a:tblGrid>
                <a:gridCol w="4464050"/>
                <a:gridCol w="3960812"/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jure census</a:t>
                      </a: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التعداد القانوني</a:t>
                      </a:r>
                      <a:endParaRPr kumimoji="0" lang="en-US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facto census</a:t>
                      </a:r>
                      <a:r>
                        <a:rPr lang="ar-JO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التعداد الفعلي</a:t>
                      </a:r>
                      <a:endParaRPr kumimoji="0" lang="en-US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868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Counting individuals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At their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legal permanent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residence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regardless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To whether or not they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Are physically present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at the time of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It gives a factual figure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Counting individuals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Wherever they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actually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are on the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day of the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Much easy, less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expensive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9CBF-E526-4B9E-8F5E-F44883715639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A1A42-036B-450E-BAEC-96E14ED03F76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10" name="Group 3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60835009"/>
              </p:ext>
            </p:extLst>
          </p:nvPr>
        </p:nvGraphicFramePr>
        <p:xfrm>
          <a:off x="539750" y="404813"/>
          <a:ext cx="8253413" cy="5688632"/>
        </p:xfrm>
        <a:graphic>
          <a:graphicData uri="http://schemas.openxmlformats.org/drawingml/2006/table">
            <a:tbl>
              <a:tblPr rtl="1"/>
              <a:tblGrid>
                <a:gridCol w="4373563"/>
                <a:gridCol w="3879850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jure census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facto census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896544"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Disadvantages:</a:t>
                      </a:r>
                      <a:endParaRPr kumimoji="0" lang="ar-JO" sz="2800" b="1" i="1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Expensive and time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consuming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Some individuals may be omitted or counted twice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(requires definition of permanent residence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which may be difficult with high mobility)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Disadvantages </a:t>
                      </a:r>
                      <a:endParaRPr kumimoji="0" lang="ar-JO" sz="2800" b="1" i="1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Persons in transit may be missed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It may give a false impression of size for areas with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high migration or high seasonal mobility (date choice is critical)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9CBF-E526-4B9E-8F5E-F44883715639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70F67-C040-41A3-AED3-B09078F8AFB6}" type="datetime1">
              <a:rPr lang="en-US" smtClean="0"/>
              <a:pPr>
                <a:defRPr/>
              </a:pPr>
              <a:t>9/28/2019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1419</Words>
  <Application>Microsoft Office PowerPoint</Application>
  <PresentationFormat>On-screen Show (4:3)</PresentationFormat>
  <Paragraphs>272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Agency FB</vt:lpstr>
      <vt:lpstr>Arial</vt:lpstr>
      <vt:lpstr>Calibri</vt:lpstr>
      <vt:lpstr>Georgia</vt:lpstr>
      <vt:lpstr>Times New Roman</vt:lpstr>
      <vt:lpstr>Verdana</vt:lpstr>
      <vt:lpstr>Wingdings</vt:lpstr>
      <vt:lpstr>Wingdings 2</vt:lpstr>
      <vt:lpstr>Office Theme</vt:lpstr>
      <vt:lpstr>DEMOGRAPHY-I </vt:lpstr>
      <vt:lpstr>Contents </vt:lpstr>
      <vt:lpstr>Contents</vt:lpstr>
      <vt:lpstr>Definition  </vt:lpstr>
      <vt:lpstr>Sources Of Population Data</vt:lpstr>
      <vt:lpstr>Sources of population data Census</vt:lpstr>
      <vt:lpstr>Sources of population data  Census</vt:lpstr>
      <vt:lpstr>Sources of population data Census</vt:lpstr>
      <vt:lpstr>PowerPoint Presentation</vt:lpstr>
      <vt:lpstr>Sources of population data  Inter-censual estimates </vt:lpstr>
      <vt:lpstr>Sources of population data Inter-censal estimates </vt:lpstr>
      <vt:lpstr>Example of arithmetical estimation</vt:lpstr>
      <vt:lpstr>Importance Of Demographic Data In Public Health</vt:lpstr>
      <vt:lpstr>Elements Of Demography </vt:lpstr>
      <vt:lpstr>Size of population</vt:lpstr>
      <vt:lpstr>Composition of the population </vt:lpstr>
      <vt:lpstr>Composition of the population </vt:lpstr>
      <vt:lpstr>Population pyramid</vt:lpstr>
      <vt:lpstr>PowerPoint Presentation</vt:lpstr>
      <vt:lpstr>Population pyramid</vt:lpstr>
      <vt:lpstr>Population pyramid</vt:lpstr>
      <vt:lpstr>Population pyramid</vt:lpstr>
      <vt:lpstr>Population pyramid</vt:lpstr>
      <vt:lpstr>Population pyramid</vt:lpstr>
      <vt:lpstr>Features of pyramids for developed and developing countries </vt:lpstr>
      <vt:lpstr>Features of pyramids for developed and developing countries </vt:lpstr>
      <vt:lpstr>PowerPoint Presentation</vt:lpstr>
      <vt:lpstr>Jordan Population Pyramid for 2020</vt:lpstr>
      <vt:lpstr>Jordan Population Pyramid for 2050</vt:lpstr>
      <vt:lpstr>Population pyramid</vt:lpstr>
      <vt:lpstr>Population pyramid</vt:lpstr>
      <vt:lpstr>Population pyramid</vt:lpstr>
      <vt:lpstr>Population pyramid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 </dc:title>
  <dc:creator>Medicine</dc:creator>
  <cp:lastModifiedBy>Administrator</cp:lastModifiedBy>
  <cp:revision>21</cp:revision>
  <dcterms:created xsi:type="dcterms:W3CDTF">2018-10-11T08:19:27Z</dcterms:created>
  <dcterms:modified xsi:type="dcterms:W3CDTF">2019-09-28T09:09:06Z</dcterms:modified>
</cp:coreProperties>
</file>