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72" r:id="rId29"/>
    <p:sldId id="273" r:id="rId30"/>
    <p:sldId id="274" r:id="rId31"/>
    <p:sldId id="275" r:id="rId32"/>
    <p:sldId id="276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8529-DC3D-4C25-8F0F-76C609DC40E7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5A004-82DE-420F-B015-7492F28CDF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9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7D0E-69CC-4F27-8FE0-FEA6331EB928}" type="slidenum">
              <a:rPr lang="ar-IQ" smtClean="0"/>
              <a:pPr/>
              <a:t>23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 March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 March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 March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 March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 March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 March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 2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264" y="381000"/>
            <a:ext cx="81534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5A2EFC"/>
                </a:solidFill>
                <a:latin typeface="Candara" panose="020E0502030303020204" pitchFamily="34" charset="0"/>
              </a:rPr>
              <a:t>INGUINAL REGION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5A2EFC"/>
                </a:solidFill>
                <a:latin typeface="Candara" panose="020E0502030303020204" pitchFamily="34" charset="0"/>
              </a:rPr>
              <a:t>College of Medicine / University of Mutah</a:t>
            </a:r>
          </a:p>
          <a:p>
            <a:pPr algn="ctr"/>
            <a:endParaRPr lang="en-US" sz="3200" b="1" i="1" dirty="0">
              <a:solidFill>
                <a:srgbClr val="5A2EFC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2020-2021</a:t>
            </a:r>
            <a:endParaRPr lang="ar-IQ" sz="3200" b="1" i="1" dirty="0">
              <a:solidFill>
                <a:srgbClr val="00FF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5562600"/>
            <a:ext cx="5334000" cy="365125"/>
          </a:xfrm>
        </p:spPr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Tuesday 2 March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5"/>
          <p:cNvSpPr/>
          <p:nvPr/>
        </p:nvSpPr>
        <p:spPr>
          <a:xfrm>
            <a:off x="76201" y="886361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000" b="1" dirty="0">
                <a:latin typeface="Candara" panose="020E0502030303020204" pitchFamily="34" charset="0"/>
              </a:rPr>
              <a:t>Anterior wall </a:t>
            </a:r>
            <a:r>
              <a:rPr lang="en-US" sz="2000" dirty="0">
                <a:latin typeface="Candara" panose="020E0502030303020204" pitchFamily="34" charset="0"/>
              </a:rPr>
              <a:t>is therefore strongest where it lies opposite the weakest part of the posterior wall, namely,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deep inguinal ring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  <a:endParaRPr lang="ar-IQ" sz="20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1" y="2209800"/>
            <a:ext cx="48863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>
                <a:latin typeface="Candara" panose="020E0502030303020204" pitchFamily="34" charset="0"/>
              </a:rPr>
              <a:t>Posterior wall </a:t>
            </a:r>
            <a:r>
              <a:rPr lang="en-US" sz="2000" dirty="0">
                <a:latin typeface="Candara" panose="020E0502030303020204" pitchFamily="34" charset="0"/>
              </a:rPr>
              <a:t>is therefore strongest where it lies opposite the weakest part of the anterior wall, namely,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superficial inguinal ring</a:t>
            </a:r>
            <a:endParaRPr lang="ar-IQ" sz="20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6250" r="22070" b="21250"/>
          <a:stretch>
            <a:fillRect/>
          </a:stretch>
        </p:blipFill>
        <p:spPr bwMode="auto">
          <a:xfrm>
            <a:off x="304800" y="3733800"/>
            <a:ext cx="4114800" cy="288036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7979" t="19792" r="24451" b="37500"/>
          <a:stretch>
            <a:fillRect/>
          </a:stretch>
        </p:blipFill>
        <p:spPr bwMode="auto">
          <a:xfrm>
            <a:off x="5088673" y="914400"/>
            <a:ext cx="3902927" cy="53340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6" name="مستطيل 1"/>
          <p:cNvSpPr/>
          <p:nvPr/>
        </p:nvSpPr>
        <p:spPr>
          <a:xfrm>
            <a:off x="76200" y="101025"/>
            <a:ext cx="48863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Walls of the Inguinal Canal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34200" y="2444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Tuesday 2 March 2021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10</a:t>
            </a:fld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400800" y="762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685800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Candara" panose="020E0502030303020204" pitchFamily="34" charset="0"/>
              </a:rPr>
              <a:t>Is a collection of structures that pass through the </a:t>
            </a:r>
            <a:r>
              <a:rPr lang="en-US" sz="2000" b="1" dirty="0">
                <a:latin typeface="Candara" panose="020E0502030303020204" pitchFamily="34" charset="0"/>
              </a:rPr>
              <a:t>inguinal canal </a:t>
            </a:r>
            <a:r>
              <a:rPr lang="en-US" sz="2000" dirty="0">
                <a:latin typeface="Candara" panose="020E0502030303020204" pitchFamily="34" charset="0"/>
              </a:rPr>
              <a:t>to and from the </a:t>
            </a:r>
            <a:r>
              <a:rPr lang="en-US" sz="2000" b="1" dirty="0">
                <a:latin typeface="Candara" panose="020E0502030303020204" pitchFamily="34" charset="0"/>
              </a:rPr>
              <a:t>testis</a:t>
            </a:r>
            <a:r>
              <a:rPr lang="en-US" sz="2000" dirty="0">
                <a:latin typeface="Candara" panose="020E0502030303020204" pitchFamily="34" charset="0"/>
              </a:rPr>
              <a:t>. It begins at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deep inguinal ring</a:t>
            </a:r>
            <a:r>
              <a:rPr lang="en-US" sz="2000" dirty="0">
                <a:latin typeface="Candara" panose="020E0502030303020204" pitchFamily="34" charset="0"/>
              </a:rPr>
              <a:t> lateral to </a:t>
            </a:r>
            <a:r>
              <a:rPr lang="en-US" sz="2000" b="1" dirty="0">
                <a:solidFill>
                  <a:srgbClr val="FF0066"/>
                </a:solidFill>
                <a:latin typeface="Candara" panose="020E0502030303020204" pitchFamily="34" charset="0"/>
              </a:rPr>
              <a:t>the inferior epigastric artery </a:t>
            </a:r>
            <a:r>
              <a:rPr lang="en-US" sz="2000" dirty="0"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ends at the testis.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400" y="76200"/>
            <a:ext cx="289629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Spermatic Cord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30937" r="31445" b="32500"/>
          <a:stretch>
            <a:fillRect/>
          </a:stretch>
        </p:blipFill>
        <p:spPr bwMode="auto">
          <a:xfrm>
            <a:off x="4677473" y="304800"/>
            <a:ext cx="4314127" cy="2628921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مستطيل 3"/>
          <p:cNvSpPr/>
          <p:nvPr/>
        </p:nvSpPr>
        <p:spPr>
          <a:xfrm>
            <a:off x="228600" y="3352800"/>
            <a:ext cx="449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Vas deferens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Testicular artery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Testicular veins (</a:t>
            </a:r>
            <a:r>
              <a:rPr lang="en-US" sz="20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pampiniform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 plexus)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rgbClr val="33CC33"/>
                </a:solidFill>
                <a:latin typeface="Candara" panose="020E0502030303020204" pitchFamily="34" charset="0"/>
              </a:rPr>
              <a:t>Testicular lymph vessels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Autonomic nerves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latin typeface="Candara" panose="020E0502030303020204" pitchFamily="34" charset="0"/>
              </a:rPr>
              <a:t>Remains of the processus </a:t>
            </a:r>
            <a:r>
              <a:rPr lang="en-US" sz="2000" b="1" dirty="0" err="1">
                <a:latin typeface="Candara" panose="020E0502030303020204" pitchFamily="34" charset="0"/>
              </a:rPr>
              <a:t>vaginalis</a:t>
            </a:r>
            <a:endParaRPr lang="en-US" sz="2000" b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Genital branch of the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genitofemoral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nerve, </a:t>
            </a:r>
            <a:r>
              <a:rPr lang="en-US" sz="2000" dirty="0">
                <a:latin typeface="Candara" panose="020E0502030303020204" pitchFamily="34" charset="0"/>
              </a:rPr>
              <a:t>which supplies the </a:t>
            </a:r>
            <a:r>
              <a:rPr lang="en-US" sz="2000" dirty="0" err="1">
                <a:latin typeface="Candara" panose="020E0502030303020204" pitchFamily="34" charset="0"/>
              </a:rPr>
              <a:t>cremaster</a:t>
            </a:r>
            <a:r>
              <a:rPr lang="en-US" sz="2000" dirty="0">
                <a:latin typeface="Candara" panose="020E0502030303020204" pitchFamily="34" charset="0"/>
              </a:rPr>
              <a:t> muscle</a:t>
            </a:r>
          </a:p>
        </p:txBody>
      </p:sp>
      <p:sp>
        <p:nvSpPr>
          <p:cNvPr id="6" name="مستطيل 1"/>
          <p:cNvSpPr/>
          <p:nvPr/>
        </p:nvSpPr>
        <p:spPr>
          <a:xfrm>
            <a:off x="76200" y="2814935"/>
            <a:ext cx="4419600" cy="46166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Structures of the Spermatic Cord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Tuesday 2 March 2021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 descr="http://www.aafp.org/afp/1999/0215/afp19990215p817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82613"/>
            <a:ext cx="2491331" cy="3622987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11</a:t>
            </a:fld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2000"/>
            <a:ext cx="89392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000" dirty="0">
                <a:latin typeface="Candara" panose="020E0502030303020204" pitchFamily="34" charset="0"/>
              </a:rPr>
              <a:t>Is a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cordlike structure </a:t>
            </a:r>
            <a:r>
              <a:rPr lang="en-US" sz="2000" dirty="0">
                <a:latin typeface="Candara" panose="020E0502030303020204" pitchFamily="34" charset="0"/>
              </a:rPr>
              <a:t>that can be palpated between finger and thumb in the upper part of the scrotum.</a:t>
            </a:r>
          </a:p>
          <a:p>
            <a:pPr algn="l"/>
            <a:endParaRPr lang="en-US" sz="2000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000" dirty="0">
                <a:latin typeface="Candara" panose="020E0502030303020204" pitchFamily="34" charset="0"/>
              </a:rPr>
              <a:t> It is a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thick-walled muscular duct </a:t>
            </a:r>
            <a:r>
              <a:rPr lang="en-US" sz="2000" dirty="0">
                <a:latin typeface="Candara" panose="020E0502030303020204" pitchFamily="34" charset="0"/>
              </a:rPr>
              <a:t>that </a:t>
            </a:r>
            <a:r>
              <a:rPr lang="en-US" sz="2000" b="1" u="sng" dirty="0">
                <a:solidFill>
                  <a:srgbClr val="0033CC"/>
                </a:solidFill>
                <a:latin typeface="Candara" panose="020E0502030303020204" pitchFamily="34" charset="0"/>
              </a:rPr>
              <a:t>transports spermatozoa from the epididymis to the urethra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81800" y="3206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Tuesday 2 March 2021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 descr="http://www.doctortipster.com/wp-content/uploads/2011/07/190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362200"/>
            <a:ext cx="4952999" cy="3962400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12" name="مستطيل 2"/>
          <p:cNvSpPr/>
          <p:nvPr/>
        </p:nvSpPr>
        <p:spPr>
          <a:xfrm>
            <a:off x="152400" y="152400"/>
            <a:ext cx="5181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Vas Deferens (Ductus Deferens)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6167735"/>
            <a:ext cx="2133600" cy="461665"/>
          </a:xfrm>
          <a:prstGeom prst="rect">
            <a:avLst/>
          </a:prstGeom>
          <a:solidFill>
            <a:srgbClr val="00FF00"/>
          </a:solidFill>
          <a:ln w="57150"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dirty="0"/>
              <a:t>Vasectomy ???</a:t>
            </a:r>
            <a:endParaRPr lang="ar-IQ" sz="2400" b="1" dirty="0"/>
          </a:p>
        </p:txBody>
      </p:sp>
      <p:pic>
        <p:nvPicPr>
          <p:cNvPr id="24578" name="Picture 2" descr="https://upload.wikimedia.org/wikipedia/commons/thumb/e/e2/Vasectomy_diagram-en.svg/2000px-Vasectomy_diagram-e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95" y="3276600"/>
            <a:ext cx="3729708" cy="2743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12</a:t>
            </a:fld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6248400" y="1524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Tuesday 2 March 2021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 descr="http://classconnection.s3.amazonaws.com/425/flashcards/2143425/png/arteries_13525757670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383749" cy="48768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6" name="مستطيل 4"/>
          <p:cNvSpPr/>
          <p:nvPr/>
        </p:nvSpPr>
        <p:spPr>
          <a:xfrm>
            <a:off x="152400" y="1143000"/>
            <a:ext cx="42862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000" dirty="0">
                <a:latin typeface="Candara" panose="020E0502030303020204" pitchFamily="34" charset="0"/>
              </a:rPr>
              <a:t>A branch of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abdominal aorta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(at the level of the second lumbar vertebra)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testicular artery </a:t>
            </a:r>
            <a:r>
              <a:rPr lang="en-US" sz="2000" dirty="0">
                <a:latin typeface="Candara" panose="020E0502030303020204" pitchFamily="34" charset="0"/>
              </a:rPr>
              <a:t>is long and slender and descends on the posterior abdominal wall. </a:t>
            </a:r>
          </a:p>
          <a:p>
            <a:pPr algn="l"/>
            <a:endParaRPr lang="en-US" sz="2000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dirty="0">
                <a:latin typeface="Candara" panose="020E0502030303020204" pitchFamily="34" charset="0"/>
              </a:rPr>
              <a:t>It traverses the inguinal canal and </a:t>
            </a:r>
            <a:r>
              <a:rPr lang="en-US" sz="2000" b="1" dirty="0">
                <a:latin typeface="Candara" panose="020E0502030303020204" pitchFamily="34" charset="0"/>
              </a:rPr>
              <a:t>supplies the testis and the epididymis </a:t>
            </a:r>
          </a:p>
        </p:txBody>
      </p:sp>
      <p:sp>
        <p:nvSpPr>
          <p:cNvPr id="7" name="مستطيل 5"/>
          <p:cNvSpPr/>
          <p:nvPr/>
        </p:nvSpPr>
        <p:spPr>
          <a:xfrm>
            <a:off x="152400" y="162580"/>
            <a:ext cx="3048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Testicular Artery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13</a:t>
            </a:fld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6858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000" dirty="0">
                <a:latin typeface="Candara" panose="020E0502030303020204" pitchFamily="34" charset="0"/>
              </a:rPr>
              <a:t>An extensive venous plexus, the </a:t>
            </a:r>
            <a:r>
              <a:rPr lang="en-US" sz="20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pampiniform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 plexus</a:t>
            </a:r>
            <a:r>
              <a:rPr lang="en-US" sz="2000" dirty="0">
                <a:latin typeface="Candara" panose="020E0502030303020204" pitchFamily="34" charset="0"/>
              </a:rPr>
              <a:t>, leaves the </a:t>
            </a:r>
            <a:r>
              <a:rPr lang="en-US" sz="2000" b="1" dirty="0">
                <a:latin typeface="Candara" panose="020E0502030303020204" pitchFamily="34" charset="0"/>
              </a:rPr>
              <a:t>posterior border of the testis </a:t>
            </a:r>
            <a:r>
              <a:rPr lang="en-US" sz="2000" dirty="0">
                <a:latin typeface="Candara" panose="020E0502030303020204" pitchFamily="34" charset="0"/>
              </a:rPr>
              <a:t>as the plexus ascends, it becomes reduced in size so that at about </a:t>
            </a:r>
            <a:r>
              <a:rPr lang="en-US" sz="2000" b="1" dirty="0">
                <a:latin typeface="Candara" panose="020E0502030303020204" pitchFamily="34" charset="0"/>
              </a:rPr>
              <a:t>the level of the deep inguinal ring,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a single testicular vein </a:t>
            </a:r>
            <a:r>
              <a:rPr lang="en-US" sz="2000" dirty="0">
                <a:latin typeface="Candara" panose="020E0502030303020204" pitchFamily="34" charset="0"/>
              </a:rPr>
              <a:t>is formed. </a:t>
            </a:r>
          </a:p>
          <a:p>
            <a:pPr algn="l"/>
            <a:endParaRPr lang="en-US" sz="2000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dirty="0">
                <a:latin typeface="Candara" panose="020E0502030303020204" pitchFamily="34" charset="0"/>
              </a:rPr>
              <a:t>This runs up on the posterior abdominal wall and drains into the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left renal vein </a:t>
            </a:r>
            <a:r>
              <a:rPr lang="en-US" sz="2000" dirty="0">
                <a:latin typeface="Candara" panose="020E0502030303020204" pitchFamily="34" charset="0"/>
              </a:rPr>
              <a:t>on the </a:t>
            </a:r>
            <a:r>
              <a:rPr lang="en-US" sz="2000" b="1" dirty="0">
                <a:latin typeface="Candara" panose="020E0502030303020204" pitchFamily="34" charset="0"/>
              </a:rPr>
              <a:t>left side </a:t>
            </a:r>
            <a:r>
              <a:rPr lang="en-US" sz="2000" dirty="0">
                <a:latin typeface="Candara" panose="020E0502030303020204" pitchFamily="34" charset="0"/>
              </a:rPr>
              <a:t>and into the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inferior vena cava </a:t>
            </a:r>
            <a:r>
              <a:rPr lang="en-US" sz="2000" dirty="0">
                <a:latin typeface="Candara" panose="020E0502030303020204" pitchFamily="34" charset="0"/>
              </a:rPr>
              <a:t>on the </a:t>
            </a:r>
            <a:r>
              <a:rPr lang="en-US" sz="2000" b="1" dirty="0">
                <a:latin typeface="Candara" panose="020E0502030303020204" pitchFamily="34" charset="0"/>
              </a:rPr>
              <a:t>right side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400" y="162580"/>
            <a:ext cx="280179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Testicular Veins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463" t="38437" r="47851" b="25000"/>
          <a:stretch>
            <a:fillRect/>
          </a:stretch>
        </p:blipFill>
        <p:spPr bwMode="auto">
          <a:xfrm>
            <a:off x="1828800" y="2667000"/>
            <a:ext cx="3366605" cy="3984752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Tuesday 2 March 2021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2530" name="AutoShape 2" descr="نتيجة بحث الصور عن ‪testicular vei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2" name="AutoShape 4" descr="نتيجة بحث الصور عن ‪testicular vei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4" name="Picture 6" descr="https://o.quizlet.com/tYbMnTVIOY-llaiJ3NhCVQ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4840" y="2895600"/>
            <a:ext cx="2981960" cy="334425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14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400800" y="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Tuesday 2 March 2021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مستطيل 5"/>
          <p:cNvSpPr/>
          <p:nvPr/>
        </p:nvSpPr>
        <p:spPr>
          <a:xfrm>
            <a:off x="76200" y="968514"/>
            <a:ext cx="442915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ndara" panose="020E0502030303020204" pitchFamily="34" charset="0"/>
              </a:rPr>
              <a:t>The remains of the processus Vaginalis are present within the cord</a:t>
            </a:r>
          </a:p>
        </p:txBody>
      </p:sp>
      <p:sp>
        <p:nvSpPr>
          <p:cNvPr id="8" name="مستطيل 4"/>
          <p:cNvSpPr/>
          <p:nvPr/>
        </p:nvSpPr>
        <p:spPr>
          <a:xfrm>
            <a:off x="152400" y="228600"/>
            <a:ext cx="3810000" cy="584775"/>
          </a:xfrm>
          <a:prstGeom prst="rect">
            <a:avLst/>
          </a:prstGeom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200" b="1" dirty="0">
                <a:solidFill>
                  <a:srgbClr val="FF0000"/>
                </a:solidFill>
              </a:rPr>
              <a:t>Processus Vaginalis</a:t>
            </a:r>
          </a:p>
        </p:txBody>
      </p:sp>
      <p:pic>
        <p:nvPicPr>
          <p:cNvPr id="12290" name="Picture 2" descr="http://www.yoursurgery.com/procedures/pedhernia/images/HerniaTyp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056" y="275337"/>
            <a:ext cx="4328744" cy="300126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2292" name="Picture 4" descr="http://www.yoursurgery.com/procedures/pedhernia/images/HerniaType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810000" cy="228600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52400" y="5862935"/>
            <a:ext cx="6193299" cy="461665"/>
          </a:xfrm>
          <a:prstGeom prst="rect">
            <a:avLst/>
          </a:prstGeom>
          <a:solidFill>
            <a:srgbClr val="00FF00"/>
          </a:solidFill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Hydrocele of Spermatic Cord and/or Testis ????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pic>
        <p:nvPicPr>
          <p:cNvPr id="14" name="Picture 4" descr="https://o.quizlet.com/Aq4e57D-po6Vws8uGp.SvQ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097" y="2819400"/>
            <a:ext cx="3945103" cy="2845363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15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066800"/>
            <a:ext cx="434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External spermatic fascia </a:t>
            </a:r>
            <a:r>
              <a:rPr lang="en-US" sz="2000" dirty="0">
                <a:latin typeface="Candara" panose="020E0502030303020204" pitchFamily="34" charset="0"/>
              </a:rPr>
              <a:t>derived from the </a:t>
            </a:r>
            <a:r>
              <a:rPr lang="en-US" sz="2000" b="1" dirty="0">
                <a:latin typeface="Candara" panose="020E0502030303020204" pitchFamily="34" charset="0"/>
              </a:rPr>
              <a:t>external oblique aponeurosis </a:t>
            </a:r>
            <a:r>
              <a:rPr lang="en-US" sz="2000" dirty="0">
                <a:latin typeface="Candara" panose="020E0502030303020204" pitchFamily="34" charset="0"/>
              </a:rPr>
              <a:t>and attached to the margins of the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superficial inguinal ring</a:t>
            </a:r>
          </a:p>
          <a:p>
            <a:pPr algn="l">
              <a:buFont typeface="Wingdings" pitchFamily="2" charset="2"/>
              <a:buChar char="ü"/>
            </a:pPr>
            <a:endParaRPr lang="en-US" sz="2000" dirty="0">
              <a:latin typeface="Candara" panose="020E0502030303020204" pitchFamily="34" charset="0"/>
            </a:endParaRPr>
          </a:p>
          <a:p>
            <a:pPr algn="l"/>
            <a:endParaRPr lang="en-US" sz="2000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Cremasteric fascia</a:t>
            </a:r>
            <a:r>
              <a:rPr lang="en-US" sz="2400" b="1" i="1" dirty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derived from the </a:t>
            </a:r>
            <a:r>
              <a:rPr lang="en-US" sz="2000" b="1" dirty="0">
                <a:latin typeface="Candara" panose="020E0502030303020204" pitchFamily="34" charset="0"/>
              </a:rPr>
              <a:t>internal oblique muscle</a:t>
            </a:r>
          </a:p>
          <a:p>
            <a:pPr algn="l">
              <a:buFont typeface="Wingdings" pitchFamily="2" charset="2"/>
              <a:buChar char="ü"/>
            </a:pPr>
            <a:endParaRPr lang="en-US" sz="2000" dirty="0">
              <a:latin typeface="Candara" panose="020E0502030303020204" pitchFamily="34" charset="0"/>
            </a:endParaRPr>
          </a:p>
          <a:p>
            <a:pPr algn="l"/>
            <a:endParaRPr lang="en-US" sz="2000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Internal spermatic fascia </a:t>
            </a:r>
            <a:r>
              <a:rPr lang="en-US" sz="2000" dirty="0">
                <a:latin typeface="Candara" panose="020E0502030303020204" pitchFamily="34" charset="0"/>
              </a:rPr>
              <a:t>derived from the </a:t>
            </a:r>
            <a:r>
              <a:rPr lang="en-US" sz="2000" b="1" dirty="0">
                <a:latin typeface="Candara" panose="020E0502030303020204" pitchFamily="34" charset="0"/>
              </a:rPr>
              <a:t>fascia transversalis </a:t>
            </a:r>
            <a:r>
              <a:rPr lang="en-US" sz="2000" dirty="0">
                <a:latin typeface="Candara" panose="020E0502030303020204" pitchFamily="34" charset="0"/>
              </a:rPr>
              <a:t>and attached to the margins of the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deep inguinal ring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23796" y="152400"/>
            <a:ext cx="8715404" cy="584775"/>
          </a:xfrm>
          <a:prstGeom prst="rect">
            <a:avLst/>
          </a:prstGeom>
          <a:solidFill>
            <a:srgbClr val="66FF33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Coverings of the Spermatic Cord </a:t>
            </a:r>
            <a:r>
              <a:rPr lang="en-US" sz="2400" b="1" dirty="0"/>
              <a:t>(the Spermatic Fasciae)</a:t>
            </a:r>
            <a:endParaRPr lang="en-US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14062" r="49023" b="15625"/>
          <a:stretch>
            <a:fillRect/>
          </a:stretch>
        </p:blipFill>
        <p:spPr bwMode="auto">
          <a:xfrm>
            <a:off x="4495800" y="990600"/>
            <a:ext cx="4467252" cy="5562600"/>
          </a:xfrm>
          <a:prstGeom prst="rect">
            <a:avLst/>
          </a:prstGeom>
          <a:solidFill>
            <a:srgbClr val="66FF33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28600" y="60960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600" y="6400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 March 2021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68580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ndara" panose="020E0502030303020204" pitchFamily="34" charset="0"/>
              </a:rPr>
              <a:t>The scrotum is an outpouching of the lower part of the anterior abdominal wall and contains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testes</a:t>
            </a:r>
            <a:r>
              <a:rPr lang="en-US" sz="2400" dirty="0">
                <a:solidFill>
                  <a:srgbClr val="00FF00"/>
                </a:solidFill>
                <a:latin typeface="Candara" panose="020E0502030303020204" pitchFamily="34" charset="0"/>
              </a:rPr>
              <a:t>,</a:t>
            </a:r>
            <a:r>
              <a:rPr lang="en-US" sz="2400" dirty="0">
                <a:latin typeface="Candara" panose="020E0502030303020204" pitchFamily="34" charset="0"/>
              </a:rPr>
              <a:t>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epididymides</a:t>
            </a:r>
            <a:r>
              <a:rPr lang="en-US" sz="2400" dirty="0">
                <a:latin typeface="Candara" panose="020E0502030303020204" pitchFamily="34" charset="0"/>
              </a:rPr>
              <a:t>, and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lower ends of the spermatic cords </a:t>
            </a:r>
            <a:r>
              <a:rPr lang="en-US" sz="2400" dirty="0">
                <a:solidFill>
                  <a:srgbClr val="0033CC"/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5156" t="31875" r="32031" b="30625"/>
          <a:stretch>
            <a:fillRect/>
          </a:stretch>
        </p:blipFill>
        <p:spPr bwMode="auto">
          <a:xfrm>
            <a:off x="1600200" y="1981200"/>
            <a:ext cx="6348442" cy="47244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76200"/>
            <a:ext cx="160794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Scrotum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71628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05600" y="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219200"/>
            <a:ext cx="3124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Skin</a:t>
            </a:r>
          </a:p>
          <a:p>
            <a:pPr algn="l" rtl="0"/>
            <a:endParaRPr lang="en-US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Superficial fascia</a:t>
            </a:r>
            <a:r>
              <a:rPr lang="en-US" sz="2000" dirty="0">
                <a:latin typeface="Candara" panose="020E0502030303020204" pitchFamily="34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dartos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 muscle</a:t>
            </a:r>
            <a:r>
              <a:rPr lang="en-US" sz="2000" b="1" dirty="0">
                <a:latin typeface="Candara" panose="020E0502030303020204" pitchFamily="34" charset="0"/>
              </a:rPr>
              <a:t>, </a:t>
            </a:r>
            <a:r>
              <a:rPr lang="en-US" sz="2000" dirty="0">
                <a:latin typeface="Candara" panose="020E0502030303020204" pitchFamily="34" charset="0"/>
              </a:rPr>
              <a:t>replaces the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fatty (camper fascia), </a:t>
            </a:r>
            <a:r>
              <a:rPr lang="en-US" sz="2000" dirty="0">
                <a:latin typeface="Candara" panose="020E0502030303020204" pitchFamily="34" charset="0"/>
              </a:rPr>
              <a:t>and</a:t>
            </a:r>
            <a:endParaRPr lang="en-US" sz="20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The membranous layer (</a:t>
            </a:r>
            <a:r>
              <a:rPr lang="en-US" sz="2000" b="1" dirty="0" err="1">
                <a:solidFill>
                  <a:srgbClr val="7030A0"/>
                </a:solidFill>
                <a:latin typeface="Candara" panose="020E0502030303020204" pitchFamily="34" charset="0"/>
              </a:rPr>
              <a:t>Scarpa's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 fascia) </a:t>
            </a:r>
            <a:r>
              <a:rPr lang="en-US" sz="2000" dirty="0">
                <a:latin typeface="Candara" panose="020E0502030303020204" pitchFamily="34" charset="0"/>
              </a:rPr>
              <a:t>is now called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Colles' fascia</a:t>
            </a:r>
            <a:r>
              <a:rPr lang="en-US" sz="2000" dirty="0">
                <a:solidFill>
                  <a:srgbClr val="0033CC"/>
                </a:solidFill>
                <a:latin typeface="Candara" panose="020E0502030303020204" pitchFamily="34" charset="0"/>
              </a:rPr>
              <a:t>.</a:t>
            </a:r>
          </a:p>
          <a:p>
            <a:pPr algn="l" rtl="0"/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External spermatic fascia </a:t>
            </a:r>
            <a:r>
              <a:rPr lang="en-US" sz="2000" dirty="0">
                <a:latin typeface="Candara" panose="020E0502030303020204" pitchFamily="34" charset="0"/>
              </a:rPr>
              <a:t>derived from </a:t>
            </a:r>
            <a:r>
              <a:rPr lang="en-US" sz="2000" b="1" dirty="0">
                <a:solidFill>
                  <a:srgbClr val="00FF00"/>
                </a:solidFill>
                <a:latin typeface="Candara" panose="020E0502030303020204" pitchFamily="34" charset="0"/>
              </a:rPr>
              <a:t>the external oblique</a:t>
            </a:r>
          </a:p>
          <a:p>
            <a:pPr algn="l" rtl="0"/>
            <a:endParaRPr lang="en-US" sz="2000" b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Cremasteric fascia </a:t>
            </a:r>
            <a:r>
              <a:rPr lang="en-US" sz="2000" dirty="0">
                <a:latin typeface="Candara" panose="020E0502030303020204" pitchFamily="34" charset="0"/>
              </a:rPr>
              <a:t>derived from </a:t>
            </a:r>
            <a:r>
              <a:rPr lang="en-US" sz="2000" b="1" dirty="0">
                <a:solidFill>
                  <a:srgbClr val="00FF00"/>
                </a:solidFill>
                <a:latin typeface="Candara" panose="020E0502030303020204" pitchFamily="34" charset="0"/>
              </a:rPr>
              <a:t>the internal oblique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l="23047" t="6875" r="23047" b="10625"/>
          <a:stretch>
            <a:fillRect/>
          </a:stretch>
        </p:blipFill>
        <p:spPr bwMode="auto">
          <a:xfrm>
            <a:off x="3276600" y="1315278"/>
            <a:ext cx="5583412" cy="5340656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76200"/>
            <a:ext cx="160794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Scrotum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762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wall of the scrotum has the following layers: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0668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18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05600" y="15875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88616"/>
            <a:ext cx="297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Internal spermatic fascia </a:t>
            </a:r>
            <a:r>
              <a:rPr lang="en-US" sz="2400" dirty="0">
                <a:latin typeface="Candara" panose="020E0502030303020204" pitchFamily="34" charset="0"/>
              </a:rPr>
              <a:t>derived from the </a:t>
            </a:r>
            <a:r>
              <a:rPr lang="en-US" sz="2400" b="1" dirty="0">
                <a:solidFill>
                  <a:srgbClr val="00FF00"/>
                </a:solidFill>
                <a:latin typeface="Candara" panose="020E0502030303020204" pitchFamily="34" charset="0"/>
              </a:rPr>
              <a:t>fascia transversalis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Tunica </a:t>
            </a:r>
            <a:r>
              <a:rPr lang="en-US" sz="24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vaginalis</a:t>
            </a:r>
            <a:r>
              <a:rPr lang="en-US" sz="2400" dirty="0">
                <a:latin typeface="Candara" panose="020E0502030303020204" pitchFamily="34" charset="0"/>
              </a:rPr>
              <a:t>, which is a </a:t>
            </a:r>
            <a:r>
              <a:rPr lang="en-US" sz="2400" b="1" dirty="0">
                <a:solidFill>
                  <a:srgbClr val="00FF00"/>
                </a:solidFill>
                <a:latin typeface="Candara" panose="020E0502030303020204" pitchFamily="34" charset="0"/>
              </a:rPr>
              <a:t>closed sac </a:t>
            </a:r>
            <a:r>
              <a:rPr lang="en-US" sz="2400" dirty="0">
                <a:latin typeface="Candara" panose="020E0502030303020204" pitchFamily="34" charset="0"/>
              </a:rPr>
              <a:t>that covers the anterior, medial, and lateral surfaces of each testis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311" t="8333" r="20351" b="6250"/>
          <a:stretch>
            <a:fillRect/>
          </a:stretch>
        </p:blipFill>
        <p:spPr bwMode="auto">
          <a:xfrm>
            <a:off x="3352800" y="228600"/>
            <a:ext cx="5443654" cy="6032158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152400"/>
            <a:ext cx="160794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Scrotum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19736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wall of the scrotum: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4357718" cy="5138758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solidFill>
                  <a:schemeClr val="tx1"/>
                </a:solidFill>
                <a:latin typeface="Candara" pitchFamily="34" charset="0"/>
              </a:rPr>
              <a:t>The inguinal region </a:t>
            </a:r>
            <a:r>
              <a:rPr lang="en-US" sz="2400" b="1" dirty="0">
                <a:solidFill>
                  <a:srgbClr val="0033CC"/>
                </a:solidFill>
                <a:latin typeface="Candara" pitchFamily="34" charset="0"/>
              </a:rPr>
              <a:t>(groin)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andara" pitchFamily="34" charset="0"/>
              </a:rPr>
              <a:t>extending between the </a:t>
            </a:r>
            <a:r>
              <a:rPr lang="en-US" sz="2400" b="1" dirty="0">
                <a:solidFill>
                  <a:schemeClr val="tx1"/>
                </a:solidFill>
                <a:latin typeface="Candara" pitchFamily="34" charset="0"/>
              </a:rPr>
              <a:t>ASIS</a:t>
            </a:r>
            <a:r>
              <a:rPr lang="en-US" sz="2400" dirty="0">
                <a:solidFill>
                  <a:schemeClr val="tx1"/>
                </a:solidFill>
                <a:latin typeface="Candara" pitchFamily="34" charset="0"/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Candara" pitchFamily="34" charset="0"/>
              </a:rPr>
              <a:t>pubic tubercle</a:t>
            </a:r>
            <a:r>
              <a:rPr lang="en-US" sz="2400" dirty="0">
                <a:solidFill>
                  <a:schemeClr val="tx1"/>
                </a:solidFill>
                <a:latin typeface="Candara" pitchFamily="34" charset="0"/>
              </a:rPr>
              <a:t>, is an important area anatomically and clinically.</a:t>
            </a:r>
            <a:endParaRPr lang="en-US" sz="2400" b="1" i="1" dirty="0">
              <a:solidFill>
                <a:schemeClr val="tx1"/>
              </a:solidFill>
              <a:latin typeface="Candara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Candara" pitchFamily="34" charset="0"/>
              </a:rPr>
              <a:t>Anatomically</a:t>
            </a:r>
            <a:r>
              <a:rPr lang="en-US" sz="2400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ndara" pitchFamily="34" charset="0"/>
              </a:rPr>
              <a:t>because it is a region where structures exit and enter the abdominal cavity and </a:t>
            </a:r>
            <a:endParaRPr lang="en-US" sz="2400" b="1" i="1" dirty="0">
              <a:solidFill>
                <a:schemeClr val="tx1"/>
              </a:solidFill>
              <a:latin typeface="Candara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Candara" pitchFamily="34" charset="0"/>
              </a:rPr>
              <a:t>Clinically</a:t>
            </a:r>
            <a:r>
              <a:rPr lang="en-US" sz="2400" b="1" i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ndara" pitchFamily="34" charset="0"/>
              </a:rPr>
              <a:t>because the pathways of exit and entrance are potential sites of </a:t>
            </a:r>
            <a:r>
              <a:rPr lang="en-US" sz="2400" b="1" dirty="0">
                <a:solidFill>
                  <a:schemeClr val="tx1"/>
                </a:solidFill>
                <a:latin typeface="Candara" pitchFamily="34" charset="0"/>
              </a:rPr>
              <a:t>herniation</a:t>
            </a:r>
            <a:r>
              <a:rPr lang="en-US" sz="2400" dirty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ar-IQ" sz="24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21563" r="49023" b="9999"/>
          <a:stretch>
            <a:fillRect/>
          </a:stretch>
        </p:blipFill>
        <p:spPr bwMode="auto">
          <a:xfrm>
            <a:off x="4572000" y="762000"/>
            <a:ext cx="4357718" cy="5214974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Tuesday 2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مستطيل 2"/>
          <p:cNvSpPr/>
          <p:nvPr/>
        </p:nvSpPr>
        <p:spPr>
          <a:xfrm>
            <a:off x="99996" y="76200"/>
            <a:ext cx="27956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Inguinal Region</a:t>
            </a:r>
            <a:endParaRPr lang="ar-IQ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8558" y="101025"/>
            <a:ext cx="1243042" cy="584775"/>
          </a:xfrm>
          <a:prstGeom prst="rect">
            <a:avLst/>
          </a:prstGeom>
          <a:solidFill>
            <a:schemeClr val="bg2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Testis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4756" y="685800"/>
            <a:ext cx="8734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dirty="0">
                <a:latin typeface="Candara" panose="020E0502030303020204" pitchFamily="34" charset="0"/>
              </a:rPr>
              <a:t>The testis is a </a:t>
            </a:r>
            <a:r>
              <a:rPr lang="en-US" sz="2400" b="1" dirty="0">
                <a:latin typeface="Candara" panose="020E0502030303020204" pitchFamily="34" charset="0"/>
              </a:rPr>
              <a:t>firm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b="1" dirty="0">
                <a:latin typeface="Candara" panose="020E0502030303020204" pitchFamily="34" charset="0"/>
              </a:rPr>
              <a:t>mobile organ </a:t>
            </a:r>
            <a:r>
              <a:rPr lang="en-US" sz="2400" dirty="0">
                <a:latin typeface="Candara" panose="020E0502030303020204" pitchFamily="34" charset="0"/>
              </a:rPr>
              <a:t>lying within the </a:t>
            </a:r>
            <a:r>
              <a:rPr lang="en-US" sz="2400" b="1" dirty="0">
                <a:latin typeface="Candara" panose="020E0502030303020204" pitchFamily="34" charset="0"/>
              </a:rPr>
              <a:t>scrotum.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>
                <a:latin typeface="Candara" panose="020E0502030303020204" pitchFamily="34" charset="0"/>
              </a:rPr>
              <a:t>The left testis usually lies at a lower level than the right.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latin typeface="Candara" panose="020E0502030303020204" pitchFamily="34" charset="0"/>
              </a:rPr>
              <a:t>Each testis is surrounded by a </a:t>
            </a:r>
            <a:r>
              <a:rPr lang="en-US" sz="2400" b="1" dirty="0">
                <a:latin typeface="Candara" panose="020E0502030303020204" pitchFamily="34" charset="0"/>
              </a:rPr>
              <a:t>tough fibrous capsule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tunica albuginea</a:t>
            </a:r>
            <a:endParaRPr lang="ar-IQ" sz="24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15937" r="26757" b="38125"/>
          <a:stretch>
            <a:fillRect/>
          </a:stretch>
        </p:blipFill>
        <p:spPr bwMode="auto">
          <a:xfrm>
            <a:off x="914400" y="2209800"/>
            <a:ext cx="7258838" cy="4502317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77000" y="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20</a:t>
            </a:fld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838200"/>
            <a:ext cx="3505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000" dirty="0">
                <a:latin typeface="Candara" panose="020E0502030303020204" pitchFamily="34" charset="0"/>
              </a:rPr>
              <a:t>Extending from the </a:t>
            </a:r>
            <a:r>
              <a:rPr lang="en-US" sz="2000" b="1" dirty="0">
                <a:latin typeface="Candara" panose="020E0502030303020204" pitchFamily="34" charset="0"/>
              </a:rPr>
              <a:t>inner surface of the capsule</a:t>
            </a:r>
            <a:r>
              <a:rPr lang="en-US" sz="2000" dirty="0">
                <a:latin typeface="Candara" panose="020E0502030303020204" pitchFamily="34" charset="0"/>
              </a:rPr>
              <a:t> is a series of </a:t>
            </a:r>
            <a:r>
              <a:rPr lang="en-US" sz="2000" b="1" dirty="0">
                <a:latin typeface="Candara" panose="020E0502030303020204" pitchFamily="34" charset="0"/>
              </a:rPr>
              <a:t>fibrous septa </a:t>
            </a:r>
            <a:r>
              <a:rPr lang="en-US" sz="2000" dirty="0">
                <a:latin typeface="Candara" panose="020E0502030303020204" pitchFamily="34" charset="0"/>
              </a:rPr>
              <a:t>that divide the interior of the organ into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lobules</a:t>
            </a:r>
            <a:r>
              <a:rPr lang="en-US" sz="2000" dirty="0">
                <a:solidFill>
                  <a:srgbClr val="0033CC"/>
                </a:solidFill>
                <a:latin typeface="Candara" panose="020E0502030303020204" pitchFamily="34" charset="0"/>
              </a:rPr>
              <a:t>.</a:t>
            </a:r>
          </a:p>
          <a:p>
            <a:pPr algn="l"/>
            <a:endParaRPr lang="en-US" sz="2000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000" dirty="0">
                <a:latin typeface="Candara" panose="020E0502030303020204" pitchFamily="34" charset="0"/>
              </a:rPr>
              <a:t> Lying within each lobule are </a:t>
            </a:r>
            <a:r>
              <a:rPr lang="en-US" sz="2000" b="1" dirty="0">
                <a:latin typeface="Candara" panose="020E0502030303020204" pitchFamily="34" charset="0"/>
              </a:rPr>
              <a:t>one to three </a:t>
            </a:r>
            <a:r>
              <a:rPr lang="en-US" sz="2000" dirty="0">
                <a:latin typeface="Candara" panose="020E0502030303020204" pitchFamily="34" charset="0"/>
              </a:rPr>
              <a:t>coiled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seminiferous tubules</a:t>
            </a:r>
            <a:r>
              <a:rPr lang="en-US" sz="2000" dirty="0">
                <a:solidFill>
                  <a:srgbClr val="0033CC"/>
                </a:solidFill>
                <a:latin typeface="Candara" panose="020E0502030303020204" pitchFamily="34" charset="0"/>
              </a:rPr>
              <a:t>. </a:t>
            </a:r>
          </a:p>
          <a:p>
            <a:pPr algn="l">
              <a:buFont typeface="Wingdings" pitchFamily="2" charset="2"/>
              <a:buChar char="ü"/>
            </a:pPr>
            <a:endParaRPr lang="en-US" sz="2000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000" dirty="0">
                <a:latin typeface="Candara" panose="020E0502030303020204" pitchFamily="34" charset="0"/>
              </a:rPr>
              <a:t>The tubules open into a network of channels called the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rete testis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</a:p>
          <a:p>
            <a:pPr algn="l">
              <a:buFont typeface="Wingdings" pitchFamily="2" charset="2"/>
              <a:buChar char="ü"/>
            </a:pPr>
            <a:endParaRPr lang="en-US" sz="2000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Small efferent </a:t>
            </a:r>
            <a:r>
              <a:rPr lang="en-US" sz="20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ductules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connect the </a:t>
            </a:r>
            <a:r>
              <a:rPr lang="en-US" sz="2000" b="1" dirty="0">
                <a:latin typeface="Candara" panose="020E0502030303020204" pitchFamily="34" charset="0"/>
              </a:rPr>
              <a:t>rete testis </a:t>
            </a:r>
            <a:r>
              <a:rPr lang="en-US" sz="2000" dirty="0">
                <a:latin typeface="Candara" panose="020E0502030303020204" pitchFamily="34" charset="0"/>
              </a:rPr>
              <a:t>to the upper end of the 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epididymis</a:t>
            </a:r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endParaRPr lang="ar-IQ" sz="2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6792" t="15937" r="26757" b="38125"/>
          <a:stretch>
            <a:fillRect/>
          </a:stretch>
        </p:blipFill>
        <p:spPr bwMode="auto">
          <a:xfrm>
            <a:off x="3866338" y="762000"/>
            <a:ext cx="4914103" cy="53340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مستطيل 1"/>
          <p:cNvSpPr/>
          <p:nvPr/>
        </p:nvSpPr>
        <p:spPr>
          <a:xfrm>
            <a:off x="152400" y="152400"/>
            <a:ext cx="1243042" cy="584775"/>
          </a:xfrm>
          <a:prstGeom prst="rect">
            <a:avLst/>
          </a:prstGeom>
          <a:solidFill>
            <a:schemeClr val="bg2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Testis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21</a:t>
            </a:fld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1" y="253425"/>
            <a:ext cx="2438400" cy="584775"/>
          </a:xfrm>
          <a:prstGeom prst="rect">
            <a:avLst/>
          </a:prstGeom>
          <a:solidFill>
            <a:schemeClr val="bg2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Epididymis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6662" y="1066800"/>
            <a:ext cx="36433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000" dirty="0">
                <a:latin typeface="Candara" panose="020E0502030303020204" pitchFamily="34" charset="0"/>
              </a:rPr>
              <a:t> The epididymis is a </a:t>
            </a:r>
            <a:r>
              <a:rPr lang="en-US" sz="2000" b="1" dirty="0">
                <a:latin typeface="Candara" panose="020E0502030303020204" pitchFamily="34" charset="0"/>
              </a:rPr>
              <a:t>firm structure lying posterior to the testis</a:t>
            </a:r>
            <a:r>
              <a:rPr lang="en-US" sz="2000" dirty="0">
                <a:latin typeface="Candara" panose="020E0502030303020204" pitchFamily="34" charset="0"/>
              </a:rPr>
              <a:t>, with the vas deferens lying on its medial side.</a:t>
            </a:r>
          </a:p>
          <a:p>
            <a:pPr algn="l"/>
            <a:endParaRPr lang="en-US" sz="2000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dirty="0">
                <a:latin typeface="Candara" panose="020E0502030303020204" pitchFamily="34" charset="0"/>
              </a:rPr>
              <a:t> It has an expanded upper end,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head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a body</a:t>
            </a:r>
            <a:r>
              <a:rPr lang="en-US" sz="2000" dirty="0">
                <a:latin typeface="Candara" panose="020E0502030303020204" pitchFamily="34" charset="0"/>
              </a:rPr>
              <a:t>, and a pointed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tail</a:t>
            </a:r>
            <a:r>
              <a:rPr lang="en-US" sz="2000" dirty="0">
                <a:latin typeface="Candara" panose="020E0502030303020204" pitchFamily="34" charset="0"/>
              </a:rPr>
              <a:t> inferiorly. </a:t>
            </a:r>
          </a:p>
          <a:p>
            <a:pPr algn="l">
              <a:buFont typeface="Wingdings" pitchFamily="2" charset="2"/>
              <a:buChar char="q"/>
            </a:pPr>
            <a:endParaRPr lang="en-US" sz="2000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000" dirty="0">
                <a:latin typeface="Candara" panose="020E0502030303020204" pitchFamily="34" charset="0"/>
              </a:rPr>
              <a:t> Laterally, a distinct groove lies between the testis and the epididymis, which is lined with the inner visceral layer of the tunica </a:t>
            </a:r>
            <a:r>
              <a:rPr lang="en-US" sz="2000" dirty="0" err="1">
                <a:latin typeface="Candara" panose="020E0502030303020204" pitchFamily="34" charset="0"/>
              </a:rPr>
              <a:t>vaginalis</a:t>
            </a:r>
            <a:r>
              <a:rPr lang="en-US" sz="2000" dirty="0">
                <a:latin typeface="Candara" panose="020E0502030303020204" pitchFamily="34" charset="0"/>
              </a:rPr>
              <a:t> and is called the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sinus of the epididymis</a:t>
            </a:r>
            <a:r>
              <a:rPr lang="en-US" sz="2000" dirty="0">
                <a:solidFill>
                  <a:srgbClr val="7030A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6792" t="15937" r="26757" b="38125"/>
          <a:stretch>
            <a:fillRect/>
          </a:stretch>
        </p:blipFill>
        <p:spPr bwMode="auto">
          <a:xfrm>
            <a:off x="4038600" y="533400"/>
            <a:ext cx="4917283" cy="55626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22</a:t>
            </a:fld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23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5" name="مستطيل 1"/>
          <p:cNvSpPr/>
          <p:nvPr/>
        </p:nvSpPr>
        <p:spPr>
          <a:xfrm>
            <a:off x="76200" y="883384"/>
            <a:ext cx="5562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testicular artery </a:t>
            </a:r>
            <a:r>
              <a:rPr lang="en-US" sz="2000" dirty="0">
                <a:latin typeface="Candara" panose="020E0502030303020204" pitchFamily="34" charset="0"/>
              </a:rPr>
              <a:t>is a branch of 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the abdominal aorta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</a:p>
          <a:p>
            <a:pPr algn="l">
              <a:buFont typeface="Wingdings" pitchFamily="2" charset="2"/>
              <a:buChar char="ü"/>
            </a:pP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testicular veins </a:t>
            </a:r>
            <a:r>
              <a:rPr lang="en-US" sz="2000" dirty="0">
                <a:latin typeface="Candara" panose="020E0502030303020204" pitchFamily="34" charset="0"/>
              </a:rPr>
              <a:t>emerge from the testis and the epididymis as a venous network,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pampiniform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 plexus. </a:t>
            </a:r>
          </a:p>
        </p:txBody>
      </p:sp>
      <p:sp>
        <p:nvSpPr>
          <p:cNvPr id="6" name="مستطيل 2"/>
          <p:cNvSpPr/>
          <p:nvPr/>
        </p:nvSpPr>
        <p:spPr>
          <a:xfrm>
            <a:off x="152400" y="152400"/>
            <a:ext cx="7239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Blood Supply of the Testis and Epididymis</a:t>
            </a:r>
          </a:p>
        </p:txBody>
      </p:sp>
      <p:pic>
        <p:nvPicPr>
          <p:cNvPr id="1026" name="Picture 2" descr="https://ultrasoundtips.files.wordpress.com/2014/09/left-right-ve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0912" y="990600"/>
            <a:ext cx="3232919" cy="40386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067019" y="5486400"/>
            <a:ext cx="2543581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Varicocele  ????</a:t>
            </a:r>
          </a:p>
        </p:txBody>
      </p:sp>
      <p:pic>
        <p:nvPicPr>
          <p:cNvPr id="9" name="Picture 2" descr="http://www.munsonhealthcare.org/Taxonomy/GetImage.aspx?ImageId=77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7056" y="2819400"/>
            <a:ext cx="2485544" cy="335930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52400" y="2679680"/>
            <a:ext cx="289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>
                <a:latin typeface="Candara" panose="020E0502030303020204" pitchFamily="34" charset="0"/>
              </a:rPr>
              <a:t>This becomes reduced to a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single vein </a:t>
            </a:r>
            <a:r>
              <a:rPr lang="en-US" sz="2000" dirty="0">
                <a:latin typeface="Candara" panose="020E0502030303020204" pitchFamily="34" charset="0"/>
              </a:rPr>
              <a:t>as it ascends through the inguinal canal. 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right testicular vein </a:t>
            </a:r>
            <a:r>
              <a:rPr lang="en-US" sz="2000" dirty="0">
                <a:latin typeface="Candara" panose="020E0502030303020204" pitchFamily="34" charset="0"/>
              </a:rPr>
              <a:t>drains into the </a:t>
            </a:r>
            <a:r>
              <a:rPr lang="en-US" sz="2400" b="1" u="sng" dirty="0">
                <a:solidFill>
                  <a:srgbClr val="0033CC"/>
                </a:solidFill>
                <a:latin typeface="Candara" panose="020E0502030303020204" pitchFamily="34" charset="0"/>
              </a:rPr>
              <a:t>inferior vena cava</a:t>
            </a:r>
            <a:r>
              <a:rPr lang="en-US" sz="2000" dirty="0">
                <a:latin typeface="Candara" panose="020E0502030303020204" pitchFamily="34" charset="0"/>
              </a:rPr>
              <a:t>, and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left vein</a:t>
            </a:r>
            <a:r>
              <a:rPr lang="en-US" sz="2000" dirty="0">
                <a:latin typeface="Candara" panose="020E0502030303020204" pitchFamily="34" charset="0"/>
              </a:rPr>
              <a:t> joins the </a:t>
            </a:r>
            <a:r>
              <a:rPr lang="en-US" sz="2400" b="1" u="sng" dirty="0">
                <a:solidFill>
                  <a:srgbClr val="0033CC"/>
                </a:solidFill>
                <a:latin typeface="Candara" panose="020E0502030303020204" pitchFamily="34" charset="0"/>
              </a:rPr>
              <a:t>left renal vein.</a:t>
            </a:r>
            <a:endParaRPr lang="en-US" sz="2000" b="1" u="sng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34200" y="6111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Tuesday 2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77000" y="58674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278343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24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9297" t="14063" r="25000" b="41065"/>
          <a:stretch>
            <a:fillRect/>
          </a:stretch>
        </p:blipFill>
        <p:spPr bwMode="auto">
          <a:xfrm>
            <a:off x="4340577" y="838200"/>
            <a:ext cx="4346223" cy="2667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2227" t="29062" r="22656" b="22187"/>
          <a:stretch>
            <a:fillRect/>
          </a:stretch>
        </p:blipFill>
        <p:spPr bwMode="auto">
          <a:xfrm>
            <a:off x="152400" y="3657600"/>
            <a:ext cx="4321420" cy="2918361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7" name="مستطيل 1"/>
          <p:cNvSpPr/>
          <p:nvPr/>
        </p:nvSpPr>
        <p:spPr>
          <a:xfrm>
            <a:off x="152400" y="152400"/>
            <a:ext cx="7239000" cy="461665"/>
          </a:xfrm>
          <a:prstGeom prst="rect">
            <a:avLst/>
          </a:prstGeom>
          <a:solidFill>
            <a:schemeClr val="bg2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Formation of the inguinal canals and descent of testes</a:t>
            </a:r>
            <a:endParaRPr lang="ar-IQ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167" t="29167" r="26794" b="13542"/>
          <a:stretch>
            <a:fillRect/>
          </a:stretch>
        </p:blipFill>
        <p:spPr bwMode="auto">
          <a:xfrm>
            <a:off x="6019800" y="3588588"/>
            <a:ext cx="2971800" cy="3083944"/>
          </a:xfrm>
          <a:prstGeom prst="rect">
            <a:avLst/>
          </a:prstGeom>
          <a:noFill/>
          <a:ln w="57150">
            <a:solidFill>
              <a:srgbClr val="00FF00"/>
            </a:solidFill>
            <a:prstDash val="solid"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198" y="224848"/>
            <a:ext cx="8915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  <a:latin typeface="Candara" panose="020E0502030303020204" pitchFamily="34" charset="0"/>
              </a:rPr>
              <a:t>A hernia </a:t>
            </a:r>
            <a:r>
              <a:rPr lang="en-US" sz="2400" dirty="0">
                <a:latin typeface="Candara" panose="020E0502030303020204" pitchFamily="34" charset="0"/>
              </a:rPr>
              <a:t>is the </a:t>
            </a:r>
            <a:r>
              <a:rPr lang="en-US" sz="2400" b="1" dirty="0">
                <a:latin typeface="Candara" panose="020E0502030303020204" pitchFamily="34" charset="0"/>
              </a:rPr>
              <a:t>protrusion of part of the abdominal contents</a:t>
            </a:r>
          </a:p>
          <a:p>
            <a:r>
              <a:rPr lang="en-US" sz="2400" dirty="0">
                <a:latin typeface="Candara" panose="020E0502030303020204" pitchFamily="34" charset="0"/>
              </a:rPr>
              <a:t>beyond the normal confines of the abdominal wall.</a:t>
            </a:r>
            <a:endParaRPr lang="ar-IQ" sz="2400" dirty="0"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98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Direct Inguinal Hernia </a:t>
            </a:r>
            <a:r>
              <a:rPr lang="en-US" sz="2400" dirty="0">
                <a:latin typeface="Candara" panose="020E0502030303020204" pitchFamily="34" charset="0"/>
              </a:rPr>
              <a:t>: The sac of a direct hernia bulges directly anteriorly through the posterior wall of the inguinal canal </a:t>
            </a:r>
            <a:r>
              <a:rPr lang="en-US" sz="2400" b="1" dirty="0">
                <a:latin typeface="Candara" panose="020E0502030303020204" pitchFamily="34" charset="0"/>
              </a:rPr>
              <a:t>medial to </a:t>
            </a: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the inferior epigastric vessels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(about 15%)  </a:t>
            </a:r>
            <a:endParaRPr lang="ar-IQ" sz="24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9" y="1056382"/>
            <a:ext cx="8539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Indirect Inguinal Hernia : </a:t>
            </a:r>
            <a:r>
              <a:rPr lang="en-US" sz="2400" dirty="0">
                <a:latin typeface="Candara" panose="020E0502030303020204" pitchFamily="34" charset="0"/>
              </a:rPr>
              <a:t>The sac enters the inguinal canal through the deep inguinal ring </a:t>
            </a:r>
            <a:r>
              <a:rPr lang="en-US" sz="2400" b="1" dirty="0">
                <a:latin typeface="Candara" panose="020E0502030303020204" pitchFamily="34" charset="0"/>
              </a:rPr>
              <a:t>lateral to </a:t>
            </a: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the inferior epigastric vessels</a:t>
            </a:r>
            <a:r>
              <a:rPr lang="en-US" sz="2400" dirty="0">
                <a:latin typeface="Candara" panose="020E0502030303020204" pitchFamily="34" charset="0"/>
              </a:rPr>
              <a:t>. 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(the most common 85%)</a:t>
            </a:r>
            <a:endParaRPr lang="ar-IQ" sz="2400" b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pic>
        <p:nvPicPr>
          <p:cNvPr id="57346" name="Picture 2" descr="https://edc2.healthtap.com/ht-staging/user_answer/avatars/295834/large/open-uri20120712-3635-boc7l9.jpeg?1386554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5442855" cy="3048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294807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638800" y="543703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25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553200" y="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15134" b="26531"/>
          <a:stretch>
            <a:fillRect/>
          </a:stretch>
        </p:blipFill>
        <p:spPr bwMode="auto">
          <a:xfrm>
            <a:off x="2743200" y="533400"/>
            <a:ext cx="6279169" cy="48371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562600"/>
            <a:ext cx="8915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inguinal hernia form about 75% of all abdominal wall hernias( Femoral, Umbilical, Incisional ,Epigastric…etc.)</a:t>
            </a:r>
            <a:endParaRPr lang="ar-IQ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56322" name="AutoShape 2" descr="data:image/jpeg;base64,/9j/4AAQSkZJRgABAQAAAQABAAD/2wCEAAkGBxMSEhUUEhQUFRQUFBcVFxcWFxUXFBcXFBQWFxUUFBQYHCggGBolHBQUITEhJSkrLi4uFx8zODMsNygtLiwBCgoKDg0OGhAQGywkHyQsLCwsLCwsLCwsLCwsLCwsLCwsLCwsLCwsLCwsLCwsLCwsLCwsLCwsLCwsLCwsLCwsLP/AABEIAN0A5AMBIgACEQEDEQH/xAAbAAACAwEBAQAAAAAAAAAAAAAEBQACAwEGB//EAEAQAAEDAgMFBQUGBAQHAAAAAAEAAgMEERIhMQUTQVFhBhQicYEykaGx8CNCUmKTwXLR4fEzQ5LSBxUWJFOCov/EABkBAAIDAQAAAAAAAAAAAAAAAAECAAMEBf/EACERAAICAgMBAQEBAQAAAAAAAAABAgMREhMhMQQUUUFh/9oADAMBAAIRAxEAPwD7iuErqye5BvAUsly5cxIZ0qoZ1U7EWKsMxqY0EJ1DOhyonGw3EpiQW/U7wpyonGw3EpiQXeFN+pyonGw3EpiQW/UE6nKicbDcSmJBd4U36nKicbDcSmJBd4XROpyonGwzEpiQokVsaZTBoEYlMaHc+2Z0WdLVNkYHscHMcLgjQjopsTUMxqY1hiUupsTU3xKYkK6YAhpIDnXsCRc21sONljW7QjhAdK8MDnBgJ0LnGzW+ZU2BqMcS6ChS9XZIipkcQhRVaVZWIQiiiihDjkNO5EPQNSVTY+iytdgc0uaw3qpUOQO/OMt6XHpkf2XNnY8nRhDoYiZdMyAbIr9Um7DogvfKGZC5rqm7JognfKCZCgqFTdk0QXvlwTIXEpdTdk0QVvlBOhlRzlORk0QZv1ZkqDuuteirGRwRTtVtl1LRzTsAL2M8NxcXOQJHEBeYptuVUT3Nx1bmyUs0uKqjjYWSRtBaYMNrs8RuCDwzXqa2WIxlk4xRyAsLS0uBBGYIASM7Noo45dyZXTPp3QsMrp5C1pHsML74Gk2vbkOS3UzWDFbB5L96qqZ9E59S6o78HtkY4M3bC2nfLjpw0AgXbbMnIobYFbUVro6cVD6cRUcdRihEYdI+SSRtnYmkYAGDIAao7YWzNn02At3uJkZY0PNQ9kYcPGImuuG30uEl7TUbMUPdYd5HHE6JoElRTysxm5LpB/iR/l1FjzV6kirVk2dtyqqIKZr6ip3jhOXikiYZnGOTC1xe+7WR65Wzv0Vqfb9bU0dKcU4c6WobMaYRd6wQSFjHYHXDswMWEalEbE7PUcdNBFK+beRRuY50JqIwRIbuZdtiW6aoqLYWzGMYxm/YI3uewsfUtcwv9sMcMw08tEN4k1Ytoal9VX7Mf3pzy1la1xaxrCDFurslYQbPIIDv4crLu1ayrbTR1Mk5fvNoRwtiLWbpsfeXNDrWuZLC17pvHs/ZzBAGh7e7Pc+MjfY8Untl7rXffje61rXUMkTYnhxjZKJmi0ws9ry8Ova/tE5IckRuOQspa2rmZ301zIgKuSLcvwNpt2yZ0eBxPi3hA1vrwXvo5F4T/lOzTLvsLy4y94w/b7rff+Tdeziz5L2UL7+qqlYs9Fka2l2NYytUPCckQFpg+jPJdkUUUTilHIKqCPchKgaqm1dFtb7EtSM0BVwkFjxwdY/wuy/kmzm5oPbNayngMjwXDHGyw1vLK2Np9C8LAq9mbuTVHWU+ZV2wFCbV7SRUz5mPY9xgpmVLsNs2vkczC0c7sKAl7YPa90fcZjKIt+GB8djB+MvvYOyPg1Vy+Ypf0D7u6nd154dqHyVMRpo5Z4ptn79kQwM8W99pzneycOSB2v2wbIA+nfNG40VVIGWZhbJCQDvAQTjadLGyP5hf0Hr9woadIWdp44BI6d8ry2npXCOzbOknDg0R2Fy9xGdzbLJMI+0Dw2QTUc0czMGGIFsmMSOwtLZG+EC+t9EPzB5wwwLJ7El2r2le6GZoYaeohfDibjZIA2V4GT25Zi+Wq9DUNVVlOqLa7dmBm6pILhaE21XDD+I2vwWXGTQmVYrlwWLmW9l17c1xsmIHD7QuBfgUMYCWqa/BZrRie72Wj5nkFahiw3c52KR2rv2HILCjpSy7nG73an9hyCJsbp1PHSE1yFCcqCY8SsGlcxI7sGiCDMVQzFZOOWaxkdy4IObCoI5LVHmhZZy7Cy+pufIa/ssql6pSC8jnfgAYPXMpd2X6JIctlujqVLIDmmtKFbV2zNb0hrAMkQFjCMlsutBdHMl6RRRROKcKGnCKQ87VXPweHoqmSrtPQOqaV8UbmtkxRvaXXw4oZWStBtwJYB6ptUpZVsD7Alwzv4XFp+CwOessm1R2R592wq2pkq5Z+7sdNTx07GMc9wbu5DJd7i0XviOienZDzWuqMTMJohT2zxYgXHFpbD4kvfGxry0ukAIH+Y7I56oiOmYPvS/qOzVv6RfzMXUHZ+vpDTPpzTSGGiFK9r3PbdwdiD2ODTkDbI6oU/8AD+azSJYy40tXHKTiAM1W7FiYLGzAfVegbTM/FL+o5aMpGH70v6jkf0oR/OxPtPsTLKJCJIw7dUe6PiIEtIXH7QW9gkjTNbbd2RtGtge2Z8Mf2kTmwMc7dvjYbyRyzYQ7xdBYJp3Nv4pf1HLnc2fil/Ucj+lA4GeWp+xtS10wEdHDFMISGRF9mGKTFYnD4yR96w4L285+SRxxhrsEr5PEfA4PcAfynkU0kdZUXW5Laq8A1W/DYnS6HkqweKMmjDhY8V5qt2dID4Dccif3WTJthgYT1rQLhYbHqy+Q+nvSyPZ87znYddV6HZmzhEOpUwhptJDBVeu3XLqMpLBW4KgXBcoEOOWDzbO9+i3e7khJRb1UY8QeS3pqq7MHhJ/E5zvecvgFlI65I+rcVfZrrRsFvuj+yha10MoXJ1RjRJ6YJ3RLTQuzHe+hnEFqqRq66kfDmP0iiiiYBFjKtllKll4NH0UVgSio1TisSicc1y7l2dKnwU1LgXOt0B9Bc/NaU0p0vroenJDRCwB/ES7qbnL4ALcRkZ2y49FmZsx0Gh62aUNFIDr7/wCa3Y4oFbQQ0rhcQqMKti5psiNEqIQ9pa4a/DqOqChqDG7BKb39h54jk7kUxWdRTNeMLhcfWYRz/RTpWUuirSRvY2z3Ys8jxw9eq0dE48vXJDAyZnTjNbg81iIy3WxHRascDogkFlyFhfNbrN4RYEdDlxzl1qyKBMZI91kBUycBmTwW0sthlmfrVZRR2z48+KGS2KwB4XDTXIoigtYjk428jmqzty1OarRZSW/LlzyNkUO/B1St6J3RhJKbUJ7SLX867OfeMGK6qxWXTRz2RRRREBFlItVnIlkFeiurCS1x8LrfhPyTurSPaXsu/hd8iuZf6dKgUwxi4HJoHpbNGNPBBxG3uB+CMizOSyM2ssI+K2gFlx2XkrMAGihW30aFUc2xViCqOPRQCNsfvXcXNZBy7qi2DBnNLYi+hKktVfjku1FPiaQvO1kc0Z5jmP3RQ0UmOJaoNGqF2ZWYpCBpkk32r8mtcfPL+6ebG2aWAl3tEqYGlhIbA2VCbrtiuEJWys4Vi45rUlYkqDIze291bgo1pPkuSCyA4POOWv1ksaV3jbbUhw9BZWm88/36LGjH2rbfgcfiAih34egpeCe0aS0rdPROqRbfnOdeMGKyqxWXSRz2RRRREBFnItFnIll4FeiysSKtbiuE8rEmqWrmX+nSoPPx/d/Ldh9P6WTGF1tPNKYyQ9x1DnuDh5WAcEzhaQARmsrRufgc12SvGsolsxBFLLBctY9FzMLsiIp0tV1UBTMIgLOWMgurOWbzldRhR2INvkM1tdDxHNag+9BBaNHLI5KAHiuuYiwGb81Us5rQt5KPdySjZByLLN5V3m2qAnlJyH15qFkTOY3P1wXdjSB0jzyaA3yv4iPVC1Djo0+Z+QHVd2V4ZW2yDmlnkdR8kyQ8vD1dMU5pEkpE6pVs+c5t4xYrKrFZdFGBkUUURARZSrVZSpZBj6LakJfLEmkoXk9rbdFPUVJIlfuaWOXACMJxSOb4Afv5fJYpV7M2Rs1RyPZ+XXE4/ErRlKW6DLiDpn8kP/1QITKKunfBhgdVNs5shdE3UOt7MmnhzGeqyqO1r4S0VFG+PeQyTsIe17SyNmLCTwfzHC4zQ/Myz9SG7YT6rcQHiEC7bzDDRSbtwFc27RcXjvA6bXybZLNi9p3ujpooIJaiWenfM0yyNbkyQtIlk4HlYFT8wr+lHo9yquitmlUPa0zQxvp6cudI6RrhK9kUcboXYXh0pvfPSwN+iTO7UGqk2c+AujjmqJo5GXBDt3G/iMi27bgpZfM8EX0LJ6sEqErshsqF3NY28GldkcVlKFclccUM9DJFImIlp4oaMrVpUQZF1CVUOKqXKZFwS6yqJQApL1ug3jPPM8B/NAsijk81tTr7yhWMc69sh9e8olkPEm56/ILripksAZIQPP60WERwvZyEnzBsjKgpfEy7mdZB+6KGZ66iKd0iRUqeUZWz5/TnXjNisqMV10kc5kUUURARZSrVYzFLLwaPoBK7NeX2v2edNPPIHtAmgihAIJIMUpeXEjUEGy9BVuSeqp2ElzsV7Z2e8aDkCsLt1kbFVsgTtdsTfvmnLjuxRTQFjGkykv8AFiZnY25LylE6faVVTwumZJFFSSxvfHE9gYZGYLvL/wDMtbwDS3VeopIo8IJxZ5/4j+OnFFwUcI0aW3zNnPHqbFWL6ELL5pC2i7HVn/ZMmng3dC1zGhjX3kBhdE1zr6EA/NNOyPZV9GYC+Rj9zTOgOEEXLpS/EL6CxstRSxcn/qSf7lq2ii5P/Uk/3I/oQvAzykH/AA7mjdE4vp5xGZzup2vMN5pTI2QNH323tor7K7FzwugMksRbT1M0wwMLcQma4YbaNsXfBPNoUAFnR4jbVhe/xDob6qtLHC8BzMRseL35EcwSknf0NCnsPm96wA5ZKzzfoqG658nk2xWDtiuEeSg8yujqlGOBqthXeChKgMlWgrt1FniFkSHM0Pg9eqJAJ6LaODjp+6ijkbbUBLOaymam4puixfREp+JgVqE00dx9WQ0UBxR8t5f0sbL0L6K/BDuo7WPJwP7fumVTG5lgJpdU7oygIqdMaZtloqjhmK6SYxjV1nGtF0ImB+kUUUTAIhqg5IgoWpOqrn4PD0U1hSXaElmP8iPU5D5pvVuXmtrvJwMH3ngnyZ4j8lyrPTq0o63K2emXwRERN0JFmfh79EZCyyoyaWFCRXbL1WRdays0BRNlTSNDMgqmJzXbyIdXt4O6+aNNuKqwcs0VJi4RSnqWvbiaffqDyKuXZoV9JaQOa7CPvC2Tuvmi3Xt7JUf/AAiOtHNWIHRYterh45IEwXC445rO/NS6gcHXX9FVttCuFw4/NUMpCgUgpo5Lyva4yCvob4DAyOeYtLngkxBhcSGixsC3D5m9l6SN+dzkFSq2XHNNFK8k7qOaPBYYXNqA0OxHmMAstPzySfZmvi2uhBsLt0+SeFshpnx1JIayBznTQmxc0z3aAQQOGh5qw7SbRduHtgpSyqlfBE0yPDmvaHu3shw2w2jccIueqP2R2T3L4S+oe9lPi3TMDGE3FhvXtzksNLphBsFjW0rd4890mdM02HiL2SNIdyFpDpyC3bQMmsxRB2nqy3cGGE1xqXU1w4in8MYkMpyxWwu0shdo9r6mmbLDNBC6sjlhaAxzhDKyodhbICRdmfApttHsqyQukbNLHKakVTHgN+zfgDC3D95pDeKHl7JMeHGaeSSeSeKZ8uFt7Qm7Imt0axHaBNbAXtH2praQWf3Fj44t49pfI50vEshY1t22GWJ3FHbJ2g6XbLSC4Mk2TFLgvkC+Um9tL2NrrLafZXvFRUyMqXxCpa1koaxjn4Wi1o5HZtBGqabC7NCCdk7pXPeykbSWLWtaWMfia7L73BHaArjP/T2Ua0WMJWytj4VS9IooomAVcUFVO1RchS6seqLX0XVLsVVbl5uo8UxPBkfxcf6J9VapLe5eebyP9IAHxuuVJ9nWqXR2lYR9ZkI0P1tzQ7BYDr9EIqMKosZ1gutbLjRyWjm5ZhErbKuOSwxn+q1BsqSdFCIzmqLDPhrdbuq7nI5IOaO/ySd05jyObb5EcOhRQ2qY9qTllqPj0XYKgPF/f/dJJNr+FEbAeS0nhfJFoLiNnDLLJct5qOd5/BZOqOQSASZYu964ZbZu4LF0hte+mt1hDJvDyARwNqFCUnPQcFV9MxxLiHXP5nD4XyWgYXHoOCxrKkjwNF3kZch1KaOf8FngwqY2N8LQ4yHQY3WHU56LeOiYGjFiJ4nE7XkACtKSkDNc3n2idSf5K0j03IytVp/4YupIxwd/qf8AzQz4Y/zW/if/ADzRMgyQkxtl9eSnJL+lqqj/AA2p6WPeEeLNgd7b+Btz8k92ZSsa4OANxzc4665ErzdO6z2HiQ5vuAdbyyK9NRP0VkLHkourSR6CByJCBpXI1q6db6OXYuyyiiitKzKRK6s6pnKlNbxWW/w00+iiV2fQJFRm8Y/M5zve4kfBNtqSYY5CODHfJLYm4WtH4WAe4fErlyZ1a/AuIX+vkiWt4IaIotnVIGRdr+i0AuqxsutrJsFTZi7IqhstZFkgFA8rbfWiCcwAnEAQdfPmmRGqX1QsbKIsj2CjY8d72uOAR8bA0WAWNBIcHOxPzKLiuRfmowszdZU0zuuyO4cUsfMXRvsbZDjzPNRIKO1cxecI0Bsebjy8k/pqJsY8ebjnYaDokmw2jeDF90XF+f7pnXVYaCSU4s8t4QPtCva22EWzRVLA0XcBm7Mn+680SZZAPU+S9XC2wA6IMEkkXshZG2zRpblmhJxkgLF9gzs/rghpW5nqjLIaUXSl6A5JLGM8pLe9pC9NQjReYqB4fJ7D/wDYF/ivTbPOQVsPSq7wfUiYsS+kCYMXVq8OPb6WUUUV5SZSJXWBN3BBVMV1ntjlF1UsM8ltth3TwNXNsPU2QskOZHkvQ11LcD+IfNCmjzJ+uq50qnk6cLVgChjv6ItkaLjpFs2nQVTFlagSNis5pR4gXO7puJlfIhaGqGNHmmXDTocTG5ELHNtwyQlVH+6dupkNVUhsfJDiY8bUIoYfs/8A1JTSCKzAOTQEQ+g8BHSyI3HIKKphlamI6xuiUQQExOA1wmw8gvVTUROqFodn2AQ42WK5YEDKdxaC05hDPo5n8AOt7+5eopdnkC3LJGxUKOkgO5CTZGzBGObjqU2ZHb1RbKRbCnUVTZTK1C4s9VjLH0TgU2SzdSoupgVqEhjz+SwkYnslKh3UKXiZarkedqYrsflpY+5wK9Ds5mnkh5tnkh1uIKc0dNYDyCeut5FutTQdRhHNWEDLIgLp1rCOXY8s6ooorSsio5quog0TILJAD71XuwRa7ZJoh92C93XRCESojoibsw3QXN0iFFNEDZg+6U3KIUU0Qd2DbgKr6e6LUQ0RN2CGnHJQU4RaimiJuwF9Ko2kARtlLKcaJyMAZSALYU4RNl1TjRORgu4VhCiLKI6Im7MN0qmAIlRTRA3YL3cKppgjFyyHGg7sCNKOS2jhst7LqKgkRzbKtarKKJkhCKKKIk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56324" name="Picture 4" descr="http://www.texaspediatricsurgery.com/wp-content/uploads/2013/02/Hernias.jpg"/>
          <p:cNvPicPr>
            <a:picLocks noChangeAspect="1" noChangeArrowheads="1"/>
          </p:cNvPicPr>
          <p:nvPr/>
        </p:nvPicPr>
        <p:blipFill>
          <a:blip r:embed="rId3" cstate="print"/>
          <a:srcRect t="4545" r="3828" b="4545"/>
          <a:stretch>
            <a:fillRect/>
          </a:stretch>
        </p:blipFill>
        <p:spPr bwMode="auto">
          <a:xfrm>
            <a:off x="152400" y="990600"/>
            <a:ext cx="2438400" cy="3048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26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2580"/>
            <a:ext cx="3771353" cy="523220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Indirect Inguinal Hernia </a:t>
            </a:r>
            <a:endParaRPr lang="ar-IQ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" y="1006019"/>
            <a:ext cx="579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■■ It is the remains of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processus </a:t>
            </a:r>
            <a:r>
              <a:rPr lang="en-US" sz="20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vaginalis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and therefore is congenital in origin.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■■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It is more common than a direct inguinal hernia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■■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It is much more common in males than females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■■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It is more common on the right side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■■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It is most common in children and young adults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■■ The hernial sac enters the inguinal canal through the </a:t>
            </a:r>
            <a:r>
              <a:rPr lang="en-US" sz="2000" b="1" dirty="0">
                <a:latin typeface="Candara" panose="020E0502030303020204" pitchFamily="34" charset="0"/>
              </a:rPr>
              <a:t>deep inguinal ring </a:t>
            </a:r>
            <a:r>
              <a:rPr lang="en-US" sz="2000" dirty="0">
                <a:latin typeface="Candara" panose="020E0502030303020204" pitchFamily="34" charset="0"/>
              </a:rPr>
              <a:t>and lateral to the inferior epigastric vessels. The neck of the sac is narrow.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■■ The </a:t>
            </a:r>
            <a:r>
              <a:rPr lang="en-US" sz="2000" b="1" dirty="0">
                <a:latin typeface="Candara" panose="020E0502030303020204" pitchFamily="34" charset="0"/>
              </a:rPr>
              <a:t>hernial sac </a:t>
            </a:r>
            <a:r>
              <a:rPr lang="en-US" sz="2000" dirty="0">
                <a:latin typeface="Candara" panose="020E0502030303020204" pitchFamily="34" charset="0"/>
              </a:rPr>
              <a:t>may extend through the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superficial inguinal ring </a:t>
            </a:r>
            <a:r>
              <a:rPr lang="en-US" sz="2000" b="1" dirty="0">
                <a:latin typeface="Candara" panose="020E0502030303020204" pitchFamily="34" charset="0"/>
              </a:rPr>
              <a:t>above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b="1" dirty="0">
                <a:latin typeface="Candara" panose="020E0502030303020204" pitchFamily="34" charset="0"/>
              </a:rPr>
              <a:t>medial to the pubic tubercle. 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(Femoral hernia </a:t>
            </a:r>
            <a:r>
              <a:rPr lang="en-US" sz="2000" dirty="0">
                <a:latin typeface="Candara" panose="020E0502030303020204" pitchFamily="34" charset="0"/>
              </a:rPr>
              <a:t>is located </a:t>
            </a:r>
            <a:r>
              <a:rPr lang="en-US" sz="2000" b="1" dirty="0">
                <a:latin typeface="Candara" panose="020E0502030303020204" pitchFamily="34" charset="0"/>
              </a:rPr>
              <a:t>below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b="1" dirty="0">
                <a:latin typeface="Candara" panose="020E0502030303020204" pitchFamily="34" charset="0"/>
              </a:rPr>
              <a:t>lateral </a:t>
            </a:r>
            <a:r>
              <a:rPr lang="en-US" sz="2000" dirty="0">
                <a:latin typeface="Candara" panose="020E0502030303020204" pitchFamily="34" charset="0"/>
              </a:rPr>
              <a:t>to the pubic tubercle</a:t>
            </a:r>
            <a:r>
              <a:rPr lang="en-US" sz="2000" b="1" dirty="0">
                <a:latin typeface="Candara" panose="020E0502030303020204" pitchFamily="34" charset="0"/>
              </a:rPr>
              <a:t>)</a:t>
            </a:r>
          </a:p>
          <a:p>
            <a:r>
              <a:rPr lang="en-US" sz="2000" dirty="0">
                <a:latin typeface="Candara" panose="020E0502030303020204" pitchFamily="34" charset="0"/>
              </a:rPr>
              <a:t>■■ </a:t>
            </a:r>
            <a:r>
              <a:rPr lang="en-US" sz="2000" b="1" dirty="0">
                <a:solidFill>
                  <a:srgbClr val="7030A0"/>
                </a:solidFill>
                <a:latin typeface="Candara" panose="020E0502030303020204" pitchFamily="34" charset="0"/>
              </a:rPr>
              <a:t>The hernial sac may extend down into the scrotum or labium majus</a:t>
            </a:r>
            <a:endParaRPr lang="ar-IQ" sz="20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t="38148" r="55071" b="26531"/>
          <a:stretch>
            <a:fillRect/>
          </a:stretch>
        </p:blipFill>
        <p:spPr bwMode="auto">
          <a:xfrm>
            <a:off x="5791200" y="420624"/>
            <a:ext cx="3211147" cy="2246376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8" name="Picture 4" descr="http://www.texaspediatricsurgery.com/wp-content/uploads/2013/02/Hernias.jpg"/>
          <p:cNvPicPr>
            <a:picLocks noChangeAspect="1" noChangeArrowheads="1"/>
          </p:cNvPicPr>
          <p:nvPr/>
        </p:nvPicPr>
        <p:blipFill>
          <a:blip r:embed="rId3" cstate="print"/>
          <a:srcRect l="2346" t="4545" r="3828" b="4545"/>
          <a:stretch>
            <a:fillRect/>
          </a:stretch>
        </p:blipFill>
        <p:spPr bwMode="auto">
          <a:xfrm>
            <a:off x="5867400" y="2895600"/>
            <a:ext cx="3048000" cy="3429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27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730984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A direct inguinal hernia can be summarized as follows:</a:t>
            </a:r>
          </a:p>
          <a:p>
            <a:r>
              <a:rPr lang="en-US" sz="2000" dirty="0">
                <a:latin typeface="Candara" panose="020E0502030303020204" pitchFamily="34" charset="0"/>
              </a:rPr>
              <a:t>■■ It is </a:t>
            </a:r>
            <a:r>
              <a:rPr lang="en-US" sz="2000" b="1" dirty="0">
                <a:latin typeface="Candara" panose="020E0502030303020204" pitchFamily="34" charset="0"/>
              </a:rPr>
              <a:t>common in old men </a:t>
            </a:r>
            <a:r>
              <a:rPr lang="en-US" sz="2000" dirty="0">
                <a:latin typeface="Candara" panose="020E0502030303020204" pitchFamily="34" charset="0"/>
              </a:rPr>
              <a:t>with weak abdominal muscles and is rare in women.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■■ The hernial sac bulges forward through the posterior wall of the inguinal canal </a:t>
            </a:r>
            <a:r>
              <a:rPr lang="en-US" sz="2000" b="1" dirty="0">
                <a:latin typeface="Candara" panose="020E0502030303020204" pitchFamily="34" charset="0"/>
              </a:rPr>
              <a:t>medial to the inferior epigastric vessels.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■■ The </a:t>
            </a:r>
            <a:r>
              <a:rPr lang="en-US" sz="2000" b="1" dirty="0">
                <a:latin typeface="Candara" panose="020E0502030303020204" pitchFamily="34" charset="0"/>
              </a:rPr>
              <a:t>neck of the hernial sac is wide.</a:t>
            </a:r>
            <a:endParaRPr lang="ar-IQ" sz="2000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01025"/>
            <a:ext cx="3985578" cy="584775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Direct Inguinal Hernia </a:t>
            </a:r>
            <a:endParaRPr lang="ar-IQ" sz="3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t="38148" r="55071" b="26531"/>
          <a:stretch>
            <a:fillRect/>
          </a:stretch>
        </p:blipFill>
        <p:spPr bwMode="auto">
          <a:xfrm>
            <a:off x="3886200" y="2636588"/>
            <a:ext cx="5106368" cy="35721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8" name="Picture 4" descr="http://www.texaspediatricsurgery.com/wp-content/uploads/2013/02/Hernias.jpg"/>
          <p:cNvPicPr>
            <a:picLocks noChangeAspect="1" noChangeArrowheads="1"/>
          </p:cNvPicPr>
          <p:nvPr/>
        </p:nvPicPr>
        <p:blipFill>
          <a:blip r:embed="rId3" cstate="print"/>
          <a:srcRect l="2346" t="4545" r="3828" b="4545"/>
          <a:stretch>
            <a:fillRect/>
          </a:stretch>
        </p:blipFill>
        <p:spPr bwMode="auto">
          <a:xfrm>
            <a:off x="228600" y="2514600"/>
            <a:ext cx="3429000" cy="385762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28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Tuesday 2 March 2021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8333" r="26794" b="18750"/>
          <a:stretch>
            <a:fillRect/>
          </a:stretch>
        </p:blipFill>
        <p:spPr bwMode="auto">
          <a:xfrm>
            <a:off x="990600" y="381000"/>
            <a:ext cx="7184571" cy="5715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29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27188" r="26757" b="20312"/>
          <a:stretch>
            <a:fillRect/>
          </a:stretch>
        </p:blipFill>
        <p:spPr bwMode="auto">
          <a:xfrm>
            <a:off x="3962400" y="2628900"/>
            <a:ext cx="4944865" cy="35052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4" name="مستطيل 1"/>
          <p:cNvSpPr/>
          <p:nvPr/>
        </p:nvSpPr>
        <p:spPr>
          <a:xfrm>
            <a:off x="76200" y="71634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ndara" pitchFamily="34" charset="0"/>
              </a:rPr>
              <a:t>In fact, the majority of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abdominal hernias </a:t>
            </a:r>
            <a:r>
              <a:rPr lang="en-US" sz="2400" dirty="0">
                <a:latin typeface="Candara" pitchFamily="34" charset="0"/>
              </a:rPr>
              <a:t>occur in this region, with inguinal hernias in particular accounting for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75% of all abdominal hernias</a:t>
            </a:r>
            <a:r>
              <a:rPr lang="en-US" sz="2400" dirty="0">
                <a:latin typeface="Candara" pitchFamily="34" charset="0"/>
              </a:rPr>
              <a:t>,(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approximately 86%) </a:t>
            </a:r>
            <a:r>
              <a:rPr lang="en-US" sz="2400" dirty="0">
                <a:latin typeface="Candara" pitchFamily="34" charset="0"/>
              </a:rPr>
              <a:t>occur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in males </a:t>
            </a:r>
            <a:r>
              <a:rPr lang="en-US" sz="2400" dirty="0">
                <a:latin typeface="Candara" pitchFamily="34" charset="0"/>
              </a:rPr>
              <a:t>because of the passage of the spermatic cord through </a:t>
            </a:r>
            <a:r>
              <a:rPr lang="en-US" sz="2400" b="1" dirty="0">
                <a:solidFill>
                  <a:srgbClr val="33CC33"/>
                </a:solidFill>
                <a:latin typeface="Candara" pitchFamily="34" charset="0"/>
              </a:rPr>
              <a:t>the inguinal canal. </a:t>
            </a:r>
            <a:endParaRPr lang="ar-IQ" sz="2400" b="1" dirty="0">
              <a:solidFill>
                <a:srgbClr val="33CC33"/>
              </a:solidFill>
              <a:latin typeface="Candara" pitchFamily="34" charset="0"/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99996" y="76200"/>
            <a:ext cx="29480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Inguinal Region</a:t>
            </a:r>
            <a:endParaRPr lang="ar-IQ" sz="3200" i="1" dirty="0">
              <a:latin typeface="Candar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Tuesday 2 March 2021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texaspediatricsurgery.com/wp-content/uploads/2013/02/Hernias.jpg"/>
          <p:cNvPicPr>
            <a:picLocks noChangeAspect="1" noChangeArrowheads="1"/>
          </p:cNvPicPr>
          <p:nvPr/>
        </p:nvPicPr>
        <p:blipFill>
          <a:blip r:embed="rId3" cstate="print"/>
          <a:srcRect l="2186" t="4545" r="3828" b="4545"/>
          <a:stretch>
            <a:fillRect/>
          </a:stretch>
        </p:blipFill>
        <p:spPr bwMode="auto">
          <a:xfrm>
            <a:off x="181276" y="2400300"/>
            <a:ext cx="3552524" cy="39243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iman Camera\New folder (2)\DSC0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419100" y="4419600"/>
            <a:ext cx="4777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Dr. Aiman Qais Afar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4953000"/>
            <a:ext cx="5181600" cy="365125"/>
          </a:xfrm>
        </p:spPr>
        <p:txBody>
          <a:bodyPr/>
          <a:lstStyle/>
          <a:p>
            <a:r>
              <a:rPr lang="en-US" sz="3600" b="1" i="1">
                <a:solidFill>
                  <a:srgbClr val="FFFF00"/>
                </a:solidFill>
                <a:latin typeface="Candara" pitchFamily="34" charset="0"/>
              </a:rPr>
              <a:t>Tuesday 2 March 2021</a:t>
            </a:r>
            <a:endParaRPr lang="en-US" sz="3600" b="1" i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804208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inguinal canal is an oblique passage through the lower part of the anterior abdominal wall</a:t>
            </a:r>
            <a:r>
              <a:rPr lang="en-US" sz="2400" b="1" dirty="0">
                <a:latin typeface="Candara" panose="020E0502030303020204" pitchFamily="34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 the males</a:t>
            </a:r>
            <a:r>
              <a:rPr lang="en-US" sz="2400" dirty="0">
                <a:latin typeface="Candara" panose="020E0502030303020204" pitchFamily="34" charset="0"/>
              </a:rPr>
              <a:t>, it allows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structures to pass to and from the testis to the abdomen.</a:t>
            </a:r>
          </a:p>
          <a:p>
            <a:pPr algn="l" rtl="0"/>
            <a:endParaRPr lang="en-US" sz="2400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 females </a:t>
            </a:r>
            <a:r>
              <a:rPr lang="en-US" sz="2400" dirty="0">
                <a:latin typeface="Candara" panose="020E0502030303020204" pitchFamily="34" charset="0"/>
              </a:rPr>
              <a:t>it allows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round ligament </a:t>
            </a:r>
            <a:r>
              <a:rPr lang="en-US" sz="2400" dirty="0">
                <a:latin typeface="Candara" panose="020E0502030303020204" pitchFamily="34" charset="0"/>
              </a:rPr>
              <a:t>of the uterus to pass from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uterus to the labium majus.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Tuesday 2 March 2021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image.slidesharecdn.com/inguinalcannal-140901094939-phpapp02/95/inguinal-cannal-7-638.jpg?cb=1409583041"/>
          <p:cNvPicPr>
            <a:picLocks noChangeAspect="1" noChangeArrowheads="1"/>
          </p:cNvPicPr>
          <p:nvPr/>
        </p:nvPicPr>
        <p:blipFill>
          <a:blip r:embed="rId2" cstate="print"/>
          <a:srcRect t="13092"/>
          <a:stretch>
            <a:fillRect/>
          </a:stretch>
        </p:blipFill>
        <p:spPr bwMode="auto">
          <a:xfrm>
            <a:off x="152400" y="3429000"/>
            <a:ext cx="5765312" cy="28194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مستطيل 2"/>
          <p:cNvSpPr/>
          <p:nvPr/>
        </p:nvSpPr>
        <p:spPr>
          <a:xfrm>
            <a:off x="99996" y="76200"/>
            <a:ext cx="264320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Inguinal Canal</a:t>
            </a:r>
            <a:endParaRPr lang="ar-IQ" sz="3200" i="1" dirty="0">
              <a:latin typeface="Candara" pitchFamily="34" charset="0"/>
            </a:endParaRPr>
          </a:p>
        </p:txBody>
      </p:sp>
      <p:pic>
        <p:nvPicPr>
          <p:cNvPr id="32770" name="Picture 2" descr="https://biotextiles2013.files.wordpress.com/2013/01/me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88080"/>
            <a:ext cx="2971800" cy="2377441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80408"/>
            <a:ext cx="8915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The canal is about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1.5 in. (4 cm) </a:t>
            </a:r>
            <a:r>
              <a:rPr lang="en-US" sz="2400" b="1" dirty="0">
                <a:latin typeface="Candara" panose="020E0502030303020204" pitchFamily="34" charset="0"/>
              </a:rPr>
              <a:t>long in the adult and</a:t>
            </a:r>
          </a:p>
          <a:p>
            <a:r>
              <a:rPr lang="en-US" sz="2400" b="1" dirty="0">
                <a:latin typeface="Candara" panose="020E0502030303020204" pitchFamily="34" charset="0"/>
              </a:rPr>
              <a:t>extends from the </a:t>
            </a:r>
            <a:r>
              <a:rPr lang="en-US" sz="2400" b="1" u="sng" dirty="0">
                <a:solidFill>
                  <a:srgbClr val="7030A0"/>
                </a:solidFill>
                <a:latin typeface="Candara" panose="020E0502030303020204" pitchFamily="34" charset="0"/>
              </a:rPr>
              <a:t>deep inguinal ring</a:t>
            </a:r>
            <a:r>
              <a:rPr lang="en-US" sz="2400" b="1" dirty="0">
                <a:latin typeface="Candara" panose="020E0502030303020204" pitchFamily="34" charset="0"/>
              </a:rPr>
              <a:t>, a hole in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fascia transversalis </a:t>
            </a:r>
            <a:r>
              <a:rPr lang="en-US" sz="2400" b="1" dirty="0">
                <a:latin typeface="Candara" panose="020E0502030303020204" pitchFamily="34" charset="0"/>
              </a:rPr>
              <a:t>downward and medially to the </a:t>
            </a:r>
            <a:r>
              <a:rPr lang="en-US" sz="2400" b="1" u="sng" dirty="0">
                <a:solidFill>
                  <a:srgbClr val="7030A0"/>
                </a:solidFill>
                <a:latin typeface="Candara" panose="020E0502030303020204" pitchFamily="34" charset="0"/>
              </a:rPr>
              <a:t>superficial inguinal ring</a:t>
            </a:r>
            <a:r>
              <a:rPr lang="en-US" sz="2400" b="1" dirty="0">
                <a:latin typeface="Candara" panose="020E0502030303020204" pitchFamily="34" charset="0"/>
              </a:rPr>
              <a:t>, a hole in the aponeurosis of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external oblique muscle </a:t>
            </a:r>
          </a:p>
          <a:p>
            <a:endParaRPr lang="ar-IQ" sz="2400" b="1" dirty="0">
              <a:latin typeface="Candara" panose="020E0502030303020204" pitchFamily="34" charset="0"/>
            </a:endParaRPr>
          </a:p>
        </p:txBody>
      </p:sp>
      <p:pic>
        <p:nvPicPr>
          <p:cNvPr id="4" name="Picture 2" descr="http://teachmeanatomy.info/wp-content/uploads/Overview-of-the-Anatomical-Location-of-the-Inguinal-Ca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2971800"/>
            <a:ext cx="5842238" cy="34026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050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Tuesday 2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مستطيل 2"/>
          <p:cNvSpPr/>
          <p:nvPr/>
        </p:nvSpPr>
        <p:spPr>
          <a:xfrm>
            <a:off x="99996" y="142852"/>
            <a:ext cx="279560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Inguinal Canal</a:t>
            </a:r>
            <a:endParaRPr lang="ar-IQ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762000"/>
            <a:ext cx="396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The deep inguinal ring</a:t>
            </a:r>
            <a:r>
              <a:rPr lang="en-US" sz="2400" dirty="0">
                <a:solidFill>
                  <a:srgbClr val="FF0066"/>
                </a:solidFill>
                <a:latin typeface="Candara" panose="020E0502030303020204" pitchFamily="34" charset="0"/>
              </a:rPr>
              <a:t>,</a:t>
            </a:r>
          </a:p>
          <a:p>
            <a:pPr algn="l"/>
            <a:r>
              <a:rPr lang="en-US" sz="2400" dirty="0">
                <a:latin typeface="Candara" panose="020E0502030303020204" pitchFamily="34" charset="0"/>
              </a:rPr>
              <a:t> an </a:t>
            </a:r>
            <a:r>
              <a:rPr lang="en-US" sz="2400" b="1" dirty="0">
                <a:latin typeface="Candara" panose="020E0502030303020204" pitchFamily="34" charset="0"/>
              </a:rPr>
              <a:t>oval opening </a:t>
            </a:r>
            <a:r>
              <a:rPr lang="en-US" sz="2400" dirty="0">
                <a:latin typeface="Candara" panose="020E0502030303020204" pitchFamily="34" charset="0"/>
              </a:rPr>
              <a:t>in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fascia transversalis, </a:t>
            </a:r>
            <a:r>
              <a:rPr lang="en-US" sz="2400" dirty="0">
                <a:latin typeface="Candara" panose="020E0502030303020204" pitchFamily="34" charset="0"/>
              </a:rPr>
              <a:t>lies about 0.5 in.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(1.3 cm) </a:t>
            </a:r>
            <a:r>
              <a:rPr lang="en-US" sz="2400" dirty="0">
                <a:latin typeface="Candara" panose="020E0502030303020204" pitchFamily="34" charset="0"/>
              </a:rPr>
              <a:t>above the inguinal ligament midway between the </a:t>
            </a:r>
            <a:r>
              <a:rPr lang="en-US" sz="2400" b="1" dirty="0">
                <a:latin typeface="Candara" panose="020E0502030303020204" pitchFamily="34" charset="0"/>
              </a:rPr>
              <a:t>anterior superior iliac spine </a:t>
            </a:r>
            <a:r>
              <a:rPr lang="en-US" sz="2400" dirty="0">
                <a:latin typeface="Candara" panose="020E0502030303020204" pitchFamily="34" charset="0"/>
              </a:rPr>
              <a:t>and the </a:t>
            </a:r>
            <a:r>
              <a:rPr lang="en-US" sz="2400" b="1" dirty="0">
                <a:latin typeface="Candara" panose="020E0502030303020204" pitchFamily="34" charset="0"/>
              </a:rPr>
              <a:t>symphysis pubis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3992940"/>
            <a:ext cx="407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>
                <a:latin typeface="Candara" panose="020E0502030303020204" pitchFamily="34" charset="0"/>
              </a:rPr>
              <a:t>Related to it medially are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inferior epigastric vessels</a:t>
            </a:r>
            <a:r>
              <a:rPr lang="en-US" sz="2400" dirty="0">
                <a:latin typeface="Candara" panose="020E0502030303020204" pitchFamily="34" charset="0"/>
              </a:rPr>
              <a:t>, which pass upward from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external iliac vessels</a:t>
            </a:r>
            <a:endParaRPr lang="ar-IQ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812" t="22500" r="25000" b="12812"/>
          <a:stretch>
            <a:fillRect/>
          </a:stretch>
        </p:blipFill>
        <p:spPr bwMode="auto">
          <a:xfrm>
            <a:off x="4152900" y="168177"/>
            <a:ext cx="4850267" cy="46482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 rot="10800000" flipV="1">
            <a:off x="217032" y="5562600"/>
            <a:ext cx="8088767" cy="830997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>
                <a:latin typeface="Candara" panose="020E0502030303020204" pitchFamily="34" charset="0"/>
              </a:rPr>
              <a:t>The margins of the ring give attachment to </a:t>
            </a: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the internal spermatic fascia </a:t>
            </a:r>
            <a:endParaRPr lang="ar-IQ" sz="2400" b="1" dirty="0">
              <a:solidFill>
                <a:srgbClr val="FF0066"/>
              </a:solidFill>
              <a:latin typeface="Candara" panose="020E0502030303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Candara" panose="020E0502030303020204" pitchFamily="34" charset="0"/>
              </a:rPr>
              <a:t>Tuesday 2 March 2021</a:t>
            </a:r>
            <a:endParaRPr lang="en-US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مستطيل 2"/>
          <p:cNvSpPr/>
          <p:nvPr/>
        </p:nvSpPr>
        <p:spPr>
          <a:xfrm>
            <a:off x="99996" y="142852"/>
            <a:ext cx="279560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Inguinal Canal</a:t>
            </a:r>
            <a:endParaRPr lang="ar-IQ" sz="3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928670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The superficial inguinal ring </a:t>
            </a:r>
            <a:r>
              <a:rPr lang="en-US" sz="2400" dirty="0">
                <a:latin typeface="Candara" panose="020E0502030303020204" pitchFamily="34" charset="0"/>
              </a:rPr>
              <a:t>is a </a:t>
            </a:r>
            <a:r>
              <a:rPr lang="en-US" sz="2400" b="1" dirty="0">
                <a:latin typeface="Candara" panose="020E0502030303020204" pitchFamily="34" charset="0"/>
              </a:rPr>
              <a:t>triangular-shaped defect </a:t>
            </a:r>
            <a:r>
              <a:rPr lang="en-US" sz="2400" dirty="0">
                <a:latin typeface="Candara" panose="020E0502030303020204" pitchFamily="34" charset="0"/>
              </a:rPr>
              <a:t>in the 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aponeurosis of the external oblique muscle</a:t>
            </a:r>
            <a:r>
              <a:rPr lang="en-US" sz="2400" dirty="0">
                <a:latin typeface="Candara" panose="020E0502030303020204" pitchFamily="34" charset="0"/>
              </a:rPr>
              <a:t> and lies immediately above and medial to the </a:t>
            </a:r>
            <a:r>
              <a:rPr lang="en-US" sz="2400" b="1" dirty="0">
                <a:latin typeface="Candara" panose="020E0502030303020204" pitchFamily="34" charset="0"/>
              </a:rPr>
              <a:t>pubic tubercle </a:t>
            </a:r>
            <a:endParaRPr lang="ar-IQ" sz="2400" b="1" dirty="0"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398" t="15937" r="25000" b="11014"/>
          <a:stretch>
            <a:fillRect/>
          </a:stretch>
        </p:blipFill>
        <p:spPr bwMode="auto">
          <a:xfrm>
            <a:off x="4419600" y="323922"/>
            <a:ext cx="4495800" cy="4933878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28600" y="5464314"/>
            <a:ext cx="8686800" cy="830997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>
                <a:latin typeface="Candara" panose="020E0502030303020204" pitchFamily="34" charset="0"/>
              </a:rPr>
              <a:t>The margins of the ring, sometimes called the crura, give attachment to </a:t>
            </a:r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the external spermatic fascia</a:t>
            </a:r>
            <a:endParaRPr lang="ar-IQ" sz="2400" b="1" dirty="0">
              <a:solidFill>
                <a:srgbClr val="FF0066"/>
              </a:solidFill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Tuesday 2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مستطيل 2"/>
          <p:cNvSpPr/>
          <p:nvPr/>
        </p:nvSpPr>
        <p:spPr>
          <a:xfrm>
            <a:off x="99996" y="142852"/>
            <a:ext cx="279560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Inguinal Canal</a:t>
            </a:r>
            <a:endParaRPr lang="ar-IQ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eachmeanatomy.info/wp-content/uploads/Borders-and-Boundaries-of-the-Inguinal-Ca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39" y="1066800"/>
            <a:ext cx="5916561" cy="509481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1295400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Anterior wall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Posterior wall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Roof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Candara" panose="020E0502030303020204" pitchFamily="34" charset="0"/>
              </a:rPr>
              <a:t>Floor</a:t>
            </a:r>
            <a:endParaRPr lang="ar-IQ" sz="2400" dirty="0"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Tuesday 2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مستطيل 1"/>
          <p:cNvSpPr/>
          <p:nvPr/>
        </p:nvSpPr>
        <p:spPr>
          <a:xfrm>
            <a:off x="142845" y="177225"/>
            <a:ext cx="48101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Walls of the Inguinal Canal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45" y="177225"/>
            <a:ext cx="48101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Walls of the Inguinal Canal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6200" y="838200"/>
            <a:ext cx="4200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Anterior wall</a:t>
            </a:r>
            <a:r>
              <a:rPr lang="en-US" sz="2400" dirty="0">
                <a:solidFill>
                  <a:srgbClr val="FF0066"/>
                </a:solidFill>
                <a:latin typeface="Candara" panose="020E0502030303020204" pitchFamily="34" charset="0"/>
              </a:rPr>
              <a:t>: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External oblique aponeurosis,</a:t>
            </a:r>
            <a:r>
              <a:rPr lang="en-US" sz="2000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reinforced laterally by the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origin of the internal oblique </a:t>
            </a:r>
            <a:r>
              <a:rPr lang="en-US" sz="2000" dirty="0">
                <a:latin typeface="Candara" panose="020E0502030303020204" pitchFamily="34" charset="0"/>
              </a:rPr>
              <a:t>from the inguinal ligament </a:t>
            </a:r>
            <a:endParaRPr lang="ar-IQ" sz="2000" dirty="0">
              <a:latin typeface="Candara" panose="020E0502030303020204" pitchFamily="34" charset="0"/>
            </a:endParaRPr>
          </a:p>
        </p:txBody>
      </p:sp>
      <p:sp>
        <p:nvSpPr>
          <p:cNvPr id="7" name="مستطيل 2"/>
          <p:cNvSpPr/>
          <p:nvPr/>
        </p:nvSpPr>
        <p:spPr>
          <a:xfrm>
            <a:off x="152399" y="2362200"/>
            <a:ext cx="34465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Posterior wall: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Conjoint tendon</a:t>
            </a:r>
            <a:r>
              <a:rPr lang="en-US" sz="2000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medially,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fascia transversalis </a:t>
            </a:r>
            <a:r>
              <a:rPr lang="en-US" sz="2000" dirty="0">
                <a:latin typeface="Candara" panose="020E0502030303020204" pitchFamily="34" charset="0"/>
              </a:rPr>
              <a:t>laterally.</a:t>
            </a:r>
          </a:p>
          <a:p>
            <a:pPr algn="l"/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398" t="15937" r="25000" b="11014"/>
          <a:stretch>
            <a:fillRect/>
          </a:stretch>
        </p:blipFill>
        <p:spPr bwMode="auto">
          <a:xfrm>
            <a:off x="4572000" y="875376"/>
            <a:ext cx="4413738" cy="484382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9" name="مستطيل 1"/>
          <p:cNvSpPr/>
          <p:nvPr/>
        </p:nvSpPr>
        <p:spPr>
          <a:xfrm>
            <a:off x="152400" y="3505200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Roof or superior wall</a:t>
            </a:r>
            <a:r>
              <a:rPr lang="en-US" sz="2400" dirty="0">
                <a:solidFill>
                  <a:srgbClr val="FF0066"/>
                </a:solidFill>
                <a:latin typeface="Candara" panose="020E0502030303020204" pitchFamily="34" charset="0"/>
              </a:rPr>
              <a:t>: </a:t>
            </a:r>
            <a:r>
              <a:rPr lang="en-US" sz="2000" b="1" dirty="0">
                <a:latin typeface="Candara" panose="020E0502030303020204" pitchFamily="34" charset="0"/>
              </a:rPr>
              <a:t>Arching</a:t>
            </a:r>
            <a:r>
              <a:rPr lang="en-US" sz="2000" dirty="0">
                <a:latin typeface="Candara" panose="020E0502030303020204" pitchFamily="34" charset="0"/>
              </a:rPr>
              <a:t> lowest fibers of the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internal oblique </a:t>
            </a:r>
            <a:r>
              <a:rPr lang="en-US" sz="2000" dirty="0"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transversus abdominis </a:t>
            </a:r>
            <a:r>
              <a:rPr lang="en-US" sz="2000" dirty="0">
                <a:latin typeface="Candara" panose="020E0502030303020204" pitchFamily="34" charset="0"/>
              </a:rPr>
              <a:t>muscles</a:t>
            </a:r>
          </a:p>
          <a:p>
            <a:pPr algn="l"/>
            <a:endParaRPr lang="en-US" sz="2000" dirty="0">
              <a:latin typeface="Candara" panose="020E0502030303020204" pitchFamily="34" charset="0"/>
            </a:endParaRPr>
          </a:p>
          <a:p>
            <a:pPr algn="l"/>
            <a:r>
              <a:rPr lang="en-US" sz="2400" b="1" dirty="0">
                <a:solidFill>
                  <a:srgbClr val="FF0066"/>
                </a:solidFill>
                <a:latin typeface="Candara" panose="020E0502030303020204" pitchFamily="34" charset="0"/>
              </a:rPr>
              <a:t>Floor or inferior wall:</a:t>
            </a:r>
            <a:r>
              <a:rPr lang="en-US" sz="2400" dirty="0">
                <a:solidFill>
                  <a:srgbClr val="FF0066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Upturned lower edge of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inguinal ligament </a:t>
            </a:r>
            <a:r>
              <a:rPr lang="en-US" sz="2000" dirty="0">
                <a:latin typeface="Candara" panose="020E0502030303020204" pitchFamily="34" charset="0"/>
              </a:rPr>
              <a:t>and, at its medial end, 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lacunar</a:t>
            </a:r>
            <a:r>
              <a:rPr lang="en-US" sz="2000" b="1" dirty="0">
                <a:solidFill>
                  <a:srgbClr val="0033CC"/>
                </a:solidFill>
                <a:latin typeface="Candara" panose="020E0502030303020204" pitchFamily="34" charset="0"/>
              </a:rPr>
              <a:t> ligament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Tuesday 2 March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4E5D5E6FD0640B03A4C36A36CCC48" ma:contentTypeVersion="2" ma:contentTypeDescription="Create a new document." ma:contentTypeScope="" ma:versionID="0a261ae55af15d1f4d425a45099986ed">
  <xsd:schema xmlns:xsd="http://www.w3.org/2001/XMLSchema" xmlns:xs="http://www.w3.org/2001/XMLSchema" xmlns:p="http://schemas.microsoft.com/office/2006/metadata/properties" xmlns:ns2="f813cc38-748d-45e5-8a1e-18a9340b0733" targetNamespace="http://schemas.microsoft.com/office/2006/metadata/properties" ma:root="true" ma:fieldsID="3219db038919e52e4afa6beb8faee7ee" ns2:_="">
    <xsd:import namespace="f813cc38-748d-45e5-8a1e-18a9340b0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3cc38-748d-45e5-8a1e-18a9340b0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82F7AA-6EBE-4E69-97A4-9C53451D7C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FD5B1C-EA40-417A-AFF2-88A5740E2FD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13cc38-748d-45e5-8a1e-18a9340b0733"/>
  </ds:schemaRefs>
</ds:datastoreItem>
</file>

<file path=customXml/itemProps3.xml><?xml version="1.0" encoding="utf-8"?>
<ds:datastoreItem xmlns:ds="http://schemas.openxmlformats.org/officeDocument/2006/customXml" ds:itemID="{9321ABF3-1465-44C1-AE4F-4106C9E106FE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1783</Words>
  <Application>Microsoft Office PowerPoint</Application>
  <PresentationFormat>عرض على الشاشة (4:3)</PresentationFormat>
  <Paragraphs>233</Paragraphs>
  <Slides>30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Ahmad Maaitah</cp:lastModifiedBy>
  <cp:revision>17</cp:revision>
  <dcterms:created xsi:type="dcterms:W3CDTF">2006-08-16T00:00:00Z</dcterms:created>
  <dcterms:modified xsi:type="dcterms:W3CDTF">2021-03-01T11:50:55Z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0x010100EA44E5D5E6FD0640B03A4C36A36CCC48</vt:lpwstr>
  </property>
</Properties>
</file>