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00" r:id="rId3"/>
    <p:sldMasterId id="2147483716" r:id="rId4"/>
    <p:sldMasterId id="2147483731" r:id="rId5"/>
    <p:sldMasterId id="2147483806" r:id="rId6"/>
    <p:sldMasterId id="2147483818" r:id="rId7"/>
    <p:sldMasterId id="2147483831" r:id="rId8"/>
    <p:sldMasterId id="2147483844" r:id="rId9"/>
  </p:sldMasterIdLst>
  <p:notesMasterIdLst>
    <p:notesMasterId r:id="rId28"/>
  </p:notesMasterIdLst>
  <p:sldIdLst>
    <p:sldId id="765" r:id="rId10"/>
    <p:sldId id="576" r:id="rId11"/>
    <p:sldId id="261" r:id="rId12"/>
    <p:sldId id="262" r:id="rId13"/>
    <p:sldId id="285" r:id="rId14"/>
    <p:sldId id="286" r:id="rId15"/>
    <p:sldId id="575" r:id="rId16"/>
    <p:sldId id="644" r:id="rId17"/>
    <p:sldId id="294" r:id="rId18"/>
    <p:sldId id="646" r:id="rId19"/>
    <p:sldId id="697" r:id="rId20"/>
    <p:sldId id="647" r:id="rId21"/>
    <p:sldId id="632" r:id="rId22"/>
    <p:sldId id="651" r:id="rId23"/>
    <p:sldId id="650" r:id="rId24"/>
    <p:sldId id="437" r:id="rId25"/>
    <p:sldId id="766" r:id="rId26"/>
    <p:sldId id="7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JVAOJfG3gU/vHu/zZ/ASw==" hashData="pam4i4bag6DwzTKfCiU/gcIGuISuTQHaEGICpYh2tmknaJ4p4r5c7l31fIMtd7NUqHl5ReheBzsacRXeMPi0R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CC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19C1E-7EB9-459F-A0E6-92B5D74F6EAD}" type="datetimeFigureOut">
              <a:rPr lang="en-US" smtClean="0"/>
              <a:t>29-Jan-20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8F7FB-A479-441A-B8BB-BEA831DC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3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Type: Synovial hinge joint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3F4E5-176D-4781-9358-83650E6EE5D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A0AAEC68-C8EA-450C-9179-F2F94333D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31E30685-92BA-43A0-B9F8-3FCE52E2E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7B5DEA8-F931-4374-9537-49880BABB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F35015-4DAF-4A50-AC53-81131254F6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3F4E5-176D-4781-9358-83650E6EE5D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Capsule: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is a fibrous sac enclosing the joint cavity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Attachment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Above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it is attached to the medial epicondyle, upper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margins of radial, coronoid, and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olecranon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fossae, and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lateral epicondyle of the humerus, i.e., it encloses all the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non-articular fossae at the lower end of the humerus.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Below,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attached to the anterior and medial margins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coronoid process of ulna, upper margin of the annular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ligament, and upper and medial margins of the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olecranon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 Note, it is not attached to the radius. </a:t>
            </a:r>
            <a:r>
              <a:rPr lang="en-US" b="0" dirty="0"/>
              <a:t>The</a:t>
            </a:r>
            <a:r>
              <a:rPr lang="en-US" b="0" baseline="0" dirty="0"/>
              <a:t> </a:t>
            </a:r>
            <a:r>
              <a:rPr lang="en-US" dirty="0"/>
              <a:t>inner surface of the capsule is lined by the synovial membrane.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To facilitate </a:t>
            </a:r>
            <a:r>
              <a:rPr lang="en-US" dirty="0"/>
              <a:t>the movements of flexion and extension,</a:t>
            </a:r>
            <a:r>
              <a:rPr lang="en-US" baseline="0" dirty="0"/>
              <a:t> </a:t>
            </a:r>
            <a:r>
              <a:rPr lang="en-US" dirty="0"/>
              <a:t>the anterior and posterior aspects of the capsule are</a:t>
            </a:r>
            <a:r>
              <a:rPr lang="en-US" baseline="0" dirty="0"/>
              <a:t> </a:t>
            </a:r>
            <a:r>
              <a:rPr lang="en-US" dirty="0"/>
              <a:t>thinner than the sides.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3F4E5-176D-4781-9358-83650E6EE5D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Posteriorly,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is attached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above to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margins of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olecranon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fossa of the humerus and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below to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upper margin and sides of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olecranon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of the ulna and to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anular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ligament.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3F4E5-176D-4781-9358-83650E6EE5D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:a16="http://schemas.microsoft.com/office/drawing/2014/main" id="{5BD62BC9-7986-4CD9-AA67-8232F4784F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>
            <a:extLst>
              <a:ext uri="{FF2B5EF4-FFF2-40B4-BE49-F238E27FC236}">
                <a16:creationId xmlns:a16="http://schemas.microsoft.com/office/drawing/2014/main" id="{F694990E-F3C6-46B2-A2D0-65CF7391F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121860" name="Slide Number Placeholder 3">
            <a:extLst>
              <a:ext uri="{FF2B5EF4-FFF2-40B4-BE49-F238E27FC236}">
                <a16:creationId xmlns:a16="http://schemas.microsoft.com/office/drawing/2014/main" id="{1544B1DA-89EF-4E24-918E-7FCD945A65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467446-2A15-43B7-A016-F72D07E139E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Important Relations</a:t>
            </a:r>
          </a:p>
          <a:p>
            <a:pPr algn="l" rtl="0"/>
            <a:r>
              <a:rPr lang="en-US" b="1" dirty="0"/>
              <a:t>Anteriorly: </a:t>
            </a:r>
            <a:r>
              <a:rPr lang="en-US" dirty="0"/>
              <a:t>The brachialis, the tendon of the biceps, the</a:t>
            </a:r>
            <a:r>
              <a:rPr lang="en-US" baseline="0" dirty="0"/>
              <a:t> </a:t>
            </a:r>
            <a:r>
              <a:rPr lang="en-US" dirty="0"/>
              <a:t>median nerve, and the brachial artery</a:t>
            </a:r>
          </a:p>
          <a:p>
            <a:pPr algn="l" rtl="0"/>
            <a:r>
              <a:rPr lang="en-US" b="1" dirty="0"/>
              <a:t>Posteriorly:</a:t>
            </a:r>
            <a:r>
              <a:rPr lang="en-US" dirty="0"/>
              <a:t> The triceps muscle, a small bursa intervening</a:t>
            </a:r>
          </a:p>
          <a:p>
            <a:pPr algn="l" rtl="0"/>
            <a:r>
              <a:rPr lang="en-US" b="1" dirty="0"/>
              <a:t>Medially:</a:t>
            </a:r>
            <a:r>
              <a:rPr lang="en-US" dirty="0"/>
              <a:t> The </a:t>
            </a:r>
            <a:r>
              <a:rPr lang="en-US" dirty="0" err="1"/>
              <a:t>ulnar</a:t>
            </a:r>
            <a:r>
              <a:rPr lang="en-US" dirty="0"/>
              <a:t> nerve passes behind the medial epicondyle and crosses the medial ligament of the joint. </a:t>
            </a:r>
          </a:p>
          <a:p>
            <a:pPr algn="l" rtl="0"/>
            <a:r>
              <a:rPr lang="en-US" b="1" dirty="0"/>
              <a:t>Laterally:</a:t>
            </a:r>
            <a:r>
              <a:rPr lang="en-US" dirty="0"/>
              <a:t> The common extensor tendon and the</a:t>
            </a:r>
            <a:r>
              <a:rPr lang="en-US" baseline="0" dirty="0"/>
              <a:t> </a:t>
            </a:r>
            <a:r>
              <a:rPr lang="en-US" dirty="0"/>
              <a:t>supinator.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3F4E5-176D-4781-9358-83650E6EE5D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40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611830CD-D713-461B-BB03-24874BD937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A2668B1E-166D-4FF5-B721-3F5C547F6B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D1C09C04-24DA-4956-BD76-992269268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6A42D-4AB0-4CD3-B87E-E0AA8B649CE3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926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>
            <a:extLst>
              <a:ext uri="{FF2B5EF4-FFF2-40B4-BE49-F238E27FC236}">
                <a16:creationId xmlns:a16="http://schemas.microsoft.com/office/drawing/2014/main" id="{BA6386D6-B295-416E-BFCF-AE5D7D5763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34F35B-759A-471B-8A5F-A472729F0A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l" rtl="0">
              <a:buFontTx/>
              <a:buChar char="•"/>
              <a:defRPr/>
            </a:pP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Pronation and supination</a:t>
            </a:r>
            <a:endParaRPr lang="ar-SA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Tx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 at the</a:t>
            </a: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proximal</a:t>
            </a:r>
            <a:r>
              <a:rPr lang="ar-SA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ar-SA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distal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radioulnar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joints</a:t>
            </a: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have unequal strengths, with 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supination being stronger</a:t>
            </a: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 rtl="0">
              <a:buFontTx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movements in which the upper end of the radius nearly rotates within the annular ligament</a:t>
            </a:r>
            <a:r>
              <a:rPr lang="ar-S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algn="l" rtl="0">
              <a:buFontTx/>
              <a:buChar char="•"/>
              <a:defRPr/>
            </a:pP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Supination</a:t>
            </a: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palm faces forward (lateral rotation.</a:t>
            </a:r>
            <a:endParaRPr lang="ar-S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rtl="0">
              <a:buFontTx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Pronation</a:t>
            </a:r>
            <a:r>
              <a:rPr lang="ar-S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radius rotates over the ulna, and thus the palm faces backward (medial rotation </a:t>
            </a:r>
          </a:p>
          <a:p>
            <a:pPr lvl="1" algn="l" rtl="0">
              <a:buFontTx/>
              <a:buChar char="•"/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a longitudinal axis, in which case the shafts of the radius and ulna cross each other.</a:t>
            </a:r>
            <a:endParaRPr lang="ar-SA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defRPr/>
            </a:pPr>
            <a:endParaRPr lang="ar-SA" dirty="0"/>
          </a:p>
          <a:p>
            <a:pPr algn="l" rtl="0">
              <a:defRPr/>
            </a:pPr>
            <a:endParaRPr lang="ar-SA" dirty="0"/>
          </a:p>
        </p:txBody>
      </p:sp>
      <p:sp>
        <p:nvSpPr>
          <p:cNvPr id="94212" name="Slide Number Placeholder 3">
            <a:extLst>
              <a:ext uri="{FF2B5EF4-FFF2-40B4-BE49-F238E27FC236}">
                <a16:creationId xmlns:a16="http://schemas.microsoft.com/office/drawing/2014/main" id="{38B4C6A5-4C8C-41C4-BB88-7C0A633F6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68B1A6-AF03-42F2-B3AE-075EEF020EAD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12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id="{E3C0B6EE-21FB-4A3D-9939-24F46BDF7D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id="{EE9A8636-D483-45E6-B59C-CF107A2EE0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19812" name="Slide Number Placeholder 3">
            <a:extLst>
              <a:ext uri="{FF2B5EF4-FFF2-40B4-BE49-F238E27FC236}">
                <a16:creationId xmlns:a16="http://schemas.microsoft.com/office/drawing/2014/main" id="{5DFD1CEA-3416-4E31-8473-9C18DA510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B0E6EF-0A32-4E0B-8451-2F0BB29716A3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9B168767-B505-43F8-B8D2-FD60832C1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EG" sz="180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88E52739-A0B5-4C00-ABD5-2DB43E53125B}"/>
              </a:ext>
            </a:extLst>
          </p:cNvPr>
          <p:cNvGrpSpPr>
            <a:grpSpLocks/>
          </p:cNvGrpSpPr>
          <p:nvPr/>
        </p:nvGrpSpPr>
        <p:grpSpPr bwMode="auto">
          <a:xfrm>
            <a:off x="9990667" y="2992438"/>
            <a:ext cx="1784351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1B819E20-F655-4128-8B37-F7451A10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F275492C-4176-457D-84E6-0E0EA36FB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D0BDA37F-2658-43E5-B050-8152F9955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AA3573E1-B3B6-4A48-A3ED-FFC4789BD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A2CA7BC8-D6ED-4CF0-B022-E536E579C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80965212-C4DC-475C-8636-E2E8B2F2B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9248764A-D874-48EF-841A-752822406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2D228AF1-5DFD-49CA-9AAA-7AF707665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AD602E2C-D522-436A-BB84-0C86D68A4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FB9DFB81-AD66-474E-B1DD-2F8F506CD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7C8AB636-AFE1-47E5-80D0-327E5A436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1F86A39E-D208-4BC4-B611-84874E48B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18F3F5B-B8E6-4BF3-8173-C1FE83FAE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15556532-174E-4832-A325-727DF5281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1228D043-AEB2-4A6D-A058-B28DF567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8AC13319-D65E-4F04-8DB0-5F9C663F5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F90AB3AB-4DD4-44F0-8A45-61D14D3CC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7CCA5D80-148A-499F-AB91-0CB816E4D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9813209A-4ABB-4E12-A809-F834ED32E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8A0974E6-1234-46C0-831C-52D281B3E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E1BD8D37-C08B-4E35-AF3F-171FFCC05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A5BF0D38-4BFB-4D98-87B0-3ECE817FB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B248E474-3C96-48EC-8767-D618EFADF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7C739047-21BD-4608-9DBC-8DC346CD2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BBB7EB78-203E-4929-A4AD-D64C5A8BA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10D40628-7C51-4EE1-80B0-7145C342B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CF372A79-881F-460E-899D-01019B993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86D28013-BA43-4C37-BA18-41D99BB2C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3490AABA-3E66-4D3B-9B5D-37D091025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4C5E46C1-ED99-4A05-8987-C08258240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5C9C3F38-A0AB-4395-A991-C15AFC096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6489476E-EBAD-4AD4-89D3-B9EA1C9C9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EG" sz="180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D8D9684E-8F2A-483E-ABC5-8608D98169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C71486B1-5EE2-463F-A444-5F1AB32FF0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4754F597-9714-4616-907F-47E0822A5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62440-6F84-42BD-8949-31E9ADCF79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78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FEE1E9-F3F1-432E-985A-FFB2432C8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8B4CFD-6B19-4982-AB90-33C4C80BC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1460136-8206-41A6-9B9B-E1691E427B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E8231-6B94-4668-8DC5-46BF818E1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2521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178C59-4D87-4D07-A480-F310F25570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73402-E5CC-4A76-AE52-4C48EF0A5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9CAA17-A621-43F8-83D4-66DE0F353C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EC996-7607-4A11-8B1C-C7FFDA3D2B3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561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B089A-AEE3-4323-BBC9-61824EC70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C3563F-7298-443B-827E-E635A28A6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395612-1FD4-48E4-B4C8-1EEEA42802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32E12-661B-4756-8F63-02EEA525E4E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9170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1BF750-6554-44F7-B384-99B0AF755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D6D661-857C-48AF-8186-49B25023C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2B4450-B3E5-46B3-A444-A991E89DC6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71AAF-FEC6-4E7C-80F9-5E8F660F4B1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9083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E4F8BE-2F3C-4F3C-A638-81DF1E246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EDCC4E-C499-440B-BA3D-DF7D9EACC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FE6FBB-AA70-4643-8C98-9B9DAF51F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A807C-A1B2-473F-B6F8-F0584D93093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383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223F2B-CC81-4716-B271-EFA87C045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000880-450F-44C0-BD46-76C4F38D8A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10F986-3207-479C-97F3-A53B894D79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E1FFF-3F9A-487D-ABF4-D489AD9FD97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992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49D220-E4BB-42DC-8A53-665A31C03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8D09DE-D6F2-4AAB-BCE9-DDCA41DBB6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16F2CD-0DB9-450A-B613-E908D9530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3A3CB3-9C9F-40AC-BEC6-E2E3C94376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308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C4ACCC-3DDA-4340-AF42-1CC681124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881130-B550-4901-9B8E-B24CF3703B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2580AC-2B55-4C69-BC62-8B61A630EB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1E110-7628-40A1-B1B6-7586189395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7694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680537-8962-48BE-BCA4-E32ACD12AC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1EB593-439B-4175-968A-67C3E3DB69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877AA6-07A7-4E37-A131-153B3C2D36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20D3F-F005-41D0-A4E4-BD52D8891C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840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156666-0830-4BBD-B875-AEA32B9FAA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705C93-DB7E-47AB-B673-B1FB55B17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A7E0E9-2A51-4AAD-985F-2A04BDDA83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B275F-3CA5-4E4A-92A8-D6D6E13092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9470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8767AE9-9FC6-446F-94DD-DBE1B2A1BB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853BCB4-8898-464B-8F97-8B0BD3A3A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BD24D8E-6956-4FF8-85B8-6955169469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60A76-0F62-4F5C-83B3-B06003803E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52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FC7251-87C6-4571-B31D-2B5CF3E21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90BD75-D51D-4B8D-B0B5-04A45B2D5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CE3BEAB-7C02-435C-82D1-D4CFD6146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774AE-CA62-4809-8D3A-0F1EB78E2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3146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0B88B6-BFAF-4D6A-BBD0-8BF940D526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7A3270-F8E1-463A-AF51-BFAEA8C9B5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CE53AB-15BC-4298-9BE8-485C2DCA18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0E868-E5FD-4412-A7B6-EC295D89A3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1252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B16C1F4-A570-4F9E-83EE-D9B557FC63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22F1EFB-FCFE-41D9-BBE2-C6FBC5974B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830EC1-A801-43BA-A2D8-2F4A2C6A7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74A04-96A2-4568-A128-908F7905C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3532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F20BAC-7F5F-4111-982F-7071B838E5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F97E9E-4860-4BC4-B84D-26706E82CD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F3782-2AE9-454E-ABBB-AC6309744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CDB7B-BBBB-4495-AC87-2CCA969D1A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7014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C9D2AA-A202-49D6-8E09-75E547F99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236261-7DFA-44A5-BE17-087BB144B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783C5-F5D8-4EAF-9C31-29F65B224F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829EA-402D-49EE-904F-DE67CA3B7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832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E3761A-AA80-4E61-AC2E-C121A852E2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F7210D-29FE-4FD7-8BE9-DED18D8D80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8CE6F9-BEBC-4504-85B6-B40600B3FA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2D7AF-3294-4003-A975-B4244E576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7055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8B52D7-0397-4957-9528-943F3B2B52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F83975-E311-4D23-82EA-0A810D58FF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0934F2-789E-4870-A515-CFD0770CE1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7815F-783A-4084-A4DC-C8C4604A22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3056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AC79B6D-62CE-42B7-B515-EAE4F419A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9FB90AB-5246-4F5F-BDF8-43D1323EE6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22F9047-7A38-4A96-833A-33F5CC880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4FAC1-2891-4523-8C6F-CFCE57404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2755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804858-E288-4DDF-969A-5564EDDE73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25475E-5530-46D6-9ADF-9A99C07879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C6611C-5EA6-49AC-8EB1-B47ED1A001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23332-BE4D-430F-98C0-F7A40F7E70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1237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FE338A-69D6-473A-B858-CBF8354B6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E68EA1-3DEE-4DC2-9FEA-3ED8A4EA1E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E3D3B8-1CDC-4143-81E5-667CEED209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8EB32-7839-42D7-9F22-02C06A1C02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631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22239"/>
            <a:ext cx="10972800" cy="6008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792B89-6ACC-4814-8C1F-A4C188C8BB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98700A-EEAA-40A3-B81F-BDD0BC0F07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8B176C7-C029-4D77-9E90-58313AD45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10DD1-76AE-43B3-844D-38F542D7EE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884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B79E77-495A-4E97-B52A-95B39F8B9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EA150B-BFB5-4010-BC0D-30DF36D267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7174F75-643B-47BF-9095-C240B7DF18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CDEB1-CA54-4775-B316-B942A54D8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026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C9F459-FA5E-4287-ADE7-28D5935EE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E65EF4-F8FB-45DC-B773-59225F0E0F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9AEF8E3-9040-4A78-8828-BD590263F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8F11C-3889-4085-8526-0335CD7E8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631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04/06/1441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99334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04/06/1441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89248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04/06/1441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05413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04/06/1441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327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04/06/1441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9965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6B0A28-8A35-40E9-BE27-80BBE1926E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349E9C-DB44-400C-AB7D-DC0C781CA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3119DD1-F999-4F23-8A75-09290826ED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F219E-ABEF-4A9C-B073-440EF37C9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876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04/06/1441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36235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04/06/1441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40944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04/06/1441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4283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04/06/1441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20902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04/06/1441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5247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04/06/1441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62905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061F6-9A80-4D77-8C76-5561ECB1C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72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041302-E31C-44A6-8979-EEDD50CF7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53BDFB-8894-4BC0-9AB5-017EE04352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003EF3-71AA-47E0-AC64-2444ED042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F5316-FFEC-46AD-B7CC-B25BBFD6EA6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822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BE9252-7491-46BD-8945-399326DEDD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BDF691-93F3-4B71-B317-D6B0EB7C5E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613A6F-1D8E-4C77-A276-95A6CD408A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89AE4-7439-44DA-80B3-03D1D3A2DDB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060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3F3348-DE5D-417E-A1B3-453153C5C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CC14AC-FF56-4542-BAA8-B49D5A744E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F7F686-0529-4F3F-86E2-467FDA664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8761D-DCFF-44DD-9E76-8953CD6AD58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28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BA2506-7BC1-42E8-838E-B543960C54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6A4E95-5E9E-4884-B975-C367F38A8A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DF24682-55E6-4452-97AF-AC00E79CB5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C9C53-6A72-464F-B07D-51629F8FD8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325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CBD901-97F8-4361-B584-F92B8D6D7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2755ED-8ABC-43E6-99D4-F4873E7A0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248338-809E-42FE-B9CD-D2B7CCB96C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235E3-8F0E-42C9-8DDF-F02C792F686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226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AB3866-DB3E-4399-88BE-C0DB3A9C7C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610C28-D49C-4520-93A2-0F473B3553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0EA3E37-0B52-46C2-A43C-C056DB1B0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E0610-0AB9-4FEE-9B51-3E67153B34E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495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4F8805-7D14-4F77-BD51-C1FC80D44C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3AFD4A-46C0-4FAC-A089-C95CCD7C14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44E308-D832-47AD-A31C-EAE2834659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BBD59-19A0-4BC5-9B04-C8BFC421EE9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808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E8399C-E2B0-4F67-90E1-CD5AA20DA2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E80A56-0445-4289-895A-0CCEF2EC54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589D58-EEEC-4924-8FC4-685C9FEE40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686B2-DB51-4099-8519-24EFA658296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835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40056-4C27-4065-A101-266B217016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BFB7F4-E82B-4BA2-A0C5-4D97409D8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D182AC-9C58-44D6-A5E2-0E9D521148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87632-9B58-40C1-B525-55FED902451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311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DF3762-9848-469A-9DC2-CACBFF82C9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7AD4C3-F406-48DD-84B4-E77E6FD3D9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9EC1AE-FCD5-435E-A8D7-965BA3FFA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F410F-0CB4-4224-B19F-5E3982C7C52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665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ED233E-E69F-461D-88A5-6D072DA5A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E66039-A758-481C-8DA2-A547B7199E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87E8E4-0360-47B3-80FB-18CAD3914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8ABD1-B741-48B5-81E7-7C0768DD4C2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297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5F7DF9-B24F-4A5D-90C6-D70B297131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5D0CE1-1882-428A-8DBE-F4ACC3B2F2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720CFC-C2A7-42FC-BCA4-DF014D9F73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0C413-BA81-4895-B04C-5153DA026A0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52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8FDAE3B-0D25-4B71-B623-77C7220A38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1588D5A-4EA1-4228-A150-D2D3B5774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34A5096-350D-476E-96AC-BEBBB6A1A8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151D4-7D47-4E95-8030-F2C6111F63E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320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191C0A-EDC4-46CE-90EB-F91CDEEC67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30687-6CF9-4A67-9903-ECD6CBE915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8089F-11DD-4251-86BD-5D485800F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7BDA0-3320-4C94-A8E8-65683675988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96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9A8145-B4D0-4C45-A716-DE45B11276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E4DABD-4657-4B21-8068-D440F372E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999FCB9-74EA-4738-978A-D7126EA453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17118-9A82-4CC1-AD4C-B5793CE1C3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1988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5E6761-1BAB-439A-A130-257A04CDC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692E66-2BF5-4A3B-8115-854F49727E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B8C75-783B-41B8-89CB-10C8B389A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8C840-29F7-4BF0-A8B5-2E45343F690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7007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502E76-334C-47E2-B5CA-45D3338FE2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357AB5-67FB-4433-9F5F-ADAE7567EF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CB3690-DCCD-41D3-A779-A6726D7E1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116A3-8763-45FC-9CD2-F464BD40C32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951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C28DFD-0DBF-47D3-AC5B-AC54BAB58F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1C2F8F-73A4-4299-89F3-A2DCDCDEB2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632993-F8A3-4D2B-895D-26C195DEA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745FC-D832-4F44-83F0-E73D80316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7075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1C705A-518D-4622-AA03-D0B7D7B06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C4123E-BDFB-4D15-B86A-E619A9E16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E01F3C-E610-494C-8FA8-6C946C3768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88E96-D1B6-4047-A9B1-1A706840DC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220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BD320E-63B1-4D79-8B74-43F954B6D4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264253-6E8A-4FA2-943E-C736184A8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98041E-2A79-40CD-9638-44208932F7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7F69F-BEB5-4E17-BBC7-D084DFB72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0499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081E4-9467-44B5-AF5D-F5CD531D33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DCFA83-D31B-4073-95AC-63AB19AF57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3EB4EB-96B8-469E-BDFA-E5CD74C94D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04BC6-CFED-415B-AAB5-DCF0D162F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4530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FC9C34-0475-486A-8D9F-57134D0672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BA652DF-28F8-4D39-8DC8-22AE2BDB67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A05FF92-E784-42E0-9D4D-DF067E696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07F04-49E8-447D-91CC-EC69CF4FB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3474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63651A-E07A-45CA-BEA1-31F72A7864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5259D8-6998-42FA-BDD1-12FCF19E3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693A4B-D424-4A4E-9A2C-D6F4EC1543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86FAE-2B55-457D-B448-3A454C7B8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630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C8D56D-7C46-4CA1-823A-DB2FBA7E31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D425B98-3ADE-46DD-A1E7-6779CDA25B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93199A-BCF6-4BB0-ACBA-36642F2C16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C2839A-DCAD-4215-A042-9E7704CE90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236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3D074B-531B-4D1F-9CCC-A3413ED76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93CD1C-9DB8-4CC0-85BE-BFAEB3E84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F5406C-DC4F-422F-B6F0-7187AEA83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327A7-EAC9-4589-9971-B8732314EB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06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93878FE-4BCD-4EF1-870D-3D50232F36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97C67C6-72D5-48D7-9A07-0448FDCBF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0495E9A-7538-407E-A8E8-62F1D038EF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C3296-F0ED-4037-9ABA-CB7BB97AB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38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278130-B044-481F-8E0B-2C39C41E5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AACA1D-254C-4729-BC76-C60B4278C1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F1A915-507C-4EA9-9D75-CF4F4D480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C4AE9-77D7-42DC-BE2E-C279B3E15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1355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6600AA-AF7B-4506-834A-E383EEFB59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9A463D-02EE-4674-992F-149E344BA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CC95D5-73E4-48F5-99BD-A406AA1B75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6EDB9-C1A0-4810-A5A7-0CCC52E27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410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D1BBEA-72B6-45FE-935C-2382F4B8F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8A694E-2D60-4EBE-A308-2E25C83044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8041B2-A37F-456A-8B8A-6D2E2EF29B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9B66F-D72B-405A-8DA5-BF5140C0B1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2787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F2419-EF22-4789-931A-562546C24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1908E-B633-4821-BB76-75B49E9E0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9A1672-FA26-477F-A1A1-F744D6C01B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99E6F-D95B-499A-9784-9C990F814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780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73F55BE-BDD8-49EC-A252-04B5AC608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A9B931D-5366-403A-80A8-D28A83A23D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B5780E2-A465-4CBA-BF70-3CA4F1FAF2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A1070-2463-474A-8863-5ECFF8F198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561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8C1B320-C7DC-4771-9001-585E35FBC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2973C4C-0D1F-4C89-8C04-0BDD8D929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65BE1A8-F871-428D-BA36-63A47B2F1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3A297-4A8D-4B9C-965C-952DF9759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1755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33AD5C-5270-4308-BB91-B511D8DACB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93070A-640C-47CB-A403-25ED3430C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0D84D-059E-4C0D-9620-1516B5B1E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56285-5815-40FA-879E-D82971D4A1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1625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914D8D-BB26-41AD-96F3-9CAFFBADAF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7A4A8A-4ADA-43E5-8662-E46DFBD0E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A1468F-81CE-41F6-897A-A3758F9B1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839AF-382E-4102-924D-C2B1BF019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1100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7AED3D-9DFF-4725-B321-D245FAB695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C3A63D-797F-4B6D-AB32-F108B357C8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F42DA0-ADD5-4F7E-9820-0F7F27CC1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32B87-6EA8-4145-831C-A62BDCD1C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9779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99F7F4-5126-47D5-BDA7-00E6E4876E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6228E5-9259-4626-AC4D-F8D0C7117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085D7-1BAA-4263-867E-9B228937F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822D6-09FB-4C82-B05B-ECCE0C451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41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2B070B7-2FAF-4256-8093-7C81C9898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ED7941-2891-4CC4-B94B-7AC9C057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EEE480F-55AE-4CCF-90A1-1E65F59AD3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F1DAD-797C-4E8C-A273-8DC4B151A0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439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8FAD36-BC36-4800-AABD-CDC186CD6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BA51E5-F021-4DE8-9B05-36390CE1C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37D7833-F081-4196-947F-3B5C3F4CA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D5925-AC23-4D85-82D2-0CD94BB22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7463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6A2DF3-03AA-4310-B547-D26270C54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1CB2D1-2C69-4C81-8162-203C9508E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3238BA-5444-46E5-87CA-77F7345ED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F8C11-494C-4BD4-95EB-C1F3F1B7DB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38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7EECB16-3C80-4259-93DA-86625612EE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C894FC4-C070-4FDA-99B6-8FC910BDAB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07D41A-D36D-418D-B9D8-49DA58E745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3411E-82F9-4EF4-BBD3-90E102B82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0090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8EC2FD-B21E-456B-B9D4-07756D4DF9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023832-4C82-4C0A-9ACE-6F2098EE6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F5E890-B176-49F2-AAD0-34C1388D5F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3D30F-D163-4B53-B017-E3D918938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864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FFFFBC-4F7E-45E6-A7CA-2FD746FCCF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76B75C-9D70-4C3E-A2CA-401A15B9F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CBDDA3-E896-4760-A77E-8F539235B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3BE2E-6815-43C5-955C-C3C3ABBB38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9428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FC2012-4032-425B-AC6C-0A24E8790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A1F5A4-B0FB-47DF-9BB8-FDDFCA0C91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578CAC-098F-4728-8A22-1B635DF36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A8A27-AC1E-49B9-BA1A-24A3E10987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7484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2A015C-4BC0-42C4-9A8F-EF9917A67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A27132-9988-4CFC-8A5D-DC5B01574C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5B57A8-C126-4E7F-BFC0-1BE9BFFE4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F6696-2818-4C36-B2D0-5F6A4F8DC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246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6E5352-15B4-4BBB-80B1-B59C68AD6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851BC5-FF91-47D5-B736-00E42513DC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8802BE-4AB9-4EEA-B4CA-C364496B69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25D94-039A-4F77-B9F5-61970CCB3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2692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CE78EF5-55A6-4DF9-8FAC-B3FEC49A07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C0DB817-701E-4B25-8044-F8EC6ED1E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358D6C6-2B1B-454B-BA06-CA8A0ADB55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F1814-0C92-48A8-ADC1-6AA243067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5204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290A55-6284-45DE-AD8E-42E9EE92DC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850BEB-9DCF-48D1-BE17-CC5DAB5A1B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BA2726-F960-4E64-A68B-5F63E15C8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1A22C-F105-491B-87D1-9345AAE295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87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A2C0193-8B7D-414E-9B97-B4768654B3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9985EF3-3A5C-43D3-9382-649B0F7488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2F73BF2-0EB4-4C3B-B0DD-658162D1E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6FD11-8796-492D-B5D5-DBB1A3DBC4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1612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29-Jan-20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7859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29-Jan-20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9735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29-Jan-20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4928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29-Jan-20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9384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29-Jan-20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767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29-Jan-20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9394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29-Jan-20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9877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29-Jan-20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3110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29-Jan-20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1687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29-Jan-20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00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7DC903-7C6F-4CFE-8E3E-106211BFD4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974265-7975-4B8D-84CB-19F6D86EB4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8F31977-5228-488A-BF1B-704F40B03B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11125-4E8C-476E-9B6F-9336EBFCA9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3135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29-Jan-20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5592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F07A7-8E8B-4948-BAA4-3E4ADC5A3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D76578-32F2-4239-8E6D-98B2288E9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5819CB-452E-4408-A1E7-0CC329F09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74D9-10BA-48AB-9CAE-627625B10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1656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70373C-1B25-459A-8F8F-3F6AB409A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8E81A2-E390-4BEB-A307-2A7E47369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6BFD1-C890-4DE0-9E60-60B5A3A33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0D133-027B-4920-888D-458EF9114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934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0E76D0-766B-4C7A-8A03-76E9315A9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826A8D-8C18-4EC8-9C6C-50138B598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51EBFB-11B8-45F2-8891-B6B1B2D9C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C127-A43C-4BD6-A7A0-677EAD53B4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0966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347532-BFE3-4181-848F-0AB328BC9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A2876-7534-4601-9710-504E8CDCAF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DC01B-9B0C-4A4F-AE53-E9471F03F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AC74D-FD09-452F-9994-2C27A50C7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2507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9F2B97-A735-485A-B737-14FA17C79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A645F4-17AB-48EB-A5EE-F08A79128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EDCDF8-157D-4A7A-91D4-8B9C8B5D1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24CE2-FC14-4F17-98FE-FD693A7ED7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1498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A993AA-F86E-4BAA-B2CA-70C9F5715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C17424-6632-48DD-9E01-B163B44DC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C6ACD1-140F-40AD-8350-957B1E2FC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AC9A-DD5B-4B02-ABA1-833590208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6627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D75D5E-DC8F-4324-A87C-0DCDFC072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05414C-305B-4166-BB52-DE955385B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215770-0470-437D-972E-76F3ACC28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01C3A-AD38-448B-BCBF-E6BB02378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4585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D5C89-4669-4DA7-9498-D4706043E5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2676E-540D-48C7-A217-145CB9BB0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9F59C-7E97-4306-91F6-0BB338854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6184-A83C-4176-9699-F5FFE4538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9534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F32D5-0F78-442E-98A8-50CCDB0D5F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F011A-408D-4448-B27F-8845DB33F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6C9-B1C2-4374-8F42-B0337DFD1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D9F21-8E67-48DC-A05C-2D22E0BA5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8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8E8038-CFF7-4524-9155-141998696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D80964-654F-40D1-AD2C-9C02E7AA7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4725503-4153-45D7-8E9E-09D6F95B2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BE202-11B9-4B40-8BF9-8974B5B80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7687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F5EB2B-CA4E-4A92-85CD-C76D15D0F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2FE20D-616C-4F35-8DDD-8E89D0FC9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BB229B-D4D4-44DE-BC3F-E65FFFAD60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609F-74FF-44C0-BBE0-C4220DA3C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1054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CE89E2-4D45-4B6A-B4B7-7A38C44AA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23D0E3-B7B4-452F-9505-C4724BABB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C7EF2A-C80B-48AF-9E86-81BE28C46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FA759-CDB2-439E-8103-04DED5CA5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6930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A072F2-E837-442D-AC6F-4A55EBC9D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DD0B4-BFAE-4C52-A177-55D93AA81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E3CD98-E513-46E5-B021-78B943A74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28523-6AF7-4538-88FD-76168FB9F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7340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04DBF1-DB20-49C9-9283-DB9EC4C5A8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2A2A2E-7396-4297-A6EC-713F37393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EE5719-FCE3-4254-9D13-9049B9885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E8725-FE31-4009-9A7C-A38F6609291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5725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52C6A6-B082-41D1-BF50-682A93DEC9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A94A2A-0EBA-4F27-B927-4E4E557469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978768-494E-4292-8C03-77DD337A86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C83EF-6879-418F-A98D-1A4BA00C6B2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2448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D06674-6180-4C02-AFCA-BB8D32556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DE8FC0-A451-4722-9EDB-010B9CC370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A34456-E9CB-4187-A493-1220A2E6C4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EE620-5B2C-416B-971E-A2EA75F5DBF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9486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87052-6768-4347-A37B-A362F60CA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16C704-B168-424B-A937-10D07FA64F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66486D-2525-45B4-BE42-D7EEB16698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089D6-D54F-4994-8965-6CF257DAFB8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4652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4CFD652-B24B-421E-AC0B-B75958557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B54864-1C11-4435-ACC5-7AF651CF80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2F3877-54AD-4B70-8712-85D6FFBA0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52D5F-BA38-4AAC-8F21-DA41A11D777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077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73855B-BBAD-464D-B33D-421E221763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C40ADB-388D-4082-AF50-DC3B0FA2B6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DD2EFD-A408-48F5-A885-A77297CC14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9CB80-CD21-4078-8858-B53BC412A9F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603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F8288E-A112-4605-866E-F2B9D6670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5E1FC9-69F5-44BA-B25F-0193DC3A6E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3C5078-7BCB-4ACA-85AE-FB3FF48CBA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E3210-39CD-438C-A2E4-19ACBF8C103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75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Line 2">
            <a:extLst>
              <a:ext uri="{FF2B5EF4-FFF2-40B4-BE49-F238E27FC236}">
                <a16:creationId xmlns:a16="http://schemas.microsoft.com/office/drawing/2014/main" id="{8C46E54E-E1F1-4466-ABAE-70A4C0493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EG" sz="18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ECC6EB-B54E-44FC-AA8C-33DCE339E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628A59-84B9-45EC-966B-7772084F0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5109" name="Rectangle 5">
            <a:extLst>
              <a:ext uri="{FF2B5EF4-FFF2-40B4-BE49-F238E27FC236}">
                <a16:creationId xmlns:a16="http://schemas.microsoft.com/office/drawing/2014/main" id="{3A167E99-25D3-4389-850E-B4141F9DCC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5110" name="Rectangle 6">
            <a:extLst>
              <a:ext uri="{FF2B5EF4-FFF2-40B4-BE49-F238E27FC236}">
                <a16:creationId xmlns:a16="http://schemas.microsoft.com/office/drawing/2014/main" id="{A1EDA698-1AFB-47D9-816A-B8ABFDD999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5111" name="Rectangle 7">
            <a:extLst>
              <a:ext uri="{FF2B5EF4-FFF2-40B4-BE49-F238E27FC236}">
                <a16:creationId xmlns:a16="http://schemas.microsoft.com/office/drawing/2014/main" id="{B6742561-7BFF-4D50-BF46-37E1F91478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5D736EE-7131-42F2-9D71-CFC37FFBDA4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AA9FDD78-06A3-417B-91BA-9832EF4AA28D}"/>
              </a:ext>
            </a:extLst>
          </p:cNvPr>
          <p:cNvGrpSpPr>
            <a:grpSpLocks/>
          </p:cNvGrpSpPr>
          <p:nvPr/>
        </p:nvGrpSpPr>
        <p:grpSpPr bwMode="auto">
          <a:xfrm>
            <a:off x="10871201" y="152400"/>
            <a:ext cx="1056217" cy="1295400"/>
            <a:chOff x="5136" y="960"/>
            <a:chExt cx="528" cy="864"/>
          </a:xfrm>
        </p:grpSpPr>
        <p:sp>
          <p:nvSpPr>
            <p:cNvPr id="175113" name="Oval 9">
              <a:extLst>
                <a:ext uri="{FF2B5EF4-FFF2-40B4-BE49-F238E27FC236}">
                  <a16:creationId xmlns:a16="http://schemas.microsoft.com/office/drawing/2014/main" id="{02D1A193-9061-4A9D-9598-54F4396CD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4" name="Oval 10">
              <a:extLst>
                <a:ext uri="{FF2B5EF4-FFF2-40B4-BE49-F238E27FC236}">
                  <a16:creationId xmlns:a16="http://schemas.microsoft.com/office/drawing/2014/main" id="{0E7F4673-7122-4872-89A7-8A2586B93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5" name="Oval 11">
              <a:extLst>
                <a:ext uri="{FF2B5EF4-FFF2-40B4-BE49-F238E27FC236}">
                  <a16:creationId xmlns:a16="http://schemas.microsoft.com/office/drawing/2014/main" id="{E9324615-EE45-42D6-9D0F-1479EB70A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6" name="Oval 12">
              <a:extLst>
                <a:ext uri="{FF2B5EF4-FFF2-40B4-BE49-F238E27FC236}">
                  <a16:creationId xmlns:a16="http://schemas.microsoft.com/office/drawing/2014/main" id="{E4D8E4C8-57A6-4786-A59F-0D347CC83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7" name="Oval 13">
              <a:extLst>
                <a:ext uri="{FF2B5EF4-FFF2-40B4-BE49-F238E27FC236}">
                  <a16:creationId xmlns:a16="http://schemas.microsoft.com/office/drawing/2014/main" id="{78BD492C-BB17-4B68-A105-5F42C682C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8" name="Oval 14">
              <a:extLst>
                <a:ext uri="{FF2B5EF4-FFF2-40B4-BE49-F238E27FC236}">
                  <a16:creationId xmlns:a16="http://schemas.microsoft.com/office/drawing/2014/main" id="{721B4D87-294F-4DB5-9CD5-120DC203F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19" name="Oval 15">
              <a:extLst>
                <a:ext uri="{FF2B5EF4-FFF2-40B4-BE49-F238E27FC236}">
                  <a16:creationId xmlns:a16="http://schemas.microsoft.com/office/drawing/2014/main" id="{EC01E93B-5DAB-41CE-885D-C284816F9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0" name="Oval 16">
              <a:extLst>
                <a:ext uri="{FF2B5EF4-FFF2-40B4-BE49-F238E27FC236}">
                  <a16:creationId xmlns:a16="http://schemas.microsoft.com/office/drawing/2014/main" id="{F8EF3F63-5169-4CEB-B53F-BC2DEA8E0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1" name="Oval 17">
              <a:extLst>
                <a:ext uri="{FF2B5EF4-FFF2-40B4-BE49-F238E27FC236}">
                  <a16:creationId xmlns:a16="http://schemas.microsoft.com/office/drawing/2014/main" id="{EDB0C64A-DE90-4186-8369-34AE46F41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2" name="Oval 18">
              <a:extLst>
                <a:ext uri="{FF2B5EF4-FFF2-40B4-BE49-F238E27FC236}">
                  <a16:creationId xmlns:a16="http://schemas.microsoft.com/office/drawing/2014/main" id="{212961BE-D3E1-4BCA-B208-4775331C0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3" name="Oval 19">
              <a:extLst>
                <a:ext uri="{FF2B5EF4-FFF2-40B4-BE49-F238E27FC236}">
                  <a16:creationId xmlns:a16="http://schemas.microsoft.com/office/drawing/2014/main" id="{E3150EAD-8687-4810-8639-051778657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4" name="Oval 20">
              <a:extLst>
                <a:ext uri="{FF2B5EF4-FFF2-40B4-BE49-F238E27FC236}">
                  <a16:creationId xmlns:a16="http://schemas.microsoft.com/office/drawing/2014/main" id="{844990A0-D241-4784-9F0D-1DEB21E5E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5" name="Oval 21">
              <a:extLst>
                <a:ext uri="{FF2B5EF4-FFF2-40B4-BE49-F238E27FC236}">
                  <a16:creationId xmlns:a16="http://schemas.microsoft.com/office/drawing/2014/main" id="{01544B3B-FE6B-48FD-97B8-DA418CDEA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6" name="Oval 22">
              <a:extLst>
                <a:ext uri="{FF2B5EF4-FFF2-40B4-BE49-F238E27FC236}">
                  <a16:creationId xmlns:a16="http://schemas.microsoft.com/office/drawing/2014/main" id="{C7F9A844-4FCC-4A40-A3E2-946C5DF3F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7" name="Oval 23">
              <a:extLst>
                <a:ext uri="{FF2B5EF4-FFF2-40B4-BE49-F238E27FC236}">
                  <a16:creationId xmlns:a16="http://schemas.microsoft.com/office/drawing/2014/main" id="{B2F9A7AB-47C7-43C4-B9DA-692D19C0D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8" name="Oval 24">
              <a:extLst>
                <a:ext uri="{FF2B5EF4-FFF2-40B4-BE49-F238E27FC236}">
                  <a16:creationId xmlns:a16="http://schemas.microsoft.com/office/drawing/2014/main" id="{0DD87918-47B6-44A9-91A7-878BDE8B5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29" name="Oval 25">
              <a:extLst>
                <a:ext uri="{FF2B5EF4-FFF2-40B4-BE49-F238E27FC236}">
                  <a16:creationId xmlns:a16="http://schemas.microsoft.com/office/drawing/2014/main" id="{C3B9F96A-A5A8-40E2-9F1E-CF4A205DC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0" name="Oval 26">
              <a:extLst>
                <a:ext uri="{FF2B5EF4-FFF2-40B4-BE49-F238E27FC236}">
                  <a16:creationId xmlns:a16="http://schemas.microsoft.com/office/drawing/2014/main" id="{F7536625-D873-4B1F-AB10-3F565460A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1" name="Oval 27">
              <a:extLst>
                <a:ext uri="{FF2B5EF4-FFF2-40B4-BE49-F238E27FC236}">
                  <a16:creationId xmlns:a16="http://schemas.microsoft.com/office/drawing/2014/main" id="{DB3C41E1-6407-4DB9-89C3-4D50D5EDA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2" name="Oval 28">
              <a:extLst>
                <a:ext uri="{FF2B5EF4-FFF2-40B4-BE49-F238E27FC236}">
                  <a16:creationId xmlns:a16="http://schemas.microsoft.com/office/drawing/2014/main" id="{71483D85-BB81-4057-8252-A7C714016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3" name="Oval 29">
              <a:extLst>
                <a:ext uri="{FF2B5EF4-FFF2-40B4-BE49-F238E27FC236}">
                  <a16:creationId xmlns:a16="http://schemas.microsoft.com/office/drawing/2014/main" id="{AF03E2A5-344B-40D1-99BB-E7DCD1571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4" name="Oval 30">
              <a:extLst>
                <a:ext uri="{FF2B5EF4-FFF2-40B4-BE49-F238E27FC236}">
                  <a16:creationId xmlns:a16="http://schemas.microsoft.com/office/drawing/2014/main" id="{9C38608C-7598-4A31-A762-67DF72697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5" name="Oval 31">
              <a:extLst>
                <a:ext uri="{FF2B5EF4-FFF2-40B4-BE49-F238E27FC236}">
                  <a16:creationId xmlns:a16="http://schemas.microsoft.com/office/drawing/2014/main" id="{A3A86F11-0C94-4430-9EDC-CAB315547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6" name="Oval 32">
              <a:extLst>
                <a:ext uri="{FF2B5EF4-FFF2-40B4-BE49-F238E27FC236}">
                  <a16:creationId xmlns:a16="http://schemas.microsoft.com/office/drawing/2014/main" id="{642DEFD0-2F76-4471-A0D1-A4E2493C4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7" name="Oval 33">
              <a:extLst>
                <a:ext uri="{FF2B5EF4-FFF2-40B4-BE49-F238E27FC236}">
                  <a16:creationId xmlns:a16="http://schemas.microsoft.com/office/drawing/2014/main" id="{6D213562-4B67-419C-88A0-F99B5F443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8" name="Oval 34">
              <a:extLst>
                <a:ext uri="{FF2B5EF4-FFF2-40B4-BE49-F238E27FC236}">
                  <a16:creationId xmlns:a16="http://schemas.microsoft.com/office/drawing/2014/main" id="{2CC59A56-A197-4D65-8FB6-666677B0F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39" name="Oval 35">
              <a:extLst>
                <a:ext uri="{FF2B5EF4-FFF2-40B4-BE49-F238E27FC236}">
                  <a16:creationId xmlns:a16="http://schemas.microsoft.com/office/drawing/2014/main" id="{310F5EB9-9EBB-4465-A86C-FEBD704D1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40" name="Oval 36">
              <a:extLst>
                <a:ext uri="{FF2B5EF4-FFF2-40B4-BE49-F238E27FC236}">
                  <a16:creationId xmlns:a16="http://schemas.microsoft.com/office/drawing/2014/main" id="{0116395B-2B9D-45F3-B704-CD31CAABB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41" name="Oval 37">
              <a:extLst>
                <a:ext uri="{FF2B5EF4-FFF2-40B4-BE49-F238E27FC236}">
                  <a16:creationId xmlns:a16="http://schemas.microsoft.com/office/drawing/2014/main" id="{29CB83FB-599B-4269-BAC2-7FF73957F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42" name="Oval 38">
              <a:extLst>
                <a:ext uri="{FF2B5EF4-FFF2-40B4-BE49-F238E27FC236}">
                  <a16:creationId xmlns:a16="http://schemas.microsoft.com/office/drawing/2014/main" id="{85298BB6-AFB0-44A7-B6C6-77C5EFB5F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  <p:sp>
          <p:nvSpPr>
            <p:cNvPr id="175143" name="Oval 39">
              <a:extLst>
                <a:ext uri="{FF2B5EF4-FFF2-40B4-BE49-F238E27FC236}">
                  <a16:creationId xmlns:a16="http://schemas.microsoft.com/office/drawing/2014/main" id="{791F7945-BC04-43A0-A7B0-DC1D0A2E2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 sz="1800"/>
            </a:p>
          </p:txBody>
        </p:sp>
      </p:grpSp>
    </p:spTree>
    <p:extLst>
      <p:ext uri="{BB962C8B-B14F-4D97-AF65-F5344CB8AC3E}">
        <p14:creationId xmlns:p14="http://schemas.microsoft.com/office/powerpoint/2010/main" val="243534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1EAFE-869D-4835-9CBB-72497AD62DD1}" type="datetimeFigureOut">
              <a:rPr lang="ar-EG" smtClean="0"/>
              <a:pPr/>
              <a:t>04/06/1441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689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CA3A488-74EC-4F05-A779-84907ED9A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875C85A-B6C8-47D9-BDB1-3B23AC9CA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1267D889-9BC5-4610-81B1-0D5D8719B7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9635A2B8-0D9D-410B-9D22-287D5AD97E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47B3CBB2-D047-4DE6-A5AF-14B75B4E62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/>
            </a:lvl1pPr>
          </a:lstStyle>
          <a:p>
            <a:fld id="{213BBFD9-1FC1-4725-817E-8C7967AF190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77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DB79619-E995-43CC-95C8-C8F035998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0D74638-BFB6-42CB-8E63-6B399EC11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B9A0DC8-B5FC-45A8-91A6-39BC2D60B4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6BBB745-EE9D-4CE2-9102-09D2862687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61F95EA-6E72-42FE-A5C6-3237D53C38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C64D8CBA-CAE4-46C4-825E-1B30157BA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90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E1F954-6AA4-4EB4-8825-EAEDACDF3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E41581F-3FF4-4C2A-BFD7-F9854B24E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F14A38D-05CA-44C9-853C-2D6DB37561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C5F849-F168-4ACF-B546-A9D02838A6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15935C-D0BF-464D-B4FC-7EB5EFEF06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10BB4B-109A-4084-AAA5-5FC3BD0DFA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30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29-Jan-20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2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AAF87B-84FA-4F1C-9612-CFCB55B52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D004E2-EA8A-439D-AE15-27B4E766E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991AD61-F7C2-4758-B6CF-AF04DB78C0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637753-36B9-44DA-84B2-80AC7F46C4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411E000-CA56-445F-937B-B4B581A4F8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A61BEC9-1ECD-4F5D-8858-B81BDFE1D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98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C1C63E3-4CC9-4CC8-A70A-EA8A8092D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478C0A5-3F3E-43F3-AAAA-A727E7044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A3168B8-9A3E-4EEE-B663-FBFF3D8817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32BCC78-4292-4EA6-891F-91FE009B49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EFD331-79EF-4EB2-A451-A23DE57BC1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55EEBA4D-1229-4609-B827-64F8C35D9CF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86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2628FE0-052B-4D52-98CA-A4B78D229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8F56008-BE55-4DAA-9BB2-0B5D1A159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19B94E1-A5A2-4C43-AC12-1878E739A9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3808516-EF42-43A8-B5C5-64D657AEEA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B74F2F-755B-46DA-A342-67A6E739F5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629AE3-7714-4BB3-8AD2-CAB66C255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84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141663"/>
            <a:ext cx="87137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8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臂部神经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 t="60001" r="33165"/>
          <a:stretch>
            <a:fillRect/>
          </a:stretch>
        </p:blipFill>
        <p:spPr bwMode="auto">
          <a:xfrm>
            <a:off x="321438" y="714356"/>
            <a:ext cx="51911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"/>
          <p:cNvSpPr>
            <a:spLocks/>
          </p:cNvSpPr>
          <p:nvPr/>
        </p:nvSpPr>
        <p:spPr bwMode="auto">
          <a:xfrm>
            <a:off x="5705059" y="940660"/>
            <a:ext cx="1583226" cy="775598"/>
          </a:xfrm>
          <a:prstGeom prst="borderCallout2">
            <a:avLst>
              <a:gd name="adj1" fmla="val 18412"/>
              <a:gd name="adj2" fmla="val -2704"/>
              <a:gd name="adj3" fmla="val 13047"/>
              <a:gd name="adj4" fmla="val -32630"/>
              <a:gd name="adj5" fmla="val 125534"/>
              <a:gd name="adj6" fmla="val -77681"/>
            </a:avLst>
          </a:prstGeom>
          <a:solidFill>
            <a:srgbClr val="FFFF00"/>
          </a:solidFill>
          <a:ln w="57150">
            <a:solidFill>
              <a:schemeClr val="bg1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Ulnar  nerve </a:t>
            </a:r>
          </a:p>
        </p:txBody>
      </p:sp>
      <p:sp>
        <p:nvSpPr>
          <p:cNvPr id="7" name="AutoShape 15"/>
          <p:cNvSpPr>
            <a:spLocks/>
          </p:cNvSpPr>
          <p:nvPr/>
        </p:nvSpPr>
        <p:spPr bwMode="auto">
          <a:xfrm>
            <a:off x="0" y="2476922"/>
            <a:ext cx="1902992" cy="881498"/>
          </a:xfrm>
          <a:prstGeom prst="borderCallout2">
            <a:avLst>
              <a:gd name="adj1" fmla="val 9903"/>
              <a:gd name="adj2" fmla="val 103440"/>
              <a:gd name="adj3" fmla="val 11499"/>
              <a:gd name="adj4" fmla="val 120322"/>
              <a:gd name="adj5" fmla="val 156170"/>
              <a:gd name="adj6" fmla="val 165560"/>
            </a:avLst>
          </a:prstGeom>
          <a:solidFill>
            <a:srgbClr val="FFFF00"/>
          </a:solidFill>
          <a:ln w="57150">
            <a:solidFill>
              <a:schemeClr val="bg1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Bicipital aponeurosis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8077" y="-23088"/>
            <a:ext cx="4741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Relations of elbow joint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15">
            <a:extLst>
              <a:ext uri="{FF2B5EF4-FFF2-40B4-BE49-F238E27FC236}">
                <a16:creationId xmlns:a16="http://schemas.microsoft.com/office/drawing/2014/main" id="{302FE0B0-31AA-4EB5-93F8-6B80DCCC6D88}"/>
              </a:ext>
            </a:extLst>
          </p:cNvPr>
          <p:cNvSpPr>
            <a:spLocks/>
          </p:cNvSpPr>
          <p:nvPr/>
        </p:nvSpPr>
        <p:spPr bwMode="auto">
          <a:xfrm>
            <a:off x="160679" y="1188834"/>
            <a:ext cx="1506165" cy="722497"/>
          </a:xfrm>
          <a:prstGeom prst="borderCallout2">
            <a:avLst>
              <a:gd name="adj1" fmla="val 9903"/>
              <a:gd name="adj2" fmla="val 103440"/>
              <a:gd name="adj3" fmla="val 9903"/>
              <a:gd name="adj4" fmla="val 126236"/>
              <a:gd name="adj5" fmla="val 237244"/>
              <a:gd name="adj6" fmla="val 218950"/>
            </a:avLst>
          </a:prstGeom>
          <a:solidFill>
            <a:srgbClr val="FFFF00"/>
          </a:solidFill>
          <a:ln w="57150">
            <a:solidFill>
              <a:schemeClr val="bg1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Brachial artery</a:t>
            </a: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351BFF1E-1E81-4C8C-88B3-60C92A751239}"/>
              </a:ext>
            </a:extLst>
          </p:cNvPr>
          <p:cNvSpPr>
            <a:spLocks/>
          </p:cNvSpPr>
          <p:nvPr/>
        </p:nvSpPr>
        <p:spPr bwMode="auto">
          <a:xfrm>
            <a:off x="5148775" y="2015564"/>
            <a:ext cx="1723903" cy="775598"/>
          </a:xfrm>
          <a:prstGeom prst="borderCallout2">
            <a:avLst>
              <a:gd name="adj1" fmla="val 18412"/>
              <a:gd name="adj2" fmla="val -2704"/>
              <a:gd name="adj3" fmla="val 42068"/>
              <a:gd name="adj4" fmla="val -33664"/>
              <a:gd name="adj5" fmla="val 107396"/>
              <a:gd name="adj6" fmla="val -57085"/>
            </a:avLst>
          </a:prstGeom>
          <a:solidFill>
            <a:srgbClr val="FFFF00"/>
          </a:solidFill>
          <a:ln w="57150">
            <a:solidFill>
              <a:schemeClr val="bg1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Med.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Cut N forearm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39558450-0FC3-4A45-B65E-FFB325868457}"/>
              </a:ext>
            </a:extLst>
          </p:cNvPr>
          <p:cNvSpPr>
            <a:spLocks/>
          </p:cNvSpPr>
          <p:nvPr/>
        </p:nvSpPr>
        <p:spPr bwMode="auto">
          <a:xfrm>
            <a:off x="5289452" y="3003398"/>
            <a:ext cx="1583226" cy="775598"/>
          </a:xfrm>
          <a:prstGeom prst="borderCallout2">
            <a:avLst>
              <a:gd name="adj1" fmla="val 18412"/>
              <a:gd name="adj2" fmla="val -2704"/>
              <a:gd name="adj3" fmla="val 13047"/>
              <a:gd name="adj4" fmla="val -32630"/>
              <a:gd name="adj5" fmla="val 74749"/>
              <a:gd name="adj6" fmla="val -114624"/>
            </a:avLst>
          </a:prstGeom>
          <a:solidFill>
            <a:srgbClr val="FFFF00"/>
          </a:solidFill>
          <a:ln w="57150">
            <a:solidFill>
              <a:schemeClr val="bg1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Median  nerve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0A4A58-E310-48AC-9A49-93FAD27FEF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4" t="19066" r="14097" b="2447"/>
          <a:stretch/>
        </p:blipFill>
        <p:spPr>
          <a:xfrm>
            <a:off x="7065174" y="714356"/>
            <a:ext cx="3094892" cy="4881780"/>
          </a:xfrm>
          <a:prstGeom prst="rect">
            <a:avLst/>
          </a:prstGeom>
        </p:spPr>
      </p:pic>
      <p:sp>
        <p:nvSpPr>
          <p:cNvPr id="15" name="AutoShape 6">
            <a:extLst>
              <a:ext uri="{FF2B5EF4-FFF2-40B4-BE49-F238E27FC236}">
                <a16:creationId xmlns:a16="http://schemas.microsoft.com/office/drawing/2014/main" id="{56EAFFCB-7340-42BB-9553-0789D03A4460}"/>
              </a:ext>
            </a:extLst>
          </p:cNvPr>
          <p:cNvSpPr>
            <a:spLocks/>
          </p:cNvSpPr>
          <p:nvPr/>
        </p:nvSpPr>
        <p:spPr bwMode="auto">
          <a:xfrm>
            <a:off x="9622302" y="3245978"/>
            <a:ext cx="2248260" cy="817718"/>
          </a:xfrm>
          <a:prstGeom prst="borderCallout2">
            <a:avLst>
              <a:gd name="adj1" fmla="val 18412"/>
              <a:gd name="adj2" fmla="val -2704"/>
              <a:gd name="adj3" fmla="val 23370"/>
              <a:gd name="adj4" fmla="val -57032"/>
              <a:gd name="adj5" fmla="val 165102"/>
              <a:gd name="adj6" fmla="val -72263"/>
            </a:avLst>
          </a:prstGeom>
          <a:solidFill>
            <a:srgbClr val="FFFF00"/>
          </a:solidFill>
          <a:ln w="5715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Median cubital vein</a:t>
            </a:r>
          </a:p>
        </p:txBody>
      </p:sp>
      <p:sp>
        <p:nvSpPr>
          <p:cNvPr id="16" name="AutoShape 6">
            <a:extLst>
              <a:ext uri="{FF2B5EF4-FFF2-40B4-BE49-F238E27FC236}">
                <a16:creationId xmlns:a16="http://schemas.microsoft.com/office/drawing/2014/main" id="{2883880C-4BD7-4DC4-8678-D349FC2145CD}"/>
              </a:ext>
            </a:extLst>
          </p:cNvPr>
          <p:cNvSpPr>
            <a:spLocks/>
          </p:cNvSpPr>
          <p:nvPr/>
        </p:nvSpPr>
        <p:spPr bwMode="auto">
          <a:xfrm>
            <a:off x="10247665" y="4384900"/>
            <a:ext cx="1622897" cy="1003026"/>
          </a:xfrm>
          <a:prstGeom prst="borderCallout2">
            <a:avLst>
              <a:gd name="adj1" fmla="val 18412"/>
              <a:gd name="adj2" fmla="val -2704"/>
              <a:gd name="adj3" fmla="val 13047"/>
              <a:gd name="adj4" fmla="val -32630"/>
              <a:gd name="adj5" fmla="val 79251"/>
              <a:gd name="adj6" fmla="val -115541"/>
            </a:avLst>
          </a:prstGeom>
          <a:solidFill>
            <a:srgbClr val="FFFF00"/>
          </a:solidFill>
          <a:ln w="5715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Basilic vein</a:t>
            </a: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B2BE8F9A-0B8D-4C25-B441-6C9D226DBCE4}"/>
              </a:ext>
            </a:extLst>
          </p:cNvPr>
          <p:cNvSpPr>
            <a:spLocks/>
          </p:cNvSpPr>
          <p:nvPr/>
        </p:nvSpPr>
        <p:spPr bwMode="auto">
          <a:xfrm>
            <a:off x="7065174" y="5917340"/>
            <a:ext cx="2243963" cy="775598"/>
          </a:xfrm>
          <a:prstGeom prst="borderCallout2">
            <a:avLst>
              <a:gd name="adj1" fmla="val 274"/>
              <a:gd name="adj2" fmla="val 3565"/>
              <a:gd name="adj3" fmla="val -1463"/>
              <a:gd name="adj4" fmla="val 32569"/>
              <a:gd name="adj5" fmla="val -79424"/>
              <a:gd name="adj6" fmla="val 35623"/>
            </a:avLst>
          </a:prstGeom>
          <a:solidFill>
            <a:srgbClr val="FFFF00"/>
          </a:solidFill>
          <a:ln w="5715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Intermediate vein</a:t>
            </a: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DE88683C-6457-4B2A-BD96-DC507281965F}"/>
              </a:ext>
            </a:extLst>
          </p:cNvPr>
          <p:cNvSpPr>
            <a:spLocks/>
          </p:cNvSpPr>
          <p:nvPr/>
        </p:nvSpPr>
        <p:spPr bwMode="auto">
          <a:xfrm>
            <a:off x="4497839" y="5822021"/>
            <a:ext cx="1791030" cy="842193"/>
          </a:xfrm>
          <a:prstGeom prst="borderCallout2">
            <a:avLst>
              <a:gd name="adj1" fmla="val 1708"/>
              <a:gd name="adj2" fmla="val 65630"/>
              <a:gd name="adj3" fmla="val -58778"/>
              <a:gd name="adj4" fmla="val 67907"/>
              <a:gd name="adj5" fmla="val -73239"/>
              <a:gd name="adj6" fmla="val 159098"/>
            </a:avLst>
          </a:prstGeom>
          <a:solidFill>
            <a:srgbClr val="FFFF00"/>
          </a:solidFill>
          <a:ln w="5715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Cephalic vein</a:t>
            </a:r>
          </a:p>
        </p:txBody>
      </p:sp>
    </p:spTree>
    <p:extLst>
      <p:ext uri="{BB962C8B-B14F-4D97-AF65-F5344CB8AC3E}">
        <p14:creationId xmlns:p14="http://schemas.microsoft.com/office/powerpoint/2010/main" val="11247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7B3F8F-C908-4177-B246-C7F45B04F5B7}"/>
              </a:ext>
            </a:extLst>
          </p:cNvPr>
          <p:cNvSpPr txBox="1"/>
          <p:nvPr/>
        </p:nvSpPr>
        <p:spPr>
          <a:xfrm>
            <a:off x="180109" y="166255"/>
            <a:ext cx="118872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Relations of the elbow joint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Cephalic vein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(laterally) </a:t>
            </a:r>
            <a:r>
              <a:rPr lang="ar-SA" sz="24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الوريد الرأسى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Basilic vein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(medially) </a:t>
            </a:r>
            <a:r>
              <a:rPr lang="ar-SA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الوريد الملكى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Median cubital vein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directs upward from cephalic vein to the basilic vein</a:t>
            </a:r>
          </a:p>
          <a:p>
            <a:pPr>
              <a:lnSpc>
                <a:spcPct val="125000"/>
              </a:lnSpc>
              <a:tabLst>
                <a:tab pos="1028700" algn="l"/>
                <a:tab pos="217424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Intermediate vein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ends in the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median cubital vein. But, commonly it divides into a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lateral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branch to the cephalic vein and a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branch to the basilic vein. </a:t>
            </a:r>
          </a:p>
          <a:p>
            <a:pPr>
              <a:lnSpc>
                <a:spcPct val="125000"/>
              </a:lnSpc>
              <a:tabLst>
                <a:tab pos="1028700" algn="l"/>
                <a:tab pos="217424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Bicipital aponeurosis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separates the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cubital vein from brachial artery</a:t>
            </a:r>
          </a:p>
          <a:p>
            <a:pPr>
              <a:lnSpc>
                <a:spcPct val="125000"/>
              </a:lnSpc>
              <a:tabLst>
                <a:tab pos="1028700" algn="l"/>
                <a:tab pos="217424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6- Brachial artery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passes from medial side to the cubital fossa where the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Bicipital aponeurosis separates it from the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cubital vein</a:t>
            </a:r>
          </a:p>
          <a:p>
            <a:pPr>
              <a:lnSpc>
                <a:spcPct val="125000"/>
              </a:lnSpc>
              <a:tabLst>
                <a:tab pos="1028700" algn="l"/>
                <a:tab pos="217424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7- Median nerve passes deep to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bicipital aponeurosis that separate it from the median cubital vein.</a:t>
            </a:r>
          </a:p>
          <a:p>
            <a:pPr>
              <a:lnSpc>
                <a:spcPct val="125000"/>
              </a:lnSpc>
              <a:tabLst>
                <a:tab pos="1028700" algn="l"/>
                <a:tab pos="217424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enters the forearm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 the two heads of pronator teres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The deep head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separates it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from the ulnar artery. </a:t>
            </a:r>
          </a:p>
          <a:p>
            <a:pPr>
              <a:lnSpc>
                <a:spcPct val="125000"/>
              </a:lnSpc>
              <a:tabLst>
                <a:tab pos="1028700" algn="l"/>
                <a:tab pos="217424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8- Ulnar nerve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descends to the 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back of the medial epicondyle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humerus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dangerous position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37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F88B5C-5D1D-4A5E-8707-16346C53664F}"/>
              </a:ext>
            </a:extLst>
          </p:cNvPr>
          <p:cNvSpPr/>
          <p:nvPr/>
        </p:nvSpPr>
        <p:spPr>
          <a:xfrm>
            <a:off x="140677" y="98474"/>
            <a:ext cx="12051323" cy="651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30000"/>
              </a:lnSpc>
              <a:buFont typeface="Wingdings" panose="05000000000000000000" pitchFamily="2" charset="2"/>
              <a:buChar char="v"/>
              <a:tabLst>
                <a:tab pos="255270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Applied anatomy (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injury of the ulnar nerve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tabLst>
                <a:tab pos="32385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Dislocation of the elbow joint. 			2- Fracture medial epicondyle of the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humerus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lvl="0" indent="-342900" algn="ctr">
              <a:lnSpc>
                <a:spcPct val="130000"/>
              </a:lnSpc>
              <a:buFont typeface="Wingdings" panose="05000000000000000000" pitchFamily="2" charset="2"/>
              <a:buChar char="v"/>
              <a:tabLst>
                <a:tab pos="12954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Deformity (partial claw hand)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tabLst>
                <a:tab pos="518160" algn="l"/>
              </a:tabLs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Hyperextension of the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metacarpo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-phalangeal joints and flexion of the inter-phalangeal joints of the </a:t>
            </a:r>
            <a:r>
              <a:rPr lang="en-US" sz="20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ring and little lingers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due to paralysis of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Lumbrical Muscles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30000"/>
              </a:lnSpc>
              <a:tabLst>
                <a:tab pos="342900" algn="l"/>
              </a:tabLst>
            </a:pP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000" b="1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Writing position by Lumbrical Muscles 1st &amp; 2nd by median N while 3rd &amp; 4th by ulnar N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lvl="0">
              <a:lnSpc>
                <a:spcPct val="130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Positive Formant's test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When the sheet of paper between the thumb and index is pulled against a holding resistance, the thumb is fully flexed at distal phalanx due to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Paralysis of the adductor pollicis </a:t>
            </a:r>
          </a:p>
          <a:p>
            <a:pPr>
              <a:lnSpc>
                <a:spcPct val="130000"/>
              </a:lnSpc>
              <a:tabLst>
                <a:tab pos="1216660" algn="l"/>
                <a:tab pos="217424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Sensory effects;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Loss of sensations in the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 third of the hand and medial one and half fingers.</a:t>
            </a:r>
          </a:p>
          <a:p>
            <a:pPr marL="342900" marR="0" lvl="0" indent="-342900" algn="ctr">
              <a:lnSpc>
                <a:spcPct val="130000"/>
              </a:lnSpc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Cubital tunnel syndrome: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3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Compression of the ulnar nerve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behind the medial epicondyle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Burning sensation, numbness in the medial third of the hand and medial one and half fingers.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symptoms increase during flexion of the elbow.</a:t>
            </a:r>
          </a:p>
          <a:p>
            <a:pPr marL="342900" indent="-342900" algn="ctr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Pronator teres syndrome 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rgbClr val="800080"/>
              </a:buClr>
              <a:buSzPct val="60000"/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Compression of the median nerve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elbow joint </a:t>
            </a:r>
            <a:r>
              <a:rPr lang="en-US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to pain and numbness </a:t>
            </a:r>
            <a:r>
              <a:rPr lang="en-US" sz="20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lateral two third of palm of the hand and lateral three and half fingers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weakness of flexor muscles 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91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15CD5BC2-907E-4444-B373-E5F4E7A98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40147" y="1641231"/>
            <a:ext cx="6858000" cy="1447800"/>
          </a:xfrm>
          <a:solidFill>
            <a:srgbClr val="FFFF00">
              <a:alpha val="59999"/>
            </a:srgbClr>
          </a:solidFill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>
            <a:flatTx/>
          </a:bodyPr>
          <a:lstStyle/>
          <a:p>
            <a:pPr algn="ctr" eaLnBrk="1" hangingPunct="1">
              <a:buFontTx/>
              <a:buNone/>
            </a:pPr>
            <a:r>
              <a:rPr lang="en-US" altLang="en-US" sz="7200" b="1" dirty="0"/>
              <a:t>Radioulnar joints</a:t>
            </a:r>
          </a:p>
        </p:txBody>
      </p:sp>
    </p:spTree>
    <p:extLst>
      <p:ext uri="{BB962C8B-B14F-4D97-AF65-F5344CB8AC3E}">
        <p14:creationId xmlns:p14="http://schemas.microsoft.com/office/powerpoint/2010/main" val="311496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9E7D314E-11E0-4B50-9DBB-18C4E3C2C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3" t="10945" r="50904" b="24504"/>
          <a:stretch/>
        </p:blipFill>
        <p:spPr bwMode="auto">
          <a:xfrm>
            <a:off x="6543875" y="776909"/>
            <a:ext cx="197167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8D718D8-E0B8-482E-AA1F-9A975051B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6" t="12434" r="52042" b="24222"/>
          <a:stretch/>
        </p:blipFill>
        <p:spPr bwMode="auto">
          <a:xfrm>
            <a:off x="8606869" y="876299"/>
            <a:ext cx="180229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B53A91-DE00-4686-A6FF-7AD61D12D1CE}"/>
              </a:ext>
            </a:extLst>
          </p:cNvPr>
          <p:cNvSpPr txBox="1"/>
          <p:nvPr/>
        </p:nvSpPr>
        <p:spPr>
          <a:xfrm>
            <a:off x="5867399" y="18420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6CEFA-8BCC-48AF-8353-CD2858208847}"/>
              </a:ext>
            </a:extLst>
          </p:cNvPr>
          <p:cNvSpPr txBox="1"/>
          <p:nvPr/>
        </p:nvSpPr>
        <p:spPr>
          <a:xfrm>
            <a:off x="10543309" y="1607127"/>
            <a:ext cx="146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Superior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51195F-EDDB-4787-A1D3-9F56CB86A17C}"/>
              </a:ext>
            </a:extLst>
          </p:cNvPr>
          <p:cNvSpPr txBox="1"/>
          <p:nvPr/>
        </p:nvSpPr>
        <p:spPr>
          <a:xfrm>
            <a:off x="10695709" y="3848099"/>
            <a:ext cx="126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Middle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997E9-8E76-496E-B585-69E723D69995}"/>
              </a:ext>
            </a:extLst>
          </p:cNvPr>
          <p:cNvSpPr txBox="1"/>
          <p:nvPr/>
        </p:nvSpPr>
        <p:spPr>
          <a:xfrm>
            <a:off x="10695709" y="5750868"/>
            <a:ext cx="131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Inferior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DF6FA6-A152-46CC-8A69-AAF647D72287}"/>
              </a:ext>
            </a:extLst>
          </p:cNvPr>
          <p:cNvCxnSpPr>
            <a:cxnSpLocks/>
          </p:cNvCxnSpPr>
          <p:nvPr/>
        </p:nvCxnSpPr>
        <p:spPr bwMode="auto">
          <a:xfrm flipH="1">
            <a:off x="9508016" y="1819409"/>
            <a:ext cx="983673" cy="4092"/>
          </a:xfrm>
          <a:prstGeom prst="straightConnector1">
            <a:avLst/>
          </a:prstGeom>
          <a:solidFill>
            <a:schemeClr val="accent1">
              <a:alpha val="17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36871CB-9777-4FFC-8276-AD182B959AD8}"/>
              </a:ext>
            </a:extLst>
          </p:cNvPr>
          <p:cNvCxnSpPr>
            <a:cxnSpLocks/>
          </p:cNvCxnSpPr>
          <p:nvPr/>
        </p:nvCxnSpPr>
        <p:spPr bwMode="auto">
          <a:xfrm flipH="1">
            <a:off x="9508016" y="4082573"/>
            <a:ext cx="1174442" cy="63273"/>
          </a:xfrm>
          <a:prstGeom prst="straightConnector1">
            <a:avLst/>
          </a:prstGeom>
          <a:solidFill>
            <a:schemeClr val="accent1">
              <a:alpha val="17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B0FCA2-0A4C-40DF-A2C7-23113E6C17B4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>
            <a:off x="9568765" y="5981701"/>
            <a:ext cx="1126944" cy="242224"/>
          </a:xfrm>
          <a:prstGeom prst="straightConnector1">
            <a:avLst/>
          </a:prstGeom>
          <a:solidFill>
            <a:schemeClr val="accent1">
              <a:alpha val="17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B18E11B-1C38-4FC1-8859-0AE1D49B6D96}"/>
              </a:ext>
            </a:extLst>
          </p:cNvPr>
          <p:cNvSpPr/>
          <p:nvPr/>
        </p:nvSpPr>
        <p:spPr>
          <a:xfrm>
            <a:off x="955964" y="0"/>
            <a:ext cx="47798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2603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Radioulnar joints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151818-AC5B-45E9-B7A1-5CB4DC81B063}"/>
              </a:ext>
            </a:extLst>
          </p:cNvPr>
          <p:cNvSpPr/>
          <p:nvPr/>
        </p:nvSpPr>
        <p:spPr>
          <a:xfrm>
            <a:off x="140441" y="914161"/>
            <a:ext cx="6096000" cy="907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340" marR="0" lvl="0" indent="-342900" algn="just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29540" algn="l"/>
              </a:tabLst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0340" marR="0" lvl="0" indent="-342900" algn="just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29540" algn="l"/>
              </a:tabLst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C267353-6E75-4A76-9C1E-36840AA5C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6441" y="261015"/>
            <a:ext cx="2078107" cy="443534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Pronation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3675E1-954D-4EDC-8D48-78A6CC5CF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4974" y="130952"/>
            <a:ext cx="2254525" cy="558248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Supination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6C47FC-2DC8-4EC4-B4C0-5F994D985312}"/>
              </a:ext>
            </a:extLst>
          </p:cNvPr>
          <p:cNvSpPr/>
          <p:nvPr/>
        </p:nvSpPr>
        <p:spPr>
          <a:xfrm>
            <a:off x="231757" y="876299"/>
            <a:ext cx="6312117" cy="5826723"/>
          </a:xfrm>
          <a:prstGeom prst="rect">
            <a:avLst/>
          </a:prstGeom>
          <a:ln w="38100">
            <a:solidFill>
              <a:srgbClr val="CC00CC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29540" algn="l"/>
                <a:tab pos="1724025" algn="l"/>
                <a:tab pos="2919730" algn="ctr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Superior Radioulnar Joint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Type;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pivot (uniaxial) synovial joint.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0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Articular surfaces:</a:t>
            </a:r>
            <a:endParaRPr lang="en-US" sz="2000" dirty="0">
              <a:solidFill>
                <a:srgbClr val="CC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tabLst>
                <a:tab pos="1216660" algn="l"/>
                <a:tab pos="217424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Articular circumference of the head of the radius.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Radial notch of the ulna and annular ligament.</a:t>
            </a:r>
          </a:p>
          <a:p>
            <a:pPr marL="342900" lvl="0" indent="-342900" algn="ctr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45745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Inferior Radioulnar Joint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tabLst>
                <a:tab pos="800100" algn="l"/>
                <a:tab pos="2174240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Type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pivot (uniaxial) synovial joint.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tabLst>
                <a:tab pos="800100" algn="l"/>
                <a:tab pos="2174240" algn="l"/>
              </a:tabLst>
            </a:pPr>
            <a:r>
              <a:rPr lang="en-US" sz="20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Articular surfaces</a:t>
            </a:r>
            <a:r>
              <a:rPr lang="en-US" sz="2000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head of the ulna and ulnar notch of the radius. 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2954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Middle Radioulnar Joint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Type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fibrous joint. 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It is formed by oblique cord and interosseous membrane between the radius and ulna.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Directions of fibers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obliquely downwards and medially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from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radius to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ulna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38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1DCADF-F45B-444F-A81F-457EE8CD3F48}"/>
              </a:ext>
            </a:extLst>
          </p:cNvPr>
          <p:cNvSpPr/>
          <p:nvPr/>
        </p:nvSpPr>
        <p:spPr>
          <a:xfrm>
            <a:off x="225083" y="140677"/>
            <a:ext cx="11816861" cy="698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129540" algn="l"/>
                <a:tab pos="4572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Pronation and Supination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0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Definition</a:t>
            </a:r>
            <a:r>
              <a:rPr lang="en-US" sz="2000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228600" marR="457200" algn="justLow">
              <a:lnSpc>
                <a:spcPct val="125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Pronation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 rotation of the forearm and the palm of the hand face posteriorly. </a:t>
            </a:r>
          </a:p>
          <a:p>
            <a:pPr marL="228600" marR="457200" algn="justLow">
              <a:lnSpc>
                <a:spcPct val="125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Supination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lateral rotation of the forearm and the palm of the hand face anteriorly.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0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Joints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superior and inferior radioulnar joints.</a:t>
            </a:r>
          </a:p>
          <a:p>
            <a:pPr marL="18034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The axis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extends from the head of the radius to the head of the ulna. </a:t>
            </a:r>
          </a:p>
          <a:p>
            <a:pPr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0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Muscles of Pronation and their nerve supply </a:t>
            </a:r>
            <a:endParaRPr lang="en-US" sz="2000" dirty="0">
              <a:solidFill>
                <a:srgbClr val="CC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It is initiated by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brachioradialis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supplied by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radial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nerve.</a:t>
            </a:r>
          </a:p>
          <a:p>
            <a:pPr marL="28575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It is completed by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Pronator teres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supplied by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nerve.</a:t>
            </a:r>
          </a:p>
          <a:p>
            <a:pPr marL="457200">
              <a:lnSpc>
                <a:spcPct val="125000"/>
              </a:lnSpc>
              <a:tabLst>
                <a:tab pos="1216660" algn="l"/>
                <a:tab pos="16002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              -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Pronator quadratus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supplied by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 interosseous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nerve.</a:t>
            </a:r>
          </a:p>
          <a:p>
            <a:pPr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0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Muscles of Supination and their nerve supply</a:t>
            </a:r>
            <a:endParaRPr lang="en-US" sz="2000" dirty="0">
              <a:solidFill>
                <a:srgbClr val="CC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It is initiated by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brachioradialis = supplied by radial nerve.</a:t>
            </a:r>
          </a:p>
          <a:p>
            <a:pPr marL="28575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It is completed by 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Supinator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supplied by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 interosseous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nerve.</a:t>
            </a:r>
          </a:p>
          <a:p>
            <a:pPr marL="457200">
              <a:lnSpc>
                <a:spcPct val="125000"/>
              </a:lnSpc>
              <a:tabLst>
                <a:tab pos="0" algn="l"/>
                <a:tab pos="50355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           -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Biceps brachii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supplied by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musculocutaneous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nerve. </a:t>
            </a:r>
          </a:p>
          <a:p>
            <a:pPr lvl="0" algn="just" eaLnBrk="0" fontAlgn="base" hangingPunct="0">
              <a:lnSpc>
                <a:spcPct val="125000"/>
              </a:lnSpc>
              <a:tabLst>
                <a:tab pos="129540" algn="l"/>
              </a:tabLst>
            </a:pP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N.B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Supination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much more </a:t>
            </a:r>
            <a:r>
              <a:rPr lang="en-US" b="1" kern="0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powerful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pronation. Because, in the usual working position with elbow flexed (e.g.  Turning a screw-driver, a doorknob) are designed to be fixed by the use of the power of supination. </a:t>
            </a:r>
          </a:p>
          <a:p>
            <a:pPr marL="457200" lvl="0" indent="-342900" eaLnBrk="0" fontAlgn="base" hangingPunct="0">
              <a:lnSpc>
                <a:spcPct val="125000"/>
              </a:lnSpc>
              <a:buFontTx/>
              <a:buChar char="•"/>
              <a:tabLst>
                <a:tab pos="0" algn="l"/>
                <a:tab pos="503555" algn="l"/>
              </a:tabLst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semiflexed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elbow the palm is turned upwards in supination and downward in pronation </a:t>
            </a:r>
            <a:r>
              <a:rPr lang="en-US" b="1" kern="0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(kings pronate and beggars supinate)</a:t>
            </a:r>
            <a:endParaRPr lang="en-US" b="1" kern="0" dirty="0">
              <a:solidFill>
                <a:srgbClr val="CC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23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110D877-3A31-4000-8646-B415F875E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 l="18333" t="6667" r="70000" b="47112"/>
          <a:stretch>
            <a:fillRect/>
          </a:stretch>
        </p:blipFill>
        <p:spPr bwMode="auto">
          <a:xfrm>
            <a:off x="6516688" y="-1"/>
            <a:ext cx="289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4019" name="AutoShape 3">
            <a:extLst>
              <a:ext uri="{FF2B5EF4-FFF2-40B4-BE49-F238E27FC236}">
                <a16:creationId xmlns:a16="http://schemas.microsoft.com/office/drawing/2014/main" id="{60074645-D836-4914-8AE9-0CB17078FBFD}"/>
              </a:ext>
            </a:extLst>
          </p:cNvPr>
          <p:cNvSpPr>
            <a:spLocks/>
          </p:cNvSpPr>
          <p:nvPr/>
        </p:nvSpPr>
        <p:spPr bwMode="auto">
          <a:xfrm>
            <a:off x="9412288" y="3113881"/>
            <a:ext cx="2779712" cy="630237"/>
          </a:xfrm>
          <a:prstGeom prst="callout2">
            <a:avLst>
              <a:gd name="adj1" fmla="val 60451"/>
              <a:gd name="adj2" fmla="val 4112"/>
              <a:gd name="adj3" fmla="val 18134"/>
              <a:gd name="adj4" fmla="val -6852"/>
              <a:gd name="adj5" fmla="val -239796"/>
              <a:gd name="adj6" fmla="val -2541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Pronator Teres</a:t>
            </a:r>
          </a:p>
        </p:txBody>
      </p:sp>
      <p:sp>
        <p:nvSpPr>
          <p:cNvPr id="214021" name="AutoShape 5">
            <a:extLst>
              <a:ext uri="{FF2B5EF4-FFF2-40B4-BE49-F238E27FC236}">
                <a16:creationId xmlns:a16="http://schemas.microsoft.com/office/drawing/2014/main" id="{DA4B3407-73A5-483D-B0F9-34288F61C6E5}"/>
              </a:ext>
            </a:extLst>
          </p:cNvPr>
          <p:cNvSpPr>
            <a:spLocks/>
          </p:cNvSpPr>
          <p:nvPr/>
        </p:nvSpPr>
        <p:spPr bwMode="auto">
          <a:xfrm>
            <a:off x="10017125" y="1307812"/>
            <a:ext cx="2174875" cy="701675"/>
          </a:xfrm>
          <a:prstGeom prst="callout2">
            <a:avLst>
              <a:gd name="adj1" fmla="val 46156"/>
              <a:gd name="adj2" fmla="val 771"/>
              <a:gd name="adj3" fmla="val 16292"/>
              <a:gd name="adj4" fmla="val -17194"/>
              <a:gd name="adj5" fmla="val -99816"/>
              <a:gd name="adj6" fmla="val -7391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Brachialis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1A33F89-DB7C-4DF1-AD87-912BEE975A8E}"/>
              </a:ext>
            </a:extLst>
          </p:cNvPr>
          <p:cNvSpPr>
            <a:spLocks/>
          </p:cNvSpPr>
          <p:nvPr/>
        </p:nvSpPr>
        <p:spPr bwMode="auto">
          <a:xfrm>
            <a:off x="9232179" y="4670821"/>
            <a:ext cx="2779712" cy="630237"/>
          </a:xfrm>
          <a:prstGeom prst="callout2">
            <a:avLst>
              <a:gd name="adj1" fmla="val 60451"/>
              <a:gd name="adj2" fmla="val 4112"/>
              <a:gd name="adj3" fmla="val 18134"/>
              <a:gd name="adj4" fmla="val -6852"/>
              <a:gd name="adj5" fmla="val -266176"/>
              <a:gd name="adj6" fmla="val -5083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Brachioradialis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7229617-25E4-4F41-9265-6E99A46C4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8000"/>
          </a:blip>
          <a:srcRect l="19444" t="7333" r="71111" b="47333"/>
          <a:stretch>
            <a:fillRect/>
          </a:stretch>
        </p:blipFill>
        <p:spPr bwMode="auto">
          <a:xfrm>
            <a:off x="561109" y="0"/>
            <a:ext cx="266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AutoShape 3">
            <a:extLst>
              <a:ext uri="{FF2B5EF4-FFF2-40B4-BE49-F238E27FC236}">
                <a16:creationId xmlns:a16="http://schemas.microsoft.com/office/drawing/2014/main" id="{E489D47C-EC7F-479D-BF13-A0FACAE225E1}"/>
              </a:ext>
            </a:extLst>
          </p:cNvPr>
          <p:cNvSpPr>
            <a:spLocks/>
          </p:cNvSpPr>
          <p:nvPr/>
        </p:nvSpPr>
        <p:spPr bwMode="auto">
          <a:xfrm>
            <a:off x="3054063" y="3428999"/>
            <a:ext cx="2779712" cy="630237"/>
          </a:xfrm>
          <a:prstGeom prst="callout2">
            <a:avLst>
              <a:gd name="adj1" fmla="val 60451"/>
              <a:gd name="adj2" fmla="val 4112"/>
              <a:gd name="adj3" fmla="val 18134"/>
              <a:gd name="adj4" fmla="val -6852"/>
              <a:gd name="adj5" fmla="val -239796"/>
              <a:gd name="adj6" fmla="val -2541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Pronator Teres</a:t>
            </a: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2218CA7B-A0FC-4D38-9AE6-B05179C7B1B5}"/>
              </a:ext>
            </a:extLst>
          </p:cNvPr>
          <p:cNvSpPr>
            <a:spLocks/>
          </p:cNvSpPr>
          <p:nvPr/>
        </p:nvSpPr>
        <p:spPr bwMode="auto">
          <a:xfrm>
            <a:off x="3395520" y="5211995"/>
            <a:ext cx="2779712" cy="630237"/>
          </a:xfrm>
          <a:prstGeom prst="callout2">
            <a:avLst>
              <a:gd name="adj1" fmla="val 60451"/>
              <a:gd name="adj2" fmla="val 4112"/>
              <a:gd name="adj3" fmla="val 18134"/>
              <a:gd name="adj4" fmla="val -6852"/>
              <a:gd name="adj5" fmla="val -158459"/>
              <a:gd name="adj6" fmla="val -5083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Pronator quadratus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supinator 2">
            <a:extLst>
              <a:ext uri="{FF2B5EF4-FFF2-40B4-BE49-F238E27FC236}">
                <a16:creationId xmlns:a16="http://schemas.microsoft.com/office/drawing/2014/main" id="{B771BFCB-21AF-490C-9BC8-B99843D27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" y="90055"/>
            <a:ext cx="3854596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2">
            <a:extLst>
              <a:ext uri="{FF2B5EF4-FFF2-40B4-BE49-F238E27FC236}">
                <a16:creationId xmlns:a16="http://schemas.microsoft.com/office/drawing/2014/main" id="{B9AC6A90-AD63-4CBF-A430-0011229F7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7111" r="68333" b="47556"/>
          <a:stretch>
            <a:fillRect/>
          </a:stretch>
        </p:blipFill>
        <p:spPr bwMode="auto">
          <a:xfrm>
            <a:off x="3136900" y="0"/>
            <a:ext cx="2959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AutoShape 3">
            <a:extLst>
              <a:ext uri="{FF2B5EF4-FFF2-40B4-BE49-F238E27FC236}">
                <a16:creationId xmlns:a16="http://schemas.microsoft.com/office/drawing/2014/main" id="{C0F437EC-A60B-4A90-8A1A-81DB10510FAE}"/>
              </a:ext>
            </a:extLst>
          </p:cNvPr>
          <p:cNvSpPr>
            <a:spLocks/>
          </p:cNvSpPr>
          <p:nvPr/>
        </p:nvSpPr>
        <p:spPr bwMode="auto">
          <a:xfrm>
            <a:off x="1296700" y="184582"/>
            <a:ext cx="2936875" cy="609600"/>
          </a:xfrm>
          <a:prstGeom prst="callout2">
            <a:avLst>
              <a:gd name="adj1" fmla="val 599148"/>
              <a:gd name="adj2" fmla="val 34142"/>
              <a:gd name="adj3" fmla="val 85511"/>
              <a:gd name="adj4" fmla="val 36148"/>
              <a:gd name="adj5" fmla="val 366906"/>
              <a:gd name="adj6" fmla="val 106916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CC"/>
                </a:solidFill>
              </a:rPr>
              <a:t>Supinator</a:t>
            </a:r>
          </a:p>
        </p:txBody>
      </p:sp>
      <p:pic>
        <p:nvPicPr>
          <p:cNvPr id="7" name="Picture 8" descr="http://classconnection.s3.amazonaws.com/554/flashcards/799554/jpg/picture1jo1351809120299.jpg">
            <a:extLst>
              <a:ext uri="{FF2B5EF4-FFF2-40B4-BE49-F238E27FC236}">
                <a16:creationId xmlns:a16="http://schemas.microsoft.com/office/drawing/2014/main" id="{C8AAB34B-D201-40D2-B6BE-C5033A54E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8" r="15921"/>
          <a:stretch>
            <a:fillRect/>
          </a:stretch>
        </p:blipFill>
        <p:spPr bwMode="auto">
          <a:xfrm>
            <a:off x="6636327" y="0"/>
            <a:ext cx="4031672" cy="525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9">
            <a:extLst>
              <a:ext uri="{FF2B5EF4-FFF2-40B4-BE49-F238E27FC236}">
                <a16:creationId xmlns:a16="http://schemas.microsoft.com/office/drawing/2014/main" id="{8F130430-61D5-4C0B-AFD1-2D54182C7182}"/>
              </a:ext>
            </a:extLst>
          </p:cNvPr>
          <p:cNvSpPr>
            <a:spLocks/>
          </p:cNvSpPr>
          <p:nvPr/>
        </p:nvSpPr>
        <p:spPr bwMode="auto">
          <a:xfrm>
            <a:off x="5410200" y="1264227"/>
            <a:ext cx="2743200" cy="685800"/>
          </a:xfrm>
          <a:prstGeom prst="accentBorderCallout2">
            <a:avLst>
              <a:gd name="adj1" fmla="val 9375"/>
              <a:gd name="adj2" fmla="val 104241"/>
              <a:gd name="adj3" fmla="val 9375"/>
              <a:gd name="adj4" fmla="val 107861"/>
              <a:gd name="adj5" fmla="val 118091"/>
              <a:gd name="adj6" fmla="val 145100"/>
            </a:avLst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Biceps brachii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DB177CEA-F0B5-4B88-8534-3CF570BD48F9}"/>
              </a:ext>
            </a:extLst>
          </p:cNvPr>
          <p:cNvSpPr>
            <a:spLocks/>
          </p:cNvSpPr>
          <p:nvPr/>
        </p:nvSpPr>
        <p:spPr bwMode="auto">
          <a:xfrm>
            <a:off x="9233478" y="4648200"/>
            <a:ext cx="2743200" cy="685800"/>
          </a:xfrm>
          <a:prstGeom prst="accentBorderCallout2">
            <a:avLst>
              <a:gd name="adj1" fmla="val 9375"/>
              <a:gd name="adj2" fmla="val 104241"/>
              <a:gd name="adj3" fmla="val -8807"/>
              <a:gd name="adj4" fmla="val 50285"/>
              <a:gd name="adj5" fmla="val -372818"/>
              <a:gd name="adj6" fmla="val 29444"/>
            </a:avLst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Triceps brachii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>
            <a:extLst>
              <a:ext uri="{FF2B5EF4-FFF2-40B4-BE49-F238E27FC236}">
                <a16:creationId xmlns:a16="http://schemas.microsoft.com/office/drawing/2014/main" id="{D26304A6-9F41-4598-B744-6BF5E1240F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54274" name="Object 2">
                        <a:extLst>
                          <a:ext uri="{FF2B5EF4-FFF2-40B4-BE49-F238E27FC236}">
                            <a16:creationId xmlns:a16="http://schemas.microsoft.com/office/drawing/2014/main" id="{D26304A6-9F41-4598-B744-6BF5E1240F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>
            <a:extLst>
              <a:ext uri="{FF2B5EF4-FFF2-40B4-BE49-F238E27FC236}">
                <a16:creationId xmlns:a16="http://schemas.microsoft.com/office/drawing/2014/main" id="{3B328D72-5315-415D-ADB1-612CCB2B9C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54275" name="Object 3">
                        <a:extLst>
                          <a:ext uri="{FF2B5EF4-FFF2-40B4-BE49-F238E27FC236}">
                            <a16:creationId xmlns:a16="http://schemas.microsoft.com/office/drawing/2014/main" id="{3B328D72-5315-415D-ADB1-612CCB2B9C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>
            <a:extLst>
              <a:ext uri="{FF2B5EF4-FFF2-40B4-BE49-F238E27FC236}">
                <a16:creationId xmlns:a16="http://schemas.microsoft.com/office/drawing/2014/main" id="{699AAC19-E98F-4F06-BC8F-21269608F6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54276" name="Object 4">
                        <a:extLst>
                          <a:ext uri="{FF2B5EF4-FFF2-40B4-BE49-F238E27FC236}">
                            <a16:creationId xmlns:a16="http://schemas.microsoft.com/office/drawing/2014/main" id="{699AAC19-E98F-4F06-BC8F-21269608F6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>
            <a:extLst>
              <a:ext uri="{FF2B5EF4-FFF2-40B4-BE49-F238E27FC236}">
                <a16:creationId xmlns:a16="http://schemas.microsoft.com/office/drawing/2014/main" id="{CEF9B645-EEF7-4F23-82BF-9859B18E7A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54277" name="Object 5">
                        <a:extLst>
                          <a:ext uri="{FF2B5EF4-FFF2-40B4-BE49-F238E27FC236}">
                            <a16:creationId xmlns:a16="http://schemas.microsoft.com/office/drawing/2014/main" id="{CEF9B645-EEF7-4F23-82BF-9859B18E7A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>
            <a:extLst>
              <a:ext uri="{FF2B5EF4-FFF2-40B4-BE49-F238E27FC236}">
                <a16:creationId xmlns:a16="http://schemas.microsoft.com/office/drawing/2014/main" id="{441094A4-888E-45F2-95E5-1E88436AE0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54278" name="Object 6">
                        <a:extLst>
                          <a:ext uri="{FF2B5EF4-FFF2-40B4-BE49-F238E27FC236}">
                            <a16:creationId xmlns:a16="http://schemas.microsoft.com/office/drawing/2014/main" id="{441094A4-888E-45F2-95E5-1E88436AE0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>
            <a:extLst>
              <a:ext uri="{FF2B5EF4-FFF2-40B4-BE49-F238E27FC236}">
                <a16:creationId xmlns:a16="http://schemas.microsoft.com/office/drawing/2014/main" id="{E87F6512-5707-444E-8F2E-6F9572D78B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54279" name="Object 7">
                        <a:extLst>
                          <a:ext uri="{FF2B5EF4-FFF2-40B4-BE49-F238E27FC236}">
                            <a16:creationId xmlns:a16="http://schemas.microsoft.com/office/drawing/2014/main" id="{E87F6512-5707-444E-8F2E-6F9572D78B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Text Box 8">
            <a:extLst>
              <a:ext uri="{FF2B5EF4-FFF2-40B4-BE49-F238E27FC236}">
                <a16:creationId xmlns:a16="http://schemas.microsoft.com/office/drawing/2014/main" id="{CE884A71-6E79-4338-8F88-1B5EBFE2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6643688"/>
            <a:ext cx="106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8CFBC2E5-EFB9-4A5D-A21E-BF95A3997C6D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84763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BE20D328-95D7-4C10-BA8F-361C8686614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25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9">
            <a:extLst>
              <a:ext uri="{FF2B5EF4-FFF2-40B4-BE49-F238E27FC236}">
                <a16:creationId xmlns:a16="http://schemas.microsoft.com/office/drawing/2014/main" id="{747ADF53-F97A-4459-840E-55F4BF31F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762000"/>
            <a:ext cx="5562600" cy="4038600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354" name="Text Box 10">
            <a:extLst>
              <a:ext uri="{FF2B5EF4-FFF2-40B4-BE49-F238E27FC236}">
                <a16:creationId xmlns:a16="http://schemas.microsoft.com/office/drawing/2014/main" id="{82722FCA-9630-4E02-8451-3C8F305BE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981200"/>
            <a:ext cx="3962400" cy="1754326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Elbow Joint</a:t>
            </a:r>
          </a:p>
        </p:txBody>
      </p:sp>
    </p:spTree>
    <p:extLst>
      <p:ext uri="{BB962C8B-B14F-4D97-AF65-F5344CB8AC3E}">
        <p14:creationId xmlns:p14="http://schemas.microsoft.com/office/powerpoint/2010/main" val="31331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 l="31937" t="-397" r="30854" b="66662"/>
          <a:stretch>
            <a:fillRect/>
          </a:stretch>
        </p:blipFill>
        <p:spPr bwMode="auto">
          <a:xfrm>
            <a:off x="4095736" y="642919"/>
            <a:ext cx="4000528" cy="566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09786" y="5786454"/>
            <a:ext cx="1928826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Type: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84618" y="5786454"/>
            <a:ext cx="66976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Synovial hinge joint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24100" y="0"/>
            <a:ext cx="66976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Elbow Joint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 t="69454" r="60948"/>
          <a:stretch>
            <a:fillRect/>
          </a:stretch>
        </p:blipFill>
        <p:spPr bwMode="auto">
          <a:xfrm>
            <a:off x="6338117" y="656171"/>
            <a:ext cx="321471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9"/>
          <p:cNvSpPr>
            <a:spLocks/>
          </p:cNvSpPr>
          <p:nvPr/>
        </p:nvSpPr>
        <p:spPr bwMode="auto">
          <a:xfrm>
            <a:off x="3931059" y="109510"/>
            <a:ext cx="2936876" cy="609600"/>
          </a:xfrm>
          <a:prstGeom prst="callout2">
            <a:avLst>
              <a:gd name="adj1" fmla="val 65034"/>
              <a:gd name="adj2" fmla="val 99451"/>
              <a:gd name="adj3" fmla="val 18750"/>
              <a:gd name="adj4" fmla="val 114917"/>
              <a:gd name="adj5" fmla="val 452295"/>
              <a:gd name="adj6" fmla="val 146188"/>
            </a:avLst>
          </a:prstGeom>
          <a:noFill/>
          <a:ln w="3810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Trochlea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of the humerus </a:t>
            </a: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 flipH="1">
            <a:off x="8685425" y="193370"/>
            <a:ext cx="3143240" cy="714380"/>
          </a:xfrm>
          <a:prstGeom prst="callout2">
            <a:avLst>
              <a:gd name="adj1" fmla="val 57626"/>
              <a:gd name="adj2" fmla="val 99774"/>
              <a:gd name="adj3" fmla="val 411236"/>
              <a:gd name="adj4" fmla="val 90037"/>
              <a:gd name="adj5" fmla="val 459976"/>
              <a:gd name="adj6" fmla="val 126554"/>
            </a:avLst>
          </a:prstGeom>
          <a:noFill/>
          <a:ln w="38100">
            <a:solidFill>
              <a:srgbClr val="0000CC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Trochlear notch of the ulna</a:t>
            </a:r>
          </a:p>
        </p:txBody>
      </p:sp>
      <p:sp>
        <p:nvSpPr>
          <p:cNvPr id="7" name="AutoShape 9"/>
          <p:cNvSpPr>
            <a:spLocks/>
          </p:cNvSpPr>
          <p:nvPr/>
        </p:nvSpPr>
        <p:spPr bwMode="auto">
          <a:xfrm>
            <a:off x="3931059" y="1566435"/>
            <a:ext cx="2936876" cy="609600"/>
          </a:xfrm>
          <a:prstGeom prst="callout2">
            <a:avLst>
              <a:gd name="adj1" fmla="val 65034"/>
              <a:gd name="adj2" fmla="val 99451"/>
              <a:gd name="adj3" fmla="val 86097"/>
              <a:gd name="adj4" fmla="val 111104"/>
              <a:gd name="adj5" fmla="val 204449"/>
              <a:gd name="adj6" fmla="val 111663"/>
            </a:avLst>
          </a:prstGeom>
          <a:noFill/>
          <a:ln w="3810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capitulum of the humerus </a:t>
            </a:r>
          </a:p>
        </p:txBody>
      </p:sp>
      <p:sp>
        <p:nvSpPr>
          <p:cNvPr id="8" name="AutoShape 9"/>
          <p:cNvSpPr>
            <a:spLocks/>
          </p:cNvSpPr>
          <p:nvPr/>
        </p:nvSpPr>
        <p:spPr bwMode="auto">
          <a:xfrm>
            <a:off x="4903304" y="3429000"/>
            <a:ext cx="1590261" cy="714380"/>
          </a:xfrm>
          <a:prstGeom prst="callout2">
            <a:avLst>
              <a:gd name="adj1" fmla="val 49360"/>
              <a:gd name="adj2" fmla="val 93552"/>
              <a:gd name="adj3" fmla="val 18750"/>
              <a:gd name="adj4" fmla="val 114917"/>
              <a:gd name="adj5" fmla="val -4844"/>
              <a:gd name="adj6" fmla="val 136076"/>
            </a:avLst>
          </a:prstGeom>
          <a:noFill/>
          <a:ln w="3810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head of radius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ACD5AA9F-66E5-4F8C-B262-38BB0A64E7D3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9" t="50234"/>
          <a:stretch/>
        </p:blipFill>
        <p:spPr bwMode="auto">
          <a:xfrm>
            <a:off x="1934955" y="119270"/>
            <a:ext cx="1549399" cy="301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996FDCAD-8960-4377-A4FC-3F8F1C9543BD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20" r="60486"/>
          <a:stretch/>
        </p:blipFill>
        <p:spPr bwMode="auto">
          <a:xfrm>
            <a:off x="338689" y="119270"/>
            <a:ext cx="1437102" cy="295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DE625F3E-CEC8-4FE5-9B0F-682F496DFD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4" t="10946" r="50235" b="59965"/>
          <a:stretch/>
        </p:blipFill>
        <p:spPr bwMode="auto">
          <a:xfrm>
            <a:off x="992807" y="3650973"/>
            <a:ext cx="1936268" cy="30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1">
            <a:extLst>
              <a:ext uri="{FF2B5EF4-FFF2-40B4-BE49-F238E27FC236}">
                <a16:creationId xmlns:a16="http://schemas.microsoft.com/office/drawing/2014/main" id="{F3FED906-CF33-493E-AC99-C1A198923CF5}"/>
              </a:ext>
            </a:extLst>
          </p:cNvPr>
          <p:cNvSpPr>
            <a:spLocks/>
          </p:cNvSpPr>
          <p:nvPr/>
        </p:nvSpPr>
        <p:spPr bwMode="auto">
          <a:xfrm>
            <a:off x="1866691" y="3132896"/>
            <a:ext cx="1617663" cy="609600"/>
          </a:xfrm>
          <a:prstGeom prst="callout2">
            <a:avLst>
              <a:gd name="adj1" fmla="val -31250"/>
              <a:gd name="adj2" fmla="val 57552"/>
              <a:gd name="adj3" fmla="val 18750"/>
              <a:gd name="adj4" fmla="val 2748"/>
              <a:gd name="adj5" fmla="val -24092"/>
              <a:gd name="adj6" fmla="val -42523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Trochlea</a:t>
            </a:r>
          </a:p>
        </p:txBody>
      </p:sp>
      <p:sp>
        <p:nvSpPr>
          <p:cNvPr id="14" name="AutoShape 18">
            <a:extLst>
              <a:ext uri="{FF2B5EF4-FFF2-40B4-BE49-F238E27FC236}">
                <a16:creationId xmlns:a16="http://schemas.microsoft.com/office/drawing/2014/main" id="{62E56F68-CB94-4A50-A5DE-D814CFCD4F75}"/>
              </a:ext>
            </a:extLst>
          </p:cNvPr>
          <p:cNvSpPr>
            <a:spLocks/>
          </p:cNvSpPr>
          <p:nvPr/>
        </p:nvSpPr>
        <p:spPr bwMode="auto">
          <a:xfrm>
            <a:off x="395493" y="3346173"/>
            <a:ext cx="1762125" cy="609600"/>
          </a:xfrm>
          <a:prstGeom prst="callout2">
            <a:avLst>
              <a:gd name="adj1" fmla="val 23098"/>
              <a:gd name="adj2" fmla="val 26510"/>
              <a:gd name="adj3" fmla="val 23178"/>
              <a:gd name="adj4" fmla="val 12702"/>
              <a:gd name="adj5" fmla="val -105189"/>
              <a:gd name="adj6" fmla="val 12596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Capitulum</a:t>
            </a:r>
          </a:p>
        </p:txBody>
      </p:sp>
      <p:sp>
        <p:nvSpPr>
          <p:cNvPr id="15" name="AutoShape 17">
            <a:extLst>
              <a:ext uri="{FF2B5EF4-FFF2-40B4-BE49-F238E27FC236}">
                <a16:creationId xmlns:a16="http://schemas.microsoft.com/office/drawing/2014/main" id="{990EF57B-BA00-4E2A-919C-CBDC507E1409}"/>
              </a:ext>
            </a:extLst>
          </p:cNvPr>
          <p:cNvSpPr>
            <a:spLocks/>
          </p:cNvSpPr>
          <p:nvPr/>
        </p:nvSpPr>
        <p:spPr bwMode="auto">
          <a:xfrm>
            <a:off x="3232421" y="5618922"/>
            <a:ext cx="3068987" cy="576472"/>
          </a:xfrm>
          <a:prstGeom prst="callout2">
            <a:avLst>
              <a:gd name="adj1" fmla="val 18750"/>
              <a:gd name="adj2" fmla="val -2593"/>
              <a:gd name="adj3" fmla="val 18750"/>
              <a:gd name="adj4" fmla="val -2593"/>
              <a:gd name="adj5" fmla="val -154764"/>
              <a:gd name="adj6" fmla="val -53878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Head of radius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AutoShape 17">
            <a:extLst>
              <a:ext uri="{FF2B5EF4-FFF2-40B4-BE49-F238E27FC236}">
                <a16:creationId xmlns:a16="http://schemas.microsoft.com/office/drawing/2014/main" id="{EFCCFAB9-16A3-452B-A446-9B72092E8D6B}"/>
              </a:ext>
            </a:extLst>
          </p:cNvPr>
          <p:cNvSpPr>
            <a:spLocks/>
          </p:cNvSpPr>
          <p:nvPr/>
        </p:nvSpPr>
        <p:spPr bwMode="auto">
          <a:xfrm>
            <a:off x="3221730" y="5005745"/>
            <a:ext cx="2476704" cy="609600"/>
          </a:xfrm>
          <a:prstGeom prst="callout2">
            <a:avLst>
              <a:gd name="adj1" fmla="val 18750"/>
              <a:gd name="adj2" fmla="val -2593"/>
              <a:gd name="adj3" fmla="val 18750"/>
              <a:gd name="adj4" fmla="val -2593"/>
              <a:gd name="adj5" fmla="val -101865"/>
              <a:gd name="adj6" fmla="val -43229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Trochlear notch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B1A41-8A2A-443D-9B18-B737C3EDD8A8}"/>
              </a:ext>
            </a:extLst>
          </p:cNvPr>
          <p:cNvSpPr/>
          <p:nvPr/>
        </p:nvSpPr>
        <p:spPr>
          <a:xfrm>
            <a:off x="5768297" y="4768974"/>
            <a:ext cx="5256604" cy="19795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v"/>
              <a:tabLst>
                <a:tab pos="800100" algn="l"/>
                <a:tab pos="217424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Articular surfaces of elbow joint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a- Proximal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trochlea and capitulum of the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humerus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algn="just">
              <a:lnSpc>
                <a:spcPct val="125000"/>
              </a:lnSpc>
              <a:tabLst>
                <a:tab pos="255270" algn="l"/>
                <a:tab pos="518160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 Distal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Trochlear notch of the ulna.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algn="just">
              <a:lnSpc>
                <a:spcPct val="125000"/>
              </a:lnSpc>
              <a:tabLst>
                <a:tab pos="255270" algn="l"/>
                <a:tab pos="51816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Upper surface of the head of the radius.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F081A2-21C0-46C9-AF92-08C875B59F84}"/>
              </a:ext>
            </a:extLst>
          </p:cNvPr>
          <p:cNvSpPr txBox="1"/>
          <p:nvPr/>
        </p:nvSpPr>
        <p:spPr>
          <a:xfrm>
            <a:off x="8994836" y="1484694"/>
            <a:ext cx="3143240" cy="31700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actually includes two articulations </a:t>
            </a:r>
          </a:p>
          <a:p>
            <a:pPr lvl="0" algn="just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Humero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-ulnar articulation,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trochlea of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humerus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trochlear notch of ulna</a:t>
            </a:r>
          </a:p>
          <a:p>
            <a:pPr lvl="0" algn="just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Humero-radial articulation,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capitulum of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humerus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head of radius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 l="31937" t="-397" r="30854" b="66662"/>
          <a:stretch>
            <a:fillRect/>
          </a:stretch>
        </p:blipFill>
        <p:spPr bwMode="auto">
          <a:xfrm>
            <a:off x="1524000" y="2303828"/>
            <a:ext cx="3214710" cy="455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t="69454" r="60948"/>
          <a:stretch>
            <a:fillRect/>
          </a:stretch>
        </p:blipFill>
        <p:spPr bwMode="auto">
          <a:xfrm>
            <a:off x="4167174" y="817544"/>
            <a:ext cx="4357718" cy="53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utoShape 9"/>
          <p:cNvSpPr>
            <a:spLocks/>
          </p:cNvSpPr>
          <p:nvPr/>
        </p:nvSpPr>
        <p:spPr bwMode="auto">
          <a:xfrm>
            <a:off x="2095472" y="142852"/>
            <a:ext cx="4786346" cy="642942"/>
          </a:xfrm>
          <a:prstGeom prst="callout2">
            <a:avLst>
              <a:gd name="adj1" fmla="val 131791"/>
              <a:gd name="adj2" fmla="val 70210"/>
              <a:gd name="adj3" fmla="val 150144"/>
              <a:gd name="adj4" fmla="val 75693"/>
              <a:gd name="adj5" fmla="val 435619"/>
              <a:gd name="adj6" fmla="val 86056"/>
            </a:avLst>
          </a:prstGeom>
          <a:noFill/>
          <a:ln w="3810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upper margins of the coronoid and radial fossae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53322" y="0"/>
            <a:ext cx="2786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Capsule</a:t>
            </a:r>
          </a:p>
        </p:txBody>
      </p:sp>
      <p:sp>
        <p:nvSpPr>
          <p:cNvPr id="5" name="AutoShape 9"/>
          <p:cNvSpPr>
            <a:spLocks/>
          </p:cNvSpPr>
          <p:nvPr/>
        </p:nvSpPr>
        <p:spPr bwMode="auto">
          <a:xfrm>
            <a:off x="1524000" y="928670"/>
            <a:ext cx="2936876" cy="609600"/>
          </a:xfrm>
          <a:prstGeom prst="callout2">
            <a:avLst>
              <a:gd name="adj1" fmla="val 34478"/>
              <a:gd name="adj2" fmla="val 71776"/>
              <a:gd name="adj3" fmla="val 49306"/>
              <a:gd name="adj4" fmla="val 82628"/>
              <a:gd name="adj5" fmla="val 377182"/>
              <a:gd name="adj6" fmla="val 106710"/>
            </a:avLst>
          </a:prstGeom>
          <a:noFill/>
          <a:ln w="3810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lateral epicondyle </a:t>
            </a:r>
          </a:p>
        </p:txBody>
      </p:sp>
      <p:sp>
        <p:nvSpPr>
          <p:cNvPr id="8" name="AutoShape 9"/>
          <p:cNvSpPr>
            <a:spLocks/>
          </p:cNvSpPr>
          <p:nvPr/>
        </p:nvSpPr>
        <p:spPr bwMode="auto">
          <a:xfrm>
            <a:off x="6881818" y="5105416"/>
            <a:ext cx="3643338" cy="1038228"/>
          </a:xfrm>
          <a:prstGeom prst="callout2">
            <a:avLst>
              <a:gd name="adj1" fmla="val 23551"/>
              <a:gd name="adj2" fmla="val 1650"/>
              <a:gd name="adj3" fmla="val 22076"/>
              <a:gd name="adj4" fmla="val -5378"/>
              <a:gd name="adj5" fmla="val -50217"/>
              <a:gd name="adj6" fmla="val -14307"/>
            </a:avLst>
          </a:prstGeom>
          <a:noFill/>
          <a:ln w="3810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lnSpc>
                <a:spcPct val="8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anterior and medial </a:t>
            </a:r>
            <a:r>
              <a:rPr 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margins of the coronoid process of the ulna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274595" y="1178703"/>
            <a:ext cx="2286016" cy="121444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9"/>
          <p:cNvSpPr>
            <a:spLocks/>
          </p:cNvSpPr>
          <p:nvPr/>
        </p:nvSpPr>
        <p:spPr bwMode="auto">
          <a:xfrm flipH="1">
            <a:off x="4310050" y="5715016"/>
            <a:ext cx="2428892" cy="609600"/>
          </a:xfrm>
          <a:prstGeom prst="callout2">
            <a:avLst>
              <a:gd name="adj1" fmla="val 20590"/>
              <a:gd name="adj2" fmla="val 63127"/>
              <a:gd name="adj3" fmla="val -70650"/>
              <a:gd name="adj4" fmla="val 88402"/>
              <a:gd name="adj5" fmla="val -92376"/>
              <a:gd name="adj6" fmla="val 161473"/>
            </a:avLst>
          </a:prstGeom>
          <a:noFill/>
          <a:ln w="38100">
            <a:solidFill>
              <a:srgbClr val="3333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 rtl="1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Annular ligament of radius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-181037" y="1872028"/>
            <a:ext cx="2786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Anteriorly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784B4E-E149-4E70-86B5-DBE7C7643773}"/>
              </a:ext>
            </a:extLst>
          </p:cNvPr>
          <p:cNvSpPr txBox="1"/>
          <p:nvPr/>
        </p:nvSpPr>
        <p:spPr>
          <a:xfrm>
            <a:off x="7960729" y="1473916"/>
            <a:ext cx="4059322" cy="3132332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25000"/>
              </a:lnSpc>
              <a:tabLst>
                <a:tab pos="800100" algn="l"/>
                <a:tab pos="2174240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Capsule: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surrounds the articular surfaces of the joint. </a:t>
            </a:r>
          </a:p>
          <a:p>
            <a:pPr lvl="0">
              <a:lnSpc>
                <a:spcPct val="125000"/>
              </a:lnSpc>
              <a:tabLst>
                <a:tab pos="800100" algn="l"/>
                <a:tab pos="2174240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Synovial membrane: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lines the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inner surface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capsule and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non-articular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parts.</a:t>
            </a:r>
          </a:p>
          <a:p>
            <a:pPr lvl="0">
              <a:lnSpc>
                <a:spcPct val="125000"/>
              </a:lnSpc>
              <a:tabLst>
                <a:tab pos="0" algn="l"/>
                <a:tab pos="323850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Inferiorly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Continuous with the synovial membrane of the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superior radioulnar joint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8" grpId="0" animBg="1"/>
      <p:bldP spid="18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 l="64971" t="69454"/>
          <a:stretch>
            <a:fillRect/>
          </a:stretch>
        </p:blipFill>
        <p:spPr bwMode="auto">
          <a:xfrm>
            <a:off x="3952860" y="182112"/>
            <a:ext cx="4584794" cy="624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81884" y="422260"/>
            <a:ext cx="2786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Capsule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10800000" flipV="1">
            <a:off x="6238876" y="1214422"/>
            <a:ext cx="1857388" cy="150019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34284" y="1993896"/>
            <a:ext cx="2786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Posteriorly</a:t>
            </a:r>
          </a:p>
        </p:txBody>
      </p:sp>
      <p:sp>
        <p:nvSpPr>
          <p:cNvPr id="7" name="AutoShape 9"/>
          <p:cNvSpPr>
            <a:spLocks/>
          </p:cNvSpPr>
          <p:nvPr/>
        </p:nvSpPr>
        <p:spPr bwMode="auto">
          <a:xfrm flipH="1">
            <a:off x="7453322" y="5000636"/>
            <a:ext cx="2936876" cy="609600"/>
          </a:xfrm>
          <a:prstGeom prst="callout2">
            <a:avLst>
              <a:gd name="adj1" fmla="val 3923"/>
              <a:gd name="adj2" fmla="val 72352"/>
              <a:gd name="adj3" fmla="val -59028"/>
              <a:gd name="adj4" fmla="val 100502"/>
              <a:gd name="adj5" fmla="val -26900"/>
              <a:gd name="adj6" fmla="val 122855"/>
            </a:avLst>
          </a:prstGeom>
          <a:noFill/>
          <a:ln w="3810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lnSpc>
                <a:spcPct val="800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annular ligament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AutoShape 9"/>
          <p:cNvSpPr>
            <a:spLocks/>
          </p:cNvSpPr>
          <p:nvPr/>
        </p:nvSpPr>
        <p:spPr bwMode="auto">
          <a:xfrm>
            <a:off x="1524000" y="1071546"/>
            <a:ext cx="2936876" cy="609600"/>
          </a:xfrm>
          <a:prstGeom prst="callout2">
            <a:avLst>
              <a:gd name="adj1" fmla="val 56701"/>
              <a:gd name="adj2" fmla="val 91956"/>
              <a:gd name="adj3" fmla="val 127083"/>
              <a:gd name="adj4" fmla="val 111457"/>
              <a:gd name="adj5" fmla="val 245322"/>
              <a:gd name="adj6" fmla="val 130350"/>
            </a:avLst>
          </a:prstGeom>
          <a:noFill/>
          <a:ln w="5715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margins of the </a:t>
            </a:r>
            <a:r>
              <a:rPr lang="en-US" sz="32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olecranon</a:t>
            </a:r>
            <a:r>
              <a:rPr 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fossa of the humerus </a:t>
            </a:r>
          </a:p>
        </p:txBody>
      </p:sp>
      <p:sp>
        <p:nvSpPr>
          <p:cNvPr id="9" name="AutoShape 9"/>
          <p:cNvSpPr>
            <a:spLocks/>
          </p:cNvSpPr>
          <p:nvPr/>
        </p:nvSpPr>
        <p:spPr bwMode="auto">
          <a:xfrm>
            <a:off x="1524000" y="3429000"/>
            <a:ext cx="2936876" cy="609600"/>
          </a:xfrm>
          <a:prstGeom prst="callout2">
            <a:avLst>
              <a:gd name="adj1" fmla="val 65034"/>
              <a:gd name="adj2" fmla="val 72929"/>
              <a:gd name="adj3" fmla="val 71528"/>
              <a:gd name="adj4" fmla="val 98773"/>
              <a:gd name="adj5" fmla="val 56433"/>
              <a:gd name="adj6" fmla="val 125161"/>
            </a:avLst>
          </a:prstGeom>
          <a:noFill/>
          <a:ln w="3810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upper ,medial and lateral margins of the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olecranon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process of the ulna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98B899-46C5-4933-A505-8FAA18A5A0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" t="50000" r="16825" b="11884"/>
          <a:stretch/>
        </p:blipFill>
        <p:spPr>
          <a:xfrm>
            <a:off x="933140" y="268356"/>
            <a:ext cx="9848199" cy="66525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F63180-F12E-4669-A9F5-CAA42A7B4441}"/>
              </a:ext>
            </a:extLst>
          </p:cNvPr>
          <p:cNvSpPr txBox="1"/>
          <p:nvPr/>
        </p:nvSpPr>
        <p:spPr>
          <a:xfrm>
            <a:off x="6608618" y="92765"/>
            <a:ext cx="533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Ligaments of Elbow joint</a:t>
            </a:r>
          </a:p>
        </p:txBody>
      </p:sp>
    </p:spTree>
    <p:extLst>
      <p:ext uri="{BB962C8B-B14F-4D97-AF65-F5344CB8AC3E}">
        <p14:creationId xmlns:p14="http://schemas.microsoft.com/office/powerpoint/2010/main" val="161083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8794F-DA04-403A-AA09-E026D43DC11B}"/>
              </a:ext>
            </a:extLst>
          </p:cNvPr>
          <p:cNvSpPr/>
          <p:nvPr/>
        </p:nvSpPr>
        <p:spPr>
          <a:xfrm>
            <a:off x="4079631" y="77771"/>
            <a:ext cx="8004517" cy="6044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buFont typeface="Wingdings" panose="05000000000000000000" pitchFamily="2" charset="2"/>
              <a:buChar char="v"/>
              <a:tabLst>
                <a:tab pos="129540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Ligaments</a:t>
            </a: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algn="just">
              <a:lnSpc>
                <a:spcPct val="125000"/>
              </a:lnSpc>
              <a:tabLst>
                <a:tab pos="1216660" algn="l"/>
                <a:tab pos="2174240" algn="l"/>
              </a:tabLst>
            </a:pP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I) Radial collateral (lateral) ligament: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strong band between the lateral epicondyle of the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humerus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upper border of the annular ligament. </a:t>
            </a:r>
          </a:p>
          <a:p>
            <a:pPr marL="285750" algn="just">
              <a:lnSpc>
                <a:spcPct val="125000"/>
              </a:lnSpc>
              <a:tabLst>
                <a:tab pos="1216660" algn="l"/>
                <a:tab pos="2174240" algn="l"/>
              </a:tabLst>
            </a:pP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Ulnar collateral (Medial) ligament: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thick triangular ligament and formed of 3 bands</a:t>
            </a:r>
          </a:p>
          <a:p>
            <a:pPr marL="457200" algn="just">
              <a:lnSpc>
                <a:spcPct val="125000"/>
              </a:lnSpc>
              <a:tabLst>
                <a:tab pos="129540" algn="l"/>
                <a:tab pos="457200" algn="l"/>
              </a:tabLst>
            </a:pPr>
            <a:r>
              <a:rPr lang="en-US" sz="26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Anterior</a:t>
            </a:r>
            <a:r>
              <a:rPr lang="en-US" sz="2600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band</a:t>
            </a:r>
            <a:r>
              <a:rPr lang="en-US" sz="2600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 the medial epicondyle and medial border of the </a:t>
            </a:r>
            <a:r>
              <a:rPr lang="en-US" sz="26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coronoid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process.</a:t>
            </a:r>
          </a:p>
          <a:p>
            <a:pPr marL="457200" algn="just">
              <a:lnSpc>
                <a:spcPct val="125000"/>
              </a:lnSpc>
              <a:tabLst>
                <a:tab pos="457200" algn="l"/>
                <a:tab pos="518160" algn="l"/>
              </a:tabLst>
            </a:pPr>
            <a:r>
              <a:rPr lang="en-US" sz="26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</a:t>
            </a:r>
            <a:r>
              <a:rPr lang="en-US" sz="2600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</a:t>
            </a:r>
            <a:r>
              <a:rPr lang="en-US" sz="2600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band</a:t>
            </a:r>
            <a:r>
              <a:rPr lang="en-US" sz="2600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 the medial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epicodyle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the medial border of the </a:t>
            </a:r>
            <a:r>
              <a:rPr lang="en-US" sz="26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olecranon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process.</a:t>
            </a:r>
          </a:p>
          <a:p>
            <a:pPr marL="457200" algn="just">
              <a:lnSpc>
                <a:spcPct val="125000"/>
              </a:lnSpc>
              <a:tabLst>
                <a:tab pos="457200" algn="l"/>
                <a:tab pos="518160" algn="l"/>
              </a:tabLst>
            </a:pPr>
            <a:r>
              <a:rPr lang="en-US" sz="26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c-</a:t>
            </a:r>
            <a:r>
              <a:rPr lang="en-US" sz="2600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Middle band</a:t>
            </a:r>
            <a:r>
              <a:rPr lang="en-US" sz="2600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medial borders of the coronoid and olecranon processes.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EE9CF-E28F-48DA-B756-832D63340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t="33470" r="53350" b="36764"/>
          <a:stretch>
            <a:fillRect/>
          </a:stretch>
        </p:blipFill>
        <p:spPr bwMode="auto">
          <a:xfrm>
            <a:off x="362008" y="77770"/>
            <a:ext cx="3365930" cy="335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410B250-97ED-4579-BAE9-F96BCBB16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52232" t="33470" b="36764"/>
          <a:stretch>
            <a:fillRect/>
          </a:stretch>
        </p:blipFill>
        <p:spPr bwMode="auto">
          <a:xfrm>
            <a:off x="304233" y="3209222"/>
            <a:ext cx="3775398" cy="367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8330DB-529A-4591-97B8-701F524DE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233" y="4064919"/>
            <a:ext cx="248117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>
              <a:lnSpc>
                <a:spcPct val="80000"/>
              </a:lnSpc>
              <a:defRPr/>
            </a:pPr>
            <a:r>
              <a:rPr lang="en-US" sz="2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Ulnar</a:t>
            </a: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collateral ligament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B94536-9051-4CBE-B512-46B85E2D0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172" y="549942"/>
            <a:ext cx="210268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>
              <a:lnSpc>
                <a:spcPct val="80000"/>
              </a:lnSpc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Radial </a:t>
            </a: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collateral ligament</a:t>
            </a:r>
          </a:p>
        </p:txBody>
      </p:sp>
    </p:spTree>
    <p:extLst>
      <p:ext uri="{BB962C8B-B14F-4D97-AF65-F5344CB8AC3E}">
        <p14:creationId xmlns:p14="http://schemas.microsoft.com/office/powerpoint/2010/main" val="3345260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上肢1">
            <a:extLst>
              <a:ext uri="{FF2B5EF4-FFF2-40B4-BE49-F238E27FC236}">
                <a16:creationId xmlns:a16="http://schemas.microsoft.com/office/drawing/2014/main" id="{3116F9E7-7A28-439D-9327-B6030FF3BF7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452" y="777875"/>
            <a:ext cx="3162300" cy="5654675"/>
          </a:xfrm>
        </p:spPr>
      </p:pic>
      <p:sp>
        <p:nvSpPr>
          <p:cNvPr id="40964" name="Line 4">
            <a:extLst>
              <a:ext uri="{FF2B5EF4-FFF2-40B4-BE49-F238E27FC236}">
                <a16:creationId xmlns:a16="http://schemas.microsoft.com/office/drawing/2014/main" id="{EE3F88F8-0E5B-4DFC-853D-8337CE67EE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51038" y="660710"/>
            <a:ext cx="431800" cy="53292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5" name="Line 5">
            <a:extLst>
              <a:ext uri="{FF2B5EF4-FFF2-40B4-BE49-F238E27FC236}">
                <a16:creationId xmlns:a16="http://schemas.microsoft.com/office/drawing/2014/main" id="{61D6DE22-A63A-4E4C-B2B0-E9FACC6893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560" y="3392310"/>
            <a:ext cx="1296987" cy="29511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6" name="Arc 6">
            <a:extLst>
              <a:ext uri="{FF2B5EF4-FFF2-40B4-BE49-F238E27FC236}">
                <a16:creationId xmlns:a16="http://schemas.microsoft.com/office/drawing/2014/main" id="{D701E6A4-5FC4-4C04-848A-BCCEA9654422}"/>
              </a:ext>
            </a:extLst>
          </p:cNvPr>
          <p:cNvSpPr>
            <a:spLocks/>
          </p:cNvSpPr>
          <p:nvPr/>
        </p:nvSpPr>
        <p:spPr bwMode="auto">
          <a:xfrm flipH="1">
            <a:off x="1571075" y="2789461"/>
            <a:ext cx="625475" cy="1392238"/>
          </a:xfrm>
          <a:custGeom>
            <a:avLst/>
            <a:gdLst>
              <a:gd name="T0" fmla="*/ 0 w 23355"/>
              <a:gd name="T1" fmla="*/ 2147483647 h 37932"/>
              <a:gd name="T2" fmla="*/ 2147483647 w 23355"/>
              <a:gd name="T3" fmla="*/ 2147483647 h 37932"/>
              <a:gd name="T4" fmla="*/ 2147483647 w 23355"/>
              <a:gd name="T5" fmla="*/ 2147483647 h 37932"/>
              <a:gd name="T6" fmla="*/ 0 60000 65536"/>
              <a:gd name="T7" fmla="*/ 0 60000 65536"/>
              <a:gd name="T8" fmla="*/ 0 60000 65536"/>
              <a:gd name="T9" fmla="*/ 0 w 23355"/>
              <a:gd name="T10" fmla="*/ 0 h 37932"/>
              <a:gd name="T11" fmla="*/ 23355 w 23355"/>
              <a:gd name="T12" fmla="*/ 37932 h 379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55" h="37932" fill="none" extrusionOk="0">
                <a:moveTo>
                  <a:pt x="0" y="71"/>
                </a:moveTo>
                <a:cubicBezTo>
                  <a:pt x="583" y="23"/>
                  <a:pt x="1169" y="-1"/>
                  <a:pt x="1755" y="0"/>
                </a:cubicBezTo>
                <a:cubicBezTo>
                  <a:pt x="13684" y="0"/>
                  <a:pt x="23355" y="9670"/>
                  <a:pt x="23355" y="21600"/>
                </a:cubicBezTo>
                <a:cubicBezTo>
                  <a:pt x="23355" y="27869"/>
                  <a:pt x="20631" y="33829"/>
                  <a:pt x="15890" y="37931"/>
                </a:cubicBezTo>
              </a:path>
              <a:path w="23355" h="37932" stroke="0" extrusionOk="0">
                <a:moveTo>
                  <a:pt x="0" y="71"/>
                </a:moveTo>
                <a:cubicBezTo>
                  <a:pt x="583" y="23"/>
                  <a:pt x="1169" y="-1"/>
                  <a:pt x="1755" y="0"/>
                </a:cubicBezTo>
                <a:cubicBezTo>
                  <a:pt x="13684" y="0"/>
                  <a:pt x="23355" y="9670"/>
                  <a:pt x="23355" y="21600"/>
                </a:cubicBezTo>
                <a:cubicBezTo>
                  <a:pt x="23355" y="27869"/>
                  <a:pt x="20631" y="33829"/>
                  <a:pt x="15890" y="37931"/>
                </a:cubicBezTo>
                <a:lnTo>
                  <a:pt x="1755" y="21600"/>
                </a:lnTo>
                <a:close/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DD46F80C-0F23-4945-AB9E-4A57FE60A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00" y="2479897"/>
            <a:ext cx="1751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165</a:t>
            </a: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～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170</a:t>
            </a: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5ECA7ABC-02F9-4C4D-B446-F4A8143B6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262093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Carrying angle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EE580C-E63E-44CC-B09D-A9947E508685}"/>
              </a:ext>
            </a:extLst>
          </p:cNvPr>
          <p:cNvSpPr/>
          <p:nvPr/>
        </p:nvSpPr>
        <p:spPr>
          <a:xfrm>
            <a:off x="3780875" y="262093"/>
            <a:ext cx="8130485" cy="4201920"/>
          </a:xfrm>
          <a:prstGeom prst="rect">
            <a:avLst/>
          </a:prstGeom>
          <a:ln w="28575">
            <a:solidFill>
              <a:srgbClr val="CC00CC"/>
            </a:solidFill>
          </a:ln>
        </p:spPr>
        <p:txBody>
          <a:bodyPr wrap="square">
            <a:spAutoFit/>
          </a:bodyPr>
          <a:lstStyle/>
          <a:p>
            <a:pPr marL="85725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Carrying angle;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5725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the angle between the long axis of arm and extended supinated forearm.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5725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It is opened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laterally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measure about 170 degree.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5725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It 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 in female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 male.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5725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disappears in pronation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extended forearm and in full flexion of the forearm.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5725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13398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caused by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medial edge of the trochlea more than the lateral.      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54140E-1CB1-48AF-B3C9-7403C1F3EB3B}"/>
              </a:ext>
            </a:extLst>
          </p:cNvPr>
          <p:cNvSpPr txBox="1"/>
          <p:nvPr/>
        </p:nvSpPr>
        <p:spPr>
          <a:xfrm>
            <a:off x="2533655" y="4577427"/>
            <a:ext cx="9388847" cy="1855123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12954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Movements: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indent="-457200" algn="just">
              <a:lnSpc>
                <a:spcPct val="125000"/>
              </a:lnSpc>
              <a:buAutoNum type="arabicParenR"/>
              <a:tabLst>
                <a:tab pos="1216660" algn="l"/>
                <a:tab pos="217424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Flexion: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brachialis (main), biceps and brachioradialis.</a:t>
            </a:r>
          </a:p>
          <a:p>
            <a:pPr marL="628650" indent="-342900" algn="just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216660" algn="l"/>
                <a:tab pos="2174240" algn="l"/>
              </a:tabLst>
            </a:pPr>
            <a:r>
              <a:rPr lang="en-US" sz="22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Flexion</a:t>
            </a:r>
            <a:r>
              <a:rPr 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limited by contact of anterior surfaces of forearm &amp; arm. </a:t>
            </a:r>
            <a:endParaRPr lang="en-US" sz="2200" dirty="0">
              <a:solidFill>
                <a:srgbClr val="CC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algn="just">
              <a:lnSpc>
                <a:spcPct val="125000"/>
              </a:lnSpc>
              <a:tabLst>
                <a:tab pos="1216660" algn="l"/>
                <a:tab pos="217424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Extension: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triceps and anconeus.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17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17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3344</TotalTime>
  <Words>1548</Words>
  <Application>Microsoft Office PowerPoint</Application>
  <PresentationFormat>Widescreen</PresentationFormat>
  <Paragraphs>173</Paragraphs>
  <Slides>18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Calibri</vt:lpstr>
      <vt:lpstr>Monotype Corsiva</vt:lpstr>
      <vt:lpstr>Symbol</vt:lpstr>
      <vt:lpstr>Times New Roman</vt:lpstr>
      <vt:lpstr>Wingdings</vt:lpstr>
      <vt:lpstr>Network</vt:lpstr>
      <vt:lpstr>1_Office Theme</vt:lpstr>
      <vt:lpstr>Default Design</vt:lpstr>
      <vt:lpstr>1_Default Design</vt:lpstr>
      <vt:lpstr>4_Default Design</vt:lpstr>
      <vt:lpstr>3_Office Theme</vt:lpstr>
      <vt:lpstr>7_Default Design</vt:lpstr>
      <vt:lpstr>2_Default Design</vt:lpstr>
      <vt:lpstr>3_Default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110</cp:revision>
  <dcterms:created xsi:type="dcterms:W3CDTF">2019-10-04T16:13:01Z</dcterms:created>
  <dcterms:modified xsi:type="dcterms:W3CDTF">2020-01-29T18:15:46Z</dcterms:modified>
</cp:coreProperties>
</file>