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12" r:id="rId2"/>
    <p:sldMasterId id="2147483948" r:id="rId3"/>
    <p:sldMasterId id="2147483960" r:id="rId4"/>
    <p:sldMasterId id="2147483972" r:id="rId5"/>
    <p:sldMasterId id="2147484032" r:id="rId6"/>
  </p:sldMasterIdLst>
  <p:notesMasterIdLst>
    <p:notesMasterId r:id="rId31"/>
  </p:notesMasterIdLst>
  <p:sldIdLst>
    <p:sldId id="278" r:id="rId7"/>
    <p:sldId id="277" r:id="rId8"/>
    <p:sldId id="301" r:id="rId9"/>
    <p:sldId id="303" r:id="rId10"/>
    <p:sldId id="300" r:id="rId11"/>
    <p:sldId id="313" r:id="rId12"/>
    <p:sldId id="314" r:id="rId13"/>
    <p:sldId id="321" r:id="rId14"/>
    <p:sldId id="320" r:id="rId15"/>
    <p:sldId id="280" r:id="rId16"/>
    <p:sldId id="281" r:id="rId17"/>
    <p:sldId id="282" r:id="rId18"/>
    <p:sldId id="283" r:id="rId19"/>
    <p:sldId id="285" r:id="rId20"/>
    <p:sldId id="286" r:id="rId21"/>
    <p:sldId id="325" r:id="rId22"/>
    <p:sldId id="287" r:id="rId23"/>
    <p:sldId id="317" r:id="rId24"/>
    <p:sldId id="256" r:id="rId25"/>
    <p:sldId id="257" r:id="rId26"/>
    <p:sldId id="259" r:id="rId27"/>
    <p:sldId id="260" r:id="rId28"/>
    <p:sldId id="263" r:id="rId29"/>
    <p:sldId id="32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24+upbmX5BnZeyklsuTDg==" hashData="2U4IxYZz7mAFcngcfAb1w3wdFK+SY/T/5gBYAnEV+G8veitnRymvAJN2iz5KCuoQ+c/taAIYKtIXqR50QVaiT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A"/>
    <a:srgbClr val="FFFF99"/>
    <a:srgbClr val="B2B2B2"/>
    <a:srgbClr val="004C00"/>
    <a:srgbClr val="00001E"/>
    <a:srgbClr val="080A0C"/>
    <a:srgbClr val="00091A"/>
    <a:srgbClr val="00002A"/>
    <a:srgbClr val="00001A"/>
    <a:srgbClr val="1316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80" d="100"/>
          <a:sy n="80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5422CC-AC53-4A57-A134-3044E1684F60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58B35-BBA8-4430-8FE5-A4E70793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11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77867-C1D3-46F1-90C2-AC6B44901C07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516E0-1E5E-4533-A8B7-8D0B617C09CA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C0395-E91E-48FD-B021-E68C6B6DD852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37EF-5F12-43BA-BFBE-50BDA49ED72C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42BA-ABFE-4DE4-A411-E84723312592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2414-C45C-4D3B-8402-00EFF5B30BE4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811-FBE6-49F1-AC06-3D82B35783AB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FB81-2A4E-4442-B5C1-6910BA99A8CA}" type="datetime1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44C-AB5D-4BAB-8E0C-76C73394D982}" type="datetime1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77F-07DD-452F-96E5-6FB21CD34E38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D5D-75EB-4943-931A-3B6958FAAE71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0564F-CD77-47FB-9F72-D4DCDCD669C9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FD86-C00D-491C-98E8-31265F19BEFE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88F-AC22-416B-900E-B338CC533102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B6EF-846B-434B-97BD-12F2AAAA4DEE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DD94E87-228E-4155-B197-40E5B55F77F7}" type="datetime1">
              <a:rPr lang="en-US" smtClean="0"/>
              <a:t>3/22/2021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B5CE9-8AD0-4ED1-8353-211BB42B0A51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3E72-5147-464E-B2E1-AA0BB198E979}" type="datetime1">
              <a:rPr lang="en-US" smtClean="0"/>
              <a:t>3/22/2021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AD269AD-26F0-4C16-BB78-19CE5880EBBE}" type="datetime1">
              <a:rPr lang="en-US" smtClean="0"/>
              <a:t>3/22/2021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D30C9B0-47BA-4606-B4BD-8442EDD4DD80}" type="datetime1">
              <a:rPr lang="en-US" smtClean="0"/>
              <a:t>3/22/2021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9F93-881D-44AE-83B7-44CD01E7FE40}" type="datetime1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9246-17F9-4BC6-BAF3-71A5235F6B16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65F67-EA2A-4B6E-BFE2-F7E66C4F3C23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7D45-4CFE-4502-AE2A-CE3B5151AA9A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5CBB8C2-548E-4B91-9D2A-D265379DBF56}" type="datetime1">
              <a:rPr lang="en-US" smtClean="0"/>
              <a:t>3/22/2021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BA09C-E734-4ED9-A49F-C36602282C3A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D8DAE61-C7BC-4346-9A19-1EF8B4A4E37B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56C3A1-95AF-4D2C-8748-557201AEB22E}" type="datetime1">
              <a:rPr lang="en-US" smtClean="0"/>
              <a:t>3/22/2021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8C990-0CE1-4808-946C-45A0E306270C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4C648-2A90-43E1-97F3-6357559CFBC3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B81F-B07B-4D38-8C73-B9EC212E823E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01CC2AB-B483-4758-9762-FAF10DECEDA3}" type="datetime1">
              <a:rPr lang="en-US" smtClean="0"/>
              <a:t>3/22/2021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D18DDE1-4C10-437B-8E65-3C0A9D1E5ED0}" type="datetime1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5C652-9D21-4ADE-B336-7FB78261EAE8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076B-EEF4-4A11-BC45-BE879D8ECA5C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1A338-79B4-44F8-93D4-847B2FFC9F80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4E868-89A1-4CD5-8B10-648BD9A0D0E6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B0C0-9184-48C3-87A9-0472D7464823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4E17-AF14-4B8A-816C-78E9F58A3ACE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71027-E3CF-49AC-9107-3FC8637225C3}" type="datetime1">
              <a:rPr lang="en-US" smtClean="0"/>
              <a:t>3/22/2021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D833-5857-467C-B9B5-A6602B3BB933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DCE8-6C55-41F1-9BF9-65041005DC29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80341-A41D-4E9A-8359-704749D0BF6E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8BA6-5ECB-481F-A46A-45123E555964}" type="datetime1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5103-98E0-43D5-B5FC-C3BCD152359D}" type="datetime1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F61B-A58F-4F5C-B042-BF476B0A9F14}" type="datetime1">
              <a:rPr lang="en-US" smtClean="0"/>
              <a:t>3/22/2021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6EC1-03CC-436E-9AC8-4C38D88F3BEB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C3DDB-6FE6-4515-9723-EB38A4B37746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4AD6EEB-1AB3-4244-9C50-5B75F2D75E41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012C-A349-42E6-93AD-7B8885D13A69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EE45-AC7D-470A-9307-C0B9324E2BA2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65537EF-5F12-43BA-BFBE-50BDA49ED72C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D42BA-ABFE-4DE4-A411-E84723312592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2414-C45C-4D3B-8402-00EFF5B30BE4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811-FBE6-49F1-AC06-3D82B35783AB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9F34-6EB0-4081-8C93-E3065F851D02}" type="datetime1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2FB81-2A4E-4442-B5C1-6910BA99A8CA}" type="datetime1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44C-AB5D-4BAB-8E0C-76C73394D982}" type="datetime1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377F-07DD-452F-96E5-6FB21CD34E38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B3D5D-75EB-4943-931A-3B6958FAAE71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7FD86-C00D-491C-98E8-31265F19BEFE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0788F-AC22-416B-900E-B338CC533102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B6EF-846B-434B-97BD-12F2AAAA4DEE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FB591-F1E3-4773-AEF1-F46765CB3839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58EEB-E056-4B5E-BC67-41413489A0F0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6002-D848-4E9C-9343-7D5B7BD041D5}" type="datetime1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3859104-F72F-472E-AEBE-998014791862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4DEA5DA-8219-43E2-9205-0F21707712F8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50FD72-A370-4851-A608-0EFC4D11B76E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50FD72-A370-4851-A608-0EFC4D11B76E}" type="datetime1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50FD72-A370-4851-A608-0EFC4D11B76E}" type="datetime1">
              <a:rPr lang="en-US" smtClean="0"/>
              <a:t>3/22/2021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859104-F72F-472E-AEBE-998014791862}" type="datetime1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Prof. Dr. Ghada Fahmy Helaly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A58EBF3-55CA-4249-8888-1F5B92F455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5.xml"/><Relationship Id="rId6" Type="http://schemas.microsoft.com/office/2007/relationships/hdphoto" Target="../media/hdphoto9.wdp"/><Relationship Id="rId5" Type="http://schemas.openxmlformats.org/officeDocument/2006/relationships/image" Target="../media/image20.jpe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3.xml"/><Relationship Id="rId6" Type="http://schemas.microsoft.com/office/2007/relationships/hdphoto" Target="../media/hdphoto12.wdp"/><Relationship Id="rId5" Type="http://schemas.openxmlformats.org/officeDocument/2006/relationships/image" Target="../media/image27.jpeg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microsoft.com/office/2007/relationships/hdphoto" Target="../media/hdphoto4.wdp"/><Relationship Id="rId5" Type="http://schemas.openxmlformats.org/officeDocument/2006/relationships/image" Target="../media/image11.jpe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25000">
              <a:srgbClr val="BD922A"/>
            </a:gs>
            <a:gs pos="77000">
              <a:schemeClr val="accent2">
                <a:lumMod val="50000"/>
              </a:schemeClr>
            </a:gs>
            <a:gs pos="39000">
              <a:srgbClr val="FBE4AE"/>
            </a:gs>
            <a:gs pos="75000">
              <a:srgbClr val="835E17"/>
            </a:gs>
            <a:gs pos="63000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golden flower background ima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" r="63846"/>
          <a:stretch/>
        </p:blipFill>
        <p:spPr bwMode="auto">
          <a:xfrm>
            <a:off x="0" y="0"/>
            <a:ext cx="3172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imageslove.net/ar/photo/img_1374233691_815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3905"/>
            <a:ext cx="4286411" cy="3350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76805" y="6248400"/>
            <a:ext cx="28956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6080A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400" b="1" dirty="0">
              <a:solidFill>
                <a:srgbClr val="06080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7620000" cy="639762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Transmission </a:t>
            </a:r>
            <a: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&amp; Epidemiology</a:t>
            </a:r>
            <a:b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endParaRPr lang="en-US" sz="36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Exchange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saliva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(e.g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., during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kissing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Blood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transmission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very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rare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Objects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such as drinking glass,….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EBV infection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worldwide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first few years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life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asymptomatic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Clinically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apparent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infectious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mononucleosis is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highest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those who are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exposed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the virus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later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 (e.g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.,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college students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4572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04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7620000" cy="563562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Pathogenesis </a:t>
            </a:r>
            <a: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&amp; Immunity</a:t>
            </a:r>
            <a:b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endParaRPr lang="en-US" sz="36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4800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Oropharynx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blood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 lymphocytes (Latent)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Cytotoxic T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lymphocytes “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atypical </a:t>
            </a:r>
            <a:r>
              <a:rPr lang="en-US" sz="2400" dirty="0" err="1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lymphs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react against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infected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B cells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14300" indent="0">
              <a:buNone/>
            </a:pP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immune response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abs. </a:t>
            </a:r>
            <a:r>
              <a:rPr lang="en-US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to the 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VCA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abs.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the VCA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follows and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persists for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life. </a:t>
            </a:r>
          </a:p>
          <a:p>
            <a:pPr marL="109728" indent="0">
              <a:buNone/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Lifetime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immunity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based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antibody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 the viral membrane antigen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14300" indent="0">
              <a:buNone/>
            </a:pPr>
            <a:endParaRPr lang="en-US" sz="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Nonspecific </a:t>
            </a:r>
            <a:r>
              <a:rPr lang="en-US" sz="2400" b="1" dirty="0" err="1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heterophil</a:t>
            </a:r>
            <a:r>
              <a:rPr lang="en-US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antibodies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disappear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within 6 </a:t>
            </a:r>
            <a:r>
              <a:rPr lang="en-US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months after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recovery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4572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3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4876800" cy="639762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Clinical Findings:</a:t>
            </a:r>
            <a: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endParaRPr lang="en-US" sz="36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77659"/>
            <a:ext cx="5867400" cy="38862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High risk group: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17-25 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ys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Acute, self-limiting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Fever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sore throat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lymphadenopathy,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anorexia ,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lethargy and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splenomegaly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Hepatitis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frequent;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encephalitis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some patients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-342900"/>
            <a:r>
              <a:rPr lang="en-US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Spontaneous recovery in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2 to 3 weeks. </a:t>
            </a:r>
            <a:endParaRPr lang="en-US" sz="2400" dirty="0" smtClean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999" y="1414605"/>
            <a:ext cx="606127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Infectious mononucleosis : </a:t>
            </a:r>
          </a:p>
        </p:txBody>
      </p:sp>
      <p:pic>
        <p:nvPicPr>
          <p:cNvPr id="8" name="Picture 4" descr="http://bioweb.uwlax.edu/bio203/s2009/weisser_mich/symptoms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06993"/>
            <a:ext cx="2514600" cy="2618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" name="Picture 2" descr="http://5minuteconsult.com/data/GbosContainer/49/m_36900_c40_f11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90" y="4800599"/>
            <a:ext cx="2806210" cy="182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1" name="Rectangle 10"/>
          <p:cNvSpPr/>
          <p:nvPr/>
        </p:nvSpPr>
        <p:spPr>
          <a:xfrm>
            <a:off x="1154345" y="53406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Severe pharyngitis with diffuse pharyngeal inflammation and tonsillar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swelling.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7620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2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924" y="3945331"/>
            <a:ext cx="5312552" cy="1828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Burkitt’s lymphoma, Hodgkin’s lymphoma, nasopharyngeal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carcinoma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post-transplant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lymphoproliferative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disorder (B-cell lymphoma). 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0490" y="609600"/>
            <a:ext cx="426591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Blip>
                <a:blip r:embed="rId2"/>
              </a:buBlip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Hairy leukoplakia: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" y="1371600"/>
            <a:ext cx="4724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whitish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non-malignant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lesion with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an irregular “hairy” surface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 the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lateral side of the tongue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immuno-compromised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individuals, especially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AIDS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patients.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48" y="1371600"/>
            <a:ext cx="2799283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upload.wikimedia.org/wikipedia/commons/3/3c/Large_facial_Burkitt's_Lymphom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47" y="3810000"/>
            <a:ext cx="2799283" cy="209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7620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0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5562600" cy="639762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Laboratory Diagnosis:</a:t>
            </a:r>
            <a: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endParaRPr lang="en-US" sz="36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4958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1. Hematologic 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Absolute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lymphocytosis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&gt;10%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abnormal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lymphocytes.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Atypical lymph: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enlarged cells, expanded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nucleus, and an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abundant vacuolated cytoplasm.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754582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4572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1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55073"/>
            <a:ext cx="8153400" cy="289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2. immunologic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: 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heterophil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antibody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early diagnosis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IM usually positive by week 2 of illness.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EBV-specific antibody tests: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VCA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early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illness;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VCA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prior infection, antibodies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EBNA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70866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4572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0262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Molecular assays: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4563"/>
            <a:ext cx="8229600" cy="43251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Nucleic acid hybridization is the most sensitive mean of detecting EBV in patient materials.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EBER RNAs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abundantly expressed in both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latently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lytically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infected cells.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00600" y="657485"/>
            <a:ext cx="2819400" cy="530352"/>
          </a:xfrm>
        </p:spPr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8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3124200" cy="639762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Treatment:</a:t>
            </a:r>
            <a: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</a:br>
            <a:endParaRPr lang="en-US" sz="36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45" y="1524000"/>
            <a:ext cx="4343400" cy="48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None! Self-limiting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Treat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symptoms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Misdiagnosis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streptococcal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infection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Acyclovir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high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doses may be useful in 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life threatening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EBV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infections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image.slidesharecdn.com/infectiousmononucleosis-150621194023-lva1-app6892/95/infectious-mononucleosis-11-638.jpg?cb=143491570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22795" r="52153" b="15558"/>
          <a:stretch/>
        </p:blipFill>
        <p:spPr bwMode="auto">
          <a:xfrm>
            <a:off x="4876800" y="1530770"/>
            <a:ext cx="3505200" cy="43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95800" y="7620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virology.wisc.edu/virusworld/PS10/b19_human_parvovirus_b19_vmd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3" r="7302"/>
          <a:stretch/>
        </p:blipFill>
        <p:spPr bwMode="auto">
          <a:xfrm>
            <a:off x="5562600" y="3581400"/>
            <a:ext cx="2209801" cy="2059679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7755" y="5458516"/>
            <a:ext cx="5034845" cy="365125"/>
          </a:xfrm>
        </p:spPr>
        <p:txBody>
          <a:bodyPr/>
          <a:lstStyle/>
          <a:p>
            <a:r>
              <a:rPr lang="en-US" sz="1800" b="1" dirty="0" smtClean="0">
                <a:latin typeface="Script MT Bold" pitchFamily="66" charset="0"/>
              </a:rPr>
              <a:t>Prof. Dr. Ghada Fahmy Helaly</a:t>
            </a:r>
            <a:endParaRPr lang="en-US" sz="1800" b="1" dirty="0">
              <a:latin typeface="Script MT Bold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57200" y="637309"/>
            <a:ext cx="6629400" cy="1066800"/>
          </a:xfr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PARVOVIRUS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33600" y="2156900"/>
            <a:ext cx="391966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Parvovirus B19</a:t>
            </a:r>
          </a:p>
        </p:txBody>
      </p:sp>
      <p:pic>
        <p:nvPicPr>
          <p:cNvPr id="9" name="Picture 2" descr="https://upload.wikimedia.org/wikipedia/commons/b/ba/Fifth_disea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33400"/>
            <a:ext cx="2112819" cy="326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272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817563"/>
            <a:ext cx="5334000" cy="2427287"/>
          </a:xfrm>
        </p:spPr>
        <p:txBody>
          <a:bodyPr>
            <a:noAutofit/>
          </a:bodyPr>
          <a:lstStyle/>
          <a:p>
            <a:pPr algn="l"/>
            <a:r>
              <a:rPr lang="en-US" sz="36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3600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2000" b="1" cap="none" dirty="0" smtClean="0">
                <a:solidFill>
                  <a:schemeClr val="bg1"/>
                </a:solidFill>
              </a:rPr>
              <a:t/>
            </a:r>
            <a:br>
              <a:rPr lang="en-US" sz="2000" b="1" cap="none" dirty="0" smtClean="0">
                <a:solidFill>
                  <a:schemeClr val="bg1"/>
                </a:solidFill>
              </a:rPr>
            </a:br>
            <a:r>
              <a:rPr lang="en-US" sz="2000" cap="none" dirty="0" smtClean="0">
                <a:solidFill>
                  <a:schemeClr val="bg1"/>
                </a:solidFill>
              </a:rPr>
              <a:t/>
            </a:r>
            <a:br>
              <a:rPr lang="en-US" sz="2000" cap="none" dirty="0" smtClean="0">
                <a:solidFill>
                  <a:schemeClr val="bg1"/>
                </a:solidFill>
              </a:rPr>
            </a:br>
            <a:r>
              <a:rPr lang="en-US" sz="2000" b="1" cap="none" dirty="0" smtClean="0">
                <a:solidFill>
                  <a:schemeClr val="bg1"/>
                </a:solidFill>
              </a:rPr>
              <a:t/>
            </a:r>
            <a:br>
              <a:rPr lang="en-US" sz="2000" b="1" cap="none" dirty="0" smtClean="0">
                <a:solidFill>
                  <a:schemeClr val="bg1"/>
                </a:solidFill>
              </a:rPr>
            </a:br>
            <a:endParaRPr lang="en-US" sz="2000" cap="none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61"/>
          <a:stretch/>
        </p:blipFill>
        <p:spPr bwMode="auto">
          <a:xfrm>
            <a:off x="6047508" y="3186875"/>
            <a:ext cx="2563091" cy="2552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8200"/>
            <a:ext cx="2683036" cy="2348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6590" y="545812"/>
            <a:ext cx="2488335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Diseases:</a:t>
            </a: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407526"/>
            <a:ext cx="5943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Erythema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infectiosum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(slapped cheek syndrome, fifth disease)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Aplastic anemia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Hydrops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fetalis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590" y="3667457"/>
            <a:ext cx="4328429" cy="58477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Important properties: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273" y="4269848"/>
            <a:ext cx="57857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very small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(22 nm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non-enveloped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icosahedral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with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single-stranded DNA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genome,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negative-sense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no virion polymerase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one serotype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545812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shade val="40000"/>
                <a:satMod val="165000"/>
              </a:schemeClr>
            </a:gs>
            <a:gs pos="50000">
              <a:schemeClr val="bg2">
                <a:shade val="80000"/>
                <a:satMod val="155000"/>
              </a:schemeClr>
            </a:gs>
            <a:gs pos="100000">
              <a:schemeClr val="bg2">
                <a:tint val="95000"/>
                <a:satMod val="20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12" y="838200"/>
            <a:ext cx="7391400" cy="2057400"/>
          </a:xfrm>
        </p:spPr>
        <p:txBody>
          <a:bodyPr>
            <a:normAutofit fontScale="90000"/>
            <a:scene3d>
              <a:camera prst="orthographicFront"/>
              <a:lightRig rig="flood" dir="tl"/>
            </a:scene3d>
            <a:sp3d extrusionH="25400" contourW="8890" prstMaterial="powder">
              <a:bevelT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cap="none" dirty="0" smtClean="0">
                <a:ln w="11430">
                  <a:solidFill>
                    <a:srgbClr val="06080A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52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EPSTEIN BARR VIRUS</a:t>
            </a:r>
            <a:br>
              <a:rPr lang="en-US" cap="none" dirty="0" smtClean="0">
                <a:ln w="11430">
                  <a:solidFill>
                    <a:srgbClr val="06080A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52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dirty="0" smtClean="0">
                <a:ln w="9000" cmpd="sng">
                  <a:solidFill>
                    <a:srgbClr val="06080A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&amp;</a:t>
            </a:r>
            <a:r>
              <a:rPr lang="en-US" cap="none" dirty="0" smtClean="0">
                <a:ln w="11430">
                  <a:solidFill>
                    <a:srgbClr val="06080A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52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cap="none" dirty="0" smtClean="0">
                <a:ln w="11430">
                  <a:solidFill>
                    <a:srgbClr val="06080A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52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en-US" cap="none" dirty="0" smtClean="0">
                <a:ln w="11430">
                  <a:solidFill>
                    <a:srgbClr val="06080A"/>
                  </a:solidFill>
                </a:ln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52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PARVOVIRUS</a:t>
            </a:r>
            <a:endParaRPr lang="en-US" cap="none" dirty="0">
              <a:ln w="11430">
                <a:solidFill>
                  <a:srgbClr val="06080A"/>
                </a:solidFill>
              </a:ln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52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Prof. Dr. Ghada Fahmy Helaly</a:t>
            </a:r>
            <a:endParaRPr lang="en-US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43" y="3357702"/>
            <a:ext cx="1915054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https://toomuchviroismad.files.wordpress.com/2010/01/kiss.jpg?w=300&amp;h=22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34" y="657832"/>
            <a:ext cx="1973327" cy="17490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virology.wisc.edu/virusworld/PS10/b19_human_parvovirus_b19_vmd0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03" r="7302"/>
          <a:stretch/>
        </p:blipFill>
        <p:spPr bwMode="auto">
          <a:xfrm>
            <a:off x="6584282" y="4693836"/>
            <a:ext cx="1607457" cy="1498255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ream\Desktop\ccc\EBV_particles_02  bar modified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769" r="43564"/>
          <a:stretch/>
        </p:blipFill>
        <p:spPr bwMode="auto">
          <a:xfrm rot="11125264">
            <a:off x="6561950" y="1644997"/>
            <a:ext cx="1652123" cy="1652212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2570" y="3868999"/>
            <a:ext cx="6934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dobe Ming Std L" pitchFamily="18" charset="-128"/>
                <a:ea typeface="Adobe Ming Std L" pitchFamily="18" charset="-128"/>
                <a:cs typeface="Times New Roman" pitchFamily="18" charset="0"/>
              </a:rPr>
              <a:t>By: 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800" dirty="0">
                <a:ln w="17780" cmpd="sng">
                  <a:solidFill>
                    <a:srgbClr val="00001E"/>
                  </a:solidFill>
                  <a:prstDash val="solid"/>
                  <a:miter lim="800000"/>
                </a:ln>
                <a:solidFill>
                  <a:srgbClr val="004C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Prof. Dr. Ghada Fahmy </a:t>
            </a:r>
            <a:r>
              <a:rPr lang="en-US" sz="2800" dirty="0" smtClean="0">
                <a:ln w="17780" cmpd="sng">
                  <a:solidFill>
                    <a:srgbClr val="00001E"/>
                  </a:solidFill>
                  <a:prstDash val="solid"/>
                  <a:miter lim="800000"/>
                </a:ln>
                <a:solidFill>
                  <a:srgbClr val="004C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Helaly</a:t>
            </a:r>
            <a:endParaRPr lang="en-US" sz="2800" dirty="0">
              <a:ln w="17780" cmpd="sng">
                <a:solidFill>
                  <a:srgbClr val="00001E"/>
                </a:solidFill>
                <a:prstDash val="solid"/>
                <a:miter lim="800000"/>
              </a:ln>
              <a:solidFill>
                <a:srgbClr val="004C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1582" y="6457890"/>
            <a:ext cx="2694709" cy="400110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freezing" dir="t"/>
          </a:scene3d>
          <a:sp3d extrusionH="127000" prstMaterial="powder"/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HLS Module</a:t>
            </a:r>
            <a:endParaRPr lang="en-US" sz="2000" b="1" dirty="0">
              <a:ln w="90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20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343891"/>
            <a:ext cx="8229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Respiratory route.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Trans-placental. 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Blood donation.</a:t>
            </a:r>
          </a:p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689264"/>
            <a:ext cx="3352800" cy="53340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>
              <a:spcBef>
                <a:spcPct val="0"/>
              </a:spcBef>
              <a:buNone/>
              <a:defRPr sz="4000" b="1" spc="0" baseline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z="3600" dirty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latin typeface="Arial" pitchFamily="34" charset="0"/>
                <a:cs typeface="Arial" pitchFamily="34" charset="0"/>
              </a:rPr>
              <a:t>Transmission:</a:t>
            </a:r>
            <a:br>
              <a:rPr lang="en-US" sz="3600" dirty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7620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382" y="2743200"/>
            <a:ext cx="6454011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Pathogenesis &amp; </a:t>
            </a:r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Immunity: 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7338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B19 virus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infects two types of cells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Erythroblasts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the BM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aplastic anemia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Endothelial cells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rash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Immune complexes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virus and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IgG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rash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arthritis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Infection provides 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lifelong immunity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against reinfection.</a:t>
            </a:r>
          </a:p>
          <a:p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685800"/>
            <a:ext cx="4038600" cy="609600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Clinical Findings:</a:t>
            </a:r>
            <a: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30" y="2391361"/>
            <a:ext cx="4478770" cy="14948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Mild disease, childhood, low-grade fever,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coryza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sore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throat, rash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" descr="Image result for parvovirus b19 slapped chee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427" y="2057401"/>
            <a:ext cx="3304465" cy="233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0375" y="4131048"/>
            <a:ext cx="352973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(2): Aplastic Anemia: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1939" y="4594876"/>
            <a:ext cx="7459663" cy="18821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2880" indent="-18288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Children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with chronic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anemia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severe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aplastic anemia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(aplastic crisis)</a:t>
            </a:r>
          </a:p>
        </p:txBody>
      </p:sp>
      <p:sp>
        <p:nvSpPr>
          <p:cNvPr id="8" name="Rectangle 7"/>
          <p:cNvSpPr/>
          <p:nvPr/>
        </p:nvSpPr>
        <p:spPr>
          <a:xfrm>
            <a:off x="432665" y="1490275"/>
            <a:ext cx="8511309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(1): Erythema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Infectiosum (Slapped Cheek 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Syndrome, Fifth 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Disease</a:t>
            </a:r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):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91100" y="7620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0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248750"/>
            <a:ext cx="3124200" cy="830997"/>
          </a:xfr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(4): Arthritis:</a:t>
            </a:r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/>
            </a:r>
            <a:b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</a:b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0538"/>
            <a:ext cx="8229600" cy="99060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First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trimester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fetal </a:t>
            </a:r>
            <a:r>
              <a:rPr lang="en-U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death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Second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trimester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hydrops fetalis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2050" name="Picture 2" descr="https://drclintonb.files.wordpress.com/2012/05/hydrops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78" y="1557053"/>
            <a:ext cx="2460971" cy="328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78873"/>
            <a:ext cx="40386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(3): Fetal Infections: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8709" y="2816700"/>
            <a:ext cx="5611091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Adults, women, small joints of the hands and feet bilaterally. 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021206"/>
            <a:ext cx="4953000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2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sz="2400" b="1" spc="-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(5): Chronic </a:t>
            </a:r>
            <a:r>
              <a:rPr lang="en-US" sz="2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B19 </a:t>
            </a:r>
            <a:r>
              <a:rPr lang="en-US" sz="2400" b="1" spc="-1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Infection:</a:t>
            </a:r>
            <a:r>
              <a:rPr lang="en-US" sz="2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sz="2400" b="1" spc="-1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endParaRPr lang="en-US" sz="2400" b="1" spc="-1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9987" y="4457486"/>
            <a:ext cx="56110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lnSpc>
                <a:spcPct val="150000"/>
              </a:lnSpc>
              <a:spcBef>
                <a:spcPct val="20000"/>
              </a:spcBef>
              <a:buClr>
                <a:srgbClr val="93A299"/>
              </a:buClr>
              <a:buSzPct val="85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immunodeficiencies: chronic </a:t>
            </a:r>
            <a:r>
              <a:rPr lang="en-US" sz="22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anemia, leukopenia, or </a:t>
            </a:r>
            <a:r>
              <a:rPr lang="en-US" sz="22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thrombocytopenia.</a:t>
            </a:r>
            <a:endParaRPr lang="en-US" sz="22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10100" y="678873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4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2080" y="914400"/>
            <a:ext cx="5198859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000" b="1" spc="-1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Laboratory </a:t>
            </a:r>
            <a:r>
              <a:rPr lang="en-US" sz="4000" b="1" spc="-1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Diagnosis:</a:t>
            </a:r>
            <a:endParaRPr lang="en-US" sz="4000" b="1" spc="-1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4296213"/>
            <a:ext cx="5661102" cy="707886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000" b="1" spc="-1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Treatment &amp; </a:t>
            </a:r>
            <a:r>
              <a:rPr lang="en-US" sz="4000" b="1" spc="-1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Prevention:</a:t>
            </a:r>
            <a:endParaRPr lang="en-US" sz="4000" b="1" spc="-1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699" y="5011026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specific treatment.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Immune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globulins in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immunodeficiencies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vaccine.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081" y="187934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IgM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antibodies.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immuno-compromised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patients, viral DNA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PCR.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Fetal infection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PCR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amniotic fluid.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2538" r="18968" b="29096"/>
          <a:stretch/>
        </p:blipFill>
        <p:spPr bwMode="auto">
          <a:xfrm>
            <a:off x="4937292" y="1725751"/>
            <a:ext cx="3869534" cy="248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1539" y="4572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CC\Desktop\my desktop files In-Shaa Allah\10401038_10155732772683647_7776002703608641645_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" r="-1"/>
          <a:stretch/>
        </p:blipFill>
        <p:spPr bwMode="auto">
          <a:xfrm>
            <a:off x="4627418" y="0"/>
            <a:ext cx="4516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Image result for blue curtain wallpap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80" t="21143" r="17416" b="17964"/>
          <a:stretch/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20729112">
            <a:off x="409083" y="1615075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l"/>
            </a:scene3d>
            <a:sp3d contourW="12700" prstMaterial="powder">
              <a:bevelT w="127000" h="25400"/>
              <a:bevelB w="82550"/>
              <a:contourClr>
                <a:srgbClr val="FFFF00"/>
              </a:contourClr>
            </a:sp3d>
          </a:bodyPr>
          <a:lstStyle/>
          <a:p>
            <a:r>
              <a:rPr lang="en-US" sz="9600" b="1" dirty="0" smtClean="0">
                <a:ln w="11430"/>
                <a:gradFill flip="none"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44000">
                      <a:srgbClr val="131627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000066"/>
                    </a:gs>
                    <a:gs pos="100000">
                      <a:srgbClr val="FAE3B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ush Script Std" pitchFamily="66" charset="0"/>
              </a:rPr>
              <a:t>Thank you</a:t>
            </a:r>
            <a:endParaRPr lang="en-US" sz="9600" b="1" dirty="0">
              <a:ln w="11430"/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44000">
                    <a:srgbClr val="131627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000066"/>
                  </a:gs>
                  <a:gs pos="100000">
                    <a:srgbClr val="FAE3B7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ush Script Std" pitchFamily="66" charset="0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86400" y="160338"/>
            <a:ext cx="3275318" cy="365125"/>
          </a:xfrm>
        </p:spPr>
        <p:txBody>
          <a:bodyPr/>
          <a:lstStyle/>
          <a:p>
            <a:r>
              <a:rPr lang="en-US" sz="1800" b="1" dirty="0" smtClean="0">
                <a:latin typeface="Script MT Bold" pitchFamily="66" charset="0"/>
              </a:rPr>
              <a:t>Prof. Dr. Ghada Fahmy Helaly</a:t>
            </a:r>
            <a:endParaRPr lang="en-US" sz="1800" b="1" dirty="0">
              <a:latin typeface="Script MT Bold" pitchFamily="66" charset="0"/>
            </a:endParaRPr>
          </a:p>
        </p:txBody>
      </p:sp>
      <p:sp>
        <p:nvSpPr>
          <p:cNvPr id="3" name="AutoShape 1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482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32251" y="6008640"/>
            <a:ext cx="5034845" cy="365125"/>
          </a:xfrm>
        </p:spPr>
        <p:txBody>
          <a:bodyPr/>
          <a:lstStyle/>
          <a:p>
            <a:r>
              <a:rPr lang="en-US" sz="1800" b="1" dirty="0" smtClean="0">
                <a:latin typeface="Script MT Bold" pitchFamily="66" charset="0"/>
              </a:rPr>
              <a:t>Prof. Dr. Ghada Fahmy Helaly</a:t>
            </a:r>
            <a:endParaRPr lang="en-US" sz="1800" b="1" dirty="0">
              <a:latin typeface="Script MT Bold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21347" y="609600"/>
            <a:ext cx="8382000" cy="1066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EPSTEIN BARR VIRUS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" name="Picture 5" descr="https://toomuchviroismad.files.wordpress.com/2010/01/kiss.jpg?w=300&amp;h=22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077" y="1773382"/>
            <a:ext cx="22352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Dream\Desktop\ccc\EBV_particles_02  bar modified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769" r="43564"/>
          <a:stretch/>
        </p:blipFill>
        <p:spPr bwMode="auto">
          <a:xfrm rot="11125264">
            <a:off x="5658346" y="3377400"/>
            <a:ext cx="2240005" cy="2240125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12500"/>
          </a:effectLst>
          <a:scene3d>
            <a:camera prst="orthographicFront"/>
            <a:lightRig rig="sunse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657599" y="1942282"/>
            <a:ext cx="1909497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EBV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0508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5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Diseases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2020824"/>
            <a:ext cx="7848600" cy="4075176"/>
          </a:xfrm>
        </p:spPr>
        <p:txBody>
          <a:bodyPr>
            <a:noAutofit/>
          </a:bodyPr>
          <a:lstStyle/>
          <a:p>
            <a:pPr algn="l">
              <a:buBlip>
                <a:blip r:embed="rId2"/>
              </a:buBlip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Infectious 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mononucleosis. </a:t>
            </a:r>
          </a:p>
          <a:p>
            <a:pPr algn="l">
              <a:buBlip>
                <a:blip r:embed="rId2"/>
              </a:buBlip>
            </a:pP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Burkitt’s </a:t>
            </a: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lymphoma.</a:t>
            </a:r>
          </a:p>
          <a:p>
            <a:pPr algn="l">
              <a:buBlip>
                <a:blip r:embed="rId2"/>
              </a:buBlip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B-cell lymphomas. </a:t>
            </a:r>
          </a:p>
          <a:p>
            <a:pPr algn="l">
              <a:buBlip>
                <a:blip r:embed="rId2"/>
              </a:buBlip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Nasopharyngeal carcinoma</a:t>
            </a:r>
            <a:r>
              <a:rPr lang="en-US" sz="3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3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Blip>
                <a:blip r:embed="rId2"/>
              </a:buBlip>
            </a:pPr>
            <a:r>
              <a:rPr lang="en-US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Hairy leukoplakia.</a:t>
            </a:r>
            <a:endParaRPr lang="en-US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662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5181600" cy="639762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Important Properties:</a:t>
            </a:r>
            <a: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6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480060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EBV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 also called 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human herpesvirus 4 (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HHV-4).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Infects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mainly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lymphoid cells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primarily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 lymphocytes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Infects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epithelial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cells of the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pharynx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sng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 latently infected cells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EBV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DNA is in </a:t>
            </a:r>
            <a:r>
              <a:rPr lang="en-US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the nucleus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not integrated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Some genes </a:t>
            </a:r>
            <a:r>
              <a:rPr lang="en-US" sz="2400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are </a:t>
            </a:r>
            <a:r>
              <a:rPr lang="en-US" sz="2400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transcribed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lnSpc>
                <a:spcPct val="200000"/>
              </a:lnSpc>
              <a:buNone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7620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061"/>
            <a:ext cx="5211013" cy="762000"/>
          </a:xfr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Structure and </a:t>
            </a:r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genome:</a:t>
            </a:r>
            <a:endParaRPr lang="en-US" sz="36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69473"/>
            <a:ext cx="5040214" cy="30826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Ds linear DNA enveloped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virus.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Approximately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122 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- 180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nm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diameter.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nucleocapsid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surrounded by a 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tegument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made of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protein.</a:t>
            </a:r>
          </a:p>
          <a:p>
            <a:pPr marL="109728" indent="0">
              <a:lnSpc>
                <a:spcPct val="150000"/>
              </a:lnSpc>
              <a:buNone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s://microbewiki.kenyon.edu/images/thumb/9/9a/EBV_structure.jpg/600px-EBV_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69472"/>
            <a:ext cx="3473514" cy="3664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5573614" y="789709"/>
            <a:ext cx="2819400" cy="530352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7620000" cy="6858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EBV antigens and proteins: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5029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. Latent proteins: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5715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EB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viral nuclear antigen complex (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EBNA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Latent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membrane protein (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LMP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Terminal protein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Lymphocyte-detected membrane antigen (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LYDMA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B. </a:t>
            </a:r>
            <a:r>
              <a:rPr lang="en-US" sz="3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Lytic cycle proteins: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b="1" dirty="0">
                <a:solidFill>
                  <a:schemeClr val="bg1"/>
                </a:solidFill>
              </a:rPr>
              <a:t>1.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Membrane antigen (</a:t>
            </a: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MA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 </a:t>
            </a:r>
          </a:p>
          <a:p>
            <a:pPr marL="11430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Early antigen complex (</a:t>
            </a: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EA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 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Viral capsid antigen complex (</a:t>
            </a: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VCA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4572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8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4017818" cy="563562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/>
            </a:r>
            <a:b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r>
              <a:rPr lang="en-US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Replicative Cycle:</a:t>
            </a:r>
            <a: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/>
            </a:r>
            <a:br>
              <a:rPr lang="en-US" sz="3600" b="1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</a:br>
            <a:endParaRPr lang="en-US" sz="3600" b="1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72000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EBV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naive B </a:t>
            </a:r>
            <a:r>
              <a:rPr lang="en-US" sz="24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cells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expresses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its </a:t>
            </a:r>
            <a:r>
              <a:rPr lang="en-US" sz="24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entire latency gene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complex (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III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latency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B-cell </a:t>
            </a:r>
            <a:r>
              <a:rPr lang="en-US" sz="2400" b="1" dirty="0" smtClean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activation.</a:t>
            </a:r>
          </a:p>
          <a:p>
            <a:pPr marL="114300" indent="0">
              <a:buNone/>
            </a:pPr>
            <a:endParaRPr lang="en-US" sz="2400" b="1" dirty="0" smtClean="0">
              <a:solidFill>
                <a:srgbClr val="66FF33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II latency: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express </a:t>
            </a: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only three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viral proteins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induces the B cell to </a:t>
            </a: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differentiate into a memory B cell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114300" indent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I latency: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express </a:t>
            </a: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a single viral protein (EBNA1)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109728" indent="0">
              <a:buNone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Type 0 latency: </a:t>
            </a:r>
            <a:r>
              <a:rPr lang="en-US" sz="2400" b="1" dirty="0">
                <a:solidFill>
                  <a:srgbClr val="66FF33"/>
                </a:solidFill>
                <a:latin typeface="Arial" pitchFamily="34" charset="0"/>
                <a:cs typeface="Arial" pitchFamily="34" charset="0"/>
              </a:rPr>
              <a:t>down-regulate all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viral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proteins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buNone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Blip>
                <a:blip r:embed="rId2"/>
              </a:buBlip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762000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9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305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838200"/>
            <a:ext cx="838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Infected B cells circulate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through the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oropharynx</a:t>
            </a:r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epithelial cells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infect new hosts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salivary transfer. 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494884"/>
            <a:ext cx="2819400" cy="530352"/>
          </a:xfrm>
        </p:spPr>
        <p:txBody>
          <a:bodyPr/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Prof. Dr. Ghada Fahmy Helaly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2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ppt/theme/themeOverride3.xml><?xml version="1.0" encoding="utf-8"?>
<a:themeOverride xmlns:a="http://schemas.openxmlformats.org/drawingml/2006/main">
  <a:clrScheme name="Custom 9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424D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876</Words>
  <Application>Microsoft Office PowerPoint</Application>
  <PresentationFormat>On-screen Show (4:3)</PresentationFormat>
  <Paragraphs>149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Arial Unicode MS</vt:lpstr>
      <vt:lpstr>Adobe Ming Std L</vt:lpstr>
      <vt:lpstr>Arial</vt:lpstr>
      <vt:lpstr>Book Antiqua</vt:lpstr>
      <vt:lpstr>Brush Script Std</vt:lpstr>
      <vt:lpstr>Calibri</vt:lpstr>
      <vt:lpstr>Franklin Gothic Book</vt:lpstr>
      <vt:lpstr>Georgia</vt:lpstr>
      <vt:lpstr>Script MT Bold</vt:lpstr>
      <vt:lpstr>Times New Roman</vt:lpstr>
      <vt:lpstr>Trebuchet MS</vt:lpstr>
      <vt:lpstr>Tw Cen MT</vt:lpstr>
      <vt:lpstr>Wingdings</vt:lpstr>
      <vt:lpstr>Wingdings 2</vt:lpstr>
      <vt:lpstr>Slipstream</vt:lpstr>
      <vt:lpstr>Clarity</vt:lpstr>
      <vt:lpstr>Median</vt:lpstr>
      <vt:lpstr>Urban</vt:lpstr>
      <vt:lpstr>Technic</vt:lpstr>
      <vt:lpstr>Hardcover</vt:lpstr>
      <vt:lpstr>PowerPoint Presentation</vt:lpstr>
      <vt:lpstr>EPSTEIN BARR VIRUS &amp; PARVOVIRUS</vt:lpstr>
      <vt:lpstr>EPSTEIN BARR VIRUS</vt:lpstr>
      <vt:lpstr>Diseases</vt:lpstr>
      <vt:lpstr> Important Properties: </vt:lpstr>
      <vt:lpstr>Structure and genome:</vt:lpstr>
      <vt:lpstr>EBV antigens and proteins:</vt:lpstr>
      <vt:lpstr> Replicative Cycle: </vt:lpstr>
      <vt:lpstr>PowerPoint Presentation</vt:lpstr>
      <vt:lpstr> Transmission &amp; Epidemiology </vt:lpstr>
      <vt:lpstr> Pathogenesis &amp; Immunity </vt:lpstr>
      <vt:lpstr> Clinical Findings: </vt:lpstr>
      <vt:lpstr>PowerPoint Presentation</vt:lpstr>
      <vt:lpstr> Laboratory Diagnosis: </vt:lpstr>
      <vt:lpstr>PowerPoint Presentation</vt:lpstr>
      <vt:lpstr>Molecular assays:</vt:lpstr>
      <vt:lpstr> Treatment: </vt:lpstr>
      <vt:lpstr>PARVOVIRUS</vt:lpstr>
      <vt:lpstr>    </vt:lpstr>
      <vt:lpstr>PowerPoint Presentation</vt:lpstr>
      <vt:lpstr> Clinical Findings: </vt:lpstr>
      <vt:lpstr>(4): Arthritis: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Ghada</cp:lastModifiedBy>
  <cp:revision>141</cp:revision>
  <dcterms:created xsi:type="dcterms:W3CDTF">2016-01-11T20:42:46Z</dcterms:created>
  <dcterms:modified xsi:type="dcterms:W3CDTF">2021-03-22T02:32:09Z</dcterms:modified>
</cp:coreProperties>
</file>