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23"/>
  </p:notesMasterIdLst>
  <p:sldIdLst>
    <p:sldId id="256" r:id="rId4"/>
    <p:sldId id="284" r:id="rId5"/>
    <p:sldId id="285" r:id="rId6"/>
    <p:sldId id="286" r:id="rId7"/>
    <p:sldId id="304" r:id="rId8"/>
    <p:sldId id="288" r:id="rId9"/>
    <p:sldId id="306" r:id="rId10"/>
    <p:sldId id="289" r:id="rId11"/>
    <p:sldId id="290" r:id="rId12"/>
    <p:sldId id="291" r:id="rId13"/>
    <p:sldId id="308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71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theme" Target="theme/theme1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8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viewProps" Target="view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presProps" Target="presProps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notesMaster" Target="notesMasters/notesMaster1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35B8C-76D3-F847-5102-86AFD147F6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D0EAC1-2B6B-08C4-109B-1DF80C849F8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9C802D0-1F8E-45D1-B0DA-3FAE990BE2E9}" type="datetimeFigureOut">
              <a:rPr lang="en-GB"/>
              <a:pPr>
                <a:defRPr/>
              </a:pPr>
              <a:t>15/10/2022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97C6EE9-E5CF-F977-CBAA-E7B4BE13628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DB0AF46-00F8-ED35-1667-15CE826F0C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35A45-CFD3-F5DA-134D-346FF4732E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A8EB1-49A8-5F58-7654-D8385396A2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24A6861-3926-4D5E-AACE-BF519D54A48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381C34C-819F-6B0E-CD3F-707B6E4BDB2D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7B58A6C-787C-64FF-89D2-CD4BC2C177BB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4BB510-C272-7E68-1341-EFADF098DE20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83C7B7-3C79-13C3-2B51-2BBEE40CAE61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Straight Connector 5">
            <a:extLst>
              <a:ext uri="{FF2B5EF4-FFF2-40B4-BE49-F238E27FC236}">
                <a16:creationId xmlns:a16="http://schemas.microsoft.com/office/drawing/2014/main" id="{C797743D-2A6D-EC69-EA9E-D95C8D7F1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A3F58F93-3A89-4EFB-4142-5EA4ABD1EBF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078F51BB-99EE-60C4-82A2-C77AB9626EC7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30E5A93B-6F2B-D5D9-8842-BBE979564D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F745EBAE-A3D9-7DCA-9136-2E8DA49D69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Straight Connector 12">
            <a:extLst>
              <a:ext uri="{FF2B5EF4-FFF2-40B4-BE49-F238E27FC236}">
                <a16:creationId xmlns:a16="http://schemas.microsoft.com/office/drawing/2014/main" id="{D179EFA8-A50C-8162-2DE8-01936826356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20C6ED0-66D4-CF00-125C-1D6999782210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B92B066-24EF-4916-F78D-A8ABA65C7EBA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4E63B80-EA1E-4573-9DE2-B0A15E6104CA}"/>
              </a:ext>
            </a:extLst>
          </p:cNvPr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EA2C613-0EA6-D056-90BC-C7B8C2AAEE6D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CC3701B-A9A2-5068-FF46-8A7E290CC6DF}"/>
              </a:ext>
            </a:extLst>
          </p:cNvPr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7E8877E-EC90-10B7-B33B-A90C62341AA7}"/>
              </a:ext>
            </a:extLst>
          </p:cNvPr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Date Placeholder 27">
            <a:extLst>
              <a:ext uri="{FF2B5EF4-FFF2-40B4-BE49-F238E27FC236}">
                <a16:creationId xmlns:a16="http://schemas.microsoft.com/office/drawing/2014/main" id="{271CDC19-2CAF-2D98-E0AE-3D11BEEACA9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8517F-6F9E-4B9E-A0A1-484558F3AEC7}" type="datetime1">
              <a:rPr lang="en-US"/>
              <a:pPr>
                <a:defRPr/>
              </a:pPr>
              <a:t>10/15/2022</a:t>
            </a:fld>
            <a:endParaRPr lang="en-US"/>
          </a:p>
        </p:txBody>
      </p:sp>
      <p:sp>
        <p:nvSpPr>
          <p:cNvPr id="21" name="Footer Placeholder 16">
            <a:extLst>
              <a:ext uri="{FF2B5EF4-FFF2-40B4-BE49-F238E27FC236}">
                <a16:creationId xmlns:a16="http://schemas.microsoft.com/office/drawing/2014/main" id="{74E74E24-65FD-8991-BAFE-7107EF6C8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8">
            <a:extLst>
              <a:ext uri="{FF2B5EF4-FFF2-40B4-BE49-F238E27FC236}">
                <a16:creationId xmlns:a16="http://schemas.microsoft.com/office/drawing/2014/main" id="{45C7812F-F7E3-B4D7-E8DD-CCE54F97B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7ADC5F7C-7809-4D45-891A-B733A4BC85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9350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519474E3-6728-F5C1-552A-D283208B7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C1BA2-2CB3-427C-8E5B-5F13967D0F7E}" type="datetime1">
              <a:rPr lang="en-US"/>
              <a:pPr>
                <a:defRPr/>
              </a:pPr>
              <a:t>10/15/2022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040A61C3-51C1-FA53-A50C-05856B92F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070CC269-0C9C-374B-6EBB-BEC49494D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3F9CB-CAC3-4476-B1AA-41C012927C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054E01E6-1E39-A3EC-3E28-089371A06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E71BA-B1E9-4953-9233-DF84B6E767C0}" type="datetime1">
              <a:rPr lang="en-US"/>
              <a:pPr>
                <a:defRPr/>
              </a:pPr>
              <a:t>10/15/2022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72974D2-3A37-7491-7D2A-3B7DB9B54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8937FEBC-81C9-BE7C-39BD-BB6B02B66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C186F-C18A-4632-8263-22EFD29FB1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827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6">
            <a:extLst>
              <a:ext uri="{FF2B5EF4-FFF2-40B4-BE49-F238E27FC236}">
                <a16:creationId xmlns:a16="http://schemas.microsoft.com/office/drawing/2014/main" id="{CD006DF2-1338-520B-A9F5-AA9A1B1C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D150B08-36DA-42D5-ABE5-F66AE20ABA3C}" type="datetime1">
              <a:rPr lang="en-US"/>
              <a:pPr>
                <a:defRPr/>
              </a:pPr>
              <a:t>10/15/2022</a:t>
            </a:fld>
            <a:endParaRPr lang="en-US"/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9E637BC1-5453-FD9C-05AC-3187664FD3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5B2862-5652-4F6A-9901-932F469F5E7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4D55201D-F095-CA85-0F3F-E9322E5854A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6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B1A5DAE-9361-C30D-06A1-BE044777A498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438A65-2E35-9F5D-A44B-7648DBB2AF63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007D52-6172-A73E-ACD7-D8D713DA59D8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3D32D4-BD55-A46E-C9B9-9F71C201F34A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Straight Connector 7">
            <a:extLst>
              <a:ext uri="{FF2B5EF4-FFF2-40B4-BE49-F238E27FC236}">
                <a16:creationId xmlns:a16="http://schemas.microsoft.com/office/drawing/2014/main" id="{79C4AE15-5A65-01E0-2388-1071EF73B4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63EAD340-110A-EE9D-EDFF-6B3D24104783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5CAB8020-ECA5-C462-862A-51C1FA9823BA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ED02F91E-0DAA-628B-23C7-C4EA955354A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1F604A31-30C5-4322-F419-5EAB507105C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0D949A-A334-91E7-CA49-CAF18E137091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2C6E052-9686-3805-47AB-E36DCE41CC34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6C4F08D-159E-E17F-A27C-93764AB568FB}"/>
              </a:ext>
            </a:extLst>
          </p:cNvPr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01C8428-0ACC-4489-D0C0-F7F9CEDB8AFF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C0E604F-6590-CDDD-6911-34516F755A3A}"/>
              </a:ext>
            </a:extLst>
          </p:cNvPr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4399FAC-9146-6440-B8CE-FAA53DFD4781}"/>
              </a:ext>
            </a:extLst>
          </p:cNvPr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9" name="Straight Connector 18">
            <a:extLst>
              <a:ext uri="{FF2B5EF4-FFF2-40B4-BE49-F238E27FC236}">
                <a16:creationId xmlns:a16="http://schemas.microsoft.com/office/drawing/2014/main" id="{BB3A0638-A8D3-2FE2-C5CD-FC99F745BF68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0C0DD5-F5E2-AA29-D1E0-013920A3C7B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8D7E6-2C39-42A1-874A-6D1B9298B13B}" type="datetime1">
              <a:rPr lang="en-US"/>
              <a:pPr>
                <a:defRPr/>
              </a:pPr>
              <a:t>10/15/2022</a:t>
            </a:fld>
            <a:endParaRPr lang="en-US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796EE90E-25A1-EAA2-207C-24CD3FDD4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9A1EEDA2-79F8-3B3C-4934-B17252BC2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17528236-6189-4757-9DF2-065E2678B6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0101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0307B9E1-9EF4-BF34-7511-F4293AD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C2A84-5813-44F5-B04E-DA715F9E91CA}" type="datetime1">
              <a:rPr lang="en-US"/>
              <a:pPr>
                <a:defRPr/>
              </a:pPr>
              <a:t>10/15/2022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FFDA19D-419C-E6FB-ADF5-24661ABAE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C647CFF0-5AC6-65B1-5858-1DE2C42B2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E439F0-8C33-410F-9412-DC70F49091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465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4D906339-C83C-887F-690B-92CCF7385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DBD12-1162-436C-A7E0-A43210071029}" type="datetime1">
              <a:rPr lang="en-US"/>
              <a:pPr>
                <a:defRPr/>
              </a:pPr>
              <a:t>10/15/2022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38B1F2F0-391D-E57C-FCD1-6B038CD2E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06A99112-5268-B7BD-EFBE-8AD481145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88F84-6CFC-4C08-BCE6-864F6AE901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9936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034E81E2-3D06-882E-B338-AF0F818CF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235448A-8D8B-4880-AC7D-056FBCB8274F}" type="datetime1">
              <a:rPr lang="en-US"/>
              <a:pPr>
                <a:defRPr/>
              </a:pPr>
              <a:t>10/15/2022</a:t>
            </a:fld>
            <a:endParaRPr lang="en-US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91A711A4-4AFC-E697-07EB-52DC49321F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840921-A449-4B01-920A-66D1B4C77C0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16523EFD-09AD-6FBD-64AD-5EE4E3FBE0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7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91F995EB-0428-F62D-6BB1-2A6E873E7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D0B60-2C77-4784-9CF9-5B87943D02FF}" type="datetime1">
              <a:rPr lang="en-US"/>
              <a:pPr>
                <a:defRPr/>
              </a:pPr>
              <a:t>10/15/2022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7BB490-3C31-8D1A-AF59-89FC0C637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8E3708C6-EF05-576B-4E45-95F748FC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BA76A-F8B5-49B8-B301-C9225CAF34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85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B4CA51BD-0A74-8010-D634-775281EDB622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A895F12E-74F2-6CA2-567B-424FC5AAF2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6" name="Straight Connector 16">
            <a:extLst>
              <a:ext uri="{FF2B5EF4-FFF2-40B4-BE49-F238E27FC236}">
                <a16:creationId xmlns:a16="http://schemas.microsoft.com/office/drawing/2014/main" id="{8C443D8A-DD49-83A4-3A87-7AFA38ABF95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Straight Connector 17">
            <a:extLst>
              <a:ext uri="{FF2B5EF4-FFF2-40B4-BE49-F238E27FC236}">
                <a16:creationId xmlns:a16="http://schemas.microsoft.com/office/drawing/2014/main" id="{E8B660BF-F8E7-034D-6B4D-4FB271970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B9EA9D-AA28-860E-16B3-2C7CEB8164CA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traight Connector 19">
            <a:extLst>
              <a:ext uri="{FF2B5EF4-FFF2-40B4-BE49-F238E27FC236}">
                <a16:creationId xmlns:a16="http://schemas.microsoft.com/office/drawing/2014/main" id="{4B71A8FF-7CB4-EB6D-2160-B108428D87B8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6F4E6E-31E5-3E87-4EC2-3D94F922F24E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20">
            <a:extLst>
              <a:ext uri="{FF2B5EF4-FFF2-40B4-BE49-F238E27FC236}">
                <a16:creationId xmlns:a16="http://schemas.microsoft.com/office/drawing/2014/main" id="{5FF69916-E177-0F9F-099D-A09A5B9B8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82BE66-CB20-4978-BDF2-FE10C9C92CD4}" type="datetime1">
              <a:rPr lang="en-US"/>
              <a:pPr>
                <a:defRPr/>
              </a:pPr>
              <a:t>10/15/2022</a:t>
            </a:fld>
            <a:endParaRPr lang="en-US"/>
          </a:p>
        </p:txBody>
      </p:sp>
      <p:sp>
        <p:nvSpPr>
          <p:cNvPr id="12" name="Slide Number Placeholder 21">
            <a:extLst>
              <a:ext uri="{FF2B5EF4-FFF2-40B4-BE49-F238E27FC236}">
                <a16:creationId xmlns:a16="http://schemas.microsoft.com/office/drawing/2014/main" id="{443DCFD0-6A85-C212-8AFE-D3AE1F79BA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0AE0FD-538A-4BF5-BD24-5E9AA88F184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" name="Footer Placeholder 22">
            <a:extLst>
              <a:ext uri="{FF2B5EF4-FFF2-40B4-BE49-F238E27FC236}">
                <a16:creationId xmlns:a16="http://schemas.microsoft.com/office/drawing/2014/main" id="{FBD12C58-78CB-10BA-98D3-0A0CDD63E9C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06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03628632-AD6F-D3E7-549B-32CCB95F6BB6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AC448A6-7DEA-A02B-67E2-9114A46B642E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Straight Connector 16">
            <a:extLst>
              <a:ext uri="{FF2B5EF4-FFF2-40B4-BE49-F238E27FC236}">
                <a16:creationId xmlns:a16="http://schemas.microsoft.com/office/drawing/2014/main" id="{4EDBDA6C-6CCB-89C4-9D3D-964FE7EA8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9CA951-0D10-8BF3-3F56-3D9CD88563F7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traight Connector 18">
            <a:extLst>
              <a:ext uri="{FF2B5EF4-FFF2-40B4-BE49-F238E27FC236}">
                <a16:creationId xmlns:a16="http://schemas.microsoft.com/office/drawing/2014/main" id="{878289DF-6B2E-10CD-E6AF-5B37C2A45B71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B18AA0F3-CD14-6AB4-05F8-1ADBB7B80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1" name="Straight Connector 20">
            <a:extLst>
              <a:ext uri="{FF2B5EF4-FFF2-40B4-BE49-F238E27FC236}">
                <a16:creationId xmlns:a16="http://schemas.microsoft.com/office/drawing/2014/main" id="{CC1B0751-FBEA-9329-2A9A-85DE2BB174C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>
            <a:extLst>
              <a:ext uri="{FF2B5EF4-FFF2-40B4-BE49-F238E27FC236}">
                <a16:creationId xmlns:a16="http://schemas.microsoft.com/office/drawing/2014/main" id="{B03902F4-8C9E-D7C1-E5CB-5E01F54C6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65FD71-FF88-4D95-AC90-4FAF154B0AA2}" type="datetime1">
              <a:rPr lang="en-US"/>
              <a:pPr>
                <a:defRPr/>
              </a:pPr>
              <a:t>10/15/2022</a:t>
            </a:fld>
            <a:endParaRPr lang="en-US"/>
          </a:p>
        </p:txBody>
      </p:sp>
      <p:sp>
        <p:nvSpPr>
          <p:cNvPr id="13" name="Slide Number Placeholder 17">
            <a:extLst>
              <a:ext uri="{FF2B5EF4-FFF2-40B4-BE49-F238E27FC236}">
                <a16:creationId xmlns:a16="http://schemas.microsoft.com/office/drawing/2014/main" id="{67CA2104-AD17-CA8C-6D00-B9F5B01587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10ED70-66BF-4B13-A8B0-4CB3B15A1D9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Footer Placeholder 20">
            <a:extLst>
              <a:ext uri="{FF2B5EF4-FFF2-40B4-BE49-F238E27FC236}">
                <a16:creationId xmlns:a16="http://schemas.microsoft.com/office/drawing/2014/main" id="{904BDB67-A403-C353-AA47-7625735D9AC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24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>
            <a:extLst>
              <a:ext uri="{FF2B5EF4-FFF2-40B4-BE49-F238E27FC236}">
                <a16:creationId xmlns:a16="http://schemas.microsoft.com/office/drawing/2014/main" id="{A9666F0E-8CA2-CFE4-91E5-CC2A95665A6A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2" name="Title Placeholder 21">
            <a:extLst>
              <a:ext uri="{FF2B5EF4-FFF2-40B4-BE49-F238E27FC236}">
                <a16:creationId xmlns:a16="http://schemas.microsoft.com/office/drawing/2014/main" id="{95141AB0-8F00-959D-4C8F-B21B999F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8" name="Text Placeholder 12">
            <a:extLst>
              <a:ext uri="{FF2B5EF4-FFF2-40B4-BE49-F238E27FC236}">
                <a16:creationId xmlns:a16="http://schemas.microsoft.com/office/drawing/2014/main" id="{9247C8F1-003A-4A40-894A-4B3EE789AA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E59B73C1-A3A2-E173-40F2-F958430B66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CF94702-924E-46C0-AB8D-8146379335A0}" type="datetime1">
              <a:rPr lang="en-US"/>
              <a:pPr>
                <a:defRPr/>
              </a:pPr>
              <a:t>10/15/2022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3AD39A-0107-33E5-267A-2AF8CC28AB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9180A7EA-C35C-A749-9C5B-B677B40CBBF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32" name="Straight Connector 8">
            <a:extLst>
              <a:ext uri="{FF2B5EF4-FFF2-40B4-BE49-F238E27FC236}">
                <a16:creationId xmlns:a16="http://schemas.microsoft.com/office/drawing/2014/main" id="{C87600BF-4176-70C5-2E51-860B0D7FD15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A9EA03-5A30-2235-06AE-EDBBABE60431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34" name="Straight Connector 10">
            <a:extLst>
              <a:ext uri="{FF2B5EF4-FFF2-40B4-BE49-F238E27FC236}">
                <a16:creationId xmlns:a16="http://schemas.microsoft.com/office/drawing/2014/main" id="{22061462-BC96-4BF3-B2B4-3AFECBF5A186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AB40F82-5008-64B5-8E3F-C6EB777F6C64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2D9089DE-737D-E656-F904-06D62CF06C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71385F63-CE96-4D5D-9889-8EFC40B4FF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18" r:id="rId4"/>
    <p:sldLayoutId id="2147484019" r:id="rId5"/>
    <p:sldLayoutId id="2147484026" r:id="rId6"/>
    <p:sldLayoutId id="2147484020" r:id="rId7"/>
    <p:sldLayoutId id="2147484027" r:id="rId8"/>
    <p:sldLayoutId id="2147484028" r:id="rId9"/>
    <p:sldLayoutId id="2147484021" r:id="rId10"/>
    <p:sldLayoutId id="21474840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54139F88-25D5-AFC6-8FB9-2CFE7E9AF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800" y="1524000"/>
            <a:ext cx="7620000" cy="1752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dirty="0"/>
              <a:t>PHARMACODYNAMICS III</a:t>
            </a:r>
          </a:p>
        </p:txBody>
      </p:sp>
      <p:sp>
        <p:nvSpPr>
          <p:cNvPr id="9219" name="Slide Number Placeholder 3">
            <a:extLst>
              <a:ext uri="{FF2B5EF4-FFF2-40B4-BE49-F238E27FC236}">
                <a16:creationId xmlns:a16="http://schemas.microsoft.com/office/drawing/2014/main" id="{49AE6ED4-63E6-1ACB-3035-9F701689F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3E4AC7-B188-4383-996B-30AEA2515673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Subtitle 2">
            <a:extLst>
              <a:ext uri="{FF2B5EF4-FFF2-40B4-BE49-F238E27FC236}">
                <a16:creationId xmlns:a16="http://schemas.microsoft.com/office/drawing/2014/main" id="{B6DAB08F-B2DD-5F07-B283-3ED5B06F5806}"/>
              </a:ext>
            </a:extLst>
          </p:cNvPr>
          <p:cNvSpPr>
            <a:spLocks noGrp="1"/>
          </p:cNvSpPr>
          <p:nvPr/>
        </p:nvSpPr>
        <p:spPr bwMode="auto">
          <a:xfrm>
            <a:off x="2057400" y="41148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b="1"/>
              <a:t>Prof. Yousef Al-saraireh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b="1"/>
              <a:t>Department of Pharmacology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b="1"/>
              <a:t>Faculty of Medicine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sz="18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>
            <a:extLst>
              <a:ext uri="{FF2B5EF4-FFF2-40B4-BE49-F238E27FC236}">
                <a16:creationId xmlns:a16="http://schemas.microsoft.com/office/drawing/2014/main" id="{1A19A7C4-04D7-D573-4B19-329DD1C0DD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F4D13D-1295-4DB4-A0BB-3F1BD0A5928F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18435" name="Picture 2">
            <a:extLst>
              <a:ext uri="{FF2B5EF4-FFF2-40B4-BE49-F238E27FC236}">
                <a16:creationId xmlns:a16="http://schemas.microsoft.com/office/drawing/2014/main" id="{9A9B2F3D-B272-2DAE-3830-FF7F16CB7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112713"/>
            <a:ext cx="4200525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3">
            <a:extLst>
              <a:ext uri="{FF2B5EF4-FFF2-40B4-BE49-F238E27FC236}">
                <a16:creationId xmlns:a16="http://schemas.microsoft.com/office/drawing/2014/main" id="{CEFD5CC6-CE77-3CB7-420E-D9E1979F4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888" y="3541713"/>
            <a:ext cx="3998912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F0B96B7-529C-819D-A1FC-D6C95DD5855E}"/>
              </a:ext>
            </a:extLst>
          </p:cNvPr>
          <p:cNvSpPr txBox="1"/>
          <p:nvPr/>
        </p:nvSpPr>
        <p:spPr>
          <a:xfrm>
            <a:off x="228600" y="304800"/>
            <a:ext cx="4572000" cy="255428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</a:rPr>
              <a:t>when the therapeutic index is low, it is possible to have a range of concentrations where the effective and toxic responses overlap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</a:rPr>
              <a:t>Agents with a low therapeutic index are those drugs for which bioavailability critically alters the therapeutic effects </a:t>
            </a:r>
            <a:endParaRPr lang="ar-JO" sz="200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4145AF-2B7A-A91A-17F8-B05877E5F0B5}"/>
              </a:ext>
            </a:extLst>
          </p:cNvPr>
          <p:cNvSpPr txBox="1"/>
          <p:nvPr/>
        </p:nvSpPr>
        <p:spPr>
          <a:xfrm>
            <a:off x="76200" y="3810000"/>
            <a:ext cx="4572000" cy="255428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</a:rPr>
              <a:t>When therapeutic index is large, it is safe and common to give doses in excess (often about ten-fold excess) of that which is minimally required to achieve a desired response. In this case, bioavailability does not critically alter the therapeutic effects.</a:t>
            </a:r>
            <a:endParaRPr lang="ar-JO" sz="2000" dirty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19114-027B-F3F0-EE87-9ABD4934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800" b="1" dirty="0"/>
              <a:t>Specificity vs. Selectivity</a:t>
            </a:r>
            <a:br>
              <a:rPr lang="en-US" sz="2800" b="1" dirty="0"/>
            </a:br>
            <a:endParaRPr lang="ar-JO" sz="2800" dirty="0"/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C9899E16-7986-8721-10D6-840D9AE78C3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200" y="609600"/>
            <a:ext cx="8763000" cy="1752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b="1"/>
              <a:t>Specificity : </a:t>
            </a:r>
            <a:r>
              <a:rPr lang="en-US" altLang="en-US"/>
              <a:t>If a drug has one effect, and only one effect on all biological systems it possesses the property of specificity.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/>
              <a:t>          a drug that has a particular effect and not another</a:t>
            </a:r>
            <a:r>
              <a:rPr lang="en-US" altLang="en-US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b="1"/>
              <a:t>Selectivity:</a:t>
            </a:r>
            <a:r>
              <a:rPr lang="en-US" altLang="en-US"/>
              <a:t> refers to a drug's ability to preferentially produce a particular effect and is related to the structural specificity of drug binding to receptors.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i="1"/>
              <a:t>a drug that acts on a particular target (receptor) and not another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b="1"/>
              <a:t>For example</a:t>
            </a:r>
            <a:r>
              <a:rPr lang="en-US" altLang="en-US"/>
              <a:t>, a drug binds on a particular receptor-target (so its selective), but that target may be expressed in different tissues and thus may exert different biological effects (so no-specific).</a:t>
            </a:r>
          </a:p>
          <a:p>
            <a:endParaRPr lang="ar-JO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39E56B41-457D-32BF-0455-0B781F98B3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44876CA-5CF4-447A-A85A-192C685BB9F4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E06C5-67DF-F725-C8DC-8BCD33F9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-381000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en-US" sz="3200" b="1" dirty="0"/>
              <a:t>ADVERSE EFFECTS OF DRUGS</a:t>
            </a:r>
            <a:endParaRPr lang="ar-JO" dirty="0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0E4A7252-68DC-C790-6425-D3A30A58F44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762000"/>
            <a:ext cx="8610600" cy="6096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These are </a:t>
            </a:r>
            <a:r>
              <a:rPr lang="en-US" altLang="en-US" b="1"/>
              <a:t>unwanted and/or harmful effects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</a:t>
            </a:r>
            <a:r>
              <a:rPr lang="en-US" altLang="en-US" b="1" u="sng"/>
              <a:t>I. Predictable or dose-related or type A effects 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    </a:t>
            </a:r>
            <a:r>
              <a:rPr lang="en-US" altLang="en-US" b="1" u="sng"/>
              <a:t>A. Side effects :</a:t>
            </a:r>
            <a:r>
              <a:rPr lang="en-US" altLang="en-US"/>
              <a:t> These occur at therapeutic doses of a drug. They are usually minor, and decrease or disappear on reducing dose or sometimes with continued use of drug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    </a:t>
            </a:r>
            <a:r>
              <a:rPr lang="en-US" altLang="en-US" b="1" u="sng"/>
              <a:t>B. Toxic effects :</a:t>
            </a:r>
            <a:r>
              <a:rPr lang="en-US" altLang="en-US"/>
              <a:t> These are due to large toxic doses .     They are usually serious, and need stopping drug use, and sometimes supportive treatment  to save life is needed.  They may be :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     </a:t>
            </a:r>
            <a:r>
              <a:rPr lang="en-US" altLang="en-US" b="1"/>
              <a:t>1. Functional</a:t>
            </a:r>
            <a:r>
              <a:rPr lang="en-US" altLang="en-US"/>
              <a:t>  e.g. respiratory depression    OR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     </a:t>
            </a:r>
            <a:r>
              <a:rPr lang="en-US" altLang="en-US" b="1"/>
              <a:t>2. Structural :</a:t>
            </a:r>
            <a:r>
              <a:rPr lang="en-US" altLang="en-US"/>
              <a:t> causing tissue damage     e.g.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       damage to liver or kidney or heart or nerves</a:t>
            </a:r>
            <a:endParaRPr lang="ar-JO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1788E373-E818-84BF-A0CA-3ED15949C8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D564DE1-7F66-426D-9C81-11B1810F87CA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DD8B7FDE-B805-F707-C8E3-8674678146F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245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u="sng"/>
              <a:t>II. Unpredictable or Type B reactions 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   </a:t>
            </a:r>
            <a:r>
              <a:rPr lang="en-US" altLang="en-US" b="1" u="sng"/>
              <a:t>A. Allergy :</a:t>
            </a:r>
            <a:r>
              <a:rPr lang="en-US" altLang="en-US"/>
              <a:t> This is </a:t>
            </a:r>
            <a:r>
              <a:rPr lang="en-US" altLang="en-US" b="1"/>
              <a:t>due to activation of immune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           mechanisms by drug</a:t>
            </a:r>
            <a:r>
              <a:rPr lang="en-US" altLang="en-US"/>
              <a:t>.    Drug acts as hapten to induce formation of antibodies by plasma cells or to sensitize T-lymphocytes 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     Usually, allergic reactions have no dose-response relation</a:t>
            </a:r>
            <a:r>
              <a:rPr lang="en-US" altLang="en-US"/>
              <a:t> ; they</a:t>
            </a:r>
            <a:r>
              <a:rPr lang="en-US" altLang="en-US" b="1"/>
              <a:t> are of 4 main types 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 </a:t>
            </a:r>
            <a:r>
              <a:rPr lang="en-US" altLang="en-US" b="1" u="sng"/>
              <a:t>Type 1 : Immediate type</a:t>
            </a:r>
            <a:r>
              <a:rPr lang="en-US" altLang="en-US"/>
              <a:t> ; </a:t>
            </a:r>
            <a:r>
              <a:rPr lang="en-US" altLang="en-US" b="1" u="sng"/>
              <a:t>it is the commonest type</a:t>
            </a:r>
            <a:r>
              <a:rPr lang="en-US" altLang="en-US"/>
              <a:t> 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     </a:t>
            </a:r>
            <a:r>
              <a:rPr lang="en-US" altLang="en-US" b="1" u="sng"/>
              <a:t>it is mediated by IgE</a:t>
            </a:r>
            <a:r>
              <a:rPr lang="en-US" altLang="en-US"/>
              <a:t> antibodies </a:t>
            </a:r>
            <a:r>
              <a:rPr lang="en-US" altLang="en-US" b="1"/>
              <a:t>that bind to</a:t>
            </a:r>
            <a:r>
              <a:rPr lang="en-US" altLang="en-US"/>
              <a:t> membrane of </a:t>
            </a:r>
            <a:r>
              <a:rPr lang="en-US" altLang="en-US" b="1"/>
              <a:t>mast cells in tissues</a:t>
            </a:r>
            <a:r>
              <a:rPr lang="en-US" altLang="en-US"/>
              <a:t> </a:t>
            </a:r>
            <a:r>
              <a:rPr lang="en-US" altLang="en-US" b="1"/>
              <a:t>or basophils in blood.</a:t>
            </a:r>
            <a:r>
              <a:rPr lang="en-US" altLang="en-US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  After re-exposure and binding to their specific antigen,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  they </a:t>
            </a:r>
            <a:r>
              <a:rPr lang="en-US" altLang="en-US" b="1" u="sng"/>
              <a:t>trigger release of histamine</a:t>
            </a:r>
            <a:r>
              <a:rPr lang="en-US" altLang="en-US"/>
              <a:t> and other mediators from granules of these cells.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This causes </a:t>
            </a:r>
            <a:r>
              <a:rPr lang="en-US" altLang="en-US" b="1"/>
              <a:t>urticaria  </a:t>
            </a:r>
            <a:r>
              <a:rPr lang="en-US" altLang="en-US"/>
              <a:t>or , in severe cases , </a:t>
            </a:r>
            <a:r>
              <a:rPr lang="en-US" altLang="en-US" b="1"/>
              <a:t>anaphylactic shock</a:t>
            </a:r>
            <a:r>
              <a:rPr lang="en-US" altLang="en-US"/>
              <a:t> which is a life threatening emergency   </a:t>
            </a:r>
          </a:p>
          <a:p>
            <a:pPr>
              <a:buFont typeface="Wingdings" panose="05000000000000000000" pitchFamily="2" charset="2"/>
              <a:buNone/>
            </a:pPr>
            <a:endParaRPr lang="ar-JO" altLang="en-US"/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1DCD9E44-5422-FAC3-17D0-614CD4D3A8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2BB28F-8C30-4DB5-8F6A-068506412F16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D1412295-695F-E1D0-475E-95305302A9B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200" y="228600"/>
            <a:ext cx="8839200" cy="6245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</a:t>
            </a:r>
            <a:r>
              <a:rPr lang="en-US" altLang="en-US" b="1" u="sng"/>
              <a:t>Type 2 : Cyto-toxic reaction</a:t>
            </a:r>
            <a:r>
              <a:rPr lang="en-US" altLang="en-US"/>
              <a:t> 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</a:t>
            </a:r>
            <a:r>
              <a:rPr lang="en-US" altLang="en-US" b="1"/>
              <a:t>mediated by either IgM antibodies in plasma or IgG antibodies</a:t>
            </a:r>
            <a:r>
              <a:rPr lang="en-US" altLang="en-US"/>
              <a:t> that causes tissue damage by fixing complement and activating complement cascade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    e.g. </a:t>
            </a:r>
            <a:r>
              <a:rPr lang="en-US" altLang="en-US" b="1"/>
              <a:t>hemolysis ; liver or kidney damage</a:t>
            </a:r>
            <a:r>
              <a:rPr lang="en-US" altLang="en-US"/>
              <a:t> 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</a:t>
            </a:r>
            <a:r>
              <a:rPr lang="en-US" altLang="en-US" b="1" u="sng"/>
              <a:t>Type 3 : Immune complex mediated reaction</a:t>
            </a:r>
            <a:r>
              <a:rPr lang="en-US" altLang="en-US"/>
              <a:t> 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   </a:t>
            </a:r>
            <a:r>
              <a:rPr lang="en-US" altLang="en-US" b="1"/>
              <a:t>Circulating immune complexes</a:t>
            </a:r>
            <a:r>
              <a:rPr lang="en-US" altLang="en-US"/>
              <a:t> formed between antigen and IgG antibodies which become deposited in capillaries of skin ,  joints , and kidney. Clinical features  occur after many days of exposure to drug    e.g. </a:t>
            </a:r>
            <a:r>
              <a:rPr lang="en-US" altLang="en-US" b="1"/>
              <a:t>serum sickness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</a:t>
            </a:r>
            <a:r>
              <a:rPr lang="en-US" altLang="en-US" b="1" u="sng"/>
              <a:t>Type 4 : Delayed cell-mediated reactions</a:t>
            </a:r>
            <a:r>
              <a:rPr lang="en-US" altLang="en-US"/>
              <a:t> 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These are due to activation of sensitized T lymphocytes which release their cytokines and attract macrophages to site that also release tissue damaging cytokines </a:t>
            </a:r>
          </a:p>
          <a:p>
            <a:pPr>
              <a:buFont typeface="Wingdings" panose="05000000000000000000" pitchFamily="2" charset="2"/>
              <a:buNone/>
            </a:pPr>
            <a:endParaRPr lang="ar-JO" altLang="en-US"/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262EAAEF-3D47-A9AB-BE13-5419A6E731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DF2911-FFF9-46D9-9C22-877CE3CE6AD0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4C3C357E-C585-D68D-E7F0-0E7702ABCE9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155575"/>
            <a:ext cx="8534400" cy="5026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u="sng"/>
              <a:t>B. Idiosyncrasy 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</a:t>
            </a:r>
            <a:r>
              <a:rPr lang="en-US" altLang="en-US" b="1" i="1"/>
              <a:t>abnormal drug reactions due usually to genetic factors affecting tissue enzymes or receptors.</a:t>
            </a:r>
            <a:r>
              <a:rPr lang="en-US" altLang="en-US" i="1"/>
              <a:t>  </a:t>
            </a:r>
            <a:endParaRPr lang="en-US" altLang="en-US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Examples:</a:t>
            </a:r>
            <a:endParaRPr lang="en-US" altLang="en-US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a.  Hemolysis by sulfonamides or the antimalarial drug primaquin in patients with genetic deficiency of the enzyme glucose-6-phosphate dehydrogenase (G-6-PD) in their RBC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b. Resistance to vitamin D or to the oral anti-coagulant warfarin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ar-JO" altLang="en-US"/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5E6AFF65-A6F6-9254-B46F-9DBB5D6A26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27974E4-7EF8-444C-9504-F77BB201E4E2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DE87E96A-04BE-DF12-7F72-0E9D14C9A36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305800" cy="6477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u="sng"/>
              <a:t>III. Special toxicity including</a:t>
            </a:r>
            <a:r>
              <a:rPr lang="en-US" altLang="en-US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</a:t>
            </a:r>
            <a:r>
              <a:rPr lang="en-US" altLang="en-US" b="1"/>
              <a:t>1. Genotoxicity leading to Mutagenicity 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   </a:t>
            </a:r>
            <a:r>
              <a:rPr lang="en-US" altLang="en-US"/>
              <a:t>Alkylating agents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  2. Teratogenicity 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Congenital disorder : drugs taken in pregnancy</a:t>
            </a:r>
            <a:endParaRPr lang="en-US" altLang="en-US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  3. Carcinogenicity :   </a:t>
            </a:r>
            <a:r>
              <a:rPr lang="en-US" altLang="en-US"/>
              <a:t>may take about 2 years 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          - may be related to mutagenicity but less than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            is the case with teratogenicity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  4. Reproductive toxicity </a:t>
            </a:r>
            <a:r>
              <a:rPr lang="en-US" altLang="en-US"/>
              <a:t>recording pregnancy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rate, number of live or stillbirths, &amp; postnatal growth</a:t>
            </a:r>
            <a:endParaRPr lang="ar-JO" altLang="en-US"/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28BFEA35-2C2A-023D-A27F-52C2A601A3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819CD8-026A-477F-B5C2-9795063DAC95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33CD746A-58D4-180C-B2EB-448FCA3765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8534400" cy="60928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 u="sng"/>
              <a:t>IV . Others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b="1" u="sng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</a:t>
            </a:r>
            <a:r>
              <a:rPr lang="en-US" altLang="en-US" b="1"/>
              <a:t>1. Delayed toxicity :</a:t>
            </a:r>
            <a:r>
              <a:rPr lang="en-US" altLang="en-US"/>
              <a:t> occurs sometime after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       stopping  drug use   e.g. idiosyncratic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        aplastic anemia due to chloramphenicol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</a:t>
            </a:r>
            <a:r>
              <a:rPr lang="en-US" altLang="en-US" b="1"/>
              <a:t>2. Chronic toxicity :</a:t>
            </a:r>
            <a:r>
              <a:rPr lang="en-US" altLang="en-US"/>
              <a:t> occurs with prolonged use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       of drug  e.g. Cushing syndrome from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         long-term use of steroids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/>
              <a:t>   3. Dependence :</a:t>
            </a:r>
            <a:r>
              <a:rPr lang="en-US" altLang="en-US"/>
              <a:t> occurs with prolonged use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of CNS  depressants e.g. alcohol ; opioids like morphine</a:t>
            </a:r>
          </a:p>
          <a:p>
            <a:pPr>
              <a:buFont typeface="Wingdings" panose="05000000000000000000" pitchFamily="2" charset="2"/>
              <a:buNone/>
            </a:pPr>
            <a:endParaRPr lang="ar-JO" altLang="en-US"/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EA600D05-3ADF-5936-C1D9-2A39EF2680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450E998-AA66-449B-8782-0E17077B2B41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68BA5AA3-BB84-2562-35E8-1815FFD9BAA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381000"/>
            <a:ext cx="8610600" cy="6092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u="sng"/>
              <a:t>Adverse effects may be caused by 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b="1" u="sng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   1. Over-extension of same mechanism of action on same target tissue :</a:t>
            </a:r>
            <a:r>
              <a:rPr lang="en-US" altLang="en-US"/>
              <a:t>  e.g. sedative-hypnotics;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     anticoagulants ; beta-adrenoceptor blockers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  </a:t>
            </a:r>
            <a:r>
              <a:rPr lang="en-US" altLang="en-US" b="1"/>
              <a:t>2. Effect on same receptor type but in another tissue :</a:t>
            </a:r>
            <a:r>
              <a:rPr lang="en-US" altLang="en-US"/>
              <a:t>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      e.g.      anti-muscarinic drugs ;    beta-blockers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  </a:t>
            </a:r>
            <a:r>
              <a:rPr lang="en-US" altLang="en-US" b="1"/>
              <a:t>3. Effect on different receptor or by different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        mechanism</a:t>
            </a:r>
            <a:r>
              <a:rPr lang="en-US" altLang="en-US"/>
              <a:t> on target or other tissues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The following groups are more susceptible</a:t>
            </a:r>
            <a:r>
              <a:rPr lang="en-US" altLang="en-US"/>
              <a:t> to adverse drug reactions : foetus during pregnancy;   elderly ;    patients receiving many drugs (polypharmacy);   patients with pre-existing disease ; patients with genetic enzyme defects in liver (poor oxidizers or slow acetylators) or tissues</a:t>
            </a:r>
          </a:p>
          <a:p>
            <a:pPr>
              <a:buFont typeface="Wingdings" panose="05000000000000000000" pitchFamily="2" charset="2"/>
              <a:buNone/>
            </a:pPr>
            <a:endParaRPr lang="ar-JO" altLang="en-US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44E062AB-C463-D4F7-F66E-2AECE7B424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08AA71-62CA-438A-B803-2883D042AA3A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D0A8091F-EACC-8D06-2A9F-3C43ECE2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09800"/>
            <a:ext cx="7467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4800" dirty="0"/>
              <a:t>THANKS</a:t>
            </a:r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id="{7D46B442-35FD-2D03-FE27-28FD176FC0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97226D-4E8B-43C4-BB80-CBAFB3E90ECC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0CAEBF-4B67-617E-C685-D21127855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76200"/>
            <a:ext cx="8610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b="1" dirty="0"/>
              <a:t>Individuals usually show variation in intensity of  response to drugs due to :</a:t>
            </a:r>
            <a:endParaRPr lang="ar-JO" dirty="0"/>
          </a:p>
        </p:txBody>
      </p:sp>
      <p:sp>
        <p:nvSpPr>
          <p:cNvPr id="10243" name="Content Placeholder 5">
            <a:extLst>
              <a:ext uri="{FF2B5EF4-FFF2-40B4-BE49-F238E27FC236}">
                <a16:creationId xmlns:a16="http://schemas.microsoft.com/office/drawing/2014/main" id="{4D06F947-4A0B-BC2D-F2A8-2955082969D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305800" cy="52546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b="1"/>
              <a:t>1. Variation in concentration of drug that reaches the tissue receptors : </a:t>
            </a:r>
            <a:r>
              <a:rPr lang="en-US" altLang="en-US"/>
              <a:t>due to pharmacokinetic factors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/>
              <a:t>2. Abnormality in receptor number or function :</a:t>
            </a:r>
            <a:r>
              <a:rPr lang="en-US" altLang="en-US"/>
              <a:t> either genetically-determined or acquired due to up-regulation  or down-regulation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/>
              <a:t>3.</a:t>
            </a:r>
            <a:r>
              <a:rPr lang="en-US" altLang="en-US"/>
              <a:t> </a:t>
            </a:r>
            <a:r>
              <a:rPr lang="en-US" altLang="en-US" b="1"/>
              <a:t>Post-receptor defect inside cells</a:t>
            </a:r>
            <a:r>
              <a:rPr lang="en-US" altLang="en-US"/>
              <a:t> :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    This is an important cause of response variation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/>
              <a:t>4. Variation in Concentration of an Endogenous Receptor Ligand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    contributes greatly to variability in responses to pharmacologic antagonists.</a:t>
            </a:r>
            <a:endParaRPr lang="ar-JO" altLang="en-US" b="1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C6DB7ADF-10AE-C8B0-D2E3-B023D7D4A2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60D7E71-A3DD-415E-9E09-0AFEE7C04E98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9EF2A-EEF4-6A00-254B-A0336FDF9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4572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2400" b="1" dirty="0"/>
              <a:t>B. QUANTAL DOSE–RESPONSE RELATIONSHIPS</a:t>
            </a:r>
            <a:endParaRPr lang="ar-JO" sz="2400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951BCF2E-0EFA-A795-FBFA-AD2DF58F62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610600" cy="58674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i="1"/>
              <a:t>the influence of the magnitude of the dose on the proportion of a population that responds.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/>
              <a:t>These responses are known as quantal responses, because, for any individual, the effect either occurs or it does not.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 The desired response is either 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</a:t>
            </a:r>
            <a:r>
              <a:rPr lang="en-US" altLang="en-US" b="1" u="sng"/>
              <a:t>A. Specified in amount or magnitude :</a:t>
            </a:r>
            <a:r>
              <a:rPr lang="en-US" altLang="en-US" b="1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e.g. increase in heart rate of 20 beats/min by a drug that stimulates heart.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  If the recorded response in any individual  shows this amount or more, then this is regarded as positive response; otherwise, the response is negative </a:t>
            </a:r>
            <a:endParaRPr lang="ar-JO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11BCE42B-4353-5436-6349-3A2803C44B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B6670EA-A694-4CA5-8FD5-1B217410B29B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>
            <a:extLst>
              <a:ext uri="{FF2B5EF4-FFF2-40B4-BE49-F238E27FC236}">
                <a16:creationId xmlns:a16="http://schemas.microsoft.com/office/drawing/2014/main" id="{CE974773-6152-0177-1D8A-C55CA508C10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991600" cy="3657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b="1"/>
              <a:t> </a:t>
            </a:r>
            <a:r>
              <a:rPr lang="en-US" altLang="en-US" b="1" u="sng"/>
              <a:t>B. All-or-none response :</a:t>
            </a:r>
            <a:r>
              <a:rPr lang="en-US" altLang="en-US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e.g. death; prevention of epileptic seizures; prevention of cardiac arrhythmias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/>
              <a:t>For most drugs, the doses required to produce a specified quantal effect in individuals are lognormally distributed; ie, a frequency distribution of such responses plotted against the log of the dose produces a gaussian normal curve of variation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ar-JO" altLang="en-US"/>
          </a:p>
        </p:txBody>
      </p:sp>
      <p:sp>
        <p:nvSpPr>
          <p:cNvPr id="12291" name="Slide Number Placeholder 3">
            <a:extLst>
              <a:ext uri="{FF2B5EF4-FFF2-40B4-BE49-F238E27FC236}">
                <a16:creationId xmlns:a16="http://schemas.microsoft.com/office/drawing/2014/main" id="{A88EA566-6A29-D03F-E3F1-6F5528222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2A00DD-85E7-4F53-98B1-D43D765BC9C9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TextBox 4">
            <a:extLst>
              <a:ext uri="{FF2B5EF4-FFF2-40B4-BE49-F238E27FC236}">
                <a16:creationId xmlns:a16="http://schemas.microsoft.com/office/drawing/2014/main" id="{DAE76960-0F59-D10A-24B1-09077BF83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635500"/>
            <a:ext cx="3276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i="1">
                <a:latin typeface="Arial" panose="020B0604020202020204" pitchFamily="34" charset="0"/>
              </a:rPr>
              <a:t>Determines  minimum dose at which each patient responded with the desired outcome. The results have been plotted as a histogram, and fit with a gaussian curve. μ = mean response; σ = standard deviation.</a:t>
            </a:r>
            <a:r>
              <a:rPr lang="en-US" altLang="en-US" sz="1400">
                <a:latin typeface="Arial" panose="020B0604020202020204" pitchFamily="34" charset="0"/>
              </a:rPr>
              <a:t> </a:t>
            </a:r>
            <a:endParaRPr lang="ar-JO" altLang="en-US" sz="1400">
              <a:latin typeface="Arial" panose="020B0604020202020204" pitchFamily="34" charset="0"/>
            </a:endParaRPr>
          </a:p>
        </p:txBody>
      </p:sp>
      <p:pic>
        <p:nvPicPr>
          <p:cNvPr id="12293" name="Picture 5">
            <a:extLst>
              <a:ext uri="{FF2B5EF4-FFF2-40B4-BE49-F238E27FC236}">
                <a16:creationId xmlns:a16="http://schemas.microsoft.com/office/drawing/2014/main" id="{90965628-68DC-3385-B4FC-139202292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700" y="3421063"/>
            <a:ext cx="53213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E88F6227-2FA6-A433-3EC9-47394F2BF28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200" y="0"/>
            <a:ext cx="8686800" cy="1905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/>
              <a:t>When these responses are summated, the resulting cumulative frequency distribution constitutes a quantal dose-effect curve of the proportion or percentage of individuals who exhibit the effect plotted as a function of log dose</a:t>
            </a:r>
          </a:p>
          <a:p>
            <a:pPr>
              <a:buFont typeface="Wingdings" panose="05000000000000000000" pitchFamily="2" charset="2"/>
              <a:buChar char="Ø"/>
            </a:pPr>
            <a:endParaRPr lang="ar-JO" altLang="en-US"/>
          </a:p>
        </p:txBody>
      </p:sp>
      <p:sp>
        <p:nvSpPr>
          <p:cNvPr id="13315" name="Slide Number Placeholder 3">
            <a:extLst>
              <a:ext uri="{FF2B5EF4-FFF2-40B4-BE49-F238E27FC236}">
                <a16:creationId xmlns:a16="http://schemas.microsoft.com/office/drawing/2014/main" id="{E569BF90-7A9E-112F-9574-876D4906D7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ECF8CF9-EBB4-43E3-8E22-94EFF31E6027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13316" name="Picture 2">
            <a:extLst>
              <a:ext uri="{FF2B5EF4-FFF2-40B4-BE49-F238E27FC236}">
                <a16:creationId xmlns:a16="http://schemas.microsoft.com/office/drawing/2014/main" id="{3255ED6C-E710-F9A8-30AC-11B21FC89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62113"/>
            <a:ext cx="5140325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Box 5">
            <a:extLst>
              <a:ext uri="{FF2B5EF4-FFF2-40B4-BE49-F238E27FC236}">
                <a16:creationId xmlns:a16="http://schemas.microsoft.com/office/drawing/2014/main" id="{7B2EC452-1FD9-6590-8A0F-B9F7C6634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38463"/>
            <a:ext cx="33528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At 1.25mg/L, 2% respond, and 2.5mg/L 3% respond,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Then at 1.25mg/L plot 2%, and at 2.5mg/L plot (2+3 = 5% etc.) </a:t>
            </a:r>
            <a:endParaRPr lang="ar-JO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017EB284-46F4-EB6E-DF1A-83C95017F7A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4800" y="381000"/>
            <a:ext cx="8534400" cy="60928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/>
              <a:t>The quantal dose-effect curve is often characterized by: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/>
              <a:t>1. median effective dose (ED50): </a:t>
            </a:r>
            <a:r>
              <a:rPr lang="en-US" altLang="en-US"/>
              <a:t>the dose at which 50% of individuals exhibit the specified quantal effect.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/>
              <a:t>2. median toxic dose (TD50):</a:t>
            </a:r>
            <a:r>
              <a:rPr lang="en-US" altLang="en-US"/>
              <a:t> the dose required to produce a particular toxic effect in 50% of Animals.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/>
              <a:t>3. Median lethal dose (LD50):</a:t>
            </a:r>
            <a:r>
              <a:rPr lang="en-US" altLang="en-US"/>
              <a:t> the dose required to produce a death in 50% of Animals.</a:t>
            </a:r>
            <a:endParaRPr lang="en-US" altLang="en-US" b="1"/>
          </a:p>
          <a:p>
            <a:pPr>
              <a:buFont typeface="Wingdings" panose="05000000000000000000" pitchFamily="2" charset="2"/>
              <a:buNone/>
            </a:pPr>
            <a:endParaRPr lang="ar-JO" altLang="en-US"/>
          </a:p>
        </p:txBody>
      </p:sp>
      <p:sp>
        <p:nvSpPr>
          <p:cNvPr id="14339" name="Slide Number Placeholder 3">
            <a:extLst>
              <a:ext uri="{FF2B5EF4-FFF2-40B4-BE49-F238E27FC236}">
                <a16:creationId xmlns:a16="http://schemas.microsoft.com/office/drawing/2014/main" id="{8A7CB4C0-FD2B-6912-2EC7-D34ED4711B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61DAFF-4B1F-4904-8932-61006AEAB049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33F99-E611-A15A-26D1-F5826B6F5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-76200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en-US" sz="3200" b="1" dirty="0"/>
              <a:t>Summation and </a:t>
            </a:r>
            <a:r>
              <a:rPr lang="en-US" sz="3200" b="1" dirty="0" err="1"/>
              <a:t>Potentiation</a:t>
            </a:r>
            <a:br>
              <a:rPr lang="en-US" sz="3200" b="1" dirty="0"/>
            </a:br>
            <a:endParaRPr lang="ar-JO" dirty="0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38CF95BD-3040-B7F8-A9E4-B00B1BE353B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609600"/>
            <a:ext cx="8763000" cy="1752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Two common types of “agonistic” drug interactions are 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1. </a:t>
            </a:r>
            <a:r>
              <a:rPr lang="en-US" altLang="en-US" b="1"/>
              <a:t>Summation: </a:t>
            </a:r>
            <a:r>
              <a:rPr lang="en-US" altLang="en-US"/>
              <a:t>When two drugs with similar mechanisms are given together, they typically produce </a:t>
            </a:r>
            <a:r>
              <a:rPr lang="en-US" altLang="en-US" b="1"/>
              <a:t>additive</a:t>
            </a:r>
            <a:r>
              <a:rPr lang="en-US" altLang="en-US"/>
              <a:t> effects.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2. </a:t>
            </a:r>
            <a:r>
              <a:rPr lang="en-US" altLang="en-US" b="1"/>
              <a:t>Potentiation</a:t>
            </a:r>
            <a:r>
              <a:rPr lang="en-US" altLang="en-US"/>
              <a:t> or </a:t>
            </a:r>
            <a:r>
              <a:rPr lang="en-US" altLang="en-US" b="1"/>
              <a:t>synergism : </a:t>
            </a:r>
            <a:r>
              <a:rPr lang="en-US" altLang="en-US"/>
              <a:t>if the effect of two drugs exceeds the sum of their individual effects.</a:t>
            </a:r>
            <a:endParaRPr lang="ar-JO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695D5B03-12CF-1CD6-843A-3943284EAC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F4224A-B415-414B-BE83-4827A4DAE882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B14209-0E1A-767C-4197-D59D98A4421B}"/>
              </a:ext>
            </a:extLst>
          </p:cNvPr>
          <p:cNvSpPr txBox="1"/>
          <p:nvPr/>
        </p:nvSpPr>
        <p:spPr>
          <a:xfrm>
            <a:off x="76200" y="3124200"/>
            <a:ext cx="5181600" cy="317023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2000" dirty="0" err="1">
                <a:latin typeface="+mj-lt"/>
              </a:rPr>
              <a:t>Potentiation</a:t>
            </a:r>
            <a:r>
              <a:rPr lang="en-US" sz="2000" dirty="0">
                <a:latin typeface="+mj-lt"/>
              </a:rPr>
              <a:t> requires that the drugs act at different receptors or </a:t>
            </a:r>
            <a:r>
              <a:rPr lang="en-US" sz="2000" dirty="0" err="1">
                <a:latin typeface="+mj-lt"/>
              </a:rPr>
              <a:t>effector</a:t>
            </a:r>
            <a:r>
              <a:rPr lang="en-US" sz="2000" dirty="0">
                <a:latin typeface="+mj-lt"/>
              </a:rPr>
              <a:t> systems.</a:t>
            </a:r>
          </a:p>
          <a:p>
            <a:pPr eaLnBrk="1" hangingPunct="1">
              <a:defRPr/>
            </a:pPr>
            <a:endParaRPr lang="en-US" sz="2000" dirty="0">
              <a:latin typeface="+mj-lt"/>
            </a:endParaRPr>
          </a:p>
          <a:p>
            <a:pPr eaLnBrk="1" hangingPunct="1">
              <a:defRPr/>
            </a:pPr>
            <a:r>
              <a:rPr lang="en-US" sz="2000" dirty="0">
                <a:latin typeface="+mj-lt"/>
              </a:rPr>
              <a:t>Example of </a:t>
            </a:r>
            <a:r>
              <a:rPr lang="en-US" sz="2000" dirty="0" err="1">
                <a:latin typeface="+mj-lt"/>
              </a:rPr>
              <a:t>potentiation</a:t>
            </a:r>
            <a:r>
              <a:rPr lang="en-US" sz="2000" dirty="0">
                <a:latin typeface="+mj-lt"/>
              </a:rPr>
              <a:t> would be the increase in beneficial effects noted in the treatment of AIDS by combination therapy with AZT (a nucleoside analog that inhibits HIV reverse transcriptase) and a protease inhibitor (protease activity is important for viral replication).</a:t>
            </a:r>
          </a:p>
        </p:txBody>
      </p:sp>
      <p:pic>
        <p:nvPicPr>
          <p:cNvPr id="15366" name="Picture 2" descr="http://tmedweb.tulane.edu/pharmwiki/lib/exe/fetch.php/fig14_basicprinciples.png?w=400">
            <a:extLst>
              <a:ext uri="{FF2B5EF4-FFF2-40B4-BE49-F238E27FC236}">
                <a16:creationId xmlns:a16="http://schemas.microsoft.com/office/drawing/2014/main" id="{F4E2D76A-33A5-9A4D-263F-BD3AD2654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505200"/>
            <a:ext cx="3810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EEF00-ACC7-3B99-A24E-B5D3EC628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6038"/>
            <a:ext cx="7467600" cy="563562"/>
          </a:xfrm>
        </p:spPr>
        <p:txBody>
          <a:bodyPr/>
          <a:lstStyle/>
          <a:p>
            <a:pPr>
              <a:defRPr/>
            </a:pPr>
            <a:r>
              <a:rPr lang="en-US" b="1" dirty="0"/>
              <a:t>Prediction of drug safety in man</a:t>
            </a:r>
            <a:endParaRPr lang="ar-JO" dirty="0"/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93F788F3-80FC-7B1E-172D-C7318D960E0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200" y="762000"/>
            <a:ext cx="8915400" cy="57118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/>
              <a:t>This may be obtained from knowledge of </a:t>
            </a:r>
            <a:r>
              <a:rPr lang="en-US" altLang="en-US" b="1"/>
              <a:t>Therapeutic Index (TI)</a:t>
            </a:r>
            <a:r>
              <a:rPr lang="en-US" altLang="en-US"/>
              <a:t> of drug.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/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i="1"/>
              <a:t>the ratio of the dose that produces toxicity to the dose that produces a clinically desired or effective response in a population of individuals </a:t>
            </a:r>
          </a:p>
          <a:p>
            <a:pPr algn="ctr">
              <a:buFont typeface="Wingdings" panose="05000000000000000000" pitchFamily="2" charset="2"/>
              <a:buNone/>
            </a:pPr>
            <a:endParaRPr lang="en-US" altLang="en-US" i="1"/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/>
              <a:t> </a:t>
            </a:r>
            <a:r>
              <a:rPr lang="en-US" altLang="en-US" sz="2800" b="1"/>
              <a:t>TI = TD</a:t>
            </a:r>
            <a:r>
              <a:rPr lang="en-US" altLang="en-US" sz="2800" b="1" baseline="-25000"/>
              <a:t>50</a:t>
            </a:r>
            <a:r>
              <a:rPr lang="en-US" altLang="en-US" sz="2800" b="1"/>
              <a:t> / ED</a:t>
            </a:r>
            <a:r>
              <a:rPr lang="en-US" altLang="en-US" sz="2800" b="1" baseline="-25000"/>
              <a:t>50</a:t>
            </a:r>
            <a:endParaRPr lang="en-US" altLang="en-US" sz="2800" b="1" i="1" baseline="-250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/>
              <a:t>where 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/>
              <a:t>TD</a:t>
            </a:r>
            <a:r>
              <a:rPr lang="en-US" altLang="en-US" sz="2000" baseline="-25000"/>
              <a:t>50</a:t>
            </a:r>
            <a:r>
              <a:rPr lang="en-US" altLang="en-US" sz="2000"/>
              <a:t> = the drug dose that produces a toxic effect in half the population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/>
              <a:t>ED</a:t>
            </a:r>
            <a:r>
              <a:rPr lang="en-US" altLang="en-US" sz="2000" baseline="-25000"/>
              <a:t>50</a:t>
            </a:r>
            <a:r>
              <a:rPr lang="en-US" altLang="en-US" sz="2000"/>
              <a:t> = the drug dose that produces a therapeutic effect in half the population.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/>
              <a:t>A larger value indicates a wide margin between doses that are effective and doses that are toxic</a:t>
            </a:r>
            <a:r>
              <a:rPr lang="en-US" altLang="en-US" sz="200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ar-JO" altLang="en-US" sz="280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EE9A8CA8-802A-4704-2A8F-FC875DC87F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3288A4A-ED87-46EA-B6A4-8D9FF328A12C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421D87A5-5AF6-AF80-2228-DCDE21A70E4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763000" cy="62452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/>
              <a:t>TI is determined by measuring the frequency of desired response, and toxic response, at various doses of drug.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/>
              <a:t>In humans, the therapeutic index of a drug is determined using drug trials and accumulated clinical experience. These usually reveal a range of effective doses and a different (sometimes overlapping) range of toxic doses.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/>
              <a:t>The concentration range over which a drug produces its therapeutic effect is known as its </a:t>
            </a:r>
            <a:r>
              <a:rPr lang="en-US" altLang="en-US" b="1"/>
              <a:t>therapeutic window</a:t>
            </a:r>
            <a:endParaRPr lang="ar-JO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D6973D82-0710-8EA3-D152-609EB4F7FF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0A22B91-DAA9-4D67-B26D-2732FB5395E3}" type="slidenum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38489D42CA6C41BFEE3D6D9C61A098" ma:contentTypeVersion="4" ma:contentTypeDescription="Create a new document." ma:contentTypeScope="" ma:versionID="7d0d7b990416dcd1643e71ac0dc7d311">
  <xsd:schema xmlns:xsd="http://www.w3.org/2001/XMLSchema" xmlns:xs="http://www.w3.org/2001/XMLSchema" xmlns:p="http://schemas.microsoft.com/office/2006/metadata/properties" xmlns:ns2="33c31460-5e8d-4ba6-adb9-549ebae80018" targetNamespace="http://schemas.microsoft.com/office/2006/metadata/properties" ma:root="true" ma:fieldsID="92f0f7d01062ccaa041ed8a807acb57e" ns2:_="">
    <xsd:import namespace="33c31460-5e8d-4ba6-adb9-549ebae800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c31460-5e8d-4ba6-adb9-549ebae800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F331D4-0746-4EBF-A64E-6A0C98BAAD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643D26-8CDA-4A5E-932C-D536D70D3B51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3c31460-5e8d-4ba6-adb9-549ebae8001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6077</TotalTime>
  <Words>1643</Words>
  <Application>Microsoft Office PowerPoint</Application>
  <PresentationFormat>عرض على الشاشة (4:3)</PresentationFormat>
  <Paragraphs>162</Paragraphs>
  <Slides>19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Oriel</vt:lpstr>
      <vt:lpstr>PHARMACODYNAMICS III</vt:lpstr>
      <vt:lpstr>Individuals usually show variation in intensity of  response to drugs due to :</vt:lpstr>
      <vt:lpstr>B. QUANTAL DOSE–RESPONSE RELATIONSHIPS</vt:lpstr>
      <vt:lpstr>عرض تقديمي في PowerPoint</vt:lpstr>
      <vt:lpstr>عرض تقديمي في PowerPoint</vt:lpstr>
      <vt:lpstr>عرض تقديمي في PowerPoint</vt:lpstr>
      <vt:lpstr>Summation and Potentiation </vt:lpstr>
      <vt:lpstr>Prediction of drug safety in man</vt:lpstr>
      <vt:lpstr>عرض تقديمي في PowerPoint</vt:lpstr>
      <vt:lpstr>عرض تقديمي في PowerPoint</vt:lpstr>
      <vt:lpstr>Specificity vs. Selectivity </vt:lpstr>
      <vt:lpstr>ADVERSE EFFECTS OF DRUGS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 of Pharmacology; Drugs; Classification and Naming</dc:title>
  <dc:creator>youssif</dc:creator>
  <cp:lastModifiedBy>962797891825</cp:lastModifiedBy>
  <cp:revision>225</cp:revision>
  <dcterms:created xsi:type="dcterms:W3CDTF">2006-08-16T00:00:00Z</dcterms:created>
  <dcterms:modified xsi:type="dcterms:W3CDTF">2022-10-14T23:18:40Z</dcterms:modified>
</cp:coreProperties>
</file>