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39.xml" ContentType="application/vnd.openxmlformats-officedocument.presentationml.slide+xml"/>
  <Override PartName="/ppt/presentation.xml" ContentType="application/vnd.openxmlformats-officedocument.presentationml.presentation.main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49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2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1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</p:sldMasterIdLst>
  <p:notesMasterIdLst>
    <p:notesMasterId r:id="rId55"/>
  </p:notesMasterIdLst>
  <p:sldIdLst>
    <p:sldId id="315" r:id="rId13"/>
    <p:sldId id="256" r:id="rId14"/>
    <p:sldId id="257" r:id="rId15"/>
    <p:sldId id="309" r:id="rId16"/>
    <p:sldId id="295" r:id="rId17"/>
    <p:sldId id="296" r:id="rId18"/>
    <p:sldId id="297" r:id="rId19"/>
    <p:sldId id="298" r:id="rId20"/>
    <p:sldId id="299" r:id="rId21"/>
    <p:sldId id="303" r:id="rId22"/>
    <p:sldId id="269" r:id="rId23"/>
    <p:sldId id="301" r:id="rId24"/>
    <p:sldId id="270" r:id="rId25"/>
    <p:sldId id="302" r:id="rId26"/>
    <p:sldId id="310" r:id="rId27"/>
    <p:sldId id="318" r:id="rId28"/>
    <p:sldId id="304" r:id="rId29"/>
    <p:sldId id="305" r:id="rId30"/>
    <p:sldId id="263" r:id="rId31"/>
    <p:sldId id="271" r:id="rId32"/>
    <p:sldId id="306" r:id="rId33"/>
    <p:sldId id="307" r:id="rId34"/>
    <p:sldId id="319" r:id="rId35"/>
    <p:sldId id="272" r:id="rId36"/>
    <p:sldId id="273" r:id="rId37"/>
    <p:sldId id="274" r:id="rId38"/>
    <p:sldId id="275" r:id="rId39"/>
    <p:sldId id="276" r:id="rId40"/>
    <p:sldId id="277" r:id="rId41"/>
    <p:sldId id="266" r:id="rId42"/>
    <p:sldId id="268" r:id="rId43"/>
    <p:sldId id="282" r:id="rId44"/>
    <p:sldId id="283" r:id="rId45"/>
    <p:sldId id="311" r:id="rId46"/>
    <p:sldId id="313" r:id="rId47"/>
    <p:sldId id="312" r:id="rId48"/>
    <p:sldId id="285" r:id="rId49"/>
    <p:sldId id="278" r:id="rId50"/>
    <p:sldId id="280" r:id="rId51"/>
    <p:sldId id="279" r:id="rId52"/>
    <p:sldId id="281" r:id="rId53"/>
    <p:sldId id="31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customXml" Target="../customXml/item2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tableStyles" Target="tableStyle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31CE3-51A1-471F-8391-82E7513FC0E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7C2B2-109D-4B20-BC4F-63D9D41FF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2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F4C23-CF59-486E-BF57-7F5106EA3F7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43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303C-E7E7-43A0-98C1-AA3D8E3A661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E73B-7F27-4F39-B7D5-AE741253F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26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303C-E7E7-43A0-98C1-AA3D8E3A661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E73B-7F27-4F39-B7D5-AE741253F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466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83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705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56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661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56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206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005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001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908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0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303C-E7E7-43A0-98C1-AA3D8E3A661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E73B-7F27-4F39-B7D5-AE741253F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5515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794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567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670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824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931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880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9112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648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782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34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200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3439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0998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359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9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dr Dalia M Biram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2ECE8-B37A-4062-A093-1DA2940F3A2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075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dr Dalia M Biram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B1B66-795A-445B-9CFE-893E08BC722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06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dr Dalia M Biram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8B249-4ED8-4831-80A2-0DD22B64F4A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533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dr Dalia M Biram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099BB-559F-415D-AF30-A0A7FFB84DD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6955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dr Dalia M Biram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7D85D-D8C0-4A7E-84A5-7E13C373428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2855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dr Dalia M Biram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273D6-A635-4768-8520-C1D73B449BC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3576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dr Dalia M Biram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F34B8-C5AD-4E7D-A671-75D667B71D2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3262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dr Dalia M Biram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3AC2-71D2-4485-B3B3-B2C35AC11E6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00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231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dr Dalia M Biram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0A7A7-3035-4F44-B8B7-09E526B8E0D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075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dr Dalia M Biram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D60D5-1828-4F7E-9D95-3CE5D6F9926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917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dr Dalia M Biram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55762-7916-464E-9EB3-CBD76E18D11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965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dr Dalia M Biram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C9CE5-C85E-4FE7-8C54-3BC1280A4BA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806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dr Dalia M Biram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12578-CD34-48C7-849B-1B688626729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969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dr Dalia M Biram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5DC17-0E34-41E2-B786-FE5AF6428E7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95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87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75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6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0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20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7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303C-E7E7-43A0-98C1-AA3D8E3A661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E73B-7F27-4F39-B7D5-AE741253F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20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84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2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36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88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81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42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4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68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01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6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303C-E7E7-43A0-98C1-AA3D8E3A661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E73B-7F27-4F39-B7D5-AE741253F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436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89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74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480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322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385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00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2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72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055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6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303C-E7E7-43A0-98C1-AA3D8E3A661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E73B-7F27-4F39-B7D5-AE741253F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389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921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87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918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144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780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461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460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059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969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3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303C-E7E7-43A0-98C1-AA3D8E3A661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E73B-7F27-4F39-B7D5-AE741253F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016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483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217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258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052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475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450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48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353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083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3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303C-E7E7-43A0-98C1-AA3D8E3A661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E73B-7F27-4F39-B7D5-AE741253F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687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408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169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076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243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369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806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544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338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166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1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303C-E7E7-43A0-98C1-AA3D8E3A661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E73B-7F27-4F39-B7D5-AE741253F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466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8228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046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808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457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126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29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830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815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015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2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303C-E7E7-43A0-98C1-AA3D8E3A661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E73B-7F27-4F39-B7D5-AE741253F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905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703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806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783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076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33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6679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546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405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822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38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303C-E7E7-43A0-98C1-AA3D8E3A661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E73B-7F27-4F39-B7D5-AE741253F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6562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601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066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9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2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812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0602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04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027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793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3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D303C-E7E7-43A0-98C1-AA3D8E3A661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9E73B-7F27-4F39-B7D5-AE741253F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5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5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4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2A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3083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53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3085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3086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53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3088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54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3090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54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3092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54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2254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2254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3096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54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3098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55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2255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3102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2255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3105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55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3107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55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2256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2256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2256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2256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2256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2256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sp>
          <p:nvSpPr>
            <p:cNvPr id="2256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SA" sz="1800">
                <a:solidFill>
                  <a:srgbClr val="FFFFFF"/>
                </a:solidFill>
              </a:endParaRPr>
            </a:p>
          </p:txBody>
        </p:sp>
        <p:grpSp>
          <p:nvGrpSpPr>
            <p:cNvPr id="311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256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6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257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7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57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dr Dalia M Biram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257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EFA2F3-650F-40E4-B4C4-AC17E1CFDD9C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248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7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6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2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1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7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35BCE-C2EC-479D-9F76-5261CA4C90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04C48-B937-43F8-8D99-4261049610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3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hyperlink" Target="http://en.wikipedia.org/wiki/Small_intestine" TargetMode="Externa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eliac_trunk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8.xml"/><Relationship Id="rId6" Type="http://schemas.openxmlformats.org/officeDocument/2006/relationships/hyperlink" Target="http://en.wikipedia.org/wiki/Median_sacral_artery" TargetMode="External"/><Relationship Id="rId5" Type="http://schemas.openxmlformats.org/officeDocument/2006/relationships/hyperlink" Target="http://en.wikipedia.org/wiki/Inferior_mesenteric_artery" TargetMode="External"/><Relationship Id="rId4" Type="http://schemas.openxmlformats.org/officeDocument/2006/relationships/hyperlink" Target="http://en.wikipedia.org/wiki/Superior_mesenteric_arter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855" y="277814"/>
            <a:ext cx="11797145" cy="2860241"/>
          </a:xfrm>
        </p:spPr>
        <p:txBody>
          <a:bodyPr/>
          <a:lstStyle/>
          <a:p>
            <a:pPr>
              <a:defRPr/>
            </a:pPr>
            <a:r>
              <a:rPr lang="en-US" sz="7200" dirty="0">
                <a:solidFill>
                  <a:srgbClr val="FF0000"/>
                </a:solidFill>
                <a:latin typeface="Arial Rounded MT Bold" pitchFamily="34" charset="0"/>
              </a:rPr>
              <a:t>Blood vessels </a:t>
            </a:r>
            <a:r>
              <a:rPr lang="en-US" sz="7200" dirty="0">
                <a:solidFill>
                  <a:srgbClr val="FF0000"/>
                </a:solidFill>
                <a:latin typeface="Arial Rounded MT Bold" pitchFamily="34" charset="0"/>
              </a:rPr>
              <a:t>of </a:t>
            </a:r>
            <a:r>
              <a:rPr lang="en-US" sz="7200" dirty="0" smtClean="0">
                <a:solidFill>
                  <a:srgbClr val="FF0000"/>
                </a:solidFill>
                <a:latin typeface="Arial Rounded MT Bold" pitchFamily="34" charset="0"/>
              </a:rPr>
              <a:t>the thorax&amp; abdomen and pelvis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051300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4400" b="1" dirty="0">
              <a:solidFill>
                <a:srgbClr val="FFC000"/>
              </a:solidFill>
            </a:endParaRPr>
          </a:p>
          <a:p>
            <a:pPr algn="ctr">
              <a:defRPr/>
            </a:pPr>
            <a:endParaRPr lang="en-US" sz="4400" b="1" dirty="0">
              <a:solidFill>
                <a:srgbClr val="FFC000"/>
              </a:solidFill>
            </a:endParaRPr>
          </a:p>
          <a:p>
            <a:pPr algn="ctr">
              <a:defRPr/>
            </a:pPr>
            <a:r>
              <a:rPr lang="en-US" sz="4400" b="1" dirty="0">
                <a:solidFill>
                  <a:srgbClr val="FFC000"/>
                </a:solidFill>
              </a:rPr>
              <a:t>BY DR./DALIA M. BIRAM</a:t>
            </a:r>
          </a:p>
          <a:p>
            <a:pPr algn="ctr">
              <a:defRPr/>
            </a:pPr>
            <a:r>
              <a:rPr lang="en-US" sz="4400" b="1" dirty="0">
                <a:solidFill>
                  <a:srgbClr val="FFC000"/>
                </a:solidFill>
              </a:rPr>
              <a:t>ASSISTANT PROFESSOR OF ANATOMY&amp;EMBRYOLOGY 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dr Dalia M Biram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LEFT SUBCLAVIAN ARTERIES&#10;• It is found below the clavicle that is why it is called subcalvian&#10;artery.&#10;• It runs upwards o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83" y="365124"/>
            <a:ext cx="10453544" cy="565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IONS OF ESOPHAGUS&#10;• LEFT&#10;• LEFT COMMON CAROTID A.&#10;• LEFT SUBCLAVIAN A.&#10;• AORTIC ARCH&#10;• THORACIC AORTA&#10;• SUPERIOR PAR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13538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1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Points to be noted in the course of&#10;arch of aorta&#10;• A. The arch of aorta arches over the root&#10;of left lung.&#10;• B. It begin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35092"/>
            <a:ext cx="10373591" cy="563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1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ELATIONS OF THORACIC AORTA&#10;• ANTERIORLY&#10;• LEFT ROOT OF LUNG&#10;• PERICARDIUM&#10;• ESOPHAGUS&#10;• POSTERIOR&#10;• HEMIAZYGOS V.&#10;• ACCES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1032"/>
            <a:ext cx="10983191" cy="674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2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RELATIONS OF ARCH OF AORTA&#10;ANTERIOR AND TO THE LEFT: A. Left lung and pleura.&#10;B. Left phrenic nerve.&#10;C. Left vagus nerve.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76959"/>
            <a:ext cx="10415155" cy="582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8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adiology Chest Xray Normal | Radiology, Radiology student, Medical  knowled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" y="430285"/>
            <a:ext cx="9715500" cy="632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019" y="211776"/>
            <a:ext cx="10245436" cy="66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3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The ao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7211"/>
            <a:ext cx="10515599" cy="56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0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The ao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56" y="442911"/>
            <a:ext cx="10183380" cy="573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47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35" y="84832"/>
            <a:ext cx="10749719" cy="622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HE AORTA&#10;• The Aorta is the largest&#10;artery of the body which&#10;carries the oxygenated&#10;blood from the left&#10;ventricle and su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47" y="1200974"/>
            <a:ext cx="9674226" cy="461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34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78&#10;• VESSELS RETURNING BLOOD TO THE HEART INCLUDE:&#10;1. RIGHT AND LEFT PULMONARY VEINS&#10;2. SUPERIOR AND INFERIOR VENAE CAVAE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1627427" cy="730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14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The aor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56" y="515649"/>
            <a:ext cx="10377344" cy="578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26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35" y="84570"/>
            <a:ext cx="12286420" cy="6586394"/>
          </a:xfrm>
        </p:spPr>
      </p:pic>
    </p:spTree>
    <p:extLst>
      <p:ext uri="{BB962C8B-B14F-4D97-AF65-F5344CB8AC3E}">
        <p14:creationId xmlns:p14="http://schemas.microsoft.com/office/powerpoint/2010/main" val="16894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Aortic aneurysm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61" y="1589677"/>
            <a:ext cx="10341039" cy="458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54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420" y="260648"/>
            <a:ext cx="7931224" cy="85010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Abdominal aorta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340769"/>
            <a:ext cx="447484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Beginning: </a:t>
            </a:r>
            <a:r>
              <a:rPr lang="en-US" dirty="0" smtClean="0"/>
              <a:t>It </a:t>
            </a:r>
            <a:r>
              <a:rPr lang="en-US" dirty="0"/>
              <a:t>enters the abdomen opposite 12</a:t>
            </a:r>
            <a:r>
              <a:rPr lang="en-US" baseline="30000" dirty="0"/>
              <a:t>th </a:t>
            </a:r>
            <a:r>
              <a:rPr lang="en-US" dirty="0"/>
              <a:t>thoracic vertebra through aortic opening of the diaphragm.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Termination: </a:t>
            </a:r>
            <a:r>
              <a:rPr lang="en-US" dirty="0" smtClean="0"/>
              <a:t>It </a:t>
            </a:r>
            <a:r>
              <a:rPr lang="en-US" dirty="0"/>
              <a:t>ends by dividing into 2 common iliac arteries opposite the 4th lumbar vertebra.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7500" t="6000" r="26875" b="5000"/>
          <a:stretch>
            <a:fillRect/>
          </a:stretch>
        </p:blipFill>
        <p:spPr bwMode="auto">
          <a:xfrm>
            <a:off x="6467508" y="-24"/>
            <a:ext cx="43434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2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Anterior relations from superior to inferior: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0504" y="1700808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Celiac ganglia and plexus.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Body of the pancreas.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Splenic and left renal veins.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(3</a:t>
            </a:r>
            <a:r>
              <a:rPr lang="en-US" sz="3200" baseline="30000" dirty="0">
                <a:solidFill>
                  <a:prstClr val="black"/>
                </a:solidFill>
              </a:rPr>
              <a:t>rd</a:t>
            </a:r>
            <a:r>
              <a:rPr lang="en-US" sz="3200" dirty="0">
                <a:solidFill>
                  <a:prstClr val="black"/>
                </a:solidFill>
              </a:rPr>
              <a:t> part) 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prstClr val="black"/>
                </a:solidFill>
              </a:rPr>
              <a:t>of the duodenum.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Superior mesenteric vessels and root of mesentery.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32" y="1534747"/>
            <a:ext cx="4622373" cy="47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0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Posterior relations: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5520" y="191683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Lumbar vertebrae (1-4) and intervertebral discs.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Anterior longitudinal ligament.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3</a:t>
            </a:r>
            <a:r>
              <a:rPr lang="en-US" sz="3600" baseline="30000" dirty="0">
                <a:solidFill>
                  <a:prstClr val="black"/>
                </a:solidFill>
              </a:rPr>
              <a:t>rd</a:t>
            </a:r>
            <a:r>
              <a:rPr lang="en-US" sz="3600" dirty="0">
                <a:solidFill>
                  <a:prstClr val="black"/>
                </a:solidFill>
              </a:rPr>
              <a:t> and 4</a:t>
            </a:r>
            <a:r>
              <a:rPr lang="en-US" sz="3600" baseline="30000" dirty="0">
                <a:solidFill>
                  <a:prstClr val="black"/>
                </a:solidFill>
              </a:rPr>
              <a:t>th</a:t>
            </a:r>
            <a:r>
              <a:rPr lang="en-US" sz="3600" dirty="0">
                <a:solidFill>
                  <a:prstClr val="black"/>
                </a:solidFill>
              </a:rPr>
              <a:t> lumbar veins.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7438" y="1409430"/>
            <a:ext cx="4643470" cy="501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2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548680"/>
            <a:ext cx="3384376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On the right: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Azygos vein.</a:t>
            </a:r>
          </a:p>
          <a:p>
            <a:pPr marL="0" indent="0">
              <a:buNone/>
            </a:pPr>
            <a:r>
              <a:rPr lang="en-US" dirty="0"/>
              <a:t>Cisterna </a:t>
            </a:r>
            <a:r>
              <a:rPr lang="en-US" dirty="0" smtClean="0"/>
              <a:t>chili </a:t>
            </a:r>
            <a:r>
              <a:rPr lang="en-US" dirty="0"/>
              <a:t>and thoracic duct.</a:t>
            </a:r>
          </a:p>
          <a:p>
            <a:pPr marL="0" indent="0">
              <a:buNone/>
            </a:pPr>
            <a:r>
              <a:rPr lang="en-US" dirty="0"/>
              <a:t>Right crus of the diaphragm.</a:t>
            </a:r>
          </a:p>
          <a:p>
            <a:pPr marL="0" indent="0">
              <a:buNone/>
            </a:pPr>
            <a:r>
              <a:rPr lang="en-US" dirty="0"/>
              <a:t>Inferior vena cava.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On the left: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Left crus of the diaphragm.</a:t>
            </a:r>
          </a:p>
          <a:p>
            <a:pPr marL="0" indent="0">
              <a:buNone/>
            </a:pPr>
            <a:r>
              <a:rPr lang="en-US" dirty="0"/>
              <a:t>Duodeno- jejunal junction.</a:t>
            </a:r>
          </a:p>
          <a:p>
            <a:pPr marL="0" indent="0">
              <a:buNone/>
            </a:pP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part of the duodenum.</a:t>
            </a:r>
          </a:p>
          <a:p>
            <a:pPr marL="0" indent="0">
              <a:buNone/>
            </a:pPr>
            <a:r>
              <a:rPr lang="en-US" dirty="0"/>
              <a:t>Sympathetic trunk.</a:t>
            </a:r>
          </a:p>
          <a:p>
            <a:pPr marL="0" indent="0">
              <a:buNone/>
            </a:pPr>
            <a:r>
              <a:rPr lang="en-US" dirty="0"/>
              <a:t>Some coils of the </a:t>
            </a:r>
            <a:r>
              <a:rPr lang="en-US" dirty="0">
                <a:hlinkClick r:id="rId2" tooltip="Small intestine"/>
              </a:rPr>
              <a:t>small intestine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Inferior </a:t>
            </a:r>
            <a:r>
              <a:rPr lang="en-US" dirty="0" smtClean="0"/>
              <a:t>mesenteric </a:t>
            </a:r>
            <a:r>
              <a:rPr lang="en-US" dirty="0"/>
              <a:t>vessels.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96" y="426027"/>
            <a:ext cx="5360488" cy="530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7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Paired branches of abdominal aorta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962" y="1700809"/>
            <a:ext cx="504342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24000" y="1484785"/>
          <a:ext cx="4067944" cy="511256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153617"/>
                <a:gridCol w="1914327"/>
              </a:tblGrid>
              <a:tr h="580765">
                <a:tc>
                  <a:txBody>
                    <a:bodyPr/>
                    <a:lstStyle/>
                    <a:p>
                      <a:pPr marL="3143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Branch  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Vertebral level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Inferior phrenic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L1 (upper border)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Middle suprarenal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L1 (lower border)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renal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L2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gonadal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L3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four </a:t>
                      </a:r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lumbar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L1-L4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u="none" strike="noStrike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Common iliac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78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Single branches of abdominal aorta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556792"/>
            <a:ext cx="3974937" cy="410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775520" y="1484785"/>
          <a:ext cx="3886200" cy="4752527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057400"/>
                <a:gridCol w="1828800"/>
              </a:tblGrid>
              <a:tr h="1251233">
                <a:tc>
                  <a:txBody>
                    <a:bodyPr/>
                    <a:lstStyle/>
                    <a:p>
                      <a:pPr marL="3143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Branch  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Vertebral level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3" tooltip="Celiac trunk"/>
                        </a:rPr>
                        <a:t>coeliac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trunk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L1 (upper border)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4" tooltip="Superior mesenteric artery"/>
                        </a:rPr>
                        <a:t>superior mesenteric</a:t>
                      </a: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artery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L1 (lower border)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5" tooltip="Inferior mesenteric artery"/>
                        </a:rPr>
                        <a:t>inferior mesenteric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artery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L3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8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u="none" strike="noStrike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Arial"/>
                          <a:hlinkClick r:id="rId6" tooltip="Median sacral artery"/>
                        </a:rPr>
                        <a:t>median sacral</a:t>
                      </a:r>
                      <a:r>
                        <a:rPr lang="en-US" sz="1600" b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artery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L4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6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Ascending Aorta&#10; The ascending aorta&#10;begins at the base of&#10;the left ventricle&#10; runs upward and&#10;forward at the level&#10;of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84" y="114299"/>
            <a:ext cx="10408516" cy="625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2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45" y="373480"/>
            <a:ext cx="10377055" cy="560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• Posteriorly&#10;inferior vena cava.&#10;anterolateral&#10;sacroiliac joint&#10;internal &amp;&#10;externa divisions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346" y="593725"/>
            <a:ext cx="9655307" cy="543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25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• Origin:&#10;• Course:&#10;• Venous drainage: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22" y="445030"/>
            <a:ext cx="10186555" cy="573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09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•Branches:&#10;1) Superficial epigastric&#10;2) External pudendal&#10;3) Superficial circumflex iliac&#10;4) Inferior epigastric&#10;5) Deep 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5887"/>
            <a:ext cx="10612582" cy="597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40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55" y="-252413"/>
            <a:ext cx="11367654" cy="736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9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Branches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1-Inferior </a:t>
            </a:r>
            <a:r>
              <a:rPr lang="en-US" sz="3600" dirty="0" err="1">
                <a:solidFill>
                  <a:srgbClr val="FF0000"/>
                </a:solidFill>
              </a:rPr>
              <a:t>epigastric</a:t>
            </a:r>
            <a:r>
              <a:rPr lang="en-US" sz="3600" dirty="0">
                <a:solidFill>
                  <a:srgbClr val="FF0000"/>
                </a:solidFill>
              </a:rPr>
              <a:t> artery</a:t>
            </a:r>
            <a:r>
              <a:rPr lang="en-US" sz="3600" dirty="0"/>
              <a:t>	Goes upward to anastomose with superior </a:t>
            </a:r>
            <a:r>
              <a:rPr lang="en-US" sz="3600" dirty="0" err="1"/>
              <a:t>epigastric</a:t>
            </a:r>
            <a:r>
              <a:rPr lang="en-US" sz="3600" dirty="0"/>
              <a:t> artery (a branch of internal thoracic artery).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2-Deep </a:t>
            </a:r>
            <a:r>
              <a:rPr lang="en-US" sz="3600" dirty="0">
                <a:solidFill>
                  <a:srgbClr val="FF0000"/>
                </a:solidFill>
              </a:rPr>
              <a:t>circumflex iliac artery</a:t>
            </a:r>
            <a:r>
              <a:rPr lang="en-US" sz="3600" dirty="0"/>
              <a:t>	Goes laterally, travelling along the iliac crest of the pelvic bone.</a:t>
            </a:r>
          </a:p>
          <a:p>
            <a:pPr marL="0" indent="0">
              <a:buNone/>
            </a:pPr>
            <a:r>
              <a:rPr lang="en-US" sz="3600" dirty="0" smtClean="0"/>
              <a:t>When </a:t>
            </a:r>
            <a:r>
              <a:rPr lang="en-US" sz="3600" dirty="0"/>
              <a:t>the external iliac artery passes posterior to the inguinal ligament, its name changes to femoral artery.</a:t>
            </a:r>
          </a:p>
        </p:txBody>
      </p:sp>
    </p:spTree>
    <p:extLst>
      <p:ext uri="{BB962C8B-B14F-4D97-AF65-F5344CB8AC3E}">
        <p14:creationId xmlns:p14="http://schemas.microsoft.com/office/powerpoint/2010/main" val="105787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-1047750"/>
            <a:ext cx="11173691" cy="895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38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• Courses of post division:&#10;1. Superior gluteal&#10;2. Lateral sacral&#10;3. Iliolumbar arteries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3" y="0"/>
            <a:ext cx="11471852" cy="645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8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274638"/>
            <a:ext cx="8075240" cy="778098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Inferior vena cava (IVC)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68" y="1340768"/>
            <a:ext cx="4320480" cy="518457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It </a:t>
            </a:r>
            <a:r>
              <a:rPr lang="en-US" dirty="0"/>
              <a:t>is the largest vein in the body. It is formed by union of two common iliac veins </a:t>
            </a:r>
            <a:r>
              <a:rPr lang="en-US" dirty="0" smtClean="0"/>
              <a:t>at 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lumber vertebra.</a:t>
            </a:r>
          </a:p>
          <a:p>
            <a:pPr lvl="0"/>
            <a:r>
              <a:rPr lang="en-US" dirty="0"/>
              <a:t>It ascends on the right side of aorta, passes in the vena cava opening of diaphragm opposite T8 and drains into the right atrium.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2" y="1628801"/>
            <a:ext cx="5143536" cy="468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3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68" y="1428736"/>
            <a:ext cx="6072230" cy="492922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Anterior relations: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Posterior surface of the liver, 1</a:t>
            </a:r>
            <a:r>
              <a:rPr lang="en-US" baseline="30000" dirty="0" smtClean="0"/>
              <a:t>st</a:t>
            </a:r>
            <a:r>
              <a:rPr lang="en-US" dirty="0" smtClean="0"/>
              <a:t> part of the duodenum, head of the pancreas, 3</a:t>
            </a:r>
            <a:r>
              <a:rPr lang="en-US" baseline="30000" dirty="0" smtClean="0"/>
              <a:t>rd</a:t>
            </a:r>
            <a:r>
              <a:rPr lang="en-US" dirty="0" smtClean="0"/>
              <a:t> part of the duodenum, right gonadal and common iliac arteries, peritoneum and coils of the small intestine.</a:t>
            </a:r>
          </a:p>
          <a:p>
            <a:endParaRPr lang="ar-EG" dirty="0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10" y="1214422"/>
            <a:ext cx="4279093" cy="421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3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6" y="-220014"/>
            <a:ext cx="11378044" cy="7115175"/>
          </a:xfrm>
        </p:spPr>
      </p:pic>
    </p:spTree>
    <p:extLst>
      <p:ext uri="{BB962C8B-B14F-4D97-AF65-F5344CB8AC3E}">
        <p14:creationId xmlns:p14="http://schemas.microsoft.com/office/powerpoint/2010/main" val="201345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68" y="-71462"/>
            <a:ext cx="5929354" cy="6572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Posterior relations: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</a:rPr>
              <a:t>Lower part: </a:t>
            </a:r>
            <a:r>
              <a:rPr lang="en-US" sz="2400" dirty="0"/>
              <a:t>is related to vertebral column, anterior longitudinal ligament, right sympathetic trunk.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</a:rPr>
              <a:t>Upper part: </a:t>
            </a:r>
            <a:r>
              <a:rPr lang="en-US" sz="2400" dirty="0"/>
              <a:t>is related to right crus of the diaphragm, right renal artery, right middle suprarenal artery, right suprarenal gland, right celiac ganglion and right phrenic artery.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7500" t="6000" r="26875" b="5000"/>
          <a:stretch>
            <a:fillRect/>
          </a:stretch>
        </p:blipFill>
        <p:spPr bwMode="auto">
          <a:xfrm>
            <a:off x="7938967" y="428579"/>
            <a:ext cx="388895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0982" y="3214673"/>
            <a:ext cx="3143272" cy="366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005" y="3217521"/>
            <a:ext cx="3612977" cy="390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38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274638"/>
            <a:ext cx="8075240" cy="77809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Tributaries of I.V.C:-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080" y="1412777"/>
            <a:ext cx="4186808" cy="45693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Two common iliac veins: - they unite </a:t>
            </a:r>
          </a:p>
          <a:p>
            <a:pPr marL="0" indent="0">
              <a:buNone/>
            </a:pPr>
            <a:r>
              <a:rPr lang="en-US" dirty="0"/>
              <a:t>     together forming I.V.C.</a:t>
            </a:r>
          </a:p>
          <a:p>
            <a:pPr marL="0" indent="0">
              <a:buNone/>
            </a:pPr>
            <a:r>
              <a:rPr lang="en-US" dirty="0"/>
              <a:t>2. Two pairs of lumbar veins: </a:t>
            </a:r>
            <a:r>
              <a:rPr lang="en-US" dirty="0" smtClean="0"/>
              <a:t> </a:t>
            </a: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, 4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3. Two renal veins (Rt. &amp; Lt.).</a:t>
            </a:r>
          </a:p>
          <a:p>
            <a:pPr marL="0" indent="0">
              <a:buNone/>
            </a:pPr>
            <a:r>
              <a:rPr lang="en-US" dirty="0"/>
              <a:t>4. Two inferior phrenic veins.</a:t>
            </a:r>
          </a:p>
          <a:p>
            <a:pPr marL="0" indent="0">
              <a:buNone/>
            </a:pPr>
            <a:r>
              <a:rPr lang="en-US" dirty="0"/>
              <a:t>5. Two hepatic veins.</a:t>
            </a:r>
          </a:p>
          <a:p>
            <a:pPr marL="0" indent="0">
              <a:buNone/>
            </a:pPr>
            <a:r>
              <a:rPr lang="en-US" dirty="0"/>
              <a:t>6. Right gonadal vein.</a:t>
            </a:r>
          </a:p>
          <a:p>
            <a:pPr marL="0" indent="0">
              <a:buNone/>
            </a:pPr>
            <a:r>
              <a:rPr lang="fr-FR" dirty="0"/>
              <a:t>7. Right </a:t>
            </a:r>
            <a:r>
              <a:rPr lang="fr-FR" dirty="0" smtClean="0"/>
              <a:t>supra renal </a:t>
            </a:r>
            <a:r>
              <a:rPr lang="fr-FR" dirty="0"/>
              <a:t>vein.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7" y="1340768"/>
            <a:ext cx="4097337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93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WordArt 2"/>
          <p:cNvSpPr>
            <a:spLocks noChangeArrowheads="1" noChangeShapeType="1" noTextEdit="1"/>
          </p:cNvSpPr>
          <p:nvPr/>
        </p:nvSpPr>
        <p:spPr bwMode="auto">
          <a:xfrm>
            <a:off x="2135189" y="2492375"/>
            <a:ext cx="8135937" cy="187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9"/>
              </a:avLst>
            </a:prstTxWarp>
          </a:bodyPr>
          <a:lstStyle/>
          <a:p>
            <a:pPr algn="ctr"/>
            <a:r>
              <a:rPr lang="en-US" sz="7200" kern="10" dirty="0"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FFFFFF"/>
                  </a:outerShdw>
                </a:effectLst>
                <a:latin typeface="Stencil" panose="040409050D0802020404" pitchFamily="82" charset="0"/>
              </a:rPr>
              <a:t>THANK  YOU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dr Dalia M Biram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4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Ascending Aorta&#10;• Aortic bulb is a bulge in the right wall of the&#10;ascending aorta at its union with all the arch of the&#10;a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5"/>
            <a:ext cx="10515601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7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Relations of Ascending Aorta&#10;ANTERIOR: From below upwards these are as follows:&#10;A. Infundibulum of right ventricle.&#10;B. Pu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56" y="365125"/>
            <a:ext cx="10377343" cy="645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6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Aneurysm of ascending aorta&#10;• It takes place at the bulb of the ascending aorta.&#10;• The bulb of aorta is a dilatation in 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4"/>
            <a:ext cx="10515601" cy="618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6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Aortic Arch&#10;• Its location is in the superior mediastinum.&#10;• The aortic arch is a continuation of the ascending&#10;aorta a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36" y="203920"/>
            <a:ext cx="10269682" cy="597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ARCH&#10;OF&#10;AORTA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7" y="-97416"/>
            <a:ext cx="10838007" cy="592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1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90B7EE4A072340A8AF29CDF2D63DB9" ma:contentTypeVersion="5" ma:contentTypeDescription="Create a new document." ma:contentTypeScope="" ma:versionID="f2cf0935b7279932464c039ede7cd297">
  <xsd:schema xmlns:xsd="http://www.w3.org/2001/XMLSchema" xmlns:xs="http://www.w3.org/2001/XMLSchema" xmlns:p="http://schemas.microsoft.com/office/2006/metadata/properties" xmlns:ns2="95f9922e-945e-4224-a2c5-ede192cd6fb5" targetNamespace="http://schemas.microsoft.com/office/2006/metadata/properties" ma:root="true" ma:fieldsID="e957e7d9984408b7ee35d17cf615e445" ns2:_="">
    <xsd:import namespace="95f9922e-945e-4224-a2c5-ede192cd6f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9922e-945e-4224-a2c5-ede192cd6f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A787BC-8639-4664-A06B-1F571D8FD625}"/>
</file>

<file path=customXml/itemProps2.xml><?xml version="1.0" encoding="utf-8"?>
<ds:datastoreItem xmlns:ds="http://schemas.openxmlformats.org/officeDocument/2006/customXml" ds:itemID="{4EEBA330-3A02-4DFB-AC73-D127552DB5EC}"/>
</file>

<file path=customXml/itemProps3.xml><?xml version="1.0" encoding="utf-8"?>
<ds:datastoreItem xmlns:ds="http://schemas.openxmlformats.org/officeDocument/2006/customXml" ds:itemID="{43233D1A-4797-487F-83FC-943DAC0A03A8}"/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472</Words>
  <Application>Microsoft Office PowerPoint</Application>
  <PresentationFormat>Widescreen</PresentationFormat>
  <Paragraphs>82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42</vt:i4>
      </vt:variant>
    </vt:vector>
  </HeadingPairs>
  <TitlesOfParts>
    <vt:vector size="61" baseType="lpstr">
      <vt:lpstr>Arial</vt:lpstr>
      <vt:lpstr>Arial Rounded MT Bold</vt:lpstr>
      <vt:lpstr>Calibri</vt:lpstr>
      <vt:lpstr>Calibri Light</vt:lpstr>
      <vt:lpstr>Stencil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Beam</vt:lpstr>
      <vt:lpstr>Blood vessels of the thorax&amp; abdomen and pelvis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Aortic aneurysm</vt:lpstr>
      <vt:lpstr>Abdominal aorta</vt:lpstr>
      <vt:lpstr>Anterior relations from superior to inferior:</vt:lpstr>
      <vt:lpstr>Posterior relations:</vt:lpstr>
      <vt:lpstr>PowerPoint Presentation</vt:lpstr>
      <vt:lpstr>Paired branches of abdominal aorta</vt:lpstr>
      <vt:lpstr>Single branches of abdominal aorta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Branches </vt:lpstr>
      <vt:lpstr>PowerPoint Presentation</vt:lpstr>
      <vt:lpstr>PowerPoint Presentation</vt:lpstr>
      <vt:lpstr>Inferior vena cava (IVC)</vt:lpstr>
      <vt:lpstr>PowerPoint Presentation</vt:lpstr>
      <vt:lpstr>PowerPoint Presentation</vt:lpstr>
      <vt:lpstr>Tributaries of I.V.C:-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 DALIA</cp:lastModifiedBy>
  <cp:revision>27</cp:revision>
  <dcterms:created xsi:type="dcterms:W3CDTF">2021-10-27T08:34:49Z</dcterms:created>
  <dcterms:modified xsi:type="dcterms:W3CDTF">2021-11-16T20:50:52Z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0x0101005A90B7EE4A072340A8AF29CDF2D63DB9</vt:lpwstr>
  </property>
</Properties>
</file>