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0" r:id="rId1"/>
  </p:sldMasterIdLst>
  <p:notesMasterIdLst>
    <p:notesMasterId r:id="rId26"/>
  </p:notesMasterIdLst>
  <p:sldIdLst>
    <p:sldId id="256" r:id="rId2"/>
    <p:sldId id="299" r:id="rId3"/>
    <p:sldId id="300" r:id="rId4"/>
    <p:sldId id="302" r:id="rId5"/>
    <p:sldId id="304" r:id="rId6"/>
    <p:sldId id="305" r:id="rId7"/>
    <p:sldId id="306" r:id="rId8"/>
    <p:sldId id="268" r:id="rId9"/>
    <p:sldId id="309" r:id="rId10"/>
    <p:sldId id="310" r:id="rId11"/>
    <p:sldId id="311" r:id="rId12"/>
    <p:sldId id="312" r:id="rId13"/>
    <p:sldId id="313" r:id="rId14"/>
    <p:sldId id="314" r:id="rId15"/>
    <p:sldId id="265" r:id="rId16"/>
    <p:sldId id="317" r:id="rId17"/>
    <p:sldId id="318" r:id="rId18"/>
    <p:sldId id="320" r:id="rId19"/>
    <p:sldId id="319" r:id="rId20"/>
    <p:sldId id="321" r:id="rId21"/>
    <p:sldId id="322" r:id="rId22"/>
    <p:sldId id="323" r:id="rId23"/>
    <p:sldId id="324" r:id="rId24"/>
    <p:sldId id="325" r:id="rId25"/>
  </p:sldIdLst>
  <p:sldSz cx="9144000" cy="5143500" type="screen16x9"/>
  <p:notesSz cx="6858000" cy="9144000"/>
  <p:embeddedFontLst>
    <p:embeddedFont>
      <p:font typeface="Anton" charset="0"/>
      <p:regular r:id="rId27"/>
    </p:embeddedFont>
    <p:embeddedFont>
      <p:font typeface="Space Mono" charset="0"/>
      <p:regular r:id="rId28"/>
      <p:bold r:id="rId29"/>
      <p:italic r:id="rId30"/>
      <p:boldItalic r:id="rId31"/>
    </p:embeddedFont>
    <p:embeddedFont>
      <p:font typeface="Algerian" pitchFamily="82" charset="0"/>
      <p:regular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65525E41-3055-42AF-8833-065ADE201DC6}">
  <a:tblStyle styleId="{65525E41-3055-42AF-8833-065ADE201DC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 snapToGrid="0">
      <p:cViewPr varScale="1">
        <p:scale>
          <a:sx n="93" d="100"/>
          <a:sy n="93" d="100"/>
        </p:scale>
        <p:origin x="-726" y="-9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184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78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4914239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g64bc52ab8b_1_4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6" name="Google Shape;566;g64bc52ab8b_1_4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g64bc52ab8b_1_4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6" name="Google Shape;566;g64bc52ab8b_1_4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g64bc52ab8b_1_4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6" name="Google Shape;566;g64bc52ab8b_1_4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g64bc52ab8b_1_4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6" name="Google Shape;566;g64bc52ab8b_1_4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g64bc52ab8b_1_4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6" name="Google Shape;566;g64bc52ab8b_1_4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g64bc52ab8b_1_1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8" name="Google Shape;358;g64bc52ab8b_1_1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g64bc52ab8b_1_1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8" name="Google Shape;358;g64bc52ab8b_1_1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PENING TITLE" type="title">
  <p:cSld name="TITLE">
    <p:bg>
      <p:bgPr>
        <a:solidFill>
          <a:schemeClr val="accent4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/>
          <p:cNvPicPr preferRelativeResize="0"/>
          <p:nvPr/>
        </p:nvPicPr>
        <p:blipFill rotWithShape="1">
          <a:blip r:embed="rId2">
            <a:alphaModFix amt="21000"/>
          </a:blip>
          <a:srcRect t="18615" b="31504"/>
          <a:stretch/>
        </p:blipFill>
        <p:spPr>
          <a:xfrm>
            <a:off x="-105725" y="-1"/>
            <a:ext cx="9355452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1125900" y="2033725"/>
            <a:ext cx="68922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00"/>
              <a:buFont typeface="Anton"/>
              <a:buNone/>
              <a:defRPr sz="7200">
                <a:solidFill>
                  <a:schemeClr val="dk2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Anton"/>
              <a:buNone/>
              <a:defRPr sz="5200">
                <a:solidFill>
                  <a:schemeClr val="dk2"/>
                </a:solidFill>
                <a:latin typeface="Anton"/>
                <a:ea typeface="Anton"/>
                <a:cs typeface="Anton"/>
                <a:sym typeface="Anton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Anton"/>
              <a:buNone/>
              <a:defRPr sz="5200">
                <a:solidFill>
                  <a:schemeClr val="dk2"/>
                </a:solidFill>
                <a:latin typeface="Anton"/>
                <a:ea typeface="Anton"/>
                <a:cs typeface="Anton"/>
                <a:sym typeface="Anton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Anton"/>
              <a:buNone/>
              <a:defRPr sz="5200">
                <a:solidFill>
                  <a:schemeClr val="dk2"/>
                </a:solidFill>
                <a:latin typeface="Anton"/>
                <a:ea typeface="Anton"/>
                <a:cs typeface="Anton"/>
                <a:sym typeface="Anton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Anton"/>
              <a:buNone/>
              <a:defRPr sz="5200">
                <a:solidFill>
                  <a:schemeClr val="dk2"/>
                </a:solidFill>
                <a:latin typeface="Anton"/>
                <a:ea typeface="Anton"/>
                <a:cs typeface="Anton"/>
                <a:sym typeface="Anton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Anton"/>
              <a:buNone/>
              <a:defRPr sz="5200">
                <a:solidFill>
                  <a:schemeClr val="dk2"/>
                </a:solidFill>
                <a:latin typeface="Anton"/>
                <a:ea typeface="Anton"/>
                <a:cs typeface="Anton"/>
                <a:sym typeface="Anton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Anton"/>
              <a:buNone/>
              <a:defRPr sz="5200">
                <a:solidFill>
                  <a:schemeClr val="dk2"/>
                </a:solidFill>
                <a:latin typeface="Anton"/>
                <a:ea typeface="Anton"/>
                <a:cs typeface="Anton"/>
                <a:sym typeface="Anton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Anton"/>
              <a:buNone/>
              <a:defRPr sz="5200">
                <a:solidFill>
                  <a:schemeClr val="dk2"/>
                </a:solidFill>
                <a:latin typeface="Anton"/>
                <a:ea typeface="Anton"/>
                <a:cs typeface="Anton"/>
                <a:sym typeface="Anton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Anton"/>
              <a:buNone/>
              <a:defRPr sz="5200">
                <a:solidFill>
                  <a:schemeClr val="dk2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2382300" y="3933925"/>
            <a:ext cx="43794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LANK_1_1_1">
    <p:bg>
      <p:bgPr>
        <a:solidFill>
          <a:schemeClr val="accent3"/>
        </a:solidFill>
        <a:effectLst/>
      </p:bgPr>
    </p:bg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Google Shape;184;p28"/>
          <p:cNvPicPr preferRelativeResize="0"/>
          <p:nvPr/>
        </p:nvPicPr>
        <p:blipFill rotWithShape="1">
          <a:blip r:embed="rId2">
            <a:alphaModFix amt="21000"/>
          </a:blip>
          <a:srcRect t="18615" b="31504"/>
          <a:stretch/>
        </p:blipFill>
        <p:spPr>
          <a:xfrm>
            <a:off x="-105725" y="-1"/>
            <a:ext cx="9355452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BLANK_1_1_1_1">
    <p:bg>
      <p:bgPr>
        <a:solidFill>
          <a:schemeClr val="accent4"/>
        </a:solidFill>
        <a:effectLst/>
      </p:bgPr>
    </p:bg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Google Shape;186;p29"/>
          <p:cNvPicPr preferRelativeResize="0"/>
          <p:nvPr/>
        </p:nvPicPr>
        <p:blipFill rotWithShape="1">
          <a:blip r:embed="rId2">
            <a:alphaModFix amt="21000"/>
          </a:blip>
          <a:srcRect t="18615" b="31504"/>
          <a:stretch/>
        </p:blipFill>
        <p:spPr>
          <a:xfrm>
            <a:off x="-105725" y="-1"/>
            <a:ext cx="9355452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5">
  <p:cSld name="BLANK_1_1_1_1_1">
    <p:bg>
      <p:bgPr>
        <a:solidFill>
          <a:schemeClr val="accent5"/>
        </a:solidFill>
        <a:effectLst/>
      </p:bgPr>
    </p:bg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Google Shape;188;p30"/>
          <p:cNvPicPr preferRelativeResize="0"/>
          <p:nvPr/>
        </p:nvPicPr>
        <p:blipFill rotWithShape="1">
          <a:blip r:embed="rId2">
            <a:alphaModFix amt="21000"/>
          </a:blip>
          <a:srcRect t="18615" b="31504"/>
          <a:stretch/>
        </p:blipFill>
        <p:spPr>
          <a:xfrm>
            <a:off x="-105725" y="-1"/>
            <a:ext cx="9355452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6">
  <p:cSld name="BLANK_1_1_1_1_1_1">
    <p:bg>
      <p:bgPr>
        <a:solidFill>
          <a:schemeClr val="accent6"/>
        </a:solidFill>
        <a:effectLst/>
      </p:bgPr>
    </p:bg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Google Shape;190;p31"/>
          <p:cNvPicPr preferRelativeResize="0"/>
          <p:nvPr/>
        </p:nvPicPr>
        <p:blipFill rotWithShape="1">
          <a:blip r:embed="rId2">
            <a:alphaModFix amt="21000"/>
          </a:blip>
          <a:srcRect t="18615" b="31504"/>
          <a:stretch/>
        </p:blipFill>
        <p:spPr>
          <a:xfrm>
            <a:off x="-105725" y="-1"/>
            <a:ext cx="9355452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BULLET POINTS ">
  <p:cSld name="SECTION_HEADER_1_1_1_1_1_2_1">
    <p:bg>
      <p:bgPr>
        <a:solidFill>
          <a:schemeClr val="accent4"/>
        </a:solid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oogle Shape;14;p3"/>
          <p:cNvPicPr preferRelativeResize="0"/>
          <p:nvPr/>
        </p:nvPicPr>
        <p:blipFill rotWithShape="1">
          <a:blip r:embed="rId2">
            <a:alphaModFix amt="21000"/>
          </a:blip>
          <a:srcRect t="18615" b="31504"/>
          <a:stretch/>
        </p:blipFill>
        <p:spPr>
          <a:xfrm>
            <a:off x="-105725" y="-1"/>
            <a:ext cx="9355452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1820700" y="567550"/>
            <a:ext cx="55026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body" idx="1"/>
          </p:nvPr>
        </p:nvSpPr>
        <p:spPr>
          <a:xfrm>
            <a:off x="1371900" y="1541775"/>
            <a:ext cx="6878100" cy="302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8575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900"/>
              <a:buChar char="●"/>
              <a:defRPr sz="900">
                <a:solidFill>
                  <a:schemeClr val="dk2"/>
                </a:solidFill>
              </a:defRPr>
            </a:lvl1pPr>
            <a:lvl2pPr marL="914400" lvl="1" indent="-28575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900"/>
              <a:buChar char="○"/>
              <a:defRPr sz="900">
                <a:solidFill>
                  <a:schemeClr val="dk2"/>
                </a:solidFill>
              </a:defRPr>
            </a:lvl2pPr>
            <a:lvl3pPr marL="1371600" lvl="2" indent="-28575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900"/>
              <a:buChar char="■"/>
              <a:defRPr sz="900">
                <a:solidFill>
                  <a:schemeClr val="dk2"/>
                </a:solidFill>
              </a:defRPr>
            </a:lvl3pPr>
            <a:lvl4pPr marL="1828800" lvl="3" indent="-28575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900"/>
              <a:buChar char="●"/>
              <a:defRPr sz="900">
                <a:solidFill>
                  <a:schemeClr val="dk2"/>
                </a:solidFill>
              </a:defRPr>
            </a:lvl4pPr>
            <a:lvl5pPr marL="2286000" lvl="4" indent="-28575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900"/>
              <a:buChar char="○"/>
              <a:defRPr sz="900">
                <a:solidFill>
                  <a:schemeClr val="dk2"/>
                </a:solidFill>
              </a:defRPr>
            </a:lvl5pPr>
            <a:lvl6pPr marL="2743200" lvl="5" indent="-28575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900"/>
              <a:buChar char="■"/>
              <a:defRPr sz="900">
                <a:solidFill>
                  <a:schemeClr val="dk2"/>
                </a:solidFill>
              </a:defRPr>
            </a:lvl6pPr>
            <a:lvl7pPr marL="3200400" lvl="6" indent="-28575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900"/>
              <a:buChar char="●"/>
              <a:defRPr sz="900">
                <a:solidFill>
                  <a:schemeClr val="dk2"/>
                </a:solidFill>
              </a:defRPr>
            </a:lvl7pPr>
            <a:lvl8pPr marL="3657600" lvl="7" indent="-28575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900"/>
              <a:buChar char="○"/>
              <a:defRPr sz="900">
                <a:solidFill>
                  <a:schemeClr val="dk2"/>
                </a:solidFill>
              </a:defRPr>
            </a:lvl8pPr>
            <a:lvl9pPr marL="4114800" lvl="8" indent="-28575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900"/>
              <a:buChar char="■"/>
              <a:defRPr sz="9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">
  <p:cSld name="SECTION_HEADER_1_1">
    <p:bg>
      <p:bgPr>
        <a:solidFill>
          <a:schemeClr val="accent2"/>
        </a:solidFill>
        <a:effectLst/>
      </p:bgPr>
    </p:bg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8"/>
          <p:cNvPicPr preferRelativeResize="0"/>
          <p:nvPr/>
        </p:nvPicPr>
        <p:blipFill rotWithShape="1">
          <a:blip r:embed="rId2">
            <a:alphaModFix amt="21000"/>
          </a:blip>
          <a:srcRect t="18615" b="31504"/>
          <a:stretch/>
        </p:blipFill>
        <p:spPr>
          <a:xfrm>
            <a:off x="-105725" y="-1"/>
            <a:ext cx="9355452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8"/>
          <p:cNvSpPr txBox="1">
            <a:spLocks noGrp="1"/>
          </p:cNvSpPr>
          <p:nvPr>
            <p:ph type="title"/>
          </p:nvPr>
        </p:nvSpPr>
        <p:spPr>
          <a:xfrm>
            <a:off x="2271600" y="575400"/>
            <a:ext cx="46008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cxnSp>
        <p:nvCxnSpPr>
          <p:cNvPr id="66" name="Google Shape;66;p8"/>
          <p:cNvCxnSpPr/>
          <p:nvPr/>
        </p:nvCxnSpPr>
        <p:spPr>
          <a:xfrm>
            <a:off x="-187950" y="4686580"/>
            <a:ext cx="95199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 2">
  <p:cSld name="SECTION_HEADER_1_4">
    <p:bg>
      <p:bgPr>
        <a:solidFill>
          <a:schemeClr val="accent5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1"/>
          <p:cNvPicPr preferRelativeResize="0"/>
          <p:nvPr/>
        </p:nvPicPr>
        <p:blipFill rotWithShape="1">
          <a:blip r:embed="rId2">
            <a:alphaModFix amt="21000"/>
          </a:blip>
          <a:srcRect t="18615" b="31504"/>
          <a:stretch/>
        </p:blipFill>
        <p:spPr>
          <a:xfrm>
            <a:off x="-105725" y="-1"/>
            <a:ext cx="9355452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1"/>
          <p:cNvSpPr txBox="1">
            <a:spLocks noGrp="1"/>
          </p:cNvSpPr>
          <p:nvPr>
            <p:ph type="title"/>
          </p:nvPr>
        </p:nvSpPr>
        <p:spPr>
          <a:xfrm>
            <a:off x="896300" y="575400"/>
            <a:ext cx="22125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cxnSp>
        <p:nvCxnSpPr>
          <p:cNvPr id="86" name="Google Shape;86;p11"/>
          <p:cNvCxnSpPr/>
          <p:nvPr/>
        </p:nvCxnSpPr>
        <p:spPr>
          <a:xfrm rot="10800000">
            <a:off x="630750" y="-34900"/>
            <a:ext cx="0" cy="5184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87" name="Google Shape;87;p11"/>
          <p:cNvCxnSpPr/>
          <p:nvPr/>
        </p:nvCxnSpPr>
        <p:spPr>
          <a:xfrm rot="10800000">
            <a:off x="3270750" y="-34900"/>
            <a:ext cx="0" cy="5184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 3">
  <p:cSld name="SECTION_HEADER_1_1_1">
    <p:bg>
      <p:bgPr>
        <a:solidFill>
          <a:schemeClr val="accent6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2"/>
          <p:cNvPicPr preferRelativeResize="0"/>
          <p:nvPr/>
        </p:nvPicPr>
        <p:blipFill rotWithShape="1">
          <a:blip r:embed="rId2">
            <a:alphaModFix amt="21000"/>
          </a:blip>
          <a:srcRect t="18615" b="31504"/>
          <a:stretch/>
        </p:blipFill>
        <p:spPr>
          <a:xfrm>
            <a:off x="-105725" y="-1"/>
            <a:ext cx="9355452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2"/>
          <p:cNvSpPr txBox="1">
            <a:spLocks noGrp="1"/>
          </p:cNvSpPr>
          <p:nvPr>
            <p:ph type="title"/>
          </p:nvPr>
        </p:nvSpPr>
        <p:spPr>
          <a:xfrm>
            <a:off x="2271600" y="575400"/>
            <a:ext cx="46008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cxnSp>
        <p:nvCxnSpPr>
          <p:cNvPr id="91" name="Google Shape;91;p12"/>
          <p:cNvCxnSpPr/>
          <p:nvPr/>
        </p:nvCxnSpPr>
        <p:spPr>
          <a:xfrm>
            <a:off x="-187950" y="225230"/>
            <a:ext cx="95199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1">
  <p:cSld name="SECTION_HEADER_3">
    <p:bg>
      <p:bgPr>
        <a:solidFill>
          <a:schemeClr val="accent4"/>
        </a:solidFill>
        <a:effectLst/>
      </p:bgPr>
    </p:bg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Google Shape;146;p20"/>
          <p:cNvPicPr preferRelativeResize="0"/>
          <p:nvPr/>
        </p:nvPicPr>
        <p:blipFill rotWithShape="1">
          <a:blip r:embed="rId2">
            <a:alphaModFix amt="21000"/>
          </a:blip>
          <a:srcRect t="18615" b="31504"/>
          <a:stretch/>
        </p:blipFill>
        <p:spPr>
          <a:xfrm>
            <a:off x="-105725" y="-1"/>
            <a:ext cx="9355452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20"/>
          <p:cNvSpPr txBox="1">
            <a:spLocks noGrp="1"/>
          </p:cNvSpPr>
          <p:nvPr>
            <p:ph type="title"/>
          </p:nvPr>
        </p:nvSpPr>
        <p:spPr>
          <a:xfrm>
            <a:off x="896300" y="1651703"/>
            <a:ext cx="35964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48" name="Google Shape;148;p20"/>
          <p:cNvSpPr txBox="1">
            <a:spLocks noGrp="1"/>
          </p:cNvSpPr>
          <p:nvPr>
            <p:ph type="subTitle" idx="1"/>
          </p:nvPr>
        </p:nvSpPr>
        <p:spPr>
          <a:xfrm>
            <a:off x="896300" y="3043021"/>
            <a:ext cx="2611200" cy="118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cxnSp>
        <p:nvCxnSpPr>
          <p:cNvPr id="149" name="Google Shape;149;p20"/>
          <p:cNvCxnSpPr/>
          <p:nvPr/>
        </p:nvCxnSpPr>
        <p:spPr>
          <a:xfrm>
            <a:off x="-187950" y="446015"/>
            <a:ext cx="95199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150" name="Google Shape;150;p20"/>
          <p:cNvCxnSpPr/>
          <p:nvPr/>
        </p:nvCxnSpPr>
        <p:spPr>
          <a:xfrm>
            <a:off x="-187950" y="4686580"/>
            <a:ext cx="95199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BULLET POINTS 2">
  <p:cSld name="SECTION_HEADER_1_1_1_1_1_2">
    <p:bg>
      <p:bgPr>
        <a:solidFill>
          <a:schemeClr val="accent5"/>
        </a:solidFill>
        <a:effectLst/>
      </p:bgPr>
    </p:bg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Google Shape;169;p24"/>
          <p:cNvPicPr preferRelativeResize="0"/>
          <p:nvPr/>
        </p:nvPicPr>
        <p:blipFill rotWithShape="1">
          <a:blip r:embed="rId2">
            <a:alphaModFix amt="21000"/>
          </a:blip>
          <a:srcRect t="18615" b="31504"/>
          <a:stretch/>
        </p:blipFill>
        <p:spPr>
          <a:xfrm>
            <a:off x="-105725" y="-1"/>
            <a:ext cx="9355452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24"/>
          <p:cNvSpPr txBox="1">
            <a:spLocks noGrp="1"/>
          </p:cNvSpPr>
          <p:nvPr>
            <p:ph type="title"/>
          </p:nvPr>
        </p:nvSpPr>
        <p:spPr>
          <a:xfrm>
            <a:off x="2271600" y="575400"/>
            <a:ext cx="46008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71" name="Google Shape;171;p24"/>
          <p:cNvSpPr txBox="1">
            <a:spLocks noGrp="1"/>
          </p:cNvSpPr>
          <p:nvPr>
            <p:ph type="body" idx="1"/>
          </p:nvPr>
        </p:nvSpPr>
        <p:spPr>
          <a:xfrm>
            <a:off x="4357850" y="1741875"/>
            <a:ext cx="3512700" cy="290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9845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">
    <p:bg>
      <p:bgPr>
        <a:solidFill>
          <a:schemeClr val="accent1"/>
        </a:solidFill>
        <a:effectLst/>
      </p:bgPr>
    </p:bg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Google Shape;180;p26"/>
          <p:cNvPicPr preferRelativeResize="0"/>
          <p:nvPr/>
        </p:nvPicPr>
        <p:blipFill rotWithShape="1">
          <a:blip r:embed="rId2">
            <a:alphaModFix amt="21000"/>
          </a:blip>
          <a:srcRect t="18615" b="31504"/>
          <a:stretch/>
        </p:blipFill>
        <p:spPr>
          <a:xfrm>
            <a:off x="-105725" y="-1"/>
            <a:ext cx="9355452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LANK_1_1">
    <p:bg>
      <p:bgPr>
        <a:solidFill>
          <a:schemeClr val="accent2"/>
        </a:solidFill>
        <a:effectLst/>
      </p:bgPr>
    </p:bg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Google Shape;182;p27"/>
          <p:cNvPicPr preferRelativeResize="0"/>
          <p:nvPr/>
        </p:nvPicPr>
        <p:blipFill rotWithShape="1">
          <a:blip r:embed="rId2">
            <a:alphaModFix amt="21000"/>
          </a:blip>
          <a:srcRect t="18615" b="31504"/>
          <a:stretch/>
        </p:blipFill>
        <p:spPr>
          <a:xfrm>
            <a:off x="-105725" y="-1"/>
            <a:ext cx="9355452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nton"/>
              <a:buNone/>
              <a:defRPr sz="28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nton"/>
              <a:buNone/>
              <a:defRPr sz="28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nton"/>
              <a:buNone/>
              <a:defRPr sz="28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nton"/>
              <a:buNone/>
              <a:defRPr sz="28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nton"/>
              <a:buNone/>
              <a:defRPr sz="28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nton"/>
              <a:buNone/>
              <a:defRPr sz="28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nton"/>
              <a:buNone/>
              <a:defRPr sz="28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nton"/>
              <a:buNone/>
              <a:defRPr sz="28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nton"/>
              <a:buNone/>
              <a:defRPr sz="28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pace Mono"/>
              <a:buChar char="●"/>
              <a:defRPr sz="1800">
                <a:solidFill>
                  <a:schemeClr val="dk1"/>
                </a:solidFill>
                <a:latin typeface="Space Mono"/>
                <a:ea typeface="Space Mono"/>
                <a:cs typeface="Space Mono"/>
                <a:sym typeface="Space Mon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ace Mono"/>
              <a:buChar char="○"/>
              <a:defRPr>
                <a:solidFill>
                  <a:schemeClr val="dk1"/>
                </a:solidFill>
                <a:latin typeface="Space Mono"/>
                <a:ea typeface="Space Mono"/>
                <a:cs typeface="Space Mono"/>
                <a:sym typeface="Space Mon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ace Mono"/>
              <a:buChar char="■"/>
              <a:defRPr>
                <a:solidFill>
                  <a:schemeClr val="dk1"/>
                </a:solidFill>
                <a:latin typeface="Space Mono"/>
                <a:ea typeface="Space Mono"/>
                <a:cs typeface="Space Mono"/>
                <a:sym typeface="Space Mon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ace Mono"/>
              <a:buChar char="●"/>
              <a:defRPr>
                <a:solidFill>
                  <a:schemeClr val="dk1"/>
                </a:solidFill>
                <a:latin typeface="Space Mono"/>
                <a:ea typeface="Space Mono"/>
                <a:cs typeface="Space Mono"/>
                <a:sym typeface="Space Mon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ace Mono"/>
              <a:buChar char="○"/>
              <a:defRPr>
                <a:solidFill>
                  <a:schemeClr val="dk1"/>
                </a:solidFill>
                <a:latin typeface="Space Mono"/>
                <a:ea typeface="Space Mono"/>
                <a:cs typeface="Space Mono"/>
                <a:sym typeface="Space Mon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ace Mono"/>
              <a:buChar char="■"/>
              <a:defRPr>
                <a:solidFill>
                  <a:schemeClr val="dk1"/>
                </a:solidFill>
                <a:latin typeface="Space Mono"/>
                <a:ea typeface="Space Mono"/>
                <a:cs typeface="Space Mono"/>
                <a:sym typeface="Space Mon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ace Mono"/>
              <a:buChar char="●"/>
              <a:defRPr>
                <a:solidFill>
                  <a:schemeClr val="dk1"/>
                </a:solidFill>
                <a:latin typeface="Space Mono"/>
                <a:ea typeface="Space Mono"/>
                <a:cs typeface="Space Mono"/>
                <a:sym typeface="Space Mon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ace Mono"/>
              <a:buChar char="○"/>
              <a:defRPr>
                <a:solidFill>
                  <a:schemeClr val="dk1"/>
                </a:solidFill>
                <a:latin typeface="Space Mono"/>
                <a:ea typeface="Space Mono"/>
                <a:cs typeface="Space Mono"/>
                <a:sym typeface="Space Mon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Space Mono"/>
              <a:buChar char="■"/>
              <a:defRPr>
                <a:solidFill>
                  <a:schemeClr val="dk1"/>
                </a:solidFill>
                <a:latin typeface="Space Mono"/>
                <a:ea typeface="Space Mono"/>
                <a:cs typeface="Space Mono"/>
                <a:sym typeface="Space Mon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4" r:id="rId3"/>
    <p:sldLayoutId id="2147483657" r:id="rId4"/>
    <p:sldLayoutId id="2147483658" r:id="rId5"/>
    <p:sldLayoutId id="2147483666" r:id="rId6"/>
    <p:sldLayoutId id="2147483670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  <p:sldLayoutId id="2147483678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5"/>
          <p:cNvSpPr/>
          <p:nvPr/>
        </p:nvSpPr>
        <p:spPr>
          <a:xfrm>
            <a:off x="3687450" y="802650"/>
            <a:ext cx="1769100" cy="17691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35"/>
          <p:cNvSpPr/>
          <p:nvPr/>
        </p:nvSpPr>
        <p:spPr>
          <a:xfrm>
            <a:off x="3781050" y="896250"/>
            <a:ext cx="1581900" cy="1581900"/>
          </a:xfrm>
          <a:prstGeom prst="ellipse">
            <a:avLst/>
          </a:prstGeom>
          <a:noFill/>
          <a:ln w="9525" cap="flat" cmpd="sng">
            <a:solidFill>
              <a:schemeClr val="accent4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35"/>
          <p:cNvSpPr txBox="1">
            <a:spLocks noGrp="1"/>
          </p:cNvSpPr>
          <p:nvPr>
            <p:ph type="ctrTitle"/>
          </p:nvPr>
        </p:nvSpPr>
        <p:spPr>
          <a:xfrm>
            <a:off x="1146963" y="1775321"/>
            <a:ext cx="68922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b="1" dirty="0"/>
              <a:t>Diabetes mellitus</a:t>
            </a:r>
            <a:endParaRPr dirty="0"/>
          </a:p>
        </p:txBody>
      </p:sp>
      <p:sp>
        <p:nvSpPr>
          <p:cNvPr id="203" name="Google Shape;203;p35"/>
          <p:cNvSpPr txBox="1">
            <a:spLocks noGrp="1"/>
          </p:cNvSpPr>
          <p:nvPr>
            <p:ph type="subTitle" idx="1"/>
          </p:nvPr>
        </p:nvSpPr>
        <p:spPr>
          <a:xfrm>
            <a:off x="1889790" y="3736498"/>
            <a:ext cx="5725391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1600" b="1" dirty="0"/>
              <a:t>A</a:t>
            </a:r>
            <a:r>
              <a:rPr lang="en-US" sz="1600" b="1" dirty="0" smtClean="0"/>
              <a:t> </a:t>
            </a:r>
            <a:r>
              <a:rPr lang="en-US" sz="1600" b="1" dirty="0"/>
              <a:t>group of metabolic disorders sharing</a:t>
            </a:r>
          </a:p>
          <a:p>
            <a:r>
              <a:rPr lang="en-US" sz="1600" b="1" dirty="0"/>
              <a:t>the common feature of </a:t>
            </a: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hyperglycemia</a:t>
            </a:r>
            <a:endParaRPr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04" name="Google Shape;204;p35"/>
          <p:cNvGrpSpPr/>
          <p:nvPr/>
        </p:nvGrpSpPr>
        <p:grpSpPr>
          <a:xfrm>
            <a:off x="4150885" y="1251027"/>
            <a:ext cx="842244" cy="872360"/>
            <a:chOff x="1280775" y="238125"/>
            <a:chExt cx="5049425" cy="5229975"/>
          </a:xfrm>
        </p:grpSpPr>
        <p:sp>
          <p:nvSpPr>
            <p:cNvPr id="205" name="Google Shape;205;p35"/>
            <p:cNvSpPr/>
            <p:nvPr/>
          </p:nvSpPr>
          <p:spPr>
            <a:xfrm>
              <a:off x="2565675" y="2231475"/>
              <a:ext cx="827750" cy="1149900"/>
            </a:xfrm>
            <a:custGeom>
              <a:avLst/>
              <a:gdLst/>
              <a:ahLst/>
              <a:cxnLst/>
              <a:rect l="l" t="t" r="r" b="b"/>
              <a:pathLst>
                <a:path w="33110" h="45996" extrusionOk="0">
                  <a:moveTo>
                    <a:pt x="17204" y="6719"/>
                  </a:moveTo>
                  <a:cubicBezTo>
                    <a:pt x="19188" y="6719"/>
                    <a:pt x="20811" y="8342"/>
                    <a:pt x="20811" y="10362"/>
                  </a:cubicBezTo>
                  <a:cubicBezTo>
                    <a:pt x="20811" y="12418"/>
                    <a:pt x="19188" y="14041"/>
                    <a:pt x="17204" y="14041"/>
                  </a:cubicBezTo>
                  <a:cubicBezTo>
                    <a:pt x="15185" y="14041"/>
                    <a:pt x="13598" y="12381"/>
                    <a:pt x="13598" y="10362"/>
                  </a:cubicBezTo>
                  <a:cubicBezTo>
                    <a:pt x="13598" y="8342"/>
                    <a:pt x="15185" y="6719"/>
                    <a:pt x="17204" y="6719"/>
                  </a:cubicBezTo>
                  <a:close/>
                  <a:moveTo>
                    <a:pt x="21488" y="1"/>
                  </a:moveTo>
                  <a:cubicBezTo>
                    <a:pt x="17457" y="1"/>
                    <a:pt x="12790" y="1783"/>
                    <a:pt x="8765" y="5348"/>
                  </a:cubicBezTo>
                  <a:cubicBezTo>
                    <a:pt x="1551" y="11588"/>
                    <a:pt x="0" y="18116"/>
                    <a:pt x="0" y="25005"/>
                  </a:cubicBezTo>
                  <a:cubicBezTo>
                    <a:pt x="0" y="29838"/>
                    <a:pt x="1551" y="38494"/>
                    <a:pt x="11001" y="45996"/>
                  </a:cubicBezTo>
                  <a:cubicBezTo>
                    <a:pt x="15473" y="42570"/>
                    <a:pt x="20811" y="39720"/>
                    <a:pt x="26870" y="37664"/>
                  </a:cubicBezTo>
                  <a:lnTo>
                    <a:pt x="26943" y="37628"/>
                  </a:lnTo>
                  <a:cubicBezTo>
                    <a:pt x="22290" y="35681"/>
                    <a:pt x="16231" y="31858"/>
                    <a:pt x="14752" y="27061"/>
                  </a:cubicBezTo>
                  <a:cubicBezTo>
                    <a:pt x="17313" y="26520"/>
                    <a:pt x="20018" y="25366"/>
                    <a:pt x="22542" y="23526"/>
                  </a:cubicBezTo>
                  <a:cubicBezTo>
                    <a:pt x="29864" y="18224"/>
                    <a:pt x="33110" y="9568"/>
                    <a:pt x="29792" y="4158"/>
                  </a:cubicBezTo>
                  <a:cubicBezTo>
                    <a:pt x="28102" y="1387"/>
                    <a:pt x="25042" y="1"/>
                    <a:pt x="214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35"/>
            <p:cNvSpPr/>
            <p:nvPr/>
          </p:nvSpPr>
          <p:spPr>
            <a:xfrm>
              <a:off x="2814525" y="2231475"/>
              <a:ext cx="2234400" cy="3236625"/>
            </a:xfrm>
            <a:custGeom>
              <a:avLst/>
              <a:gdLst/>
              <a:ahLst/>
              <a:cxnLst/>
              <a:rect l="l" t="t" r="r" b="b"/>
              <a:pathLst>
                <a:path w="89376" h="129465" extrusionOk="0">
                  <a:moveTo>
                    <a:pt x="72171" y="6719"/>
                  </a:moveTo>
                  <a:cubicBezTo>
                    <a:pt x="74155" y="6719"/>
                    <a:pt x="75778" y="8342"/>
                    <a:pt x="75778" y="10362"/>
                  </a:cubicBezTo>
                  <a:cubicBezTo>
                    <a:pt x="75778" y="12381"/>
                    <a:pt x="74155" y="14041"/>
                    <a:pt x="72171" y="14041"/>
                  </a:cubicBezTo>
                  <a:cubicBezTo>
                    <a:pt x="70151" y="14041"/>
                    <a:pt x="68565" y="12381"/>
                    <a:pt x="68565" y="10362"/>
                  </a:cubicBezTo>
                  <a:cubicBezTo>
                    <a:pt x="68565" y="8342"/>
                    <a:pt x="70151" y="6719"/>
                    <a:pt x="72171" y="6719"/>
                  </a:cubicBezTo>
                  <a:close/>
                  <a:moveTo>
                    <a:pt x="67852" y="1"/>
                  </a:moveTo>
                  <a:cubicBezTo>
                    <a:pt x="64298" y="1"/>
                    <a:pt x="61238" y="1387"/>
                    <a:pt x="59548" y="4158"/>
                  </a:cubicBezTo>
                  <a:cubicBezTo>
                    <a:pt x="56266" y="9568"/>
                    <a:pt x="59476" y="18224"/>
                    <a:pt x="66797" y="23526"/>
                  </a:cubicBezTo>
                  <a:cubicBezTo>
                    <a:pt x="69322" y="25366"/>
                    <a:pt x="72027" y="26520"/>
                    <a:pt x="74588" y="27061"/>
                  </a:cubicBezTo>
                  <a:cubicBezTo>
                    <a:pt x="73686" y="29946"/>
                    <a:pt x="70981" y="32904"/>
                    <a:pt x="66833" y="35356"/>
                  </a:cubicBezTo>
                  <a:cubicBezTo>
                    <a:pt x="61135" y="38783"/>
                    <a:pt x="58033" y="39179"/>
                    <a:pt x="21569" y="51298"/>
                  </a:cubicBezTo>
                  <a:cubicBezTo>
                    <a:pt x="8044" y="55914"/>
                    <a:pt x="1" y="65003"/>
                    <a:pt x="1" y="75715"/>
                  </a:cubicBezTo>
                  <a:cubicBezTo>
                    <a:pt x="1" y="83325"/>
                    <a:pt x="3896" y="89168"/>
                    <a:pt x="9306" y="93496"/>
                  </a:cubicBezTo>
                  <a:cubicBezTo>
                    <a:pt x="12697" y="89998"/>
                    <a:pt x="16952" y="86932"/>
                    <a:pt x="21894" y="84516"/>
                  </a:cubicBezTo>
                  <a:cubicBezTo>
                    <a:pt x="16195" y="81630"/>
                    <a:pt x="14428" y="79430"/>
                    <a:pt x="14428" y="75715"/>
                  </a:cubicBezTo>
                  <a:cubicBezTo>
                    <a:pt x="14428" y="69512"/>
                    <a:pt x="26799" y="65977"/>
                    <a:pt x="32497" y="64102"/>
                  </a:cubicBezTo>
                  <a:lnTo>
                    <a:pt x="32497" y="79755"/>
                  </a:lnTo>
                  <a:lnTo>
                    <a:pt x="46924" y="73299"/>
                  </a:lnTo>
                  <a:lnTo>
                    <a:pt x="46924" y="64102"/>
                  </a:lnTo>
                  <a:cubicBezTo>
                    <a:pt x="52623" y="66013"/>
                    <a:pt x="64922" y="69548"/>
                    <a:pt x="64922" y="75715"/>
                  </a:cubicBezTo>
                  <a:cubicBezTo>
                    <a:pt x="64922" y="85958"/>
                    <a:pt x="35563" y="92018"/>
                    <a:pt x="23048" y="100638"/>
                  </a:cubicBezTo>
                  <a:cubicBezTo>
                    <a:pt x="16989" y="104821"/>
                    <a:pt x="13742" y="110195"/>
                    <a:pt x="13742" y="116471"/>
                  </a:cubicBezTo>
                  <a:cubicBezTo>
                    <a:pt x="13742" y="120078"/>
                    <a:pt x="14139" y="124550"/>
                    <a:pt x="20487" y="128986"/>
                  </a:cubicBezTo>
                  <a:cubicBezTo>
                    <a:pt x="20904" y="129320"/>
                    <a:pt x="21358" y="129465"/>
                    <a:pt x="21795" y="129465"/>
                  </a:cubicBezTo>
                  <a:cubicBezTo>
                    <a:pt x="23247" y="129465"/>
                    <a:pt x="24512" y="127870"/>
                    <a:pt x="23625" y="126317"/>
                  </a:cubicBezTo>
                  <a:cubicBezTo>
                    <a:pt x="19441" y="117950"/>
                    <a:pt x="23877" y="113766"/>
                    <a:pt x="32497" y="110123"/>
                  </a:cubicBezTo>
                  <a:lnTo>
                    <a:pt x="32497" y="122242"/>
                  </a:lnTo>
                  <a:cubicBezTo>
                    <a:pt x="32497" y="126209"/>
                    <a:pt x="35743" y="129455"/>
                    <a:pt x="39711" y="129455"/>
                  </a:cubicBezTo>
                  <a:cubicBezTo>
                    <a:pt x="43678" y="129455"/>
                    <a:pt x="46924" y="126209"/>
                    <a:pt x="46924" y="122242"/>
                  </a:cubicBezTo>
                  <a:lnTo>
                    <a:pt x="46924" y="110123"/>
                  </a:lnTo>
                  <a:cubicBezTo>
                    <a:pt x="55220" y="113622"/>
                    <a:pt x="60413" y="118527"/>
                    <a:pt x="55797" y="126317"/>
                  </a:cubicBezTo>
                  <a:cubicBezTo>
                    <a:pt x="54907" y="127846"/>
                    <a:pt x="56160" y="129460"/>
                    <a:pt x="57606" y="129460"/>
                  </a:cubicBezTo>
                  <a:cubicBezTo>
                    <a:pt x="58037" y="129460"/>
                    <a:pt x="58485" y="129317"/>
                    <a:pt x="58899" y="128986"/>
                  </a:cubicBezTo>
                  <a:cubicBezTo>
                    <a:pt x="65030" y="124334"/>
                    <a:pt x="65535" y="120366"/>
                    <a:pt x="65535" y="116543"/>
                  </a:cubicBezTo>
                  <a:cubicBezTo>
                    <a:pt x="65535" y="110700"/>
                    <a:pt x="62325" y="105038"/>
                    <a:pt x="56230" y="100674"/>
                  </a:cubicBezTo>
                  <a:cubicBezTo>
                    <a:pt x="68528" y="96238"/>
                    <a:pt x="79385" y="88772"/>
                    <a:pt x="79385" y="75715"/>
                  </a:cubicBezTo>
                  <a:cubicBezTo>
                    <a:pt x="79385" y="66699"/>
                    <a:pt x="73650" y="58800"/>
                    <a:pt x="63732" y="53787"/>
                  </a:cubicBezTo>
                  <a:cubicBezTo>
                    <a:pt x="68384" y="52127"/>
                    <a:pt x="70692" y="51009"/>
                    <a:pt x="73794" y="49134"/>
                  </a:cubicBezTo>
                  <a:cubicBezTo>
                    <a:pt x="87355" y="41055"/>
                    <a:pt x="89375" y="30523"/>
                    <a:pt x="89375" y="25005"/>
                  </a:cubicBezTo>
                  <a:cubicBezTo>
                    <a:pt x="89339" y="18116"/>
                    <a:pt x="87824" y="11588"/>
                    <a:pt x="80575" y="5348"/>
                  </a:cubicBezTo>
                  <a:cubicBezTo>
                    <a:pt x="76550" y="1783"/>
                    <a:pt x="71883" y="1"/>
                    <a:pt x="678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35"/>
            <p:cNvSpPr/>
            <p:nvPr/>
          </p:nvSpPr>
          <p:spPr>
            <a:xfrm>
              <a:off x="3444800" y="238125"/>
              <a:ext cx="2885400" cy="2820450"/>
            </a:xfrm>
            <a:custGeom>
              <a:avLst/>
              <a:gdLst/>
              <a:ahLst/>
              <a:cxnLst/>
              <a:rect l="l" t="t" r="r" b="b"/>
              <a:pathLst>
                <a:path w="115416" h="112818" extrusionOk="0">
                  <a:moveTo>
                    <a:pt x="14428" y="0"/>
                  </a:moveTo>
                  <a:cubicBezTo>
                    <a:pt x="6457" y="0"/>
                    <a:pt x="1" y="6456"/>
                    <a:pt x="1" y="14427"/>
                  </a:cubicBezTo>
                  <a:cubicBezTo>
                    <a:pt x="1" y="19765"/>
                    <a:pt x="2922" y="24345"/>
                    <a:pt x="7214" y="26870"/>
                  </a:cubicBezTo>
                  <a:lnTo>
                    <a:pt x="7214" y="112818"/>
                  </a:lnTo>
                  <a:cubicBezTo>
                    <a:pt x="11687" y="111411"/>
                    <a:pt x="16556" y="109824"/>
                    <a:pt x="21641" y="108201"/>
                  </a:cubicBezTo>
                  <a:lnTo>
                    <a:pt x="21641" y="72062"/>
                  </a:lnTo>
                  <a:cubicBezTo>
                    <a:pt x="24779" y="70511"/>
                    <a:pt x="27304" y="67950"/>
                    <a:pt x="28855" y="64813"/>
                  </a:cubicBezTo>
                  <a:cubicBezTo>
                    <a:pt x="31343" y="69105"/>
                    <a:pt x="36140" y="72134"/>
                    <a:pt x="41442" y="72134"/>
                  </a:cubicBezTo>
                  <a:cubicBezTo>
                    <a:pt x="46852" y="72134"/>
                    <a:pt x="51469" y="69141"/>
                    <a:pt x="53957" y="64777"/>
                  </a:cubicBezTo>
                  <a:cubicBezTo>
                    <a:pt x="58218" y="69037"/>
                    <a:pt x="64334" y="71193"/>
                    <a:pt x="70433" y="71193"/>
                  </a:cubicBezTo>
                  <a:cubicBezTo>
                    <a:pt x="76417" y="71193"/>
                    <a:pt x="82383" y="69118"/>
                    <a:pt x="86562" y="64921"/>
                  </a:cubicBezTo>
                  <a:lnTo>
                    <a:pt x="74299" y="52694"/>
                  </a:lnTo>
                  <a:lnTo>
                    <a:pt x="79926" y="55002"/>
                  </a:lnTo>
                  <a:cubicBezTo>
                    <a:pt x="82637" y="56128"/>
                    <a:pt x="85446" y="56661"/>
                    <a:pt x="88209" y="56661"/>
                  </a:cubicBezTo>
                  <a:cubicBezTo>
                    <a:pt x="96694" y="56661"/>
                    <a:pt x="104747" y="51633"/>
                    <a:pt x="108202" y="43281"/>
                  </a:cubicBezTo>
                  <a:lnTo>
                    <a:pt x="90782" y="36067"/>
                  </a:lnTo>
                  <a:cubicBezTo>
                    <a:pt x="107661" y="36067"/>
                    <a:pt x="115416" y="25499"/>
                    <a:pt x="115416" y="14427"/>
                  </a:cubicBezTo>
                  <a:lnTo>
                    <a:pt x="66004" y="14427"/>
                  </a:lnTo>
                  <a:cubicBezTo>
                    <a:pt x="56338" y="14427"/>
                    <a:pt x="49052" y="18719"/>
                    <a:pt x="42813" y="24995"/>
                  </a:cubicBezTo>
                  <a:cubicBezTo>
                    <a:pt x="35996" y="31775"/>
                    <a:pt x="32461" y="46887"/>
                    <a:pt x="21641" y="46887"/>
                  </a:cubicBezTo>
                  <a:lnTo>
                    <a:pt x="21641" y="26870"/>
                  </a:lnTo>
                  <a:cubicBezTo>
                    <a:pt x="25933" y="24345"/>
                    <a:pt x="28855" y="19765"/>
                    <a:pt x="28855" y="14427"/>
                  </a:cubicBezTo>
                  <a:cubicBezTo>
                    <a:pt x="28855" y="6456"/>
                    <a:pt x="22399" y="0"/>
                    <a:pt x="144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35"/>
            <p:cNvSpPr/>
            <p:nvPr/>
          </p:nvSpPr>
          <p:spPr>
            <a:xfrm>
              <a:off x="1280775" y="598775"/>
              <a:ext cx="2164050" cy="1442725"/>
            </a:xfrm>
            <a:custGeom>
              <a:avLst/>
              <a:gdLst/>
              <a:ahLst/>
              <a:cxnLst/>
              <a:rect l="l" t="t" r="r" b="b"/>
              <a:pathLst>
                <a:path w="86562" h="57709" extrusionOk="0">
                  <a:moveTo>
                    <a:pt x="1" y="1"/>
                  </a:moveTo>
                  <a:cubicBezTo>
                    <a:pt x="1" y="11073"/>
                    <a:pt x="7755" y="21641"/>
                    <a:pt x="24635" y="21641"/>
                  </a:cubicBezTo>
                  <a:lnTo>
                    <a:pt x="7214" y="28855"/>
                  </a:lnTo>
                  <a:cubicBezTo>
                    <a:pt x="10669" y="37207"/>
                    <a:pt x="18722" y="42235"/>
                    <a:pt x="27207" y="42235"/>
                  </a:cubicBezTo>
                  <a:cubicBezTo>
                    <a:pt x="29970" y="42235"/>
                    <a:pt x="32780" y="41702"/>
                    <a:pt x="35491" y="40576"/>
                  </a:cubicBezTo>
                  <a:lnTo>
                    <a:pt x="41117" y="38268"/>
                  </a:lnTo>
                  <a:lnTo>
                    <a:pt x="28854" y="50495"/>
                  </a:lnTo>
                  <a:cubicBezTo>
                    <a:pt x="33034" y="54692"/>
                    <a:pt x="39000" y="56767"/>
                    <a:pt x="44983" y="56767"/>
                  </a:cubicBezTo>
                  <a:cubicBezTo>
                    <a:pt x="51082" y="56767"/>
                    <a:pt x="57199" y="54611"/>
                    <a:pt x="61459" y="50351"/>
                  </a:cubicBezTo>
                  <a:cubicBezTo>
                    <a:pt x="63948" y="54715"/>
                    <a:pt x="68600" y="57708"/>
                    <a:pt x="73974" y="57708"/>
                  </a:cubicBezTo>
                  <a:lnTo>
                    <a:pt x="74155" y="57708"/>
                  </a:lnTo>
                  <a:cubicBezTo>
                    <a:pt x="81188" y="57636"/>
                    <a:pt x="86562" y="51288"/>
                    <a:pt x="86562" y="44219"/>
                  </a:cubicBezTo>
                  <a:lnTo>
                    <a:pt x="86562" y="29720"/>
                  </a:lnTo>
                  <a:cubicBezTo>
                    <a:pt x="80899" y="25031"/>
                    <a:pt x="77617" y="15546"/>
                    <a:pt x="72640" y="10569"/>
                  </a:cubicBezTo>
                  <a:cubicBezTo>
                    <a:pt x="66364" y="4293"/>
                    <a:pt x="59079" y="1"/>
                    <a:pt x="4941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23290" y="4535303"/>
            <a:ext cx="23733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solidFill>
                  <a:schemeClr val="bg1"/>
                </a:solidFill>
                <a:latin typeface="Algerian" pitchFamily="82" charset="0"/>
              </a:rPr>
              <a:t>Ghadeer</a:t>
            </a:r>
            <a:r>
              <a:rPr lang="en-US" sz="1600" dirty="0" smtClean="0">
                <a:solidFill>
                  <a:schemeClr val="bg1"/>
                </a:solidFill>
                <a:latin typeface="Algerian" pitchFamily="82" charset="0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Algerian" pitchFamily="82" charset="0"/>
              </a:rPr>
              <a:t>hayel</a:t>
            </a:r>
            <a:r>
              <a:rPr lang="en-US" sz="1600" dirty="0" smtClean="0">
                <a:solidFill>
                  <a:schemeClr val="bg1"/>
                </a:solidFill>
                <a:latin typeface="Algerian" pitchFamily="82" charset="0"/>
              </a:rPr>
              <a:t>, MD</a:t>
            </a:r>
            <a:endParaRPr lang="en-US" sz="2000" dirty="0">
              <a:solidFill>
                <a:schemeClr val="bg1"/>
              </a:solidFill>
              <a:latin typeface="Algerian" pitchFamily="8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057"/>
    </mc:Choice>
    <mc:Fallback xmlns="">
      <p:transition spd="slow" advTm="51057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p47"/>
          <p:cNvSpPr txBox="1">
            <a:spLocks noGrp="1"/>
          </p:cNvSpPr>
          <p:nvPr>
            <p:ph type="title"/>
          </p:nvPr>
        </p:nvSpPr>
        <p:spPr>
          <a:xfrm>
            <a:off x="394853" y="174708"/>
            <a:ext cx="7269667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l"/>
            <a:r>
              <a:rPr lang="en" dirty="0"/>
              <a:t>Obesity and </a:t>
            </a:r>
            <a:r>
              <a:rPr lang="en-US" dirty="0">
                <a:sym typeface="Space Mono"/>
              </a:rPr>
              <a:t>insulin resistance</a:t>
            </a:r>
            <a:endParaRPr dirty="0"/>
          </a:p>
        </p:txBody>
      </p:sp>
      <p:pic>
        <p:nvPicPr>
          <p:cNvPr id="3074" name="Picture 2" descr="Figure 3 from Inflammation, obesity, and thrombosis. | Semantic ..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7"/>
          <a:stretch/>
        </p:blipFill>
        <p:spPr bwMode="auto">
          <a:xfrm>
            <a:off x="1654139" y="859374"/>
            <a:ext cx="6503542" cy="4263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Google Shape;1067;p60"/>
          <p:cNvSpPr/>
          <p:nvPr/>
        </p:nvSpPr>
        <p:spPr>
          <a:xfrm>
            <a:off x="8322067" y="160338"/>
            <a:ext cx="556496" cy="582301"/>
          </a:xfrm>
          <a:custGeom>
            <a:avLst/>
            <a:gdLst/>
            <a:ahLst/>
            <a:cxnLst/>
            <a:rect l="l" t="t" r="r" b="b"/>
            <a:pathLst>
              <a:path w="11821" h="12424" extrusionOk="0">
                <a:moveTo>
                  <a:pt x="7013" y="2038"/>
                </a:moveTo>
                <a:lnTo>
                  <a:pt x="7013" y="3064"/>
                </a:lnTo>
                <a:lnTo>
                  <a:pt x="6681" y="3064"/>
                </a:lnTo>
                <a:lnTo>
                  <a:pt x="6681" y="2038"/>
                </a:lnTo>
                <a:close/>
                <a:moveTo>
                  <a:pt x="4564" y="1426"/>
                </a:moveTo>
                <a:cubicBezTo>
                  <a:pt x="4395" y="1426"/>
                  <a:pt x="4257" y="1564"/>
                  <a:pt x="4257" y="1733"/>
                </a:cubicBezTo>
                <a:lnTo>
                  <a:pt x="4257" y="2551"/>
                </a:lnTo>
                <a:cubicBezTo>
                  <a:pt x="4257" y="2720"/>
                  <a:pt x="4395" y="2858"/>
                  <a:pt x="4564" y="2858"/>
                </a:cubicBezTo>
                <a:lnTo>
                  <a:pt x="5191" y="2858"/>
                </a:lnTo>
                <a:lnTo>
                  <a:pt x="5191" y="3369"/>
                </a:lnTo>
                <a:cubicBezTo>
                  <a:pt x="5195" y="3536"/>
                  <a:pt x="5330" y="3669"/>
                  <a:pt x="5497" y="3669"/>
                </a:cubicBezTo>
                <a:cubicBezTo>
                  <a:pt x="5664" y="3669"/>
                  <a:pt x="5799" y="3536"/>
                  <a:pt x="5804" y="3369"/>
                </a:cubicBezTo>
                <a:lnTo>
                  <a:pt x="5804" y="1731"/>
                </a:lnTo>
                <a:lnTo>
                  <a:pt x="5803" y="1733"/>
                </a:lnTo>
                <a:cubicBezTo>
                  <a:pt x="5799" y="1566"/>
                  <a:pt x="5664" y="1433"/>
                  <a:pt x="5497" y="1433"/>
                </a:cubicBezTo>
                <a:cubicBezTo>
                  <a:pt x="5330" y="1433"/>
                  <a:pt x="5195" y="1566"/>
                  <a:pt x="5191" y="1733"/>
                </a:cubicBezTo>
                <a:lnTo>
                  <a:pt x="5191" y="2245"/>
                </a:lnTo>
                <a:lnTo>
                  <a:pt x="4869" y="2245"/>
                </a:lnTo>
                <a:lnTo>
                  <a:pt x="4869" y="1733"/>
                </a:lnTo>
                <a:cubicBezTo>
                  <a:pt x="4869" y="1564"/>
                  <a:pt x="4733" y="1426"/>
                  <a:pt x="4564" y="1426"/>
                </a:cubicBezTo>
                <a:close/>
                <a:moveTo>
                  <a:pt x="6599" y="1426"/>
                </a:moveTo>
                <a:cubicBezTo>
                  <a:pt x="6306" y="1427"/>
                  <a:pt x="6068" y="1664"/>
                  <a:pt x="6068" y="1958"/>
                </a:cubicBezTo>
                <a:lnTo>
                  <a:pt x="6068" y="3146"/>
                </a:lnTo>
                <a:cubicBezTo>
                  <a:pt x="6069" y="3439"/>
                  <a:pt x="6306" y="3676"/>
                  <a:pt x="6599" y="3677"/>
                </a:cubicBezTo>
                <a:lnTo>
                  <a:pt x="7095" y="3677"/>
                </a:lnTo>
                <a:cubicBezTo>
                  <a:pt x="7388" y="3676"/>
                  <a:pt x="7624" y="3439"/>
                  <a:pt x="7624" y="3146"/>
                </a:cubicBezTo>
                <a:lnTo>
                  <a:pt x="7624" y="1957"/>
                </a:lnTo>
                <a:cubicBezTo>
                  <a:pt x="7624" y="1664"/>
                  <a:pt x="7388" y="1426"/>
                  <a:pt x="7095" y="1426"/>
                </a:cubicBezTo>
                <a:close/>
                <a:moveTo>
                  <a:pt x="7226" y="842"/>
                </a:moveTo>
                <a:cubicBezTo>
                  <a:pt x="8170" y="842"/>
                  <a:pt x="8936" y="1607"/>
                  <a:pt x="8936" y="2551"/>
                </a:cubicBezTo>
                <a:cubicBezTo>
                  <a:pt x="8936" y="3496"/>
                  <a:pt x="8170" y="4261"/>
                  <a:pt x="7226" y="4261"/>
                </a:cubicBezTo>
                <a:lnTo>
                  <a:pt x="4593" y="4261"/>
                </a:lnTo>
                <a:cubicBezTo>
                  <a:pt x="3649" y="4261"/>
                  <a:pt x="2883" y="3496"/>
                  <a:pt x="2883" y="2551"/>
                </a:cubicBezTo>
                <a:cubicBezTo>
                  <a:pt x="2883" y="1607"/>
                  <a:pt x="3649" y="842"/>
                  <a:pt x="4593" y="842"/>
                </a:cubicBezTo>
                <a:close/>
                <a:moveTo>
                  <a:pt x="1502" y="1"/>
                </a:moveTo>
                <a:cubicBezTo>
                  <a:pt x="673" y="1"/>
                  <a:pt x="0" y="672"/>
                  <a:pt x="0" y="1500"/>
                </a:cubicBezTo>
                <a:lnTo>
                  <a:pt x="0" y="10923"/>
                </a:lnTo>
                <a:cubicBezTo>
                  <a:pt x="0" y="11752"/>
                  <a:pt x="673" y="12423"/>
                  <a:pt x="1502" y="12423"/>
                </a:cubicBezTo>
                <a:lnTo>
                  <a:pt x="10320" y="12423"/>
                </a:lnTo>
                <a:cubicBezTo>
                  <a:pt x="10320" y="12423"/>
                  <a:pt x="10321" y="12423"/>
                  <a:pt x="10322" y="12423"/>
                </a:cubicBezTo>
                <a:cubicBezTo>
                  <a:pt x="11150" y="12423"/>
                  <a:pt x="11820" y="11751"/>
                  <a:pt x="11820" y="10923"/>
                </a:cubicBezTo>
                <a:lnTo>
                  <a:pt x="11820" y="1500"/>
                </a:lnTo>
                <a:cubicBezTo>
                  <a:pt x="11821" y="672"/>
                  <a:pt x="11148" y="1"/>
                  <a:pt x="1032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88720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1803"/>
    </mc:Choice>
    <mc:Fallback xmlns="">
      <p:transition spd="slow" advTm="81803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p47"/>
          <p:cNvSpPr txBox="1">
            <a:spLocks noGrp="1"/>
          </p:cNvSpPr>
          <p:nvPr>
            <p:ph type="title"/>
          </p:nvPr>
        </p:nvSpPr>
        <p:spPr>
          <a:xfrm>
            <a:off x="394853" y="190936"/>
            <a:ext cx="7084733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l"/>
            <a:r>
              <a:rPr lang="en-US" dirty="0"/>
              <a:t>Beta Cell Dysfunction</a:t>
            </a:r>
            <a:endParaRPr dirty="0"/>
          </a:p>
        </p:txBody>
      </p:sp>
      <p:sp>
        <p:nvSpPr>
          <p:cNvPr id="9" name="Text Placeholder 2"/>
          <p:cNvSpPr txBox="1">
            <a:spLocks/>
          </p:cNvSpPr>
          <p:nvPr/>
        </p:nvSpPr>
        <p:spPr>
          <a:xfrm>
            <a:off x="251015" y="1032736"/>
            <a:ext cx="8541327" cy="30252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57200" indent="-285750">
              <a:lnSpc>
                <a:spcPct val="115000"/>
              </a:lnSpc>
              <a:spcBef>
                <a:spcPts val="1000"/>
              </a:spcBef>
              <a:buClr>
                <a:schemeClr val="dk2"/>
              </a:buClr>
              <a:buSzPts val="900"/>
              <a:buFont typeface="Space Mono"/>
              <a:buChar char="●"/>
            </a:pPr>
            <a:r>
              <a:rPr lang="en-US" sz="1800" dirty="0">
                <a:solidFill>
                  <a:schemeClr val="dk2"/>
                </a:solidFill>
                <a:latin typeface="Space Mono"/>
                <a:ea typeface="Space Mono"/>
                <a:cs typeface="Space Mono"/>
              </a:rPr>
              <a:t>B</a:t>
            </a:r>
            <a:r>
              <a:rPr lang="en-US" sz="1800" dirty="0" smtClean="0">
                <a:solidFill>
                  <a:schemeClr val="dk2"/>
                </a:solidFill>
                <a:latin typeface="Space Mono"/>
                <a:ea typeface="Space Mono"/>
                <a:cs typeface="Space Mono"/>
              </a:rPr>
              <a:t>eta </a:t>
            </a:r>
            <a:r>
              <a:rPr lang="en-US" sz="1800" dirty="0">
                <a:solidFill>
                  <a:schemeClr val="dk2"/>
                </a:solidFill>
                <a:latin typeface="Space Mono"/>
                <a:ea typeface="Space Mono"/>
                <a:cs typeface="Space Mono"/>
              </a:rPr>
              <a:t>cell dysfunction is an essential component in the development of overt diabetes. </a:t>
            </a:r>
          </a:p>
          <a:p>
            <a:pPr marL="457200" indent="-285750">
              <a:lnSpc>
                <a:spcPct val="115000"/>
              </a:lnSpc>
              <a:spcBef>
                <a:spcPts val="1000"/>
              </a:spcBef>
              <a:buClr>
                <a:schemeClr val="dk2"/>
              </a:buClr>
              <a:buSzPts val="900"/>
              <a:buFont typeface="Space Mono"/>
              <a:buChar char="●"/>
            </a:pPr>
            <a:r>
              <a:rPr lang="en-US" sz="1800" dirty="0">
                <a:solidFill>
                  <a:schemeClr val="dk2"/>
                </a:solidFill>
                <a:latin typeface="Space Mono"/>
                <a:ea typeface="Space Mono"/>
                <a:cs typeface="Space Mono"/>
              </a:rPr>
              <a:t>Beta cell function increases early in the disease process of type 2 diabetes </a:t>
            </a:r>
            <a:r>
              <a:rPr lang="en-US" sz="1800" dirty="0">
                <a:solidFill>
                  <a:schemeClr val="dk2"/>
                </a:solidFill>
                <a:latin typeface="Space Mono"/>
                <a:ea typeface="Space Mono"/>
                <a:cs typeface="Space Mono"/>
                <a:sym typeface="Wingdings" pitchFamily="2" charset="2"/>
              </a:rPr>
              <a:t> </a:t>
            </a:r>
            <a:r>
              <a:rPr lang="en-US" sz="1800" dirty="0">
                <a:solidFill>
                  <a:schemeClr val="dk2"/>
                </a:solidFill>
                <a:latin typeface="Space Mono"/>
                <a:ea typeface="Space Mono"/>
                <a:cs typeface="Space Mono"/>
              </a:rPr>
              <a:t>as a compensatory measure to counter insulin resistance &amp; maintain </a:t>
            </a:r>
            <a:r>
              <a:rPr lang="en-US" sz="1800" dirty="0" err="1">
                <a:solidFill>
                  <a:schemeClr val="dk2"/>
                </a:solidFill>
                <a:latin typeface="Space Mono"/>
                <a:ea typeface="Space Mono"/>
                <a:cs typeface="Space Mono"/>
              </a:rPr>
              <a:t>euglycemic</a:t>
            </a:r>
            <a:r>
              <a:rPr lang="en-US" sz="1800" dirty="0">
                <a:solidFill>
                  <a:schemeClr val="dk2"/>
                </a:solidFill>
                <a:latin typeface="Space Mono"/>
                <a:ea typeface="Space Mono"/>
                <a:cs typeface="Space Mono"/>
              </a:rPr>
              <a:t>.</a:t>
            </a:r>
          </a:p>
          <a:p>
            <a:pPr marL="457200" indent="-285750">
              <a:lnSpc>
                <a:spcPct val="115000"/>
              </a:lnSpc>
              <a:spcBef>
                <a:spcPts val="1000"/>
              </a:spcBef>
              <a:buClr>
                <a:schemeClr val="dk2"/>
              </a:buClr>
              <a:buSzPts val="900"/>
              <a:buFont typeface="Space Mono"/>
              <a:buChar char="●"/>
            </a:pPr>
            <a:r>
              <a:rPr lang="en-US" sz="1800" dirty="0">
                <a:solidFill>
                  <a:schemeClr val="dk2"/>
                </a:solidFill>
                <a:latin typeface="Space Mono"/>
                <a:ea typeface="Space Mono"/>
                <a:cs typeface="Space Mono"/>
              </a:rPr>
              <a:t>But beta cells are unable to adapt to the long-term demands of peripheral </a:t>
            </a:r>
            <a:r>
              <a:rPr lang="en-US" sz="1800" dirty="0" smtClean="0">
                <a:solidFill>
                  <a:schemeClr val="dk2"/>
                </a:solidFill>
                <a:latin typeface="Space Mono"/>
                <a:ea typeface="Space Mono"/>
                <a:cs typeface="Space Mono"/>
              </a:rPr>
              <a:t>insulin.</a:t>
            </a:r>
          </a:p>
          <a:p>
            <a:pPr marL="457200" indent="-285750">
              <a:lnSpc>
                <a:spcPct val="115000"/>
              </a:lnSpc>
              <a:spcBef>
                <a:spcPts val="1000"/>
              </a:spcBef>
              <a:buClr>
                <a:schemeClr val="dk2"/>
              </a:buClr>
              <a:buSzPts val="900"/>
              <a:buFont typeface="Space Mono"/>
              <a:buChar char="●"/>
            </a:pPr>
            <a:r>
              <a:rPr lang="en-US" sz="1800" dirty="0" smtClean="0">
                <a:solidFill>
                  <a:schemeClr val="dk2"/>
                </a:solidFill>
                <a:latin typeface="Space Mono"/>
                <a:ea typeface="Space Mono"/>
                <a:cs typeface="Space Mono"/>
              </a:rPr>
              <a:t>Also excess </a:t>
            </a:r>
            <a:r>
              <a:rPr lang="en-US" sz="1800" dirty="0">
                <a:solidFill>
                  <a:schemeClr val="dk2"/>
                </a:solidFill>
                <a:latin typeface="Space Mono"/>
                <a:ea typeface="Space Mono"/>
                <a:cs typeface="Space Mono"/>
              </a:rPr>
              <a:t>free fatty acids </a:t>
            </a:r>
            <a:r>
              <a:rPr lang="en-US" sz="1800" dirty="0" smtClean="0">
                <a:solidFill>
                  <a:schemeClr val="dk2"/>
                </a:solidFill>
                <a:latin typeface="Space Mono"/>
                <a:ea typeface="Space Mono"/>
                <a:cs typeface="Space Mono"/>
              </a:rPr>
              <a:t>compromise </a:t>
            </a:r>
            <a:r>
              <a:rPr lang="en-US" sz="1800" dirty="0">
                <a:solidFill>
                  <a:schemeClr val="dk2"/>
                </a:solidFill>
                <a:latin typeface="Space Mono"/>
                <a:ea typeface="Space Mono"/>
                <a:cs typeface="Space Mono"/>
              </a:rPr>
              <a:t>beta cell </a:t>
            </a:r>
            <a:r>
              <a:rPr lang="en-US" sz="1800" dirty="0" smtClean="0">
                <a:solidFill>
                  <a:schemeClr val="dk2"/>
                </a:solidFill>
                <a:latin typeface="Space Mono"/>
                <a:ea typeface="Space Mono"/>
                <a:cs typeface="Space Mono"/>
              </a:rPr>
              <a:t>function</a:t>
            </a:r>
            <a:r>
              <a:rPr lang="en-US" sz="1800" dirty="0">
                <a:solidFill>
                  <a:schemeClr val="dk2"/>
                </a:solidFill>
                <a:latin typeface="Space Mono"/>
                <a:ea typeface="Space Mono"/>
                <a:cs typeface="Space Mono"/>
              </a:rPr>
              <a:t> </a:t>
            </a:r>
            <a:r>
              <a:rPr lang="en-US" sz="1800" dirty="0" smtClean="0">
                <a:solidFill>
                  <a:schemeClr val="dk2"/>
                </a:solidFill>
                <a:latin typeface="Space Mono"/>
                <a:ea typeface="Space Mono"/>
                <a:cs typeface="Space Mono"/>
              </a:rPr>
              <a:t>&amp; </a:t>
            </a:r>
            <a:r>
              <a:rPr lang="en-US" sz="1800" dirty="0">
                <a:solidFill>
                  <a:schemeClr val="dk2"/>
                </a:solidFill>
                <a:latin typeface="Space Mono"/>
                <a:ea typeface="Space Mono"/>
                <a:cs typeface="Space Mono"/>
              </a:rPr>
              <a:t>attenuate insulin </a:t>
            </a:r>
            <a:r>
              <a:rPr lang="en-US" sz="1800" dirty="0" smtClean="0">
                <a:solidFill>
                  <a:schemeClr val="dk2"/>
                </a:solidFill>
                <a:latin typeface="Space Mono"/>
                <a:ea typeface="Space Mono"/>
                <a:cs typeface="Space Mono"/>
              </a:rPr>
              <a:t>release.</a:t>
            </a:r>
            <a:endParaRPr lang="en-US" sz="1800" dirty="0">
              <a:solidFill>
                <a:schemeClr val="dk2"/>
              </a:solidFill>
              <a:latin typeface="Space Mono"/>
              <a:ea typeface="Space Mono"/>
              <a:cs typeface="Space Mono"/>
            </a:endParaRPr>
          </a:p>
          <a:p>
            <a:pPr marL="457200" indent="-285750">
              <a:lnSpc>
                <a:spcPct val="115000"/>
              </a:lnSpc>
              <a:spcBef>
                <a:spcPts val="1000"/>
              </a:spcBef>
              <a:buClr>
                <a:schemeClr val="dk2"/>
              </a:buClr>
              <a:buSzPts val="900"/>
              <a:buFont typeface="Space Mono"/>
              <a:buChar char="●"/>
            </a:pPr>
            <a:endParaRPr lang="en-US" sz="1800" dirty="0">
              <a:solidFill>
                <a:schemeClr val="dk2"/>
              </a:solidFill>
              <a:latin typeface="Space Mono"/>
              <a:ea typeface="Space Mono"/>
              <a:cs typeface="Space Mono"/>
              <a:sym typeface="Space Mono"/>
            </a:endParaRPr>
          </a:p>
        </p:txBody>
      </p:sp>
    </p:spTree>
    <p:extLst>
      <p:ext uri="{BB962C8B-B14F-4D97-AF65-F5344CB8AC3E}">
        <p14:creationId xmlns:p14="http://schemas.microsoft.com/office/powerpoint/2010/main" val="898782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2925"/>
    </mc:Choice>
    <mc:Fallback xmlns="">
      <p:transition spd="slow" advTm="122925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98"/>
          <a:stretch/>
        </p:blipFill>
        <p:spPr>
          <a:xfrm>
            <a:off x="1520575" y="82193"/>
            <a:ext cx="6102850" cy="4982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547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6183"/>
    </mc:Choice>
    <mc:Fallback xmlns="">
      <p:transition spd="slow" advTm="96183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042" y="287724"/>
            <a:ext cx="6153209" cy="841800"/>
          </a:xfrm>
        </p:spPr>
        <p:txBody>
          <a:bodyPr/>
          <a:lstStyle/>
          <a:p>
            <a:r>
              <a:rPr lang="en-US" dirty="0" smtClean="0"/>
              <a:t>Morphology - Pancreas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23" y="1126053"/>
            <a:ext cx="4395732" cy="3507843"/>
          </a:xfrm>
        </p:spPr>
        <p:txBody>
          <a:bodyPr/>
          <a:lstStyle/>
          <a:p>
            <a:r>
              <a:rPr lang="en-US" sz="1800" b="1" dirty="0"/>
              <a:t>Reduction in the number and size of islets. </a:t>
            </a:r>
            <a:r>
              <a:rPr lang="en-US" sz="1800" dirty="0" smtClean="0"/>
              <a:t>Mostly in </a:t>
            </a:r>
            <a:r>
              <a:rPr lang="en-US" sz="1800" dirty="0"/>
              <a:t>type 1 </a:t>
            </a:r>
            <a:r>
              <a:rPr lang="en-US" sz="1800" dirty="0" smtClean="0"/>
              <a:t>diabetes, islets </a:t>
            </a:r>
            <a:r>
              <a:rPr lang="en-US" sz="1800" dirty="0"/>
              <a:t>are small, </a:t>
            </a:r>
            <a:r>
              <a:rPr lang="en-US" sz="1800" dirty="0" smtClean="0"/>
              <a:t>inconspicuous, &amp; </a:t>
            </a:r>
            <a:r>
              <a:rPr lang="en-US" sz="1800" dirty="0"/>
              <a:t>not easily detected.</a:t>
            </a:r>
          </a:p>
          <a:p>
            <a:r>
              <a:rPr lang="en-US" sz="1800" b="1" dirty="0" err="1" smtClean="0"/>
              <a:t>Leukocytic</a:t>
            </a:r>
            <a:r>
              <a:rPr lang="en-US" sz="1800" b="1" dirty="0" smtClean="0"/>
              <a:t> </a:t>
            </a:r>
            <a:r>
              <a:rPr lang="en-US" sz="1800" b="1" dirty="0"/>
              <a:t>infiltrates in the islets </a:t>
            </a:r>
            <a:r>
              <a:rPr lang="en-US" sz="1800" dirty="0"/>
              <a:t>(</a:t>
            </a:r>
            <a:r>
              <a:rPr lang="en-US" sz="1800" dirty="0" err="1"/>
              <a:t>insulitis</a:t>
            </a:r>
            <a:r>
              <a:rPr lang="en-US" sz="1800" dirty="0"/>
              <a:t>) are </a:t>
            </a:r>
            <a:r>
              <a:rPr lang="en-US" sz="1800" dirty="0" smtClean="0"/>
              <a:t>principally composed </a:t>
            </a:r>
            <a:r>
              <a:rPr lang="en-US" sz="1800" dirty="0"/>
              <a:t>of T </a:t>
            </a:r>
            <a:r>
              <a:rPr lang="en-US" sz="1800" dirty="0" smtClean="0"/>
              <a:t>lymphocytes. Seen in type </a:t>
            </a:r>
            <a:r>
              <a:rPr lang="en-US" sz="1800" dirty="0"/>
              <a:t>1 diabetes at the time of clinical presentation</a:t>
            </a:r>
            <a:r>
              <a:rPr lang="en-US" sz="1800" dirty="0" smtClean="0"/>
              <a:t>.</a:t>
            </a:r>
            <a:endParaRPr lang="en-US" sz="18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5052" y="1074988"/>
            <a:ext cx="4686300" cy="360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0270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906"/>
    </mc:Choice>
    <mc:Fallback xmlns="">
      <p:transition spd="slow" advTm="80906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042" y="287724"/>
            <a:ext cx="6153209" cy="841800"/>
          </a:xfrm>
        </p:spPr>
        <p:txBody>
          <a:bodyPr/>
          <a:lstStyle/>
          <a:p>
            <a:r>
              <a:rPr lang="en-US" dirty="0" smtClean="0"/>
              <a:t>Morphology - Pancreas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3943" y="1171255"/>
            <a:ext cx="3666268" cy="3507843"/>
          </a:xfrm>
        </p:spPr>
        <p:txBody>
          <a:bodyPr/>
          <a:lstStyle/>
          <a:p>
            <a:r>
              <a:rPr lang="en-US" sz="1800" b="1" dirty="0" smtClean="0"/>
              <a:t>Amyloid </a:t>
            </a:r>
            <a:r>
              <a:rPr lang="en-US" sz="1800" b="1" dirty="0"/>
              <a:t>deposition within islets in type 2 </a:t>
            </a:r>
            <a:r>
              <a:rPr lang="en-US" sz="1800" b="1" dirty="0" smtClean="0"/>
              <a:t>diabetes </a:t>
            </a:r>
            <a:r>
              <a:rPr lang="en-US" sz="1800" dirty="0" smtClean="0"/>
              <a:t>begins </a:t>
            </a:r>
            <a:r>
              <a:rPr lang="en-US" sz="1800" dirty="0"/>
              <a:t>in </a:t>
            </a:r>
            <a:r>
              <a:rPr lang="en-US" sz="1800" dirty="0" smtClean="0"/>
              <a:t>&amp; around </a:t>
            </a:r>
            <a:r>
              <a:rPr lang="en-US" sz="1800" dirty="0"/>
              <a:t>capillaries and between cells. At </a:t>
            </a:r>
            <a:r>
              <a:rPr lang="en-US" sz="1800" dirty="0" smtClean="0"/>
              <a:t>advanced stages. Similar </a:t>
            </a:r>
            <a:r>
              <a:rPr lang="en-US" sz="1800" dirty="0"/>
              <a:t>lesions may be found </a:t>
            </a:r>
            <a:r>
              <a:rPr lang="en-US" sz="1800" dirty="0" smtClean="0"/>
              <a:t>in older non-diabetics</a:t>
            </a:r>
            <a:r>
              <a:rPr lang="en-US" sz="1800" dirty="0"/>
              <a:t>, apparently as part of normal aging.</a:t>
            </a:r>
            <a:endParaRPr lang="en-US" dirty="0"/>
          </a:p>
        </p:txBody>
      </p:sp>
      <p:sp>
        <p:nvSpPr>
          <p:cNvPr id="4" name="AutoShape 2" descr="https://webpath.med.utah.edu/jpeg4/ENDO03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4339" y="1226156"/>
            <a:ext cx="4800600" cy="314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>
            <a:off x="6631970" y="1136901"/>
            <a:ext cx="159249" cy="496690"/>
          </a:xfrm>
          <a:prstGeom prst="straightConnector1">
            <a:avLst/>
          </a:prstGeom>
          <a:ln w="57150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5756954" y="2838878"/>
            <a:ext cx="159249" cy="496690"/>
          </a:xfrm>
          <a:prstGeom prst="straightConnector1">
            <a:avLst/>
          </a:prstGeom>
          <a:ln w="57150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9074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8286"/>
    </mc:Choice>
    <mc:Fallback xmlns="">
      <p:transition spd="slow" advTm="88286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44"/>
          <p:cNvSpPr txBox="1">
            <a:spLocks noGrp="1"/>
          </p:cNvSpPr>
          <p:nvPr>
            <p:ph type="title"/>
          </p:nvPr>
        </p:nvSpPr>
        <p:spPr>
          <a:xfrm>
            <a:off x="621586" y="154160"/>
            <a:ext cx="2661007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dirty="0" smtClean="0"/>
              <a:t>Clinical:</a:t>
            </a:r>
            <a:br>
              <a:rPr lang="en-US" dirty="0" smtClean="0"/>
            </a:br>
            <a:r>
              <a:rPr lang="en-US" dirty="0"/>
              <a:t>Initial </a:t>
            </a:r>
            <a:r>
              <a:rPr lang="en-US" dirty="0" smtClean="0"/>
              <a:t>Presentation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ace Mono"/>
                <a:ea typeface="Space Mono"/>
                <a:cs typeface="Space Mono"/>
              </a:rPr>
              <a:t>The classic triad of diabetes</a:t>
            </a:r>
            <a:br>
              <a:rPr lang="en-US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ace Mono"/>
                <a:ea typeface="Space Mono"/>
                <a:cs typeface="Space Mono"/>
              </a:rPr>
            </a:br>
            <a:endParaRPr dirty="0"/>
          </a:p>
        </p:txBody>
      </p:sp>
      <p:sp>
        <p:nvSpPr>
          <p:cNvPr id="144" name="Text Placeholder 2"/>
          <p:cNvSpPr txBox="1">
            <a:spLocks/>
          </p:cNvSpPr>
          <p:nvPr/>
        </p:nvSpPr>
        <p:spPr>
          <a:xfrm>
            <a:off x="3267182" y="0"/>
            <a:ext cx="5609687" cy="3507843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US" sz="1800" dirty="0" smtClean="0">
              <a:solidFill>
                <a:schemeClr val="dk1"/>
              </a:solidFill>
              <a:latin typeface="Space Mono"/>
              <a:ea typeface="Space Mono"/>
              <a:cs typeface="Space Mono"/>
              <a:sym typeface="Space Mono"/>
            </a:endParaRPr>
          </a:p>
          <a:p>
            <a:pPr marL="342900" indent="-342900">
              <a:buAutoNum type="alphaLcPeriod"/>
            </a:pPr>
            <a:r>
              <a:rPr lang="en-US" sz="1800" dirty="0" smtClean="0">
                <a:solidFill>
                  <a:schemeClr val="dk1"/>
                </a:solidFill>
                <a:latin typeface="Space Mono"/>
                <a:ea typeface="Space Mono"/>
                <a:cs typeface="Space Mono"/>
                <a:sym typeface="Space Mono"/>
              </a:rPr>
              <a:t>The </a:t>
            </a:r>
            <a:r>
              <a:rPr lang="en-US" sz="1800" dirty="0">
                <a:solidFill>
                  <a:schemeClr val="dk1"/>
                </a:solidFill>
                <a:latin typeface="Space Mono"/>
                <a:ea typeface="Space Mono"/>
                <a:cs typeface="Space Mono"/>
                <a:sym typeface="Space Mono"/>
              </a:rPr>
              <a:t>hyperglycemia exceeds the renal threshold for reabsorption, </a:t>
            </a:r>
            <a:r>
              <a:rPr lang="en-US" sz="1800" dirty="0" smtClean="0">
                <a:solidFill>
                  <a:schemeClr val="dk1"/>
                </a:solidFill>
                <a:latin typeface="Space Mono"/>
                <a:ea typeface="Space Mono"/>
                <a:cs typeface="Space Mono"/>
                <a:sym typeface="Space Mono"/>
              </a:rPr>
              <a:t>&amp; glycosuria  </a:t>
            </a:r>
            <a:r>
              <a:rPr lang="en-US" sz="1800" dirty="0">
                <a:solidFill>
                  <a:schemeClr val="dk1"/>
                </a:solidFill>
                <a:latin typeface="Space Mono"/>
                <a:ea typeface="Space Mono"/>
                <a:cs typeface="Space Mono"/>
                <a:sym typeface="Space Mono"/>
              </a:rPr>
              <a:t>induces an osmotic diuresis </a:t>
            </a:r>
            <a:r>
              <a:rPr lang="en-US" sz="1800" dirty="0">
                <a:solidFill>
                  <a:schemeClr val="dk1"/>
                </a:solidFill>
                <a:latin typeface="Space Mono"/>
                <a:ea typeface="Space Mono"/>
                <a:cs typeface="Space Mono"/>
                <a:sym typeface="Wingdings" pitchFamily="2" charset="2"/>
              </a:rPr>
              <a:t> </a:t>
            </a:r>
            <a:r>
              <a:rPr lang="en-US" sz="1800" b="1" dirty="0" smtClean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ace Mono"/>
                <a:ea typeface="Space Mono"/>
                <a:cs typeface="Space Mono"/>
                <a:sym typeface="Space Mono"/>
              </a:rPr>
              <a:t>polyuria</a:t>
            </a:r>
          </a:p>
          <a:p>
            <a:endParaRPr lang="en-US" sz="1800" dirty="0">
              <a:solidFill>
                <a:schemeClr val="dk1"/>
              </a:solidFill>
              <a:latin typeface="Space Mono"/>
              <a:ea typeface="Space Mono"/>
              <a:cs typeface="Space Mono"/>
              <a:sym typeface="Space Mono"/>
            </a:endParaRPr>
          </a:p>
          <a:p>
            <a:pPr marL="342900" indent="-342900">
              <a:buFont typeface="+mj-lt"/>
              <a:buAutoNum type="alphaLcPeriod" startAt="2"/>
            </a:pPr>
            <a:r>
              <a:rPr lang="en-US" sz="1800" dirty="0" smtClean="0">
                <a:solidFill>
                  <a:schemeClr val="dk1"/>
                </a:solidFill>
                <a:latin typeface="Space Mono"/>
                <a:ea typeface="Space Mono"/>
                <a:cs typeface="Space Mono"/>
                <a:sym typeface="Space Mono"/>
              </a:rPr>
              <a:t>The </a:t>
            </a:r>
            <a:r>
              <a:rPr lang="en-US" sz="1800" dirty="0">
                <a:solidFill>
                  <a:schemeClr val="dk1"/>
                </a:solidFill>
                <a:latin typeface="Space Mono"/>
                <a:ea typeface="Space Mono"/>
                <a:cs typeface="Space Mono"/>
                <a:sym typeface="Space Mono"/>
              </a:rPr>
              <a:t>renal water loss combined with the </a:t>
            </a:r>
            <a:r>
              <a:rPr lang="en-US" sz="1800" dirty="0" err="1">
                <a:solidFill>
                  <a:schemeClr val="dk1"/>
                </a:solidFill>
                <a:latin typeface="Space Mono"/>
                <a:ea typeface="Space Mono"/>
                <a:cs typeface="Space Mono"/>
                <a:sym typeface="Space Mono"/>
              </a:rPr>
              <a:t>hyperosmolarity</a:t>
            </a:r>
            <a:r>
              <a:rPr lang="en-US" sz="1800" dirty="0">
                <a:solidFill>
                  <a:schemeClr val="dk1"/>
                </a:solidFill>
                <a:latin typeface="Space Mono"/>
                <a:ea typeface="Space Mono"/>
                <a:cs typeface="Space Mono"/>
                <a:sym typeface="Space Mono"/>
              </a:rPr>
              <a:t> (↑↑↑ blood glucose) </a:t>
            </a:r>
            <a:r>
              <a:rPr lang="en-US" sz="1800" dirty="0">
                <a:solidFill>
                  <a:schemeClr val="dk1"/>
                </a:solidFill>
                <a:latin typeface="Space Mono"/>
                <a:ea typeface="Space Mono"/>
                <a:cs typeface="Space Mono"/>
                <a:sym typeface="Wingdings" pitchFamily="2" charset="2"/>
              </a:rPr>
              <a:t></a:t>
            </a:r>
            <a:r>
              <a:rPr lang="en-US" sz="1800" dirty="0">
                <a:solidFill>
                  <a:schemeClr val="dk1"/>
                </a:solidFill>
                <a:latin typeface="Space Mono"/>
                <a:ea typeface="Space Mono"/>
                <a:cs typeface="Space Mono"/>
                <a:sym typeface="Space Mono"/>
              </a:rPr>
              <a:t> deplete intracellular </a:t>
            </a:r>
            <a:r>
              <a:rPr lang="en-US" sz="1800" dirty="0" smtClean="0">
                <a:solidFill>
                  <a:schemeClr val="dk1"/>
                </a:solidFill>
                <a:latin typeface="Space Mono"/>
                <a:ea typeface="Space Mono"/>
                <a:cs typeface="Space Mono"/>
                <a:sym typeface="Space Mono"/>
              </a:rPr>
              <a:t>water </a:t>
            </a:r>
            <a:r>
              <a:rPr lang="en-US" sz="1800" dirty="0" smtClean="0">
                <a:solidFill>
                  <a:schemeClr val="dk1"/>
                </a:solidFill>
                <a:latin typeface="Space Mono"/>
                <a:ea typeface="Space Mono"/>
                <a:cs typeface="Space Mono"/>
                <a:sym typeface="Wingdings" pitchFamily="2" charset="2"/>
              </a:rPr>
              <a:t></a:t>
            </a:r>
            <a:r>
              <a:rPr lang="en-US" sz="1800" dirty="0" smtClean="0">
                <a:solidFill>
                  <a:schemeClr val="dk1"/>
                </a:solidFill>
                <a:latin typeface="Space Mono"/>
                <a:ea typeface="Space Mono"/>
                <a:cs typeface="Space Mono"/>
                <a:sym typeface="Space Mono"/>
              </a:rPr>
              <a:t> </a:t>
            </a:r>
            <a:r>
              <a:rPr lang="en-US" sz="1800" dirty="0">
                <a:solidFill>
                  <a:schemeClr val="dk1"/>
                </a:solidFill>
                <a:latin typeface="Space Mono"/>
                <a:ea typeface="Space Mono"/>
                <a:cs typeface="Space Mono"/>
                <a:sym typeface="Space Mono"/>
              </a:rPr>
              <a:t>trigger thirst centers in brain </a:t>
            </a:r>
            <a:r>
              <a:rPr lang="en-US" sz="1800" dirty="0">
                <a:solidFill>
                  <a:schemeClr val="dk1"/>
                </a:solidFill>
                <a:latin typeface="Space Mono"/>
                <a:ea typeface="Space Mono"/>
                <a:cs typeface="Space Mono"/>
                <a:sym typeface="Wingdings" pitchFamily="2" charset="2"/>
              </a:rPr>
              <a:t> </a:t>
            </a:r>
            <a:r>
              <a:rPr lang="en-US" sz="1800" dirty="0">
                <a:solidFill>
                  <a:schemeClr val="dk1"/>
                </a:solidFill>
                <a:latin typeface="Space Mono"/>
                <a:ea typeface="Space Mono"/>
                <a:cs typeface="Space Mono"/>
                <a:sym typeface="Space Mono"/>
              </a:rPr>
              <a:t>intense thirst </a:t>
            </a:r>
            <a:r>
              <a:rPr lang="en-US" sz="1800" dirty="0">
                <a:solidFill>
                  <a:schemeClr val="dk1"/>
                </a:solidFill>
                <a:latin typeface="Space Mono"/>
                <a:ea typeface="Space Mono"/>
                <a:cs typeface="Space Mono"/>
                <a:sym typeface="Wingdings" pitchFamily="2" charset="2"/>
              </a:rPr>
              <a:t> </a:t>
            </a:r>
            <a:r>
              <a:rPr lang="en-US" sz="18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ace Mono"/>
                <a:ea typeface="Space Mono"/>
                <a:cs typeface="Space Mono"/>
                <a:sym typeface="Space Mono"/>
              </a:rPr>
              <a:t>polydipsia</a:t>
            </a:r>
          </a:p>
          <a:p>
            <a:endParaRPr lang="en-US" sz="1800" dirty="0" smtClean="0">
              <a:solidFill>
                <a:schemeClr val="dk1"/>
              </a:solidFill>
              <a:latin typeface="Space Mono"/>
              <a:ea typeface="Space Mono"/>
              <a:cs typeface="Space Mono"/>
              <a:sym typeface="Space Mono"/>
            </a:endParaRPr>
          </a:p>
          <a:p>
            <a:pPr marL="342900" indent="-342900">
              <a:buFont typeface="Arial"/>
              <a:buAutoNum type="alphaLcPeriod" startAt="2"/>
            </a:pPr>
            <a:r>
              <a:rPr lang="en-US" sz="1800" dirty="0" smtClean="0">
                <a:solidFill>
                  <a:schemeClr val="dk1"/>
                </a:solidFill>
                <a:latin typeface="Space Mono"/>
                <a:ea typeface="Space Mono"/>
                <a:cs typeface="Space Mono"/>
                <a:sym typeface="Space Mono"/>
              </a:rPr>
              <a:t>Deficiency </a:t>
            </a:r>
            <a:r>
              <a:rPr lang="en-US" sz="1800" dirty="0">
                <a:solidFill>
                  <a:schemeClr val="dk1"/>
                </a:solidFill>
                <a:latin typeface="Space Mono"/>
                <a:ea typeface="Space Mono"/>
                <a:cs typeface="Space Mono"/>
                <a:sym typeface="Space Mono"/>
              </a:rPr>
              <a:t>of insulin leads to catabolism of proteins &amp; fats </a:t>
            </a:r>
            <a:r>
              <a:rPr lang="en-US" sz="1800" dirty="0">
                <a:solidFill>
                  <a:schemeClr val="dk1"/>
                </a:solidFill>
                <a:latin typeface="Space Mono"/>
                <a:ea typeface="Space Mono"/>
                <a:cs typeface="Space Mono"/>
                <a:sym typeface="Wingdings" pitchFamily="2" charset="2"/>
              </a:rPr>
              <a:t> </a:t>
            </a:r>
            <a:r>
              <a:rPr lang="en-US" sz="1800" dirty="0">
                <a:solidFill>
                  <a:schemeClr val="dk1"/>
                </a:solidFill>
                <a:latin typeface="Space Mono"/>
                <a:ea typeface="Space Mono"/>
                <a:cs typeface="Space Mono"/>
                <a:sym typeface="Space Mono"/>
              </a:rPr>
              <a:t>induce a negative energy balance </a:t>
            </a:r>
            <a:r>
              <a:rPr lang="en-US" sz="1800" dirty="0">
                <a:solidFill>
                  <a:schemeClr val="dk1"/>
                </a:solidFill>
                <a:latin typeface="Space Mono"/>
                <a:ea typeface="Space Mono"/>
                <a:cs typeface="Space Mono"/>
                <a:sym typeface="Wingdings" pitchFamily="2" charset="2"/>
              </a:rPr>
              <a:t> </a:t>
            </a:r>
            <a:r>
              <a:rPr lang="en-US" sz="1800" dirty="0">
                <a:solidFill>
                  <a:schemeClr val="dk1"/>
                </a:solidFill>
                <a:latin typeface="Space Mono"/>
                <a:ea typeface="Space Mono"/>
                <a:cs typeface="Space Mono"/>
                <a:sym typeface="Space Mono"/>
              </a:rPr>
              <a:t>increasing appetite </a:t>
            </a:r>
            <a:r>
              <a:rPr lang="en-US" sz="1800" dirty="0" smtClean="0">
                <a:solidFill>
                  <a:schemeClr val="dk1"/>
                </a:solidFill>
                <a:latin typeface="Space Mono"/>
                <a:ea typeface="Space Mono"/>
                <a:cs typeface="Space Mono"/>
                <a:sym typeface="Wingdings" pitchFamily="2" charset="2"/>
              </a:rPr>
              <a:t> </a:t>
            </a:r>
            <a:r>
              <a:rPr lang="en-US" sz="1800" b="1" dirty="0" smtClean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ace Mono"/>
                <a:ea typeface="Space Mono"/>
                <a:cs typeface="Space Mono"/>
                <a:sym typeface="Space Mono"/>
              </a:rPr>
              <a:t>polyphagia</a:t>
            </a:r>
            <a:r>
              <a:rPr lang="en-US" sz="1800" dirty="0" smtClean="0">
                <a:solidFill>
                  <a:schemeClr val="dk1"/>
                </a:solidFill>
                <a:latin typeface="Space Mono"/>
                <a:ea typeface="Space Mono"/>
                <a:cs typeface="Space Mono"/>
                <a:sym typeface="Space Mono"/>
              </a:rPr>
              <a:t> </a:t>
            </a:r>
            <a:endParaRPr lang="en-US" sz="1800" dirty="0">
              <a:solidFill>
                <a:schemeClr val="dk1"/>
              </a:solidFill>
              <a:latin typeface="Space Mono"/>
              <a:ea typeface="Space Mono"/>
              <a:cs typeface="Space Mono"/>
              <a:sym typeface="Space Mono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5978"/>
    </mc:Choice>
    <mc:Fallback xmlns="">
      <p:transition spd="slow" advTm="235978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44"/>
          <p:cNvSpPr txBox="1">
            <a:spLocks noGrp="1"/>
          </p:cNvSpPr>
          <p:nvPr>
            <p:ph type="title"/>
          </p:nvPr>
        </p:nvSpPr>
        <p:spPr>
          <a:xfrm>
            <a:off x="601038" y="154976"/>
            <a:ext cx="2661007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dirty="0" smtClean="0"/>
              <a:t>Clinical:</a:t>
            </a:r>
            <a:br>
              <a:rPr lang="en-US" dirty="0" smtClean="0"/>
            </a:br>
            <a:r>
              <a:rPr lang="en-US" dirty="0"/>
              <a:t>Diabetic ketoacidosis</a:t>
            </a:r>
            <a:br>
              <a:rPr lang="en-US" dirty="0"/>
            </a:br>
            <a:endParaRPr dirty="0"/>
          </a:p>
        </p:txBody>
      </p:sp>
      <p:grpSp>
        <p:nvGrpSpPr>
          <p:cNvPr id="484" name="Google Shape;484;p44"/>
          <p:cNvGrpSpPr/>
          <p:nvPr/>
        </p:nvGrpSpPr>
        <p:grpSpPr>
          <a:xfrm>
            <a:off x="2710505" y="3382575"/>
            <a:ext cx="547200" cy="547200"/>
            <a:chOff x="6700738" y="3945220"/>
            <a:chExt cx="547200" cy="547200"/>
          </a:xfrm>
        </p:grpSpPr>
        <p:sp>
          <p:nvSpPr>
            <p:cNvPr id="485" name="Google Shape;485;p44"/>
            <p:cNvSpPr/>
            <p:nvPr/>
          </p:nvSpPr>
          <p:spPr>
            <a:xfrm>
              <a:off x="6700738" y="3945220"/>
              <a:ext cx="547200" cy="5472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44"/>
            <p:cNvSpPr/>
            <p:nvPr/>
          </p:nvSpPr>
          <p:spPr>
            <a:xfrm>
              <a:off x="6805822" y="4058493"/>
              <a:ext cx="337030" cy="320653"/>
            </a:xfrm>
            <a:custGeom>
              <a:avLst/>
              <a:gdLst/>
              <a:ahLst/>
              <a:cxnLst/>
              <a:rect l="l" t="t" r="r" b="b"/>
              <a:pathLst>
                <a:path w="216045" h="205547" extrusionOk="0">
                  <a:moveTo>
                    <a:pt x="59534" y="0"/>
                  </a:moveTo>
                  <a:cubicBezTo>
                    <a:pt x="54096" y="0"/>
                    <a:pt x="47801" y="2181"/>
                    <a:pt x="40698" y="8119"/>
                  </a:cubicBezTo>
                  <a:cubicBezTo>
                    <a:pt x="24246" y="21865"/>
                    <a:pt x="1" y="62888"/>
                    <a:pt x="22947" y="92004"/>
                  </a:cubicBezTo>
                  <a:cubicBezTo>
                    <a:pt x="27560" y="97868"/>
                    <a:pt x="36384" y="104976"/>
                    <a:pt x="47613" y="104976"/>
                  </a:cubicBezTo>
                  <a:cubicBezTo>
                    <a:pt x="54830" y="104976"/>
                    <a:pt x="63039" y="102040"/>
                    <a:pt x="71763" y="93952"/>
                  </a:cubicBezTo>
                  <a:cubicBezTo>
                    <a:pt x="71763" y="93952"/>
                    <a:pt x="83453" y="81072"/>
                    <a:pt x="74577" y="69815"/>
                  </a:cubicBezTo>
                  <a:cubicBezTo>
                    <a:pt x="72845" y="67758"/>
                    <a:pt x="71546" y="65269"/>
                    <a:pt x="71222" y="62238"/>
                  </a:cubicBezTo>
                  <a:lnTo>
                    <a:pt x="71222" y="62238"/>
                  </a:lnTo>
                  <a:cubicBezTo>
                    <a:pt x="72953" y="62563"/>
                    <a:pt x="74902" y="63212"/>
                    <a:pt x="77283" y="64944"/>
                  </a:cubicBezTo>
                  <a:cubicBezTo>
                    <a:pt x="83994" y="70031"/>
                    <a:pt x="93627" y="84211"/>
                    <a:pt x="98606" y="122527"/>
                  </a:cubicBezTo>
                  <a:cubicBezTo>
                    <a:pt x="87457" y="125233"/>
                    <a:pt x="79448" y="132593"/>
                    <a:pt x="79448" y="141252"/>
                  </a:cubicBezTo>
                  <a:cubicBezTo>
                    <a:pt x="79448" y="150777"/>
                    <a:pt x="88864" y="158679"/>
                    <a:pt x="101420" y="160735"/>
                  </a:cubicBezTo>
                  <a:cubicBezTo>
                    <a:pt x="101745" y="172533"/>
                    <a:pt x="101853" y="185522"/>
                    <a:pt x="101420" y="200351"/>
                  </a:cubicBezTo>
                  <a:lnTo>
                    <a:pt x="101312" y="205546"/>
                  </a:lnTo>
                  <a:lnTo>
                    <a:pt x="114625" y="205546"/>
                  </a:lnTo>
                  <a:lnTo>
                    <a:pt x="114517" y="200351"/>
                  </a:lnTo>
                  <a:cubicBezTo>
                    <a:pt x="114084" y="185522"/>
                    <a:pt x="114192" y="172533"/>
                    <a:pt x="114517" y="160735"/>
                  </a:cubicBezTo>
                  <a:cubicBezTo>
                    <a:pt x="127073" y="158679"/>
                    <a:pt x="136489" y="150777"/>
                    <a:pt x="136489" y="141252"/>
                  </a:cubicBezTo>
                  <a:cubicBezTo>
                    <a:pt x="136489" y="132593"/>
                    <a:pt x="128480" y="125233"/>
                    <a:pt x="117439" y="122527"/>
                  </a:cubicBezTo>
                  <a:cubicBezTo>
                    <a:pt x="122310" y="84211"/>
                    <a:pt x="131943" y="70031"/>
                    <a:pt x="138762" y="64944"/>
                  </a:cubicBezTo>
                  <a:cubicBezTo>
                    <a:pt x="141035" y="63212"/>
                    <a:pt x="143092" y="62563"/>
                    <a:pt x="144716" y="62238"/>
                  </a:cubicBezTo>
                  <a:lnTo>
                    <a:pt x="144716" y="62238"/>
                  </a:lnTo>
                  <a:cubicBezTo>
                    <a:pt x="144391" y="65269"/>
                    <a:pt x="143092" y="67758"/>
                    <a:pt x="141468" y="69815"/>
                  </a:cubicBezTo>
                  <a:cubicBezTo>
                    <a:pt x="132485" y="81072"/>
                    <a:pt x="144174" y="93952"/>
                    <a:pt x="144174" y="93952"/>
                  </a:cubicBezTo>
                  <a:cubicBezTo>
                    <a:pt x="152940" y="102040"/>
                    <a:pt x="161159" y="104976"/>
                    <a:pt x="168371" y="104976"/>
                  </a:cubicBezTo>
                  <a:cubicBezTo>
                    <a:pt x="179593" y="104976"/>
                    <a:pt x="188378" y="97868"/>
                    <a:pt x="192990" y="92004"/>
                  </a:cubicBezTo>
                  <a:cubicBezTo>
                    <a:pt x="216045" y="62888"/>
                    <a:pt x="191691" y="21865"/>
                    <a:pt x="175239" y="8119"/>
                  </a:cubicBezTo>
                  <a:cubicBezTo>
                    <a:pt x="168136" y="2181"/>
                    <a:pt x="161855" y="0"/>
                    <a:pt x="156430" y="0"/>
                  </a:cubicBezTo>
                  <a:cubicBezTo>
                    <a:pt x="146724" y="0"/>
                    <a:pt x="139759" y="6978"/>
                    <a:pt x="135732" y="11907"/>
                  </a:cubicBezTo>
                  <a:cubicBezTo>
                    <a:pt x="127614" y="21973"/>
                    <a:pt x="131510" y="36261"/>
                    <a:pt x="136165" y="42214"/>
                  </a:cubicBezTo>
                  <a:cubicBezTo>
                    <a:pt x="139195" y="46002"/>
                    <a:pt x="141252" y="49250"/>
                    <a:pt x="142659" y="52172"/>
                  </a:cubicBezTo>
                  <a:cubicBezTo>
                    <a:pt x="139845" y="52713"/>
                    <a:pt x="136598" y="53904"/>
                    <a:pt x="133242" y="56285"/>
                  </a:cubicBezTo>
                  <a:cubicBezTo>
                    <a:pt x="121011" y="65052"/>
                    <a:pt x="112569" y="84752"/>
                    <a:pt x="108023" y="115275"/>
                  </a:cubicBezTo>
                  <a:cubicBezTo>
                    <a:pt x="103477" y="84752"/>
                    <a:pt x="95034" y="65052"/>
                    <a:pt x="82803" y="56285"/>
                  </a:cubicBezTo>
                  <a:cubicBezTo>
                    <a:pt x="79339" y="53904"/>
                    <a:pt x="76201" y="52713"/>
                    <a:pt x="73386" y="52172"/>
                  </a:cubicBezTo>
                  <a:cubicBezTo>
                    <a:pt x="74685" y="49250"/>
                    <a:pt x="76742" y="46002"/>
                    <a:pt x="79772" y="42214"/>
                  </a:cubicBezTo>
                  <a:cubicBezTo>
                    <a:pt x="84535" y="36261"/>
                    <a:pt x="88323" y="21973"/>
                    <a:pt x="80205" y="11907"/>
                  </a:cubicBezTo>
                  <a:cubicBezTo>
                    <a:pt x="76248" y="6978"/>
                    <a:pt x="69262" y="0"/>
                    <a:pt x="595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4" name="Text Placeholder 2"/>
          <p:cNvSpPr txBox="1">
            <a:spLocks/>
          </p:cNvSpPr>
          <p:nvPr/>
        </p:nvSpPr>
        <p:spPr>
          <a:xfrm>
            <a:off x="3257705" y="278325"/>
            <a:ext cx="5681609" cy="3507843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indent="-285750">
              <a:spcBef>
                <a:spcPts val="1200"/>
              </a:spcBef>
              <a:buFont typeface="Arial" pitchFamily="34" charset="0"/>
              <a:buChar char="•"/>
            </a:pPr>
            <a:r>
              <a:rPr lang="en-US" sz="1800" b="1" dirty="0" smtClean="0">
                <a:solidFill>
                  <a:schemeClr val="dk1"/>
                </a:solidFill>
                <a:latin typeface="Space Mono"/>
                <a:ea typeface="Space Mono"/>
                <a:cs typeface="Space Mono"/>
              </a:rPr>
              <a:t>A </a:t>
            </a:r>
            <a:r>
              <a:rPr lang="en-US" sz="1800" b="1" dirty="0">
                <a:solidFill>
                  <a:schemeClr val="dk1"/>
                </a:solidFill>
                <a:latin typeface="Space Mono"/>
                <a:ea typeface="Space Mono"/>
                <a:cs typeface="Space Mono"/>
              </a:rPr>
              <a:t>severe acute metabolic </a:t>
            </a:r>
            <a:r>
              <a:rPr lang="en-US" sz="1800" b="1" dirty="0" smtClean="0">
                <a:solidFill>
                  <a:schemeClr val="dk1"/>
                </a:solidFill>
                <a:latin typeface="Space Mono"/>
                <a:ea typeface="Space Mono"/>
                <a:cs typeface="Space Mono"/>
              </a:rPr>
              <a:t>complication of </a:t>
            </a:r>
            <a:r>
              <a:rPr lang="en-US" sz="1800" b="1" dirty="0">
                <a:solidFill>
                  <a:schemeClr val="dk1"/>
                </a:solidFill>
                <a:latin typeface="Space Mono"/>
                <a:ea typeface="Space Mono"/>
                <a:cs typeface="Space Mono"/>
              </a:rPr>
              <a:t>type 1 </a:t>
            </a:r>
            <a:r>
              <a:rPr lang="en-US" sz="1800" b="1" dirty="0" smtClean="0">
                <a:solidFill>
                  <a:schemeClr val="dk1"/>
                </a:solidFill>
                <a:latin typeface="Space Mono"/>
                <a:ea typeface="Space Mono"/>
                <a:cs typeface="Space Mono"/>
              </a:rPr>
              <a:t>diabetes</a:t>
            </a:r>
            <a:r>
              <a:rPr lang="en-US" sz="1800" b="1" dirty="0">
                <a:solidFill>
                  <a:schemeClr val="dk1"/>
                </a:solidFill>
                <a:latin typeface="Space Mono"/>
                <a:ea typeface="Space Mono"/>
                <a:cs typeface="Space Mono"/>
              </a:rPr>
              <a:t> </a:t>
            </a:r>
            <a:r>
              <a:rPr lang="en-US" sz="1800" b="1" dirty="0" smtClean="0">
                <a:solidFill>
                  <a:schemeClr val="dk1"/>
                </a:solidFill>
                <a:latin typeface="Space Mono"/>
                <a:ea typeface="Space Mono"/>
                <a:cs typeface="Space Mono"/>
              </a:rPr>
              <a:t>(rare in </a:t>
            </a:r>
            <a:r>
              <a:rPr lang="en-US" sz="1800" b="1" dirty="0">
                <a:solidFill>
                  <a:schemeClr val="dk1"/>
                </a:solidFill>
                <a:latin typeface="Space Mono"/>
                <a:ea typeface="Space Mono"/>
                <a:cs typeface="Space Mono"/>
              </a:rPr>
              <a:t>type </a:t>
            </a:r>
            <a:r>
              <a:rPr lang="en-US" sz="1800" b="1" dirty="0" smtClean="0">
                <a:solidFill>
                  <a:schemeClr val="dk1"/>
                </a:solidFill>
                <a:latin typeface="Space Mono"/>
                <a:ea typeface="Space Mono"/>
                <a:cs typeface="Space Mono"/>
              </a:rPr>
              <a:t>2)</a:t>
            </a:r>
          </a:p>
          <a:p>
            <a:pPr marL="285750" indent="-285750">
              <a:spcBef>
                <a:spcPts val="1200"/>
              </a:spcBef>
              <a:buFont typeface="Arial" pitchFamily="34" charset="0"/>
              <a:buChar char="•"/>
            </a:pPr>
            <a:r>
              <a:rPr lang="en-US" sz="1800" b="1" dirty="0">
                <a:solidFill>
                  <a:schemeClr val="dk1"/>
                </a:solidFill>
                <a:latin typeface="Space Mono"/>
                <a:ea typeface="Space Mono"/>
                <a:cs typeface="Space Mono"/>
              </a:rPr>
              <a:t>M</a:t>
            </a:r>
            <a:r>
              <a:rPr lang="en-US" sz="1800" b="1" dirty="0" smtClean="0">
                <a:solidFill>
                  <a:schemeClr val="dk1"/>
                </a:solidFill>
                <a:latin typeface="Space Mono"/>
                <a:ea typeface="Space Mono"/>
                <a:cs typeface="Space Mono"/>
              </a:rPr>
              <a:t>ajor </a:t>
            </a:r>
            <a:r>
              <a:rPr lang="en-US" sz="1800" b="1" dirty="0">
                <a:solidFill>
                  <a:schemeClr val="dk1"/>
                </a:solidFill>
                <a:latin typeface="Space Mono"/>
                <a:ea typeface="Space Mono"/>
                <a:cs typeface="Space Mono"/>
              </a:rPr>
              <a:t>effect of insulin deficiency is activation </a:t>
            </a:r>
            <a:r>
              <a:rPr lang="en-US" sz="1800" b="1" dirty="0" smtClean="0">
                <a:solidFill>
                  <a:schemeClr val="dk1"/>
                </a:solidFill>
                <a:latin typeface="Space Mono"/>
                <a:ea typeface="Space Mono"/>
                <a:cs typeface="Space Mono"/>
              </a:rPr>
              <a:t>of </a:t>
            </a:r>
            <a:r>
              <a:rPr lang="en-US" sz="1800" b="1" dirty="0" err="1" smtClean="0">
                <a:solidFill>
                  <a:schemeClr val="dk1"/>
                </a:solidFill>
                <a:latin typeface="Space Mono"/>
                <a:ea typeface="Space Mono"/>
                <a:cs typeface="Space Mono"/>
              </a:rPr>
              <a:t>ketogenic</a:t>
            </a:r>
            <a:r>
              <a:rPr lang="en-US" sz="1800" b="1" dirty="0" smtClean="0">
                <a:solidFill>
                  <a:schemeClr val="dk1"/>
                </a:solidFill>
                <a:latin typeface="Space Mono"/>
                <a:ea typeface="Space Mono"/>
                <a:cs typeface="Space Mono"/>
              </a:rPr>
              <a:t> machinery: </a:t>
            </a:r>
          </a:p>
          <a:p>
            <a:pPr marL="285750" indent="-285750">
              <a:spcBef>
                <a:spcPts val="1200"/>
              </a:spcBef>
              <a:buFont typeface="Arial" pitchFamily="34" charset="0"/>
              <a:buChar char="•"/>
            </a:pPr>
            <a:r>
              <a:rPr lang="en-US" sz="1800" b="1" dirty="0" smtClean="0">
                <a:solidFill>
                  <a:schemeClr val="dk1"/>
                </a:solidFill>
                <a:latin typeface="Space Mono"/>
                <a:ea typeface="Space Mono"/>
                <a:cs typeface="Space Mono"/>
              </a:rPr>
              <a:t>Insulin def. </a:t>
            </a:r>
            <a:r>
              <a:rPr lang="en-US" sz="1800" b="1" dirty="0" smtClean="0">
                <a:solidFill>
                  <a:schemeClr val="dk1"/>
                </a:solidFill>
                <a:latin typeface="Space Mono"/>
                <a:ea typeface="Space Mono"/>
                <a:cs typeface="Space Mono"/>
                <a:sym typeface="Wingdings" pitchFamily="2" charset="2"/>
              </a:rPr>
              <a:t> stimulate </a:t>
            </a:r>
            <a:r>
              <a:rPr lang="en-US" sz="1800" b="1" dirty="0" smtClean="0">
                <a:solidFill>
                  <a:schemeClr val="dk1"/>
                </a:solidFill>
                <a:latin typeface="Space Mono"/>
                <a:ea typeface="Space Mono"/>
                <a:cs typeface="Space Mono"/>
              </a:rPr>
              <a:t>lipoprotein</a:t>
            </a:r>
            <a:r>
              <a:rPr lang="en-US" sz="1800" b="1" dirty="0">
                <a:solidFill>
                  <a:schemeClr val="dk1"/>
                </a:solidFill>
                <a:latin typeface="Space Mono"/>
                <a:ea typeface="Space Mono"/>
                <a:cs typeface="Space Mono"/>
              </a:rPr>
              <a:t> </a:t>
            </a:r>
            <a:r>
              <a:rPr lang="en-US" sz="1800" b="1" dirty="0" smtClean="0">
                <a:solidFill>
                  <a:schemeClr val="dk1"/>
                </a:solidFill>
                <a:latin typeface="Space Mono"/>
                <a:ea typeface="Space Mono"/>
                <a:cs typeface="Space Mono"/>
              </a:rPr>
              <a:t>lipase </a:t>
            </a:r>
            <a:r>
              <a:rPr lang="en-US" sz="1800" b="1" dirty="0" smtClean="0">
                <a:solidFill>
                  <a:schemeClr val="dk1"/>
                </a:solidFill>
                <a:latin typeface="Space Mono"/>
                <a:ea typeface="Space Mono"/>
                <a:cs typeface="Space Mono"/>
                <a:sym typeface="Wingdings" pitchFamily="2" charset="2"/>
              </a:rPr>
              <a:t> </a:t>
            </a:r>
            <a:r>
              <a:rPr lang="en-US" sz="1800" b="1" dirty="0" smtClean="0">
                <a:solidFill>
                  <a:schemeClr val="dk1"/>
                </a:solidFill>
                <a:latin typeface="Space Mono"/>
                <a:ea typeface="Space Mono"/>
                <a:cs typeface="Space Mono"/>
              </a:rPr>
              <a:t>breakdown </a:t>
            </a:r>
            <a:r>
              <a:rPr lang="en-US" sz="1800" b="1" dirty="0">
                <a:solidFill>
                  <a:schemeClr val="dk1"/>
                </a:solidFill>
                <a:latin typeface="Space Mono"/>
                <a:ea typeface="Space Mono"/>
                <a:cs typeface="Space Mono"/>
              </a:rPr>
              <a:t>of adipose </a:t>
            </a:r>
            <a:r>
              <a:rPr lang="en-US" sz="1800" b="1" dirty="0" smtClean="0">
                <a:solidFill>
                  <a:schemeClr val="dk1"/>
                </a:solidFill>
                <a:latin typeface="Space Mono"/>
                <a:ea typeface="Space Mono"/>
                <a:cs typeface="Space Mono"/>
              </a:rPr>
              <a:t>stores</a:t>
            </a:r>
            <a:r>
              <a:rPr lang="en-US" sz="1800" b="1" dirty="0" smtClean="0">
                <a:solidFill>
                  <a:schemeClr val="dk1"/>
                </a:solidFill>
                <a:latin typeface="Space Mono"/>
                <a:ea typeface="Space Mono"/>
                <a:cs typeface="Space Mono"/>
                <a:sym typeface="Wingdings" pitchFamily="2" charset="2"/>
              </a:rPr>
              <a:t> eventually </a:t>
            </a:r>
            <a:r>
              <a:rPr lang="en-US" sz="1800" b="1" dirty="0" smtClean="0">
                <a:solidFill>
                  <a:schemeClr val="dk1"/>
                </a:solidFill>
                <a:latin typeface="Space Mono"/>
                <a:ea typeface="Space Mono"/>
                <a:cs typeface="Space Mono"/>
              </a:rPr>
              <a:t>↑↑↑ levels ketone</a:t>
            </a:r>
            <a:r>
              <a:rPr lang="en-US" sz="1800" b="1" dirty="0">
                <a:solidFill>
                  <a:schemeClr val="dk1"/>
                </a:solidFill>
                <a:latin typeface="Space Mono"/>
                <a:ea typeface="Space Mono"/>
                <a:cs typeface="Space Mono"/>
              </a:rPr>
              <a:t> </a:t>
            </a:r>
            <a:r>
              <a:rPr lang="en-US" sz="1800" b="1" dirty="0" smtClean="0">
                <a:solidFill>
                  <a:schemeClr val="dk1"/>
                </a:solidFill>
                <a:latin typeface="Space Mono"/>
                <a:ea typeface="Space Mono"/>
                <a:cs typeface="Space Mono"/>
              </a:rPr>
              <a:t>bodies</a:t>
            </a:r>
            <a:r>
              <a:rPr lang="en-US" sz="1800" b="1" dirty="0" smtClean="0">
                <a:solidFill>
                  <a:schemeClr val="dk1"/>
                </a:solidFill>
                <a:latin typeface="Space Mono"/>
                <a:ea typeface="Space Mono"/>
                <a:cs typeface="Space Mono"/>
                <a:sym typeface="Wingdings" pitchFamily="2" charset="2"/>
              </a:rPr>
              <a:t>.</a:t>
            </a:r>
          </a:p>
          <a:p>
            <a:pPr marL="285750" indent="-285750">
              <a:spcBef>
                <a:spcPts val="1200"/>
              </a:spcBef>
              <a:buFont typeface="Arial" pitchFamily="34" charset="0"/>
              <a:buChar char="•"/>
            </a:pPr>
            <a:r>
              <a:rPr lang="en-US" sz="1800" b="1" dirty="0" smtClean="0">
                <a:solidFill>
                  <a:schemeClr val="dk1"/>
                </a:solidFill>
                <a:latin typeface="Space Mono"/>
                <a:ea typeface="Space Mono"/>
                <a:cs typeface="Space Mono"/>
                <a:sym typeface="Wingdings" pitchFamily="2" charset="2"/>
              </a:rPr>
              <a:t>The </a:t>
            </a:r>
            <a:r>
              <a:rPr lang="en-US" sz="1800" b="1" dirty="0" smtClean="0">
                <a:solidFill>
                  <a:schemeClr val="dk1"/>
                </a:solidFill>
                <a:latin typeface="Space Mono"/>
                <a:ea typeface="Space Mono"/>
                <a:cs typeface="Space Mono"/>
              </a:rPr>
              <a:t>rate </a:t>
            </a:r>
            <a:r>
              <a:rPr lang="en-US" sz="1800" b="1" dirty="0">
                <a:solidFill>
                  <a:schemeClr val="dk1"/>
                </a:solidFill>
                <a:latin typeface="Space Mono"/>
                <a:ea typeface="Space Mono"/>
                <a:cs typeface="Space Mono"/>
              </a:rPr>
              <a:t>at which ketone bodies are formed </a:t>
            </a:r>
            <a:r>
              <a:rPr lang="en-US" sz="1800" b="1" dirty="0" smtClean="0">
                <a:solidFill>
                  <a:schemeClr val="dk1"/>
                </a:solidFill>
                <a:latin typeface="Space Mono"/>
                <a:ea typeface="Space Mono"/>
                <a:cs typeface="Space Mono"/>
              </a:rPr>
              <a:t>exceed </a:t>
            </a:r>
            <a:r>
              <a:rPr lang="en-US" sz="1800" b="1" dirty="0">
                <a:solidFill>
                  <a:schemeClr val="dk1"/>
                </a:solidFill>
                <a:latin typeface="Space Mono"/>
                <a:ea typeface="Space Mono"/>
                <a:cs typeface="Space Mono"/>
              </a:rPr>
              <a:t>the </a:t>
            </a:r>
            <a:r>
              <a:rPr lang="en-US" sz="1800" b="1" dirty="0" smtClean="0">
                <a:solidFill>
                  <a:schemeClr val="dk1"/>
                </a:solidFill>
                <a:latin typeface="Space Mono"/>
                <a:ea typeface="Space Mono"/>
                <a:cs typeface="Space Mono"/>
              </a:rPr>
              <a:t>rate of utilization </a:t>
            </a:r>
            <a:r>
              <a:rPr lang="en-US" sz="1800" b="1" dirty="0">
                <a:solidFill>
                  <a:schemeClr val="dk1"/>
                </a:solidFill>
                <a:latin typeface="Space Mono"/>
                <a:ea typeface="Space Mono"/>
                <a:cs typeface="Space Mono"/>
              </a:rPr>
              <a:t>by peripheral </a:t>
            </a:r>
            <a:r>
              <a:rPr lang="en-US" sz="1800" b="1" dirty="0" smtClean="0">
                <a:solidFill>
                  <a:schemeClr val="dk1"/>
                </a:solidFill>
                <a:latin typeface="Space Mono"/>
                <a:ea typeface="Space Mono"/>
                <a:cs typeface="Space Mono"/>
              </a:rPr>
              <a:t>tissues + urinary </a:t>
            </a:r>
            <a:r>
              <a:rPr lang="en-US" sz="1800" b="1" dirty="0">
                <a:solidFill>
                  <a:schemeClr val="dk1"/>
                </a:solidFill>
                <a:latin typeface="Space Mono"/>
                <a:ea typeface="Space Mono"/>
                <a:cs typeface="Space Mono"/>
              </a:rPr>
              <a:t>excretion of ketones is </a:t>
            </a:r>
            <a:r>
              <a:rPr lang="en-US" sz="1800" b="1" dirty="0" smtClean="0">
                <a:solidFill>
                  <a:schemeClr val="dk1"/>
                </a:solidFill>
                <a:latin typeface="Space Mono"/>
                <a:ea typeface="Space Mono"/>
                <a:cs typeface="Space Mono"/>
              </a:rPr>
              <a:t>compromised by dehydration.</a:t>
            </a:r>
          </a:p>
          <a:p>
            <a:pPr marL="285750" indent="-285750">
              <a:spcBef>
                <a:spcPts val="1200"/>
              </a:spcBef>
              <a:buFont typeface="Arial" pitchFamily="34" charset="0"/>
              <a:buChar char="•"/>
            </a:pPr>
            <a:r>
              <a:rPr lang="en-US" sz="1800" b="1" dirty="0" smtClean="0">
                <a:solidFill>
                  <a:schemeClr val="dk1"/>
                </a:solidFill>
                <a:latin typeface="Space Mono"/>
                <a:ea typeface="Space Mono"/>
                <a:cs typeface="Space Mono"/>
              </a:rPr>
              <a:t>The </a:t>
            </a:r>
            <a:r>
              <a:rPr lang="en-US" sz="1800" b="1" dirty="0">
                <a:solidFill>
                  <a:schemeClr val="dk1"/>
                </a:solidFill>
                <a:latin typeface="Space Mono"/>
                <a:ea typeface="Space Mono"/>
                <a:cs typeface="Space Mono"/>
              </a:rPr>
              <a:t>result is a systemic metabolic ketoacidosis.</a:t>
            </a:r>
          </a:p>
        </p:txBody>
      </p:sp>
      <p:sp>
        <p:nvSpPr>
          <p:cNvPr id="18" name="Google Shape;608;p50"/>
          <p:cNvSpPr/>
          <p:nvPr/>
        </p:nvSpPr>
        <p:spPr>
          <a:xfrm>
            <a:off x="2710505" y="2032246"/>
            <a:ext cx="509343" cy="669013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338;p43"/>
          <p:cNvSpPr/>
          <p:nvPr/>
        </p:nvSpPr>
        <p:spPr>
          <a:xfrm>
            <a:off x="2835583" y="2223110"/>
            <a:ext cx="297042" cy="315217"/>
          </a:xfrm>
          <a:custGeom>
            <a:avLst/>
            <a:gdLst/>
            <a:ahLst/>
            <a:cxnLst/>
            <a:rect l="l" t="t" r="r" b="b"/>
            <a:pathLst>
              <a:path w="11986" h="10770" extrusionOk="0">
                <a:moveTo>
                  <a:pt x="7983" y="1645"/>
                </a:moveTo>
                <a:cubicBezTo>
                  <a:pt x="7914" y="1645"/>
                  <a:pt x="7872" y="1648"/>
                  <a:pt x="7864" y="1653"/>
                </a:cubicBezTo>
                <a:cubicBezTo>
                  <a:pt x="7839" y="1673"/>
                  <a:pt x="7820" y="1699"/>
                  <a:pt x="7808" y="1728"/>
                </a:cubicBezTo>
                <a:cubicBezTo>
                  <a:pt x="8387" y="3230"/>
                  <a:pt x="8320" y="5109"/>
                  <a:pt x="8198" y="6259"/>
                </a:cubicBezTo>
                <a:cubicBezTo>
                  <a:pt x="8184" y="6389"/>
                  <a:pt x="8160" y="6517"/>
                  <a:pt x="8127" y="6644"/>
                </a:cubicBezTo>
                <a:cubicBezTo>
                  <a:pt x="8143" y="6647"/>
                  <a:pt x="8161" y="6648"/>
                  <a:pt x="8180" y="6648"/>
                </a:cubicBezTo>
                <a:cubicBezTo>
                  <a:pt x="8991" y="6648"/>
                  <a:pt x="11447" y="4145"/>
                  <a:pt x="11723" y="3011"/>
                </a:cubicBezTo>
                <a:cubicBezTo>
                  <a:pt x="11985" y="1936"/>
                  <a:pt x="8665" y="1645"/>
                  <a:pt x="7983" y="1645"/>
                </a:cubicBezTo>
                <a:close/>
                <a:moveTo>
                  <a:pt x="4369" y="0"/>
                </a:moveTo>
                <a:cubicBezTo>
                  <a:pt x="2981" y="0"/>
                  <a:pt x="1923" y="407"/>
                  <a:pt x="1225" y="1210"/>
                </a:cubicBezTo>
                <a:cubicBezTo>
                  <a:pt x="1" y="2618"/>
                  <a:pt x="197" y="4817"/>
                  <a:pt x="287" y="5458"/>
                </a:cubicBezTo>
                <a:cubicBezTo>
                  <a:pt x="388" y="6183"/>
                  <a:pt x="515" y="6719"/>
                  <a:pt x="637" y="7237"/>
                </a:cubicBezTo>
                <a:cubicBezTo>
                  <a:pt x="807" y="7953"/>
                  <a:pt x="955" y="8573"/>
                  <a:pt x="979" y="9469"/>
                </a:cubicBezTo>
                <a:cubicBezTo>
                  <a:pt x="1001" y="10259"/>
                  <a:pt x="1290" y="10769"/>
                  <a:pt x="1717" y="10769"/>
                </a:cubicBezTo>
                <a:cubicBezTo>
                  <a:pt x="1837" y="10769"/>
                  <a:pt x="1964" y="10727"/>
                  <a:pt x="2082" y="10645"/>
                </a:cubicBezTo>
                <a:cubicBezTo>
                  <a:pt x="2555" y="10321"/>
                  <a:pt x="5187" y="8612"/>
                  <a:pt x="6714" y="7622"/>
                </a:cubicBezTo>
                <a:cubicBezTo>
                  <a:pt x="7207" y="7304"/>
                  <a:pt x="7529" y="6778"/>
                  <a:pt x="7590" y="6194"/>
                </a:cubicBezTo>
                <a:cubicBezTo>
                  <a:pt x="7737" y="4796"/>
                  <a:pt x="7808" y="2247"/>
                  <a:pt x="6626" y="898"/>
                </a:cubicBezTo>
                <a:cubicBezTo>
                  <a:pt x="6118" y="319"/>
                  <a:pt x="5442" y="26"/>
                  <a:pt x="4561" y="3"/>
                </a:cubicBezTo>
                <a:cubicBezTo>
                  <a:pt x="4496" y="2"/>
                  <a:pt x="4433" y="0"/>
                  <a:pt x="4369" y="0"/>
                </a:cubicBezTo>
                <a:close/>
              </a:path>
            </a:pathLst>
          </a:custGeom>
          <a:solidFill>
            <a:schemeClr val="accent5"/>
          </a:solidFill>
          <a:ln>
            <a:solidFill>
              <a:schemeClr val="accent5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" name="Google Shape;282;p40"/>
          <p:cNvGrpSpPr/>
          <p:nvPr/>
        </p:nvGrpSpPr>
        <p:grpSpPr>
          <a:xfrm>
            <a:off x="2737852" y="4446686"/>
            <a:ext cx="547200" cy="547200"/>
            <a:chOff x="1363650" y="2920323"/>
            <a:chExt cx="547200" cy="547200"/>
          </a:xfrm>
        </p:grpSpPr>
        <p:sp>
          <p:nvSpPr>
            <p:cNvPr id="10" name="Google Shape;283;p40"/>
            <p:cNvSpPr/>
            <p:nvPr/>
          </p:nvSpPr>
          <p:spPr>
            <a:xfrm>
              <a:off x="1363650" y="2920323"/>
              <a:ext cx="547200" cy="5472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84;p40"/>
            <p:cNvSpPr/>
            <p:nvPr/>
          </p:nvSpPr>
          <p:spPr>
            <a:xfrm>
              <a:off x="1459466" y="3021250"/>
              <a:ext cx="355583" cy="305526"/>
            </a:xfrm>
            <a:custGeom>
              <a:avLst/>
              <a:gdLst/>
              <a:ahLst/>
              <a:cxnLst/>
              <a:rect l="l" t="t" r="r" b="b"/>
              <a:pathLst>
                <a:path w="12069" h="10370" extrusionOk="0">
                  <a:moveTo>
                    <a:pt x="5794" y="1"/>
                  </a:moveTo>
                  <a:cubicBezTo>
                    <a:pt x="5634" y="1"/>
                    <a:pt x="5504" y="131"/>
                    <a:pt x="5504" y="290"/>
                  </a:cubicBezTo>
                  <a:lnTo>
                    <a:pt x="5504" y="3958"/>
                  </a:lnTo>
                  <a:cubicBezTo>
                    <a:pt x="5504" y="4148"/>
                    <a:pt x="5350" y="4302"/>
                    <a:pt x="5162" y="4302"/>
                  </a:cubicBezTo>
                  <a:cubicBezTo>
                    <a:pt x="4995" y="4302"/>
                    <a:pt x="4860" y="4436"/>
                    <a:pt x="4860" y="4603"/>
                  </a:cubicBezTo>
                  <a:lnTo>
                    <a:pt x="4860" y="5032"/>
                  </a:lnTo>
                  <a:cubicBezTo>
                    <a:pt x="4860" y="5197"/>
                    <a:pt x="4995" y="5333"/>
                    <a:pt x="5162" y="5333"/>
                  </a:cubicBezTo>
                  <a:lnTo>
                    <a:pt x="6908" y="5333"/>
                  </a:lnTo>
                  <a:cubicBezTo>
                    <a:pt x="7075" y="5333"/>
                    <a:pt x="7209" y="5197"/>
                    <a:pt x="7209" y="5032"/>
                  </a:cubicBezTo>
                  <a:lnTo>
                    <a:pt x="7209" y="4603"/>
                  </a:lnTo>
                  <a:cubicBezTo>
                    <a:pt x="7209" y="4436"/>
                    <a:pt x="7075" y="4302"/>
                    <a:pt x="6908" y="4302"/>
                  </a:cubicBezTo>
                  <a:cubicBezTo>
                    <a:pt x="6718" y="4302"/>
                    <a:pt x="6565" y="4148"/>
                    <a:pt x="6564" y="3959"/>
                  </a:cubicBezTo>
                  <a:lnTo>
                    <a:pt x="6564" y="290"/>
                  </a:lnTo>
                  <a:cubicBezTo>
                    <a:pt x="6565" y="131"/>
                    <a:pt x="6435" y="1"/>
                    <a:pt x="6276" y="1"/>
                  </a:cubicBezTo>
                  <a:close/>
                  <a:moveTo>
                    <a:pt x="8293" y="2379"/>
                  </a:moveTo>
                  <a:cubicBezTo>
                    <a:pt x="7930" y="2379"/>
                    <a:pt x="7714" y="2621"/>
                    <a:pt x="7714" y="3024"/>
                  </a:cubicBezTo>
                  <a:lnTo>
                    <a:pt x="7714" y="8904"/>
                  </a:lnTo>
                  <a:cubicBezTo>
                    <a:pt x="7714" y="9138"/>
                    <a:pt x="7807" y="9362"/>
                    <a:pt x="7972" y="9528"/>
                  </a:cubicBezTo>
                  <a:lnTo>
                    <a:pt x="8209" y="9765"/>
                  </a:lnTo>
                  <a:cubicBezTo>
                    <a:pt x="8343" y="9899"/>
                    <a:pt x="8517" y="9987"/>
                    <a:pt x="8706" y="10014"/>
                  </a:cubicBezTo>
                  <a:lnTo>
                    <a:pt x="11053" y="10359"/>
                  </a:lnTo>
                  <a:cubicBezTo>
                    <a:pt x="11096" y="10365"/>
                    <a:pt x="11139" y="10369"/>
                    <a:pt x="11182" y="10369"/>
                  </a:cubicBezTo>
                  <a:cubicBezTo>
                    <a:pt x="11384" y="10369"/>
                    <a:pt x="11582" y="10298"/>
                    <a:pt x="11741" y="10169"/>
                  </a:cubicBezTo>
                  <a:cubicBezTo>
                    <a:pt x="11951" y="9997"/>
                    <a:pt x="12069" y="9734"/>
                    <a:pt x="12055" y="9461"/>
                  </a:cubicBezTo>
                  <a:cubicBezTo>
                    <a:pt x="12003" y="8402"/>
                    <a:pt x="11749" y="5669"/>
                    <a:pt x="10522" y="4055"/>
                  </a:cubicBezTo>
                  <a:cubicBezTo>
                    <a:pt x="9615" y="2863"/>
                    <a:pt x="8806" y="2379"/>
                    <a:pt x="8293" y="2379"/>
                  </a:cubicBezTo>
                  <a:close/>
                  <a:moveTo>
                    <a:pt x="3777" y="2379"/>
                  </a:moveTo>
                  <a:cubicBezTo>
                    <a:pt x="3263" y="2379"/>
                    <a:pt x="2454" y="2863"/>
                    <a:pt x="1547" y="4055"/>
                  </a:cubicBezTo>
                  <a:cubicBezTo>
                    <a:pt x="320" y="5668"/>
                    <a:pt x="67" y="8400"/>
                    <a:pt x="14" y="9461"/>
                  </a:cubicBezTo>
                  <a:cubicBezTo>
                    <a:pt x="0" y="9734"/>
                    <a:pt x="117" y="9997"/>
                    <a:pt x="329" y="10169"/>
                  </a:cubicBezTo>
                  <a:cubicBezTo>
                    <a:pt x="488" y="10300"/>
                    <a:pt x="686" y="10369"/>
                    <a:pt x="889" y="10369"/>
                  </a:cubicBezTo>
                  <a:cubicBezTo>
                    <a:pt x="931" y="10369"/>
                    <a:pt x="974" y="10366"/>
                    <a:pt x="1016" y="10360"/>
                  </a:cubicBezTo>
                  <a:lnTo>
                    <a:pt x="3364" y="10015"/>
                  </a:lnTo>
                  <a:cubicBezTo>
                    <a:pt x="3552" y="9988"/>
                    <a:pt x="3726" y="9900"/>
                    <a:pt x="3861" y="9766"/>
                  </a:cubicBezTo>
                  <a:lnTo>
                    <a:pt x="4098" y="9529"/>
                  </a:lnTo>
                  <a:cubicBezTo>
                    <a:pt x="4263" y="9364"/>
                    <a:pt x="4356" y="9138"/>
                    <a:pt x="4356" y="8905"/>
                  </a:cubicBezTo>
                  <a:lnTo>
                    <a:pt x="4356" y="3024"/>
                  </a:lnTo>
                  <a:cubicBezTo>
                    <a:pt x="4356" y="2621"/>
                    <a:pt x="4140" y="2379"/>
                    <a:pt x="3777" y="2379"/>
                  </a:cubicBezTo>
                  <a:close/>
                </a:path>
              </a:pathLst>
            </a:custGeom>
            <a:solidFill>
              <a:schemeClr val="accent5"/>
            </a:solidFill>
            <a:ln>
              <a:solidFill>
                <a:schemeClr val="accent5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947571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6617"/>
    </mc:Choice>
    <mc:Fallback xmlns="">
      <p:transition spd="slow" advTm="206617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3720" y="279874"/>
            <a:ext cx="6306159" cy="841800"/>
          </a:xfrm>
        </p:spPr>
        <p:txBody>
          <a:bodyPr/>
          <a:lstStyle/>
          <a:p>
            <a:r>
              <a:rPr lang="en-US" sz="3200" dirty="0"/>
              <a:t>Chronic Complications of Diabetes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0418" y="956147"/>
            <a:ext cx="8465757" cy="3025200"/>
          </a:xfrm>
        </p:spPr>
        <p:txBody>
          <a:bodyPr/>
          <a:lstStyle/>
          <a:p>
            <a:r>
              <a:rPr lang="en-US" sz="1800" dirty="0" smtClean="0">
                <a:sym typeface="Arial"/>
              </a:rPr>
              <a:t>Diabetic </a:t>
            </a:r>
            <a:r>
              <a:rPr lang="en-US" sz="1800" dirty="0" err="1">
                <a:sym typeface="Arial"/>
              </a:rPr>
              <a:t>macrovascular</a:t>
            </a:r>
            <a:r>
              <a:rPr lang="en-US" sz="1800" dirty="0">
                <a:sym typeface="Arial"/>
              </a:rPr>
              <a:t> disease: </a:t>
            </a:r>
            <a:endParaRPr lang="en-US" sz="1800" dirty="0" smtClean="0">
              <a:sym typeface="Arial"/>
            </a:endParaRPr>
          </a:p>
          <a:p>
            <a:pPr marL="514350" indent="-342900">
              <a:buSzPct val="73000"/>
              <a:buFont typeface="+mj-lt"/>
              <a:buAutoNum type="arabicPeriod"/>
            </a:pPr>
            <a:r>
              <a:rPr lang="en-US" sz="1800" dirty="0" smtClean="0">
                <a:sym typeface="Arial"/>
              </a:rPr>
              <a:t>Accelerated atherosclerosis, more severe &amp; earlier onset in DM. </a:t>
            </a:r>
            <a:endParaRPr lang="en-US" sz="1800" dirty="0">
              <a:sym typeface="Arial"/>
            </a:endParaRPr>
          </a:p>
          <a:p>
            <a:pPr marL="514350" indent="-342900">
              <a:buSzPct val="73000"/>
              <a:buFont typeface="+mj-lt"/>
              <a:buAutoNum type="arabicPeriod"/>
            </a:pPr>
            <a:r>
              <a:rPr lang="en-US" sz="1800" dirty="0">
                <a:sym typeface="Arial"/>
              </a:rPr>
              <a:t>Myocardial infarction, caused by atherosclerosis of the coronary arteries, is the most common cause of death in diabetics.</a:t>
            </a:r>
          </a:p>
          <a:p>
            <a:pPr marL="514350" indent="-342900">
              <a:buSzPct val="73000"/>
              <a:buFont typeface="+mj-lt"/>
              <a:buAutoNum type="arabicPeriod"/>
            </a:pPr>
            <a:r>
              <a:rPr lang="en-US" sz="1800" dirty="0">
                <a:sym typeface="Arial"/>
              </a:rPr>
              <a:t>Gangrene of the lower </a:t>
            </a:r>
            <a:r>
              <a:rPr lang="en-US" sz="1800" dirty="0" smtClean="0">
                <a:sym typeface="Arial"/>
              </a:rPr>
              <a:t>extremities: </a:t>
            </a:r>
            <a:r>
              <a:rPr lang="en-US" sz="1800" dirty="0"/>
              <a:t>100 times more common in diabetics than in the general population </a:t>
            </a:r>
            <a:r>
              <a:rPr lang="en-US" sz="1800" dirty="0" smtClean="0"/>
              <a:t>.</a:t>
            </a:r>
            <a:endParaRPr lang="en-US" sz="1800" dirty="0">
              <a:sym typeface="Arial"/>
            </a:endParaRPr>
          </a:p>
          <a:p>
            <a:endParaRPr lang="en-US" sz="1800" dirty="0">
              <a:sym typeface="Arial"/>
            </a:endParaRPr>
          </a:p>
        </p:txBody>
      </p:sp>
      <p:grpSp>
        <p:nvGrpSpPr>
          <p:cNvPr id="4" name="Google Shape;275;p40"/>
          <p:cNvGrpSpPr/>
          <p:nvPr/>
        </p:nvGrpSpPr>
        <p:grpSpPr>
          <a:xfrm>
            <a:off x="7686050" y="628156"/>
            <a:ext cx="887538" cy="771731"/>
            <a:chOff x="3320225" y="2920323"/>
            <a:chExt cx="547200" cy="547200"/>
          </a:xfrm>
        </p:grpSpPr>
        <p:sp>
          <p:nvSpPr>
            <p:cNvPr id="5" name="Google Shape;276;p40"/>
            <p:cNvSpPr/>
            <p:nvPr/>
          </p:nvSpPr>
          <p:spPr>
            <a:xfrm>
              <a:off x="3320225" y="2920323"/>
              <a:ext cx="547200" cy="5472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" name="Google Shape;277;p40"/>
            <p:cNvGrpSpPr/>
            <p:nvPr/>
          </p:nvGrpSpPr>
          <p:grpSpPr>
            <a:xfrm>
              <a:off x="3435641" y="3082254"/>
              <a:ext cx="316403" cy="263097"/>
              <a:chOff x="1135150" y="630600"/>
              <a:chExt cx="5317700" cy="4421800"/>
            </a:xfrm>
          </p:grpSpPr>
          <p:sp>
            <p:nvSpPr>
              <p:cNvPr id="7" name="Google Shape;278;p40"/>
              <p:cNvSpPr/>
              <p:nvPr/>
            </p:nvSpPr>
            <p:spPr>
              <a:xfrm>
                <a:off x="1135150" y="630600"/>
                <a:ext cx="5317700" cy="2397550"/>
              </a:xfrm>
              <a:custGeom>
                <a:avLst/>
                <a:gdLst/>
                <a:ahLst/>
                <a:cxnLst/>
                <a:rect l="l" t="t" r="r" b="b"/>
                <a:pathLst>
                  <a:path w="212708" h="95902" extrusionOk="0">
                    <a:moveTo>
                      <a:pt x="58787" y="0"/>
                    </a:moveTo>
                    <a:cubicBezTo>
                      <a:pt x="41467" y="0"/>
                      <a:pt x="26877" y="6314"/>
                      <a:pt x="16638" y="18259"/>
                    </a:cubicBezTo>
                    <a:cubicBezTo>
                      <a:pt x="5120" y="31740"/>
                      <a:pt x="1" y="51534"/>
                      <a:pt x="3072" y="71244"/>
                    </a:cubicBezTo>
                    <a:cubicBezTo>
                      <a:pt x="4096" y="77814"/>
                      <a:pt x="6058" y="83871"/>
                      <a:pt x="8789" y="89332"/>
                    </a:cubicBezTo>
                    <a:lnTo>
                      <a:pt x="75681" y="89332"/>
                    </a:lnTo>
                    <a:lnTo>
                      <a:pt x="86176" y="39845"/>
                    </a:lnTo>
                    <a:cubicBezTo>
                      <a:pt x="86759" y="37344"/>
                      <a:pt x="88890" y="35576"/>
                      <a:pt x="91376" y="35576"/>
                    </a:cubicBezTo>
                    <a:cubicBezTo>
                      <a:pt x="91434" y="35576"/>
                      <a:pt x="91492" y="35577"/>
                      <a:pt x="91551" y="35579"/>
                    </a:cubicBezTo>
                    <a:cubicBezTo>
                      <a:pt x="94110" y="35665"/>
                      <a:pt x="96243" y="37542"/>
                      <a:pt x="96670" y="40101"/>
                    </a:cubicBezTo>
                    <a:lnTo>
                      <a:pt x="105458" y="95902"/>
                    </a:lnTo>
                    <a:lnTo>
                      <a:pt x="110919" y="78496"/>
                    </a:lnTo>
                    <a:cubicBezTo>
                      <a:pt x="111516" y="76448"/>
                      <a:pt x="113308" y="74998"/>
                      <a:pt x="115441" y="74827"/>
                    </a:cubicBezTo>
                    <a:cubicBezTo>
                      <a:pt x="115658" y="74801"/>
                      <a:pt x="115874" y="74788"/>
                      <a:pt x="116088" y="74788"/>
                    </a:cubicBezTo>
                    <a:cubicBezTo>
                      <a:pt x="117980" y="74788"/>
                      <a:pt x="119726" y="75786"/>
                      <a:pt x="120645" y="77472"/>
                    </a:cubicBezTo>
                    <a:lnTo>
                      <a:pt x="128324" y="91124"/>
                    </a:lnTo>
                    <a:lnTo>
                      <a:pt x="203322" y="90526"/>
                    </a:lnTo>
                    <a:cubicBezTo>
                      <a:pt x="206308" y="84639"/>
                      <a:pt x="208527" y="78240"/>
                      <a:pt x="209636" y="71244"/>
                    </a:cubicBezTo>
                    <a:cubicBezTo>
                      <a:pt x="212708" y="51534"/>
                      <a:pt x="207588" y="31740"/>
                      <a:pt x="196070" y="18259"/>
                    </a:cubicBezTo>
                    <a:cubicBezTo>
                      <a:pt x="185831" y="6314"/>
                      <a:pt x="171241" y="0"/>
                      <a:pt x="153921" y="0"/>
                    </a:cubicBezTo>
                    <a:cubicBezTo>
                      <a:pt x="127130" y="0"/>
                      <a:pt x="111857" y="18003"/>
                      <a:pt x="106397" y="26194"/>
                    </a:cubicBezTo>
                    <a:cubicBezTo>
                      <a:pt x="100851" y="18003"/>
                      <a:pt x="85578" y="0"/>
                      <a:pt x="5878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solidFill>
                  <a:schemeClr val="accent4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" name="Google Shape;279;p40"/>
              <p:cNvSpPr/>
              <p:nvPr/>
            </p:nvSpPr>
            <p:spPr>
              <a:xfrm>
                <a:off x="1516975" y="2388225"/>
                <a:ext cx="4532725" cy="2664175"/>
              </a:xfrm>
              <a:custGeom>
                <a:avLst/>
                <a:gdLst/>
                <a:ahLst/>
                <a:cxnLst/>
                <a:rect l="l" t="t" r="r" b="b"/>
                <a:pathLst>
                  <a:path w="181309" h="106567" extrusionOk="0">
                    <a:moveTo>
                      <a:pt x="75339" y="0"/>
                    </a:moveTo>
                    <a:lnTo>
                      <a:pt x="69964" y="25511"/>
                    </a:lnTo>
                    <a:cubicBezTo>
                      <a:pt x="69452" y="27986"/>
                      <a:pt x="67234" y="29692"/>
                      <a:pt x="64759" y="29692"/>
                    </a:cubicBezTo>
                    <a:lnTo>
                      <a:pt x="0" y="29692"/>
                    </a:lnTo>
                    <a:cubicBezTo>
                      <a:pt x="12713" y="47012"/>
                      <a:pt x="32337" y="58702"/>
                      <a:pt x="48036" y="68002"/>
                    </a:cubicBezTo>
                    <a:cubicBezTo>
                      <a:pt x="55715" y="72524"/>
                      <a:pt x="62968" y="76875"/>
                      <a:pt x="68002" y="80970"/>
                    </a:cubicBezTo>
                    <a:cubicBezTo>
                      <a:pt x="86687" y="96158"/>
                      <a:pt x="88393" y="103837"/>
                      <a:pt x="88479" y="104178"/>
                    </a:cubicBezTo>
                    <a:cubicBezTo>
                      <a:pt x="88649" y="105543"/>
                      <a:pt x="89759" y="106567"/>
                      <a:pt x="91124" y="106567"/>
                    </a:cubicBezTo>
                    <a:cubicBezTo>
                      <a:pt x="92489" y="106567"/>
                      <a:pt x="93598" y="105543"/>
                      <a:pt x="93769" y="104178"/>
                    </a:cubicBezTo>
                    <a:cubicBezTo>
                      <a:pt x="93769" y="104093"/>
                      <a:pt x="95219" y="96414"/>
                      <a:pt x="114161" y="80970"/>
                    </a:cubicBezTo>
                    <a:cubicBezTo>
                      <a:pt x="119195" y="76875"/>
                      <a:pt x="126447" y="72524"/>
                      <a:pt x="134211" y="68002"/>
                    </a:cubicBezTo>
                    <a:cubicBezTo>
                      <a:pt x="149484" y="58872"/>
                      <a:pt x="168596" y="47524"/>
                      <a:pt x="181309" y="30887"/>
                    </a:cubicBezTo>
                    <a:lnTo>
                      <a:pt x="181309" y="30887"/>
                    </a:lnTo>
                    <a:lnTo>
                      <a:pt x="109980" y="31484"/>
                    </a:lnTo>
                    <a:cubicBezTo>
                      <a:pt x="108103" y="31484"/>
                      <a:pt x="106226" y="30460"/>
                      <a:pt x="105287" y="28754"/>
                    </a:cubicBezTo>
                    <a:lnTo>
                      <a:pt x="102130" y="23122"/>
                    </a:lnTo>
                    <a:lnTo>
                      <a:pt x="93513" y="50596"/>
                    </a:lnTo>
                    <a:cubicBezTo>
                      <a:pt x="92830" y="52814"/>
                      <a:pt x="90782" y="54265"/>
                      <a:pt x="88479" y="54265"/>
                    </a:cubicBezTo>
                    <a:lnTo>
                      <a:pt x="88052" y="54265"/>
                    </a:lnTo>
                    <a:cubicBezTo>
                      <a:pt x="85578" y="54094"/>
                      <a:pt x="83530" y="52217"/>
                      <a:pt x="83189" y="49828"/>
                    </a:cubicBezTo>
                    <a:lnTo>
                      <a:pt x="75339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50373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2205"/>
    </mc:Choice>
    <mc:Fallback xmlns="">
      <p:transition spd="slow" advTm="82205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webpath.med.utah.edu/jpeg5/CV10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312738"/>
            <a:ext cx="4181831" cy="437516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AutoShape 5" descr="https://webpath.med.utah.edu/jpeg3/SKIN013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9806" y="330236"/>
            <a:ext cx="4527051" cy="4357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2191026" y="1759058"/>
            <a:ext cx="79562" cy="585627"/>
          </a:xfrm>
          <a:prstGeom prst="straightConnector1">
            <a:avLst/>
          </a:prstGeom>
          <a:ln w="38100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3062617" y="1935895"/>
            <a:ext cx="79562" cy="585627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1365668" y="1923444"/>
            <a:ext cx="79562" cy="585627"/>
          </a:xfrm>
          <a:prstGeom prst="straightConnector1">
            <a:avLst/>
          </a:prstGeom>
          <a:ln w="38100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1836438" y="2708169"/>
            <a:ext cx="114334" cy="538465"/>
          </a:xfrm>
          <a:prstGeom prst="straightConnector1">
            <a:avLst/>
          </a:prstGeom>
          <a:ln w="38100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5028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751"/>
    </mc:Choice>
    <mc:Fallback xmlns="">
      <p:transition spd="slow" advTm="63751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3720" y="279874"/>
            <a:ext cx="6306159" cy="841800"/>
          </a:xfrm>
        </p:spPr>
        <p:txBody>
          <a:bodyPr/>
          <a:lstStyle/>
          <a:p>
            <a:r>
              <a:rPr lang="en-US" sz="3200" dirty="0"/>
              <a:t>Chronic Complications of Diabetes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-102742" y="1294543"/>
            <a:ext cx="4561726" cy="3025200"/>
          </a:xfrm>
        </p:spPr>
        <p:txBody>
          <a:bodyPr/>
          <a:lstStyle/>
          <a:p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Arial"/>
              </a:rPr>
              <a:t>Hyaline arteriolosclerosis: </a:t>
            </a:r>
            <a:r>
              <a:rPr lang="en-US" sz="1800" dirty="0" smtClean="0">
                <a:sym typeface="Arial"/>
              </a:rPr>
              <a:t>a vascular </a:t>
            </a:r>
            <a:r>
              <a:rPr lang="en-US" sz="1800" dirty="0">
                <a:sym typeface="Arial"/>
              </a:rPr>
              <a:t>lesion associated with hypertension, </a:t>
            </a:r>
            <a:r>
              <a:rPr lang="en-US" sz="1800" dirty="0" smtClean="0">
                <a:sym typeface="Arial"/>
              </a:rPr>
              <a:t>hyaline thickening of the wall of the arterioles.</a:t>
            </a:r>
          </a:p>
          <a:p>
            <a:r>
              <a:rPr lang="en-US" sz="1800" dirty="0" smtClean="0">
                <a:sym typeface="Arial"/>
              </a:rPr>
              <a:t>both </a:t>
            </a:r>
            <a:r>
              <a:rPr lang="en-US" sz="1800" dirty="0">
                <a:sym typeface="Arial"/>
              </a:rPr>
              <a:t>more prevalent </a:t>
            </a:r>
            <a:r>
              <a:rPr lang="en-US" sz="1800" dirty="0" smtClean="0">
                <a:sym typeface="Arial"/>
              </a:rPr>
              <a:t>&amp; more </a:t>
            </a:r>
            <a:r>
              <a:rPr lang="en-US" sz="1800" dirty="0">
                <a:sym typeface="Arial"/>
              </a:rPr>
              <a:t>severe in diabetics (but not </a:t>
            </a:r>
            <a:r>
              <a:rPr lang="en-US" sz="1800" dirty="0" smtClean="0">
                <a:sym typeface="Arial"/>
              </a:rPr>
              <a:t>specific).</a:t>
            </a:r>
            <a:endParaRPr lang="en-US" sz="1800" dirty="0">
              <a:sym typeface="Arial"/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7618" y="1667621"/>
            <a:ext cx="3995791" cy="2996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>
            <a:off x="7613151" y="2518770"/>
            <a:ext cx="421240" cy="647272"/>
          </a:xfrm>
          <a:prstGeom prst="straightConnector1">
            <a:avLst/>
          </a:prstGeom>
          <a:ln w="57150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3381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962"/>
    </mc:Choice>
    <mc:Fallback xmlns="">
      <p:transition spd="slow" advTm="32962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Pancreas - Transplant Livi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5" descr="4: Overview of pancreas localization and anatomy. The pancreas is ...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60336"/>
            <a:ext cx="6006233" cy="3093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 descr="https://www.theresonance.com/wp-content/uploads/2018/04/shutterstock_6986108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900" y="2628900"/>
            <a:ext cx="6388388" cy="2400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9334" y="589380"/>
            <a:ext cx="2982191" cy="2540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3792682" y="3834535"/>
            <a:ext cx="810491" cy="0"/>
          </a:xfrm>
          <a:prstGeom prst="straightConnector1">
            <a:avLst/>
          </a:prstGeom>
          <a:ln w="571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580636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5131"/>
    </mc:Choice>
    <mc:Fallback xmlns="">
      <p:transition spd="slow" advTm="13513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3720" y="279874"/>
            <a:ext cx="6306159" cy="841800"/>
          </a:xfrm>
        </p:spPr>
        <p:txBody>
          <a:bodyPr/>
          <a:lstStyle/>
          <a:p>
            <a:r>
              <a:rPr lang="en-US" sz="3200" dirty="0"/>
              <a:t>Chronic Complications of Diabetes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-82196" y="843926"/>
            <a:ext cx="4726115" cy="3025200"/>
          </a:xfrm>
        </p:spPr>
        <p:txBody>
          <a:bodyPr/>
          <a:lstStyle/>
          <a:p>
            <a:r>
              <a:rPr lang="en-US" sz="1800" b="1" dirty="0"/>
              <a:t>Diabetic </a:t>
            </a:r>
            <a:r>
              <a:rPr lang="en-US" sz="1800" b="1" dirty="0" err="1" smtClean="0"/>
              <a:t>Microangiopathy</a:t>
            </a:r>
            <a:r>
              <a:rPr lang="en-US" sz="1800" b="1" dirty="0" smtClean="0"/>
              <a:t> </a:t>
            </a:r>
            <a:r>
              <a:rPr lang="en-US" sz="1800" dirty="0" smtClean="0"/>
              <a:t>Diffuse </a:t>
            </a:r>
            <a:r>
              <a:rPr lang="en-US" sz="1800" dirty="0"/>
              <a:t>thickening of basement </a:t>
            </a:r>
            <a:r>
              <a:rPr lang="en-US" sz="1800" dirty="0" smtClean="0"/>
              <a:t>membranes.</a:t>
            </a:r>
          </a:p>
          <a:p>
            <a:r>
              <a:rPr lang="en-US" sz="1800" dirty="0" smtClean="0"/>
              <a:t>Most </a:t>
            </a:r>
            <a:r>
              <a:rPr lang="en-US" sz="1800" dirty="0"/>
              <a:t>evident in </a:t>
            </a:r>
            <a:r>
              <a:rPr lang="en-US" sz="1800" dirty="0" smtClean="0"/>
              <a:t>capillaries </a:t>
            </a:r>
            <a:r>
              <a:rPr lang="en-US" sz="1800" dirty="0"/>
              <a:t>of the skin, skeletal muscle, retina </a:t>
            </a:r>
            <a:r>
              <a:rPr lang="en-US" sz="1800" dirty="0" smtClean="0"/>
              <a:t>&amp; renal glomeruli, also in </a:t>
            </a:r>
            <a:r>
              <a:rPr lang="en-US" sz="1800" dirty="0"/>
              <a:t>renal </a:t>
            </a:r>
            <a:r>
              <a:rPr lang="en-US" sz="1800" dirty="0" smtClean="0"/>
              <a:t>tubules, nerves,&amp; placenta</a:t>
            </a:r>
            <a:r>
              <a:rPr lang="en-US" sz="1800" dirty="0"/>
              <a:t>.</a:t>
            </a:r>
          </a:p>
          <a:p>
            <a:r>
              <a:rPr lang="en-US" sz="1800" dirty="0"/>
              <a:t>U</a:t>
            </a:r>
            <a:r>
              <a:rPr lang="en-US" sz="1800" dirty="0" smtClean="0"/>
              <a:t>nderlies </a:t>
            </a:r>
            <a:r>
              <a:rPr lang="en-US" sz="1800" dirty="0"/>
              <a:t>the development of diabetic nephropathy, </a:t>
            </a:r>
            <a:r>
              <a:rPr lang="en-US" sz="1800" dirty="0" smtClean="0"/>
              <a:t>retinopathy, &amp; some forms </a:t>
            </a:r>
            <a:r>
              <a:rPr lang="en-US" sz="1800" dirty="0"/>
              <a:t>of neuropathy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8218" y="1288011"/>
            <a:ext cx="4525452" cy="3452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 flipV="1">
            <a:off x="6432259" y="1741469"/>
            <a:ext cx="215757" cy="318499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7006975" y="2861672"/>
            <a:ext cx="297950" cy="277403"/>
          </a:xfrm>
          <a:prstGeom prst="straightConnector1">
            <a:avLst/>
          </a:prstGeom>
          <a:ln w="57150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6709025" y="2356526"/>
            <a:ext cx="297950" cy="277403"/>
          </a:xfrm>
          <a:prstGeom prst="straightConnector1">
            <a:avLst/>
          </a:prstGeom>
          <a:ln w="57150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9367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2271"/>
    </mc:Choice>
    <mc:Fallback xmlns="">
      <p:transition spd="slow" advTm="82271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3720" y="279874"/>
            <a:ext cx="6306159" cy="841800"/>
          </a:xfrm>
        </p:spPr>
        <p:txBody>
          <a:bodyPr/>
          <a:lstStyle/>
          <a:p>
            <a:r>
              <a:rPr lang="en-US" sz="3200" dirty="0"/>
              <a:t>Chronic Complications of Diabetes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3160" y="1006866"/>
            <a:ext cx="8650840" cy="3025200"/>
          </a:xfrm>
        </p:spPr>
        <p:txBody>
          <a:bodyPr/>
          <a:lstStyle/>
          <a:p>
            <a:pPr marL="171450" indent="0">
              <a:buNone/>
            </a:pPr>
            <a:r>
              <a:rPr lang="en-US" sz="2000" b="1" dirty="0"/>
              <a:t>Diabetic Nephropathy</a:t>
            </a:r>
          </a:p>
          <a:p>
            <a:r>
              <a:rPr lang="en-US" sz="2000" dirty="0"/>
              <a:t>The kidneys are prime targets of </a:t>
            </a:r>
            <a:r>
              <a:rPr lang="en-US" sz="2000" dirty="0" smtClean="0"/>
              <a:t>DM. </a:t>
            </a:r>
            <a:r>
              <a:rPr lang="en-US" sz="2000" dirty="0"/>
              <a:t>Renal failure </a:t>
            </a:r>
            <a:r>
              <a:rPr lang="en-US" sz="2000" dirty="0" smtClean="0"/>
              <a:t>is second </a:t>
            </a:r>
            <a:r>
              <a:rPr lang="en-US" sz="2000" dirty="0"/>
              <a:t>only to </a:t>
            </a:r>
            <a:r>
              <a:rPr lang="en-US" sz="2000" dirty="0" smtClean="0"/>
              <a:t>MI as </a:t>
            </a:r>
            <a:r>
              <a:rPr lang="en-US" sz="2000" dirty="0"/>
              <a:t>a cause of </a:t>
            </a:r>
            <a:r>
              <a:rPr lang="en-US" sz="2000" dirty="0" smtClean="0"/>
              <a:t>death in DM. </a:t>
            </a:r>
          </a:p>
          <a:p>
            <a:r>
              <a:rPr lang="en-US" sz="2000" b="1" dirty="0" smtClean="0"/>
              <a:t>Three </a:t>
            </a:r>
            <a:r>
              <a:rPr lang="en-US" sz="2000" b="1" dirty="0"/>
              <a:t>lesions are encountered: </a:t>
            </a:r>
            <a:endParaRPr lang="en-US" sz="2000" b="1" dirty="0" smtClean="0"/>
          </a:p>
          <a:p>
            <a:pPr marL="514350" indent="-342900">
              <a:buSzPct val="77000"/>
              <a:buFont typeface="+mj-lt"/>
              <a:buAutoNum type="arabicParenR"/>
            </a:pPr>
            <a:r>
              <a:rPr lang="en-US" sz="2000" b="1" dirty="0" smtClean="0"/>
              <a:t>Glomerular </a:t>
            </a:r>
            <a:r>
              <a:rPr lang="fr-FR" sz="2000" b="1" dirty="0" err="1" smtClean="0"/>
              <a:t>lesions</a:t>
            </a:r>
            <a:endParaRPr lang="fr-FR" sz="2000" b="1" dirty="0"/>
          </a:p>
          <a:p>
            <a:pPr marL="514350" indent="-342900">
              <a:buSzPct val="77000"/>
              <a:buFont typeface="+mj-lt"/>
              <a:buAutoNum type="arabicParenR"/>
            </a:pPr>
            <a:r>
              <a:rPr lang="fr-FR" sz="2000" b="1" dirty="0" err="1" smtClean="0"/>
              <a:t>Renal</a:t>
            </a:r>
            <a:r>
              <a:rPr lang="fr-FR" sz="2000" b="1" dirty="0" smtClean="0"/>
              <a:t> </a:t>
            </a:r>
            <a:r>
              <a:rPr lang="fr-FR" sz="2000" b="1" dirty="0" err="1"/>
              <a:t>vascular</a:t>
            </a:r>
            <a:r>
              <a:rPr lang="fr-FR" sz="2000" b="1" dirty="0"/>
              <a:t> </a:t>
            </a:r>
            <a:r>
              <a:rPr lang="fr-FR" sz="2000" b="1" dirty="0" err="1"/>
              <a:t>lesions</a:t>
            </a:r>
            <a:r>
              <a:rPr lang="fr-FR" sz="2000" b="1" dirty="0"/>
              <a:t>, </a:t>
            </a:r>
            <a:r>
              <a:rPr lang="en-US" sz="2000" b="1" dirty="0" smtClean="0"/>
              <a:t>arteriolosclerosis</a:t>
            </a:r>
          </a:p>
          <a:p>
            <a:pPr marL="514350" indent="-342900">
              <a:buSzPct val="77000"/>
              <a:buFont typeface="+mj-lt"/>
              <a:buAutoNum type="arabicParenR"/>
            </a:pPr>
            <a:r>
              <a:rPr lang="en-US" sz="2000" b="1" dirty="0" smtClean="0"/>
              <a:t>Pyelonephritis</a:t>
            </a:r>
            <a:endParaRPr lang="en-US" sz="2000" dirty="0"/>
          </a:p>
        </p:txBody>
      </p:sp>
      <p:grpSp>
        <p:nvGrpSpPr>
          <p:cNvPr id="8" name="Google Shape;484;p44"/>
          <p:cNvGrpSpPr/>
          <p:nvPr/>
        </p:nvGrpSpPr>
        <p:grpSpPr>
          <a:xfrm>
            <a:off x="7725101" y="545326"/>
            <a:ext cx="863962" cy="800588"/>
            <a:chOff x="6805822" y="3945219"/>
            <a:chExt cx="547200" cy="547200"/>
          </a:xfrm>
        </p:grpSpPr>
        <p:sp>
          <p:nvSpPr>
            <p:cNvPr id="9" name="Google Shape;485;p44"/>
            <p:cNvSpPr/>
            <p:nvPr/>
          </p:nvSpPr>
          <p:spPr>
            <a:xfrm>
              <a:off x="6805822" y="3945219"/>
              <a:ext cx="547200" cy="5472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486;p44"/>
            <p:cNvSpPr/>
            <p:nvPr/>
          </p:nvSpPr>
          <p:spPr>
            <a:xfrm>
              <a:off x="6910907" y="4058492"/>
              <a:ext cx="337030" cy="320653"/>
            </a:xfrm>
            <a:custGeom>
              <a:avLst/>
              <a:gdLst/>
              <a:ahLst/>
              <a:cxnLst/>
              <a:rect l="l" t="t" r="r" b="b"/>
              <a:pathLst>
                <a:path w="216045" h="205547" extrusionOk="0">
                  <a:moveTo>
                    <a:pt x="59534" y="0"/>
                  </a:moveTo>
                  <a:cubicBezTo>
                    <a:pt x="54096" y="0"/>
                    <a:pt x="47801" y="2181"/>
                    <a:pt x="40698" y="8119"/>
                  </a:cubicBezTo>
                  <a:cubicBezTo>
                    <a:pt x="24246" y="21865"/>
                    <a:pt x="1" y="62888"/>
                    <a:pt x="22947" y="92004"/>
                  </a:cubicBezTo>
                  <a:cubicBezTo>
                    <a:pt x="27560" y="97868"/>
                    <a:pt x="36384" y="104976"/>
                    <a:pt x="47613" y="104976"/>
                  </a:cubicBezTo>
                  <a:cubicBezTo>
                    <a:pt x="54830" y="104976"/>
                    <a:pt x="63039" y="102040"/>
                    <a:pt x="71763" y="93952"/>
                  </a:cubicBezTo>
                  <a:cubicBezTo>
                    <a:pt x="71763" y="93952"/>
                    <a:pt x="83453" y="81072"/>
                    <a:pt x="74577" y="69815"/>
                  </a:cubicBezTo>
                  <a:cubicBezTo>
                    <a:pt x="72845" y="67758"/>
                    <a:pt x="71546" y="65269"/>
                    <a:pt x="71222" y="62238"/>
                  </a:cubicBezTo>
                  <a:lnTo>
                    <a:pt x="71222" y="62238"/>
                  </a:lnTo>
                  <a:cubicBezTo>
                    <a:pt x="72953" y="62563"/>
                    <a:pt x="74902" y="63212"/>
                    <a:pt x="77283" y="64944"/>
                  </a:cubicBezTo>
                  <a:cubicBezTo>
                    <a:pt x="83994" y="70031"/>
                    <a:pt x="93627" y="84211"/>
                    <a:pt x="98606" y="122527"/>
                  </a:cubicBezTo>
                  <a:cubicBezTo>
                    <a:pt x="87457" y="125233"/>
                    <a:pt x="79448" y="132593"/>
                    <a:pt x="79448" y="141252"/>
                  </a:cubicBezTo>
                  <a:cubicBezTo>
                    <a:pt x="79448" y="150777"/>
                    <a:pt x="88864" y="158679"/>
                    <a:pt x="101420" y="160735"/>
                  </a:cubicBezTo>
                  <a:cubicBezTo>
                    <a:pt x="101745" y="172533"/>
                    <a:pt x="101853" y="185522"/>
                    <a:pt x="101420" y="200351"/>
                  </a:cubicBezTo>
                  <a:lnTo>
                    <a:pt x="101312" y="205546"/>
                  </a:lnTo>
                  <a:lnTo>
                    <a:pt x="114625" y="205546"/>
                  </a:lnTo>
                  <a:lnTo>
                    <a:pt x="114517" y="200351"/>
                  </a:lnTo>
                  <a:cubicBezTo>
                    <a:pt x="114084" y="185522"/>
                    <a:pt x="114192" y="172533"/>
                    <a:pt x="114517" y="160735"/>
                  </a:cubicBezTo>
                  <a:cubicBezTo>
                    <a:pt x="127073" y="158679"/>
                    <a:pt x="136489" y="150777"/>
                    <a:pt x="136489" y="141252"/>
                  </a:cubicBezTo>
                  <a:cubicBezTo>
                    <a:pt x="136489" y="132593"/>
                    <a:pt x="128480" y="125233"/>
                    <a:pt x="117439" y="122527"/>
                  </a:cubicBezTo>
                  <a:cubicBezTo>
                    <a:pt x="122310" y="84211"/>
                    <a:pt x="131943" y="70031"/>
                    <a:pt x="138762" y="64944"/>
                  </a:cubicBezTo>
                  <a:cubicBezTo>
                    <a:pt x="141035" y="63212"/>
                    <a:pt x="143092" y="62563"/>
                    <a:pt x="144716" y="62238"/>
                  </a:cubicBezTo>
                  <a:lnTo>
                    <a:pt x="144716" y="62238"/>
                  </a:lnTo>
                  <a:cubicBezTo>
                    <a:pt x="144391" y="65269"/>
                    <a:pt x="143092" y="67758"/>
                    <a:pt x="141468" y="69815"/>
                  </a:cubicBezTo>
                  <a:cubicBezTo>
                    <a:pt x="132485" y="81072"/>
                    <a:pt x="144174" y="93952"/>
                    <a:pt x="144174" y="93952"/>
                  </a:cubicBezTo>
                  <a:cubicBezTo>
                    <a:pt x="152940" y="102040"/>
                    <a:pt x="161159" y="104976"/>
                    <a:pt x="168371" y="104976"/>
                  </a:cubicBezTo>
                  <a:cubicBezTo>
                    <a:pt x="179593" y="104976"/>
                    <a:pt x="188378" y="97868"/>
                    <a:pt x="192990" y="92004"/>
                  </a:cubicBezTo>
                  <a:cubicBezTo>
                    <a:pt x="216045" y="62888"/>
                    <a:pt x="191691" y="21865"/>
                    <a:pt x="175239" y="8119"/>
                  </a:cubicBezTo>
                  <a:cubicBezTo>
                    <a:pt x="168136" y="2181"/>
                    <a:pt x="161855" y="0"/>
                    <a:pt x="156430" y="0"/>
                  </a:cubicBezTo>
                  <a:cubicBezTo>
                    <a:pt x="146724" y="0"/>
                    <a:pt x="139759" y="6978"/>
                    <a:pt x="135732" y="11907"/>
                  </a:cubicBezTo>
                  <a:cubicBezTo>
                    <a:pt x="127614" y="21973"/>
                    <a:pt x="131510" y="36261"/>
                    <a:pt x="136165" y="42214"/>
                  </a:cubicBezTo>
                  <a:cubicBezTo>
                    <a:pt x="139195" y="46002"/>
                    <a:pt x="141252" y="49250"/>
                    <a:pt x="142659" y="52172"/>
                  </a:cubicBezTo>
                  <a:cubicBezTo>
                    <a:pt x="139845" y="52713"/>
                    <a:pt x="136598" y="53904"/>
                    <a:pt x="133242" y="56285"/>
                  </a:cubicBezTo>
                  <a:cubicBezTo>
                    <a:pt x="121011" y="65052"/>
                    <a:pt x="112569" y="84752"/>
                    <a:pt x="108023" y="115275"/>
                  </a:cubicBezTo>
                  <a:cubicBezTo>
                    <a:pt x="103477" y="84752"/>
                    <a:pt x="95034" y="65052"/>
                    <a:pt x="82803" y="56285"/>
                  </a:cubicBezTo>
                  <a:cubicBezTo>
                    <a:pt x="79339" y="53904"/>
                    <a:pt x="76201" y="52713"/>
                    <a:pt x="73386" y="52172"/>
                  </a:cubicBezTo>
                  <a:cubicBezTo>
                    <a:pt x="74685" y="49250"/>
                    <a:pt x="76742" y="46002"/>
                    <a:pt x="79772" y="42214"/>
                  </a:cubicBezTo>
                  <a:cubicBezTo>
                    <a:pt x="84535" y="36261"/>
                    <a:pt x="88323" y="21973"/>
                    <a:pt x="80205" y="11907"/>
                  </a:cubicBezTo>
                  <a:cubicBezTo>
                    <a:pt x="76248" y="6978"/>
                    <a:pt x="69262" y="0"/>
                    <a:pt x="5953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solidFill>
                <a:schemeClr val="accent4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00046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4264"/>
    </mc:Choice>
    <mc:Fallback xmlns="">
      <p:transition spd="slow" advTm="54264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0008" y="536728"/>
            <a:ext cx="6532190" cy="841800"/>
          </a:xfrm>
        </p:spPr>
        <p:txBody>
          <a:bodyPr/>
          <a:lstStyle/>
          <a:p>
            <a:r>
              <a:rPr lang="en-US" dirty="0"/>
              <a:t>Chronic Complications of Diabetes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4803" y="1541775"/>
            <a:ext cx="8024117" cy="3025200"/>
          </a:xfrm>
        </p:spPr>
        <p:txBody>
          <a:bodyPr/>
          <a:lstStyle/>
          <a:p>
            <a:r>
              <a:rPr lang="en-US" sz="1800" b="1" dirty="0"/>
              <a:t>Diabetic neuropathy. </a:t>
            </a:r>
            <a:r>
              <a:rPr lang="en-US" sz="1800" dirty="0"/>
              <a:t>The central </a:t>
            </a:r>
            <a:r>
              <a:rPr lang="en-US" sz="1800" dirty="0" smtClean="0"/>
              <a:t>&amp; peripheral nervous systems </a:t>
            </a:r>
            <a:r>
              <a:rPr lang="en-US" sz="1800" dirty="0"/>
              <a:t>are not spared by diabetes. </a:t>
            </a:r>
            <a:endParaRPr lang="en-US" sz="1800" dirty="0" smtClean="0"/>
          </a:p>
          <a:p>
            <a:r>
              <a:rPr lang="en-US" sz="1800" dirty="0" smtClean="0"/>
              <a:t>The </a:t>
            </a:r>
            <a:r>
              <a:rPr lang="en-US" sz="1800" dirty="0"/>
              <a:t>most frequent </a:t>
            </a:r>
            <a:r>
              <a:rPr lang="en-US" sz="1800" dirty="0" smtClean="0"/>
              <a:t>pattern is symmetric </a:t>
            </a:r>
            <a:r>
              <a:rPr lang="en-US" sz="1800" dirty="0"/>
              <a:t>neuropathy </a:t>
            </a:r>
            <a:r>
              <a:rPr lang="en-US" sz="1800" dirty="0" smtClean="0"/>
              <a:t>of the </a:t>
            </a:r>
            <a:r>
              <a:rPr lang="en-US" sz="1800" dirty="0"/>
              <a:t>lower extremities affecting both motor </a:t>
            </a:r>
            <a:r>
              <a:rPr lang="en-US" sz="1800" dirty="0" smtClean="0"/>
              <a:t>&amp; </a:t>
            </a:r>
            <a:r>
              <a:rPr lang="en-US" sz="1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sensory function.(tingling, </a:t>
            </a:r>
            <a:r>
              <a:rPr lang="en-US" sz="1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burning or prickling sensation in feet &amp; hands)</a:t>
            </a:r>
          </a:p>
          <a:p>
            <a:r>
              <a:rPr lang="en-US" sz="1800" dirty="0" smtClean="0"/>
              <a:t>Result from </a:t>
            </a:r>
            <a:r>
              <a:rPr lang="en-US" sz="1800" dirty="0" err="1" smtClean="0"/>
              <a:t>microangiopathy</a:t>
            </a:r>
            <a:r>
              <a:rPr lang="en-US" sz="1800" dirty="0" smtClean="0"/>
              <a:t> &amp; direct </a:t>
            </a:r>
            <a:r>
              <a:rPr lang="en-US" sz="1800" dirty="0"/>
              <a:t>axonal damage</a:t>
            </a:r>
          </a:p>
        </p:txBody>
      </p:sp>
    </p:spTree>
    <p:extLst>
      <p:ext uri="{BB962C8B-B14F-4D97-AF65-F5344CB8AC3E}">
        <p14:creationId xmlns:p14="http://schemas.microsoft.com/office/powerpoint/2010/main" val="1048976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819"/>
    </mc:Choice>
    <mc:Fallback xmlns="">
      <p:transition spd="slow" advTm="61819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706" y="372342"/>
            <a:ext cx="6924782" cy="841800"/>
          </a:xfrm>
        </p:spPr>
        <p:txBody>
          <a:bodyPr/>
          <a:lstStyle/>
          <a:p>
            <a:r>
              <a:rPr lang="en-US" dirty="0"/>
              <a:t>Chronic Complications of Diabetes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" y="996586"/>
            <a:ext cx="5798106" cy="3025200"/>
          </a:xfrm>
        </p:spPr>
        <p:txBody>
          <a:bodyPr/>
          <a:lstStyle/>
          <a:p>
            <a:pPr marL="171450" indent="0">
              <a:buNone/>
            </a:pP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Diabetic Retinopathy </a:t>
            </a:r>
          </a:p>
          <a:p>
            <a:r>
              <a:rPr lang="en-US" sz="1800" dirty="0" smtClean="0"/>
              <a:t>Visual impairment</a:t>
            </a:r>
            <a:r>
              <a:rPr lang="en-US" sz="1800" dirty="0"/>
              <a:t> </a:t>
            </a:r>
            <a:r>
              <a:rPr lang="en-US" sz="1800" dirty="0" smtClean="0"/>
              <a:t>&amp; blindness, one </a:t>
            </a:r>
            <a:r>
              <a:rPr lang="en-US" sz="1800" dirty="0"/>
              <a:t>of the more </a:t>
            </a:r>
            <a:r>
              <a:rPr lang="en-US" sz="1800" dirty="0" smtClean="0"/>
              <a:t>feared </a:t>
            </a:r>
            <a:r>
              <a:rPr lang="en-US" sz="1800" dirty="0"/>
              <a:t>consequences of long-standing DM. </a:t>
            </a:r>
            <a:r>
              <a:rPr lang="en-US" sz="1800" dirty="0" smtClean="0"/>
              <a:t>(fourth </a:t>
            </a:r>
            <a:r>
              <a:rPr lang="en-US" sz="1800" dirty="0"/>
              <a:t>leading cause of acquired blindness in </a:t>
            </a:r>
            <a:r>
              <a:rPr lang="en-US" sz="1800" dirty="0" smtClean="0"/>
              <a:t>US)</a:t>
            </a:r>
            <a:endParaRPr lang="en-US" sz="1800" dirty="0"/>
          </a:p>
          <a:p>
            <a:r>
              <a:rPr lang="en-US" sz="1800" dirty="0" smtClean="0"/>
              <a:t>60</a:t>
            </a:r>
            <a:r>
              <a:rPr lang="en-US" sz="1800" dirty="0"/>
              <a:t>% -</a:t>
            </a:r>
            <a:r>
              <a:rPr lang="en-US" sz="1800" dirty="0" smtClean="0"/>
              <a:t> </a:t>
            </a:r>
            <a:r>
              <a:rPr lang="en-US" sz="1800" dirty="0"/>
              <a:t>80% of patients develop a form of </a:t>
            </a:r>
            <a:r>
              <a:rPr lang="en-US" sz="1800" dirty="0" smtClean="0"/>
              <a:t>diabetic retinopathy in 15 </a:t>
            </a:r>
            <a:r>
              <a:rPr lang="en-US" sz="1800" dirty="0"/>
              <a:t>to </a:t>
            </a:r>
            <a:r>
              <a:rPr lang="en-US" sz="1800" dirty="0" smtClean="0"/>
              <a:t>20 of </a:t>
            </a:r>
            <a:r>
              <a:rPr lang="en-US" sz="1800" dirty="0"/>
              <a:t>diagnosis </a:t>
            </a:r>
          </a:p>
          <a:p>
            <a:r>
              <a:rPr lang="en-US" sz="1800" dirty="0"/>
              <a:t>D</a:t>
            </a:r>
            <a:r>
              <a:rPr lang="en-US" sz="1800" dirty="0" smtClean="0"/>
              <a:t>iabetic </a:t>
            </a:r>
            <a:r>
              <a:rPr lang="en-US" sz="1800" dirty="0"/>
              <a:t>patients also have an increased propensity for glaucoma </a:t>
            </a:r>
            <a:r>
              <a:rPr lang="en-US" sz="1800" dirty="0" smtClean="0"/>
              <a:t>&amp; cataract </a:t>
            </a:r>
            <a:r>
              <a:rPr lang="en-US" sz="1800" dirty="0"/>
              <a:t>formation</a:t>
            </a:r>
          </a:p>
        </p:txBody>
      </p:sp>
      <p:sp>
        <p:nvSpPr>
          <p:cNvPr id="5" name="Google Shape;482;p44"/>
          <p:cNvSpPr/>
          <p:nvPr/>
        </p:nvSpPr>
        <p:spPr>
          <a:xfrm>
            <a:off x="7924771" y="504900"/>
            <a:ext cx="890370" cy="749939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Google Shape;339;p43"/>
          <p:cNvSpPr/>
          <p:nvPr/>
        </p:nvSpPr>
        <p:spPr>
          <a:xfrm>
            <a:off x="8165935" y="752874"/>
            <a:ext cx="408042" cy="253990"/>
          </a:xfrm>
          <a:custGeom>
            <a:avLst/>
            <a:gdLst/>
            <a:ahLst/>
            <a:cxnLst/>
            <a:rect l="l" t="t" r="r" b="b"/>
            <a:pathLst>
              <a:path w="11880" h="5248" extrusionOk="0">
                <a:moveTo>
                  <a:pt x="5939" y="174"/>
                </a:moveTo>
                <a:cubicBezTo>
                  <a:pt x="4921" y="176"/>
                  <a:pt x="4097" y="1001"/>
                  <a:pt x="4096" y="2019"/>
                </a:cubicBezTo>
                <a:cubicBezTo>
                  <a:pt x="4096" y="3035"/>
                  <a:pt x="4922" y="3863"/>
                  <a:pt x="5939" y="3863"/>
                </a:cubicBezTo>
                <a:cubicBezTo>
                  <a:pt x="6956" y="3863"/>
                  <a:pt x="7783" y="3036"/>
                  <a:pt x="7783" y="2019"/>
                </a:cubicBezTo>
                <a:cubicBezTo>
                  <a:pt x="7783" y="1957"/>
                  <a:pt x="7780" y="1895"/>
                  <a:pt x="7774" y="1834"/>
                </a:cubicBezTo>
                <a:cubicBezTo>
                  <a:pt x="7669" y="1875"/>
                  <a:pt x="7559" y="1896"/>
                  <a:pt x="7446" y="1896"/>
                </a:cubicBezTo>
                <a:cubicBezTo>
                  <a:pt x="7445" y="1896"/>
                  <a:pt x="7444" y="1896"/>
                  <a:pt x="7443" y="1896"/>
                </a:cubicBezTo>
                <a:cubicBezTo>
                  <a:pt x="7086" y="1896"/>
                  <a:pt x="6762" y="1684"/>
                  <a:pt x="6618" y="1356"/>
                </a:cubicBezTo>
                <a:cubicBezTo>
                  <a:pt x="6474" y="1026"/>
                  <a:pt x="6539" y="643"/>
                  <a:pt x="6784" y="380"/>
                </a:cubicBezTo>
                <a:cubicBezTo>
                  <a:pt x="6523" y="244"/>
                  <a:pt x="6233" y="174"/>
                  <a:pt x="5939" y="174"/>
                </a:cubicBezTo>
                <a:close/>
                <a:moveTo>
                  <a:pt x="3548" y="1"/>
                </a:moveTo>
                <a:lnTo>
                  <a:pt x="3548" y="1"/>
                </a:lnTo>
                <a:cubicBezTo>
                  <a:pt x="1459" y="426"/>
                  <a:pt x="0" y="1388"/>
                  <a:pt x="0" y="2509"/>
                </a:cubicBezTo>
                <a:cubicBezTo>
                  <a:pt x="0" y="4021"/>
                  <a:pt x="2659" y="5248"/>
                  <a:pt x="5939" y="5248"/>
                </a:cubicBezTo>
                <a:cubicBezTo>
                  <a:pt x="9219" y="5248"/>
                  <a:pt x="11879" y="4021"/>
                  <a:pt x="11879" y="2509"/>
                </a:cubicBezTo>
                <a:lnTo>
                  <a:pt x="11878" y="2509"/>
                </a:lnTo>
                <a:cubicBezTo>
                  <a:pt x="11878" y="1388"/>
                  <a:pt x="10418" y="425"/>
                  <a:pt x="8329" y="1"/>
                </a:cubicBezTo>
                <a:lnTo>
                  <a:pt x="8329" y="1"/>
                </a:lnTo>
                <a:cubicBezTo>
                  <a:pt x="8808" y="564"/>
                  <a:pt x="9070" y="1280"/>
                  <a:pt x="9070" y="2019"/>
                </a:cubicBezTo>
                <a:cubicBezTo>
                  <a:pt x="9070" y="3746"/>
                  <a:pt x="7666" y="5149"/>
                  <a:pt x="5939" y="5149"/>
                </a:cubicBezTo>
                <a:cubicBezTo>
                  <a:pt x="4213" y="5149"/>
                  <a:pt x="2809" y="3746"/>
                  <a:pt x="2809" y="2019"/>
                </a:cubicBezTo>
                <a:cubicBezTo>
                  <a:pt x="2808" y="1280"/>
                  <a:pt x="3070" y="564"/>
                  <a:pt x="3548" y="1"/>
                </a:cubicBezTo>
                <a:close/>
              </a:path>
            </a:pathLst>
          </a:custGeom>
          <a:solidFill>
            <a:schemeClr val="accent4"/>
          </a:solidFill>
          <a:ln>
            <a:solidFill>
              <a:schemeClr val="accent4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AutoShape 2" descr="https://webpath.med.utah.edu/jpeg2/EYE01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8867" y="1782447"/>
            <a:ext cx="3565133" cy="2639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6950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3605"/>
    </mc:Choice>
    <mc:Fallback xmlns="">
      <p:transition spd="slow" advTm="73605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initial symptoms of Type 1 and Type 2 diabetes | Bharinew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752" y="339047"/>
            <a:ext cx="6001017" cy="4397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616557" y="2321960"/>
            <a:ext cx="20753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Algerian" pitchFamily="82" charset="0"/>
              </a:rPr>
              <a:t>THANK YOU AND TAKE CARE </a:t>
            </a:r>
            <a:r>
              <a:rPr lang="en-US" sz="2000" dirty="0" smtClean="0">
                <a:solidFill>
                  <a:schemeClr val="bg1"/>
                </a:solidFill>
              </a:rPr>
              <a:t>♥♥</a:t>
            </a:r>
            <a:endParaRPr lang="en-US" sz="2000" dirty="0">
              <a:solidFill>
                <a:schemeClr val="bg1"/>
              </a:solidFill>
              <a:latin typeface="Algeri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637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276"/>
    </mc:Choice>
    <mc:Fallback xmlns="">
      <p:transition spd="slow" advTm="15276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991" y="238125"/>
            <a:ext cx="5174673" cy="481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413663" y="385792"/>
            <a:ext cx="3730337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dk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ace Mono"/>
                <a:ea typeface="Space Mono"/>
                <a:cs typeface="Space Mono"/>
                <a:sym typeface="Space Mono"/>
              </a:rPr>
              <a:t>The principal function of insulin is to increase the rate </a:t>
            </a:r>
            <a:r>
              <a:rPr lang="en-US" sz="1600" b="1" dirty="0" smtClean="0">
                <a:solidFill>
                  <a:schemeClr val="dk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ace Mono"/>
                <a:ea typeface="Space Mono"/>
                <a:cs typeface="Space Mono"/>
                <a:sym typeface="Space Mono"/>
              </a:rPr>
              <a:t>of glucose </a:t>
            </a:r>
            <a:r>
              <a:rPr lang="en-US" sz="1600" b="1" dirty="0">
                <a:solidFill>
                  <a:schemeClr val="dk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ace Mono"/>
                <a:ea typeface="Space Mono"/>
                <a:cs typeface="Space Mono"/>
                <a:sym typeface="Space Mono"/>
              </a:rPr>
              <a:t>transport into certain cells in the </a:t>
            </a:r>
            <a:r>
              <a:rPr lang="en-US" sz="1600" b="1" dirty="0" smtClean="0">
                <a:solidFill>
                  <a:schemeClr val="dk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ace Mono"/>
                <a:ea typeface="Space Mono"/>
                <a:cs typeface="Space Mono"/>
                <a:sym typeface="Space Mono"/>
              </a:rPr>
              <a:t>body.</a:t>
            </a:r>
          </a:p>
          <a:p>
            <a:endParaRPr lang="en-US" sz="1600" dirty="0">
              <a:solidFill>
                <a:schemeClr val="dk2"/>
              </a:solidFill>
              <a:latin typeface="Space Mono"/>
              <a:ea typeface="Space Mono"/>
              <a:cs typeface="Space Mono"/>
              <a:sym typeface="Space Mono"/>
            </a:endParaRPr>
          </a:p>
          <a:p>
            <a:r>
              <a:rPr lang="en-US" sz="1600" dirty="0">
                <a:solidFill>
                  <a:schemeClr val="dk2"/>
                </a:solidFill>
                <a:latin typeface="Space Mono"/>
                <a:ea typeface="Space Mono"/>
                <a:cs typeface="Space Mono"/>
                <a:sym typeface="Space Mono"/>
              </a:rPr>
              <a:t>M</a:t>
            </a:r>
            <a:r>
              <a:rPr lang="en-US" sz="1600" dirty="0" smtClean="0">
                <a:solidFill>
                  <a:schemeClr val="dk2"/>
                </a:solidFill>
                <a:latin typeface="Space Mono"/>
                <a:ea typeface="Space Mono"/>
                <a:cs typeface="Space Mono"/>
                <a:sym typeface="Space Mono"/>
              </a:rPr>
              <a:t>etabolic </a:t>
            </a:r>
            <a:r>
              <a:rPr lang="en-US" sz="1600" dirty="0">
                <a:solidFill>
                  <a:schemeClr val="dk2"/>
                </a:solidFill>
                <a:latin typeface="Space Mono"/>
                <a:ea typeface="Space Mono"/>
                <a:cs typeface="Space Mono"/>
                <a:sym typeface="Space Mono"/>
              </a:rPr>
              <a:t>effects of </a:t>
            </a:r>
            <a:r>
              <a:rPr lang="en-US" sz="1600" dirty="0" smtClean="0">
                <a:solidFill>
                  <a:schemeClr val="dk2"/>
                </a:solidFill>
                <a:latin typeface="Space Mono"/>
                <a:ea typeface="Space Mono"/>
                <a:cs typeface="Space Mono"/>
                <a:sym typeface="Space Mono"/>
              </a:rPr>
              <a:t>insulin </a:t>
            </a:r>
            <a:r>
              <a:rPr lang="en-US" sz="1600" dirty="0" smtClean="0">
                <a:solidFill>
                  <a:schemeClr val="dk2"/>
                </a:solidFill>
                <a:latin typeface="Space Mono"/>
                <a:ea typeface="Space Mono"/>
                <a:cs typeface="Space Mono"/>
                <a:sym typeface="Wingdings" pitchFamily="2" charset="2"/>
              </a:rPr>
              <a:t> </a:t>
            </a:r>
            <a:r>
              <a:rPr lang="en-US" sz="1600" dirty="0" smtClean="0">
                <a:solidFill>
                  <a:schemeClr val="dk2"/>
                </a:solidFill>
                <a:latin typeface="Space Mono"/>
                <a:ea typeface="Space Mono"/>
                <a:cs typeface="Space Mono"/>
                <a:sym typeface="Space Mono"/>
              </a:rPr>
              <a:t>anabolic:</a:t>
            </a:r>
          </a:p>
          <a:p>
            <a:pPr marL="285750" indent="-285750">
              <a:buClr>
                <a:schemeClr val="bg1"/>
              </a:buClr>
              <a:buFont typeface="Arial" pitchFamily="34" charset="0"/>
              <a:buChar char="•"/>
            </a:pPr>
            <a:r>
              <a:rPr lang="en-US" sz="1600" dirty="0">
                <a:solidFill>
                  <a:schemeClr val="dk2"/>
                </a:solidFill>
                <a:latin typeface="Space Mono"/>
                <a:ea typeface="Space Mono"/>
                <a:cs typeface="Space Mono"/>
                <a:sym typeface="Space Mono"/>
              </a:rPr>
              <a:t>I</a:t>
            </a:r>
            <a:r>
              <a:rPr lang="en-US" sz="1600" dirty="0" smtClean="0">
                <a:solidFill>
                  <a:schemeClr val="dk2"/>
                </a:solidFill>
                <a:latin typeface="Space Mono"/>
                <a:ea typeface="Space Mono"/>
                <a:cs typeface="Space Mono"/>
                <a:sym typeface="Space Mono"/>
              </a:rPr>
              <a:t>ncreased </a:t>
            </a:r>
            <a:r>
              <a:rPr lang="en-US" sz="1600" dirty="0">
                <a:solidFill>
                  <a:schemeClr val="dk2"/>
                </a:solidFill>
                <a:latin typeface="Space Mono"/>
                <a:ea typeface="Space Mono"/>
                <a:cs typeface="Space Mono"/>
                <a:sym typeface="Space Mono"/>
              </a:rPr>
              <a:t>synthesis </a:t>
            </a:r>
            <a:r>
              <a:rPr lang="en-US" sz="1600" dirty="0" smtClean="0">
                <a:solidFill>
                  <a:schemeClr val="dk2"/>
                </a:solidFill>
                <a:latin typeface="Space Mono"/>
                <a:ea typeface="Space Mono"/>
                <a:cs typeface="Space Mono"/>
                <a:sym typeface="Space Mono"/>
              </a:rPr>
              <a:t>&amp; reduced degradation of </a:t>
            </a:r>
            <a:r>
              <a:rPr lang="en-US" sz="1600" dirty="0">
                <a:solidFill>
                  <a:schemeClr val="dk2"/>
                </a:solidFill>
                <a:latin typeface="Space Mono"/>
                <a:ea typeface="Space Mono"/>
                <a:cs typeface="Space Mono"/>
                <a:sym typeface="Space Mono"/>
              </a:rPr>
              <a:t>glycogen, lipid, </a:t>
            </a:r>
            <a:r>
              <a:rPr lang="en-US" sz="1600" dirty="0" smtClean="0">
                <a:solidFill>
                  <a:schemeClr val="dk2"/>
                </a:solidFill>
                <a:latin typeface="Space Mono"/>
                <a:ea typeface="Space Mono"/>
                <a:cs typeface="Space Mono"/>
                <a:sym typeface="Space Mono"/>
              </a:rPr>
              <a:t>&amp; protein</a:t>
            </a:r>
            <a:r>
              <a:rPr lang="en-US" sz="1600" dirty="0">
                <a:solidFill>
                  <a:schemeClr val="dk2"/>
                </a:solidFill>
                <a:latin typeface="Space Mono"/>
                <a:ea typeface="Space Mono"/>
                <a:cs typeface="Space Mono"/>
                <a:sym typeface="Space Mono"/>
              </a:rPr>
              <a:t>. </a:t>
            </a:r>
            <a:endParaRPr lang="en-US" sz="1600" dirty="0" smtClean="0">
              <a:solidFill>
                <a:schemeClr val="dk2"/>
              </a:solidFill>
              <a:latin typeface="Space Mono"/>
              <a:ea typeface="Space Mono"/>
              <a:cs typeface="Space Mono"/>
              <a:sym typeface="Space Mono"/>
            </a:endParaRPr>
          </a:p>
          <a:p>
            <a:pPr marL="285750" indent="-285750">
              <a:buClr>
                <a:schemeClr val="bg1"/>
              </a:buClr>
              <a:buFont typeface="Arial" pitchFamily="34" charset="0"/>
              <a:buChar char="•"/>
            </a:pPr>
            <a:r>
              <a:rPr lang="en-US" sz="1600" dirty="0">
                <a:solidFill>
                  <a:schemeClr val="dk2"/>
                </a:solidFill>
                <a:latin typeface="Space Mono"/>
                <a:ea typeface="Space Mono"/>
                <a:cs typeface="Space Mono"/>
                <a:sym typeface="Space Mono"/>
              </a:rPr>
              <a:t>I</a:t>
            </a:r>
            <a:r>
              <a:rPr lang="en-US" sz="1600" dirty="0" smtClean="0">
                <a:solidFill>
                  <a:schemeClr val="dk2"/>
                </a:solidFill>
                <a:latin typeface="Space Mono"/>
                <a:ea typeface="Space Mono"/>
                <a:cs typeface="Space Mono"/>
                <a:sym typeface="Space Mono"/>
              </a:rPr>
              <a:t>nitiation </a:t>
            </a:r>
            <a:r>
              <a:rPr lang="en-US" sz="1600" dirty="0">
                <a:solidFill>
                  <a:schemeClr val="dk2"/>
                </a:solidFill>
                <a:latin typeface="Space Mono"/>
                <a:ea typeface="Space Mono"/>
                <a:cs typeface="Space Mono"/>
                <a:sym typeface="Space Mono"/>
              </a:rPr>
              <a:t>of DNA synthesis in certain </a:t>
            </a:r>
            <a:r>
              <a:rPr lang="en-US" sz="1600" dirty="0" smtClean="0">
                <a:solidFill>
                  <a:schemeClr val="dk2"/>
                </a:solidFill>
                <a:latin typeface="Space Mono"/>
                <a:ea typeface="Space Mono"/>
                <a:cs typeface="Space Mono"/>
                <a:sym typeface="Space Mono"/>
              </a:rPr>
              <a:t>cells </a:t>
            </a:r>
            <a:r>
              <a:rPr lang="en-US" sz="1600" dirty="0" smtClean="0">
                <a:solidFill>
                  <a:schemeClr val="dk2"/>
                </a:solidFill>
                <a:latin typeface="Space Mono"/>
                <a:ea typeface="Space Mono"/>
                <a:cs typeface="Space Mono"/>
                <a:sym typeface="Wingdings" pitchFamily="2" charset="2"/>
              </a:rPr>
              <a:t> </a:t>
            </a:r>
            <a:r>
              <a:rPr lang="en-US" sz="1600" dirty="0" smtClean="0">
                <a:solidFill>
                  <a:schemeClr val="dk2"/>
                </a:solidFill>
                <a:latin typeface="Space Mono"/>
                <a:ea typeface="Space Mono"/>
                <a:cs typeface="Space Mono"/>
                <a:sym typeface="Space Mono"/>
              </a:rPr>
              <a:t>Stimulating their growth &amp; differentiation</a:t>
            </a:r>
            <a:r>
              <a:rPr lang="en-US" sz="1600" dirty="0">
                <a:solidFill>
                  <a:schemeClr val="dk2"/>
                </a:solidFill>
                <a:latin typeface="Space Mono"/>
                <a:ea typeface="Space Mono"/>
                <a:cs typeface="Space Mono"/>
                <a:sym typeface="Space Mono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29684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6640"/>
    </mc:Choice>
    <mc:Fallback xmlns="">
      <p:transition spd="slow" advTm="10664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155" y="352839"/>
            <a:ext cx="3596400" cy="841800"/>
          </a:xfrm>
        </p:spPr>
        <p:txBody>
          <a:bodyPr/>
          <a:lstStyle/>
          <a:p>
            <a:r>
              <a:rPr lang="en-US" dirty="0" smtClean="0"/>
              <a:t>Classification: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3518" y="933666"/>
            <a:ext cx="4499265" cy="1185900"/>
          </a:xfrm>
        </p:spPr>
        <p:txBody>
          <a:bodyPr/>
          <a:lstStyle/>
          <a:p>
            <a:pPr marL="0">
              <a:spcBef>
                <a:spcPts val="600"/>
              </a:spcBef>
            </a:pPr>
            <a:r>
              <a:rPr lang="en-US" sz="1800" dirty="0" smtClean="0">
                <a:solidFill>
                  <a:schemeClr val="dk2"/>
                </a:solidFill>
                <a:sym typeface="Arial"/>
              </a:rPr>
              <a:t>The </a:t>
            </a:r>
            <a:r>
              <a:rPr lang="en-US" sz="1800" dirty="0">
                <a:solidFill>
                  <a:schemeClr val="dk2"/>
                </a:solidFill>
                <a:sym typeface="Arial"/>
              </a:rPr>
              <a:t>vast majority of cases of diabetes fall into one of two broad </a:t>
            </a:r>
            <a:r>
              <a:rPr lang="en-US" sz="1800" dirty="0" smtClean="0">
                <a:solidFill>
                  <a:schemeClr val="dk2"/>
                </a:solidFill>
                <a:sym typeface="Arial"/>
              </a:rPr>
              <a:t>classes:</a:t>
            </a:r>
          </a:p>
          <a:p>
            <a:pPr marL="0">
              <a:spcBef>
                <a:spcPts val="600"/>
              </a:spcBef>
              <a:buClr>
                <a:schemeClr val="bg1"/>
              </a:buClr>
              <a:buFont typeface="Wingdings" pitchFamily="2" charset="2"/>
              <a:buChar char="q"/>
            </a:pPr>
            <a:r>
              <a:rPr lang="en-US" sz="1800" dirty="0">
                <a:solidFill>
                  <a:schemeClr val="dk2"/>
                </a:solidFill>
              </a:rPr>
              <a:t>Type 1: an autoimmune disease </a:t>
            </a:r>
            <a:r>
              <a:rPr lang="en-US" sz="1800" dirty="0">
                <a:solidFill>
                  <a:schemeClr val="dk2"/>
                </a:solidFill>
                <a:sym typeface="Wingdings" pitchFamily="2" charset="2"/>
              </a:rPr>
              <a:t> </a:t>
            </a:r>
            <a:r>
              <a:rPr lang="en-US" sz="1800" dirty="0">
                <a:solidFill>
                  <a:schemeClr val="dk2"/>
                </a:solidFill>
              </a:rPr>
              <a:t>pancreatic β-cell destruction </a:t>
            </a:r>
            <a:r>
              <a:rPr lang="en-US" sz="1800" dirty="0">
                <a:solidFill>
                  <a:schemeClr val="dk2"/>
                </a:solidFill>
                <a:sym typeface="Wingdings" pitchFamily="2" charset="2"/>
              </a:rPr>
              <a:t> </a:t>
            </a:r>
            <a:r>
              <a:rPr lang="en-US" sz="1800" dirty="0">
                <a:solidFill>
                  <a:schemeClr val="dk2"/>
                </a:solidFill>
              </a:rPr>
              <a:t>absolute deficiency of insulin</a:t>
            </a:r>
          </a:p>
          <a:p>
            <a:pPr marL="0">
              <a:spcBef>
                <a:spcPts val="600"/>
              </a:spcBef>
              <a:buClr>
                <a:schemeClr val="bg1"/>
              </a:buClr>
              <a:buFont typeface="Wingdings" pitchFamily="2" charset="2"/>
              <a:buChar char="q"/>
            </a:pPr>
            <a:r>
              <a:rPr lang="en-US" sz="1800" dirty="0">
                <a:solidFill>
                  <a:schemeClr val="dk2"/>
                </a:solidFill>
              </a:rPr>
              <a:t>Type </a:t>
            </a:r>
            <a:r>
              <a:rPr lang="en-US" sz="1800" dirty="0" smtClean="0">
                <a:solidFill>
                  <a:schemeClr val="dk2"/>
                </a:solidFill>
              </a:rPr>
              <a:t>2: </a:t>
            </a:r>
            <a:r>
              <a:rPr lang="en-US" sz="1800" dirty="0">
                <a:solidFill>
                  <a:schemeClr val="dk2"/>
                </a:solidFill>
              </a:rPr>
              <a:t>a combination of peripheral resistance to insulin &amp; an inadequate secretory response by the pancreatic β cells (</a:t>
            </a:r>
            <a:r>
              <a:rPr lang="en-US" sz="1800" b="1" u="sng" dirty="0">
                <a:solidFill>
                  <a:schemeClr val="dk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relative</a:t>
            </a:r>
            <a:r>
              <a:rPr lang="en-US" sz="1800" dirty="0">
                <a:solidFill>
                  <a:schemeClr val="dk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dirty="0">
                <a:solidFill>
                  <a:schemeClr val="dk2"/>
                </a:solidFill>
              </a:rPr>
              <a:t>insulin deficiency). </a:t>
            </a:r>
            <a:endParaRPr lang="en-US" sz="1800" dirty="0">
              <a:solidFill>
                <a:schemeClr val="dk2"/>
              </a:solidFill>
              <a:sym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8710" y="238523"/>
            <a:ext cx="4595441" cy="4831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517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4647"/>
    </mc:Choice>
    <mc:Fallback xmlns="">
      <p:transition spd="slow" advTm="104647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9918" y="318168"/>
            <a:ext cx="5502600" cy="841800"/>
          </a:xfrm>
        </p:spPr>
        <p:txBody>
          <a:bodyPr/>
          <a:lstStyle/>
          <a:p>
            <a:r>
              <a:rPr lang="en-US" dirty="0"/>
              <a:t>Type 1 Diabetes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936" y="1043011"/>
            <a:ext cx="8751246" cy="3025200"/>
          </a:xfrm>
        </p:spPr>
        <p:txBody>
          <a:bodyPr/>
          <a:lstStyle/>
          <a:p>
            <a:r>
              <a:rPr lang="en-US" sz="2000" dirty="0"/>
              <a:t>5% to 10% of </a:t>
            </a:r>
            <a:r>
              <a:rPr lang="en-US" sz="2000" dirty="0" smtClean="0"/>
              <a:t>DM cases</a:t>
            </a:r>
          </a:p>
          <a:p>
            <a:r>
              <a:rPr lang="en-US" sz="2000" dirty="0"/>
              <a:t>T</a:t>
            </a:r>
            <a:r>
              <a:rPr lang="en-US" sz="2000" dirty="0" smtClean="0"/>
              <a:t>he </a:t>
            </a:r>
            <a:r>
              <a:rPr lang="en-US" sz="2000" dirty="0"/>
              <a:t>most common subtype diagnosed </a:t>
            </a:r>
            <a:r>
              <a:rPr lang="en-US" sz="2000" dirty="0" smtClean="0"/>
              <a:t>in children (&lt;20 age), but can present any age.</a:t>
            </a:r>
          </a:p>
          <a:p>
            <a:r>
              <a:rPr lang="en-US" sz="2000" b="1" dirty="0"/>
              <a:t>A</a:t>
            </a:r>
            <a:r>
              <a:rPr lang="en-US" sz="2000" b="1" dirty="0" smtClean="0"/>
              <a:t>n </a:t>
            </a:r>
            <a:r>
              <a:rPr lang="en-US" sz="2000" b="1" dirty="0"/>
              <a:t>autoimmune </a:t>
            </a:r>
            <a:r>
              <a:rPr lang="en-US" sz="2000" b="1" dirty="0" smtClean="0"/>
              <a:t>destruction to islets caused </a:t>
            </a:r>
            <a:r>
              <a:rPr lang="en-US" sz="2000" b="1" dirty="0"/>
              <a:t>primarily by immune effector </a:t>
            </a:r>
            <a:r>
              <a:rPr lang="en-US" sz="2000" b="1" dirty="0" smtClean="0"/>
              <a:t>cells reacting </a:t>
            </a:r>
            <a:r>
              <a:rPr lang="en-US" sz="2000" b="1" dirty="0"/>
              <a:t>against endogenous beta cell antigens</a:t>
            </a:r>
            <a:r>
              <a:rPr lang="en-US" sz="2000" b="1" dirty="0" smtClean="0"/>
              <a:t>.</a:t>
            </a:r>
          </a:p>
          <a:p>
            <a:r>
              <a:rPr lang="en-US" sz="2000" dirty="0" smtClean="0"/>
              <a:t>Patients depend on </a:t>
            </a:r>
            <a:r>
              <a:rPr lang="en-US" sz="2000" dirty="0"/>
              <a:t>exogenous insulin for </a:t>
            </a:r>
            <a:r>
              <a:rPr lang="en-US" sz="2000" dirty="0" smtClean="0"/>
              <a:t>survival</a:t>
            </a:r>
          </a:p>
          <a:p>
            <a:r>
              <a:rPr lang="en-US" sz="2000" dirty="0"/>
              <a:t>C</a:t>
            </a:r>
            <a:r>
              <a:rPr lang="en-US" sz="2000" dirty="0" smtClean="0"/>
              <a:t>lassic </a:t>
            </a:r>
            <a:r>
              <a:rPr lang="en-US" sz="2000" dirty="0"/>
              <a:t>manifestations </a:t>
            </a:r>
            <a:r>
              <a:rPr lang="en-US" sz="2000" dirty="0" smtClean="0"/>
              <a:t>of the disease occur late</a:t>
            </a:r>
            <a:r>
              <a:rPr lang="en-US" sz="2000" dirty="0" smtClean="0">
                <a:sym typeface="Wingdings" pitchFamily="2" charset="2"/>
              </a:rPr>
              <a:t> </a:t>
            </a:r>
            <a:r>
              <a:rPr lang="en-US" sz="2000" dirty="0" smtClean="0"/>
              <a:t>after &gt; 90</a:t>
            </a:r>
            <a:r>
              <a:rPr lang="en-US" sz="2000" dirty="0"/>
              <a:t>% of the beta cells have been destroyed.</a:t>
            </a:r>
          </a:p>
        </p:txBody>
      </p:sp>
    </p:spTree>
    <p:extLst>
      <p:ext uri="{BB962C8B-B14F-4D97-AF65-F5344CB8AC3E}">
        <p14:creationId xmlns:p14="http://schemas.microsoft.com/office/powerpoint/2010/main" val="3736859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9937"/>
    </mc:Choice>
    <mc:Fallback xmlns="">
      <p:transition spd="slow" advTm="99937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9918" y="318168"/>
            <a:ext cx="5502600" cy="841800"/>
          </a:xfrm>
        </p:spPr>
        <p:txBody>
          <a:bodyPr/>
          <a:lstStyle/>
          <a:p>
            <a:r>
              <a:rPr lang="en-US" dirty="0"/>
              <a:t>Type 1 Diabetes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4854" y="1043011"/>
            <a:ext cx="8541327" cy="3025200"/>
          </a:xfrm>
        </p:spPr>
        <p:txBody>
          <a:bodyPr/>
          <a:lstStyle/>
          <a:p>
            <a:r>
              <a:rPr lang="en-US" sz="2000" dirty="0" smtClean="0"/>
              <a:t>Pathogenesis involves </a:t>
            </a:r>
            <a:r>
              <a:rPr lang="en-US" sz="2000" dirty="0"/>
              <a:t>genetic susceptibility </a:t>
            </a:r>
            <a:r>
              <a:rPr lang="en-US" sz="2000" dirty="0" smtClean="0"/>
              <a:t>&amp; </a:t>
            </a:r>
            <a:r>
              <a:rPr lang="en-US" sz="2000" dirty="0"/>
              <a:t> </a:t>
            </a:r>
            <a:r>
              <a:rPr lang="en-US" sz="2000" dirty="0" smtClean="0"/>
              <a:t>environmental factors ( viral infections)</a:t>
            </a:r>
          </a:p>
          <a:p>
            <a:r>
              <a:rPr lang="en-US" sz="2000" dirty="0"/>
              <a:t>D</a:t>
            </a:r>
            <a:r>
              <a:rPr lang="en-US" sz="2000" dirty="0" smtClean="0"/>
              <a:t>efective </a:t>
            </a:r>
            <a:r>
              <a:rPr lang="en-US" sz="2000" dirty="0"/>
              <a:t>clonal deletion </a:t>
            </a:r>
            <a:r>
              <a:rPr lang="en-US" sz="2000" dirty="0" smtClean="0"/>
              <a:t>of self-reactive </a:t>
            </a:r>
            <a:r>
              <a:rPr lang="en-US" sz="2000" dirty="0"/>
              <a:t>T cells in the thymus and abnormalities </a:t>
            </a:r>
            <a:r>
              <a:rPr lang="en-US" sz="2000" dirty="0" smtClean="0"/>
              <a:t>of regulatory </a:t>
            </a:r>
            <a:r>
              <a:rPr lang="en-US" sz="2000" dirty="0"/>
              <a:t>T </a:t>
            </a:r>
            <a:r>
              <a:rPr lang="en-US" sz="2000" dirty="0" smtClean="0"/>
              <a:t>cells </a:t>
            </a:r>
            <a:r>
              <a:rPr lang="en-US" sz="2000" dirty="0" smtClean="0">
                <a:sym typeface="Wingdings" pitchFamily="2" charset="2"/>
              </a:rPr>
              <a:t> </a:t>
            </a:r>
            <a:r>
              <a:rPr lang="en-US" sz="2000" dirty="0" smtClean="0"/>
              <a:t>production </a:t>
            </a:r>
            <a:r>
              <a:rPr lang="en-US" sz="2000" dirty="0"/>
              <a:t>of </a:t>
            </a:r>
            <a:r>
              <a:rPr lang="en-US" sz="2000" b="1" dirty="0"/>
              <a:t>autoantibodies </a:t>
            </a:r>
            <a:r>
              <a:rPr lang="en-US" sz="2000" dirty="0" smtClean="0"/>
              <a:t>against a </a:t>
            </a:r>
            <a:r>
              <a:rPr lang="en-US" sz="2000" dirty="0"/>
              <a:t>variety of beta cell </a:t>
            </a:r>
            <a:r>
              <a:rPr lang="en-US" sz="2000" dirty="0" smtClean="0"/>
              <a:t>antigens (insulin &amp; the beta </a:t>
            </a:r>
            <a:r>
              <a:rPr lang="en-US" sz="2000" dirty="0"/>
              <a:t>cell </a:t>
            </a:r>
            <a:r>
              <a:rPr lang="en-US" sz="2000" dirty="0" smtClean="0"/>
              <a:t>enzymes)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89408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2420"/>
    </mc:Choice>
    <mc:Fallback xmlns="">
      <p:transition spd="slow" advTm="15242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9644" y="225701"/>
            <a:ext cx="5502600" cy="841800"/>
          </a:xfrm>
        </p:spPr>
        <p:txBody>
          <a:bodyPr/>
          <a:lstStyle/>
          <a:p>
            <a:r>
              <a:rPr lang="en-US" dirty="0"/>
              <a:t>Type </a:t>
            </a:r>
            <a:r>
              <a:rPr lang="en-US" dirty="0" smtClean="0"/>
              <a:t>2 </a:t>
            </a:r>
            <a:r>
              <a:rPr lang="en-US" dirty="0"/>
              <a:t>Diabetes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9645" y="827253"/>
            <a:ext cx="8800517" cy="3025200"/>
          </a:xfrm>
        </p:spPr>
        <p:txBody>
          <a:bodyPr/>
          <a:lstStyle/>
          <a:p>
            <a:r>
              <a:rPr lang="en-US" sz="2000" dirty="0"/>
              <a:t>A</a:t>
            </a:r>
            <a:r>
              <a:rPr lang="en-US" sz="2000" dirty="0" smtClean="0"/>
              <a:t> </a:t>
            </a:r>
            <a:r>
              <a:rPr lang="en-US" sz="2000" dirty="0"/>
              <a:t>heterogeneous </a:t>
            </a:r>
            <a:r>
              <a:rPr lang="en-US" sz="2000" dirty="0" smtClean="0"/>
              <a:t>&amp; multifactorial complex </a:t>
            </a:r>
            <a:r>
              <a:rPr lang="en-US" sz="2000" dirty="0"/>
              <a:t>disease </a:t>
            </a:r>
            <a:r>
              <a:rPr lang="en-US" sz="2000" dirty="0" smtClean="0">
                <a:sym typeface="Wingdings" pitchFamily="2" charset="2"/>
              </a:rPr>
              <a:t> </a:t>
            </a:r>
            <a:r>
              <a:rPr lang="en-US" sz="2000" dirty="0" smtClean="0"/>
              <a:t>involves </a:t>
            </a:r>
            <a:r>
              <a:rPr lang="en-US" sz="2000" dirty="0"/>
              <a:t>interactions of </a:t>
            </a:r>
            <a:r>
              <a:rPr lang="en-US" sz="2000" dirty="0" smtClean="0"/>
              <a:t>genetics, environmental </a:t>
            </a:r>
            <a:r>
              <a:rPr lang="en-US" sz="2000" dirty="0"/>
              <a:t>risk factors, </a:t>
            </a:r>
            <a:r>
              <a:rPr lang="en-US" sz="2000" dirty="0" smtClean="0"/>
              <a:t>&amp; inflammation.</a:t>
            </a:r>
          </a:p>
          <a:p>
            <a:r>
              <a:rPr lang="en-US" sz="2000" dirty="0" smtClean="0"/>
              <a:t>~ 90% of DM, usually adult onset ?</a:t>
            </a:r>
          </a:p>
          <a:p>
            <a:r>
              <a:rPr lang="en-US" sz="2000" b="1" dirty="0" smtClean="0"/>
              <a:t>MAIN </a:t>
            </a:r>
            <a:r>
              <a:rPr lang="en-US" sz="2000" b="1" dirty="0"/>
              <a:t>two </a:t>
            </a:r>
            <a:r>
              <a:rPr lang="en-US" sz="2000" b="1" dirty="0" smtClean="0"/>
              <a:t>defects in type 2 DM:</a:t>
            </a:r>
          </a:p>
          <a:p>
            <a:pPr marL="171450" indent="0">
              <a:buNone/>
            </a:pPr>
            <a:r>
              <a:rPr lang="en-US" sz="2000" b="1" dirty="0" smtClean="0"/>
              <a:t>(</a:t>
            </a:r>
            <a:r>
              <a:rPr lang="en-US" sz="2000" b="1" dirty="0"/>
              <a:t>1) a decreased ability of </a:t>
            </a:r>
            <a:r>
              <a:rPr lang="en-US" sz="2000" b="1" dirty="0" smtClean="0"/>
              <a:t>peripheral tissues </a:t>
            </a:r>
            <a:r>
              <a:rPr lang="en-US" sz="2000" b="1" dirty="0"/>
              <a:t>to respond to insulin (insulin </a:t>
            </a:r>
            <a:r>
              <a:rPr lang="en-US" sz="2000" b="1" dirty="0" smtClean="0"/>
              <a:t>resistance).</a:t>
            </a:r>
          </a:p>
          <a:p>
            <a:pPr marL="171450" indent="0">
              <a:buNone/>
            </a:pPr>
            <a:r>
              <a:rPr lang="en-US" sz="2000" b="1" dirty="0" smtClean="0"/>
              <a:t>(2</a:t>
            </a:r>
            <a:r>
              <a:rPr lang="en-US" sz="2000" b="1" dirty="0"/>
              <a:t>) beta cell </a:t>
            </a:r>
            <a:r>
              <a:rPr lang="en-US" sz="2000" b="1" dirty="0" smtClean="0"/>
              <a:t>dysfunction </a:t>
            </a:r>
            <a:r>
              <a:rPr lang="en-US" sz="2000" b="1" dirty="0" smtClean="0">
                <a:sym typeface="Wingdings" pitchFamily="2" charset="2"/>
              </a:rPr>
              <a:t> </a:t>
            </a:r>
            <a:r>
              <a:rPr lang="en-US" sz="2000" b="1" dirty="0" smtClean="0"/>
              <a:t>inadequate insulin </a:t>
            </a:r>
            <a:r>
              <a:rPr lang="en-US" sz="2000" b="1" dirty="0"/>
              <a:t>secretion in the face of insulin resistance </a:t>
            </a:r>
            <a:r>
              <a:rPr lang="en-US" sz="2000" b="1" dirty="0" smtClean="0"/>
              <a:t>&amp; hyperglycemia.</a:t>
            </a:r>
            <a:endParaRPr lang="en-US" sz="2000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4381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547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9420"/>
    </mc:Choice>
    <mc:Fallback xmlns="">
      <p:transition spd="slow" advTm="16942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p47"/>
          <p:cNvSpPr txBox="1">
            <a:spLocks noGrp="1"/>
          </p:cNvSpPr>
          <p:nvPr>
            <p:ph type="title"/>
          </p:nvPr>
        </p:nvSpPr>
        <p:spPr>
          <a:xfrm>
            <a:off x="460375" y="185399"/>
            <a:ext cx="576964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l"/>
            <a:r>
              <a:rPr lang="en" dirty="0" smtClean="0"/>
              <a:t>Obesity and </a:t>
            </a:r>
            <a:r>
              <a:rPr lang="en-US" dirty="0">
                <a:sym typeface="Space Mono"/>
              </a:rPr>
              <a:t>insulin resistance</a:t>
            </a:r>
            <a:endParaRPr dirty="0"/>
          </a:p>
        </p:txBody>
      </p:sp>
      <p:sp>
        <p:nvSpPr>
          <p:cNvPr id="9" name="Text Placeholder 2"/>
          <p:cNvSpPr txBox="1">
            <a:spLocks/>
          </p:cNvSpPr>
          <p:nvPr/>
        </p:nvSpPr>
        <p:spPr>
          <a:xfrm>
            <a:off x="155575" y="929995"/>
            <a:ext cx="8649378" cy="1669367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57200" indent="-285750">
              <a:lnSpc>
                <a:spcPct val="115000"/>
              </a:lnSpc>
              <a:spcBef>
                <a:spcPts val="1000"/>
              </a:spcBef>
              <a:buClr>
                <a:schemeClr val="dk2"/>
              </a:buClr>
              <a:buSzPts val="900"/>
              <a:buFont typeface="Space Mono"/>
              <a:buChar char="●"/>
            </a:pPr>
            <a:r>
              <a:rPr lang="en-US" sz="1800" dirty="0" smtClean="0">
                <a:solidFill>
                  <a:schemeClr val="dk2"/>
                </a:solidFill>
                <a:latin typeface="Space Mono"/>
                <a:ea typeface="Space Mono"/>
                <a:cs typeface="Space Mono"/>
                <a:sym typeface="Space Mono"/>
              </a:rPr>
              <a:t>Obesity plays a </a:t>
            </a:r>
            <a:r>
              <a:rPr lang="en-US" sz="1800" dirty="0">
                <a:solidFill>
                  <a:schemeClr val="dk2"/>
                </a:solidFill>
                <a:latin typeface="Space Mono"/>
                <a:ea typeface="Space Mono"/>
                <a:cs typeface="Space Mono"/>
                <a:sym typeface="Space Mono"/>
              </a:rPr>
              <a:t>major role in the development of insulin resistance.</a:t>
            </a:r>
          </a:p>
          <a:p>
            <a:pPr marL="457200" indent="-285750">
              <a:lnSpc>
                <a:spcPct val="115000"/>
              </a:lnSpc>
              <a:spcBef>
                <a:spcPts val="1000"/>
              </a:spcBef>
              <a:buClr>
                <a:schemeClr val="dk2"/>
              </a:buClr>
              <a:buSzPts val="900"/>
              <a:buFont typeface="Space Mono"/>
              <a:buChar char="●"/>
            </a:pPr>
            <a:r>
              <a:rPr lang="en-US" sz="1800" dirty="0">
                <a:solidFill>
                  <a:schemeClr val="dk2"/>
                </a:solidFill>
                <a:latin typeface="Space Mono"/>
                <a:ea typeface="Space Mono"/>
                <a:cs typeface="Space Mono"/>
                <a:sym typeface="Space Mono"/>
              </a:rPr>
              <a:t>C</a:t>
            </a:r>
            <a:r>
              <a:rPr lang="en-US" sz="1800" dirty="0" smtClean="0">
                <a:solidFill>
                  <a:schemeClr val="dk2"/>
                </a:solidFill>
                <a:latin typeface="Space Mono"/>
                <a:ea typeface="Space Mono"/>
                <a:cs typeface="Space Mono"/>
                <a:sym typeface="Space Mono"/>
              </a:rPr>
              <a:t>entral </a:t>
            </a:r>
            <a:r>
              <a:rPr lang="en-US" sz="1800" dirty="0">
                <a:solidFill>
                  <a:schemeClr val="dk2"/>
                </a:solidFill>
                <a:latin typeface="Space Mono"/>
                <a:ea typeface="Space Mono"/>
                <a:cs typeface="Space Mono"/>
                <a:sym typeface="Space Mono"/>
              </a:rPr>
              <a:t>obesity </a:t>
            </a:r>
            <a:r>
              <a:rPr lang="en-US" sz="1800" dirty="0" smtClean="0">
                <a:solidFill>
                  <a:schemeClr val="dk2"/>
                </a:solidFill>
                <a:latin typeface="Space Mono"/>
                <a:ea typeface="Space Mono"/>
                <a:cs typeface="Space Mono"/>
                <a:sym typeface="Space Mono"/>
              </a:rPr>
              <a:t>(visceral abdominal </a:t>
            </a:r>
            <a:r>
              <a:rPr lang="en-US" sz="1800" dirty="0">
                <a:solidFill>
                  <a:schemeClr val="dk2"/>
                </a:solidFill>
                <a:latin typeface="Space Mono"/>
                <a:ea typeface="Space Mono"/>
                <a:cs typeface="Space Mono"/>
                <a:sym typeface="Space Mono"/>
              </a:rPr>
              <a:t>fat) is more likely to be </a:t>
            </a:r>
            <a:r>
              <a:rPr lang="en-US" sz="1800" dirty="0" smtClean="0">
                <a:solidFill>
                  <a:schemeClr val="dk2"/>
                </a:solidFill>
                <a:latin typeface="Space Mono"/>
                <a:ea typeface="Space Mono"/>
                <a:cs typeface="Space Mono"/>
                <a:sym typeface="Space Mono"/>
              </a:rPr>
              <a:t>ass/w DM than </a:t>
            </a:r>
            <a:r>
              <a:rPr lang="en-US" sz="1800" dirty="0">
                <a:solidFill>
                  <a:schemeClr val="dk2"/>
                </a:solidFill>
                <a:latin typeface="Space Mono"/>
                <a:ea typeface="Space Mono"/>
                <a:cs typeface="Space Mono"/>
                <a:sym typeface="Space Mono"/>
              </a:rPr>
              <a:t>peripheral (</a:t>
            </a:r>
            <a:r>
              <a:rPr lang="en-US" sz="1800" dirty="0" smtClean="0">
                <a:solidFill>
                  <a:schemeClr val="dk2"/>
                </a:solidFill>
                <a:latin typeface="Space Mono"/>
                <a:ea typeface="Space Mono"/>
                <a:cs typeface="Space Mono"/>
                <a:sym typeface="Space Mono"/>
              </a:rPr>
              <a:t>gluteal/subcutaneous</a:t>
            </a:r>
            <a:r>
              <a:rPr lang="en-US" sz="1800" dirty="0">
                <a:solidFill>
                  <a:schemeClr val="dk2"/>
                </a:solidFill>
                <a:latin typeface="Space Mono"/>
                <a:ea typeface="Space Mono"/>
                <a:cs typeface="Space Mono"/>
                <a:sym typeface="Space Mono"/>
              </a:rPr>
              <a:t>) </a:t>
            </a:r>
            <a:r>
              <a:rPr lang="en-US" sz="1800" dirty="0" smtClean="0">
                <a:solidFill>
                  <a:schemeClr val="dk2"/>
                </a:solidFill>
                <a:latin typeface="Space Mono"/>
                <a:ea typeface="Space Mono"/>
                <a:cs typeface="Space Mono"/>
                <a:sym typeface="Space Mono"/>
              </a:rPr>
              <a:t>obesity.</a:t>
            </a:r>
          </a:p>
        </p:txBody>
      </p:sp>
      <p:sp>
        <p:nvSpPr>
          <p:cNvPr id="2" name="AutoShape 2" descr="The Metabolic Syndrom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The Metabolic Syndrom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4926" y="2527443"/>
            <a:ext cx="5924823" cy="2260651"/>
          </a:xfrm>
          <a:prstGeom prst="rect">
            <a:avLst/>
          </a:prstGeom>
        </p:spPr>
      </p:pic>
      <p:sp>
        <p:nvSpPr>
          <p:cNvPr id="7" name="Google Shape;1067;p60"/>
          <p:cNvSpPr/>
          <p:nvPr/>
        </p:nvSpPr>
        <p:spPr>
          <a:xfrm>
            <a:off x="8322067" y="160338"/>
            <a:ext cx="556496" cy="582301"/>
          </a:xfrm>
          <a:custGeom>
            <a:avLst/>
            <a:gdLst/>
            <a:ahLst/>
            <a:cxnLst/>
            <a:rect l="l" t="t" r="r" b="b"/>
            <a:pathLst>
              <a:path w="11821" h="12424" extrusionOk="0">
                <a:moveTo>
                  <a:pt x="7013" y="2038"/>
                </a:moveTo>
                <a:lnTo>
                  <a:pt x="7013" y="3064"/>
                </a:lnTo>
                <a:lnTo>
                  <a:pt x="6681" y="3064"/>
                </a:lnTo>
                <a:lnTo>
                  <a:pt x="6681" y="2038"/>
                </a:lnTo>
                <a:close/>
                <a:moveTo>
                  <a:pt x="4564" y="1426"/>
                </a:moveTo>
                <a:cubicBezTo>
                  <a:pt x="4395" y="1426"/>
                  <a:pt x="4257" y="1564"/>
                  <a:pt x="4257" y="1733"/>
                </a:cubicBezTo>
                <a:lnTo>
                  <a:pt x="4257" y="2551"/>
                </a:lnTo>
                <a:cubicBezTo>
                  <a:pt x="4257" y="2720"/>
                  <a:pt x="4395" y="2858"/>
                  <a:pt x="4564" y="2858"/>
                </a:cubicBezTo>
                <a:lnTo>
                  <a:pt x="5191" y="2858"/>
                </a:lnTo>
                <a:lnTo>
                  <a:pt x="5191" y="3369"/>
                </a:lnTo>
                <a:cubicBezTo>
                  <a:pt x="5195" y="3536"/>
                  <a:pt x="5330" y="3669"/>
                  <a:pt x="5497" y="3669"/>
                </a:cubicBezTo>
                <a:cubicBezTo>
                  <a:pt x="5664" y="3669"/>
                  <a:pt x="5799" y="3536"/>
                  <a:pt x="5804" y="3369"/>
                </a:cubicBezTo>
                <a:lnTo>
                  <a:pt x="5804" y="1731"/>
                </a:lnTo>
                <a:lnTo>
                  <a:pt x="5803" y="1733"/>
                </a:lnTo>
                <a:cubicBezTo>
                  <a:pt x="5799" y="1566"/>
                  <a:pt x="5664" y="1433"/>
                  <a:pt x="5497" y="1433"/>
                </a:cubicBezTo>
                <a:cubicBezTo>
                  <a:pt x="5330" y="1433"/>
                  <a:pt x="5195" y="1566"/>
                  <a:pt x="5191" y="1733"/>
                </a:cubicBezTo>
                <a:lnTo>
                  <a:pt x="5191" y="2245"/>
                </a:lnTo>
                <a:lnTo>
                  <a:pt x="4869" y="2245"/>
                </a:lnTo>
                <a:lnTo>
                  <a:pt x="4869" y="1733"/>
                </a:lnTo>
                <a:cubicBezTo>
                  <a:pt x="4869" y="1564"/>
                  <a:pt x="4733" y="1426"/>
                  <a:pt x="4564" y="1426"/>
                </a:cubicBezTo>
                <a:close/>
                <a:moveTo>
                  <a:pt x="6599" y="1426"/>
                </a:moveTo>
                <a:cubicBezTo>
                  <a:pt x="6306" y="1427"/>
                  <a:pt x="6068" y="1664"/>
                  <a:pt x="6068" y="1958"/>
                </a:cubicBezTo>
                <a:lnTo>
                  <a:pt x="6068" y="3146"/>
                </a:lnTo>
                <a:cubicBezTo>
                  <a:pt x="6069" y="3439"/>
                  <a:pt x="6306" y="3676"/>
                  <a:pt x="6599" y="3677"/>
                </a:cubicBezTo>
                <a:lnTo>
                  <a:pt x="7095" y="3677"/>
                </a:lnTo>
                <a:cubicBezTo>
                  <a:pt x="7388" y="3676"/>
                  <a:pt x="7624" y="3439"/>
                  <a:pt x="7624" y="3146"/>
                </a:cubicBezTo>
                <a:lnTo>
                  <a:pt x="7624" y="1957"/>
                </a:lnTo>
                <a:cubicBezTo>
                  <a:pt x="7624" y="1664"/>
                  <a:pt x="7388" y="1426"/>
                  <a:pt x="7095" y="1426"/>
                </a:cubicBezTo>
                <a:close/>
                <a:moveTo>
                  <a:pt x="7226" y="842"/>
                </a:moveTo>
                <a:cubicBezTo>
                  <a:pt x="8170" y="842"/>
                  <a:pt x="8936" y="1607"/>
                  <a:pt x="8936" y="2551"/>
                </a:cubicBezTo>
                <a:cubicBezTo>
                  <a:pt x="8936" y="3496"/>
                  <a:pt x="8170" y="4261"/>
                  <a:pt x="7226" y="4261"/>
                </a:cubicBezTo>
                <a:lnTo>
                  <a:pt x="4593" y="4261"/>
                </a:lnTo>
                <a:cubicBezTo>
                  <a:pt x="3649" y="4261"/>
                  <a:pt x="2883" y="3496"/>
                  <a:pt x="2883" y="2551"/>
                </a:cubicBezTo>
                <a:cubicBezTo>
                  <a:pt x="2883" y="1607"/>
                  <a:pt x="3649" y="842"/>
                  <a:pt x="4593" y="842"/>
                </a:cubicBezTo>
                <a:close/>
                <a:moveTo>
                  <a:pt x="1502" y="1"/>
                </a:moveTo>
                <a:cubicBezTo>
                  <a:pt x="673" y="1"/>
                  <a:pt x="0" y="672"/>
                  <a:pt x="0" y="1500"/>
                </a:cubicBezTo>
                <a:lnTo>
                  <a:pt x="0" y="10923"/>
                </a:lnTo>
                <a:cubicBezTo>
                  <a:pt x="0" y="11752"/>
                  <a:pt x="673" y="12423"/>
                  <a:pt x="1502" y="12423"/>
                </a:cubicBezTo>
                <a:lnTo>
                  <a:pt x="10320" y="12423"/>
                </a:lnTo>
                <a:cubicBezTo>
                  <a:pt x="10320" y="12423"/>
                  <a:pt x="10321" y="12423"/>
                  <a:pt x="10322" y="12423"/>
                </a:cubicBezTo>
                <a:cubicBezTo>
                  <a:pt x="11150" y="12423"/>
                  <a:pt x="11820" y="11751"/>
                  <a:pt x="11820" y="10923"/>
                </a:cubicBezTo>
                <a:lnTo>
                  <a:pt x="11820" y="1500"/>
                </a:lnTo>
                <a:cubicBezTo>
                  <a:pt x="11821" y="672"/>
                  <a:pt x="11148" y="1"/>
                  <a:pt x="1032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3434"/>
    </mc:Choice>
    <mc:Fallback xmlns="">
      <p:transition spd="slow" advTm="133434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p47"/>
          <p:cNvSpPr txBox="1">
            <a:spLocks noGrp="1"/>
          </p:cNvSpPr>
          <p:nvPr>
            <p:ph type="title"/>
          </p:nvPr>
        </p:nvSpPr>
        <p:spPr>
          <a:xfrm>
            <a:off x="394853" y="195256"/>
            <a:ext cx="7084733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l"/>
            <a:r>
              <a:rPr lang="en" dirty="0"/>
              <a:t>Obesity and </a:t>
            </a:r>
            <a:r>
              <a:rPr lang="en-US" dirty="0">
                <a:sym typeface="Space Mono"/>
              </a:rPr>
              <a:t>insulin resistance</a:t>
            </a:r>
            <a:endParaRPr dirty="0"/>
          </a:p>
        </p:txBody>
      </p:sp>
      <p:sp>
        <p:nvSpPr>
          <p:cNvPr id="9" name="Text Placeholder 2"/>
          <p:cNvSpPr txBox="1">
            <a:spLocks/>
          </p:cNvSpPr>
          <p:nvPr/>
        </p:nvSpPr>
        <p:spPr>
          <a:xfrm>
            <a:off x="394853" y="899172"/>
            <a:ext cx="8541327" cy="30252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514350" indent="-342900">
              <a:lnSpc>
                <a:spcPct val="115000"/>
              </a:lnSpc>
              <a:spcBef>
                <a:spcPts val="1000"/>
              </a:spcBef>
              <a:buClr>
                <a:schemeClr val="dk2"/>
              </a:buClr>
              <a:buSzPct val="70000"/>
              <a:buFont typeface="+mj-lt"/>
              <a:buAutoNum type="alphaLcParenR"/>
            </a:pPr>
            <a:r>
              <a:rPr lang="en-US" sz="1800" dirty="0" smtClean="0">
                <a:solidFill>
                  <a:schemeClr val="dk2"/>
                </a:solidFill>
                <a:latin typeface="Space Mono"/>
                <a:ea typeface="Space Mono"/>
                <a:cs typeface="Space Mono"/>
              </a:rPr>
              <a:t>excess </a:t>
            </a:r>
            <a:r>
              <a:rPr lang="en-US" sz="1800" dirty="0">
                <a:solidFill>
                  <a:schemeClr val="dk2"/>
                </a:solidFill>
                <a:latin typeface="Space Mono"/>
                <a:ea typeface="Space Mono"/>
                <a:cs typeface="Space Mono"/>
              </a:rPr>
              <a:t>circulating FFAs (free f</a:t>
            </a:r>
            <a:r>
              <a:rPr lang="en-US" sz="1800" dirty="0" smtClean="0">
                <a:solidFill>
                  <a:schemeClr val="dk2"/>
                </a:solidFill>
                <a:latin typeface="Space Mono"/>
                <a:ea typeface="Space Mono"/>
                <a:cs typeface="Space Mono"/>
              </a:rPr>
              <a:t>atty </a:t>
            </a:r>
            <a:r>
              <a:rPr lang="en-US" sz="1800" dirty="0">
                <a:solidFill>
                  <a:schemeClr val="dk2"/>
                </a:solidFill>
                <a:latin typeface="Space Mono"/>
                <a:ea typeface="Space Mono"/>
                <a:cs typeface="Space Mono"/>
              </a:rPr>
              <a:t>acids)</a:t>
            </a:r>
            <a:r>
              <a:rPr lang="en-US" sz="1800" dirty="0">
                <a:solidFill>
                  <a:schemeClr val="dk2"/>
                </a:solidFill>
                <a:latin typeface="Space Mono"/>
                <a:ea typeface="Space Mono"/>
                <a:cs typeface="Space Mono"/>
                <a:sym typeface="Wingdings" pitchFamily="2" charset="2"/>
              </a:rPr>
              <a:t> t</a:t>
            </a:r>
            <a:r>
              <a:rPr lang="en-US" sz="1800" dirty="0">
                <a:solidFill>
                  <a:schemeClr val="dk2"/>
                </a:solidFill>
                <a:latin typeface="Space Mono"/>
                <a:ea typeface="Space Mono"/>
                <a:cs typeface="Space Mono"/>
              </a:rPr>
              <a:t>aken up into organs (</a:t>
            </a:r>
            <a:r>
              <a:rPr lang="en-US" sz="1800" dirty="0" err="1" smtClean="0">
                <a:solidFill>
                  <a:schemeClr val="dk2"/>
                </a:solidFill>
                <a:latin typeface="Space Mono"/>
                <a:ea typeface="Space Mono"/>
                <a:cs typeface="Space Mono"/>
              </a:rPr>
              <a:t>muscle,liver</a:t>
            </a:r>
            <a:r>
              <a:rPr lang="en-US" sz="1800" dirty="0">
                <a:solidFill>
                  <a:schemeClr val="dk2"/>
                </a:solidFill>
                <a:latin typeface="Space Mono"/>
                <a:ea typeface="Space Mono"/>
                <a:cs typeface="Space Mono"/>
              </a:rPr>
              <a:t>)</a:t>
            </a:r>
            <a:r>
              <a:rPr lang="en-US" sz="1800" dirty="0">
                <a:solidFill>
                  <a:schemeClr val="dk2"/>
                </a:solidFill>
                <a:latin typeface="Space Mono"/>
                <a:ea typeface="Space Mono"/>
                <a:cs typeface="Space Mono"/>
                <a:sym typeface="Wingdings" pitchFamily="2" charset="2"/>
              </a:rPr>
              <a:t>↑↑</a:t>
            </a:r>
            <a:r>
              <a:rPr lang="en-US" sz="1800" dirty="0">
                <a:solidFill>
                  <a:schemeClr val="dk2"/>
                </a:solidFill>
                <a:latin typeface="Space Mono"/>
                <a:ea typeface="Space Mono"/>
                <a:cs typeface="Space Mono"/>
              </a:rPr>
              <a:t> intracellular triglycerides </a:t>
            </a:r>
            <a:r>
              <a:rPr lang="en-US" sz="1800" dirty="0">
                <a:solidFill>
                  <a:schemeClr val="dk2"/>
                </a:solidFill>
                <a:latin typeface="Space Mono"/>
                <a:ea typeface="Space Mono"/>
                <a:cs typeface="Space Mono"/>
                <a:sym typeface="Wingdings" pitchFamily="2" charset="2"/>
              </a:rPr>
              <a:t> </a:t>
            </a:r>
            <a:r>
              <a:rPr lang="en-US" sz="1800" dirty="0">
                <a:solidFill>
                  <a:schemeClr val="dk2"/>
                </a:solidFill>
                <a:latin typeface="Space Mono"/>
                <a:ea typeface="Space Mono"/>
                <a:cs typeface="Space Mono"/>
              </a:rPr>
              <a:t>potent inhibitors of insulin </a:t>
            </a:r>
            <a:r>
              <a:rPr lang="en-US" sz="1800" dirty="0" smtClean="0">
                <a:solidFill>
                  <a:schemeClr val="dk2"/>
                </a:solidFill>
                <a:latin typeface="Space Mono"/>
                <a:ea typeface="Space Mono"/>
                <a:cs typeface="Space Mono"/>
              </a:rPr>
              <a:t>signaling </a:t>
            </a:r>
            <a:r>
              <a:rPr lang="en-US" sz="1800" dirty="0" smtClean="0">
                <a:solidFill>
                  <a:schemeClr val="dk2"/>
                </a:solidFill>
                <a:latin typeface="Space Mono"/>
                <a:ea typeface="Space Mono"/>
                <a:cs typeface="Space Mono"/>
                <a:sym typeface="Wingdings" pitchFamily="2" charset="2"/>
              </a:rPr>
              <a:t> </a:t>
            </a:r>
            <a:r>
              <a:rPr lang="en-US" sz="1800" dirty="0" smtClean="0">
                <a:solidFill>
                  <a:schemeClr val="dk2"/>
                </a:solidFill>
                <a:latin typeface="Space Mono"/>
                <a:ea typeface="Space Mono"/>
                <a:cs typeface="Space Mono"/>
              </a:rPr>
              <a:t>acquired </a:t>
            </a:r>
            <a:r>
              <a:rPr lang="en-US" sz="1800" dirty="0">
                <a:solidFill>
                  <a:schemeClr val="dk2"/>
                </a:solidFill>
                <a:latin typeface="Space Mono"/>
                <a:ea typeface="Space Mono"/>
                <a:cs typeface="Space Mono"/>
              </a:rPr>
              <a:t>insulin resistance.</a:t>
            </a:r>
          </a:p>
          <a:p>
            <a:pPr marL="514350" indent="-342900">
              <a:lnSpc>
                <a:spcPct val="115000"/>
              </a:lnSpc>
              <a:spcBef>
                <a:spcPts val="1000"/>
              </a:spcBef>
              <a:buClr>
                <a:schemeClr val="dk2"/>
              </a:buClr>
              <a:buSzPct val="70000"/>
              <a:buFont typeface="+mj-lt"/>
              <a:buAutoNum type="alphaLcParenR"/>
            </a:pPr>
            <a:r>
              <a:rPr lang="en-US" sz="1800" dirty="0" err="1">
                <a:solidFill>
                  <a:schemeClr val="dk2"/>
                </a:solidFill>
                <a:latin typeface="Space Mono"/>
                <a:ea typeface="Space Mono"/>
                <a:cs typeface="Space Mono"/>
              </a:rPr>
              <a:t>Adipokines</a:t>
            </a:r>
            <a:r>
              <a:rPr lang="en-US" sz="1800" dirty="0">
                <a:solidFill>
                  <a:schemeClr val="dk2"/>
                </a:solidFill>
                <a:latin typeface="Space Mono"/>
                <a:ea typeface="Space Mono"/>
                <a:cs typeface="Space Mono"/>
              </a:rPr>
              <a:t> (adipose cytokines): one important is </a:t>
            </a:r>
            <a:r>
              <a:rPr lang="en-US" sz="1800" dirty="0" err="1" smtClean="0">
                <a:solidFill>
                  <a:schemeClr val="dk2"/>
                </a:solidFill>
                <a:latin typeface="Space Mono"/>
                <a:ea typeface="Space Mono"/>
                <a:cs typeface="Space Mono"/>
              </a:rPr>
              <a:t>adiponectin</a:t>
            </a:r>
            <a:r>
              <a:rPr lang="en-US" sz="1800" dirty="0">
                <a:solidFill>
                  <a:schemeClr val="dk2"/>
                </a:solidFill>
                <a:latin typeface="Space Mono"/>
                <a:ea typeface="Space Mono"/>
                <a:cs typeface="Space Mono"/>
              </a:rPr>
              <a:t> </a:t>
            </a:r>
            <a:r>
              <a:rPr lang="en-US" sz="1800" dirty="0" smtClean="0">
                <a:solidFill>
                  <a:schemeClr val="dk2"/>
                </a:solidFill>
                <a:latin typeface="Space Mono"/>
                <a:ea typeface="Space Mono"/>
                <a:cs typeface="Space Mono"/>
                <a:sym typeface="Wingdings" pitchFamily="2" charset="2"/>
              </a:rPr>
              <a:t></a:t>
            </a:r>
            <a:r>
              <a:rPr lang="en-US" sz="1800" dirty="0" smtClean="0">
                <a:solidFill>
                  <a:schemeClr val="dk2"/>
                </a:solidFill>
                <a:latin typeface="Space Mono"/>
                <a:ea typeface="Space Mono"/>
                <a:cs typeface="Space Mono"/>
              </a:rPr>
              <a:t> </a:t>
            </a:r>
            <a:r>
              <a:rPr lang="en-US" sz="1800" dirty="0">
                <a:solidFill>
                  <a:schemeClr val="dk2"/>
                </a:solidFill>
                <a:latin typeface="Space Mono"/>
                <a:ea typeface="Space Mono"/>
                <a:cs typeface="Space Mono"/>
              </a:rPr>
              <a:t>decrease blood glucose by increasing the insulin sensitivity of </a:t>
            </a:r>
            <a:r>
              <a:rPr lang="en-US" sz="1800" dirty="0" smtClean="0">
                <a:solidFill>
                  <a:schemeClr val="dk2"/>
                </a:solidFill>
                <a:latin typeface="Space Mono"/>
                <a:ea typeface="Space Mono"/>
                <a:cs typeface="Space Mono"/>
              </a:rPr>
              <a:t>peripheral tissues</a:t>
            </a:r>
            <a:r>
              <a:rPr lang="en-US" sz="1800" dirty="0">
                <a:solidFill>
                  <a:schemeClr val="dk2"/>
                </a:solidFill>
                <a:latin typeface="Space Mono"/>
                <a:ea typeface="Space Mono"/>
                <a:cs typeface="Space Mono"/>
              </a:rPr>
              <a:t>. </a:t>
            </a:r>
            <a:r>
              <a:rPr lang="en-US" sz="1800" dirty="0" err="1">
                <a:solidFill>
                  <a:schemeClr val="dk2"/>
                </a:solidFill>
                <a:latin typeface="Space Mono"/>
                <a:ea typeface="Space Mono"/>
                <a:cs typeface="Space Mono"/>
              </a:rPr>
              <a:t>Adiponectin</a:t>
            </a:r>
            <a:r>
              <a:rPr lang="en-US" sz="1800" dirty="0">
                <a:solidFill>
                  <a:schemeClr val="dk2"/>
                </a:solidFill>
                <a:latin typeface="Space Mono"/>
                <a:ea typeface="Space Mono"/>
                <a:cs typeface="Space Mono"/>
              </a:rPr>
              <a:t> levels are decreased in obesity</a:t>
            </a:r>
            <a:endParaRPr lang="en-US" sz="1800" dirty="0">
              <a:solidFill>
                <a:schemeClr val="dk2"/>
              </a:solidFill>
              <a:latin typeface="Space Mono"/>
              <a:ea typeface="Space Mono"/>
              <a:cs typeface="Space Mono"/>
              <a:sym typeface="Space Mono"/>
            </a:endParaRPr>
          </a:p>
          <a:p>
            <a:pPr marL="514350" indent="-342900">
              <a:lnSpc>
                <a:spcPct val="115000"/>
              </a:lnSpc>
              <a:spcBef>
                <a:spcPts val="1000"/>
              </a:spcBef>
              <a:buClr>
                <a:schemeClr val="dk2"/>
              </a:buClr>
              <a:buSzPct val="70000"/>
              <a:buFont typeface="+mj-lt"/>
              <a:buAutoNum type="alphaLcParenR"/>
            </a:pPr>
            <a:r>
              <a:rPr lang="en-US" sz="1800" dirty="0" err="1" smtClean="0">
                <a:solidFill>
                  <a:schemeClr val="dk2"/>
                </a:solidFill>
                <a:latin typeface="Space Mono"/>
                <a:ea typeface="Space Mono"/>
                <a:cs typeface="Space Mono"/>
              </a:rPr>
              <a:t>Proinflammatory</a:t>
            </a:r>
            <a:r>
              <a:rPr lang="en-US" sz="1800" dirty="0" smtClean="0">
                <a:solidFill>
                  <a:schemeClr val="dk2"/>
                </a:solidFill>
                <a:latin typeface="Space Mono"/>
                <a:ea typeface="Space Mono"/>
                <a:cs typeface="Space Mono"/>
              </a:rPr>
              <a:t> cytokines </a:t>
            </a:r>
            <a:r>
              <a:rPr lang="en-US" sz="1800" dirty="0">
                <a:solidFill>
                  <a:schemeClr val="dk2"/>
                </a:solidFill>
                <a:latin typeface="Space Mono"/>
                <a:ea typeface="Space Mono"/>
                <a:cs typeface="Space Mono"/>
              </a:rPr>
              <a:t>that are secreted in response </a:t>
            </a:r>
            <a:r>
              <a:rPr lang="en-US" sz="1800" dirty="0" smtClean="0">
                <a:solidFill>
                  <a:schemeClr val="dk2"/>
                </a:solidFill>
                <a:latin typeface="Space Mono"/>
                <a:ea typeface="Space Mono"/>
                <a:cs typeface="Space Mono"/>
              </a:rPr>
              <a:t>to excess </a:t>
            </a:r>
            <a:r>
              <a:rPr lang="en-US" sz="1800" dirty="0">
                <a:solidFill>
                  <a:schemeClr val="dk2"/>
                </a:solidFill>
                <a:latin typeface="Space Mono"/>
                <a:ea typeface="Space Mono"/>
                <a:cs typeface="Space Mono"/>
              </a:rPr>
              <a:t>nutrients such as </a:t>
            </a:r>
            <a:r>
              <a:rPr lang="en-US" sz="1800" dirty="0" smtClean="0">
                <a:solidFill>
                  <a:schemeClr val="dk2"/>
                </a:solidFill>
                <a:latin typeface="Space Mono"/>
                <a:ea typeface="Space Mono"/>
                <a:cs typeface="Space Mono"/>
              </a:rPr>
              <a:t>FFAs </a:t>
            </a:r>
            <a:r>
              <a:rPr lang="en-US" sz="1800" dirty="0">
                <a:solidFill>
                  <a:schemeClr val="dk2"/>
                </a:solidFill>
                <a:latin typeface="Space Mono"/>
                <a:ea typeface="Space Mono"/>
                <a:cs typeface="Space Mono"/>
              </a:rPr>
              <a:t>results in both </a:t>
            </a:r>
            <a:r>
              <a:rPr lang="en-US" sz="1800" dirty="0" smtClean="0">
                <a:solidFill>
                  <a:schemeClr val="dk2"/>
                </a:solidFill>
                <a:latin typeface="Space Mono"/>
                <a:ea typeface="Space Mono"/>
                <a:cs typeface="Space Mono"/>
              </a:rPr>
              <a:t>peripheral insulin </a:t>
            </a:r>
            <a:r>
              <a:rPr lang="en-US" sz="1800" dirty="0">
                <a:solidFill>
                  <a:schemeClr val="dk2"/>
                </a:solidFill>
                <a:latin typeface="Space Mono"/>
                <a:ea typeface="Space Mono"/>
                <a:cs typeface="Space Mono"/>
              </a:rPr>
              <a:t>resistance </a:t>
            </a:r>
            <a:r>
              <a:rPr lang="en-US" sz="1800" dirty="0" smtClean="0">
                <a:solidFill>
                  <a:schemeClr val="dk2"/>
                </a:solidFill>
                <a:latin typeface="Space Mono"/>
                <a:ea typeface="Space Mono"/>
                <a:cs typeface="Space Mono"/>
              </a:rPr>
              <a:t>&amp; beta </a:t>
            </a:r>
            <a:r>
              <a:rPr lang="en-US" sz="1800" dirty="0">
                <a:solidFill>
                  <a:schemeClr val="dk2"/>
                </a:solidFill>
                <a:latin typeface="Space Mono"/>
                <a:ea typeface="Space Mono"/>
                <a:cs typeface="Space Mono"/>
              </a:rPr>
              <a:t>cell dysfunction</a:t>
            </a:r>
            <a:endParaRPr lang="en-US" sz="1800" dirty="0">
              <a:solidFill>
                <a:schemeClr val="dk2"/>
              </a:solidFill>
              <a:latin typeface="Space Mono"/>
              <a:ea typeface="Space Mono"/>
              <a:cs typeface="Space Mono"/>
              <a:sym typeface="Space Mono"/>
            </a:endParaRPr>
          </a:p>
        </p:txBody>
      </p:sp>
      <p:sp>
        <p:nvSpPr>
          <p:cNvPr id="4" name="Google Shape;1067;p60"/>
          <p:cNvSpPr/>
          <p:nvPr/>
        </p:nvSpPr>
        <p:spPr>
          <a:xfrm>
            <a:off x="8322067" y="160338"/>
            <a:ext cx="556496" cy="582301"/>
          </a:xfrm>
          <a:custGeom>
            <a:avLst/>
            <a:gdLst/>
            <a:ahLst/>
            <a:cxnLst/>
            <a:rect l="l" t="t" r="r" b="b"/>
            <a:pathLst>
              <a:path w="11821" h="12424" extrusionOk="0">
                <a:moveTo>
                  <a:pt x="7013" y="2038"/>
                </a:moveTo>
                <a:lnTo>
                  <a:pt x="7013" y="3064"/>
                </a:lnTo>
                <a:lnTo>
                  <a:pt x="6681" y="3064"/>
                </a:lnTo>
                <a:lnTo>
                  <a:pt x="6681" y="2038"/>
                </a:lnTo>
                <a:close/>
                <a:moveTo>
                  <a:pt x="4564" y="1426"/>
                </a:moveTo>
                <a:cubicBezTo>
                  <a:pt x="4395" y="1426"/>
                  <a:pt x="4257" y="1564"/>
                  <a:pt x="4257" y="1733"/>
                </a:cubicBezTo>
                <a:lnTo>
                  <a:pt x="4257" y="2551"/>
                </a:lnTo>
                <a:cubicBezTo>
                  <a:pt x="4257" y="2720"/>
                  <a:pt x="4395" y="2858"/>
                  <a:pt x="4564" y="2858"/>
                </a:cubicBezTo>
                <a:lnTo>
                  <a:pt x="5191" y="2858"/>
                </a:lnTo>
                <a:lnTo>
                  <a:pt x="5191" y="3369"/>
                </a:lnTo>
                <a:cubicBezTo>
                  <a:pt x="5195" y="3536"/>
                  <a:pt x="5330" y="3669"/>
                  <a:pt x="5497" y="3669"/>
                </a:cubicBezTo>
                <a:cubicBezTo>
                  <a:pt x="5664" y="3669"/>
                  <a:pt x="5799" y="3536"/>
                  <a:pt x="5804" y="3369"/>
                </a:cubicBezTo>
                <a:lnTo>
                  <a:pt x="5804" y="1731"/>
                </a:lnTo>
                <a:lnTo>
                  <a:pt x="5803" y="1733"/>
                </a:lnTo>
                <a:cubicBezTo>
                  <a:pt x="5799" y="1566"/>
                  <a:pt x="5664" y="1433"/>
                  <a:pt x="5497" y="1433"/>
                </a:cubicBezTo>
                <a:cubicBezTo>
                  <a:pt x="5330" y="1433"/>
                  <a:pt x="5195" y="1566"/>
                  <a:pt x="5191" y="1733"/>
                </a:cubicBezTo>
                <a:lnTo>
                  <a:pt x="5191" y="2245"/>
                </a:lnTo>
                <a:lnTo>
                  <a:pt x="4869" y="2245"/>
                </a:lnTo>
                <a:lnTo>
                  <a:pt x="4869" y="1733"/>
                </a:lnTo>
                <a:cubicBezTo>
                  <a:pt x="4869" y="1564"/>
                  <a:pt x="4733" y="1426"/>
                  <a:pt x="4564" y="1426"/>
                </a:cubicBezTo>
                <a:close/>
                <a:moveTo>
                  <a:pt x="6599" y="1426"/>
                </a:moveTo>
                <a:cubicBezTo>
                  <a:pt x="6306" y="1427"/>
                  <a:pt x="6068" y="1664"/>
                  <a:pt x="6068" y="1958"/>
                </a:cubicBezTo>
                <a:lnTo>
                  <a:pt x="6068" y="3146"/>
                </a:lnTo>
                <a:cubicBezTo>
                  <a:pt x="6069" y="3439"/>
                  <a:pt x="6306" y="3676"/>
                  <a:pt x="6599" y="3677"/>
                </a:cubicBezTo>
                <a:lnTo>
                  <a:pt x="7095" y="3677"/>
                </a:lnTo>
                <a:cubicBezTo>
                  <a:pt x="7388" y="3676"/>
                  <a:pt x="7624" y="3439"/>
                  <a:pt x="7624" y="3146"/>
                </a:cubicBezTo>
                <a:lnTo>
                  <a:pt x="7624" y="1957"/>
                </a:lnTo>
                <a:cubicBezTo>
                  <a:pt x="7624" y="1664"/>
                  <a:pt x="7388" y="1426"/>
                  <a:pt x="7095" y="1426"/>
                </a:cubicBezTo>
                <a:close/>
                <a:moveTo>
                  <a:pt x="7226" y="842"/>
                </a:moveTo>
                <a:cubicBezTo>
                  <a:pt x="8170" y="842"/>
                  <a:pt x="8936" y="1607"/>
                  <a:pt x="8936" y="2551"/>
                </a:cubicBezTo>
                <a:cubicBezTo>
                  <a:pt x="8936" y="3496"/>
                  <a:pt x="8170" y="4261"/>
                  <a:pt x="7226" y="4261"/>
                </a:cubicBezTo>
                <a:lnTo>
                  <a:pt x="4593" y="4261"/>
                </a:lnTo>
                <a:cubicBezTo>
                  <a:pt x="3649" y="4261"/>
                  <a:pt x="2883" y="3496"/>
                  <a:pt x="2883" y="2551"/>
                </a:cubicBezTo>
                <a:cubicBezTo>
                  <a:pt x="2883" y="1607"/>
                  <a:pt x="3649" y="842"/>
                  <a:pt x="4593" y="842"/>
                </a:cubicBezTo>
                <a:close/>
                <a:moveTo>
                  <a:pt x="1502" y="1"/>
                </a:moveTo>
                <a:cubicBezTo>
                  <a:pt x="673" y="1"/>
                  <a:pt x="0" y="672"/>
                  <a:pt x="0" y="1500"/>
                </a:cubicBezTo>
                <a:lnTo>
                  <a:pt x="0" y="10923"/>
                </a:lnTo>
                <a:cubicBezTo>
                  <a:pt x="0" y="11752"/>
                  <a:pt x="673" y="12423"/>
                  <a:pt x="1502" y="12423"/>
                </a:cubicBezTo>
                <a:lnTo>
                  <a:pt x="10320" y="12423"/>
                </a:lnTo>
                <a:cubicBezTo>
                  <a:pt x="10320" y="12423"/>
                  <a:pt x="10321" y="12423"/>
                  <a:pt x="10322" y="12423"/>
                </a:cubicBezTo>
                <a:cubicBezTo>
                  <a:pt x="11150" y="12423"/>
                  <a:pt x="11820" y="11751"/>
                  <a:pt x="11820" y="10923"/>
                </a:cubicBezTo>
                <a:lnTo>
                  <a:pt x="11820" y="1500"/>
                </a:lnTo>
                <a:cubicBezTo>
                  <a:pt x="11821" y="672"/>
                  <a:pt x="11148" y="1"/>
                  <a:pt x="1032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38890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1919"/>
    </mc:Choice>
    <mc:Fallback xmlns="">
      <p:transition spd="slow" advTm="201919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9.6|9.1|29"/>
</p:tagLst>
</file>

<file path=ppt/theme/theme1.xml><?xml version="1.0" encoding="utf-8"?>
<a:theme xmlns:a="http://schemas.openxmlformats.org/drawingml/2006/main" name="VINTAGE DISEASE">
  <a:themeElements>
    <a:clrScheme name="Simple Light">
      <a:dk1>
        <a:srgbClr val="242424"/>
      </a:dk1>
      <a:lt1>
        <a:srgbClr val="FFFFFF"/>
      </a:lt1>
      <a:dk2>
        <a:srgbClr val="FFEDD9"/>
      </a:dk2>
      <a:lt2>
        <a:srgbClr val="EEEEEE"/>
      </a:lt2>
      <a:accent1>
        <a:srgbClr val="4FBBD2"/>
      </a:accent1>
      <a:accent2>
        <a:srgbClr val="0085A0"/>
      </a:accent2>
      <a:accent3>
        <a:srgbClr val="21A8A4"/>
      </a:accent3>
      <a:accent4>
        <a:srgbClr val="F27050"/>
      </a:accent4>
      <a:accent5>
        <a:srgbClr val="FFA733"/>
      </a:accent5>
      <a:accent6>
        <a:srgbClr val="173F6D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666</TotalTime>
  <Words>1079</Words>
  <Application>Microsoft Office PowerPoint</Application>
  <PresentationFormat>On-screen Show (16:9)</PresentationFormat>
  <Paragraphs>88</Paragraphs>
  <Slides>24</Slides>
  <Notes>8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Wingdings</vt:lpstr>
      <vt:lpstr>Anton</vt:lpstr>
      <vt:lpstr>Space Mono</vt:lpstr>
      <vt:lpstr>Algerian</vt:lpstr>
      <vt:lpstr>VINTAGE DISEASE</vt:lpstr>
      <vt:lpstr>Diabetes mellitus</vt:lpstr>
      <vt:lpstr>PowerPoint Presentation</vt:lpstr>
      <vt:lpstr>PowerPoint Presentation</vt:lpstr>
      <vt:lpstr>Classification:</vt:lpstr>
      <vt:lpstr>Type 1 Diabetes</vt:lpstr>
      <vt:lpstr>Type 1 Diabetes</vt:lpstr>
      <vt:lpstr>Type 2 Diabetes</vt:lpstr>
      <vt:lpstr>Obesity and insulin resistance</vt:lpstr>
      <vt:lpstr>Obesity and insulin resistance</vt:lpstr>
      <vt:lpstr>Obesity and insulin resistance</vt:lpstr>
      <vt:lpstr>Beta Cell Dysfunction</vt:lpstr>
      <vt:lpstr>PowerPoint Presentation</vt:lpstr>
      <vt:lpstr>Morphology - Pancreas</vt:lpstr>
      <vt:lpstr>Morphology - Pancreas</vt:lpstr>
      <vt:lpstr>Clinical: Initial Presentation  The classic triad of diabetes </vt:lpstr>
      <vt:lpstr>Clinical: Diabetic ketoacidosis </vt:lpstr>
      <vt:lpstr>Chronic Complications of Diabetes</vt:lpstr>
      <vt:lpstr>PowerPoint Presentation</vt:lpstr>
      <vt:lpstr>Chronic Complications of Diabetes</vt:lpstr>
      <vt:lpstr>Chronic Complications of Diabetes</vt:lpstr>
      <vt:lpstr>Chronic Complications of Diabetes</vt:lpstr>
      <vt:lpstr>Chronic Complications of Diabetes</vt:lpstr>
      <vt:lpstr>Chronic Complications of Diabetes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Diabetes mellitus</dc:title>
  <dc:creator>mohammed hayel</dc:creator>
  <cp:lastModifiedBy>mohammed hayel</cp:lastModifiedBy>
  <cp:revision>62</cp:revision>
  <dcterms:modified xsi:type="dcterms:W3CDTF">2020-04-11T14:58:19Z</dcterms:modified>
</cp:coreProperties>
</file>