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70" r:id="rId14"/>
    <p:sldId id="274" r:id="rId15"/>
    <p:sldId id="271" r:id="rId16"/>
    <p:sldId id="272" r:id="rId17"/>
    <p:sldId id="273" r:id="rId18"/>
    <p:sldId id="275" r:id="rId19"/>
    <p:sldId id="276" r:id="rId20"/>
    <p:sldId id="289" r:id="rId21"/>
    <p:sldId id="277" r:id="rId22"/>
    <p:sldId id="278" r:id="rId23"/>
    <p:sldId id="279" r:id="rId24"/>
    <p:sldId id="280" r:id="rId25"/>
    <p:sldId id="288" r:id="rId26"/>
    <p:sldId id="281" r:id="rId27"/>
    <p:sldId id="282" r:id="rId28"/>
    <p:sldId id="283" r:id="rId29"/>
    <p:sldId id="284" r:id="rId30"/>
    <p:sldId id="286" r:id="rId31"/>
    <p:sldId id="287" r:id="rId32"/>
    <p:sldId id="28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18AA5-7FBB-455E-906B-4C5909277BBA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4B7-4D0C-411A-A2A9-6E7807525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62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4B7-4D0C-411A-A2A9-6E78075255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muscular dystrophies are caused by mutations affecting genes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besides dystrophin; specific diagnosis is based largely on the patterns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inheritance and muscle weakness (Table 27-4). Limb girdle muscular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dystrophies are a group of autosomal muscular dystrophies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affect the proximal trunk and limb musculature; they are frequently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caused by mutations of the transmembrane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sarcoglycan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complex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proteins that link dystrophin with the extracellular matrix.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4B7-4D0C-411A-A2A9-6E78075255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7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A9D-001A-41B8-868C-637CDFEFCB34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C0E6-5D51-4167-BF10-82190861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8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A9D-001A-41B8-868C-637CDFEFCB34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C0E6-5D51-4167-BF10-82190861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7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A9D-001A-41B8-868C-637CDFEFCB34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C0E6-5D51-4167-BF10-82190861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2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A9D-001A-41B8-868C-637CDFEFCB34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C0E6-5D51-4167-BF10-82190861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0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A9D-001A-41B8-868C-637CDFEFCB34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C0E6-5D51-4167-BF10-82190861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5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A9D-001A-41B8-868C-637CDFEFCB34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C0E6-5D51-4167-BF10-82190861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0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A9D-001A-41B8-868C-637CDFEFCB34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C0E6-5D51-4167-BF10-82190861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1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A9D-001A-41B8-868C-637CDFEFCB34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C0E6-5D51-4167-BF10-82190861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A9D-001A-41B8-868C-637CDFEFCB34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C0E6-5D51-4167-BF10-82190861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3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A9D-001A-41B8-868C-637CDFEFCB34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C0E6-5D51-4167-BF10-82190861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3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A9D-001A-41B8-868C-637CDFEFCB34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C0E6-5D51-4167-BF10-82190861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0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8DA9D-001A-41B8-868C-637CDFEFCB34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EC0E6-5D51-4167-BF10-821908613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2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Diseases of skeletal muscle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Dr. Omar Hamdan MD</a:t>
            </a:r>
          </a:p>
          <a:p>
            <a:r>
              <a:rPr lang="en-US" b="1" dirty="0"/>
              <a:t>Anatomical pathology </a:t>
            </a:r>
            <a:br>
              <a:rPr lang="en-US" b="1" dirty="0"/>
            </a:br>
            <a:r>
              <a:rPr lang="en-US" b="1" dirty="0"/>
              <a:t>Mutah University</a:t>
            </a:r>
            <a:br>
              <a:rPr lang="en-US" b="1" dirty="0"/>
            </a:br>
            <a:r>
              <a:rPr lang="en-US" b="1" dirty="0"/>
              <a:t>School of Medicine- Department of Laboratory medicine &amp; Pathology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MSS lectures 2020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620" t="35615" r="19515" b="22573"/>
          <a:stretch/>
        </p:blipFill>
        <p:spPr>
          <a:xfrm>
            <a:off x="9627358" y="4100521"/>
            <a:ext cx="2081284" cy="214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2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responsible DMD gene at Xp21 encodes the 427-kD </a:t>
            </a:r>
            <a:r>
              <a:rPr lang="en-US" dirty="0" smtClean="0"/>
              <a:t>dystrophin protein </a:t>
            </a:r>
            <a:r>
              <a:rPr lang="en-US" dirty="0"/>
              <a:t>responsible for transducing contractile forces from </a:t>
            </a:r>
            <a:r>
              <a:rPr lang="en-US" dirty="0" smtClean="0"/>
              <a:t>the intracellular </a:t>
            </a:r>
            <a:r>
              <a:rPr lang="en-US" dirty="0"/>
              <a:t>sarcomeres to the extracellular matrix. </a:t>
            </a:r>
            <a:endParaRPr lang="en-US" dirty="0" smtClean="0"/>
          </a:p>
          <a:p>
            <a:r>
              <a:rPr lang="en-US" dirty="0" smtClean="0"/>
              <a:t>Most mutations are </a:t>
            </a:r>
            <a:r>
              <a:rPr lang="en-US" dirty="0"/>
              <a:t>deletions, with frameshift and point mutations </a:t>
            </a:r>
            <a:r>
              <a:rPr lang="en-US" dirty="0" smtClean="0"/>
              <a:t>accounting for </a:t>
            </a:r>
            <a:r>
              <a:rPr lang="en-US" dirty="0"/>
              <a:t>the </a:t>
            </a:r>
            <a:r>
              <a:rPr lang="en-US" dirty="0" smtClean="0"/>
              <a:t>rest.</a:t>
            </a:r>
            <a:endParaRPr lang="en-US" dirty="0" smtClean="0"/>
          </a:p>
          <a:p>
            <a:r>
              <a:rPr lang="en-US" dirty="0" smtClean="0"/>
              <a:t>Muscle </a:t>
            </a:r>
            <a:r>
              <a:rPr lang="en-US" dirty="0"/>
              <a:t>from DMD patients has almost no </a:t>
            </a:r>
            <a:r>
              <a:rPr lang="en-US" dirty="0" smtClean="0"/>
              <a:t>detectable dystrophin</a:t>
            </a:r>
            <a:r>
              <a:rPr lang="en-US" dirty="0"/>
              <a:t>; muscle from BMD patients has diminished </a:t>
            </a:r>
            <a:r>
              <a:rPr lang="en-US" dirty="0" smtClean="0"/>
              <a:t>amounts of dystrophin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93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365" t="24465" r="19179" b="9433"/>
          <a:stretch/>
        </p:blipFill>
        <p:spPr>
          <a:xfrm>
            <a:off x="806531" y="327547"/>
            <a:ext cx="10784967" cy="6312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668740" y="232012"/>
            <a:ext cx="1064526" cy="518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3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41275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DMD cases can exhibit enlarged, rounded, hyaline fibers lacking normal cross striations. Both DMD and BMD muscles show:</a:t>
            </a:r>
          </a:p>
          <a:p>
            <a:r>
              <a:rPr lang="en-US" dirty="0" smtClean="0"/>
              <a:t>Variation in myofiber diameter, with both small and giant fibers, sometimes with fiber splitting</a:t>
            </a:r>
          </a:p>
          <a:p>
            <a:r>
              <a:rPr lang="en-US" dirty="0" smtClean="0"/>
              <a:t>Increased numbers of internalized nuclei degeneration, necrosis, and phagocytosis of muscle fibers</a:t>
            </a:r>
          </a:p>
          <a:p>
            <a:r>
              <a:rPr lang="en-US" dirty="0" smtClean="0"/>
              <a:t>Regeneration of muscle fibers</a:t>
            </a:r>
          </a:p>
          <a:p>
            <a:r>
              <a:rPr lang="en-US" dirty="0" smtClean="0"/>
              <a:t>Proliferation of endomysial connective tissue</a:t>
            </a:r>
          </a:p>
          <a:p>
            <a:r>
              <a:rPr lang="en-US" dirty="0" smtClean="0"/>
              <a:t>In late stages, muscles are entirely replaced by fat and connective tissue</a:t>
            </a:r>
          </a:p>
          <a:p>
            <a:r>
              <a:rPr lang="en-US" dirty="0" smtClean="0"/>
              <a:t>Both type 1 and type 2 fibers are involved, without change in relative distribution.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5597" t="25461" r="9888" b="15804"/>
          <a:stretch/>
        </p:blipFill>
        <p:spPr>
          <a:xfrm>
            <a:off x="8079475" y="791570"/>
            <a:ext cx="3867963" cy="52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Weakness begins in the pelvic girdle muscles, extending to the </a:t>
            </a:r>
            <a:r>
              <a:rPr lang="en-US" dirty="0" smtClean="0"/>
              <a:t>shoulder girdle</a:t>
            </a:r>
            <a:r>
              <a:rPr lang="en-US" dirty="0"/>
              <a:t>; the lower leg is hypertrophied associated with </a:t>
            </a:r>
            <a:r>
              <a:rPr lang="en-US" dirty="0" smtClean="0"/>
              <a:t>weakness (pseudo hypertrophy). </a:t>
            </a:r>
          </a:p>
          <a:p>
            <a:r>
              <a:rPr lang="en-US" dirty="0" smtClean="0"/>
              <a:t>Pathologic </a:t>
            </a:r>
            <a:r>
              <a:rPr lang="en-US" dirty="0"/>
              <a:t>changes are also found in the </a:t>
            </a:r>
            <a:r>
              <a:rPr lang="en-US" dirty="0" smtClean="0"/>
              <a:t>heart </a:t>
            </a:r>
            <a:r>
              <a:rPr lang="en-US" dirty="0"/>
              <a:t>(failure and arrhythmia), and cognitive impairment is a </a:t>
            </a:r>
            <a:r>
              <a:rPr lang="en-US" dirty="0" smtClean="0"/>
              <a:t>component of </a:t>
            </a:r>
            <a:r>
              <a:rPr lang="en-US" dirty="0"/>
              <a:t>the </a:t>
            </a:r>
            <a:r>
              <a:rPr lang="en-US" dirty="0" smtClean="0"/>
              <a:t>disease.</a:t>
            </a:r>
          </a:p>
          <a:p>
            <a:r>
              <a:rPr lang="en-US" dirty="0" smtClean="0"/>
              <a:t>Female </a:t>
            </a:r>
            <a:r>
              <a:rPr lang="en-US" dirty="0"/>
              <a:t>carriers and affected males are at risk for </a:t>
            </a:r>
            <a:r>
              <a:rPr lang="en-US" dirty="0" smtClean="0"/>
              <a:t>developing dilated </a:t>
            </a:r>
            <a:r>
              <a:rPr lang="en-US" dirty="0"/>
              <a:t>cardiomyopathy. </a:t>
            </a:r>
            <a:endParaRPr lang="en-US" dirty="0" smtClean="0"/>
          </a:p>
          <a:p>
            <a:r>
              <a:rPr lang="en-US" dirty="0" smtClean="0"/>
              <a:t>Death </a:t>
            </a:r>
            <a:r>
              <a:rPr lang="en-US" dirty="0"/>
              <a:t>results from respiratory </a:t>
            </a:r>
            <a:r>
              <a:rPr lang="en-US" dirty="0" smtClean="0"/>
              <a:t>insufficiency, pulmonary </a:t>
            </a:r>
            <a:r>
              <a:rPr lang="en-US" dirty="0"/>
              <a:t>infection, and cardiac decompensation.</a:t>
            </a:r>
          </a:p>
        </p:txBody>
      </p:sp>
    </p:spTree>
    <p:extLst>
      <p:ext uri="{BB962C8B-B14F-4D97-AF65-F5344CB8AC3E}">
        <p14:creationId xmlns:p14="http://schemas.microsoft.com/office/powerpoint/2010/main" val="1053690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604" t="19886" r="22090" b="30737"/>
          <a:stretch/>
        </p:blipFill>
        <p:spPr>
          <a:xfrm>
            <a:off x="1183229" y="532263"/>
            <a:ext cx="10103470" cy="550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70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89" t="14312" r="59142" b="20980"/>
          <a:stretch/>
        </p:blipFill>
        <p:spPr>
          <a:xfrm>
            <a:off x="1055625" y="423083"/>
            <a:ext cx="9616924" cy="59777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44752" y="272955"/>
            <a:ext cx="1255594" cy="464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5910" y="259307"/>
            <a:ext cx="1255594" cy="764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47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537" t="28447" r="6977" b="22176"/>
          <a:stretch/>
        </p:blipFill>
        <p:spPr>
          <a:xfrm>
            <a:off x="634234" y="491320"/>
            <a:ext cx="11171081" cy="5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03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Inflammatory Myopathies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Noninfectious Inflammatory Myopathies </a:t>
            </a:r>
            <a:r>
              <a:rPr lang="en-US" dirty="0" smtClean="0"/>
              <a:t>are </a:t>
            </a:r>
            <a:r>
              <a:rPr lang="en-US" dirty="0"/>
              <a:t>a </a:t>
            </a:r>
            <a:r>
              <a:rPr lang="en-US" dirty="0" smtClean="0"/>
              <a:t>heterogeneous group </a:t>
            </a:r>
            <a:r>
              <a:rPr lang="en-US" dirty="0"/>
              <a:t>of immune-mediated disorders characterized by </a:t>
            </a:r>
            <a:r>
              <a:rPr lang="en-US" dirty="0" smtClean="0"/>
              <a:t>skeletal muscle </a:t>
            </a:r>
            <a:r>
              <a:rPr lang="en-US" dirty="0"/>
              <a:t>inflammation and injury.</a:t>
            </a:r>
          </a:p>
        </p:txBody>
      </p:sp>
    </p:spTree>
    <p:extLst>
      <p:ext uri="{BB962C8B-B14F-4D97-AF65-F5344CB8AC3E}">
        <p14:creationId xmlns:p14="http://schemas.microsoft.com/office/powerpoint/2010/main" val="1397752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Dermatomyositis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995717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</a:t>
            </a:r>
            <a:r>
              <a:rPr lang="en-US" dirty="0" smtClean="0"/>
              <a:t>nvolves </a:t>
            </a:r>
            <a:r>
              <a:rPr lang="en-US" dirty="0"/>
              <a:t>skin and muscle. Classically</a:t>
            </a:r>
            <a:r>
              <a:rPr lang="en-US" dirty="0" smtClean="0"/>
              <a:t>, </a:t>
            </a:r>
            <a:r>
              <a:rPr lang="en-US" dirty="0"/>
              <a:t>discoloration of upper eyelids and periorbital </a:t>
            </a:r>
            <a:r>
              <a:rPr lang="en-US" dirty="0" smtClean="0"/>
              <a:t>edema accompanies </a:t>
            </a:r>
            <a:r>
              <a:rPr lang="en-US" dirty="0"/>
              <a:t>or precedes weakness; scaling, erythematous </a:t>
            </a:r>
            <a:r>
              <a:rPr lang="en-US" dirty="0" smtClean="0"/>
              <a:t>patches are </a:t>
            </a:r>
            <a:r>
              <a:rPr lang="en-US" dirty="0"/>
              <a:t>also present over knuckles, elbows, and knees (</a:t>
            </a:r>
            <a:r>
              <a:rPr lang="en-US" dirty="0" err="1"/>
              <a:t>Grotton</a:t>
            </a:r>
            <a:r>
              <a:rPr lang="en-US" dirty="0"/>
              <a:t> lesions).</a:t>
            </a:r>
          </a:p>
          <a:p>
            <a:r>
              <a:rPr lang="en-US" dirty="0"/>
              <a:t>Muscle weakness is slow in onset and bilaterally symmetric, </a:t>
            </a:r>
            <a:r>
              <a:rPr lang="en-US" dirty="0" smtClean="0"/>
              <a:t>affecting proximal </a:t>
            </a:r>
            <a:r>
              <a:rPr lang="en-US" dirty="0"/>
              <a:t>muscles first; dysphagia occurs in a third of patients.</a:t>
            </a:r>
          </a:p>
          <a:p>
            <a:r>
              <a:rPr lang="en-US" dirty="0"/>
              <a:t>Interstitial lung disease, vasculitis, and myocarditis can also </a:t>
            </a:r>
            <a:r>
              <a:rPr lang="en-US" dirty="0" smtClean="0"/>
              <a:t>be present</a:t>
            </a:r>
            <a:r>
              <a:rPr lang="en-US" dirty="0"/>
              <a:t>. Nearly 25% of adult patients have cancer; </a:t>
            </a:r>
            <a:r>
              <a:rPr lang="en-US" dirty="0" smtClean="0"/>
              <a:t>juvenile patients </a:t>
            </a:r>
            <a:r>
              <a:rPr lang="en-US" dirty="0"/>
              <a:t>more characteristically exhibit gastrointestinal </a:t>
            </a:r>
            <a:r>
              <a:rPr lang="en-US" dirty="0" smtClean="0"/>
              <a:t>symptoms, and </a:t>
            </a:r>
            <a:r>
              <a:rPr lang="en-US" dirty="0"/>
              <a:t>a third have calcinosis. </a:t>
            </a:r>
            <a:endParaRPr lang="en-US" dirty="0" smtClean="0"/>
          </a:p>
          <a:p>
            <a:r>
              <a:rPr lang="en-US" dirty="0" smtClean="0"/>
              <a:t>Capillaries </a:t>
            </a:r>
            <a:r>
              <a:rPr lang="en-US" dirty="0"/>
              <a:t>appear to be the </a:t>
            </a:r>
            <a:r>
              <a:rPr lang="en-US" dirty="0" smtClean="0"/>
              <a:t>primary target </a:t>
            </a:r>
            <a:r>
              <a:rPr lang="en-US" dirty="0"/>
              <a:t>of immunologic attack. Immune suppressive therapy </a:t>
            </a:r>
            <a:r>
              <a:rPr lang="en-US" dirty="0" smtClean="0"/>
              <a:t>is beneficial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6313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739" t="11922" r="26343" b="19189"/>
          <a:stretch/>
        </p:blipFill>
        <p:spPr>
          <a:xfrm>
            <a:off x="2156347" y="389978"/>
            <a:ext cx="7246961" cy="57378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8549" y="6127845"/>
            <a:ext cx="9498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 </a:t>
            </a:r>
            <a:r>
              <a:rPr lang="en-US" dirty="0" err="1"/>
              <a:t>Gottron's</a:t>
            </a:r>
            <a:r>
              <a:rPr lang="en-US" dirty="0"/>
              <a:t> papules. Discrete erythematous papules overlying the metacarpal and interphalangeal joints in a patient with juvenile dermatomyositis</a:t>
            </a:r>
          </a:p>
        </p:txBody>
      </p:sp>
    </p:spTree>
    <p:extLst>
      <p:ext uri="{BB962C8B-B14F-4D97-AF65-F5344CB8AC3E}">
        <p14:creationId xmlns:p14="http://schemas.microsoft.com/office/powerpoint/2010/main" val="57401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Denervation Atrophy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89896" cy="4351338"/>
          </a:xfrm>
        </p:spPr>
        <p:txBody>
          <a:bodyPr/>
          <a:lstStyle/>
          <a:p>
            <a:r>
              <a:rPr lang="en-US" dirty="0"/>
              <a:t>Denervation atrophy of skeletal muscle occurs with any </a:t>
            </a:r>
            <a:r>
              <a:rPr lang="en-US" dirty="0" smtClean="0"/>
              <a:t>disorder that </a:t>
            </a:r>
            <a:r>
              <a:rPr lang="en-US" dirty="0"/>
              <a:t>affects motor </a:t>
            </a:r>
            <a:r>
              <a:rPr lang="en-US" dirty="0" smtClean="0"/>
              <a:t>neurons.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62" t="21280" r="59029" b="35117"/>
          <a:stretch/>
        </p:blipFill>
        <p:spPr>
          <a:xfrm>
            <a:off x="6237027" y="1064526"/>
            <a:ext cx="5844608" cy="401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25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84/62/fe/8462fe01333e0889da4e81f64e7897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3" y="327569"/>
            <a:ext cx="11361456" cy="634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700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Polymyositis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</a:t>
            </a:r>
            <a:r>
              <a:rPr lang="en-US" dirty="0"/>
              <a:t>similar to dermatomyositis but </a:t>
            </a:r>
            <a:r>
              <a:rPr lang="en-US" dirty="0" smtClean="0"/>
              <a:t>lacks cutaneous </a:t>
            </a:r>
            <a:r>
              <a:rPr lang="en-US" dirty="0"/>
              <a:t>involvement; it occurs primarily in adults. </a:t>
            </a:r>
            <a:endParaRPr lang="en-US" dirty="0" smtClean="0"/>
          </a:p>
          <a:p>
            <a:r>
              <a:rPr lang="en-US" dirty="0" smtClean="0"/>
              <a:t>The pathogenesis involves </a:t>
            </a:r>
            <a:r>
              <a:rPr lang="en-US" dirty="0"/>
              <a:t>cytotoxic T-cell–driven myocyte damage; </a:t>
            </a:r>
            <a:r>
              <a:rPr lang="en-US" dirty="0" smtClean="0"/>
              <a:t>various autoantibodies </a:t>
            </a:r>
            <a:r>
              <a:rPr lang="en-US" dirty="0"/>
              <a:t>against </a:t>
            </a:r>
            <a:r>
              <a:rPr lang="en-US" dirty="0" err="1"/>
              <a:t>tRNA</a:t>
            </a:r>
            <a:r>
              <a:rPr lang="en-US" dirty="0"/>
              <a:t> </a:t>
            </a:r>
            <a:r>
              <a:rPr lang="en-US" dirty="0" err="1"/>
              <a:t>synthetases</a:t>
            </a:r>
            <a:r>
              <a:rPr lang="en-US" dirty="0"/>
              <a:t> are also present.</a:t>
            </a:r>
          </a:p>
          <a:p>
            <a:r>
              <a:rPr lang="en-US" dirty="0"/>
              <a:t>Immune suppressive therapy is beneficial.</a:t>
            </a:r>
          </a:p>
        </p:txBody>
      </p:sp>
    </p:spTree>
    <p:extLst>
      <p:ext uri="{BB962C8B-B14F-4D97-AF65-F5344CB8AC3E}">
        <p14:creationId xmlns:p14="http://schemas.microsoft.com/office/powerpoint/2010/main" val="303755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 body myositis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begins </a:t>
            </a:r>
            <a:r>
              <a:rPr lang="en-US" dirty="0"/>
              <a:t>with distal </a:t>
            </a:r>
            <a:r>
              <a:rPr lang="en-US" dirty="0" smtClean="0"/>
              <a:t>muscle involvement</a:t>
            </a:r>
            <a:r>
              <a:rPr lang="en-US" dirty="0"/>
              <a:t>, especially extensors of the knee and flexors of </a:t>
            </a:r>
            <a:r>
              <a:rPr lang="en-US" dirty="0" smtClean="0"/>
              <a:t>the wrists</a:t>
            </a:r>
            <a:r>
              <a:rPr lang="en-US" dirty="0"/>
              <a:t>, and can be asymmetric. It has an insidious onset, </a:t>
            </a:r>
            <a:r>
              <a:rPr lang="en-US" dirty="0" smtClean="0"/>
              <a:t>typically affecting </a:t>
            </a:r>
            <a:r>
              <a:rPr lang="en-US" dirty="0"/>
              <a:t>individuals older than 50 years. Although </a:t>
            </a:r>
            <a:r>
              <a:rPr lang="en-US" dirty="0" smtClean="0"/>
              <a:t>cytotoxic CD8þ </a:t>
            </a:r>
            <a:r>
              <a:rPr lang="en-US" dirty="0"/>
              <a:t>T cells are present, immunosuppressive therapy </a:t>
            </a:r>
            <a:r>
              <a:rPr lang="en-US" dirty="0" smtClean="0"/>
              <a:t>is generally </a:t>
            </a:r>
            <a:r>
              <a:rPr lang="en-US" dirty="0"/>
              <a:t>not beneficial. </a:t>
            </a:r>
            <a:endParaRPr lang="en-US" dirty="0" smtClean="0"/>
          </a:p>
          <a:p>
            <a:r>
              <a:rPr lang="en-US" dirty="0" smtClean="0"/>
              <a:t>Intracellular </a:t>
            </a:r>
            <a:r>
              <a:rPr lang="en-US" dirty="0"/>
              <a:t>depositions of </a:t>
            </a:r>
            <a:r>
              <a:rPr lang="en-US" dirty="0" smtClean="0"/>
              <a:t>b-amyloid protein </a:t>
            </a:r>
            <a:r>
              <a:rPr lang="en-US" dirty="0"/>
              <a:t>and </a:t>
            </a:r>
            <a:r>
              <a:rPr lang="en-US" dirty="0" err="1"/>
              <a:t>hyperphosphorylated</a:t>
            </a:r>
            <a:r>
              <a:rPr lang="en-US" dirty="0"/>
              <a:t> tau proteins suggest </a:t>
            </a:r>
            <a:r>
              <a:rPr lang="en-US" dirty="0" smtClean="0"/>
              <a:t>abnormal protein </a:t>
            </a:r>
            <a:r>
              <a:rPr lang="en-US" dirty="0"/>
              <a:t>folding as an etiology.</a:t>
            </a:r>
          </a:p>
        </p:txBody>
      </p:sp>
    </p:spTree>
    <p:extLst>
      <p:ext uri="{BB962C8B-B14F-4D97-AF65-F5344CB8AC3E}">
        <p14:creationId xmlns:p14="http://schemas.microsoft.com/office/powerpoint/2010/main" val="3813234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Dermatomyositis: </a:t>
            </a:r>
            <a:r>
              <a:rPr lang="en-US" dirty="0"/>
              <a:t>Perivascular inflammatory infiltrates are </a:t>
            </a:r>
            <a:r>
              <a:rPr lang="en-US" dirty="0" smtClean="0"/>
              <a:t>associated with </a:t>
            </a:r>
            <a:r>
              <a:rPr lang="en-US" dirty="0"/>
              <a:t>scattered necrotic muscle fibers and muscle </a:t>
            </a:r>
            <a:r>
              <a:rPr lang="en-US" dirty="0" smtClean="0"/>
              <a:t>fiber atrophy</a:t>
            </a:r>
            <a:r>
              <a:rPr lang="en-US" dirty="0"/>
              <a:t>, especially at the periphery of fascicles (“</a:t>
            </a:r>
            <a:r>
              <a:rPr lang="en-US" dirty="0" err="1" smtClean="0"/>
              <a:t>perifascicular</a:t>
            </a:r>
            <a:r>
              <a:rPr lang="en-US" dirty="0" smtClean="0"/>
              <a:t> atrophy</a:t>
            </a:r>
            <a:r>
              <a:rPr lang="en-US" dirty="0"/>
              <a:t>”)—likely related to </a:t>
            </a:r>
            <a:r>
              <a:rPr lang="en-US" dirty="0" err="1"/>
              <a:t>hypoperfusion</a:t>
            </a:r>
            <a:r>
              <a:rPr lang="en-US" dirty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Polymyositis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dirty="0"/>
              <a:t>There is endomysial inflammation and </a:t>
            </a:r>
            <a:r>
              <a:rPr lang="en-US" dirty="0" smtClean="0"/>
              <a:t>scattered necrotic </a:t>
            </a:r>
            <a:r>
              <a:rPr lang="en-US" dirty="0"/>
              <a:t>muscle fibers, but no apparent vascular injury (</a:t>
            </a:r>
            <a:r>
              <a:rPr lang="en-US" dirty="0" err="1" smtClean="0"/>
              <a:t>perifascicular</a:t>
            </a:r>
            <a:r>
              <a:rPr lang="en-US" dirty="0" smtClean="0"/>
              <a:t> atrophy</a:t>
            </a:r>
            <a:r>
              <a:rPr lang="en-US" dirty="0"/>
              <a:t>).</a:t>
            </a:r>
          </a:p>
          <a:p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nclusion </a:t>
            </a:r>
            <a:r>
              <a:rPr lang="en-US" b="1" dirty="0">
                <a:solidFill>
                  <a:srgbClr val="FF0000"/>
                </a:solidFill>
              </a:rPr>
              <a:t>body myositis: </a:t>
            </a:r>
            <a:r>
              <a:rPr lang="en-US" dirty="0"/>
              <a:t>Endomysial inflammatory infiltrates </a:t>
            </a:r>
            <a:r>
              <a:rPr lang="en-US" dirty="0" smtClean="0"/>
              <a:t>are associated </a:t>
            </a:r>
            <a:r>
              <a:rPr lang="en-US" dirty="0"/>
              <a:t>with diagnostic “rimmed vacuoles”—clear </a:t>
            </a:r>
            <a:r>
              <a:rPr lang="en-US" dirty="0" smtClean="0"/>
              <a:t>cytoplasmic vacuoles </a:t>
            </a:r>
            <a:r>
              <a:rPr lang="en-US" dirty="0"/>
              <a:t>in myocytes surrounded by a thin rim of </a:t>
            </a:r>
            <a:r>
              <a:rPr lang="en-US" dirty="0" smtClean="0"/>
              <a:t>basophilic material</a:t>
            </a:r>
            <a:r>
              <a:rPr lang="en-US" dirty="0"/>
              <a:t>; myocytes can also contain amyloid deposits </a:t>
            </a:r>
            <a:r>
              <a:rPr lang="en-US" dirty="0" smtClean="0"/>
              <a:t>highlighted by </a:t>
            </a:r>
            <a:r>
              <a:rPr lang="en-US" dirty="0"/>
              <a:t>Congo red staining.</a:t>
            </a:r>
          </a:p>
        </p:txBody>
      </p:sp>
    </p:spTree>
    <p:extLst>
      <p:ext uri="{BB962C8B-B14F-4D97-AF65-F5344CB8AC3E}">
        <p14:creationId xmlns:p14="http://schemas.microsoft.com/office/powerpoint/2010/main" val="3408594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84" t="19886" r="18060" b="17994"/>
          <a:stretch/>
        </p:blipFill>
        <p:spPr>
          <a:xfrm>
            <a:off x="832251" y="545909"/>
            <a:ext cx="10509038" cy="5882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8807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93" t="16956" r="59342" b="42065"/>
          <a:stretch/>
        </p:blipFill>
        <p:spPr>
          <a:xfrm>
            <a:off x="764275" y="678170"/>
            <a:ext cx="10536072" cy="54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89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Diseases of the </a:t>
            </a:r>
            <a:r>
              <a:rPr lang="en-US" dirty="0" smtClean="0"/>
              <a:t>Neuromuscular Junction</a:t>
            </a:r>
            <a:br>
              <a:rPr lang="en-US" dirty="0" smtClean="0"/>
            </a:br>
            <a:r>
              <a:rPr lang="en-US" dirty="0" smtClean="0"/>
              <a:t>Myasthenia Gravis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Myasthenia </a:t>
            </a:r>
            <a:r>
              <a:rPr lang="en-US" dirty="0"/>
              <a:t>gravis is due to autoantibodies directed against </a:t>
            </a:r>
            <a:r>
              <a:rPr lang="en-US" dirty="0" smtClean="0"/>
              <a:t>skeletal muscle </a:t>
            </a:r>
            <a:r>
              <a:rPr lang="en-US" dirty="0"/>
              <a:t>acetylcholine receptors (AChR); it is more common </a:t>
            </a:r>
            <a:r>
              <a:rPr lang="en-US" dirty="0" smtClean="0"/>
              <a:t>in women </a:t>
            </a:r>
            <a:r>
              <a:rPr lang="en-US" dirty="0"/>
              <a:t>younger than 40 years, but it has equal gender </a:t>
            </a:r>
            <a:r>
              <a:rPr lang="en-US" dirty="0" smtClean="0"/>
              <a:t>predilection in </a:t>
            </a:r>
            <a:r>
              <a:rPr lang="en-US" dirty="0"/>
              <a:t>older age groups.</a:t>
            </a:r>
          </a:p>
          <a:p>
            <a:r>
              <a:rPr lang="en-US" dirty="0" smtClean="0"/>
              <a:t>Pathogenesis:</a:t>
            </a:r>
            <a:endParaRPr lang="en-US" dirty="0"/>
          </a:p>
          <a:p>
            <a:r>
              <a:rPr lang="en-US" dirty="0"/>
              <a:t>AChR autoantibodies can mediate complement fixation and </a:t>
            </a:r>
            <a:r>
              <a:rPr lang="en-US" dirty="0" smtClean="0"/>
              <a:t>direct postsynaptic </a:t>
            </a:r>
            <a:r>
              <a:rPr lang="en-US" dirty="0"/>
              <a:t>membrane </a:t>
            </a:r>
            <a:r>
              <a:rPr lang="en-US" dirty="0" smtClean="0"/>
              <a:t>damage leads to down-regulation </a:t>
            </a:r>
            <a:r>
              <a:rPr lang="en-US" dirty="0"/>
              <a:t>of the AChR, or block ACh binding.</a:t>
            </a:r>
          </a:p>
        </p:txBody>
      </p:sp>
    </p:spTree>
    <p:extLst>
      <p:ext uri="{BB962C8B-B14F-4D97-AF65-F5344CB8AC3E}">
        <p14:creationId xmlns:p14="http://schemas.microsoft.com/office/powerpoint/2010/main" val="450715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82" t="12718" r="59589" b="40294"/>
          <a:stretch/>
        </p:blipFill>
        <p:spPr>
          <a:xfrm>
            <a:off x="1146411" y="764275"/>
            <a:ext cx="9416957" cy="52134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80979" y="504967"/>
            <a:ext cx="1187355" cy="1037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55343" y="37532"/>
            <a:ext cx="1569493" cy="1194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83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07304" cy="4351338"/>
          </a:xfrm>
        </p:spPr>
        <p:txBody>
          <a:bodyPr/>
          <a:lstStyle/>
          <a:p>
            <a:r>
              <a:rPr lang="en-US" dirty="0"/>
              <a:t>Light microscopic examination of muscle is ordinarily </a:t>
            </a:r>
            <a:r>
              <a:rPr lang="en-US" dirty="0" smtClean="0"/>
              <a:t>unremarkable; </a:t>
            </a:r>
            <a:r>
              <a:rPr lang="en-US" dirty="0" smtClean="0"/>
              <a:t>ultra-structurally, </a:t>
            </a:r>
            <a:r>
              <a:rPr lang="en-US" dirty="0"/>
              <a:t>junctional folds are greatly reduced </a:t>
            </a:r>
            <a:r>
              <a:rPr lang="en-US" dirty="0" smtClean="0"/>
              <a:t>at </a:t>
            </a:r>
            <a:r>
              <a:rPr lang="en-US" dirty="0"/>
              <a:t>the neuromuscular junction, and there is </a:t>
            </a:r>
            <a:r>
              <a:rPr lang="en-US" dirty="0" smtClean="0"/>
              <a:t>diminished AChR </a:t>
            </a:r>
            <a:r>
              <a:rPr lang="en-US" dirty="0"/>
              <a:t>expression.</a:t>
            </a:r>
          </a:p>
        </p:txBody>
      </p:sp>
    </p:spTree>
    <p:extLst>
      <p:ext uri="{BB962C8B-B14F-4D97-AF65-F5344CB8AC3E}">
        <p14:creationId xmlns:p14="http://schemas.microsoft.com/office/powerpoint/2010/main" val="2244232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8454"/>
            <a:ext cx="10515600" cy="4351338"/>
          </a:xfrm>
        </p:spPr>
        <p:txBody>
          <a:bodyPr/>
          <a:lstStyle/>
          <a:p>
            <a:r>
              <a:rPr lang="en-US" dirty="0" smtClean="0"/>
              <a:t>Patients </a:t>
            </a:r>
            <a:r>
              <a:rPr lang="en-US" dirty="0"/>
              <a:t>classically present with easy fatigability, ptosis, and </a:t>
            </a:r>
            <a:r>
              <a:rPr lang="en-US" dirty="0" smtClean="0"/>
              <a:t>diplopia; symptoms </a:t>
            </a:r>
            <a:r>
              <a:rPr lang="en-US" dirty="0"/>
              <a:t>worsen with repeated stimulation. </a:t>
            </a:r>
            <a:endParaRPr lang="en-US" dirty="0" smtClean="0"/>
          </a:p>
          <a:p>
            <a:r>
              <a:rPr lang="en-US" dirty="0" smtClean="0"/>
              <a:t>Treatments include </a:t>
            </a:r>
            <a:r>
              <a:rPr lang="en-US" dirty="0"/>
              <a:t>anticholinesterase agents, prednisone, and plasmapheresis.</a:t>
            </a:r>
          </a:p>
          <a:p>
            <a:r>
              <a:rPr lang="en-US" dirty="0"/>
              <a:t>Thymic hyperplasia occurs in 65% of patients and </a:t>
            </a:r>
            <a:r>
              <a:rPr lang="en-US" dirty="0" err="1"/>
              <a:t>thymomas</a:t>
            </a:r>
            <a:r>
              <a:rPr lang="en-US" dirty="0"/>
              <a:t> </a:t>
            </a:r>
            <a:r>
              <a:rPr lang="en-US" dirty="0" smtClean="0"/>
              <a:t>in 15</a:t>
            </a:r>
            <a:r>
              <a:rPr lang="en-US" dirty="0"/>
              <a:t>%; thymic resection can improve symptoms.</a:t>
            </a:r>
          </a:p>
        </p:txBody>
      </p:sp>
    </p:spTree>
    <p:extLst>
      <p:ext uri="{BB962C8B-B14F-4D97-AF65-F5344CB8AC3E}">
        <p14:creationId xmlns:p14="http://schemas.microsoft.com/office/powerpoint/2010/main" val="134979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Spinal Muscular Atrophy </a:t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/>
              <a:t>Infantile Motor </a:t>
            </a:r>
            <a:r>
              <a:rPr lang="en-US" dirty="0" smtClean="0"/>
              <a:t>Neuron Disease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Spinal muscular atrophy (SMA) refers to a group of </a:t>
            </a:r>
            <a:r>
              <a:rPr lang="en-US" dirty="0" smtClean="0"/>
              <a:t>autosomal recessive </a:t>
            </a:r>
            <a:r>
              <a:rPr lang="en-US" dirty="0"/>
              <a:t>motor neuron diseases with onset in childhood or adolescence.</a:t>
            </a:r>
          </a:p>
          <a:p>
            <a:r>
              <a:rPr lang="en-US" dirty="0"/>
              <a:t>All forms of SMA are associated with mutations of </a:t>
            </a:r>
            <a:r>
              <a:rPr lang="en-US" dirty="0" smtClean="0"/>
              <a:t>the </a:t>
            </a:r>
            <a:r>
              <a:rPr lang="en-US" dirty="0"/>
              <a:t>SMN1 gene on chromosome </a:t>
            </a:r>
            <a:r>
              <a:rPr lang="en-US" dirty="0" smtClean="0"/>
              <a:t>5.</a:t>
            </a:r>
          </a:p>
          <a:p>
            <a:r>
              <a:rPr lang="en-US" dirty="0" smtClean="0"/>
              <a:t>The </a:t>
            </a:r>
            <a:r>
              <a:rPr lang="en-US" dirty="0"/>
              <a:t>SMN protein is important </a:t>
            </a:r>
            <a:r>
              <a:rPr lang="en-US" dirty="0" smtClean="0"/>
              <a:t>in axonal </a:t>
            </a:r>
            <a:r>
              <a:rPr lang="en-US" dirty="0"/>
              <a:t>transport and neuromuscular junction integrity, so that </a:t>
            </a:r>
            <a:r>
              <a:rPr lang="en-US" dirty="0" smtClean="0"/>
              <a:t>loss leads </a:t>
            </a:r>
            <a:r>
              <a:rPr lang="en-US" dirty="0"/>
              <a:t>to neuronal cell death.</a:t>
            </a:r>
          </a:p>
        </p:txBody>
      </p:sp>
    </p:spTree>
    <p:extLst>
      <p:ext uri="{BB962C8B-B14F-4D97-AF65-F5344CB8AC3E}">
        <p14:creationId xmlns:p14="http://schemas.microsoft.com/office/powerpoint/2010/main" val="59702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11" t="19489" r="54216" b="29515"/>
          <a:stretch/>
        </p:blipFill>
        <p:spPr>
          <a:xfrm>
            <a:off x="1351128" y="655092"/>
            <a:ext cx="9389659" cy="5928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6045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590" t="43977" r="15484" b="19189"/>
          <a:stretch/>
        </p:blipFill>
        <p:spPr>
          <a:xfrm>
            <a:off x="884004" y="1201003"/>
            <a:ext cx="10429990" cy="43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9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Lambert-Eaton </a:t>
            </a:r>
            <a:r>
              <a:rPr lang="en-US" dirty="0" err="1"/>
              <a:t>Myasthenic</a:t>
            </a:r>
            <a:r>
              <a:rPr lang="en-US" dirty="0"/>
              <a:t>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Lambert-Eaton </a:t>
            </a:r>
            <a:r>
              <a:rPr lang="en-US" dirty="0" err="1"/>
              <a:t>myasthenic</a:t>
            </a:r>
            <a:r>
              <a:rPr lang="en-US" dirty="0"/>
              <a:t> syndrome presents with weakness </a:t>
            </a:r>
            <a:r>
              <a:rPr lang="en-US" dirty="0" smtClean="0"/>
              <a:t>and autonomic </a:t>
            </a:r>
            <a:r>
              <a:rPr lang="en-US" dirty="0"/>
              <a:t>dysfunction. Most cases (i.e., 60%) are </a:t>
            </a:r>
            <a:r>
              <a:rPr lang="en-US" dirty="0" smtClean="0"/>
              <a:t>paraneoplastic and </a:t>
            </a:r>
            <a:r>
              <a:rPr lang="en-US" dirty="0"/>
              <a:t>are classically associated with small cell lung carcinoma; </a:t>
            </a:r>
            <a:r>
              <a:rPr lang="en-US" dirty="0" smtClean="0"/>
              <a:t>the syndrome </a:t>
            </a:r>
            <a:r>
              <a:rPr lang="en-US" dirty="0"/>
              <a:t>can also occur in the absence of malignancy. </a:t>
            </a:r>
            <a:endParaRPr lang="en-US" dirty="0" smtClean="0"/>
          </a:p>
          <a:p>
            <a:r>
              <a:rPr lang="en-US" dirty="0" smtClean="0"/>
              <a:t>The causal autoantibody </a:t>
            </a:r>
            <a:r>
              <a:rPr lang="en-US" dirty="0"/>
              <a:t>is directed against a pre-synaptic voltage-gated </a:t>
            </a:r>
            <a:r>
              <a:rPr lang="en-US" dirty="0" smtClean="0"/>
              <a:t>calcium channel</a:t>
            </a:r>
            <a:r>
              <a:rPr lang="en-US" dirty="0"/>
              <a:t>; each presynaptic action potential releases fewer </a:t>
            </a:r>
            <a:r>
              <a:rPr lang="en-US" dirty="0" smtClean="0"/>
              <a:t>synaptic vesicles </a:t>
            </a:r>
            <a:r>
              <a:rPr lang="en-US" dirty="0"/>
              <a:t>than normal; as compared to myasthenia </a:t>
            </a:r>
            <a:r>
              <a:rPr lang="en-US" dirty="0" smtClean="0"/>
              <a:t>gravis, neurotransmission </a:t>
            </a:r>
            <a:r>
              <a:rPr lang="en-US" dirty="0"/>
              <a:t>improves with repeated stimulation.</a:t>
            </a:r>
          </a:p>
        </p:txBody>
      </p:sp>
    </p:spTree>
    <p:extLst>
      <p:ext uri="{BB962C8B-B14F-4D97-AF65-F5344CB8AC3E}">
        <p14:creationId xmlns:p14="http://schemas.microsoft.com/office/powerpoint/2010/main" val="262924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Histology typically exhibits large numbers of extremely </a:t>
            </a:r>
            <a:r>
              <a:rPr lang="en-US" dirty="0" smtClean="0"/>
              <a:t>atrophic muscle </a:t>
            </a:r>
            <a:r>
              <a:rPr lang="en-US" dirty="0"/>
              <a:t>fibers, often involving an entire fascicle of a muscle.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694" t="15904" r="61380" b="36312"/>
          <a:stretch/>
        </p:blipFill>
        <p:spPr>
          <a:xfrm>
            <a:off x="2156346" y="2642192"/>
            <a:ext cx="7397087" cy="385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5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most common form (Werdnig-Hoffmann disease, SMA type </a:t>
            </a:r>
            <a:r>
              <a:rPr lang="en-US" dirty="0" smtClean="0"/>
              <a:t>1) presents </a:t>
            </a:r>
            <a:r>
              <a:rPr lang="en-US" dirty="0"/>
              <a:t>within the first 4 months of life with hypotonia and </a:t>
            </a:r>
            <a:r>
              <a:rPr lang="en-US" dirty="0" smtClean="0"/>
              <a:t>death within </a:t>
            </a:r>
            <a:r>
              <a:rPr lang="en-US" dirty="0"/>
              <a:t>the first 3 years. </a:t>
            </a:r>
            <a:endParaRPr lang="en-US" dirty="0" smtClean="0"/>
          </a:p>
          <a:p>
            <a:r>
              <a:rPr lang="en-US" dirty="0" smtClean="0"/>
              <a:t>SMA </a:t>
            </a:r>
            <a:r>
              <a:rPr lang="en-US" dirty="0"/>
              <a:t>2 and SMA 3 present at later </a:t>
            </a:r>
            <a:r>
              <a:rPr lang="en-US" dirty="0" smtClean="0"/>
              <a:t>ages; SMA </a:t>
            </a:r>
            <a:r>
              <a:rPr lang="en-US" dirty="0"/>
              <a:t>2 patients usually die in childhood (after age 4 years</a:t>
            </a:r>
            <a:r>
              <a:rPr lang="en-US" dirty="0" smtClean="0"/>
              <a:t>), whereas </a:t>
            </a:r>
            <a:r>
              <a:rPr lang="en-US" dirty="0"/>
              <a:t>SMA 3 patients survive into adulthood.</a:t>
            </a:r>
          </a:p>
        </p:txBody>
      </p:sp>
    </p:spTree>
    <p:extLst>
      <p:ext uri="{BB962C8B-B14F-4D97-AF65-F5344CB8AC3E}">
        <p14:creationId xmlns:p14="http://schemas.microsoft.com/office/powerpoint/2010/main" val="318389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Muscular dystrophies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a heterogeneous group of inherited disorders, </a:t>
            </a:r>
            <a:r>
              <a:rPr lang="en-US" dirty="0" smtClean="0"/>
              <a:t>often beginning </a:t>
            </a:r>
            <a:r>
              <a:rPr lang="en-US" dirty="0"/>
              <a:t>in childhood and characterized clinically by </a:t>
            </a:r>
            <a:r>
              <a:rPr lang="en-US" dirty="0" smtClean="0"/>
              <a:t>progressive muscular </a:t>
            </a:r>
            <a:r>
              <a:rPr lang="en-US" dirty="0"/>
              <a:t>weakness and wasting.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58" t="14510" r="59142" b="43679"/>
          <a:stretch/>
        </p:blipFill>
        <p:spPr>
          <a:xfrm>
            <a:off x="6259773" y="2904036"/>
            <a:ext cx="5436358" cy="3407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1353800" y="2606722"/>
            <a:ext cx="574343" cy="586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6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X-Linked Muscular Dystrophy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smtClean="0"/>
              <a:t>(</a:t>
            </a:r>
            <a:r>
              <a:rPr lang="en-US" sz="3100" b="1" dirty="0"/>
              <a:t>Duchenne </a:t>
            </a:r>
            <a:r>
              <a:rPr lang="en-US" sz="3100" b="1" dirty="0" smtClean="0"/>
              <a:t>Muscular Dystrophy </a:t>
            </a:r>
            <a:r>
              <a:rPr lang="en-US" sz="3100" b="1" dirty="0"/>
              <a:t>and Becker </a:t>
            </a:r>
            <a:r>
              <a:rPr lang="en-US" sz="3100" b="1" dirty="0" smtClean="0"/>
              <a:t>Muscular Dystrophy</a:t>
            </a:r>
            <a:r>
              <a:rPr lang="en-US" sz="3100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Duchenne muscular dystrophy (DMD) </a:t>
            </a:r>
            <a:r>
              <a:rPr lang="en-US" dirty="0"/>
              <a:t>is the most severe and </a:t>
            </a:r>
            <a:r>
              <a:rPr lang="en-US" dirty="0" smtClean="0"/>
              <a:t>most common </a:t>
            </a:r>
            <a:r>
              <a:rPr lang="en-US" dirty="0"/>
              <a:t>form of muscular dystrophy; the incidence is 1 in </a:t>
            </a:r>
            <a:r>
              <a:rPr lang="en-US" dirty="0" smtClean="0"/>
              <a:t>3500 live-born </a:t>
            </a:r>
            <a:r>
              <a:rPr lang="en-US" dirty="0"/>
              <a:t>males. It is clinically manifest by age 5 years; and </a:t>
            </a:r>
            <a:r>
              <a:rPr lang="en-US" dirty="0" smtClean="0"/>
              <a:t>patients are </a:t>
            </a:r>
            <a:r>
              <a:rPr lang="en-US" dirty="0"/>
              <a:t>wheelchair bound by age 10 to 12 years; the disease </a:t>
            </a:r>
            <a:r>
              <a:rPr lang="en-US" dirty="0" smtClean="0"/>
              <a:t>progresses relentlessly </a:t>
            </a:r>
            <a:r>
              <a:rPr lang="en-US" dirty="0"/>
              <a:t>until death in the early 20s. </a:t>
            </a:r>
            <a:endParaRPr lang="en-US" dirty="0" smtClean="0"/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Becker </a:t>
            </a:r>
            <a:r>
              <a:rPr lang="en-US" b="1" dirty="0">
                <a:solidFill>
                  <a:srgbClr val="FF0000"/>
                </a:solidFill>
              </a:rPr>
              <a:t>muscular </a:t>
            </a:r>
            <a:r>
              <a:rPr lang="en-US" b="1" dirty="0" smtClean="0">
                <a:solidFill>
                  <a:srgbClr val="FF0000"/>
                </a:solidFill>
              </a:rPr>
              <a:t>dystrophy (BMD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dirty="0"/>
              <a:t>involves the same genetic locus but is less common and </a:t>
            </a:r>
            <a:r>
              <a:rPr lang="en-US" dirty="0" smtClean="0"/>
              <a:t>less severe</a:t>
            </a:r>
            <a:r>
              <a:rPr lang="en-US" dirty="0"/>
              <a:t>, with later onset and a slower rate of progression.</a:t>
            </a:r>
          </a:p>
        </p:txBody>
      </p:sp>
    </p:spTree>
    <p:extLst>
      <p:ext uri="{BB962C8B-B14F-4D97-AF65-F5344CB8AC3E}">
        <p14:creationId xmlns:p14="http://schemas.microsoft.com/office/powerpoint/2010/main" val="40563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761" t="17298" r="23992" b="21379"/>
          <a:stretch/>
        </p:blipFill>
        <p:spPr>
          <a:xfrm>
            <a:off x="1801504" y="486696"/>
            <a:ext cx="8065828" cy="576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918" t="9333" r="34291" b="6048"/>
          <a:stretch/>
        </p:blipFill>
        <p:spPr>
          <a:xfrm>
            <a:off x="518616" y="0"/>
            <a:ext cx="6141494" cy="6646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0224" t="30240" r="23881" b="22175"/>
          <a:stretch/>
        </p:blipFill>
        <p:spPr>
          <a:xfrm>
            <a:off x="6951258" y="1392071"/>
            <a:ext cx="5240742" cy="495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1155</Words>
  <Application>Microsoft Office PowerPoint</Application>
  <PresentationFormat>Widescreen</PresentationFormat>
  <Paragraphs>78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Diseases of skeletal muscle</vt:lpstr>
      <vt:lpstr>Denervation Atrophy</vt:lpstr>
      <vt:lpstr>Spinal Muscular Atrophy  (Infantile Motor Neuron Disease)</vt:lpstr>
      <vt:lpstr>Morphology </vt:lpstr>
      <vt:lpstr>Clinical Course</vt:lpstr>
      <vt:lpstr>Muscular dystrophies </vt:lpstr>
      <vt:lpstr>X-Linked Muscular Dystrophy  (Duchenne Muscular Dystrophy and Becker Muscular Dystrophy)</vt:lpstr>
      <vt:lpstr>PowerPoint Presentation</vt:lpstr>
      <vt:lpstr>PowerPoint Presentation</vt:lpstr>
      <vt:lpstr>Pathogenesis</vt:lpstr>
      <vt:lpstr>PowerPoint Presentation</vt:lpstr>
      <vt:lpstr>Morphology </vt:lpstr>
      <vt:lpstr>Clinical Course</vt:lpstr>
      <vt:lpstr>PowerPoint Presentation</vt:lpstr>
      <vt:lpstr>PowerPoint Presentation</vt:lpstr>
      <vt:lpstr>PowerPoint Presentation</vt:lpstr>
      <vt:lpstr>Inflammatory Myopathies</vt:lpstr>
      <vt:lpstr>Dermatomyositis</vt:lpstr>
      <vt:lpstr>PowerPoint Presentation</vt:lpstr>
      <vt:lpstr>PowerPoint Presentation</vt:lpstr>
      <vt:lpstr>Polymyositis</vt:lpstr>
      <vt:lpstr>Inclusion body myositis</vt:lpstr>
      <vt:lpstr>Morphology </vt:lpstr>
      <vt:lpstr>PowerPoint Presentation</vt:lpstr>
      <vt:lpstr>PowerPoint Presentation</vt:lpstr>
      <vt:lpstr>Diseases of the Neuromuscular Junction Myasthenia Gravis</vt:lpstr>
      <vt:lpstr>PowerPoint Presentation</vt:lpstr>
      <vt:lpstr>Morphology </vt:lpstr>
      <vt:lpstr>Clinical Course</vt:lpstr>
      <vt:lpstr>PowerPoint Presentation</vt:lpstr>
      <vt:lpstr>PowerPoint Presentation</vt:lpstr>
      <vt:lpstr>Lambert-Eaton Myasthenic Syndrome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skeletal muscle</dc:title>
  <dc:creator>User</dc:creator>
  <cp:lastModifiedBy>User</cp:lastModifiedBy>
  <cp:revision>22</cp:revision>
  <dcterms:created xsi:type="dcterms:W3CDTF">2020-01-21T17:26:03Z</dcterms:created>
  <dcterms:modified xsi:type="dcterms:W3CDTF">2020-02-02T05:12:49Z</dcterms:modified>
</cp:coreProperties>
</file>