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5" r:id="rId10"/>
    <p:sldId id="264" r:id="rId11"/>
    <p:sldId id="266" r:id="rId12"/>
    <p:sldId id="270" r:id="rId13"/>
    <p:sldId id="267" r:id="rId14"/>
    <p:sldId id="268" r:id="rId15"/>
    <p:sldId id="269"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3CEE-0A4F-471C-9D15-1C42C42AF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18985E-EA2F-4EBB-924C-EED016556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16184-45DC-417C-B079-733A303D3B16}"/>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12F7DA23-0786-41BD-8B4C-FB2FB7424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07A60-E398-4AE3-89C6-54474BFFED15}"/>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57579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D3DC-802A-467D-AED8-FB5251008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41EC5-61C3-40EF-809E-C992F51B6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9392E-E8D4-4CB0-888D-BCC8ECB1F7DF}"/>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1C483564-249E-4B5B-912D-205D35B0E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A6A6A-9828-46BA-BECA-86E823FE5BBB}"/>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114033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23E53-874D-4932-BD4D-7369B781F8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F9F238-866C-41AC-91FC-FBF3E5367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4CAD7-06B8-4193-84F6-030A7923C781}"/>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4C5B89C3-3F9E-47E4-A1F7-26E0FBF12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E9FE-D574-4C79-85D7-1D0787CECE88}"/>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26805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3F6E-B7BF-406B-83C8-7079A97D6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ECC68-EA4B-439E-AEC1-DDE14FC89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E1D38-0BCF-443E-AB5B-7D6C1874AB32}"/>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8C20E934-B213-4B8C-B5E3-4F93FF611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47A90-D604-44C9-9791-AAD9B09FD893}"/>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75883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A08D-A7E0-4C4A-8C1D-850EAC74F6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F6565-99B0-4921-9BB5-E86C2A926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87E3AE-6D93-4D2C-88FC-FC736BEBE46F}"/>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7A44BCF1-C8D8-4AF8-9DC2-A3979FD1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DEE2C-227E-468E-BEA3-D1EAE443657E}"/>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134614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D51D-1072-4241-8036-37E92E65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82A6B-14EC-4E07-BBF1-0DA3166CD7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0A975-CCE7-45E2-A5BC-6D752CDE12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4CC1E0-A017-4ACC-B5A7-5A4AE4466609}"/>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6" name="Footer Placeholder 5">
            <a:extLst>
              <a:ext uri="{FF2B5EF4-FFF2-40B4-BE49-F238E27FC236}">
                <a16:creationId xmlns:a16="http://schemas.microsoft.com/office/drawing/2014/main" id="{F4A16635-34EC-42DD-B2AA-5359D6F9D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10C54-13D6-4575-8349-D0D272DB8317}"/>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52199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FB8B2-EF0A-4897-A64B-F4DE590A0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42205-494B-4CE1-8947-5E98EFC53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E9A85-96C7-48F5-B298-9481B9A51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38895-0AC4-489C-AA68-BA530E015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38A9C-6968-4838-91B8-A3BC9214F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1EEA5B-696C-4D60-A234-A5C3CC6E8804}"/>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8" name="Footer Placeholder 7">
            <a:extLst>
              <a:ext uri="{FF2B5EF4-FFF2-40B4-BE49-F238E27FC236}">
                <a16:creationId xmlns:a16="http://schemas.microsoft.com/office/drawing/2014/main" id="{1CCEE446-8BF5-4EE1-BE3D-F796A730D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F289F-535E-4E2B-B92D-8776B9A37865}"/>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58340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4BF8-65C5-440A-B9E0-8EF8F74915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784F13-7852-4378-9DD9-294BD698BE07}"/>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4" name="Footer Placeholder 3">
            <a:extLst>
              <a:ext uri="{FF2B5EF4-FFF2-40B4-BE49-F238E27FC236}">
                <a16:creationId xmlns:a16="http://schemas.microsoft.com/office/drawing/2014/main" id="{CB322C72-F87B-4FD6-B4D8-58005A836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927AB8-413D-48CF-B7D6-C6117445AF39}"/>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420378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439D-6BD8-4D08-8572-11EDB2AE1717}"/>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3" name="Footer Placeholder 2">
            <a:extLst>
              <a:ext uri="{FF2B5EF4-FFF2-40B4-BE49-F238E27FC236}">
                <a16:creationId xmlns:a16="http://schemas.microsoft.com/office/drawing/2014/main" id="{CF8015AC-8976-4BE6-B266-54E3D1C2B0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54C2EB-32FC-4387-B1DF-831E2238C2EA}"/>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20156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2003-75DA-4763-832E-37B47E41F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5D8AB-D534-48FB-8641-19AC6B6B7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F3772-C2CF-4F19-9C23-C7C9F6D91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CD9DD-2ED5-4210-BF80-D0357DB80013}"/>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6" name="Footer Placeholder 5">
            <a:extLst>
              <a:ext uri="{FF2B5EF4-FFF2-40B4-BE49-F238E27FC236}">
                <a16:creationId xmlns:a16="http://schemas.microsoft.com/office/drawing/2014/main" id="{C6316123-0D8E-4DB3-8CD5-87BE23B74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246D6-5019-47E0-97A6-D331EA8A44B9}"/>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344915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F604-4D3F-4126-A4F4-C2CF1E0DE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76B311-FEB6-467E-BFB8-04FC76220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384CE-320D-43C5-9127-E483DA675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12266-1037-4ACA-A5BB-6330D888EFAE}"/>
              </a:ext>
            </a:extLst>
          </p:cNvPr>
          <p:cNvSpPr>
            <a:spLocks noGrp="1"/>
          </p:cNvSpPr>
          <p:nvPr>
            <p:ph type="dt" sz="half" idx="10"/>
          </p:nvPr>
        </p:nvSpPr>
        <p:spPr/>
        <p:txBody>
          <a:bodyPr/>
          <a:lstStyle/>
          <a:p>
            <a:fld id="{8ACC0D27-9E3F-41C2-99C2-E8592D04B42A}" type="datetimeFigureOut">
              <a:rPr lang="en-US" smtClean="0"/>
              <a:t>11/15/2021</a:t>
            </a:fld>
            <a:endParaRPr lang="en-US"/>
          </a:p>
        </p:txBody>
      </p:sp>
      <p:sp>
        <p:nvSpPr>
          <p:cNvPr id="6" name="Footer Placeholder 5">
            <a:extLst>
              <a:ext uri="{FF2B5EF4-FFF2-40B4-BE49-F238E27FC236}">
                <a16:creationId xmlns:a16="http://schemas.microsoft.com/office/drawing/2014/main" id="{A3841E65-93BF-4FB6-9E9A-95BBE7E7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7B868-CDB9-45F5-85EC-78785C058F08}"/>
              </a:ext>
            </a:extLst>
          </p:cNvPr>
          <p:cNvSpPr>
            <a:spLocks noGrp="1"/>
          </p:cNvSpPr>
          <p:nvPr>
            <p:ph type="sldNum" sz="quarter" idx="12"/>
          </p:nvPr>
        </p:nvSpPr>
        <p:spPr/>
        <p:txBody>
          <a:bodyPr/>
          <a:lstStyle/>
          <a:p>
            <a:fld id="{2990E9DD-2DCF-40D0-8AA6-CF9B49344B1E}" type="slidenum">
              <a:rPr lang="en-US" smtClean="0"/>
              <a:t>‹#›</a:t>
            </a:fld>
            <a:endParaRPr lang="en-US"/>
          </a:p>
        </p:txBody>
      </p:sp>
    </p:spTree>
    <p:extLst>
      <p:ext uri="{BB962C8B-B14F-4D97-AF65-F5344CB8AC3E}">
        <p14:creationId xmlns:p14="http://schemas.microsoft.com/office/powerpoint/2010/main" val="389096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AE2-61CF-4452-A9D7-A40A5C4FF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8A24C-5FA8-4418-9E5E-53B529304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3457F-BF06-46A1-A6AA-52F95CF4F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C0D27-9E3F-41C2-99C2-E8592D04B42A}" type="datetimeFigureOut">
              <a:rPr lang="en-US" smtClean="0"/>
              <a:t>11/15/2021</a:t>
            </a:fld>
            <a:endParaRPr lang="en-US"/>
          </a:p>
        </p:txBody>
      </p:sp>
      <p:sp>
        <p:nvSpPr>
          <p:cNvPr id="5" name="Footer Placeholder 4">
            <a:extLst>
              <a:ext uri="{FF2B5EF4-FFF2-40B4-BE49-F238E27FC236}">
                <a16:creationId xmlns:a16="http://schemas.microsoft.com/office/drawing/2014/main" id="{79A713B9-7A69-4816-862C-F2735F273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37B8F0-5933-4333-894D-9F190E338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E9DD-2DCF-40D0-8AA6-CF9B49344B1E}" type="slidenum">
              <a:rPr lang="en-US" smtClean="0"/>
              <a:t>‹#›</a:t>
            </a:fld>
            <a:endParaRPr lang="en-US"/>
          </a:p>
        </p:txBody>
      </p:sp>
    </p:spTree>
    <p:extLst>
      <p:ext uri="{BB962C8B-B14F-4D97-AF65-F5344CB8AC3E}">
        <p14:creationId xmlns:p14="http://schemas.microsoft.com/office/powerpoint/2010/main" val="132463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38592-784E-4AD1-B42F-5F6A1417717D}"/>
              </a:ext>
            </a:extLst>
          </p:cNvPr>
          <p:cNvSpPr>
            <a:spLocks noGrp="1"/>
          </p:cNvSpPr>
          <p:nvPr>
            <p:ph type="ctrTitle"/>
          </p:nvPr>
        </p:nvSpPr>
        <p:spPr>
          <a:xfrm>
            <a:off x="1524000" y="1293338"/>
            <a:ext cx="9144000" cy="3274592"/>
          </a:xfrm>
        </p:spPr>
        <p:txBody>
          <a:bodyPr anchor="ctr">
            <a:normAutofit/>
          </a:bodyPr>
          <a:lstStyle/>
          <a:p>
            <a:r>
              <a:rPr lang="en-US" sz="7200"/>
              <a:t>Aneurysm and D</a:t>
            </a:r>
            <a:r>
              <a:rPr lang="en-US" sz="7200" dirty="0"/>
              <a:t>.V.T</a:t>
            </a:r>
            <a:br>
              <a:rPr lang="en-US" sz="7200" dirty="0"/>
            </a:br>
            <a:r>
              <a:rPr lang="en-US" sz="7200" dirty="0"/>
              <a:t>Dr. </a:t>
            </a:r>
            <a:r>
              <a:rPr lang="en-US" sz="7200" dirty="0" err="1"/>
              <a:t>Wiam</a:t>
            </a:r>
            <a:r>
              <a:rPr lang="en-US" sz="7200" dirty="0"/>
              <a:t> </a:t>
            </a:r>
            <a:r>
              <a:rPr lang="en-US" sz="7200" dirty="0" err="1"/>
              <a:t>AlKhreisat</a:t>
            </a:r>
            <a:endParaRPr lang="en-US" sz="7200" dirty="0"/>
          </a:p>
        </p:txBody>
      </p:sp>
      <p:sp>
        <p:nvSpPr>
          <p:cNvPr id="3" name="Subtitle 2">
            <a:extLst>
              <a:ext uri="{FF2B5EF4-FFF2-40B4-BE49-F238E27FC236}">
                <a16:creationId xmlns:a16="http://schemas.microsoft.com/office/drawing/2014/main" id="{E171CD5D-849F-4DC9-BCC3-1A4C29533B21}"/>
              </a:ext>
            </a:extLst>
          </p:cNvPr>
          <p:cNvSpPr>
            <a:spLocks noGrp="1"/>
          </p:cNvSpPr>
          <p:nvPr>
            <p:ph type="subTitle" idx="1"/>
          </p:nvPr>
        </p:nvSpPr>
        <p:spPr>
          <a:xfrm>
            <a:off x="1524000" y="5514052"/>
            <a:ext cx="9144000" cy="651910"/>
          </a:xfrm>
        </p:spPr>
        <p:txBody>
          <a:bodyPr anchor="ctr">
            <a:normAutofit/>
          </a:bodyPr>
          <a:lstStyle/>
          <a:p>
            <a:r>
              <a:rPr lang="en-US" dirty="0"/>
              <a:t>15 November 2021</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51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4EDC-AEA0-4C5A-8CBA-87B82C263D5B}"/>
              </a:ext>
            </a:extLst>
          </p:cNvPr>
          <p:cNvSpPr>
            <a:spLocks noGrp="1"/>
          </p:cNvSpPr>
          <p:nvPr>
            <p:ph type="title"/>
          </p:nvPr>
        </p:nvSpPr>
        <p:spPr/>
        <p:txBody>
          <a:bodyPr/>
          <a:lstStyle/>
          <a:p>
            <a:r>
              <a:rPr lang="en-US" dirty="0"/>
              <a:t>Abdominal Aortic Aneurysm</a:t>
            </a:r>
          </a:p>
        </p:txBody>
      </p:sp>
      <p:sp>
        <p:nvSpPr>
          <p:cNvPr id="3" name="Content Placeholder 2">
            <a:extLst>
              <a:ext uri="{FF2B5EF4-FFF2-40B4-BE49-F238E27FC236}">
                <a16:creationId xmlns:a16="http://schemas.microsoft.com/office/drawing/2014/main" id="{C3142314-62E0-4698-A740-F720D97A069A}"/>
              </a:ext>
            </a:extLst>
          </p:cNvPr>
          <p:cNvSpPr>
            <a:spLocks noGrp="1"/>
          </p:cNvSpPr>
          <p:nvPr>
            <p:ph idx="1"/>
          </p:nvPr>
        </p:nvSpPr>
        <p:spPr/>
        <p:txBody>
          <a:bodyPr>
            <a:normAutofit fontScale="92500" lnSpcReduction="10000"/>
          </a:bodyPr>
          <a:lstStyle/>
          <a:p>
            <a:r>
              <a:rPr lang="en-US" dirty="0"/>
              <a:t>Aneurysms occurring as a consequence of atherosclerosis form most commonly in the abdominal aorta and common iliac arteries, and may also involve the aortic arch and descending thoracic aorta. </a:t>
            </a:r>
          </a:p>
          <a:p>
            <a:r>
              <a:rPr lang="en-US" dirty="0"/>
              <a:t>Abdominal aortic aneurysms (AAAs) occur more frequently in men and in smokers and rarely develop before 50 years of age.</a:t>
            </a:r>
          </a:p>
          <a:p>
            <a:r>
              <a:rPr lang="en-US" dirty="0"/>
              <a:t>Atherosclerosis is a major cause of AAA, but other factors clearly contribute, since the incidence is less than 5% in men older than 60 years of age despite the almost universal presence of abdominal aortic atherosclerosis in this population. </a:t>
            </a:r>
          </a:p>
          <a:p>
            <a:r>
              <a:rPr lang="en-US" dirty="0"/>
              <a:t>In the majority of cases, AAA results from ECM degradation mediated by proteolytic enzymes released from inflammatory infiltrates in atherosclerotic lesions.</a:t>
            </a:r>
          </a:p>
        </p:txBody>
      </p:sp>
    </p:spTree>
    <p:extLst>
      <p:ext uri="{BB962C8B-B14F-4D97-AF65-F5344CB8AC3E}">
        <p14:creationId xmlns:p14="http://schemas.microsoft.com/office/powerpoint/2010/main" val="365648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5BC0-F37C-4395-A4B8-52A77234523C}"/>
              </a:ext>
            </a:extLst>
          </p:cNvPr>
          <p:cNvSpPr>
            <a:spLocks noGrp="1"/>
          </p:cNvSpPr>
          <p:nvPr>
            <p:ph type="title"/>
          </p:nvPr>
        </p:nvSpPr>
        <p:spPr>
          <a:xfrm>
            <a:off x="838200" y="365125"/>
            <a:ext cx="10515600" cy="504887"/>
          </a:xfrm>
        </p:spPr>
        <p:txBody>
          <a:bodyPr>
            <a:normAutofit fontScale="90000"/>
          </a:bodyPr>
          <a:lstStyle/>
          <a:p>
            <a:r>
              <a:rPr lang="en-US" dirty="0"/>
              <a:t>MORPHOLOGY </a:t>
            </a:r>
          </a:p>
        </p:txBody>
      </p:sp>
      <p:sp>
        <p:nvSpPr>
          <p:cNvPr id="3" name="Content Placeholder 2">
            <a:extLst>
              <a:ext uri="{FF2B5EF4-FFF2-40B4-BE49-F238E27FC236}">
                <a16:creationId xmlns:a16="http://schemas.microsoft.com/office/drawing/2014/main" id="{F8578A1F-000D-401A-ABFC-736805768F1E}"/>
              </a:ext>
            </a:extLst>
          </p:cNvPr>
          <p:cNvSpPr>
            <a:spLocks noGrp="1"/>
          </p:cNvSpPr>
          <p:nvPr>
            <p:ph idx="1"/>
          </p:nvPr>
        </p:nvSpPr>
        <p:spPr>
          <a:xfrm>
            <a:off x="838200" y="1154097"/>
            <a:ext cx="10515600" cy="5022866"/>
          </a:xfrm>
        </p:spPr>
        <p:txBody>
          <a:bodyPr>
            <a:normAutofit fontScale="62500" lnSpcReduction="20000"/>
          </a:bodyPr>
          <a:lstStyle/>
          <a:p>
            <a:r>
              <a:rPr lang="en-US" dirty="0"/>
              <a:t>Abdominal aortic aneurysms typically occur between the renal arteries and the aortic bifurcation; they can be saccular or fusiform and up to 15 cm in diameter and 25 cm in length.</a:t>
            </a:r>
          </a:p>
          <a:p>
            <a:r>
              <a:rPr lang="en-US" dirty="0"/>
              <a:t>In the vast majority of cases, extensive atherosclerosis is present, with thinning and focal destruction of the underlying media.</a:t>
            </a:r>
          </a:p>
          <a:p>
            <a:r>
              <a:rPr lang="en-US" dirty="0"/>
              <a:t>The aneurysm sac usually contains bland, laminated, poorly organized mural thrombus, which can fill much of the dilated segment. </a:t>
            </a:r>
          </a:p>
          <a:p>
            <a:r>
              <a:rPr lang="en-US" dirty="0"/>
              <a:t>Not infrequently, AAAs are accompanied by smaller iliac artery aneurysms. </a:t>
            </a:r>
          </a:p>
          <a:p>
            <a:pPr marL="0" indent="0">
              <a:buNone/>
            </a:pPr>
            <a:r>
              <a:rPr lang="en-US" dirty="0"/>
              <a:t>Next we describe some of the less common forms of aortic aneurysms: </a:t>
            </a:r>
          </a:p>
          <a:p>
            <a:pPr marL="0" indent="0">
              <a:buNone/>
            </a:pPr>
            <a:r>
              <a:rPr lang="en-US" dirty="0">
                <a:highlight>
                  <a:srgbClr val="FFFF00"/>
                </a:highlight>
              </a:rPr>
              <a:t>1• Inflammatory AAAs </a:t>
            </a:r>
            <a:r>
              <a:rPr lang="en-US" dirty="0"/>
              <a:t>characterized by dense periaortic fibrosis containing abundant lymphoplasmacytic inflammation with many macrophages and giant cells. </a:t>
            </a:r>
          </a:p>
          <a:p>
            <a:pPr marL="0" indent="0">
              <a:buNone/>
            </a:pPr>
            <a:r>
              <a:rPr lang="en-US" dirty="0">
                <a:highlight>
                  <a:srgbClr val="FFFF00"/>
                </a:highlight>
              </a:rPr>
              <a:t>2• Immunoglobulin G4 (IgG4)-related disease. </a:t>
            </a:r>
          </a:p>
          <a:p>
            <a:r>
              <a:rPr lang="en-US" dirty="0"/>
              <a:t>This disorder is marked by tissue fibrosis associated with frequent infiltrating IgG4- expressing plasma cells.</a:t>
            </a:r>
          </a:p>
          <a:p>
            <a:r>
              <a:rPr lang="en-US" dirty="0"/>
              <a:t> IgG4- related diseases can also affect a variety of tissues, including the pancreas, biliary system, thyroid gland, and salivary gland. Affected individuals have aortitis and </a:t>
            </a:r>
            <a:r>
              <a:rPr lang="en-US" dirty="0" err="1"/>
              <a:t>periaortitis</a:t>
            </a:r>
            <a:r>
              <a:rPr lang="en-US" dirty="0"/>
              <a:t> that weaken the wall sufficiently in some cases to give rise to aneurysms. Recognition of this entity is important since it responds well to steroid therapy. </a:t>
            </a:r>
          </a:p>
          <a:p>
            <a:pPr marL="0" indent="0">
              <a:buNone/>
            </a:pPr>
            <a:r>
              <a:rPr lang="en-US" dirty="0">
                <a:highlight>
                  <a:srgbClr val="FFFF00"/>
                </a:highlight>
              </a:rPr>
              <a:t>3• Mycotic AAAs </a:t>
            </a:r>
            <a:r>
              <a:rPr lang="en-US" dirty="0"/>
              <a:t>occur when circulating microorganisms (as in bacteremia from infective endocarditis) seed the aneurysm wall or the associated thrombus; the resulting suppuration accelerates the medial destruction and may lead to rapid dilation and rupture</a:t>
            </a:r>
          </a:p>
        </p:txBody>
      </p:sp>
    </p:spTree>
    <p:extLst>
      <p:ext uri="{BB962C8B-B14F-4D97-AF65-F5344CB8AC3E}">
        <p14:creationId xmlns:p14="http://schemas.microsoft.com/office/powerpoint/2010/main" val="264204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8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arthropod&#10;&#10;Description automatically generated">
            <a:extLst>
              <a:ext uri="{FF2B5EF4-FFF2-40B4-BE49-F238E27FC236}">
                <a16:creationId xmlns:a16="http://schemas.microsoft.com/office/drawing/2014/main" id="{92A729A2-67E4-4ECC-97E3-511D4C8BB7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9382" y="643467"/>
            <a:ext cx="5153235" cy="5571066"/>
          </a:xfrm>
          <a:prstGeom prst="rect">
            <a:avLst/>
          </a:prstGeom>
        </p:spPr>
      </p:pic>
    </p:spTree>
    <p:extLst>
      <p:ext uri="{BB962C8B-B14F-4D97-AF65-F5344CB8AC3E}">
        <p14:creationId xmlns:p14="http://schemas.microsoft.com/office/powerpoint/2010/main" val="88413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CCDD-C7D6-456F-AF36-68289624EE17}"/>
              </a:ext>
            </a:extLst>
          </p:cNvPr>
          <p:cNvSpPr>
            <a:spLocks noGrp="1"/>
          </p:cNvSpPr>
          <p:nvPr>
            <p:ph type="title"/>
          </p:nvPr>
        </p:nvSpPr>
        <p:spPr/>
        <p:txBody>
          <a:bodyPr/>
          <a:lstStyle/>
          <a:p>
            <a:r>
              <a:rPr lang="en-US" dirty="0"/>
              <a:t>Clinical Consequences </a:t>
            </a:r>
          </a:p>
        </p:txBody>
      </p:sp>
      <p:sp>
        <p:nvSpPr>
          <p:cNvPr id="3" name="Content Placeholder 2">
            <a:extLst>
              <a:ext uri="{FF2B5EF4-FFF2-40B4-BE49-F238E27FC236}">
                <a16:creationId xmlns:a16="http://schemas.microsoft.com/office/drawing/2014/main" id="{2FF95C23-E06D-40DA-8E73-DE0910DB6EA4}"/>
              </a:ext>
            </a:extLst>
          </p:cNvPr>
          <p:cNvSpPr>
            <a:spLocks noGrp="1"/>
          </p:cNvSpPr>
          <p:nvPr>
            <p:ph idx="1"/>
          </p:nvPr>
        </p:nvSpPr>
        <p:spPr/>
        <p:txBody>
          <a:bodyPr>
            <a:normAutofit fontScale="92500" lnSpcReduction="10000"/>
          </a:bodyPr>
          <a:lstStyle/>
          <a:p>
            <a:r>
              <a:rPr lang="en-US" dirty="0"/>
              <a:t>The clinical consequences of AAA include the following: </a:t>
            </a:r>
          </a:p>
          <a:p>
            <a:pPr marL="514350" indent="-514350">
              <a:buFont typeface="+mj-lt"/>
              <a:buAutoNum type="arabicPeriod"/>
            </a:pPr>
            <a:r>
              <a:rPr lang="en-US" dirty="0"/>
              <a:t> Obstruction of a vessel branching off the aorta (e.g., the renal, iliac, vertebral, or mesenteric arteries), resulting in ischemia of the kidneys, legs, spinal cord, or gastrointestinal tract, respectively </a:t>
            </a:r>
          </a:p>
          <a:p>
            <a:pPr marL="514350" indent="-514350">
              <a:buFont typeface="+mj-lt"/>
              <a:buAutoNum type="arabicPeriod"/>
            </a:pPr>
            <a:r>
              <a:rPr lang="en-US" dirty="0"/>
              <a:t> Embolism of atheromatous material (e.g., cholesterol crystals) or mural thrombus </a:t>
            </a:r>
          </a:p>
          <a:p>
            <a:pPr marL="514350" indent="-514350">
              <a:buFont typeface="+mj-lt"/>
              <a:buAutoNum type="arabicPeriod"/>
            </a:pPr>
            <a:r>
              <a:rPr lang="en-US" dirty="0"/>
              <a:t> Impingement on adjacent structures (e.g., compression of a ureter or erosion of vertebrae by the expanding aneurysm) </a:t>
            </a:r>
          </a:p>
          <a:p>
            <a:pPr marL="514350" indent="-514350">
              <a:buFont typeface="+mj-lt"/>
              <a:buAutoNum type="arabicPeriod"/>
            </a:pPr>
            <a:r>
              <a:rPr lang="en-US" dirty="0"/>
              <a:t> An abdominal mass (often palpably pulsating) that simulates a tumor </a:t>
            </a:r>
          </a:p>
          <a:p>
            <a:pPr marL="514350" indent="-514350">
              <a:buFont typeface="+mj-lt"/>
              <a:buAutoNum type="arabicPeriod"/>
            </a:pPr>
            <a:r>
              <a:rPr lang="en-US" dirty="0"/>
              <a:t> Rupture into the peritoneal cavity or retroperitoneal tissues, leading to massive, often fatal hemorrhage</a:t>
            </a:r>
          </a:p>
        </p:txBody>
      </p:sp>
    </p:spTree>
    <p:extLst>
      <p:ext uri="{BB962C8B-B14F-4D97-AF65-F5344CB8AC3E}">
        <p14:creationId xmlns:p14="http://schemas.microsoft.com/office/powerpoint/2010/main" val="162234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1F0D7-98FC-4631-AC47-76CDEF68F6A5}"/>
              </a:ext>
            </a:extLst>
          </p:cNvPr>
          <p:cNvSpPr>
            <a:spLocks noGrp="1"/>
          </p:cNvSpPr>
          <p:nvPr>
            <p:ph idx="1"/>
          </p:nvPr>
        </p:nvSpPr>
        <p:spPr>
          <a:xfrm>
            <a:off x="838200" y="1118586"/>
            <a:ext cx="10515600" cy="5058377"/>
          </a:xfrm>
        </p:spPr>
        <p:txBody>
          <a:bodyPr>
            <a:normAutofit lnSpcReduction="10000"/>
          </a:bodyPr>
          <a:lstStyle/>
          <a:p>
            <a:r>
              <a:rPr lang="en-US" dirty="0"/>
              <a:t>The risk for rupture is related to the size of AAAs. </a:t>
            </a:r>
          </a:p>
          <a:p>
            <a:r>
              <a:rPr lang="en-US" dirty="0"/>
              <a:t>Those 4 cm or less in diameter almost never burst, while those between 4 and 5 cm do so at a rate of 1% per year. </a:t>
            </a:r>
          </a:p>
          <a:p>
            <a:r>
              <a:rPr lang="en-US" dirty="0"/>
              <a:t>The risk rises to 11% per year for AAAs 5 to 6 cm in diameter, and to 25% per year for aneurysms greater than 6 cm in diameter. </a:t>
            </a:r>
          </a:p>
          <a:p>
            <a:r>
              <a:rPr lang="en-US" dirty="0"/>
              <a:t>Thus, aneurysms 5 cm in diameter or larger are managed surgically, either by open placement of tubular prosthetic grafts or with endoluminal insertion of stented grafts (expandable wire frames covered by a cloth sleeve). </a:t>
            </a:r>
          </a:p>
          <a:p>
            <a:r>
              <a:rPr lang="en-US" dirty="0"/>
              <a:t>Timely intervention is critical, because the mortality rate for elective procedures is approximately 5%, whereas the rate for emergency surgery after rupture is roughly 50%.</a:t>
            </a:r>
          </a:p>
        </p:txBody>
      </p:sp>
    </p:spTree>
    <p:extLst>
      <p:ext uri="{BB962C8B-B14F-4D97-AF65-F5344CB8AC3E}">
        <p14:creationId xmlns:p14="http://schemas.microsoft.com/office/powerpoint/2010/main" val="248730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8234-E635-47D6-A45D-ECA216EAC90E}"/>
              </a:ext>
            </a:extLst>
          </p:cNvPr>
          <p:cNvSpPr>
            <a:spLocks noGrp="1"/>
          </p:cNvSpPr>
          <p:nvPr>
            <p:ph type="title"/>
          </p:nvPr>
        </p:nvSpPr>
        <p:spPr/>
        <p:txBody>
          <a:bodyPr/>
          <a:lstStyle/>
          <a:p>
            <a:r>
              <a:rPr lang="en-US" dirty="0"/>
              <a:t>Thoracic Aortic Aneurysm </a:t>
            </a:r>
          </a:p>
        </p:txBody>
      </p:sp>
      <p:sp>
        <p:nvSpPr>
          <p:cNvPr id="3" name="Content Placeholder 2">
            <a:extLst>
              <a:ext uri="{FF2B5EF4-FFF2-40B4-BE49-F238E27FC236}">
                <a16:creationId xmlns:a16="http://schemas.microsoft.com/office/drawing/2014/main" id="{2E4EB247-646E-4A91-84BE-2F8060F5995F}"/>
              </a:ext>
            </a:extLst>
          </p:cNvPr>
          <p:cNvSpPr>
            <a:spLocks noGrp="1"/>
          </p:cNvSpPr>
          <p:nvPr>
            <p:ph idx="1"/>
          </p:nvPr>
        </p:nvSpPr>
        <p:spPr/>
        <p:txBody>
          <a:bodyPr>
            <a:normAutofit fontScale="85000" lnSpcReduction="20000"/>
          </a:bodyPr>
          <a:lstStyle/>
          <a:p>
            <a:r>
              <a:rPr lang="en-US" dirty="0"/>
              <a:t>Thoracic aortic aneurysms most commonly are associated with hypertension, bicuspid aortic valves, and Marfan syndrome. </a:t>
            </a:r>
          </a:p>
          <a:p>
            <a:r>
              <a:rPr lang="en-US" dirty="0"/>
              <a:t>Less commonly, disorders caused by mutations in the TGF-β signaling pathway are causative. </a:t>
            </a:r>
          </a:p>
          <a:p>
            <a:r>
              <a:rPr lang="en-US" dirty="0"/>
              <a:t>These aneurysms manifest with the following signs and symptoms: </a:t>
            </a:r>
          </a:p>
          <a:p>
            <a:pPr marL="514350" indent="-514350">
              <a:buFont typeface="+mj-lt"/>
              <a:buAutoNum type="arabicPeriod"/>
            </a:pPr>
            <a:r>
              <a:rPr lang="en-US" dirty="0">
                <a:solidFill>
                  <a:srgbClr val="FF0000"/>
                </a:solidFill>
              </a:rPr>
              <a:t> Respiratory or feeding difficulties due to airway or esophageal compression, respectively, because of encroachment on mediastinal structures </a:t>
            </a:r>
          </a:p>
          <a:p>
            <a:pPr marL="514350" indent="-514350">
              <a:buFont typeface="+mj-lt"/>
              <a:buAutoNum type="arabicPeriod"/>
            </a:pPr>
            <a:r>
              <a:rPr lang="en-US" dirty="0">
                <a:solidFill>
                  <a:srgbClr val="FF0000"/>
                </a:solidFill>
              </a:rPr>
              <a:t> Persistent cough from irritation of the recurrent laryngeal nerves </a:t>
            </a:r>
          </a:p>
          <a:p>
            <a:pPr marL="514350" indent="-514350">
              <a:buFont typeface="+mj-lt"/>
              <a:buAutoNum type="arabicPeriod"/>
            </a:pPr>
            <a:r>
              <a:rPr lang="en-US" dirty="0">
                <a:solidFill>
                  <a:srgbClr val="FF0000"/>
                </a:solidFill>
              </a:rPr>
              <a:t> Pain caused by erosion of bone (i.e., ribs and vertebral bodies) </a:t>
            </a:r>
          </a:p>
          <a:p>
            <a:pPr marL="514350" indent="-514350">
              <a:buFont typeface="+mj-lt"/>
              <a:buAutoNum type="arabicPeriod"/>
            </a:pPr>
            <a:r>
              <a:rPr lang="en-US" dirty="0">
                <a:solidFill>
                  <a:srgbClr val="FF0000"/>
                </a:solidFill>
              </a:rPr>
              <a:t> Cardiac disease due to valvular insufficiency or narrowing of the coronary ostia; heart failure induced by aortic valvular incompetence </a:t>
            </a:r>
          </a:p>
          <a:p>
            <a:pPr marL="514350" indent="-514350">
              <a:buFont typeface="+mj-lt"/>
              <a:buAutoNum type="arabicPeriod"/>
            </a:pPr>
            <a:r>
              <a:rPr lang="en-US" dirty="0">
                <a:solidFill>
                  <a:srgbClr val="FF0000"/>
                </a:solidFill>
              </a:rPr>
              <a:t> Aortic dissection or rupture</a:t>
            </a:r>
          </a:p>
        </p:txBody>
      </p:sp>
    </p:spTree>
    <p:extLst>
      <p:ext uri="{BB962C8B-B14F-4D97-AF65-F5344CB8AC3E}">
        <p14:creationId xmlns:p14="http://schemas.microsoft.com/office/powerpoint/2010/main" val="356241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D1BF-DDA7-4F5E-AFFF-5259BF0947F5}"/>
              </a:ext>
            </a:extLst>
          </p:cNvPr>
          <p:cNvSpPr>
            <a:spLocks noGrp="1"/>
          </p:cNvSpPr>
          <p:nvPr>
            <p:ph type="title"/>
          </p:nvPr>
        </p:nvSpPr>
        <p:spPr>
          <a:xfrm>
            <a:off x="838200" y="365126"/>
            <a:ext cx="10515600" cy="638052"/>
          </a:xfrm>
        </p:spPr>
        <p:txBody>
          <a:bodyPr>
            <a:normAutofit fontScale="90000"/>
          </a:bodyPr>
          <a:lstStyle/>
          <a:p>
            <a:r>
              <a:rPr lang="en-US" dirty="0"/>
              <a:t>Varicose Veins of the Extremities </a:t>
            </a:r>
          </a:p>
        </p:txBody>
      </p:sp>
      <p:sp>
        <p:nvSpPr>
          <p:cNvPr id="3" name="Content Placeholder 2">
            <a:extLst>
              <a:ext uri="{FF2B5EF4-FFF2-40B4-BE49-F238E27FC236}">
                <a16:creationId xmlns:a16="http://schemas.microsoft.com/office/drawing/2014/main" id="{923DADD1-FBB8-45BD-A91E-43496629B951}"/>
              </a:ext>
            </a:extLst>
          </p:cNvPr>
          <p:cNvSpPr>
            <a:spLocks noGrp="1"/>
          </p:cNvSpPr>
          <p:nvPr>
            <p:ph idx="1"/>
          </p:nvPr>
        </p:nvSpPr>
        <p:spPr>
          <a:xfrm>
            <a:off x="838200" y="1313895"/>
            <a:ext cx="10515600" cy="4863068"/>
          </a:xfrm>
        </p:spPr>
        <p:txBody>
          <a:bodyPr>
            <a:normAutofit fontScale="77500" lnSpcReduction="20000"/>
          </a:bodyPr>
          <a:lstStyle/>
          <a:p>
            <a:r>
              <a:rPr lang="en-US" dirty="0"/>
              <a:t>Varicose veins are abnormally dilated tortuous veins produced by chronically increased intraluminal pressures and weakened vessel wall support. </a:t>
            </a:r>
          </a:p>
          <a:p>
            <a:r>
              <a:rPr lang="en-US" dirty="0"/>
              <a:t>The superficial veins of the upper and lower leg typically are involved. </a:t>
            </a:r>
          </a:p>
          <a:p>
            <a:r>
              <a:rPr lang="en-US" dirty="0"/>
              <a:t>Up to one fifth of men and one third of women develop </a:t>
            </a:r>
            <a:r>
              <a:rPr lang="en-US" dirty="0" err="1"/>
              <a:t>lowerextremity</a:t>
            </a:r>
            <a:r>
              <a:rPr lang="en-US" dirty="0"/>
              <a:t> varicose veins. </a:t>
            </a:r>
          </a:p>
          <a:p>
            <a:r>
              <a:rPr lang="en-US" dirty="0"/>
              <a:t>Obesity increases the risk, and the higher incidence in women probably reflects the prolonged elevation in venous pressure caused by compression of the inferior vena cava by the gravid uterus during pregnancy. </a:t>
            </a:r>
          </a:p>
          <a:p>
            <a:r>
              <a:rPr lang="en-US" dirty="0"/>
              <a:t>There is also a familial tendency toward premature varicosities. </a:t>
            </a:r>
          </a:p>
          <a:p>
            <a:r>
              <a:rPr lang="en-US" dirty="0"/>
              <a:t>Clinical Features Varicose dilation renders the venous valves incompetent and leads to lower-extremity stasis, congestion, edema, pain, and thrombosis. </a:t>
            </a:r>
          </a:p>
          <a:p>
            <a:r>
              <a:rPr lang="en-US" dirty="0"/>
              <a:t>The most disabling sequelae include persistent edema in the extremity and secondary ischemic skin changes, including stasis dermatitis and ulcerations. </a:t>
            </a:r>
          </a:p>
          <a:p>
            <a:r>
              <a:rPr lang="en-US" dirty="0"/>
              <a:t>The latter can become chronic varicose ulcers as a consequence of poor wound healing and superimposed infections. Of note, embolism from these superficial veins is very rare.</a:t>
            </a:r>
          </a:p>
        </p:txBody>
      </p:sp>
    </p:spTree>
    <p:extLst>
      <p:ext uri="{BB962C8B-B14F-4D97-AF65-F5344CB8AC3E}">
        <p14:creationId xmlns:p14="http://schemas.microsoft.com/office/powerpoint/2010/main" val="157469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F343-E2AE-4C2E-B0B3-515075602F01}"/>
              </a:ext>
            </a:extLst>
          </p:cNvPr>
          <p:cNvSpPr>
            <a:spLocks noGrp="1"/>
          </p:cNvSpPr>
          <p:nvPr>
            <p:ph type="title"/>
          </p:nvPr>
        </p:nvSpPr>
        <p:spPr/>
        <p:txBody>
          <a:bodyPr/>
          <a:lstStyle/>
          <a:p>
            <a:r>
              <a:rPr lang="en-US" dirty="0"/>
              <a:t>Varicosities of Other Sites</a:t>
            </a:r>
          </a:p>
        </p:txBody>
      </p:sp>
      <p:sp>
        <p:nvSpPr>
          <p:cNvPr id="3" name="Content Placeholder 2">
            <a:extLst>
              <a:ext uri="{FF2B5EF4-FFF2-40B4-BE49-F238E27FC236}">
                <a16:creationId xmlns:a16="http://schemas.microsoft.com/office/drawing/2014/main" id="{2B79976C-778E-42C2-9E82-B8D1DBBDD3CF}"/>
              </a:ext>
            </a:extLst>
          </p:cNvPr>
          <p:cNvSpPr>
            <a:spLocks noGrp="1"/>
          </p:cNvSpPr>
          <p:nvPr>
            <p:ph idx="1"/>
          </p:nvPr>
        </p:nvSpPr>
        <p:spPr/>
        <p:txBody>
          <a:bodyPr>
            <a:normAutofit fontScale="92500" lnSpcReduction="20000"/>
          </a:bodyPr>
          <a:lstStyle/>
          <a:p>
            <a:r>
              <a:rPr lang="en-US" dirty="0"/>
              <a:t>Venous dilations in two other sites merit special attention: </a:t>
            </a:r>
          </a:p>
          <a:p>
            <a:pPr marL="514350" indent="-514350">
              <a:buFont typeface="+mj-lt"/>
              <a:buAutoNum type="arabicPeriod"/>
            </a:pPr>
            <a:r>
              <a:rPr lang="en-US" dirty="0"/>
              <a:t> </a:t>
            </a:r>
            <a:r>
              <a:rPr lang="en-US" dirty="0">
                <a:highlight>
                  <a:srgbClr val="FFFF00"/>
                </a:highlight>
              </a:rPr>
              <a:t>Esophageal varices. </a:t>
            </a:r>
          </a:p>
          <a:p>
            <a:r>
              <a:rPr lang="en-US" dirty="0"/>
              <a:t>Liver cirrhosis (and less frequently, portal vein obstruction or hepatic vein thrombosis) causes portal venous hypertension.</a:t>
            </a:r>
          </a:p>
          <a:p>
            <a:r>
              <a:rPr lang="en-US" dirty="0"/>
              <a:t>This, in turn, leads to the opening of </a:t>
            </a:r>
            <a:r>
              <a:rPr lang="en-US" dirty="0" err="1"/>
              <a:t>porto</a:t>
            </a:r>
            <a:r>
              <a:rPr lang="en-US" dirty="0"/>
              <a:t>-systemic shunts and increased blood flow into veins at the </a:t>
            </a:r>
          </a:p>
          <a:p>
            <a:pPr marL="0" indent="0">
              <a:buNone/>
            </a:pPr>
            <a:r>
              <a:rPr lang="en-US" dirty="0">
                <a:solidFill>
                  <a:srgbClr val="FF0000"/>
                </a:solidFill>
              </a:rPr>
              <a:t>(1) gastroesophageal junction (forming esophageal varices)</a:t>
            </a:r>
          </a:p>
          <a:p>
            <a:pPr marL="0" indent="0">
              <a:buNone/>
            </a:pPr>
            <a:r>
              <a:rPr lang="en-US" dirty="0">
                <a:solidFill>
                  <a:srgbClr val="FF0000"/>
                </a:solidFill>
              </a:rPr>
              <a:t>(2) rectum (forming hemorrhoids)</a:t>
            </a:r>
          </a:p>
          <a:p>
            <a:pPr marL="0" indent="0">
              <a:buNone/>
            </a:pPr>
            <a:r>
              <a:rPr lang="en-US" dirty="0">
                <a:solidFill>
                  <a:srgbClr val="FF0000"/>
                </a:solidFill>
              </a:rPr>
              <a:t>(3) periumbilical veins of the abdominal wall (forming a caput medusae).</a:t>
            </a:r>
          </a:p>
          <a:p>
            <a:r>
              <a:rPr lang="en-US" dirty="0"/>
              <a:t> Esophageal varices are most important since they are prone to ruptures that can lead to massive (even fatal) upper gastrointestinal hemorrhage.</a:t>
            </a:r>
          </a:p>
        </p:txBody>
      </p:sp>
    </p:spTree>
    <p:extLst>
      <p:ext uri="{BB962C8B-B14F-4D97-AF65-F5344CB8AC3E}">
        <p14:creationId xmlns:p14="http://schemas.microsoft.com/office/powerpoint/2010/main" val="192390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57650-055B-4BF5-979E-40E3A705C8F8}"/>
              </a:ext>
            </a:extLst>
          </p:cNvPr>
          <p:cNvSpPr>
            <a:spLocks noGrp="1"/>
          </p:cNvSpPr>
          <p:nvPr>
            <p:ph idx="1"/>
          </p:nvPr>
        </p:nvSpPr>
        <p:spPr/>
        <p:txBody>
          <a:bodyPr/>
          <a:lstStyle/>
          <a:p>
            <a:pPr marL="514350" indent="-514350">
              <a:buFont typeface="+mj-lt"/>
              <a:buAutoNum type="arabicPeriod"/>
            </a:pPr>
            <a:r>
              <a:rPr lang="en-US" dirty="0">
                <a:highlight>
                  <a:srgbClr val="FFFF00"/>
                </a:highlight>
              </a:rPr>
              <a:t>Hemorrhoids </a:t>
            </a:r>
          </a:p>
          <a:p>
            <a:r>
              <a:rPr lang="en-US" dirty="0"/>
              <a:t>are varicose dilations of the venous plexus at the anorectal junction that result from prolonged pelvic vascular congestion associated with pregnancy or straining to defecate. </a:t>
            </a:r>
          </a:p>
          <a:p>
            <a:r>
              <a:rPr lang="en-US" dirty="0"/>
              <a:t>Hemorrhoids are a source of bleeding and are prone to thrombosis and painful ulceration.</a:t>
            </a:r>
          </a:p>
        </p:txBody>
      </p:sp>
    </p:spTree>
    <p:extLst>
      <p:ext uri="{BB962C8B-B14F-4D97-AF65-F5344CB8AC3E}">
        <p14:creationId xmlns:p14="http://schemas.microsoft.com/office/powerpoint/2010/main" val="357032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D631-5C31-439A-BABC-1DCBAC1569AD}"/>
              </a:ext>
            </a:extLst>
          </p:cNvPr>
          <p:cNvSpPr>
            <a:spLocks noGrp="1"/>
          </p:cNvSpPr>
          <p:nvPr>
            <p:ph type="title"/>
          </p:nvPr>
        </p:nvSpPr>
        <p:spPr/>
        <p:txBody>
          <a:bodyPr/>
          <a:lstStyle/>
          <a:p>
            <a:r>
              <a:rPr lang="en-US" dirty="0"/>
              <a:t>Thrombophlebitis and Phlebothrombosis </a:t>
            </a:r>
          </a:p>
        </p:txBody>
      </p:sp>
      <p:sp>
        <p:nvSpPr>
          <p:cNvPr id="3" name="Content Placeholder 2">
            <a:extLst>
              <a:ext uri="{FF2B5EF4-FFF2-40B4-BE49-F238E27FC236}">
                <a16:creationId xmlns:a16="http://schemas.microsoft.com/office/drawing/2014/main" id="{26C3F45A-D1BE-49A9-BEF8-8A09CC70511B}"/>
              </a:ext>
            </a:extLst>
          </p:cNvPr>
          <p:cNvSpPr>
            <a:spLocks noGrp="1"/>
          </p:cNvSpPr>
          <p:nvPr>
            <p:ph idx="1"/>
          </p:nvPr>
        </p:nvSpPr>
        <p:spPr/>
        <p:txBody>
          <a:bodyPr>
            <a:normAutofit fontScale="92500" lnSpcReduction="10000"/>
          </a:bodyPr>
          <a:lstStyle/>
          <a:p>
            <a:r>
              <a:rPr lang="en-US" dirty="0"/>
              <a:t>Thrombosis of deep leg veins accounts for more than 90% of cases of thrombophlebitis and phlebothrombosis. </a:t>
            </a:r>
          </a:p>
          <a:p>
            <a:r>
              <a:rPr lang="en-US" dirty="0"/>
              <a:t>These two terms are largely interchangeable designations for venous thrombosis accompanied by inflammation. </a:t>
            </a:r>
          </a:p>
          <a:p>
            <a:r>
              <a:rPr lang="en-US" dirty="0"/>
              <a:t>Other sites where venous thrombi may form are the periprostatic venous plexus in males and the pelvic venous plexus in females, as well as the large veins in the skull and the </a:t>
            </a:r>
            <a:r>
              <a:rPr lang="en-US" dirty="0" err="1"/>
              <a:t>dural</a:t>
            </a:r>
            <a:r>
              <a:rPr lang="en-US" dirty="0"/>
              <a:t> sinuses (especially in the setting of infection or inflammation). </a:t>
            </a:r>
          </a:p>
          <a:p>
            <a:r>
              <a:rPr lang="en-US" dirty="0"/>
              <a:t>Peritoneal infections, including peritonitis, appendicitis, salpingitis, and pelvic abscesses, as well as certain conditions associated with hypercoagulability (e.g., polycythemia vera) can lead to portal vein thrombosis.</a:t>
            </a:r>
          </a:p>
        </p:txBody>
      </p:sp>
    </p:spTree>
    <p:extLst>
      <p:ext uri="{BB962C8B-B14F-4D97-AF65-F5344CB8AC3E}">
        <p14:creationId xmlns:p14="http://schemas.microsoft.com/office/powerpoint/2010/main" val="1272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0E07-70D1-4447-898F-58AE33AEDACD}"/>
              </a:ext>
            </a:extLst>
          </p:cNvPr>
          <p:cNvSpPr>
            <a:spLocks noGrp="1"/>
          </p:cNvSpPr>
          <p:nvPr>
            <p:ph type="title"/>
          </p:nvPr>
        </p:nvSpPr>
        <p:spPr/>
        <p:txBody>
          <a:bodyPr/>
          <a:lstStyle/>
          <a:p>
            <a:r>
              <a:rPr lang="en-US" dirty="0"/>
              <a:t>Aneurysms</a:t>
            </a:r>
          </a:p>
        </p:txBody>
      </p:sp>
      <p:sp>
        <p:nvSpPr>
          <p:cNvPr id="3" name="Content Placeholder 2">
            <a:extLst>
              <a:ext uri="{FF2B5EF4-FFF2-40B4-BE49-F238E27FC236}">
                <a16:creationId xmlns:a16="http://schemas.microsoft.com/office/drawing/2014/main" id="{A88B8575-13A6-4C8A-895B-6C40E8C88CB0}"/>
              </a:ext>
            </a:extLst>
          </p:cNvPr>
          <p:cNvSpPr>
            <a:spLocks noGrp="1"/>
          </p:cNvSpPr>
          <p:nvPr>
            <p:ph idx="1"/>
          </p:nvPr>
        </p:nvSpPr>
        <p:spPr/>
        <p:txBody>
          <a:bodyPr>
            <a:normAutofit fontScale="92500" lnSpcReduction="10000"/>
          </a:bodyPr>
          <a:lstStyle/>
          <a:p>
            <a:r>
              <a:rPr lang="en-US" dirty="0"/>
              <a:t>Aneurysms are congenital or acquired dilations of blood vessels or the heart.</a:t>
            </a:r>
          </a:p>
          <a:p>
            <a:r>
              <a:rPr lang="en-US" dirty="0"/>
              <a:t> </a:t>
            </a:r>
            <a:r>
              <a:rPr lang="en-US" dirty="0">
                <a:solidFill>
                  <a:srgbClr val="FF0000"/>
                </a:solidFill>
              </a:rPr>
              <a:t>“True” aneurysms </a:t>
            </a:r>
            <a:r>
              <a:rPr lang="en-US" dirty="0"/>
              <a:t>involve all three layers of the artery (intima, media, and adventitia) or the attenuated wall of the heart; these include atherosclerotic and congenital vascular aneurysms, as well as ventricular aneurysms resulting from transmural myocardial infarctions.</a:t>
            </a:r>
          </a:p>
          <a:p>
            <a:r>
              <a:rPr lang="en-US" dirty="0">
                <a:solidFill>
                  <a:srgbClr val="FF0000"/>
                </a:solidFill>
              </a:rPr>
              <a:t>By comparison, a false aneurysm </a:t>
            </a:r>
            <a:r>
              <a:rPr lang="en-US" dirty="0"/>
              <a:t>(pseudoaneurysm) results when a wall defect leads to the formation of an extravascular hematoma that communicates with the intravascular space (“pulsating hematoma”).</a:t>
            </a:r>
          </a:p>
          <a:p>
            <a:r>
              <a:rPr lang="en-US" dirty="0"/>
              <a:t>Examples are ventricular ruptures contained by pericardial adhesions and leaks at the junction of a vascular graft with a natural artery.</a:t>
            </a:r>
          </a:p>
        </p:txBody>
      </p:sp>
    </p:spTree>
    <p:extLst>
      <p:ext uri="{BB962C8B-B14F-4D97-AF65-F5344CB8AC3E}">
        <p14:creationId xmlns:p14="http://schemas.microsoft.com/office/powerpoint/2010/main" val="99637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46BF4-CEC4-4153-9CBD-D423241A48EB}"/>
              </a:ext>
            </a:extLst>
          </p:cNvPr>
          <p:cNvSpPr>
            <a:spLocks noGrp="1"/>
          </p:cNvSpPr>
          <p:nvPr>
            <p:ph idx="1"/>
          </p:nvPr>
        </p:nvSpPr>
        <p:spPr>
          <a:xfrm>
            <a:off x="838200" y="1100831"/>
            <a:ext cx="10515600" cy="5076132"/>
          </a:xfrm>
        </p:spPr>
        <p:txBody>
          <a:bodyPr>
            <a:normAutofit fontScale="92500" lnSpcReduction="10000"/>
          </a:bodyPr>
          <a:lstStyle/>
          <a:p>
            <a:r>
              <a:rPr lang="en-US" dirty="0"/>
              <a:t>In deep venous thrombosis (DVT) of the legs, prolonged immobilization resulting in venous stasis is the most important risk factor. </a:t>
            </a:r>
          </a:p>
          <a:p>
            <a:r>
              <a:rPr lang="en-US" dirty="0"/>
              <a:t>This can occur with extended bed rest or even just sitting during long plane or automobile trips. </a:t>
            </a:r>
          </a:p>
          <a:p>
            <a:r>
              <a:rPr lang="en-US" dirty="0"/>
              <a:t>The postoperative state is another independent risk factor for DVT, as are congestive heart failure, pregnancy, oral contraceptive use, malignancy, obesity, male sex, and age over 50 years. </a:t>
            </a:r>
          </a:p>
          <a:p>
            <a:r>
              <a:rPr lang="en-US" dirty="0"/>
              <a:t>Inherited defects in coagulation factors often predispose affected individuals to development of thrombophlebitis. </a:t>
            </a:r>
          </a:p>
          <a:p>
            <a:r>
              <a:rPr lang="en-US" dirty="0"/>
              <a:t>Venous thrombi also can result from elaboration of procoagulant factors from cancers; the resulting hypercoagulable state can manifest as evanescent thromboses in different vascular beds at different times, so-called “migratory thrombophlebitis” or “Trousseau syndrome.”</a:t>
            </a:r>
          </a:p>
        </p:txBody>
      </p:sp>
    </p:spTree>
    <p:extLst>
      <p:ext uri="{BB962C8B-B14F-4D97-AF65-F5344CB8AC3E}">
        <p14:creationId xmlns:p14="http://schemas.microsoft.com/office/powerpoint/2010/main" val="131884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29447-8890-4544-9674-682E6FC5565E}"/>
              </a:ext>
            </a:extLst>
          </p:cNvPr>
          <p:cNvSpPr>
            <a:spLocks noGrp="1"/>
          </p:cNvSpPr>
          <p:nvPr>
            <p:ph idx="1"/>
          </p:nvPr>
        </p:nvSpPr>
        <p:spPr>
          <a:xfrm>
            <a:off x="838200" y="1109709"/>
            <a:ext cx="10515600" cy="5067254"/>
          </a:xfrm>
        </p:spPr>
        <p:txBody>
          <a:bodyPr>
            <a:normAutofit fontScale="92500" lnSpcReduction="10000"/>
          </a:bodyPr>
          <a:lstStyle/>
          <a:p>
            <a:r>
              <a:rPr lang="en-US" dirty="0"/>
              <a:t>Thrombi in legs tend to produce few, if any, reliable signs or symptoms.</a:t>
            </a:r>
          </a:p>
          <a:p>
            <a:r>
              <a:rPr lang="en-US" dirty="0"/>
              <a:t>When present, local manifestations include distal edema, cyanosis, superficial vein dilation, heat, tenderness, redness, swelling, and pain. </a:t>
            </a:r>
          </a:p>
          <a:p>
            <a:r>
              <a:rPr lang="en-US" dirty="0"/>
              <a:t>In some cases, pain is elicited by pressure over affected veins, squeezing the calf muscles, or forced dorsiflexion of the foot (Homan sign). </a:t>
            </a:r>
          </a:p>
          <a:p>
            <a:r>
              <a:rPr lang="en-US" dirty="0"/>
              <a:t>However, many DVTs are asymptomatic, especially in bedridden patients, and the absence of findings does not exclude their presence. Pulmonary embolism is a common and serious clinical complication of DVT, resulting from fragmentation or detachment of the venous thrombus. </a:t>
            </a:r>
          </a:p>
          <a:p>
            <a:r>
              <a:rPr lang="en-US" dirty="0"/>
              <a:t>In many cases, the first manifestation of thrombophlebitis is a pulmonary embolus. </a:t>
            </a:r>
          </a:p>
          <a:p>
            <a:r>
              <a:rPr lang="en-US" dirty="0"/>
              <a:t>Depending on the size and number of emboli, the outcome can range from resolution with no symptoms to death.</a:t>
            </a:r>
          </a:p>
        </p:txBody>
      </p:sp>
    </p:spTree>
    <p:extLst>
      <p:ext uri="{BB962C8B-B14F-4D97-AF65-F5344CB8AC3E}">
        <p14:creationId xmlns:p14="http://schemas.microsoft.com/office/powerpoint/2010/main" val="158364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D1ACD5-AE61-41F0-BEEA-6C0CC941112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Thank you..</a:t>
            </a:r>
          </a:p>
        </p:txBody>
      </p:sp>
    </p:spTree>
    <p:extLst>
      <p:ext uri="{BB962C8B-B14F-4D97-AF65-F5344CB8AC3E}">
        <p14:creationId xmlns:p14="http://schemas.microsoft.com/office/powerpoint/2010/main" val="28824604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D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9141C04E-5BFE-4B6D-AB49-F387F18E4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425194"/>
            <a:ext cx="10905066" cy="4007611"/>
          </a:xfrm>
          <a:prstGeom prst="rect">
            <a:avLst/>
          </a:prstGeom>
        </p:spPr>
      </p:pic>
    </p:spTree>
    <p:extLst>
      <p:ext uri="{BB962C8B-B14F-4D97-AF65-F5344CB8AC3E}">
        <p14:creationId xmlns:p14="http://schemas.microsoft.com/office/powerpoint/2010/main" val="402618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341F-1901-48CF-AF65-439FF4676530}"/>
              </a:ext>
            </a:extLst>
          </p:cNvPr>
          <p:cNvSpPr>
            <a:spLocks noGrp="1"/>
          </p:cNvSpPr>
          <p:nvPr>
            <p:ph type="title"/>
          </p:nvPr>
        </p:nvSpPr>
        <p:spPr/>
        <p:txBody>
          <a:bodyPr/>
          <a:lstStyle/>
          <a:p>
            <a:r>
              <a:rPr lang="en-US" dirty="0"/>
              <a:t>Aneurysms can be classified by shape:</a:t>
            </a:r>
          </a:p>
        </p:txBody>
      </p:sp>
      <p:sp>
        <p:nvSpPr>
          <p:cNvPr id="3" name="Content Placeholder 2">
            <a:extLst>
              <a:ext uri="{FF2B5EF4-FFF2-40B4-BE49-F238E27FC236}">
                <a16:creationId xmlns:a16="http://schemas.microsoft.com/office/drawing/2014/main" id="{C149A6EB-38A4-42E2-B24F-0DC320D34499}"/>
              </a:ext>
            </a:extLst>
          </p:cNvPr>
          <p:cNvSpPr>
            <a:spLocks noGrp="1"/>
          </p:cNvSpPr>
          <p:nvPr>
            <p:ph idx="1"/>
          </p:nvPr>
        </p:nvSpPr>
        <p:spPr/>
        <p:txBody>
          <a:bodyPr/>
          <a:lstStyle/>
          <a:p>
            <a:r>
              <a:rPr lang="en-US" dirty="0">
                <a:highlight>
                  <a:srgbClr val="FFFF00"/>
                </a:highlight>
              </a:rPr>
              <a:t>Saccular aneurysms </a:t>
            </a:r>
            <a:r>
              <a:rPr lang="en-US" dirty="0"/>
              <a:t>are discrete outpouchings ranging from 5 to 20 cm in diameter, often with a contained thrombus. </a:t>
            </a:r>
          </a:p>
          <a:p>
            <a:r>
              <a:rPr lang="en-US" dirty="0">
                <a:highlight>
                  <a:srgbClr val="FFFF00"/>
                </a:highlight>
              </a:rPr>
              <a:t>Fusiform aneurysms </a:t>
            </a:r>
            <a:r>
              <a:rPr lang="en-US" dirty="0"/>
              <a:t>are circumferential dilations up to 20 cm in diameter; these most commonly involve the aortic arch, the abdominal aorta, or the iliac arteries.</a:t>
            </a:r>
          </a:p>
        </p:txBody>
      </p:sp>
    </p:spTree>
    <p:extLst>
      <p:ext uri="{BB962C8B-B14F-4D97-AF65-F5344CB8AC3E}">
        <p14:creationId xmlns:p14="http://schemas.microsoft.com/office/powerpoint/2010/main" val="321663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B2AD-14E3-4E49-9D94-C022404526ED}"/>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27484097-CA66-43E5-B752-3F394EB1E976}"/>
              </a:ext>
            </a:extLst>
          </p:cNvPr>
          <p:cNvSpPr>
            <a:spLocks noGrp="1"/>
          </p:cNvSpPr>
          <p:nvPr>
            <p:ph idx="1"/>
          </p:nvPr>
        </p:nvSpPr>
        <p:spPr/>
        <p:txBody>
          <a:bodyPr>
            <a:normAutofit fontScale="92500"/>
          </a:bodyPr>
          <a:lstStyle/>
          <a:p>
            <a:r>
              <a:rPr lang="en-US" dirty="0"/>
              <a:t>Aneurysms occur when alterations in SMCs or ECM compromise the structural integrity of the arterial media. Among the implicated factors in aneurysm formation are the following: </a:t>
            </a:r>
          </a:p>
          <a:p>
            <a:pPr marL="514350" indent="-514350">
              <a:buFont typeface="+mj-lt"/>
              <a:buAutoNum type="arabicPeriod"/>
            </a:pPr>
            <a:r>
              <a:rPr lang="en-US" dirty="0">
                <a:highlight>
                  <a:srgbClr val="FFFF00"/>
                </a:highlight>
              </a:rPr>
              <a:t>Inadequate or abnormal connective tissue synthesis. </a:t>
            </a:r>
          </a:p>
          <a:p>
            <a:r>
              <a:rPr lang="en-US" dirty="0"/>
              <a:t>Several rare inherited diseases provide insight into the types of abnormalities that can lead to aneurysm formation. </a:t>
            </a:r>
          </a:p>
          <a:p>
            <a:r>
              <a:rPr lang="en-US" dirty="0"/>
              <a:t>As discussed earlier, TGF-β regulates SMC proliferation and matrix synthesis. </a:t>
            </a:r>
          </a:p>
          <a:p>
            <a:r>
              <a:rPr lang="en-US" dirty="0"/>
              <a:t>Thus, mutations in TGF-β receptors or downstream signaling pathways result in defective elastin and collagen synthesis; aneurysms in</a:t>
            </a:r>
          </a:p>
        </p:txBody>
      </p:sp>
    </p:spTree>
    <p:extLst>
      <p:ext uri="{BB962C8B-B14F-4D97-AF65-F5344CB8AC3E}">
        <p14:creationId xmlns:p14="http://schemas.microsoft.com/office/powerpoint/2010/main" val="135886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B98E3-50FB-418C-81EF-597BA1BAC596}"/>
              </a:ext>
            </a:extLst>
          </p:cNvPr>
          <p:cNvSpPr>
            <a:spLocks noGrp="1"/>
          </p:cNvSpPr>
          <p:nvPr>
            <p:ph idx="1"/>
          </p:nvPr>
        </p:nvSpPr>
        <p:spPr>
          <a:xfrm>
            <a:off x="793660" y="2599509"/>
            <a:ext cx="10143668" cy="3435531"/>
          </a:xfrm>
        </p:spPr>
        <p:txBody>
          <a:bodyPr anchor="ctr">
            <a:normAutofit/>
          </a:bodyPr>
          <a:lstStyle/>
          <a:p>
            <a:r>
              <a:rPr lang="en-US" sz="2400" dirty="0"/>
              <a:t>individuals often rupture, even when small. </a:t>
            </a:r>
          </a:p>
          <a:p>
            <a:r>
              <a:rPr lang="en-US" sz="2400" dirty="0"/>
              <a:t>In Marfan syndrome, defective synthesis of the scaffolding protein fibrillin leads to increased bioavailability of TGF-</a:t>
            </a:r>
            <a:r>
              <a:rPr lang="el-GR" sz="2400" dirty="0"/>
              <a:t>β </a:t>
            </a:r>
            <a:r>
              <a:rPr lang="en-US" sz="2400" dirty="0"/>
              <a:t>in the aortic wall, with subsequent dilation due to dysregulated signaling and progressive loss of elastic tissue. </a:t>
            </a:r>
          </a:p>
          <a:p>
            <a:r>
              <a:rPr lang="en-US" sz="2400" dirty="0"/>
              <a:t>Defective type III collagen synthesis leading to aneurysm formation is a hallmark of type IV </a:t>
            </a:r>
            <a:r>
              <a:rPr lang="en-US" sz="2400" dirty="0" err="1"/>
              <a:t>EhlersDanlos</a:t>
            </a:r>
            <a:r>
              <a:rPr lang="en-US" sz="2400" dirty="0"/>
              <a:t> syndrome</a:t>
            </a:r>
          </a:p>
        </p:txBody>
      </p:sp>
    </p:spTree>
    <p:extLst>
      <p:ext uri="{BB962C8B-B14F-4D97-AF65-F5344CB8AC3E}">
        <p14:creationId xmlns:p14="http://schemas.microsoft.com/office/powerpoint/2010/main" val="50062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7281D-7DF7-403C-990D-6D4FC4FCF8AA}"/>
              </a:ext>
            </a:extLst>
          </p:cNvPr>
          <p:cNvSpPr>
            <a:spLocks noGrp="1"/>
          </p:cNvSpPr>
          <p:nvPr>
            <p:ph idx="1"/>
          </p:nvPr>
        </p:nvSpPr>
        <p:spPr>
          <a:xfrm>
            <a:off x="838200" y="541538"/>
            <a:ext cx="10515600" cy="5635425"/>
          </a:xfrm>
        </p:spPr>
        <p:txBody>
          <a:bodyPr>
            <a:normAutofit fontScale="85000" lnSpcReduction="10000"/>
          </a:bodyPr>
          <a:lstStyle/>
          <a:p>
            <a:pPr marL="514350" indent="-514350">
              <a:buFont typeface="+mj-lt"/>
              <a:buAutoNum type="arabicPeriod" startAt="2"/>
            </a:pPr>
            <a:r>
              <a:rPr lang="en-US" dirty="0"/>
              <a:t>Excessive connective tissue degradation. </a:t>
            </a:r>
          </a:p>
          <a:p>
            <a:r>
              <a:rPr lang="en-US" dirty="0"/>
              <a:t>Increased matrix metalloprotease expression by macrophages in atherosclerotic plaque can contribute to aneurysm development by degrading arterial ECM in the arterial wall</a:t>
            </a:r>
          </a:p>
          <a:p>
            <a:pPr marL="514350" indent="-514350">
              <a:buFont typeface="+mj-lt"/>
              <a:buAutoNum type="arabicPeriod" startAt="3"/>
            </a:pPr>
            <a:r>
              <a:rPr lang="en-US" dirty="0"/>
              <a:t>Loss of SMCs or change in the SMC synthetic phenotype. </a:t>
            </a:r>
          </a:p>
          <a:p>
            <a:r>
              <a:rPr lang="en-US" dirty="0"/>
              <a:t>Atherosclerotic thickening of the intima can cause ischemia of the inner media by increasing the diffusion distance from the lumen. </a:t>
            </a:r>
          </a:p>
          <a:p>
            <a:r>
              <a:rPr lang="en-US" dirty="0"/>
              <a:t>Conversely, systemic hypertension can cause luminal narrowing of the aortic vasa vasorum, leading to ischemia of the outer media. </a:t>
            </a:r>
          </a:p>
          <a:p>
            <a:r>
              <a:rPr lang="en-US" dirty="0"/>
              <a:t>Such ischemia results in SMC loss as well as aortic “degenerative changes,” which include fibrosis (replacing distensible elastic tissue), inadequate ECM synthesis, and accumulation of increasing amounts of amorphous proteoglycans. </a:t>
            </a:r>
          </a:p>
          <a:p>
            <a:r>
              <a:rPr lang="en-US" dirty="0"/>
              <a:t>Histologically, these changes are collectively called cystic medial degeneration, although no true cysts are formed. Such changes are nonspecific; they can occur whenever ECM synthesis is defective, including in inherited disorders such as Marfan syndrome and acquired conditions such as scurvy</a:t>
            </a:r>
          </a:p>
        </p:txBody>
      </p:sp>
    </p:spTree>
    <p:extLst>
      <p:ext uri="{BB962C8B-B14F-4D97-AF65-F5344CB8AC3E}">
        <p14:creationId xmlns:p14="http://schemas.microsoft.com/office/powerpoint/2010/main" val="296801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A4ED2-CA86-4F2F-A95C-C19CFAA6278E}"/>
              </a:ext>
            </a:extLst>
          </p:cNvPr>
          <p:cNvSpPr>
            <a:spLocks noGrp="1"/>
          </p:cNvSpPr>
          <p:nvPr>
            <p:ph idx="1"/>
          </p:nvPr>
        </p:nvSpPr>
        <p:spPr>
          <a:xfrm>
            <a:off x="838200" y="408373"/>
            <a:ext cx="10515600" cy="5768590"/>
          </a:xfrm>
        </p:spPr>
        <p:txBody>
          <a:bodyPr>
            <a:normAutofit fontScale="85000" lnSpcReduction="20000"/>
          </a:bodyPr>
          <a:lstStyle/>
          <a:p>
            <a:r>
              <a:rPr lang="en-US" dirty="0"/>
              <a:t>The two most important predisposing conditions for aortic aneurysms are atherosclerosis and hypertension. </a:t>
            </a:r>
          </a:p>
          <a:p>
            <a:r>
              <a:rPr lang="en-US" dirty="0"/>
              <a:t>Atherosclerosis is the dominant factor in abdominal aortic aneurysms, while hypertension is associated with ascending aortic aneurysms. </a:t>
            </a:r>
          </a:p>
          <a:p>
            <a:r>
              <a:rPr lang="en-US" dirty="0"/>
              <a:t>Other conditions that weaken vessel walls and lead to aneurysms include trauma, vasculitis (see later), congenital defects, and infections, giving se to so-called “mycotic aneurysms.”</a:t>
            </a:r>
          </a:p>
          <a:p>
            <a:r>
              <a:rPr lang="en-US" dirty="0"/>
              <a:t> Mycotic aneurysms may result from:  </a:t>
            </a:r>
          </a:p>
          <a:p>
            <a:pPr marL="0" indent="0">
              <a:buNone/>
            </a:pPr>
            <a:r>
              <a:rPr lang="en-US" dirty="0">
                <a:solidFill>
                  <a:srgbClr val="FF0000"/>
                </a:solidFill>
              </a:rPr>
              <a:t>(1) embolization of a septic embolus, usually as a complication of infective endocarditis</a:t>
            </a:r>
          </a:p>
          <a:p>
            <a:pPr marL="0" indent="0">
              <a:buNone/>
            </a:pPr>
            <a:r>
              <a:rPr lang="en-US" dirty="0">
                <a:solidFill>
                  <a:srgbClr val="FF0000"/>
                </a:solidFill>
              </a:rPr>
              <a:t>(2) extension of an adjacent suppurative process</a:t>
            </a:r>
          </a:p>
          <a:p>
            <a:pPr marL="0" indent="0">
              <a:buNone/>
            </a:pPr>
            <a:r>
              <a:rPr lang="en-US" dirty="0">
                <a:solidFill>
                  <a:srgbClr val="FF0000"/>
                </a:solidFill>
              </a:rPr>
              <a:t>(3) direct infection of an arterial wall by circulating organisms. </a:t>
            </a:r>
          </a:p>
          <a:p>
            <a:r>
              <a:rPr lang="en-US" dirty="0"/>
              <a:t>Tertiary syphilis is a rare cause of aortic aneurysms. </a:t>
            </a:r>
          </a:p>
          <a:p>
            <a:r>
              <a:rPr lang="en-US" dirty="0"/>
              <a:t>A predilection of the spirochetes for the vasa vasorum of the ascending thoracic aorta—and the subsequent immune response to them—results in an obliterative endarteritis that compromises blood flow to the media; the ensuing ischemic injury leads to aneurysmal dilation that occasionally also can involve the aortic valve annulus.</a:t>
            </a:r>
          </a:p>
        </p:txBody>
      </p:sp>
    </p:spTree>
    <p:extLst>
      <p:ext uri="{BB962C8B-B14F-4D97-AF65-F5344CB8AC3E}">
        <p14:creationId xmlns:p14="http://schemas.microsoft.com/office/powerpoint/2010/main" val="193911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16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document&#10;&#10;Description automatically generated with low confidence">
            <a:extLst>
              <a:ext uri="{FF2B5EF4-FFF2-40B4-BE49-F238E27FC236}">
                <a16:creationId xmlns:a16="http://schemas.microsoft.com/office/drawing/2014/main" id="{968DA0E6-6090-4A07-99D7-E9C2DCBA53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61618"/>
            <a:ext cx="10905066" cy="4334763"/>
          </a:xfrm>
          <a:prstGeom prst="rect">
            <a:avLst/>
          </a:prstGeom>
        </p:spPr>
      </p:pic>
    </p:spTree>
    <p:extLst>
      <p:ext uri="{BB962C8B-B14F-4D97-AF65-F5344CB8AC3E}">
        <p14:creationId xmlns:p14="http://schemas.microsoft.com/office/powerpoint/2010/main" val="3374044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2157</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Aneurysm and D.V.T Dr. Wiam AlKhreisat</vt:lpstr>
      <vt:lpstr>Aneurysms</vt:lpstr>
      <vt:lpstr>PowerPoint Presentation</vt:lpstr>
      <vt:lpstr>Aneurysms can be classified by shape:</vt:lpstr>
      <vt:lpstr>Pathogenesis</vt:lpstr>
      <vt:lpstr>PowerPoint Presentation</vt:lpstr>
      <vt:lpstr>PowerPoint Presentation</vt:lpstr>
      <vt:lpstr>PowerPoint Presentation</vt:lpstr>
      <vt:lpstr>PowerPoint Presentation</vt:lpstr>
      <vt:lpstr>Abdominal Aortic Aneurysm</vt:lpstr>
      <vt:lpstr>MORPHOLOGY </vt:lpstr>
      <vt:lpstr>PowerPoint Presentation</vt:lpstr>
      <vt:lpstr>Clinical Consequences </vt:lpstr>
      <vt:lpstr>PowerPoint Presentation</vt:lpstr>
      <vt:lpstr>Thoracic Aortic Aneurysm </vt:lpstr>
      <vt:lpstr>Varicose Veins of the Extremities </vt:lpstr>
      <vt:lpstr>Varicosities of Other Sites</vt:lpstr>
      <vt:lpstr>PowerPoint Presentation</vt:lpstr>
      <vt:lpstr>Thrombophlebitis and Phlebothrombosis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D.V.T Dr. Wiam AlKhreisat</dc:title>
  <dc:creator>Leen Aldabbas</dc:creator>
  <cp:lastModifiedBy>Leen Aldabbas</cp:lastModifiedBy>
  <cp:revision>2</cp:revision>
  <dcterms:created xsi:type="dcterms:W3CDTF">2021-11-14T23:26:57Z</dcterms:created>
  <dcterms:modified xsi:type="dcterms:W3CDTF">2021-11-15T05:09:24Z</dcterms:modified>
</cp:coreProperties>
</file>