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38"/>
  </p:notesMasterIdLst>
  <p:sldIdLst>
    <p:sldId id="256" r:id="rId2"/>
    <p:sldId id="257" r:id="rId3"/>
    <p:sldId id="258" r:id="rId4"/>
    <p:sldId id="297" r:id="rId5"/>
    <p:sldId id="259" r:id="rId6"/>
    <p:sldId id="260" r:id="rId7"/>
    <p:sldId id="286" r:id="rId8"/>
    <p:sldId id="296" r:id="rId9"/>
    <p:sldId id="265" r:id="rId10"/>
    <p:sldId id="267" r:id="rId11"/>
    <p:sldId id="261" r:id="rId12"/>
    <p:sldId id="262" r:id="rId13"/>
    <p:sldId id="263" r:id="rId14"/>
    <p:sldId id="264" r:id="rId15"/>
    <p:sldId id="268" r:id="rId16"/>
    <p:sldId id="269" r:id="rId17"/>
    <p:sldId id="271" r:id="rId18"/>
    <p:sldId id="270" r:id="rId19"/>
    <p:sldId id="272" r:id="rId20"/>
    <p:sldId id="287" r:id="rId21"/>
    <p:sldId id="273" r:id="rId22"/>
    <p:sldId id="274" r:id="rId23"/>
    <p:sldId id="275" r:id="rId24"/>
    <p:sldId id="276" r:id="rId25"/>
    <p:sldId id="288" r:id="rId26"/>
    <p:sldId id="277" r:id="rId27"/>
    <p:sldId id="278" r:id="rId28"/>
    <p:sldId id="289" r:id="rId29"/>
    <p:sldId id="280" r:id="rId30"/>
    <p:sldId id="290" r:id="rId31"/>
    <p:sldId id="281" r:id="rId32"/>
    <p:sldId id="292" r:id="rId33"/>
    <p:sldId id="295" r:id="rId34"/>
    <p:sldId id="285" r:id="rId35"/>
    <p:sldId id="294" r:id="rId36"/>
    <p:sldId id="293" r:id="rId3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32F66F3-0594-4264-BAE5-78F8B6CAD501}">
  <a:tblStyle styleId="{C32F66F3-0594-4264-BAE5-78F8B6CAD50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نمط ذو سمات 1 - تميي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4660"/>
  </p:normalViewPr>
  <p:slideViewPr>
    <p:cSldViewPr>
      <p:cViewPr varScale="1">
        <p:scale>
          <a:sx n="111" d="100"/>
          <a:sy n="111" d="100"/>
        </p:scale>
        <p:origin x="-806" y="-8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g61ef277116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7" name="Google Shape;1317;g61ef277116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1915625"/>
            <a:ext cx="5727000" cy="1159800"/>
          </a:xfrm>
          <a:prstGeom prst="rect">
            <a:avLst/>
          </a:prstGeom>
        </p:spPr>
        <p:txBody>
          <a:bodyPr spcFirstLastPara="1" wrap="square" lIns="91425" tIns="91425" rIns="91425" bIns="91425" anchor="b" anchorCtr="0">
            <a:noAutofit/>
          </a:bodyPr>
          <a:lstStyle>
            <a:lvl1pPr lvl="0" algn="l">
              <a:spcBef>
                <a:spcPts val="0"/>
              </a:spcBef>
              <a:spcAft>
                <a:spcPts val="0"/>
              </a:spcAft>
              <a:buClr>
                <a:srgbClr val="FFFFFF"/>
              </a:buClr>
              <a:buSzPts val="4800"/>
              <a:buNone/>
              <a:defRPr sz="4800">
                <a:solidFill>
                  <a:srgbClr val="FFFFFF"/>
                </a:solidFill>
              </a:defRPr>
            </a:lvl1pPr>
            <a:lvl2pPr lvl="1" algn="l">
              <a:spcBef>
                <a:spcPts val="0"/>
              </a:spcBef>
              <a:spcAft>
                <a:spcPts val="0"/>
              </a:spcAft>
              <a:buClr>
                <a:srgbClr val="FFFFFF"/>
              </a:buClr>
              <a:buSzPts val="4800"/>
              <a:buNone/>
              <a:defRPr sz="4800">
                <a:solidFill>
                  <a:srgbClr val="FFFFFF"/>
                </a:solidFill>
              </a:defRPr>
            </a:lvl2pPr>
            <a:lvl3pPr lvl="2" algn="l">
              <a:spcBef>
                <a:spcPts val="0"/>
              </a:spcBef>
              <a:spcAft>
                <a:spcPts val="0"/>
              </a:spcAft>
              <a:buClr>
                <a:srgbClr val="FFFFFF"/>
              </a:buClr>
              <a:buSzPts val="4800"/>
              <a:buNone/>
              <a:defRPr sz="4800">
                <a:solidFill>
                  <a:srgbClr val="FFFFFF"/>
                </a:solidFill>
              </a:defRPr>
            </a:lvl3pPr>
            <a:lvl4pPr lvl="3" algn="l">
              <a:spcBef>
                <a:spcPts val="0"/>
              </a:spcBef>
              <a:spcAft>
                <a:spcPts val="0"/>
              </a:spcAft>
              <a:buClr>
                <a:srgbClr val="FFFFFF"/>
              </a:buClr>
              <a:buSzPts val="4800"/>
              <a:buNone/>
              <a:defRPr sz="4800">
                <a:solidFill>
                  <a:srgbClr val="FFFFFF"/>
                </a:solidFill>
              </a:defRPr>
            </a:lvl4pPr>
            <a:lvl5pPr lvl="4" algn="l">
              <a:spcBef>
                <a:spcPts val="0"/>
              </a:spcBef>
              <a:spcAft>
                <a:spcPts val="0"/>
              </a:spcAft>
              <a:buClr>
                <a:srgbClr val="FFFFFF"/>
              </a:buClr>
              <a:buSzPts val="4800"/>
              <a:buNone/>
              <a:defRPr sz="4800">
                <a:solidFill>
                  <a:srgbClr val="FFFFFF"/>
                </a:solidFill>
              </a:defRPr>
            </a:lvl5pPr>
            <a:lvl6pPr lvl="5" algn="l">
              <a:spcBef>
                <a:spcPts val="0"/>
              </a:spcBef>
              <a:spcAft>
                <a:spcPts val="0"/>
              </a:spcAft>
              <a:buClr>
                <a:srgbClr val="FFFFFF"/>
              </a:buClr>
              <a:buSzPts val="4800"/>
              <a:buNone/>
              <a:defRPr sz="4800">
                <a:solidFill>
                  <a:srgbClr val="FFFFFF"/>
                </a:solidFill>
              </a:defRPr>
            </a:lvl6pPr>
            <a:lvl7pPr lvl="6" algn="l">
              <a:spcBef>
                <a:spcPts val="0"/>
              </a:spcBef>
              <a:spcAft>
                <a:spcPts val="0"/>
              </a:spcAft>
              <a:buClr>
                <a:srgbClr val="FFFFFF"/>
              </a:buClr>
              <a:buSzPts val="4800"/>
              <a:buNone/>
              <a:defRPr sz="4800">
                <a:solidFill>
                  <a:srgbClr val="FFFFFF"/>
                </a:solidFill>
              </a:defRPr>
            </a:lvl7pPr>
            <a:lvl8pPr lvl="7" algn="l">
              <a:spcBef>
                <a:spcPts val="0"/>
              </a:spcBef>
              <a:spcAft>
                <a:spcPts val="0"/>
              </a:spcAft>
              <a:buClr>
                <a:srgbClr val="FFFFFF"/>
              </a:buClr>
              <a:buSzPts val="4800"/>
              <a:buNone/>
              <a:defRPr sz="4800">
                <a:solidFill>
                  <a:srgbClr val="FFFFFF"/>
                </a:solidFill>
              </a:defRPr>
            </a:lvl8pPr>
            <a:lvl9pPr lvl="8" algn="l">
              <a:spcBef>
                <a:spcPts val="0"/>
              </a:spcBef>
              <a:spcAft>
                <a:spcPts val="0"/>
              </a:spcAft>
              <a:buClr>
                <a:srgbClr val="FFFFFF"/>
              </a:buClr>
              <a:buSzPts val="4800"/>
              <a:buNone/>
              <a:defRPr sz="4800">
                <a:solidFill>
                  <a:srgbClr val="FFFFFF"/>
                </a:solidFill>
              </a:defRPr>
            </a:lvl9pPr>
          </a:lstStyle>
          <a:p>
            <a:endParaRPr/>
          </a:p>
        </p:txBody>
      </p:sp>
      <p:sp>
        <p:nvSpPr>
          <p:cNvPr id="11" name="Google Shape;11;p2"/>
          <p:cNvSpPr/>
          <p:nvPr/>
        </p:nvSpPr>
        <p:spPr>
          <a:xfrm rot="-5400000">
            <a:off x="4466275" y="-1238838"/>
            <a:ext cx="2112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 name="Google Shape;12;p2"/>
          <p:cNvSpPr/>
          <p:nvPr/>
        </p:nvSpPr>
        <p:spPr>
          <a:xfrm rot="10800000" flipH="1">
            <a:off x="0" y="3420048"/>
            <a:ext cx="9144000" cy="1730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11"/>
          <p:cNvSpPr/>
          <p:nvPr/>
        </p:nvSpPr>
        <p:spPr>
          <a:xfrm rot="-5400000">
            <a:off x="4517850" y="-3857295"/>
            <a:ext cx="1083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7" name="Google Shape;77;p11"/>
          <p:cNvSpPr/>
          <p:nvPr/>
        </p:nvSpPr>
        <p:spPr>
          <a:xfrm>
            <a:off x="0" y="709150"/>
            <a:ext cx="9144000" cy="4434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 name="Google Shape;78;p11"/>
          <p:cNvCxnSpPr/>
          <p:nvPr/>
        </p:nvCxnSpPr>
        <p:spPr>
          <a:xfrm>
            <a:off x="338100" y="4813675"/>
            <a:ext cx="8467800" cy="0"/>
          </a:xfrm>
          <a:prstGeom prst="straightConnector1">
            <a:avLst/>
          </a:prstGeom>
          <a:noFill/>
          <a:ln w="9525" cap="flat" cmpd="sng">
            <a:solidFill>
              <a:srgbClr val="D9D9D9"/>
            </a:solidFill>
            <a:prstDash val="solid"/>
            <a:round/>
            <a:headEnd type="none" w="med" len="med"/>
            <a:tailEnd type="none" w="med" len="med"/>
          </a:ln>
        </p:spPr>
      </p:cxnSp>
      <p:sp>
        <p:nvSpPr>
          <p:cNvPr id="79" name="Google Shape;79;p11"/>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complete image">
  <p:cSld name="BLANK_1">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12"/>
          <p:cNvSpPr/>
          <p:nvPr/>
        </p:nvSpPr>
        <p:spPr>
          <a:xfrm rot="-5400000" flipH="1">
            <a:off x="4497775" y="-3854662"/>
            <a:ext cx="1482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2" name="Google Shape;82;p12"/>
          <p:cNvSpPr/>
          <p:nvPr/>
        </p:nvSpPr>
        <p:spPr>
          <a:xfrm>
            <a:off x="0" y="0"/>
            <a:ext cx="9144000" cy="67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2"/>
          <p:cNvSpPr/>
          <p:nvPr/>
        </p:nvSpPr>
        <p:spPr>
          <a:xfrm rot="-5400000">
            <a:off x="4497713" y="243900"/>
            <a:ext cx="1482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4" name="Google Shape;84;p12"/>
          <p:cNvSpPr/>
          <p:nvPr/>
        </p:nvSpPr>
        <p:spPr>
          <a:xfrm rot="10800000" flipH="1">
            <a:off x="-50" y="4813802"/>
            <a:ext cx="9144000" cy="329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2"/>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3"/>
          <p:cNvSpPr/>
          <p:nvPr/>
        </p:nvSpPr>
        <p:spPr>
          <a:xfrm rot="-5400000">
            <a:off x="4497775" y="-2041588"/>
            <a:ext cx="1482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 name="Google Shape;15;p3"/>
          <p:cNvSpPr/>
          <p:nvPr/>
        </p:nvSpPr>
        <p:spPr>
          <a:xfrm rot="10800000" flipH="1">
            <a:off x="0" y="2571593"/>
            <a:ext cx="9144000" cy="2571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685800" y="3031150"/>
            <a:ext cx="4558200" cy="1159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36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
        <p:nvSpPr>
          <p:cNvPr id="17" name="Google Shape;17;p3"/>
          <p:cNvSpPr txBox="1">
            <a:spLocks noGrp="1"/>
          </p:cNvSpPr>
          <p:nvPr>
            <p:ph type="subTitle" idx="1"/>
          </p:nvPr>
        </p:nvSpPr>
        <p:spPr>
          <a:xfrm>
            <a:off x="685800" y="4135454"/>
            <a:ext cx="45582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
          <p:cNvSpPr/>
          <p:nvPr/>
        </p:nvSpPr>
        <p:spPr>
          <a:xfrm rot="-5400000" flipH="1">
            <a:off x="4497775" y="-1112255"/>
            <a:ext cx="1482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 name="Google Shape;20;p4"/>
          <p:cNvSpPr/>
          <p:nvPr/>
        </p:nvSpPr>
        <p:spPr>
          <a:xfrm>
            <a:off x="0" y="-25"/>
            <a:ext cx="9144000" cy="3418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body" idx="1"/>
          </p:nvPr>
        </p:nvSpPr>
        <p:spPr>
          <a:xfrm>
            <a:off x="1649050" y="503675"/>
            <a:ext cx="5845800" cy="2914800"/>
          </a:xfrm>
          <a:prstGeom prst="rect">
            <a:avLst/>
          </a:prstGeom>
        </p:spPr>
        <p:txBody>
          <a:bodyPr spcFirstLastPara="1" wrap="square" lIns="91425" tIns="91425" rIns="91425" bIns="91425" anchor="ctr" anchorCtr="0">
            <a:noAutofit/>
          </a:bodyPr>
          <a:lstStyle>
            <a:lvl1pPr marL="457200" lvl="0" indent="-355600" algn="ctr" rtl="0">
              <a:lnSpc>
                <a:spcPct val="150000"/>
              </a:lnSpc>
              <a:spcBef>
                <a:spcPts val="600"/>
              </a:spcBef>
              <a:spcAft>
                <a:spcPts val="0"/>
              </a:spcAft>
              <a:buSzPts val="2000"/>
              <a:buFont typeface="Playfair Display"/>
              <a:buChar char="∙"/>
              <a:defRPr sz="2000" i="1">
                <a:latin typeface="Playfair Display"/>
                <a:ea typeface="Playfair Display"/>
                <a:cs typeface="Playfair Display"/>
                <a:sym typeface="Playfair Display"/>
              </a:defRPr>
            </a:lvl1pPr>
            <a:lvl2pPr marL="914400" lvl="1" indent="-355600" algn="ctr" rtl="0">
              <a:lnSpc>
                <a:spcPct val="150000"/>
              </a:lnSpc>
              <a:spcBef>
                <a:spcPts val="0"/>
              </a:spcBef>
              <a:spcAft>
                <a:spcPts val="0"/>
              </a:spcAft>
              <a:buSzPts val="2000"/>
              <a:buFont typeface="Playfair Display"/>
              <a:buChar char="∙"/>
              <a:defRPr sz="2000" i="1">
                <a:latin typeface="Playfair Display"/>
                <a:ea typeface="Playfair Display"/>
                <a:cs typeface="Playfair Display"/>
                <a:sym typeface="Playfair Display"/>
              </a:defRPr>
            </a:lvl2pPr>
            <a:lvl3pPr marL="1371600" lvl="2" indent="-355600" algn="ctr" rtl="0">
              <a:lnSpc>
                <a:spcPct val="150000"/>
              </a:lnSpc>
              <a:spcBef>
                <a:spcPts val="0"/>
              </a:spcBef>
              <a:spcAft>
                <a:spcPts val="0"/>
              </a:spcAft>
              <a:buSzPts val="2000"/>
              <a:buFont typeface="Playfair Display"/>
              <a:buChar char="∙"/>
              <a:defRPr sz="2000" i="1">
                <a:latin typeface="Playfair Display"/>
                <a:ea typeface="Playfair Display"/>
                <a:cs typeface="Playfair Display"/>
                <a:sym typeface="Playfair Display"/>
              </a:defRPr>
            </a:lvl3pPr>
            <a:lvl4pPr marL="1828800" lvl="3" indent="-355600" algn="ctr" rtl="0">
              <a:lnSpc>
                <a:spcPct val="150000"/>
              </a:lnSpc>
              <a:spcBef>
                <a:spcPts val="0"/>
              </a:spcBef>
              <a:spcAft>
                <a:spcPts val="0"/>
              </a:spcAft>
              <a:buSzPts val="2000"/>
              <a:buFont typeface="Playfair Display"/>
              <a:buChar char="∙"/>
              <a:defRPr sz="2000" i="1">
                <a:latin typeface="Playfair Display"/>
                <a:ea typeface="Playfair Display"/>
                <a:cs typeface="Playfair Display"/>
                <a:sym typeface="Playfair Display"/>
              </a:defRPr>
            </a:lvl4pPr>
            <a:lvl5pPr marL="2286000" lvl="4" indent="-355600" algn="ctr" rtl="0">
              <a:lnSpc>
                <a:spcPct val="150000"/>
              </a:lnSpc>
              <a:spcBef>
                <a:spcPts val="0"/>
              </a:spcBef>
              <a:spcAft>
                <a:spcPts val="0"/>
              </a:spcAft>
              <a:buSzPts val="2000"/>
              <a:buFont typeface="Playfair Display"/>
              <a:buChar char="∙"/>
              <a:defRPr sz="2000" i="1">
                <a:latin typeface="Playfair Display"/>
                <a:ea typeface="Playfair Display"/>
                <a:cs typeface="Playfair Display"/>
                <a:sym typeface="Playfair Display"/>
              </a:defRPr>
            </a:lvl5pPr>
            <a:lvl6pPr marL="2743200" lvl="5" indent="-355600" algn="ctr" rtl="0">
              <a:lnSpc>
                <a:spcPct val="150000"/>
              </a:lnSpc>
              <a:spcBef>
                <a:spcPts val="0"/>
              </a:spcBef>
              <a:spcAft>
                <a:spcPts val="0"/>
              </a:spcAft>
              <a:buSzPts val="2000"/>
              <a:buFont typeface="Playfair Display"/>
              <a:buChar char="∙"/>
              <a:defRPr sz="2000" i="1">
                <a:latin typeface="Playfair Display"/>
                <a:ea typeface="Playfair Display"/>
                <a:cs typeface="Playfair Display"/>
                <a:sym typeface="Playfair Display"/>
              </a:defRPr>
            </a:lvl6pPr>
            <a:lvl7pPr marL="3200400" lvl="6" indent="-355600" algn="ctr" rtl="0">
              <a:lnSpc>
                <a:spcPct val="150000"/>
              </a:lnSpc>
              <a:spcBef>
                <a:spcPts val="0"/>
              </a:spcBef>
              <a:spcAft>
                <a:spcPts val="0"/>
              </a:spcAft>
              <a:buSzPts val="2000"/>
              <a:buFont typeface="Playfair Display"/>
              <a:buChar char="∙"/>
              <a:defRPr sz="2000" i="1">
                <a:latin typeface="Playfair Display"/>
                <a:ea typeface="Playfair Display"/>
                <a:cs typeface="Playfair Display"/>
                <a:sym typeface="Playfair Display"/>
              </a:defRPr>
            </a:lvl7pPr>
            <a:lvl8pPr marL="3657600" lvl="7" indent="-355600" algn="ctr" rtl="0">
              <a:lnSpc>
                <a:spcPct val="150000"/>
              </a:lnSpc>
              <a:spcBef>
                <a:spcPts val="0"/>
              </a:spcBef>
              <a:spcAft>
                <a:spcPts val="0"/>
              </a:spcAft>
              <a:buSzPts val="2000"/>
              <a:buFont typeface="Playfair Display"/>
              <a:buChar char="∙"/>
              <a:defRPr sz="2000" i="1">
                <a:latin typeface="Playfair Display"/>
                <a:ea typeface="Playfair Display"/>
                <a:cs typeface="Playfair Display"/>
                <a:sym typeface="Playfair Display"/>
              </a:defRPr>
            </a:lvl8pPr>
            <a:lvl9pPr marL="4114800" lvl="8" indent="-355600" algn="ctr">
              <a:lnSpc>
                <a:spcPct val="150000"/>
              </a:lnSpc>
              <a:spcBef>
                <a:spcPts val="0"/>
              </a:spcBef>
              <a:spcAft>
                <a:spcPts val="0"/>
              </a:spcAft>
              <a:buSzPts val="2000"/>
              <a:buFont typeface="Playfair Display"/>
              <a:buChar char="∙"/>
              <a:defRPr sz="2000" i="1">
                <a:latin typeface="Playfair Display"/>
                <a:ea typeface="Playfair Display"/>
                <a:cs typeface="Playfair Display"/>
                <a:sym typeface="Playfair Display"/>
              </a:defRPr>
            </a:lvl9pPr>
          </a:lstStyle>
          <a:p>
            <a:endParaRPr/>
          </a:p>
        </p:txBody>
      </p:sp>
      <p:sp>
        <p:nvSpPr>
          <p:cNvPr id="22" name="Google Shape;22;p4"/>
          <p:cNvSpPr txBox="1"/>
          <p:nvPr/>
        </p:nvSpPr>
        <p:spPr>
          <a:xfrm>
            <a:off x="3593400" y="19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rgbClr val="000014"/>
                </a:solidFill>
                <a:latin typeface="Playfair Display"/>
                <a:ea typeface="Playfair Display"/>
                <a:cs typeface="Playfair Display"/>
                <a:sym typeface="Playfair Display"/>
              </a:rPr>
              <a:t>“</a:t>
            </a:r>
            <a:endParaRPr sz="4800">
              <a:solidFill>
                <a:srgbClr val="000014"/>
              </a:solidFill>
              <a:latin typeface="Playfair Display"/>
              <a:ea typeface="Playfair Display"/>
              <a:cs typeface="Playfair Display"/>
              <a:sym typeface="Playfair Display"/>
            </a:endParaRPr>
          </a:p>
        </p:txBody>
      </p:sp>
      <p:sp>
        <p:nvSpPr>
          <p:cNvPr id="23" name="Google Shape;23;p4"/>
          <p:cNvSpPr txBox="1">
            <a:spLocks noGrp="1"/>
          </p:cNvSpPr>
          <p:nvPr>
            <p:ph type="sldNum" idx="12"/>
          </p:nvPr>
        </p:nvSpPr>
        <p:spPr>
          <a:xfrm>
            <a:off x="593575" y="4813750"/>
            <a:ext cx="7956600" cy="329700"/>
          </a:xfrm>
          <a:prstGeom prst="rect">
            <a:avLst/>
          </a:prstGeom>
          <a:ln>
            <a:noFill/>
          </a:ln>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p:nvPr/>
        </p:nvSpPr>
        <p:spPr>
          <a:xfrm rot="-5400000">
            <a:off x="4517850" y="-3214045"/>
            <a:ext cx="1083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 name="Google Shape;26;p5"/>
          <p:cNvSpPr/>
          <p:nvPr/>
        </p:nvSpPr>
        <p:spPr>
          <a:xfrm rot="-5400000" flipH="1">
            <a:off x="4497775" y="-3854662"/>
            <a:ext cx="1482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7" name="Google Shape;27;p5"/>
          <p:cNvSpPr/>
          <p:nvPr/>
        </p:nvSpPr>
        <p:spPr>
          <a:xfrm>
            <a:off x="0" y="0"/>
            <a:ext cx="9144000" cy="67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0" y="1352400"/>
            <a:ext cx="9144000" cy="3791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 name="Google Shape;29;p5"/>
          <p:cNvCxnSpPr/>
          <p:nvPr/>
        </p:nvCxnSpPr>
        <p:spPr>
          <a:xfrm>
            <a:off x="338100" y="4813675"/>
            <a:ext cx="8467800" cy="0"/>
          </a:xfrm>
          <a:prstGeom prst="straightConnector1">
            <a:avLst/>
          </a:prstGeom>
          <a:noFill/>
          <a:ln w="9525" cap="flat" cmpd="sng">
            <a:solidFill>
              <a:srgbClr val="D9D9D9"/>
            </a:solidFill>
            <a:prstDash val="solid"/>
            <a:round/>
            <a:headEnd type="none" w="med" len="med"/>
            <a:tailEnd type="none" w="med" len="med"/>
          </a:ln>
        </p:spPr>
      </p:cxnSp>
      <p:sp>
        <p:nvSpPr>
          <p:cNvPr id="30" name="Google Shape;30;p5"/>
          <p:cNvSpPr txBox="1">
            <a:spLocks noGrp="1"/>
          </p:cNvSpPr>
          <p:nvPr>
            <p:ph type="title"/>
          </p:nvPr>
        </p:nvSpPr>
        <p:spPr>
          <a:xfrm>
            <a:off x="593575" y="0"/>
            <a:ext cx="7956600" cy="6762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31" name="Google Shape;31;p5"/>
          <p:cNvSpPr txBox="1">
            <a:spLocks noGrp="1"/>
          </p:cNvSpPr>
          <p:nvPr>
            <p:ph type="body" idx="1"/>
          </p:nvPr>
        </p:nvSpPr>
        <p:spPr>
          <a:xfrm>
            <a:off x="593575" y="1823700"/>
            <a:ext cx="7956600" cy="26517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32" name="Google Shape;32;p5"/>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half">
  <p:cSld name="TITLE_AND_BODY_1">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6"/>
          <p:cNvSpPr/>
          <p:nvPr/>
        </p:nvSpPr>
        <p:spPr>
          <a:xfrm rot="10800000" flipH="1">
            <a:off x="4543625" y="-5"/>
            <a:ext cx="148200" cy="51435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5" name="Google Shape;35;p6"/>
          <p:cNvSpPr/>
          <p:nvPr/>
        </p:nvSpPr>
        <p:spPr>
          <a:xfrm>
            <a:off x="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 name="Google Shape;36;p6"/>
          <p:cNvCxnSpPr/>
          <p:nvPr/>
        </p:nvCxnSpPr>
        <p:spPr>
          <a:xfrm>
            <a:off x="365850" y="4813675"/>
            <a:ext cx="3840300" cy="0"/>
          </a:xfrm>
          <a:prstGeom prst="straightConnector1">
            <a:avLst/>
          </a:prstGeom>
          <a:noFill/>
          <a:ln w="9525" cap="flat" cmpd="sng">
            <a:solidFill>
              <a:srgbClr val="D9D9D9"/>
            </a:solidFill>
            <a:prstDash val="solid"/>
            <a:round/>
            <a:headEnd type="none" w="med" len="med"/>
            <a:tailEnd type="none" w="med" len="med"/>
          </a:ln>
        </p:spPr>
      </p:cxnSp>
      <p:sp>
        <p:nvSpPr>
          <p:cNvPr id="37" name="Google Shape;37;p6"/>
          <p:cNvSpPr txBox="1">
            <a:spLocks noGrp="1"/>
          </p:cNvSpPr>
          <p:nvPr>
            <p:ph type="title"/>
          </p:nvPr>
        </p:nvSpPr>
        <p:spPr>
          <a:xfrm>
            <a:off x="589350" y="819475"/>
            <a:ext cx="3393300" cy="676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1600"/>
              <a:buNone/>
              <a:defRPr/>
            </a:lvl1pPr>
            <a:lvl2pPr lvl="1" algn="l" rtl="0">
              <a:spcBef>
                <a:spcPts val="0"/>
              </a:spcBef>
              <a:spcAft>
                <a:spcPts val="0"/>
              </a:spcAft>
              <a:buSzPts val="1600"/>
              <a:buNone/>
              <a:defRPr/>
            </a:lvl2pPr>
            <a:lvl3pPr lvl="2" algn="l" rtl="0">
              <a:spcBef>
                <a:spcPts val="0"/>
              </a:spcBef>
              <a:spcAft>
                <a:spcPts val="0"/>
              </a:spcAft>
              <a:buSzPts val="1600"/>
              <a:buNone/>
              <a:defRPr/>
            </a:lvl3pPr>
            <a:lvl4pPr lvl="3" algn="l" rtl="0">
              <a:spcBef>
                <a:spcPts val="0"/>
              </a:spcBef>
              <a:spcAft>
                <a:spcPts val="0"/>
              </a:spcAft>
              <a:buSzPts val="1600"/>
              <a:buNone/>
              <a:defRPr/>
            </a:lvl4pPr>
            <a:lvl5pPr lvl="4" algn="l" rtl="0">
              <a:spcBef>
                <a:spcPts val="0"/>
              </a:spcBef>
              <a:spcAft>
                <a:spcPts val="0"/>
              </a:spcAft>
              <a:buSzPts val="1600"/>
              <a:buNone/>
              <a:defRPr/>
            </a:lvl5pPr>
            <a:lvl6pPr lvl="5" algn="l" rtl="0">
              <a:spcBef>
                <a:spcPts val="0"/>
              </a:spcBef>
              <a:spcAft>
                <a:spcPts val="0"/>
              </a:spcAft>
              <a:buSzPts val="1600"/>
              <a:buNone/>
              <a:defRPr/>
            </a:lvl6pPr>
            <a:lvl7pPr lvl="6" algn="l" rtl="0">
              <a:spcBef>
                <a:spcPts val="0"/>
              </a:spcBef>
              <a:spcAft>
                <a:spcPts val="0"/>
              </a:spcAft>
              <a:buSzPts val="1600"/>
              <a:buNone/>
              <a:defRPr/>
            </a:lvl7pPr>
            <a:lvl8pPr lvl="7" algn="l" rtl="0">
              <a:spcBef>
                <a:spcPts val="0"/>
              </a:spcBef>
              <a:spcAft>
                <a:spcPts val="0"/>
              </a:spcAft>
              <a:buSzPts val="1600"/>
              <a:buNone/>
              <a:defRPr/>
            </a:lvl8pPr>
            <a:lvl9pPr lvl="8" algn="l" rtl="0">
              <a:spcBef>
                <a:spcPts val="0"/>
              </a:spcBef>
              <a:spcAft>
                <a:spcPts val="0"/>
              </a:spcAft>
              <a:buSzPts val="1600"/>
              <a:buNone/>
              <a:defRPr/>
            </a:lvl9pPr>
          </a:lstStyle>
          <a:p>
            <a:endParaRPr/>
          </a:p>
        </p:txBody>
      </p:sp>
      <p:sp>
        <p:nvSpPr>
          <p:cNvPr id="38" name="Google Shape;38;p6"/>
          <p:cNvSpPr txBox="1">
            <a:spLocks noGrp="1"/>
          </p:cNvSpPr>
          <p:nvPr>
            <p:ph type="body" idx="1"/>
          </p:nvPr>
        </p:nvSpPr>
        <p:spPr>
          <a:xfrm>
            <a:off x="593575" y="1518900"/>
            <a:ext cx="3393300" cy="26517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39" name="Google Shape;39;p6"/>
          <p:cNvSpPr txBox="1">
            <a:spLocks noGrp="1"/>
          </p:cNvSpPr>
          <p:nvPr>
            <p:ph type="sldNum" idx="12"/>
          </p:nvPr>
        </p:nvSpPr>
        <p:spPr>
          <a:xfrm>
            <a:off x="595675" y="4813750"/>
            <a:ext cx="3389100" cy="329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7"/>
          <p:cNvSpPr/>
          <p:nvPr/>
        </p:nvSpPr>
        <p:spPr>
          <a:xfrm rot="-5400000">
            <a:off x="4517850" y="-3214045"/>
            <a:ext cx="1083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2" name="Google Shape;42;p7"/>
          <p:cNvSpPr/>
          <p:nvPr/>
        </p:nvSpPr>
        <p:spPr>
          <a:xfrm rot="-5400000" flipH="1">
            <a:off x="4497775" y="-3854662"/>
            <a:ext cx="1482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3" name="Google Shape;43;p7"/>
          <p:cNvSpPr/>
          <p:nvPr/>
        </p:nvSpPr>
        <p:spPr>
          <a:xfrm>
            <a:off x="0" y="0"/>
            <a:ext cx="9144000" cy="67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a:off x="0" y="1352400"/>
            <a:ext cx="9144000" cy="3791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 name="Google Shape;45;p7"/>
          <p:cNvCxnSpPr/>
          <p:nvPr/>
        </p:nvCxnSpPr>
        <p:spPr>
          <a:xfrm>
            <a:off x="338100" y="4813675"/>
            <a:ext cx="8467800" cy="0"/>
          </a:xfrm>
          <a:prstGeom prst="straightConnector1">
            <a:avLst/>
          </a:prstGeom>
          <a:noFill/>
          <a:ln w="9525" cap="flat" cmpd="sng">
            <a:solidFill>
              <a:srgbClr val="D9D9D9"/>
            </a:solidFill>
            <a:prstDash val="solid"/>
            <a:round/>
            <a:headEnd type="none" w="med" len="med"/>
            <a:tailEnd type="none" w="med" len="med"/>
          </a:ln>
        </p:spPr>
      </p:cxnSp>
      <p:sp>
        <p:nvSpPr>
          <p:cNvPr id="46" name="Google Shape;46;p7"/>
          <p:cNvSpPr txBox="1">
            <a:spLocks noGrp="1"/>
          </p:cNvSpPr>
          <p:nvPr>
            <p:ph type="title"/>
          </p:nvPr>
        </p:nvSpPr>
        <p:spPr>
          <a:xfrm>
            <a:off x="593575" y="0"/>
            <a:ext cx="7956600" cy="6762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47" name="Google Shape;47;p7"/>
          <p:cNvSpPr txBox="1">
            <a:spLocks noGrp="1"/>
          </p:cNvSpPr>
          <p:nvPr>
            <p:ph type="body" idx="1"/>
          </p:nvPr>
        </p:nvSpPr>
        <p:spPr>
          <a:xfrm>
            <a:off x="593687" y="1823700"/>
            <a:ext cx="3861900" cy="26517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sz="1400"/>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sp>
        <p:nvSpPr>
          <p:cNvPr id="48" name="Google Shape;48;p7"/>
          <p:cNvSpPr txBox="1">
            <a:spLocks noGrp="1"/>
          </p:cNvSpPr>
          <p:nvPr>
            <p:ph type="body" idx="2"/>
          </p:nvPr>
        </p:nvSpPr>
        <p:spPr>
          <a:xfrm>
            <a:off x="4688285" y="1823700"/>
            <a:ext cx="3861900" cy="26517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sz="1400"/>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sp>
        <p:nvSpPr>
          <p:cNvPr id="49" name="Google Shape;49;p7"/>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8"/>
          <p:cNvSpPr/>
          <p:nvPr/>
        </p:nvSpPr>
        <p:spPr>
          <a:xfrm rot="-5400000">
            <a:off x="4517850" y="-3214045"/>
            <a:ext cx="1083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2" name="Google Shape;52;p8"/>
          <p:cNvSpPr/>
          <p:nvPr/>
        </p:nvSpPr>
        <p:spPr>
          <a:xfrm rot="-5400000" flipH="1">
            <a:off x="4497775" y="-3854662"/>
            <a:ext cx="1482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 name="Google Shape;53;p8"/>
          <p:cNvSpPr/>
          <p:nvPr/>
        </p:nvSpPr>
        <p:spPr>
          <a:xfrm>
            <a:off x="0" y="0"/>
            <a:ext cx="9144000" cy="67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a:off x="0" y="1352400"/>
            <a:ext cx="9144000" cy="3791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 name="Google Shape;55;p8"/>
          <p:cNvCxnSpPr/>
          <p:nvPr/>
        </p:nvCxnSpPr>
        <p:spPr>
          <a:xfrm>
            <a:off x="338100" y="4813675"/>
            <a:ext cx="8467800" cy="0"/>
          </a:xfrm>
          <a:prstGeom prst="straightConnector1">
            <a:avLst/>
          </a:prstGeom>
          <a:noFill/>
          <a:ln w="9525" cap="flat" cmpd="sng">
            <a:solidFill>
              <a:srgbClr val="D9D9D9"/>
            </a:solidFill>
            <a:prstDash val="solid"/>
            <a:round/>
            <a:headEnd type="none" w="med" len="med"/>
            <a:tailEnd type="none" w="med" len="med"/>
          </a:ln>
        </p:spPr>
      </p:cxnSp>
      <p:sp>
        <p:nvSpPr>
          <p:cNvPr id="56" name="Google Shape;56;p8"/>
          <p:cNvSpPr txBox="1">
            <a:spLocks noGrp="1"/>
          </p:cNvSpPr>
          <p:nvPr>
            <p:ph type="title"/>
          </p:nvPr>
        </p:nvSpPr>
        <p:spPr>
          <a:xfrm>
            <a:off x="593575" y="0"/>
            <a:ext cx="7956600" cy="6762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7" name="Google Shape;57;p8"/>
          <p:cNvSpPr txBox="1">
            <a:spLocks noGrp="1"/>
          </p:cNvSpPr>
          <p:nvPr>
            <p:ph type="body" idx="1"/>
          </p:nvPr>
        </p:nvSpPr>
        <p:spPr>
          <a:xfrm>
            <a:off x="593575" y="1823700"/>
            <a:ext cx="2544000" cy="2651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8" name="Google Shape;58;p8"/>
          <p:cNvSpPr txBox="1">
            <a:spLocks noGrp="1"/>
          </p:cNvSpPr>
          <p:nvPr>
            <p:ph type="body" idx="2"/>
          </p:nvPr>
        </p:nvSpPr>
        <p:spPr>
          <a:xfrm>
            <a:off x="3267919" y="1823700"/>
            <a:ext cx="2544000" cy="2651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9" name="Google Shape;59;p8"/>
          <p:cNvSpPr txBox="1">
            <a:spLocks noGrp="1"/>
          </p:cNvSpPr>
          <p:nvPr>
            <p:ph type="body" idx="3"/>
          </p:nvPr>
        </p:nvSpPr>
        <p:spPr>
          <a:xfrm>
            <a:off x="5942264" y="1823700"/>
            <a:ext cx="2544000" cy="2651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0" name="Google Shape;60;p8"/>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9"/>
          <p:cNvSpPr/>
          <p:nvPr/>
        </p:nvSpPr>
        <p:spPr>
          <a:xfrm rot="-5400000">
            <a:off x="4517850" y="-3214045"/>
            <a:ext cx="1083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3" name="Google Shape;63;p9"/>
          <p:cNvSpPr/>
          <p:nvPr/>
        </p:nvSpPr>
        <p:spPr>
          <a:xfrm rot="-5400000" flipH="1">
            <a:off x="4497775" y="-3854662"/>
            <a:ext cx="1482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4" name="Google Shape;64;p9"/>
          <p:cNvSpPr/>
          <p:nvPr/>
        </p:nvSpPr>
        <p:spPr>
          <a:xfrm>
            <a:off x="0" y="0"/>
            <a:ext cx="9144000" cy="67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a:off x="0" y="1352400"/>
            <a:ext cx="9144000" cy="3791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 name="Google Shape;66;p9"/>
          <p:cNvCxnSpPr/>
          <p:nvPr/>
        </p:nvCxnSpPr>
        <p:spPr>
          <a:xfrm>
            <a:off x="338100" y="4813675"/>
            <a:ext cx="8467800" cy="0"/>
          </a:xfrm>
          <a:prstGeom prst="straightConnector1">
            <a:avLst/>
          </a:prstGeom>
          <a:noFill/>
          <a:ln w="9525" cap="flat" cmpd="sng">
            <a:solidFill>
              <a:srgbClr val="D9D9D9"/>
            </a:solidFill>
            <a:prstDash val="solid"/>
            <a:round/>
            <a:headEnd type="none" w="med" len="med"/>
            <a:tailEnd type="none" w="med" len="med"/>
          </a:ln>
        </p:spPr>
      </p:cxnSp>
      <p:sp>
        <p:nvSpPr>
          <p:cNvPr id="67" name="Google Shape;67;p9"/>
          <p:cNvSpPr txBox="1">
            <a:spLocks noGrp="1"/>
          </p:cNvSpPr>
          <p:nvPr>
            <p:ph type="title"/>
          </p:nvPr>
        </p:nvSpPr>
        <p:spPr>
          <a:xfrm>
            <a:off x="593575" y="0"/>
            <a:ext cx="7956600" cy="6762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68" name="Google Shape;68;p9"/>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10"/>
          <p:cNvSpPr/>
          <p:nvPr/>
        </p:nvSpPr>
        <p:spPr>
          <a:xfrm rot="-5400000">
            <a:off x="4517850" y="-3857295"/>
            <a:ext cx="1083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1" name="Google Shape;71;p10"/>
          <p:cNvSpPr/>
          <p:nvPr/>
        </p:nvSpPr>
        <p:spPr>
          <a:xfrm>
            <a:off x="0" y="709150"/>
            <a:ext cx="9144000" cy="4434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 name="Google Shape;72;p10"/>
          <p:cNvCxnSpPr/>
          <p:nvPr/>
        </p:nvCxnSpPr>
        <p:spPr>
          <a:xfrm>
            <a:off x="338100" y="4813675"/>
            <a:ext cx="8467800" cy="0"/>
          </a:xfrm>
          <a:prstGeom prst="straightConnector1">
            <a:avLst/>
          </a:prstGeom>
          <a:noFill/>
          <a:ln w="9525" cap="flat" cmpd="sng">
            <a:solidFill>
              <a:srgbClr val="D9D9D9"/>
            </a:solidFill>
            <a:prstDash val="solid"/>
            <a:round/>
            <a:headEnd type="none" w="med" len="med"/>
            <a:tailEnd type="none" w="med" len="med"/>
          </a:ln>
        </p:spPr>
      </p:cxnSp>
      <p:sp>
        <p:nvSpPr>
          <p:cNvPr id="73" name="Google Shape;73;p10"/>
          <p:cNvSpPr txBox="1">
            <a:spLocks noGrp="1"/>
          </p:cNvSpPr>
          <p:nvPr>
            <p:ph type="body" idx="1"/>
          </p:nvPr>
        </p:nvSpPr>
        <p:spPr>
          <a:xfrm>
            <a:off x="593575" y="4253900"/>
            <a:ext cx="79569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200"/>
              <a:buNone/>
              <a:defRPr sz="1200"/>
            </a:lvl1pPr>
          </a:lstStyle>
          <a:p>
            <a:endParaRPr/>
          </a:p>
        </p:txBody>
      </p:sp>
      <p:sp>
        <p:nvSpPr>
          <p:cNvPr id="74" name="Google Shape;74;p10"/>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593575" y="4813750"/>
            <a:ext cx="7956600" cy="329700"/>
          </a:xfrm>
          <a:prstGeom prst="rect">
            <a:avLst/>
          </a:prstGeom>
          <a:noFill/>
          <a:ln>
            <a:noFill/>
          </a:ln>
        </p:spPr>
        <p:txBody>
          <a:bodyPr spcFirstLastPara="1" wrap="square" lIns="91425" tIns="91425" rIns="91425" bIns="91425" anchor="ctr" anchorCtr="0">
            <a:noAutofit/>
          </a:bodyPr>
          <a:lstStyle>
            <a:lvl1pPr lvl="0" algn="ctr">
              <a:buNone/>
              <a:defRPr sz="1000">
                <a:solidFill>
                  <a:srgbClr val="666666"/>
                </a:solidFill>
                <a:latin typeface="Playfair Display"/>
                <a:ea typeface="Playfair Display"/>
                <a:cs typeface="Playfair Display"/>
                <a:sym typeface="Playfair Display"/>
              </a:defRPr>
            </a:lvl1pPr>
            <a:lvl2pPr lvl="1" algn="ctr">
              <a:buNone/>
              <a:defRPr sz="1000">
                <a:solidFill>
                  <a:srgbClr val="666666"/>
                </a:solidFill>
                <a:latin typeface="Playfair Display"/>
                <a:ea typeface="Playfair Display"/>
                <a:cs typeface="Playfair Display"/>
                <a:sym typeface="Playfair Display"/>
              </a:defRPr>
            </a:lvl2pPr>
            <a:lvl3pPr lvl="2" algn="ctr">
              <a:buNone/>
              <a:defRPr sz="1000">
                <a:solidFill>
                  <a:srgbClr val="666666"/>
                </a:solidFill>
                <a:latin typeface="Playfair Display"/>
                <a:ea typeface="Playfair Display"/>
                <a:cs typeface="Playfair Display"/>
                <a:sym typeface="Playfair Display"/>
              </a:defRPr>
            </a:lvl3pPr>
            <a:lvl4pPr lvl="3" algn="ctr">
              <a:buNone/>
              <a:defRPr sz="1000">
                <a:solidFill>
                  <a:srgbClr val="666666"/>
                </a:solidFill>
                <a:latin typeface="Playfair Display"/>
                <a:ea typeface="Playfair Display"/>
                <a:cs typeface="Playfair Display"/>
                <a:sym typeface="Playfair Display"/>
              </a:defRPr>
            </a:lvl4pPr>
            <a:lvl5pPr lvl="4" algn="ctr">
              <a:buNone/>
              <a:defRPr sz="1000">
                <a:solidFill>
                  <a:srgbClr val="666666"/>
                </a:solidFill>
                <a:latin typeface="Playfair Display"/>
                <a:ea typeface="Playfair Display"/>
                <a:cs typeface="Playfair Display"/>
                <a:sym typeface="Playfair Display"/>
              </a:defRPr>
            </a:lvl5pPr>
            <a:lvl6pPr lvl="5" algn="ctr">
              <a:buNone/>
              <a:defRPr sz="1000">
                <a:solidFill>
                  <a:srgbClr val="666666"/>
                </a:solidFill>
                <a:latin typeface="Playfair Display"/>
                <a:ea typeface="Playfair Display"/>
                <a:cs typeface="Playfair Display"/>
                <a:sym typeface="Playfair Display"/>
              </a:defRPr>
            </a:lvl6pPr>
            <a:lvl7pPr lvl="6" algn="ctr">
              <a:buNone/>
              <a:defRPr sz="1000">
                <a:solidFill>
                  <a:srgbClr val="666666"/>
                </a:solidFill>
                <a:latin typeface="Playfair Display"/>
                <a:ea typeface="Playfair Display"/>
                <a:cs typeface="Playfair Display"/>
                <a:sym typeface="Playfair Display"/>
              </a:defRPr>
            </a:lvl7pPr>
            <a:lvl8pPr lvl="7" algn="ctr">
              <a:buNone/>
              <a:defRPr sz="1000">
                <a:solidFill>
                  <a:srgbClr val="666666"/>
                </a:solidFill>
                <a:latin typeface="Playfair Display"/>
                <a:ea typeface="Playfair Display"/>
                <a:cs typeface="Playfair Display"/>
                <a:sym typeface="Playfair Display"/>
              </a:defRPr>
            </a:lvl8pPr>
            <a:lvl9pPr lvl="8" algn="ctr">
              <a:buNone/>
              <a:defRPr sz="1000">
                <a:solidFill>
                  <a:srgbClr val="666666"/>
                </a:solidFill>
                <a:latin typeface="Playfair Display"/>
                <a:ea typeface="Playfair Display"/>
                <a:cs typeface="Playfair Display"/>
                <a:sym typeface="Playfair Display"/>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7" name="Google Shape;7;p1"/>
          <p:cNvSpPr txBox="1">
            <a:spLocks noGrp="1"/>
          </p:cNvSpPr>
          <p:nvPr>
            <p:ph type="title"/>
          </p:nvPr>
        </p:nvSpPr>
        <p:spPr>
          <a:xfrm>
            <a:off x="593575" y="0"/>
            <a:ext cx="7956600" cy="676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1pPr>
            <a:lvl2pPr lvl="1"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2pPr>
            <a:lvl3pPr lvl="2"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3pPr>
            <a:lvl4pPr lvl="3"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4pPr>
            <a:lvl5pPr lvl="4"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5pPr>
            <a:lvl6pPr lvl="5"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6pPr>
            <a:lvl7pPr lvl="6"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7pPr>
            <a:lvl8pPr lvl="7"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8pPr>
            <a:lvl9pPr lvl="8"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body" idx="1"/>
          </p:nvPr>
        </p:nvSpPr>
        <p:spPr>
          <a:xfrm>
            <a:off x="593575" y="1823700"/>
            <a:ext cx="7956600" cy="2651700"/>
          </a:xfrm>
          <a:prstGeom prst="rect">
            <a:avLst/>
          </a:prstGeom>
          <a:noFill/>
          <a:ln>
            <a:noFill/>
          </a:ln>
        </p:spPr>
        <p:txBody>
          <a:bodyPr spcFirstLastPara="1" wrap="square" lIns="91425" tIns="91425" rIns="91425" bIns="91425" anchor="t" anchorCtr="0">
            <a:noAutofit/>
          </a:bodyPr>
          <a:lstStyle>
            <a:lvl1pPr marL="457200" lvl="0" indent="-330200">
              <a:lnSpc>
                <a:spcPct val="150000"/>
              </a:lnSpc>
              <a:spcBef>
                <a:spcPts val="600"/>
              </a:spcBef>
              <a:spcAft>
                <a:spcPts val="0"/>
              </a:spcAft>
              <a:buClr>
                <a:srgbClr val="B7B7B7"/>
              </a:buClr>
              <a:buSzPts val="1600"/>
              <a:buFont typeface="Raleway Thin"/>
              <a:buChar char="∙"/>
              <a:defRPr sz="1600">
                <a:solidFill>
                  <a:srgbClr val="111111"/>
                </a:solidFill>
                <a:latin typeface="Raleway Thin"/>
                <a:ea typeface="Raleway Thin"/>
                <a:cs typeface="Raleway Thin"/>
                <a:sym typeface="Raleway Thin"/>
              </a:defRPr>
            </a:lvl1pPr>
            <a:lvl2pPr marL="914400" lvl="1" indent="-330200">
              <a:lnSpc>
                <a:spcPct val="150000"/>
              </a:lnSpc>
              <a:spcBef>
                <a:spcPts val="0"/>
              </a:spcBef>
              <a:spcAft>
                <a:spcPts val="0"/>
              </a:spcAft>
              <a:buClr>
                <a:srgbClr val="B7B7B7"/>
              </a:buClr>
              <a:buSzPts val="1600"/>
              <a:buFont typeface="Raleway Thin"/>
              <a:buChar char="∙"/>
              <a:defRPr sz="1600">
                <a:solidFill>
                  <a:srgbClr val="111111"/>
                </a:solidFill>
                <a:latin typeface="Raleway Thin"/>
                <a:ea typeface="Raleway Thin"/>
                <a:cs typeface="Raleway Thin"/>
                <a:sym typeface="Raleway Thin"/>
              </a:defRPr>
            </a:lvl2pPr>
            <a:lvl3pPr marL="1371600" lvl="2" indent="-330200">
              <a:lnSpc>
                <a:spcPct val="150000"/>
              </a:lnSpc>
              <a:spcBef>
                <a:spcPts val="0"/>
              </a:spcBef>
              <a:spcAft>
                <a:spcPts val="0"/>
              </a:spcAft>
              <a:buClr>
                <a:srgbClr val="B7B7B7"/>
              </a:buClr>
              <a:buSzPts val="1600"/>
              <a:buFont typeface="Raleway Thin"/>
              <a:buChar char="∙"/>
              <a:defRPr sz="1600">
                <a:solidFill>
                  <a:srgbClr val="111111"/>
                </a:solidFill>
                <a:latin typeface="Raleway Thin"/>
                <a:ea typeface="Raleway Thin"/>
                <a:cs typeface="Raleway Thin"/>
                <a:sym typeface="Raleway Thin"/>
              </a:defRPr>
            </a:lvl3pPr>
            <a:lvl4pPr marL="1828800" lvl="3" indent="-330200">
              <a:lnSpc>
                <a:spcPct val="150000"/>
              </a:lnSpc>
              <a:spcBef>
                <a:spcPts val="0"/>
              </a:spcBef>
              <a:spcAft>
                <a:spcPts val="0"/>
              </a:spcAft>
              <a:buClr>
                <a:srgbClr val="B7B7B7"/>
              </a:buClr>
              <a:buSzPts val="1600"/>
              <a:buFont typeface="Raleway Thin"/>
              <a:buChar char="∙"/>
              <a:defRPr sz="1600">
                <a:solidFill>
                  <a:srgbClr val="111111"/>
                </a:solidFill>
                <a:latin typeface="Raleway Thin"/>
                <a:ea typeface="Raleway Thin"/>
                <a:cs typeface="Raleway Thin"/>
                <a:sym typeface="Raleway Thin"/>
              </a:defRPr>
            </a:lvl4pPr>
            <a:lvl5pPr marL="2286000" lvl="4" indent="-330200">
              <a:lnSpc>
                <a:spcPct val="150000"/>
              </a:lnSpc>
              <a:spcBef>
                <a:spcPts val="0"/>
              </a:spcBef>
              <a:spcAft>
                <a:spcPts val="0"/>
              </a:spcAft>
              <a:buClr>
                <a:srgbClr val="B7B7B7"/>
              </a:buClr>
              <a:buSzPts val="1600"/>
              <a:buFont typeface="Raleway Thin"/>
              <a:buChar char="∙"/>
              <a:defRPr sz="1600">
                <a:solidFill>
                  <a:srgbClr val="111111"/>
                </a:solidFill>
                <a:latin typeface="Raleway Thin"/>
                <a:ea typeface="Raleway Thin"/>
                <a:cs typeface="Raleway Thin"/>
                <a:sym typeface="Raleway Thin"/>
              </a:defRPr>
            </a:lvl5pPr>
            <a:lvl6pPr marL="2743200" lvl="5" indent="-330200">
              <a:lnSpc>
                <a:spcPct val="150000"/>
              </a:lnSpc>
              <a:spcBef>
                <a:spcPts val="0"/>
              </a:spcBef>
              <a:spcAft>
                <a:spcPts val="0"/>
              </a:spcAft>
              <a:buClr>
                <a:srgbClr val="B7B7B7"/>
              </a:buClr>
              <a:buSzPts val="1600"/>
              <a:buFont typeface="Raleway Thin"/>
              <a:buChar char="∙"/>
              <a:defRPr sz="1600">
                <a:solidFill>
                  <a:srgbClr val="111111"/>
                </a:solidFill>
                <a:latin typeface="Raleway Thin"/>
                <a:ea typeface="Raleway Thin"/>
                <a:cs typeface="Raleway Thin"/>
                <a:sym typeface="Raleway Thin"/>
              </a:defRPr>
            </a:lvl6pPr>
            <a:lvl7pPr marL="3200400" lvl="6" indent="-330200">
              <a:lnSpc>
                <a:spcPct val="150000"/>
              </a:lnSpc>
              <a:spcBef>
                <a:spcPts val="0"/>
              </a:spcBef>
              <a:spcAft>
                <a:spcPts val="0"/>
              </a:spcAft>
              <a:buClr>
                <a:srgbClr val="B7B7B7"/>
              </a:buClr>
              <a:buSzPts val="1600"/>
              <a:buFont typeface="Raleway Thin"/>
              <a:buChar char="∙"/>
              <a:defRPr sz="1600">
                <a:solidFill>
                  <a:srgbClr val="111111"/>
                </a:solidFill>
                <a:latin typeface="Raleway Thin"/>
                <a:ea typeface="Raleway Thin"/>
                <a:cs typeface="Raleway Thin"/>
                <a:sym typeface="Raleway Thin"/>
              </a:defRPr>
            </a:lvl7pPr>
            <a:lvl8pPr marL="3657600" lvl="7" indent="-330200">
              <a:lnSpc>
                <a:spcPct val="150000"/>
              </a:lnSpc>
              <a:spcBef>
                <a:spcPts val="0"/>
              </a:spcBef>
              <a:spcAft>
                <a:spcPts val="0"/>
              </a:spcAft>
              <a:buClr>
                <a:srgbClr val="B7B7B7"/>
              </a:buClr>
              <a:buSzPts val="1600"/>
              <a:buFont typeface="Raleway Thin"/>
              <a:buChar char="∙"/>
              <a:defRPr sz="1600">
                <a:solidFill>
                  <a:srgbClr val="111111"/>
                </a:solidFill>
                <a:latin typeface="Raleway Thin"/>
                <a:ea typeface="Raleway Thin"/>
                <a:cs typeface="Raleway Thin"/>
                <a:sym typeface="Raleway Thin"/>
              </a:defRPr>
            </a:lvl8pPr>
            <a:lvl9pPr marL="4114800" lvl="8" indent="-330200">
              <a:lnSpc>
                <a:spcPct val="150000"/>
              </a:lnSpc>
              <a:spcBef>
                <a:spcPts val="0"/>
              </a:spcBef>
              <a:spcAft>
                <a:spcPts val="0"/>
              </a:spcAft>
              <a:buClr>
                <a:srgbClr val="B7B7B7"/>
              </a:buClr>
              <a:buSzPts val="1600"/>
              <a:buFont typeface="Raleway Thin"/>
              <a:buChar char="∙"/>
              <a:defRPr sz="1600">
                <a:solidFill>
                  <a:srgbClr val="111111"/>
                </a:solidFill>
                <a:latin typeface="Raleway Thin"/>
                <a:ea typeface="Raleway Thin"/>
                <a:cs typeface="Raleway Thin"/>
                <a:sym typeface="Raleway Th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hyperlink" Target="https://radiopaedia.org/articles/chest-radiograph?lang=us" TargetMode="Externa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amboss.com/us/knowledge/Airways_and_lungs" TargetMode="External"/><Relationship Id="rId7" Type="http://schemas.openxmlformats.org/officeDocument/2006/relationships/hyperlink" Target="https://www.amboss.com/us/knowledge/Thoracic_cavity" TargetMode="External"/><Relationship Id="rId2" Type="http://schemas.openxmlformats.org/officeDocument/2006/relationships/hyperlink" Target="https://www.amboss.com/us/knowledge/Pneumothorax" TargetMode="External"/><Relationship Id="rId1" Type="http://schemas.openxmlformats.org/officeDocument/2006/relationships/slideLayout" Target="../slideLayouts/slideLayout8.xml"/><Relationship Id="rId6" Type="http://schemas.openxmlformats.org/officeDocument/2006/relationships/hyperlink" Target="https://www.amboss.com/us/knowledge/Penetrating_trauma" TargetMode="External"/><Relationship Id="rId5" Type="http://schemas.openxmlformats.org/officeDocument/2006/relationships/hyperlink" Target="https://www.amboss.com/us/knowledge/Chest_wall" TargetMode="External"/><Relationship Id="rId4" Type="http://schemas.openxmlformats.org/officeDocument/2006/relationships/hyperlink" Target="https://www.amboss.com/us/knowledge/Blunt_traum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a:spLocks noGrp="1"/>
          </p:cNvSpPr>
          <p:nvPr>
            <p:ph type="ctrTitle"/>
          </p:nvPr>
        </p:nvSpPr>
        <p:spPr>
          <a:xfrm>
            <a:off x="304800" y="1885950"/>
            <a:ext cx="6781800" cy="1159800"/>
          </a:xfrm>
          <a:prstGeom prst="rect">
            <a:avLst/>
          </a:prstGeom>
        </p:spPr>
        <p:txBody>
          <a:bodyPr spcFirstLastPara="1" wrap="square" lIns="91425" tIns="91425" rIns="91425" bIns="91425" anchor="b" anchorCtr="0">
            <a:noAutofit/>
          </a:bodyPr>
          <a:lstStyle/>
          <a:p>
            <a:pPr lvl="0"/>
            <a:r>
              <a:rPr lang="en-US" sz="6000" dirty="0"/>
              <a:t>P</a:t>
            </a:r>
            <a:r>
              <a:rPr lang="en" sz="6000" dirty="0"/>
              <a:t>neumothorax</a:t>
            </a:r>
            <a:endParaRPr sz="6000" dirty="0"/>
          </a:p>
        </p:txBody>
      </p:sp>
      <p:sp>
        <p:nvSpPr>
          <p:cNvPr id="3" name="مربع نص 2"/>
          <p:cNvSpPr txBox="1"/>
          <p:nvPr/>
        </p:nvSpPr>
        <p:spPr>
          <a:xfrm>
            <a:off x="990600" y="3562350"/>
            <a:ext cx="7162800" cy="307777"/>
          </a:xfrm>
          <a:prstGeom prst="rect">
            <a:avLst/>
          </a:prstGeom>
          <a:solidFill>
            <a:schemeClr val="accent1">
              <a:lumMod val="40000"/>
              <a:lumOff val="60000"/>
            </a:schemeClr>
          </a:solidFill>
        </p:spPr>
        <p:txBody>
          <a:bodyPr wrap="square" rtlCol="0">
            <a:spAutoFit/>
          </a:bodyPr>
          <a:lstStyle/>
          <a:p>
            <a:pPr lvl="0" algn="ctr"/>
            <a:r>
              <a:rPr lang="en-US" dirty="0"/>
              <a:t>HEBA MUBAIDEEN               RAZAN TARAWNEH             SUKAINA MADADHA</a:t>
            </a:r>
          </a:p>
        </p:txBody>
      </p:sp>
      <p:sp>
        <p:nvSpPr>
          <p:cNvPr id="4" name="مربع نص 3"/>
          <p:cNvSpPr txBox="1"/>
          <p:nvPr/>
        </p:nvSpPr>
        <p:spPr>
          <a:xfrm>
            <a:off x="3276600" y="4095750"/>
            <a:ext cx="2667000" cy="307777"/>
          </a:xfrm>
          <a:prstGeom prst="rect">
            <a:avLst/>
          </a:prstGeom>
          <a:solidFill>
            <a:schemeClr val="accent1">
              <a:lumMod val="40000"/>
              <a:lumOff val="60000"/>
            </a:schemeClr>
          </a:solidFill>
        </p:spPr>
        <p:txBody>
          <a:bodyPr wrap="square" rtlCol="0">
            <a:spAutoFit/>
          </a:bodyPr>
          <a:lstStyle/>
          <a:p>
            <a:r>
              <a:rPr lang="en-US" b="1" dirty="0" err="1"/>
              <a:t>Dr.Mahmoud</a:t>
            </a:r>
            <a:r>
              <a:rPr lang="en-US" b="1" dirty="0"/>
              <a:t> </a:t>
            </a:r>
            <a:r>
              <a:rPr lang="en-US" b="1" dirty="0" err="1"/>
              <a:t>khasawneh</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txBox="1">
            <a:spLocks noGrp="1"/>
          </p:cNvSpPr>
          <p:nvPr>
            <p:ph type="title"/>
          </p:nvPr>
        </p:nvSpPr>
        <p:spPr>
          <a:xfrm>
            <a:off x="593575" y="0"/>
            <a:ext cx="7956600" cy="67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Use charts to explain your ideas</a:t>
            </a:r>
            <a:endParaRPr/>
          </a:p>
        </p:txBody>
      </p:sp>
      <p:sp>
        <p:nvSpPr>
          <p:cNvPr id="215" name="Google Shape;215;p24"/>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10</a:t>
            </a:fld>
            <a:endParaRPr/>
          </a:p>
        </p:txBody>
      </p:sp>
      <p:grpSp>
        <p:nvGrpSpPr>
          <p:cNvPr id="216" name="Google Shape;216;p24"/>
          <p:cNvGrpSpPr/>
          <p:nvPr/>
        </p:nvGrpSpPr>
        <p:grpSpPr>
          <a:xfrm>
            <a:off x="4476072" y="873677"/>
            <a:ext cx="191608" cy="303780"/>
            <a:chOff x="6718575" y="2318625"/>
            <a:chExt cx="256950" cy="407375"/>
          </a:xfrm>
        </p:grpSpPr>
        <p:sp>
          <p:nvSpPr>
            <p:cNvPr id="217" name="Google Shape;217;p2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6" name="جدول 15"/>
          <p:cNvGraphicFramePr>
            <a:graphicFrameLocks noGrp="1"/>
          </p:cNvGraphicFramePr>
          <p:nvPr>
            <p:extLst>
              <p:ext uri="{D42A27DB-BD31-4B8C-83A1-F6EECF244321}">
                <p14:modId xmlns:p14="http://schemas.microsoft.com/office/powerpoint/2010/main" xmlns="" val="3513725140"/>
              </p:ext>
            </p:extLst>
          </p:nvPr>
        </p:nvGraphicFramePr>
        <p:xfrm>
          <a:off x="1371600" y="1809750"/>
          <a:ext cx="6096000" cy="2667000"/>
        </p:xfrm>
        <a:graphic>
          <a:graphicData uri="http://schemas.openxmlformats.org/drawingml/2006/table">
            <a:tbl>
              <a:tblPr firstRow="1" bandRow="1">
                <a:tableStyleId>{284E427A-3D55-4303-BF80-6455036E1DE7}</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889000">
                <a:tc>
                  <a:txBody>
                    <a:bodyPr/>
                    <a:lstStyle/>
                    <a:p>
                      <a:r>
                        <a:rPr lang="en-US" sz="1600" dirty="0"/>
                        <a:t>Closed </a:t>
                      </a:r>
                      <a:r>
                        <a:rPr lang="en-US" sz="1600" dirty="0" err="1"/>
                        <a:t>pneumothorax</a:t>
                      </a:r>
                      <a:endParaRPr lang="en-US" sz="1600" dirty="0"/>
                    </a:p>
                  </a:txBody>
                  <a:tcPr/>
                </a:tc>
                <a:tc>
                  <a:txBody>
                    <a:bodyPr/>
                    <a:lstStyle/>
                    <a:p>
                      <a:r>
                        <a:rPr lang="en-US" sz="1600" dirty="0"/>
                        <a:t>Open </a:t>
                      </a:r>
                      <a:r>
                        <a:rPr lang="en-US" sz="1600" dirty="0" err="1"/>
                        <a:t>pneumothorax</a:t>
                      </a:r>
                      <a:endParaRPr lang="en-US" sz="1600" dirty="0"/>
                    </a:p>
                  </a:txBody>
                  <a:tcPr/>
                </a:tc>
                <a:tc>
                  <a:txBody>
                    <a:bodyPr/>
                    <a:lstStyle/>
                    <a:p>
                      <a:r>
                        <a:rPr lang="en-US" sz="1600" dirty="0"/>
                        <a:t>Tension </a:t>
                      </a:r>
                      <a:r>
                        <a:rPr lang="en-US" sz="1600" dirty="0" err="1"/>
                        <a:t>pneumothorax</a:t>
                      </a:r>
                      <a:endParaRPr lang="en-US" sz="1600" dirty="0"/>
                    </a:p>
                  </a:txBody>
                  <a:tcPr/>
                </a:tc>
                <a:extLst>
                  <a:ext uri="{0D108BD9-81ED-4DB2-BD59-A6C34878D82A}">
                    <a16:rowId xmlns:a16="http://schemas.microsoft.com/office/drawing/2014/main" xmlns="" val="10000"/>
                  </a:ext>
                </a:extLst>
              </a:tr>
              <a:tr h="889000">
                <a:tc>
                  <a:txBody>
                    <a:bodyPr/>
                    <a:lstStyle/>
                    <a:p>
                      <a:r>
                        <a:rPr lang="en-US" dirty="0"/>
                        <a:t>The pleural tear is </a:t>
                      </a:r>
                      <a:r>
                        <a:rPr lang="en-US" b="1" dirty="0"/>
                        <a:t>sealed</a:t>
                      </a:r>
                    </a:p>
                  </a:txBody>
                  <a:tcPr/>
                </a:tc>
                <a:tc>
                  <a:txBody>
                    <a:bodyPr/>
                    <a:lstStyle/>
                    <a:p>
                      <a:r>
                        <a:rPr lang="en-US" dirty="0"/>
                        <a:t>The pleural tear is </a:t>
                      </a:r>
                      <a:r>
                        <a:rPr lang="en-US" b="1" dirty="0"/>
                        <a:t>open</a:t>
                      </a:r>
                    </a:p>
                  </a:txBody>
                  <a:tcPr/>
                </a:tc>
                <a:tc>
                  <a:txBody>
                    <a:bodyPr/>
                    <a:lstStyle/>
                    <a:p>
                      <a:r>
                        <a:rPr lang="en-US" dirty="0"/>
                        <a:t>The pleural tear act as a </a:t>
                      </a:r>
                      <a:r>
                        <a:rPr lang="en-US" b="1" dirty="0"/>
                        <a:t>ball &amp; valve </a:t>
                      </a:r>
                      <a:r>
                        <a:rPr lang="en-US" dirty="0"/>
                        <a:t>mechanism</a:t>
                      </a:r>
                    </a:p>
                  </a:txBody>
                  <a:tcPr/>
                </a:tc>
                <a:extLst>
                  <a:ext uri="{0D108BD9-81ED-4DB2-BD59-A6C34878D82A}">
                    <a16:rowId xmlns:a16="http://schemas.microsoft.com/office/drawing/2014/main" xmlns="" val="10001"/>
                  </a:ext>
                </a:extLst>
              </a:tr>
              <a:tr h="889000">
                <a:tc>
                  <a:txBody>
                    <a:bodyPr/>
                    <a:lstStyle/>
                    <a:p>
                      <a:r>
                        <a:rPr lang="en-US" dirty="0"/>
                        <a:t>The pleural cavity pressure </a:t>
                      </a:r>
                      <a:r>
                        <a:rPr lang="en-US" b="1" dirty="0"/>
                        <a:t>&lt;</a:t>
                      </a:r>
                      <a:r>
                        <a:rPr lang="en-US" dirty="0"/>
                        <a:t> the atmospheric pressure </a:t>
                      </a:r>
                    </a:p>
                  </a:txBody>
                  <a:tcPr/>
                </a:tc>
                <a:tc>
                  <a:txBody>
                    <a:bodyPr/>
                    <a:lstStyle/>
                    <a:p>
                      <a:r>
                        <a:rPr lang="en-US" dirty="0"/>
                        <a:t>The pleural cavity pressure </a:t>
                      </a:r>
                      <a:r>
                        <a:rPr lang="en-US" b="1" dirty="0"/>
                        <a:t>=</a:t>
                      </a:r>
                      <a:r>
                        <a:rPr lang="en-US" baseline="0" dirty="0"/>
                        <a:t> the atmospheric pressure</a:t>
                      </a:r>
                      <a:endParaRPr lang="en-US" dirty="0"/>
                    </a:p>
                  </a:txBody>
                  <a:tcPr/>
                </a:tc>
                <a:tc>
                  <a:txBody>
                    <a:bodyPr/>
                    <a:lstStyle/>
                    <a:p>
                      <a:r>
                        <a:rPr lang="en-US" dirty="0"/>
                        <a:t>The pleural cavity pressure </a:t>
                      </a:r>
                      <a:r>
                        <a:rPr lang="en-US" b="1" dirty="0"/>
                        <a:t>&gt;</a:t>
                      </a:r>
                      <a:r>
                        <a:rPr lang="en-US" dirty="0"/>
                        <a:t> the atmospheric</a:t>
                      </a:r>
                      <a:r>
                        <a:rPr lang="en-US" baseline="0" dirty="0"/>
                        <a:t> pressure</a:t>
                      </a:r>
                      <a:endParaRPr lang="en-US" dirty="0"/>
                    </a:p>
                  </a:txBody>
                  <a:tcPr/>
                </a:tc>
                <a:extLst>
                  <a:ext uri="{0D108BD9-81ED-4DB2-BD59-A6C34878D82A}">
                    <a16:rowId xmlns:a16="http://schemas.microsoft.com/office/drawing/2014/main" xmlns="" val="10002"/>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2285999" y="0"/>
            <a:ext cx="5181601" cy="676200"/>
          </a:xfrm>
          <a:prstGeom prst="rect">
            <a:avLst/>
          </a:prstGeom>
          <a:solidFill>
            <a:schemeClr val="accent6">
              <a:lumMod val="20000"/>
              <a:lumOff val="80000"/>
            </a:schemeClr>
          </a:solidFill>
        </p:spPr>
        <p:txBody>
          <a:bodyPr spcFirstLastPara="1" wrap="square" lIns="91425" tIns="91425" rIns="91425" bIns="91425" anchor="ctr" anchorCtr="0">
            <a:noAutofit/>
          </a:bodyPr>
          <a:lstStyle/>
          <a:p>
            <a:pPr lvl="0"/>
            <a:r>
              <a:rPr lang="en-US" sz="2800" b="1" dirty="0"/>
              <a:t>Clinical Features </a:t>
            </a:r>
            <a:endParaRPr sz="2800" b="1" dirty="0"/>
          </a:p>
        </p:txBody>
      </p:sp>
      <p:sp>
        <p:nvSpPr>
          <p:cNvPr id="129" name="Google Shape;129;p18"/>
          <p:cNvSpPr txBox="1">
            <a:spLocks noGrp="1"/>
          </p:cNvSpPr>
          <p:nvPr>
            <p:ph type="body" idx="1"/>
          </p:nvPr>
        </p:nvSpPr>
        <p:spPr>
          <a:xfrm>
            <a:off x="593575" y="1823700"/>
            <a:ext cx="7956600" cy="2651700"/>
          </a:xfrm>
          <a:prstGeom prst="rect">
            <a:avLst/>
          </a:prstGeom>
        </p:spPr>
        <p:txBody>
          <a:bodyPr spcFirstLastPara="1" wrap="square" lIns="91425" tIns="91425" rIns="91425" bIns="91425" anchor="t" anchorCtr="0">
            <a:noAutofit/>
          </a:bodyPr>
          <a:lstStyle/>
          <a:p>
            <a:pPr marL="457200" lvl="0" indent="-330200" algn="l" rtl="0">
              <a:spcBef>
                <a:spcPts val="600"/>
              </a:spcBef>
              <a:spcAft>
                <a:spcPts val="0"/>
              </a:spcAft>
              <a:buSzPts val="1600"/>
              <a:buChar char="∙"/>
            </a:pPr>
            <a:r>
              <a:rPr lang="en" dirty="0"/>
              <a:t>. </a:t>
            </a:r>
            <a:endParaRPr dirty="0"/>
          </a:p>
        </p:txBody>
      </p:sp>
      <p:sp>
        <p:nvSpPr>
          <p:cNvPr id="130" name="Google Shape;130;p18"/>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11</a:t>
            </a:fld>
            <a:endParaRPr/>
          </a:p>
        </p:txBody>
      </p:sp>
      <p:grpSp>
        <p:nvGrpSpPr>
          <p:cNvPr id="131" name="Google Shape;131;p18"/>
          <p:cNvGrpSpPr/>
          <p:nvPr/>
        </p:nvGrpSpPr>
        <p:grpSpPr>
          <a:xfrm>
            <a:off x="4397465" y="881213"/>
            <a:ext cx="349060" cy="298882"/>
            <a:chOff x="1934025" y="1001650"/>
            <a:chExt cx="415300" cy="355600"/>
          </a:xfrm>
        </p:grpSpPr>
        <p:sp>
          <p:nvSpPr>
            <p:cNvPr id="132" name="Google Shape;132;p18"/>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8"/>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8"/>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مستطيل 9"/>
          <p:cNvSpPr/>
          <p:nvPr/>
        </p:nvSpPr>
        <p:spPr>
          <a:xfrm>
            <a:off x="1066800" y="2114550"/>
            <a:ext cx="2286000" cy="2286000"/>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ربع نص 10"/>
          <p:cNvSpPr txBox="1"/>
          <p:nvPr/>
        </p:nvSpPr>
        <p:spPr>
          <a:xfrm>
            <a:off x="1447800" y="2190750"/>
            <a:ext cx="1752600" cy="2308324"/>
          </a:xfrm>
          <a:prstGeom prst="rect">
            <a:avLst/>
          </a:prstGeom>
          <a:noFill/>
        </p:spPr>
        <p:txBody>
          <a:bodyPr wrap="square" rtlCol="0">
            <a:spAutoFit/>
          </a:bodyPr>
          <a:lstStyle/>
          <a:p>
            <a:pPr marL="0" indent="0">
              <a:buNone/>
            </a:pPr>
            <a:r>
              <a:rPr lang="en-US" sz="1800" b="1" dirty="0">
                <a:latin typeface="Arial Black" panose="020B0A04020102020204" pitchFamily="34" charset="0"/>
                <a:cs typeface="Amatic SC" panose="020B0604020202020204" charset="-79"/>
              </a:rPr>
              <a:t>Symptoms</a:t>
            </a:r>
          </a:p>
          <a:p>
            <a:pPr marL="0" indent="0">
              <a:buNone/>
            </a:pPr>
            <a:endParaRPr lang="en-US" dirty="0">
              <a:latin typeface="Arial" panose="020B0604020202020204" pitchFamily="34" charset="0"/>
            </a:endParaRPr>
          </a:p>
          <a:p>
            <a:pPr marL="0" indent="0">
              <a:buNone/>
            </a:pPr>
            <a:r>
              <a:rPr lang="en-US" dirty="0">
                <a:latin typeface="Arial" panose="020B0604020202020204" pitchFamily="34" charset="0"/>
              </a:rPr>
              <a:t>- </a:t>
            </a:r>
            <a:r>
              <a:rPr lang="en-US" dirty="0" err="1">
                <a:latin typeface="Arial" panose="020B0604020202020204" pitchFamily="34" charset="0"/>
              </a:rPr>
              <a:t>Ipsilateral</a:t>
            </a:r>
            <a:r>
              <a:rPr lang="en-US" dirty="0">
                <a:latin typeface="Arial" panose="020B0604020202020204" pitchFamily="34" charset="0"/>
              </a:rPr>
              <a:t> chest pain, usually sudden in onset</a:t>
            </a:r>
          </a:p>
          <a:p>
            <a:pPr marL="0" indent="0">
              <a:buNone/>
            </a:pPr>
            <a:endParaRPr lang="en-US" dirty="0">
              <a:latin typeface="Arial" panose="020B0604020202020204" pitchFamily="34" charset="0"/>
            </a:endParaRPr>
          </a:p>
          <a:p>
            <a:pPr marL="0" indent="0">
              <a:buNone/>
            </a:pPr>
            <a:r>
              <a:rPr lang="en-US" dirty="0">
                <a:latin typeface="Arial" panose="020B0604020202020204" pitchFamily="34" charset="0"/>
              </a:rPr>
              <a:t>- </a:t>
            </a:r>
            <a:r>
              <a:rPr lang="en-US" dirty="0" err="1">
                <a:latin typeface="Arial" panose="020B0604020202020204" pitchFamily="34" charset="0"/>
              </a:rPr>
              <a:t>Dyspnea</a:t>
            </a:r>
            <a:endParaRPr lang="en-US" dirty="0">
              <a:latin typeface="Arial" panose="020B0604020202020204" pitchFamily="34" charset="0"/>
            </a:endParaRPr>
          </a:p>
          <a:p>
            <a:pPr marL="0" indent="0">
              <a:buNone/>
            </a:pPr>
            <a:endParaRPr lang="en-US" dirty="0">
              <a:latin typeface="Arial" panose="020B0604020202020204" pitchFamily="34" charset="0"/>
            </a:endParaRPr>
          </a:p>
          <a:p>
            <a:pPr marL="0" indent="0">
              <a:buNone/>
            </a:pPr>
            <a:r>
              <a:rPr lang="en-US" dirty="0">
                <a:latin typeface="Arial" panose="020B0604020202020204" pitchFamily="34" charset="0"/>
              </a:rPr>
              <a:t>- Cough</a:t>
            </a:r>
          </a:p>
          <a:p>
            <a:pPr lvl="0" algn="ctr">
              <a:spcAft>
                <a:spcPts val="1600"/>
              </a:spcAft>
            </a:pPr>
            <a:endParaRPr lang="en-US" dirty="0"/>
          </a:p>
        </p:txBody>
      </p:sp>
      <p:sp>
        <p:nvSpPr>
          <p:cNvPr id="12" name="مستطيل 11"/>
          <p:cNvSpPr/>
          <p:nvPr/>
        </p:nvSpPr>
        <p:spPr>
          <a:xfrm>
            <a:off x="5562600" y="1384750"/>
            <a:ext cx="2743200" cy="3429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مربع نص 12"/>
          <p:cNvSpPr txBox="1"/>
          <p:nvPr/>
        </p:nvSpPr>
        <p:spPr>
          <a:xfrm>
            <a:off x="5732804" y="1564500"/>
            <a:ext cx="2286000" cy="3385542"/>
          </a:xfrm>
          <a:prstGeom prst="rect">
            <a:avLst/>
          </a:prstGeom>
          <a:noFill/>
        </p:spPr>
        <p:txBody>
          <a:bodyPr wrap="square" rtlCol="0">
            <a:spAutoFit/>
          </a:bodyPr>
          <a:lstStyle/>
          <a:p>
            <a:pPr lvl="0"/>
            <a:r>
              <a:rPr lang="en-US" sz="1600" dirty="0">
                <a:latin typeface="Arial Black" panose="020B0A04020102020204" pitchFamily="34" charset="0"/>
              </a:rPr>
              <a:t>Physical signs</a:t>
            </a:r>
          </a:p>
          <a:p>
            <a:pPr lvl="0"/>
            <a:endParaRPr lang="en-US" sz="1600" dirty="0">
              <a:latin typeface="Arial Black" panose="020B0A04020102020204" pitchFamily="34" charset="0"/>
            </a:endParaRPr>
          </a:p>
          <a:p>
            <a:pPr lvl="0"/>
            <a:r>
              <a:rPr lang="en-US" dirty="0">
                <a:latin typeface="Arial" panose="020B0604020202020204" pitchFamily="34" charset="0"/>
              </a:rPr>
              <a:t>-Decreased breath sounds over the affected side.</a:t>
            </a:r>
          </a:p>
          <a:p>
            <a:pPr lvl="0"/>
            <a:endParaRPr lang="en-US" dirty="0">
              <a:latin typeface="Arial" panose="020B0604020202020204" pitchFamily="34" charset="0"/>
            </a:endParaRPr>
          </a:p>
          <a:p>
            <a:pPr lvl="0"/>
            <a:r>
              <a:rPr lang="en-US" dirty="0">
                <a:latin typeface="Arial" panose="020B0604020202020204" pitchFamily="34" charset="0"/>
              </a:rPr>
              <a:t> -Hyperresonance over the chest.</a:t>
            </a:r>
          </a:p>
          <a:p>
            <a:pPr lvl="0"/>
            <a:endParaRPr lang="en-US" dirty="0">
              <a:latin typeface="Arial" panose="020B0604020202020204" pitchFamily="34" charset="0"/>
            </a:endParaRPr>
          </a:p>
          <a:p>
            <a:pPr lvl="0"/>
            <a:r>
              <a:rPr lang="en-US" dirty="0">
                <a:latin typeface="Arial" panose="020B0604020202020204" pitchFamily="34" charset="0"/>
              </a:rPr>
              <a:t>-Decreased or absent tactile fremitus on the affected sided.</a:t>
            </a:r>
          </a:p>
          <a:p>
            <a:pPr lvl="0"/>
            <a:endParaRPr lang="en-US" dirty="0">
              <a:latin typeface="Arial" panose="020B0604020202020204" pitchFamily="34" charset="0"/>
            </a:endParaRPr>
          </a:p>
          <a:p>
            <a:pPr lvl="0"/>
            <a:r>
              <a:rPr lang="en-US" dirty="0">
                <a:latin typeface="Arial" panose="020B0604020202020204" pitchFamily="34" charset="0"/>
              </a:rPr>
              <a:t> -</a:t>
            </a:r>
            <a:r>
              <a:rPr lang="en-US" dirty="0" err="1">
                <a:latin typeface="Arial" panose="020B0604020202020204" pitchFamily="34" charset="0"/>
              </a:rPr>
              <a:t>Mediastinal</a:t>
            </a:r>
            <a:r>
              <a:rPr lang="en-US" dirty="0">
                <a:latin typeface="Arial" panose="020B0604020202020204" pitchFamily="34" charset="0"/>
              </a:rPr>
              <a:t> shift toward the side of </a:t>
            </a:r>
            <a:r>
              <a:rPr lang="en-US" dirty="0" err="1">
                <a:latin typeface="Arial" panose="020B0604020202020204" pitchFamily="34" charset="0"/>
              </a:rPr>
              <a:t>pneumothorax</a:t>
            </a:r>
            <a:r>
              <a:rPr lang="en-US" dirty="0">
                <a:latin typeface="Arial" panose="020B0604020202020204" pitchFamily="34" charset="0"/>
              </a:rPr>
              <a:t>.</a:t>
            </a:r>
            <a:endParaRPr lang="en-US" dirty="0">
              <a:latin typeface="Arial Black" panose="020B0A04020102020204" pitchFamily="34" charset="0"/>
            </a:endParaRPr>
          </a:p>
          <a:p>
            <a:pPr lvl="0" algn="ctr">
              <a:spcAft>
                <a:spcPts val="1600"/>
              </a:spcAft>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228600" y="1885950"/>
            <a:ext cx="4058850" cy="676200"/>
          </a:xfrm>
          <a:prstGeom prst="rect">
            <a:avLst/>
          </a:prstGeom>
        </p:spPr>
        <p:txBody>
          <a:bodyPr spcFirstLastPara="1" wrap="square" lIns="91425" tIns="91425" rIns="91425" bIns="91425" anchor="b" anchorCtr="0">
            <a:noAutofit/>
          </a:bodyPr>
          <a:lstStyle/>
          <a:p>
            <a:pPr lvl="0"/>
            <a:r>
              <a:rPr lang="en-US" sz="5400" dirty="0">
                <a:solidFill>
                  <a:srgbClr val="000000"/>
                </a:solidFill>
                <a:latin typeface="Calibri" panose="020F0502020204030204" pitchFamily="34" charset="0"/>
              </a:rPr>
              <a:t>Investigations</a:t>
            </a:r>
            <a:endParaRPr sz="5200" dirty="0"/>
          </a:p>
        </p:txBody>
      </p:sp>
      <p:grpSp>
        <p:nvGrpSpPr>
          <p:cNvPr id="142" name="Google Shape;142;p19"/>
          <p:cNvGrpSpPr/>
          <p:nvPr/>
        </p:nvGrpSpPr>
        <p:grpSpPr>
          <a:xfrm>
            <a:off x="6142233" y="967543"/>
            <a:ext cx="2002423" cy="2047667"/>
            <a:chOff x="6643075" y="3664250"/>
            <a:chExt cx="407950" cy="407975"/>
          </a:xfrm>
        </p:grpSpPr>
        <p:sp>
          <p:nvSpPr>
            <p:cNvPr id="143" name="Google Shape;143;p19"/>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9"/>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19"/>
          <p:cNvGrpSpPr/>
          <p:nvPr/>
        </p:nvGrpSpPr>
        <p:grpSpPr>
          <a:xfrm rot="-600404">
            <a:off x="6024644" y="3282012"/>
            <a:ext cx="823784" cy="841281"/>
            <a:chOff x="576250" y="4319400"/>
            <a:chExt cx="442075" cy="442050"/>
          </a:xfrm>
        </p:grpSpPr>
        <p:sp>
          <p:nvSpPr>
            <p:cNvPr id="146" name="Google Shape;146;p1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19"/>
          <p:cNvSpPr/>
          <p:nvPr/>
        </p:nvSpPr>
        <p:spPr>
          <a:xfrm>
            <a:off x="5663433" y="1440438"/>
            <a:ext cx="312968" cy="30561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9"/>
          <p:cNvSpPr/>
          <p:nvPr/>
        </p:nvSpPr>
        <p:spPr>
          <a:xfrm rot="2735904">
            <a:off x="7723296" y="3007616"/>
            <a:ext cx="480537" cy="45883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9"/>
          <p:cNvSpPr/>
          <p:nvPr/>
        </p:nvSpPr>
        <p:spPr>
          <a:xfrm>
            <a:off x="8101877" y="2740205"/>
            <a:ext cx="190310" cy="185897"/>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9"/>
          <p:cNvSpPr/>
          <p:nvPr/>
        </p:nvSpPr>
        <p:spPr>
          <a:xfrm rot="1306190">
            <a:off x="5446310" y="2362537"/>
            <a:ext cx="190860" cy="18534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9"/>
          <p:cNvSpPr txBox="1">
            <a:spLocks noGrp="1"/>
          </p:cNvSpPr>
          <p:nvPr>
            <p:ph type="sldNum" idx="12"/>
          </p:nvPr>
        </p:nvSpPr>
        <p:spPr>
          <a:xfrm>
            <a:off x="595675" y="4813750"/>
            <a:ext cx="33891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12</a:t>
            </a:f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txBox="1">
            <a:spLocks noGrp="1"/>
          </p:cNvSpPr>
          <p:nvPr>
            <p:ph type="body" idx="1"/>
          </p:nvPr>
        </p:nvSpPr>
        <p:spPr>
          <a:xfrm>
            <a:off x="0" y="1352550"/>
            <a:ext cx="3861900" cy="2651700"/>
          </a:xfrm>
          <a:prstGeom prst="rect">
            <a:avLst/>
          </a:prstGeom>
        </p:spPr>
        <p:txBody>
          <a:bodyPr spcFirstLastPara="1" wrap="square" lIns="91425" tIns="91425" rIns="91425" bIns="91425" anchor="t" anchorCtr="0">
            <a:noAutofit/>
          </a:bodyPr>
          <a:lstStyle/>
          <a:p>
            <a:r>
              <a:rPr lang="en-US" dirty="0">
                <a:solidFill>
                  <a:srgbClr val="000000"/>
                </a:solidFill>
                <a:latin typeface="Calibri" panose="020F0502020204030204" pitchFamily="34" charset="0"/>
              </a:rPr>
              <a:t>The chest X-ray shows the sharply defined edge of the deflated lung with complete translucency (no lung markings) between this and the chest wall .</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pPr marL="0" lvl="0" indent="0">
              <a:spcBef>
                <a:spcPts val="0"/>
              </a:spcBef>
              <a:buNone/>
            </a:pPr>
            <a:endParaRPr lang="en-US" sz="1050" dirty="0">
              <a:latin typeface="Arial Black" panose="020B0A04020102020204" pitchFamily="34" charset="0"/>
            </a:endParaRPr>
          </a:p>
          <a:p>
            <a:pPr marL="0" lvl="0" indent="0" algn="l" rtl="0">
              <a:spcBef>
                <a:spcPts val="600"/>
              </a:spcBef>
              <a:spcAft>
                <a:spcPts val="0"/>
              </a:spcAft>
              <a:buNone/>
            </a:pPr>
            <a:endParaRPr dirty="0"/>
          </a:p>
        </p:txBody>
      </p:sp>
      <p:sp>
        <p:nvSpPr>
          <p:cNvPr id="162" name="Google Shape;162;p20"/>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13</a:t>
            </a:fld>
            <a:endParaRPr/>
          </a:p>
        </p:txBody>
      </p:sp>
      <p:grpSp>
        <p:nvGrpSpPr>
          <p:cNvPr id="163" name="Google Shape;163;p20"/>
          <p:cNvGrpSpPr/>
          <p:nvPr/>
        </p:nvGrpSpPr>
        <p:grpSpPr>
          <a:xfrm>
            <a:off x="4437149" y="888293"/>
            <a:ext cx="269720" cy="289686"/>
            <a:chOff x="616425" y="2329600"/>
            <a:chExt cx="361700" cy="388475"/>
          </a:xfrm>
        </p:grpSpPr>
        <p:sp>
          <p:nvSpPr>
            <p:cNvPr id="164" name="Google Shape;164;p20"/>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0"/>
            <p:cNvSpPr/>
            <p:nvPr/>
          </p:nvSpPr>
          <p:spPr>
            <a:xfrm>
              <a:off x="704725" y="2545750"/>
              <a:ext cx="185125" cy="25"/>
            </a:xfrm>
            <a:custGeom>
              <a:avLst/>
              <a:gdLst/>
              <a:ahLst/>
              <a:cxnLst/>
              <a:rect l="l" t="t" r="r" b="b"/>
              <a:pathLst>
                <a:path w="7405" h="1" fill="none" extrusionOk="0">
                  <a:moveTo>
                    <a:pt x="7404"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0"/>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0"/>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0"/>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0"/>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0"/>
            <p:cNvSpPr/>
            <p:nvPr/>
          </p:nvSpPr>
          <p:spPr>
            <a:xfrm>
              <a:off x="766825" y="2388050"/>
              <a:ext cx="60925" cy="25"/>
            </a:xfrm>
            <a:custGeom>
              <a:avLst/>
              <a:gdLst/>
              <a:ahLst/>
              <a:cxnLst/>
              <a:rect l="l" t="t" r="r" b="b"/>
              <a:pathLst>
                <a:path w="2437" h="1" fill="none" extrusionOk="0">
                  <a:moveTo>
                    <a:pt x="2436" y="0"/>
                  </a:move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0"/>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 name="Picture 6" descr="Digital X-Ray Equipment - Siemens Healthineers USA">
            <a:extLst>
              <a:ext uri="{FF2B5EF4-FFF2-40B4-BE49-F238E27FC236}">
                <a16:creationId xmlns:a16="http://schemas.microsoft.com/office/drawing/2014/main" xmlns="" id="{2317AB2C-BF7F-40AC-9D48-E2898115DA4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24200" y="2724150"/>
            <a:ext cx="2535868" cy="2046842"/>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صورة 16" descr="88888888888888.jpg"/>
          <p:cNvPicPr>
            <a:picLocks noChangeAspect="1"/>
          </p:cNvPicPr>
          <p:nvPr/>
        </p:nvPicPr>
        <p:blipFill>
          <a:blip r:embed="rId4"/>
          <a:stretch>
            <a:fillRect/>
          </a:stretch>
        </p:blipFill>
        <p:spPr>
          <a:xfrm>
            <a:off x="5848113" y="1352550"/>
            <a:ext cx="3295887" cy="3429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Google Shape;177;p21"/>
          <p:cNvSpPr txBox="1">
            <a:spLocks noGrp="1"/>
          </p:cNvSpPr>
          <p:nvPr>
            <p:ph type="body" idx="1"/>
          </p:nvPr>
        </p:nvSpPr>
        <p:spPr>
          <a:xfrm>
            <a:off x="593574" y="1823700"/>
            <a:ext cx="3216425" cy="3186450"/>
          </a:xfrm>
          <a:prstGeom prst="rect">
            <a:avLst/>
          </a:prstGeom>
        </p:spPr>
        <p:txBody>
          <a:bodyPr spcFirstLastPara="1" wrap="square" lIns="91425" tIns="91425" rIns="91425" bIns="91425" anchor="t" anchorCtr="0">
            <a:noAutofit/>
          </a:bodyPr>
          <a:lstStyle/>
          <a:p>
            <a:pPr marL="0" indent="0">
              <a:buNone/>
            </a:pPr>
            <a:r>
              <a:rPr lang="en-US" sz="2000" dirty="0">
                <a:solidFill>
                  <a:srgbClr val="000000"/>
                </a:solidFill>
                <a:latin typeface="Calibri" panose="020F0502020204030204" pitchFamily="34" charset="0"/>
              </a:rPr>
              <a:t>CT is used in difficult cases to avoid misdirected attempts at aspiration </a:t>
            </a:r>
            <a:endParaRPr lang="en-US" sz="2000" dirty="0"/>
          </a:p>
          <a:p>
            <a:pPr marL="0" lvl="0" indent="0" algn="l" rtl="0">
              <a:spcBef>
                <a:spcPts val="600"/>
              </a:spcBef>
              <a:spcAft>
                <a:spcPts val="0"/>
              </a:spcAft>
              <a:buNone/>
            </a:pPr>
            <a:endParaRPr sz="2000" dirty="0"/>
          </a:p>
        </p:txBody>
      </p:sp>
      <p:sp>
        <p:nvSpPr>
          <p:cNvPr id="179" name="Google Shape;179;p21"/>
          <p:cNvSpPr txBox="1">
            <a:spLocks noGrp="1"/>
          </p:cNvSpPr>
          <p:nvPr>
            <p:ph type="body" idx="3"/>
          </p:nvPr>
        </p:nvSpPr>
        <p:spPr>
          <a:xfrm>
            <a:off x="5942264" y="1823700"/>
            <a:ext cx="2544000" cy="2651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dirty="0"/>
          </a:p>
        </p:txBody>
      </p:sp>
      <p:sp>
        <p:nvSpPr>
          <p:cNvPr id="180" name="Google Shape;180;p21"/>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14</a:t>
            </a:fld>
            <a:endParaRPr/>
          </a:p>
        </p:txBody>
      </p:sp>
      <p:sp>
        <p:nvSpPr>
          <p:cNvPr id="181" name="Google Shape;181;p21"/>
          <p:cNvSpPr/>
          <p:nvPr/>
        </p:nvSpPr>
        <p:spPr>
          <a:xfrm>
            <a:off x="4433832" y="865926"/>
            <a:ext cx="298783" cy="29878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Picture 4" descr="What Are CT Scans and How Do They Work? | Live Science">
            <a:extLst>
              <a:ext uri="{FF2B5EF4-FFF2-40B4-BE49-F238E27FC236}">
                <a16:creationId xmlns:a16="http://schemas.microsoft.com/office/drawing/2014/main" xmlns="" id="{3FC67EE8-F564-4C2D-A3F2-45A5351DF8AE}"/>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57800" y="1428750"/>
            <a:ext cx="3489960" cy="337699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5"/>
          <p:cNvSpPr txBox="1">
            <a:spLocks noGrp="1"/>
          </p:cNvSpPr>
          <p:nvPr>
            <p:ph type="title"/>
          </p:nvPr>
        </p:nvSpPr>
        <p:spPr>
          <a:xfrm>
            <a:off x="593575" y="0"/>
            <a:ext cx="7956600" cy="676200"/>
          </a:xfrm>
          <a:prstGeom prst="rect">
            <a:avLst/>
          </a:prstGeom>
        </p:spPr>
        <p:txBody>
          <a:bodyPr spcFirstLastPara="1" wrap="square" lIns="91425" tIns="91425" rIns="91425" bIns="91425" anchor="ctr" anchorCtr="0">
            <a:noAutofit/>
          </a:bodyPr>
          <a:lstStyle/>
          <a:p>
            <a:pPr lvl="0"/>
            <a:r>
              <a:rPr lang="en-US" sz="2400" b="1" dirty="0">
                <a:latin typeface="Arial" panose="020B0604020202020204" pitchFamily="34" charset="0"/>
              </a:rPr>
              <a:t>Tension </a:t>
            </a:r>
            <a:r>
              <a:rPr lang="en-US" sz="2400" b="1" dirty="0" err="1">
                <a:latin typeface="Arial" panose="020B0604020202020204" pitchFamily="34" charset="0"/>
              </a:rPr>
              <a:t>Pneumothorax</a:t>
            </a:r>
            <a:endParaRPr sz="2400" b="1" dirty="0"/>
          </a:p>
        </p:txBody>
      </p:sp>
      <p:sp>
        <p:nvSpPr>
          <p:cNvPr id="231" name="Google Shape;231;p25"/>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15</a:t>
            </a:fld>
            <a:endParaRPr/>
          </a:p>
        </p:txBody>
      </p:sp>
      <p:grpSp>
        <p:nvGrpSpPr>
          <p:cNvPr id="232" name="Google Shape;232;p25"/>
          <p:cNvGrpSpPr/>
          <p:nvPr/>
        </p:nvGrpSpPr>
        <p:grpSpPr>
          <a:xfrm>
            <a:off x="4407964" y="857831"/>
            <a:ext cx="327828" cy="327828"/>
            <a:chOff x="2594050" y="1631825"/>
            <a:chExt cx="439625" cy="439625"/>
          </a:xfrm>
        </p:grpSpPr>
        <p:sp>
          <p:nvSpPr>
            <p:cNvPr id="233" name="Google Shape;233;p25"/>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5"/>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5"/>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5"/>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2" descr="Tension Pneumothorax Stock Photo - Alamy">
            <a:extLst>
              <a:ext uri="{FF2B5EF4-FFF2-40B4-BE49-F238E27FC236}">
                <a16:creationId xmlns:a16="http://schemas.microsoft.com/office/drawing/2014/main" xmlns="" id="{A7025741-31F0-4604-BFF4-4FDD76AC3E0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19600" y="1428750"/>
            <a:ext cx="4440864" cy="336093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مربع نص 10"/>
          <p:cNvSpPr txBox="1"/>
          <p:nvPr/>
        </p:nvSpPr>
        <p:spPr>
          <a:xfrm>
            <a:off x="381000" y="1733550"/>
            <a:ext cx="2971800" cy="2677656"/>
          </a:xfrm>
          <a:prstGeom prst="rect">
            <a:avLst/>
          </a:prstGeom>
          <a:noFill/>
        </p:spPr>
        <p:txBody>
          <a:bodyPr wrap="square" rtlCol="0">
            <a:spAutoFit/>
          </a:bodyPr>
          <a:lstStyle/>
          <a:p>
            <a:pPr>
              <a:buFontTx/>
              <a:buChar char="-"/>
            </a:pPr>
            <a:r>
              <a:rPr lang="en-US" dirty="0">
                <a:latin typeface="Arial" panose="020B0604020202020204" pitchFamily="34" charset="0"/>
              </a:rPr>
              <a:t>Accumulation of air within the pleural space such that tissues surrounding the opening into the pleural cavity act as valves, allowing air to enter but not to escape.</a:t>
            </a:r>
          </a:p>
          <a:p>
            <a:endParaRPr lang="en-US" dirty="0">
              <a:latin typeface="Arial" panose="020B0604020202020204" pitchFamily="34" charset="0"/>
            </a:endParaRPr>
          </a:p>
          <a:p>
            <a:r>
              <a:rPr lang="en-US" dirty="0">
                <a:latin typeface="Arial" panose="020B0604020202020204" pitchFamily="34" charset="0"/>
              </a:rPr>
              <a:t> - The accumulation of air under (positive) pressure in the pleural space collapses the </a:t>
            </a:r>
            <a:r>
              <a:rPr lang="en-US" dirty="0" err="1">
                <a:latin typeface="Arial" panose="020B0604020202020204" pitchFamily="34" charset="0"/>
              </a:rPr>
              <a:t>ipsilateral</a:t>
            </a:r>
            <a:r>
              <a:rPr lang="en-US" dirty="0">
                <a:latin typeface="Arial" panose="020B0604020202020204" pitchFamily="34" charset="0"/>
              </a:rPr>
              <a:t> lung and shifts the </a:t>
            </a:r>
            <a:r>
              <a:rPr lang="en-US" dirty="0" err="1">
                <a:latin typeface="Arial" panose="020B0604020202020204" pitchFamily="34" charset="0"/>
              </a:rPr>
              <a:t>mediastinum</a:t>
            </a:r>
            <a:r>
              <a:rPr lang="en-US" dirty="0">
                <a:latin typeface="Arial" panose="020B0604020202020204" pitchFamily="34" charset="0"/>
              </a:rPr>
              <a:t> away from the side of the </a:t>
            </a:r>
            <a:r>
              <a:rPr lang="en-US" dirty="0" err="1">
                <a:latin typeface="Arial" panose="020B0604020202020204" pitchFamily="34" charset="0"/>
              </a:rPr>
              <a:t>pneumothorax</a:t>
            </a:r>
            <a:r>
              <a:rPr lang="en-US" dirty="0">
                <a:latin typeface="Arial" panose="020B0604020202020204" pitchFamily="34" charset="0"/>
              </a:rPr>
              <a: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0"/>
        <p:cNvGrpSpPr/>
        <p:nvPr/>
      </p:nvGrpSpPr>
      <p:grpSpPr>
        <a:xfrm>
          <a:off x="0" y="0"/>
          <a:ext cx="0" cy="0"/>
          <a:chOff x="0" y="0"/>
          <a:chExt cx="0" cy="0"/>
        </a:xfrm>
      </p:grpSpPr>
      <p:sp>
        <p:nvSpPr>
          <p:cNvPr id="241" name="Google Shape;241;p26"/>
          <p:cNvSpPr/>
          <p:nvPr/>
        </p:nvSpPr>
        <p:spPr>
          <a:xfrm>
            <a:off x="872252" y="974125"/>
            <a:ext cx="7399496" cy="3524957"/>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FFFF">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6"/>
          <p:cNvSpPr txBox="1">
            <a:spLocks noGrp="1"/>
          </p:cNvSpPr>
          <p:nvPr>
            <p:ph type="title" idx="4294967295"/>
          </p:nvPr>
        </p:nvSpPr>
        <p:spPr>
          <a:xfrm>
            <a:off x="609600" y="666750"/>
            <a:ext cx="7956600" cy="676200"/>
          </a:xfrm>
          <a:prstGeom prst="rect">
            <a:avLst/>
          </a:prstGeom>
          <a:solidFill>
            <a:schemeClr val="bg1"/>
          </a:solidFill>
        </p:spPr>
        <p:txBody>
          <a:bodyPr spcFirstLastPara="1" wrap="square" lIns="91425" tIns="91425" rIns="91425" bIns="91425" anchor="ctr" anchorCtr="0">
            <a:noAutofit/>
          </a:bodyPr>
          <a:lstStyle/>
          <a:p>
            <a:pPr lvl="0"/>
            <a:r>
              <a:rPr lang="en-US" sz="2800" dirty="0">
                <a:latin typeface="Arial" panose="020B0604020202020204" pitchFamily="34" charset="0"/>
              </a:rPr>
              <a:t>Causes of Tension </a:t>
            </a:r>
            <a:r>
              <a:rPr lang="en-US" sz="2800" dirty="0" err="1">
                <a:latin typeface="Arial" panose="020B0604020202020204" pitchFamily="34" charset="0"/>
              </a:rPr>
              <a:t>Pneumothorax</a:t>
            </a:r>
            <a:endParaRPr sz="2800" dirty="0"/>
          </a:p>
        </p:txBody>
      </p:sp>
      <p:sp>
        <p:nvSpPr>
          <p:cNvPr id="244" name="Google Shape;244;p26"/>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16</a:t>
            </a:fld>
            <a:endParaRPr/>
          </a:p>
        </p:txBody>
      </p:sp>
      <p:sp>
        <p:nvSpPr>
          <p:cNvPr id="246" name="Google Shape;246;p26"/>
          <p:cNvSpPr/>
          <p:nvPr/>
        </p:nvSpPr>
        <p:spPr>
          <a:xfrm>
            <a:off x="3024350" y="3590500"/>
            <a:ext cx="102300" cy="102300"/>
          </a:xfrm>
          <a:prstGeom prst="flowChartSummingJunction">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6"/>
          <p:cNvSpPr/>
          <p:nvPr/>
        </p:nvSpPr>
        <p:spPr>
          <a:xfrm>
            <a:off x="4604775" y="3854375"/>
            <a:ext cx="102300" cy="102300"/>
          </a:xfrm>
          <a:prstGeom prst="flowChartSummingJunction">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6"/>
          <p:cNvSpPr/>
          <p:nvPr/>
        </p:nvSpPr>
        <p:spPr>
          <a:xfrm>
            <a:off x="7085675" y="3899950"/>
            <a:ext cx="102300" cy="102300"/>
          </a:xfrm>
          <a:prstGeom prst="flowChartSummingJunction">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321;p42"/>
          <p:cNvGrpSpPr/>
          <p:nvPr/>
        </p:nvGrpSpPr>
        <p:grpSpPr>
          <a:xfrm>
            <a:off x="721505" y="1710867"/>
            <a:ext cx="7707067" cy="1815954"/>
            <a:chOff x="238125" y="1335475"/>
            <a:chExt cx="5418735" cy="3034175"/>
          </a:xfrm>
        </p:grpSpPr>
        <p:sp>
          <p:nvSpPr>
            <p:cNvPr id="13" name="Google Shape;322;p42"/>
            <p:cNvSpPr/>
            <p:nvPr/>
          </p:nvSpPr>
          <p:spPr>
            <a:xfrm>
              <a:off x="3669985" y="1335475"/>
              <a:ext cx="1986875" cy="3034175"/>
            </a:xfrm>
            <a:custGeom>
              <a:avLst/>
              <a:gdLst/>
              <a:ahLst/>
              <a:cxnLst/>
              <a:rect l="l" t="t" r="r" b="b"/>
              <a:pathLst>
                <a:path w="79475" h="121367" extrusionOk="0">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23;p42"/>
            <p:cNvSpPr/>
            <p:nvPr/>
          </p:nvSpPr>
          <p:spPr>
            <a:xfrm>
              <a:off x="1956350" y="1335475"/>
              <a:ext cx="1984950" cy="3034175"/>
            </a:xfrm>
            <a:custGeom>
              <a:avLst/>
              <a:gdLst/>
              <a:ahLst/>
              <a:cxnLst/>
              <a:rect l="l" t="t" r="r" b="b"/>
              <a:pathLst>
                <a:path w="79398" h="121367" extrusionOk="0">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4;p42"/>
            <p:cNvSpPr/>
            <p:nvPr/>
          </p:nvSpPr>
          <p:spPr>
            <a:xfrm>
              <a:off x="238125" y="1335475"/>
              <a:ext cx="1986850" cy="3034175"/>
            </a:xfrm>
            <a:custGeom>
              <a:avLst/>
              <a:gdLst/>
              <a:ahLst/>
              <a:cxnLst/>
              <a:rect l="l" t="t" r="r" b="b"/>
              <a:pathLst>
                <a:path w="79474" h="121367" extrusionOk="0">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مربع نص 15"/>
          <p:cNvSpPr txBox="1"/>
          <p:nvPr/>
        </p:nvSpPr>
        <p:spPr>
          <a:xfrm>
            <a:off x="1143000" y="1962150"/>
            <a:ext cx="1752600" cy="1497846"/>
          </a:xfrm>
          <a:prstGeom prst="rect">
            <a:avLst/>
          </a:prstGeom>
          <a:noFill/>
        </p:spPr>
        <p:txBody>
          <a:bodyPr wrap="square" rtlCol="0">
            <a:spAutoFit/>
          </a:bodyPr>
          <a:lstStyle/>
          <a:p>
            <a:pPr marL="0" indent="0">
              <a:spcAft>
                <a:spcPts val="1600"/>
              </a:spcAft>
              <a:buNone/>
            </a:pPr>
            <a:r>
              <a:rPr lang="en-US" sz="1600" b="1" dirty="0">
                <a:solidFill>
                  <a:schemeClr val="bg1"/>
                </a:solidFill>
                <a:latin typeface="Arial" panose="020B0604020202020204" pitchFamily="34" charset="0"/>
              </a:rPr>
              <a:t>1. Mechanical ventilation with associated </a:t>
            </a:r>
            <a:r>
              <a:rPr lang="en-US" sz="1600" b="1" dirty="0" err="1">
                <a:solidFill>
                  <a:schemeClr val="bg1"/>
                </a:solidFill>
                <a:latin typeface="Arial" panose="020B0604020202020204" pitchFamily="34" charset="0"/>
              </a:rPr>
              <a:t>barotrauma</a:t>
            </a:r>
            <a:endParaRPr lang="en-US" sz="1600" b="1" dirty="0">
              <a:solidFill>
                <a:schemeClr val="bg1"/>
              </a:solidFill>
              <a:latin typeface="Arial" panose="020B0604020202020204" pitchFamily="34" charset="0"/>
            </a:endParaRPr>
          </a:p>
          <a:p>
            <a:pPr lvl="0" algn="ctr">
              <a:spcAft>
                <a:spcPts val="1600"/>
              </a:spcAft>
            </a:pPr>
            <a:endParaRPr lang="en-US" dirty="0"/>
          </a:p>
        </p:txBody>
      </p:sp>
      <p:sp>
        <p:nvSpPr>
          <p:cNvPr id="17" name="مربع نص 16"/>
          <p:cNvSpPr txBox="1"/>
          <p:nvPr/>
        </p:nvSpPr>
        <p:spPr>
          <a:xfrm>
            <a:off x="3657600" y="2038350"/>
            <a:ext cx="1828800" cy="523220"/>
          </a:xfrm>
          <a:prstGeom prst="rect">
            <a:avLst/>
          </a:prstGeom>
          <a:noFill/>
        </p:spPr>
        <p:txBody>
          <a:bodyPr wrap="square" rtlCol="0">
            <a:spAutoFit/>
          </a:bodyPr>
          <a:lstStyle/>
          <a:p>
            <a:pPr marL="0" indent="0">
              <a:spcAft>
                <a:spcPts val="1600"/>
              </a:spcAft>
              <a:buNone/>
            </a:pPr>
            <a:r>
              <a:rPr lang="en-US" b="1" dirty="0">
                <a:solidFill>
                  <a:schemeClr val="bg1"/>
                </a:solidFill>
                <a:latin typeface="Arial" panose="020B0604020202020204" pitchFamily="34" charset="0"/>
              </a:rPr>
              <a:t>2.Cardiopulmonary resuscitation</a:t>
            </a:r>
          </a:p>
        </p:txBody>
      </p:sp>
      <p:sp>
        <p:nvSpPr>
          <p:cNvPr id="18" name="مربع نص 17"/>
          <p:cNvSpPr txBox="1"/>
          <p:nvPr/>
        </p:nvSpPr>
        <p:spPr>
          <a:xfrm>
            <a:off x="6248400" y="2114550"/>
            <a:ext cx="1371600" cy="307777"/>
          </a:xfrm>
          <a:prstGeom prst="rect">
            <a:avLst/>
          </a:prstGeom>
          <a:noFill/>
        </p:spPr>
        <p:txBody>
          <a:bodyPr wrap="square" rtlCol="0">
            <a:spAutoFit/>
          </a:bodyPr>
          <a:lstStyle/>
          <a:p>
            <a:pPr marL="0" indent="0">
              <a:spcAft>
                <a:spcPts val="1600"/>
              </a:spcAft>
              <a:buNone/>
            </a:pPr>
            <a:r>
              <a:rPr lang="en-US" b="1" dirty="0">
                <a:solidFill>
                  <a:schemeClr val="bg1"/>
                </a:solidFill>
                <a:latin typeface="Arial" panose="020B0604020202020204" pitchFamily="34" charset="0"/>
              </a:rPr>
              <a:t>3. Trauma</a:t>
            </a:r>
            <a:endParaRPr lang="en-US" b="1"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8"/>
          <p:cNvSpPr txBox="1">
            <a:spLocks noGrp="1"/>
          </p:cNvSpPr>
          <p:nvPr>
            <p:ph type="ctrTitle" idx="4294967295"/>
          </p:nvPr>
        </p:nvSpPr>
        <p:spPr>
          <a:xfrm>
            <a:off x="685800" y="952800"/>
            <a:ext cx="7772400" cy="894900"/>
          </a:xfrm>
          <a:prstGeom prst="rect">
            <a:avLst/>
          </a:prstGeom>
        </p:spPr>
        <p:txBody>
          <a:bodyPr spcFirstLastPara="1" wrap="square" lIns="91425" tIns="91425" rIns="91425" bIns="91425" anchor="ctr" anchorCtr="0">
            <a:noAutofit/>
          </a:bodyPr>
          <a:lstStyle/>
          <a:p>
            <a:pPr lvl="0"/>
            <a:r>
              <a:rPr lang="en-US" sz="3200" b="1" dirty="0">
                <a:latin typeface="Arial" panose="020B0604020202020204" pitchFamily="34" charset="0"/>
              </a:rPr>
              <a:t>Clinical Features of Tension </a:t>
            </a:r>
            <a:r>
              <a:rPr lang="en-US" sz="3200" b="1" dirty="0" err="1">
                <a:latin typeface="Arial" panose="020B0604020202020204" pitchFamily="34" charset="0"/>
              </a:rPr>
              <a:t>Pneumothorax</a:t>
            </a:r>
            <a:endParaRPr sz="3200" b="1" dirty="0"/>
          </a:p>
        </p:txBody>
      </p:sp>
      <p:sp>
        <p:nvSpPr>
          <p:cNvPr id="276" name="Google Shape;276;p28"/>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17</a:t>
            </a:fld>
            <a:endParaRPr/>
          </a:p>
        </p:txBody>
      </p:sp>
      <p:grpSp>
        <p:nvGrpSpPr>
          <p:cNvPr id="277" name="Google Shape;277;p28"/>
          <p:cNvGrpSpPr/>
          <p:nvPr/>
        </p:nvGrpSpPr>
        <p:grpSpPr>
          <a:xfrm>
            <a:off x="4412504" y="175146"/>
            <a:ext cx="318749" cy="334204"/>
            <a:chOff x="5961125" y="1623900"/>
            <a:chExt cx="427450" cy="448175"/>
          </a:xfrm>
        </p:grpSpPr>
        <p:sp>
          <p:nvSpPr>
            <p:cNvPr id="278" name="Google Shape;278;p28"/>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8"/>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8"/>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8"/>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8"/>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8"/>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8"/>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مربع نص 16"/>
          <p:cNvSpPr txBox="1"/>
          <p:nvPr/>
        </p:nvSpPr>
        <p:spPr>
          <a:xfrm>
            <a:off x="1219200" y="2038350"/>
            <a:ext cx="7315200" cy="2246769"/>
          </a:xfrm>
          <a:prstGeom prst="rect">
            <a:avLst/>
          </a:prstGeom>
          <a:noFill/>
        </p:spPr>
        <p:txBody>
          <a:bodyPr wrap="square" rtlCol="0">
            <a:spAutoFit/>
          </a:bodyPr>
          <a:lstStyle/>
          <a:p>
            <a:r>
              <a:rPr lang="en-US" dirty="0">
                <a:latin typeface="Arial" panose="020B0604020202020204" pitchFamily="34" charset="0"/>
              </a:rPr>
              <a:t>1) Hypotension—cardiac filling is impaired due to compression of the great veins</a:t>
            </a:r>
          </a:p>
          <a:p>
            <a:endParaRPr lang="en-US" dirty="0">
              <a:latin typeface="Arial" panose="020B0604020202020204" pitchFamily="34" charset="0"/>
            </a:endParaRPr>
          </a:p>
          <a:p>
            <a:r>
              <a:rPr lang="en-US" dirty="0">
                <a:latin typeface="Arial" panose="020B0604020202020204" pitchFamily="34" charset="0"/>
              </a:rPr>
              <a:t>2) Distended neck veins</a:t>
            </a:r>
          </a:p>
          <a:p>
            <a:endParaRPr lang="en-US" dirty="0">
              <a:latin typeface="Arial" panose="020B0604020202020204" pitchFamily="34" charset="0"/>
            </a:endParaRPr>
          </a:p>
          <a:p>
            <a:r>
              <a:rPr lang="en-US" dirty="0">
                <a:latin typeface="Arial" panose="020B0604020202020204" pitchFamily="34" charset="0"/>
              </a:rPr>
              <a:t>3) Shift of trachea away from the side of the </a:t>
            </a:r>
            <a:r>
              <a:rPr lang="en-US" dirty="0" err="1">
                <a:latin typeface="Arial" panose="020B0604020202020204" pitchFamily="34" charset="0"/>
              </a:rPr>
              <a:t>pneumothorax</a:t>
            </a:r>
            <a:r>
              <a:rPr lang="en-US" dirty="0">
                <a:latin typeface="Arial" panose="020B0604020202020204" pitchFamily="34" charset="0"/>
              </a:rPr>
              <a:t> on CXR </a:t>
            </a:r>
          </a:p>
          <a:p>
            <a:endParaRPr lang="en-US" dirty="0">
              <a:latin typeface="Arial" panose="020B0604020202020204" pitchFamily="34" charset="0"/>
            </a:endParaRPr>
          </a:p>
          <a:p>
            <a:r>
              <a:rPr lang="en-US" dirty="0">
                <a:latin typeface="Arial" panose="020B0604020202020204" pitchFamily="34" charset="0"/>
              </a:rPr>
              <a:t>4) Decreased breath sounds on the affected side</a:t>
            </a:r>
          </a:p>
          <a:p>
            <a:endParaRPr lang="en-US" dirty="0">
              <a:latin typeface="Arial" panose="020B0604020202020204" pitchFamily="34" charset="0"/>
            </a:endParaRPr>
          </a:p>
          <a:p>
            <a:r>
              <a:rPr lang="en-US" dirty="0">
                <a:latin typeface="Arial" panose="020B0604020202020204" pitchFamily="34" charset="0"/>
              </a:rPr>
              <a:t>5) </a:t>
            </a:r>
            <a:r>
              <a:rPr lang="en-US" dirty="0" err="1">
                <a:latin typeface="Arial" panose="020B0604020202020204" pitchFamily="34" charset="0"/>
              </a:rPr>
              <a:t>Hyperresonance</a:t>
            </a:r>
            <a:r>
              <a:rPr lang="en-US" dirty="0">
                <a:latin typeface="Arial" panose="020B0604020202020204" pitchFamily="34" charset="0"/>
              </a:rPr>
              <a:t> to percussion on the side of the </a:t>
            </a:r>
            <a:r>
              <a:rPr lang="en-US" dirty="0" err="1">
                <a:latin typeface="Arial" panose="020B0604020202020204" pitchFamily="34" charset="0"/>
              </a:rPr>
              <a:t>pneumothorax</a:t>
            </a:r>
            <a:endParaRPr lang="en-US" dirty="0">
              <a:latin typeface="Arial" panose="020B0604020202020204" pitchFamily="34" charset="0"/>
            </a:endParaRP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4"/>
        <p:cNvGrpSpPr/>
        <p:nvPr/>
      </p:nvGrpSpPr>
      <p:grpSpPr>
        <a:xfrm>
          <a:off x="0" y="0"/>
          <a:ext cx="0" cy="0"/>
          <a:chOff x="0" y="0"/>
          <a:chExt cx="0" cy="0"/>
        </a:xfrm>
      </p:grpSpPr>
      <p:sp>
        <p:nvSpPr>
          <p:cNvPr id="257" name="Google Shape;257;p27"/>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18</a:t>
            </a:fld>
            <a:endParaRPr/>
          </a:p>
        </p:txBody>
      </p:sp>
      <p:grpSp>
        <p:nvGrpSpPr>
          <p:cNvPr id="258" name="Google Shape;258;p27"/>
          <p:cNvGrpSpPr/>
          <p:nvPr/>
        </p:nvGrpSpPr>
        <p:grpSpPr>
          <a:xfrm>
            <a:off x="4324137" y="1503458"/>
            <a:ext cx="495483" cy="440203"/>
            <a:chOff x="5292575" y="3681900"/>
            <a:chExt cx="420150" cy="373275"/>
          </a:xfrm>
        </p:grpSpPr>
        <p:sp>
          <p:nvSpPr>
            <p:cNvPr id="259" name="Google Shape;259;p27"/>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7"/>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7"/>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7"/>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7"/>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7"/>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7"/>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مربع نص 12"/>
          <p:cNvSpPr txBox="1"/>
          <p:nvPr/>
        </p:nvSpPr>
        <p:spPr>
          <a:xfrm>
            <a:off x="2133600" y="895350"/>
            <a:ext cx="5181600" cy="461665"/>
          </a:xfrm>
          <a:prstGeom prst="rect">
            <a:avLst/>
          </a:prstGeom>
          <a:noFill/>
        </p:spPr>
        <p:txBody>
          <a:bodyPr wrap="square" rtlCol="0">
            <a:spAutoFit/>
          </a:bodyPr>
          <a:lstStyle/>
          <a:p>
            <a:r>
              <a:rPr lang="en-US" sz="2400" b="1" dirty="0">
                <a:solidFill>
                  <a:schemeClr val="bg1"/>
                </a:solidFill>
                <a:latin typeface="Arial" panose="020B0604020202020204" pitchFamily="34" charset="0"/>
                <a:ea typeface="Calibri" panose="020F0502020204030204" pitchFamily="34" charset="0"/>
              </a:rPr>
              <a:t>How to identify a </a:t>
            </a:r>
            <a:r>
              <a:rPr lang="en-US" sz="2400" b="1" dirty="0" err="1">
                <a:solidFill>
                  <a:schemeClr val="bg1"/>
                </a:solidFill>
                <a:latin typeface="Arial" panose="020B0604020202020204" pitchFamily="34" charset="0"/>
                <a:ea typeface="Calibri" panose="020F0502020204030204" pitchFamily="34" charset="0"/>
              </a:rPr>
              <a:t>pneumothorax</a:t>
            </a:r>
            <a:r>
              <a:rPr lang="en-US" sz="2400" b="1" dirty="0">
                <a:solidFill>
                  <a:schemeClr val="bg1"/>
                </a:solidFill>
                <a:latin typeface="Arial" panose="020B0604020202020204" pitchFamily="34" charset="0"/>
                <a:ea typeface="Calibri" panose="020F0502020204030204" pitchFamily="34" charset="0"/>
              </a:rPr>
              <a:t> ?</a:t>
            </a:r>
            <a:endParaRPr lang="en-US" sz="2400" b="1" dirty="0">
              <a:solidFill>
                <a:schemeClr val="bg1"/>
              </a:solidFill>
            </a:endParaRPr>
          </a:p>
        </p:txBody>
      </p:sp>
      <p:pic>
        <p:nvPicPr>
          <p:cNvPr id="14" name="Picture 8">
            <a:extLst>
              <a:ext uri="{FF2B5EF4-FFF2-40B4-BE49-F238E27FC236}">
                <a16:creationId xmlns:a16="http://schemas.microsoft.com/office/drawing/2014/main" xmlns="" id="{883312D4-F79B-43DC-8086-1D588298A451}"/>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90800" y="2038350"/>
            <a:ext cx="3811927" cy="261360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p:nvPr/>
        </p:nvSpPr>
        <p:spPr>
          <a:xfrm>
            <a:off x="1895325" y="2895450"/>
            <a:ext cx="419100" cy="419400"/>
          </a:xfrm>
          <a:prstGeom prst="donut">
            <a:avLst>
              <a:gd name="adj" fmla="val 24108"/>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9"/>
          <p:cNvSpPr txBox="1">
            <a:spLocks noGrp="1"/>
          </p:cNvSpPr>
          <p:nvPr>
            <p:ph type="title"/>
          </p:nvPr>
        </p:nvSpPr>
        <p:spPr>
          <a:xfrm>
            <a:off x="593575" y="0"/>
            <a:ext cx="7956600" cy="67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Our process is easy</a:t>
            </a:r>
            <a:endParaRPr/>
          </a:p>
        </p:txBody>
      </p:sp>
      <p:sp>
        <p:nvSpPr>
          <p:cNvPr id="293" name="Google Shape;293;p29"/>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19</a:t>
            </a:fld>
            <a:endParaRPr/>
          </a:p>
        </p:txBody>
      </p:sp>
      <p:cxnSp>
        <p:nvCxnSpPr>
          <p:cNvPr id="295" name="Google Shape;295;p29"/>
          <p:cNvCxnSpPr/>
          <p:nvPr/>
        </p:nvCxnSpPr>
        <p:spPr>
          <a:xfrm rot="10800000">
            <a:off x="2105025" y="2260128"/>
            <a:ext cx="0" cy="876300"/>
          </a:xfrm>
          <a:prstGeom prst="straightConnector1">
            <a:avLst/>
          </a:prstGeom>
          <a:noFill/>
          <a:ln w="9525" cap="flat" cmpd="sng">
            <a:solidFill>
              <a:srgbClr val="CCCCCC"/>
            </a:solidFill>
            <a:prstDash val="solid"/>
            <a:round/>
            <a:headEnd type="oval" w="med" len="med"/>
            <a:tailEnd type="oval" w="med" len="med"/>
          </a:ln>
        </p:spPr>
      </p:cxnSp>
      <p:sp>
        <p:nvSpPr>
          <p:cNvPr id="298" name="Google Shape;298;p29"/>
          <p:cNvSpPr txBox="1"/>
          <p:nvPr/>
        </p:nvSpPr>
        <p:spPr>
          <a:xfrm>
            <a:off x="1481175" y="1863253"/>
            <a:ext cx="1247700" cy="41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111111"/>
                </a:solidFill>
                <a:latin typeface="Raleway Thin"/>
                <a:ea typeface="Raleway Thin"/>
                <a:cs typeface="Raleway Thin"/>
                <a:sym typeface="Raleway Thin"/>
              </a:rPr>
              <a:t>first</a:t>
            </a:r>
            <a:endParaRPr>
              <a:solidFill>
                <a:srgbClr val="111111"/>
              </a:solidFill>
              <a:latin typeface="Raleway Thin"/>
              <a:ea typeface="Raleway Thin"/>
              <a:cs typeface="Raleway Thin"/>
              <a:sym typeface="Raleway Thin"/>
            </a:endParaRPr>
          </a:p>
        </p:txBody>
      </p:sp>
      <p:sp>
        <p:nvSpPr>
          <p:cNvPr id="299" name="Google Shape;299;p29"/>
          <p:cNvSpPr txBox="1"/>
          <p:nvPr/>
        </p:nvSpPr>
        <p:spPr>
          <a:xfrm>
            <a:off x="3948150" y="3893493"/>
            <a:ext cx="1247700" cy="41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dirty="0">
              <a:solidFill>
                <a:srgbClr val="111111"/>
              </a:solidFill>
              <a:latin typeface="Raleway Thin"/>
              <a:ea typeface="Raleway Thin"/>
              <a:cs typeface="Raleway Thin"/>
              <a:sym typeface="Raleway Thin"/>
            </a:endParaRPr>
          </a:p>
        </p:txBody>
      </p:sp>
      <p:sp>
        <p:nvSpPr>
          <p:cNvPr id="300" name="Google Shape;300;p29"/>
          <p:cNvSpPr txBox="1"/>
          <p:nvPr/>
        </p:nvSpPr>
        <p:spPr>
          <a:xfrm>
            <a:off x="6415125" y="1863253"/>
            <a:ext cx="1247700" cy="41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dirty="0">
              <a:solidFill>
                <a:srgbClr val="111111"/>
              </a:solidFill>
              <a:latin typeface="Raleway Thin"/>
              <a:ea typeface="Raleway Thin"/>
              <a:cs typeface="Raleway Thin"/>
              <a:sym typeface="Raleway Thin"/>
            </a:endParaRPr>
          </a:p>
        </p:txBody>
      </p:sp>
      <p:grpSp>
        <p:nvGrpSpPr>
          <p:cNvPr id="301" name="Google Shape;301;p29"/>
          <p:cNvGrpSpPr/>
          <p:nvPr/>
        </p:nvGrpSpPr>
        <p:grpSpPr>
          <a:xfrm>
            <a:off x="4379023" y="871554"/>
            <a:ext cx="385956" cy="286964"/>
            <a:chOff x="5247525" y="3007275"/>
            <a:chExt cx="517575" cy="384825"/>
          </a:xfrm>
        </p:grpSpPr>
        <p:sp>
          <p:nvSpPr>
            <p:cNvPr id="302" name="Google Shape;302;p29"/>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9"/>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مربع نص 16"/>
          <p:cNvSpPr txBox="1"/>
          <p:nvPr/>
        </p:nvSpPr>
        <p:spPr>
          <a:xfrm>
            <a:off x="1219200" y="3333750"/>
            <a:ext cx="2362200" cy="461665"/>
          </a:xfrm>
          <a:prstGeom prst="rect">
            <a:avLst/>
          </a:prstGeom>
          <a:noFill/>
        </p:spPr>
        <p:txBody>
          <a:bodyPr wrap="square" rtlCol="0">
            <a:spAutoFit/>
          </a:bodyPr>
          <a:lstStyle/>
          <a:p>
            <a:r>
              <a:rPr lang="en-US" sz="2400" b="1" dirty="0">
                <a:solidFill>
                  <a:schemeClr val="tx1"/>
                </a:solidFill>
                <a:latin typeface="Trebuchet MS" panose="020B0603020202020204" pitchFamily="34" charset="0"/>
              </a:rPr>
              <a:t>Normal CXR</a:t>
            </a:r>
            <a:endParaRPr lang="en-US" sz="2400" dirty="0">
              <a:solidFill>
                <a:schemeClr val="tx1"/>
              </a:solidFill>
            </a:endParaRPr>
          </a:p>
        </p:txBody>
      </p:sp>
      <p:pic>
        <p:nvPicPr>
          <p:cNvPr id="18" name="Picture 2">
            <a:extLst>
              <a:ext uri="{FF2B5EF4-FFF2-40B4-BE49-F238E27FC236}">
                <a16:creationId xmlns:a16="http://schemas.microsoft.com/office/drawing/2014/main" xmlns="" id="{8E4CEC90-2211-4FDA-A81E-32FE1C06115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67200" y="1428750"/>
            <a:ext cx="3913952" cy="3409383"/>
          </a:xfrm>
          <a:prstGeom prst="rect">
            <a:avLst/>
          </a:prstGeom>
          <a:noFill/>
          <a:ln>
            <a:noFill/>
          </a:ln>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593575" y="0"/>
            <a:ext cx="7956600" cy="676200"/>
          </a:xfrm>
          <a:prstGeom prst="rect">
            <a:avLst/>
          </a:prstGeom>
        </p:spPr>
        <p:txBody>
          <a:bodyPr spcFirstLastPara="1" wrap="square" lIns="91425" tIns="91425" rIns="91425" bIns="91425" anchor="ctr" anchorCtr="0">
            <a:noAutofit/>
          </a:bodyPr>
          <a:lstStyle/>
          <a:p>
            <a:pPr lvl="0"/>
            <a:r>
              <a:rPr lang="en-US" sz="3200" b="1" dirty="0">
                <a:solidFill>
                  <a:srgbClr val="202124"/>
                </a:solidFill>
                <a:latin typeface="Noto Naskh Arabic UI"/>
              </a:rPr>
              <a:t>Pleural space</a:t>
            </a:r>
            <a:endParaRPr sz="3200" dirty="0"/>
          </a:p>
        </p:txBody>
      </p:sp>
      <p:sp>
        <p:nvSpPr>
          <p:cNvPr id="97" name="Google Shape;97;p14"/>
          <p:cNvSpPr txBox="1">
            <a:spLocks noGrp="1"/>
          </p:cNvSpPr>
          <p:nvPr>
            <p:ph type="body" idx="1"/>
          </p:nvPr>
        </p:nvSpPr>
        <p:spPr>
          <a:xfrm>
            <a:off x="593687" y="1823700"/>
            <a:ext cx="3861900" cy="2651700"/>
          </a:xfrm>
          <a:prstGeom prst="rect">
            <a:avLst/>
          </a:prstGeom>
        </p:spPr>
        <p:txBody>
          <a:bodyPr spcFirstLastPara="1" wrap="square" lIns="91425" tIns="91425" rIns="91425" bIns="91425" anchor="t" anchorCtr="0">
            <a:noAutofit/>
          </a:bodyPr>
          <a:lstStyle/>
          <a:p>
            <a:pPr marL="0" indent="0">
              <a:lnSpc>
                <a:spcPct val="100000"/>
              </a:lnSpc>
              <a:buClr>
                <a:schemeClr val="dk1"/>
              </a:buClr>
              <a:buSzPts val="1100"/>
              <a:buNone/>
            </a:pPr>
            <a:r>
              <a:rPr lang="en-US" sz="2000" dirty="0">
                <a:solidFill>
                  <a:srgbClr val="202124"/>
                </a:solidFill>
                <a:latin typeface="Noto Naskh Arabic UI"/>
              </a:rPr>
              <a:t>The tiny area between the two layers of the </a:t>
            </a:r>
            <a:r>
              <a:rPr lang="en-US" sz="2000" b="1" dirty="0">
                <a:solidFill>
                  <a:srgbClr val="202124"/>
                </a:solidFill>
                <a:latin typeface="Noto Naskh Arabic UI"/>
              </a:rPr>
              <a:t>pleura</a:t>
            </a:r>
            <a:r>
              <a:rPr lang="en-US" sz="2000" dirty="0">
                <a:solidFill>
                  <a:srgbClr val="202124"/>
                </a:solidFill>
                <a:latin typeface="Noto Naskh Arabic UI"/>
              </a:rPr>
              <a:t> (the thin covering that protects and cushions the lungs) between the lungs and chest </a:t>
            </a:r>
            <a:r>
              <a:rPr lang="en-US" sz="2000" b="1" dirty="0">
                <a:solidFill>
                  <a:srgbClr val="202124"/>
                </a:solidFill>
                <a:latin typeface="Noto Naskh Arabic UI"/>
              </a:rPr>
              <a:t>cavity</a:t>
            </a:r>
            <a:r>
              <a:rPr lang="en-US" sz="2000" dirty="0">
                <a:solidFill>
                  <a:srgbClr val="202124"/>
                </a:solidFill>
                <a:latin typeface="Noto Naskh Arabic UI"/>
              </a:rPr>
              <a:t>. The </a:t>
            </a:r>
            <a:r>
              <a:rPr lang="en-US" sz="2000" b="1" dirty="0">
                <a:solidFill>
                  <a:srgbClr val="202124"/>
                </a:solidFill>
                <a:latin typeface="Noto Naskh Arabic UI"/>
              </a:rPr>
              <a:t>pleural space</a:t>
            </a:r>
            <a:r>
              <a:rPr lang="en-US" sz="2000" dirty="0">
                <a:solidFill>
                  <a:srgbClr val="202124"/>
                </a:solidFill>
                <a:latin typeface="Noto Naskh Arabic UI"/>
              </a:rPr>
              <a:t> is normally filled with a small amount of fluid .</a:t>
            </a:r>
            <a:endParaRPr lang="en-US" sz="2000" dirty="0"/>
          </a:p>
          <a:p>
            <a:pPr marL="0" lvl="0" indent="0" algn="l" rtl="0">
              <a:lnSpc>
                <a:spcPct val="100000"/>
              </a:lnSpc>
              <a:spcBef>
                <a:spcPts val="600"/>
              </a:spcBef>
              <a:spcAft>
                <a:spcPts val="0"/>
              </a:spcAft>
              <a:buClr>
                <a:schemeClr val="dk1"/>
              </a:buClr>
              <a:buSzPts val="1100"/>
              <a:buFont typeface="Arial"/>
              <a:buNone/>
            </a:pPr>
            <a:endParaRPr sz="2000" dirty="0">
              <a:solidFill>
                <a:srgbClr val="111111"/>
              </a:solidFill>
            </a:endParaRPr>
          </a:p>
        </p:txBody>
      </p:sp>
      <p:sp>
        <p:nvSpPr>
          <p:cNvPr id="98" name="Google Shape;98;p14"/>
          <p:cNvSpPr txBox="1">
            <a:spLocks noGrp="1"/>
          </p:cNvSpPr>
          <p:nvPr>
            <p:ph type="body" idx="2"/>
          </p:nvPr>
        </p:nvSpPr>
        <p:spPr>
          <a:xfrm>
            <a:off x="593575" y="3735150"/>
            <a:ext cx="7956600" cy="854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dirty="0">
              <a:solidFill>
                <a:srgbClr val="666666"/>
              </a:solidFill>
            </a:endParaRPr>
          </a:p>
          <a:p>
            <a:pPr marL="0" lvl="0" indent="0" algn="l" rtl="0">
              <a:lnSpc>
                <a:spcPct val="100000"/>
              </a:lnSpc>
              <a:spcBef>
                <a:spcPts val="0"/>
              </a:spcBef>
              <a:spcAft>
                <a:spcPts val="0"/>
              </a:spcAft>
              <a:buNone/>
            </a:pPr>
            <a:endParaRPr sz="1200" dirty="0">
              <a:solidFill>
                <a:srgbClr val="666666"/>
              </a:solidFill>
            </a:endParaRPr>
          </a:p>
        </p:txBody>
      </p:sp>
      <p:sp>
        <p:nvSpPr>
          <p:cNvPr id="99" name="Google Shape;99;p14"/>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a:t>
            </a:fld>
            <a:endParaRPr/>
          </a:p>
        </p:txBody>
      </p:sp>
      <p:grpSp>
        <p:nvGrpSpPr>
          <p:cNvPr id="100" name="Google Shape;100;p14"/>
          <p:cNvGrpSpPr/>
          <p:nvPr/>
        </p:nvGrpSpPr>
        <p:grpSpPr>
          <a:xfrm>
            <a:off x="4397465" y="881213"/>
            <a:ext cx="349060" cy="298882"/>
            <a:chOff x="1934025" y="1001650"/>
            <a:chExt cx="415300" cy="355600"/>
          </a:xfrm>
        </p:grpSpPr>
        <p:sp>
          <p:nvSpPr>
            <p:cNvPr id="101" name="Google Shape;101;p14"/>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صورة 12" descr="22222.jpg"/>
          <p:cNvPicPr>
            <a:picLocks noChangeAspect="1"/>
          </p:cNvPicPr>
          <p:nvPr/>
        </p:nvPicPr>
        <p:blipFill>
          <a:blip r:embed="rId3"/>
          <a:stretch>
            <a:fillRect/>
          </a:stretch>
        </p:blipFill>
        <p:spPr>
          <a:xfrm>
            <a:off x="4648200" y="1809750"/>
            <a:ext cx="4495800" cy="252888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p:nvPr/>
        </p:nvSpPr>
        <p:spPr>
          <a:xfrm>
            <a:off x="1295400" y="2343150"/>
            <a:ext cx="419100" cy="419400"/>
          </a:xfrm>
          <a:prstGeom prst="donut">
            <a:avLst>
              <a:gd name="adj" fmla="val 24108"/>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9"/>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20</a:t>
            </a:fld>
            <a:endParaRPr/>
          </a:p>
        </p:txBody>
      </p:sp>
      <p:cxnSp>
        <p:nvCxnSpPr>
          <p:cNvPr id="295" name="Google Shape;295;p29"/>
          <p:cNvCxnSpPr/>
          <p:nvPr/>
        </p:nvCxnSpPr>
        <p:spPr>
          <a:xfrm rot="10800000">
            <a:off x="1524000" y="1657350"/>
            <a:ext cx="0" cy="876300"/>
          </a:xfrm>
          <a:prstGeom prst="straightConnector1">
            <a:avLst/>
          </a:prstGeom>
          <a:noFill/>
          <a:ln w="9525" cap="flat" cmpd="sng">
            <a:solidFill>
              <a:srgbClr val="CCCCCC"/>
            </a:solidFill>
            <a:prstDash val="solid"/>
            <a:round/>
            <a:headEnd type="oval" w="med" len="med"/>
            <a:tailEnd type="oval" w="med" len="med"/>
          </a:ln>
        </p:spPr>
      </p:cxnSp>
      <p:sp>
        <p:nvSpPr>
          <p:cNvPr id="298" name="Google Shape;298;p29"/>
          <p:cNvSpPr txBox="1"/>
          <p:nvPr/>
        </p:nvSpPr>
        <p:spPr>
          <a:xfrm>
            <a:off x="990600" y="1276350"/>
            <a:ext cx="1247700" cy="41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111111"/>
                </a:solidFill>
                <a:latin typeface="Raleway Thin"/>
                <a:ea typeface="Raleway Thin"/>
                <a:cs typeface="Raleway Thin"/>
                <a:sym typeface="Raleway Thin"/>
              </a:rPr>
              <a:t>second</a:t>
            </a:r>
            <a:endParaRPr dirty="0">
              <a:solidFill>
                <a:srgbClr val="111111"/>
              </a:solidFill>
              <a:latin typeface="Raleway Thin"/>
              <a:ea typeface="Raleway Thin"/>
              <a:cs typeface="Raleway Thin"/>
              <a:sym typeface="Raleway Thin"/>
            </a:endParaRPr>
          </a:p>
        </p:txBody>
      </p:sp>
      <p:sp>
        <p:nvSpPr>
          <p:cNvPr id="299" name="Google Shape;299;p29"/>
          <p:cNvSpPr txBox="1"/>
          <p:nvPr/>
        </p:nvSpPr>
        <p:spPr>
          <a:xfrm>
            <a:off x="3948150" y="3893493"/>
            <a:ext cx="1247700" cy="41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dirty="0">
              <a:solidFill>
                <a:srgbClr val="111111"/>
              </a:solidFill>
              <a:latin typeface="Raleway Thin"/>
              <a:ea typeface="Raleway Thin"/>
              <a:cs typeface="Raleway Thin"/>
              <a:sym typeface="Raleway Thin"/>
            </a:endParaRPr>
          </a:p>
        </p:txBody>
      </p:sp>
      <p:sp>
        <p:nvSpPr>
          <p:cNvPr id="300" name="Google Shape;300;p29"/>
          <p:cNvSpPr txBox="1"/>
          <p:nvPr/>
        </p:nvSpPr>
        <p:spPr>
          <a:xfrm>
            <a:off x="6415125" y="1863253"/>
            <a:ext cx="1247700" cy="41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dirty="0">
              <a:solidFill>
                <a:srgbClr val="111111"/>
              </a:solidFill>
              <a:latin typeface="Raleway Thin"/>
              <a:ea typeface="Raleway Thin"/>
              <a:cs typeface="Raleway Thin"/>
              <a:sym typeface="Raleway Thin"/>
            </a:endParaRPr>
          </a:p>
        </p:txBody>
      </p:sp>
      <p:grpSp>
        <p:nvGrpSpPr>
          <p:cNvPr id="2" name="Google Shape;301;p29"/>
          <p:cNvGrpSpPr/>
          <p:nvPr/>
        </p:nvGrpSpPr>
        <p:grpSpPr>
          <a:xfrm>
            <a:off x="4379023" y="871554"/>
            <a:ext cx="385956" cy="286964"/>
            <a:chOff x="5247525" y="3007275"/>
            <a:chExt cx="517575" cy="384825"/>
          </a:xfrm>
        </p:grpSpPr>
        <p:sp>
          <p:nvSpPr>
            <p:cNvPr id="302" name="Google Shape;302;p29"/>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9"/>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مربع نص 16"/>
          <p:cNvSpPr txBox="1"/>
          <p:nvPr/>
        </p:nvSpPr>
        <p:spPr>
          <a:xfrm>
            <a:off x="381000" y="2742843"/>
            <a:ext cx="2362200" cy="2400657"/>
          </a:xfrm>
          <a:prstGeom prst="rect">
            <a:avLst/>
          </a:prstGeom>
          <a:noFill/>
        </p:spPr>
        <p:txBody>
          <a:bodyPr wrap="square" rtlCol="0">
            <a:spAutoFit/>
          </a:bodyPr>
          <a:lstStyle/>
          <a:p>
            <a:r>
              <a:rPr lang="en-US" dirty="0">
                <a:latin typeface="Arial" panose="020B0604020202020204" pitchFamily="34" charset="0"/>
                <a:ea typeface="Calibri" panose="020F0502020204030204" pitchFamily="34" charset="0"/>
              </a:rPr>
              <a:t>The pleural space is a potential space that air can accumulate in it ,when air enters into the pleural space it'll rise to the most Superior part of the thorax if further enter it accumulates in the lateral and even inferior parts .</a:t>
            </a:r>
            <a:r>
              <a:rPr lang="en-US" sz="2400" dirty="0"/>
              <a:t/>
            </a:r>
            <a:br>
              <a:rPr lang="en-US" sz="2400" dirty="0"/>
            </a:br>
            <a:endParaRPr lang="en-US" sz="2400" dirty="0">
              <a:solidFill>
                <a:schemeClr val="tx1"/>
              </a:solidFill>
            </a:endParaRPr>
          </a:p>
        </p:txBody>
      </p:sp>
      <p:pic>
        <p:nvPicPr>
          <p:cNvPr id="15" name="Content Placeholder 4">
            <a:extLst>
              <a:ext uri="{FF2B5EF4-FFF2-40B4-BE49-F238E27FC236}">
                <a16:creationId xmlns:a16="http://schemas.microsoft.com/office/drawing/2014/main" xmlns="" id="{A4F8288A-C599-43FF-B1F9-3E8F661CFAD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895600" y="1733550"/>
            <a:ext cx="6248400" cy="266319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12" name="Google Shape;312;p30"/>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21</a:t>
            </a:fld>
            <a:endParaRPr/>
          </a:p>
        </p:txBody>
      </p:sp>
      <p:grpSp>
        <p:nvGrpSpPr>
          <p:cNvPr id="316" name="Google Shape;316;p30"/>
          <p:cNvGrpSpPr/>
          <p:nvPr/>
        </p:nvGrpSpPr>
        <p:grpSpPr>
          <a:xfrm>
            <a:off x="4387813" y="874554"/>
            <a:ext cx="304208" cy="310584"/>
            <a:chOff x="3951850" y="2985350"/>
            <a:chExt cx="407950" cy="416500"/>
          </a:xfrm>
        </p:grpSpPr>
        <p:sp>
          <p:nvSpPr>
            <p:cNvPr id="317" name="Google Shape;317;p30"/>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0"/>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0"/>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0"/>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 name="Picture 4">
            <a:extLst>
              <a:ext uri="{FF2B5EF4-FFF2-40B4-BE49-F238E27FC236}">
                <a16:creationId xmlns:a16="http://schemas.microsoft.com/office/drawing/2014/main" xmlns="" id="{92E7D24B-FBDF-4092-BBE1-61C38F00F3C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1875" y="1400610"/>
            <a:ext cx="3810000" cy="342354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a:extLst>
              <a:ext uri="{FF2B5EF4-FFF2-40B4-BE49-F238E27FC236}">
                <a16:creationId xmlns:a16="http://schemas.microsoft.com/office/drawing/2014/main" xmlns="" id="{13542E45-A801-4BC5-92FB-5CEAD890F520}"/>
              </a:ext>
            </a:extLst>
          </p:cNvPr>
          <p:cNvSpPr txBox="1"/>
          <p:nvPr/>
        </p:nvSpPr>
        <p:spPr>
          <a:xfrm>
            <a:off x="25637" y="1705207"/>
            <a:ext cx="4572000" cy="3108543"/>
          </a:xfrm>
          <a:prstGeom prst="rect">
            <a:avLst/>
          </a:prstGeom>
          <a:noFill/>
        </p:spPr>
        <p:txBody>
          <a:bodyPr wrap="square">
            <a:spAutoFit/>
          </a:bodyPr>
          <a:lstStyle/>
          <a:p>
            <a:r>
              <a:rPr lang="ar-SA" sz="1400" dirty="0"/>
              <a:t>Recognizing apneumothorax Signs to look for :</a:t>
            </a:r>
            <a:br>
              <a:rPr lang="ar-SA" sz="1400" dirty="0"/>
            </a:br>
            <a:r>
              <a:rPr lang="ar-SA" sz="1400" dirty="0"/>
              <a:t>*Visualization of visceral pleural line must for diagnosis </a:t>
            </a:r>
            <a:br>
              <a:rPr lang="ar-SA" sz="1400" dirty="0"/>
            </a:br>
            <a:r>
              <a:rPr lang="ar-SA" sz="1400" dirty="0"/>
              <a:t>* absence of lung  marking distal to visceral pleural line ( most time</a:t>
            </a:r>
            <a:r>
              <a:rPr lang="en-US" sz="1400" dirty="0"/>
              <a:t>)</a:t>
            </a:r>
          </a:p>
          <a:p>
            <a:r>
              <a:rPr lang="ar-SA" sz="1400" dirty="0"/>
              <a:t/>
            </a:r>
            <a:br>
              <a:rPr lang="ar-SA" sz="1400" dirty="0"/>
            </a:br>
            <a:r>
              <a:rPr lang="ar-SA" sz="1400" dirty="0"/>
              <a:t>*per</a:t>
            </a:r>
            <a:r>
              <a:rPr lang="en-US" sz="1400" dirty="0" err="1"/>
              <a:t>i</a:t>
            </a:r>
            <a:r>
              <a:rPr lang="ar-SA" sz="1400" dirty="0"/>
              <a:t>phral space is radio Lucent Compared to adjacent lung</a:t>
            </a:r>
            <a:endParaRPr lang="en-US" sz="1400" dirty="0"/>
          </a:p>
          <a:p>
            <a:r>
              <a:rPr lang="ar-SA" sz="1400" dirty="0"/>
              <a:t/>
            </a:r>
            <a:br>
              <a:rPr lang="ar-SA" sz="1400" dirty="0"/>
            </a:br>
            <a:r>
              <a:rPr lang="ar-SA" sz="1400" dirty="0"/>
              <a:t>*  deep s</a:t>
            </a:r>
            <a:r>
              <a:rPr lang="en-US" sz="1400" dirty="0" err="1"/>
              <a:t>ulcus</a:t>
            </a:r>
            <a:r>
              <a:rPr lang="en-US" sz="1400" dirty="0"/>
              <a:t> </a:t>
            </a:r>
            <a:r>
              <a:rPr lang="ar-SA" sz="1400" dirty="0"/>
              <a:t> sign </a:t>
            </a:r>
            <a:r>
              <a:rPr lang="en-US" sz="1400" dirty="0"/>
              <a:t> ( when the patient on supine position, it represent </a:t>
            </a:r>
            <a:r>
              <a:rPr lang="en-US" sz="1400" dirty="0" err="1"/>
              <a:t>lucency</a:t>
            </a:r>
            <a:r>
              <a:rPr lang="en-US" sz="1400" dirty="0"/>
              <a:t> in the lateral costophrenic angles )</a:t>
            </a:r>
          </a:p>
          <a:p>
            <a:r>
              <a:rPr lang="ar-SA" sz="1400" dirty="0"/>
              <a:t/>
            </a:r>
            <a:br>
              <a:rPr lang="ar-SA" sz="1400" dirty="0"/>
            </a:br>
            <a:r>
              <a:rPr lang="ar-SA" sz="1400" dirty="0"/>
              <a:t>* mediastinum shouldn’t shift away from pneumothorax unless tension pneumothorax is present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Google Shape;326;p31"/>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22</a:t>
            </a:fld>
            <a:endParaRPr/>
          </a:p>
        </p:txBody>
      </p:sp>
      <p:sp>
        <p:nvSpPr>
          <p:cNvPr id="11" name="مربع نص 10"/>
          <p:cNvSpPr txBox="1"/>
          <p:nvPr/>
        </p:nvSpPr>
        <p:spPr>
          <a:xfrm>
            <a:off x="381000" y="819150"/>
            <a:ext cx="8153400" cy="738664"/>
          </a:xfrm>
          <a:prstGeom prst="rect">
            <a:avLst/>
          </a:prstGeom>
          <a:noFill/>
        </p:spPr>
        <p:txBody>
          <a:bodyPr wrap="square" rtlCol="0">
            <a:spAutoFit/>
          </a:bodyPr>
          <a:lstStyle/>
          <a:p>
            <a:r>
              <a:rPr lang="en-US" dirty="0">
                <a:latin typeface="Arial" panose="020B0604020202020204" pitchFamily="34" charset="0"/>
                <a:ea typeface="Calibri" panose="020F0502020204030204" pitchFamily="34" charset="0"/>
              </a:rPr>
              <a:t>we can see the </a:t>
            </a:r>
            <a:r>
              <a:rPr lang="en-US" dirty="0" err="1">
                <a:latin typeface="Arial" panose="020B0604020202020204" pitchFamily="34" charset="0"/>
                <a:ea typeface="Calibri" panose="020F0502020204030204" pitchFamily="34" charset="0"/>
              </a:rPr>
              <a:t>pneumothorax</a:t>
            </a:r>
            <a:r>
              <a:rPr lang="en-US" dirty="0">
                <a:latin typeface="Arial" panose="020B0604020202020204" pitchFamily="34" charset="0"/>
                <a:ea typeface="Calibri" panose="020F0502020204030204" pitchFamily="34" charset="0"/>
              </a:rPr>
              <a:t> within the right Apex there are no vascular markings identified in this region but we can also identify the clear margin of the lung because we can identify the visceral pleura as this Thin Line outlining the lateral aspect of the lung</a:t>
            </a:r>
            <a:endParaRPr lang="en-US" dirty="0"/>
          </a:p>
        </p:txBody>
      </p:sp>
      <p:pic>
        <p:nvPicPr>
          <p:cNvPr id="12" name="Picture 3">
            <a:extLst>
              <a:ext uri="{FF2B5EF4-FFF2-40B4-BE49-F238E27FC236}">
                <a16:creationId xmlns:a16="http://schemas.microsoft.com/office/drawing/2014/main" xmlns="" id="{FA71483D-A5C6-414C-8DA4-AC4E43CC9FB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 y="1733550"/>
            <a:ext cx="3386470" cy="3101725"/>
          </a:xfrm>
          <a:prstGeom prst="rect">
            <a:avLst/>
          </a:prstGeom>
        </p:spPr>
      </p:pic>
      <p:pic>
        <p:nvPicPr>
          <p:cNvPr id="13" name="Content Placeholder 4">
            <a:extLst>
              <a:ext uri="{FF2B5EF4-FFF2-40B4-BE49-F238E27FC236}">
                <a16:creationId xmlns:a16="http://schemas.microsoft.com/office/drawing/2014/main" xmlns="" id="{1435A244-5236-4094-8719-8C857FC1940A}"/>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495800" y="1657350"/>
            <a:ext cx="4066057" cy="315770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7"/>
        <p:cNvGrpSpPr/>
        <p:nvPr/>
      </p:nvGrpSpPr>
      <p:grpSpPr>
        <a:xfrm>
          <a:off x="0" y="0"/>
          <a:ext cx="0" cy="0"/>
          <a:chOff x="0" y="0"/>
          <a:chExt cx="0" cy="0"/>
        </a:xfrm>
      </p:grpSpPr>
      <p:sp>
        <p:nvSpPr>
          <p:cNvPr id="339" name="Google Shape;339;p32"/>
          <p:cNvSpPr txBox="1">
            <a:spLocks noGrp="1"/>
          </p:cNvSpPr>
          <p:nvPr>
            <p:ph type="body" idx="1"/>
          </p:nvPr>
        </p:nvSpPr>
        <p:spPr>
          <a:xfrm>
            <a:off x="0" y="0"/>
            <a:ext cx="3393300" cy="2651700"/>
          </a:xfrm>
          <a:prstGeom prst="rect">
            <a:avLst/>
          </a:prstGeom>
        </p:spPr>
        <p:txBody>
          <a:bodyPr spcFirstLastPara="1" wrap="square" lIns="91425" tIns="91425" rIns="91425" bIns="91425" anchor="t" anchorCtr="0">
            <a:noAutofit/>
          </a:bodyPr>
          <a:lstStyle/>
          <a:p>
            <a:pPr marL="0" lvl="0" indent="0">
              <a:buNone/>
            </a:pPr>
            <a:r>
              <a:rPr lang="en-US" sz="1400" b="1" dirty="0">
                <a:solidFill>
                  <a:srgbClr val="000000"/>
                </a:solidFill>
                <a:latin typeface="Arial" panose="020B0604020202020204" pitchFamily="34" charset="0"/>
                <a:ea typeface="Calibri" panose="020F0502020204030204" pitchFamily="34" charset="0"/>
              </a:rPr>
              <a:t>it can be quite difficult to identify a </a:t>
            </a:r>
            <a:r>
              <a:rPr lang="en-US" sz="1400" b="1" dirty="0" err="1">
                <a:solidFill>
                  <a:srgbClr val="000000"/>
                </a:solidFill>
                <a:latin typeface="Arial" panose="020B0604020202020204" pitchFamily="34" charset="0"/>
                <a:ea typeface="Calibri" panose="020F0502020204030204" pitchFamily="34" charset="0"/>
              </a:rPr>
              <a:t>pneumothorax</a:t>
            </a:r>
            <a:r>
              <a:rPr lang="en-US" sz="1400" b="1" dirty="0">
                <a:solidFill>
                  <a:srgbClr val="000000"/>
                </a:solidFill>
                <a:latin typeface="Arial" panose="020B0604020202020204" pitchFamily="34" charset="0"/>
                <a:ea typeface="Calibri" panose="020F0502020204030204" pitchFamily="34" charset="0"/>
              </a:rPr>
              <a:t> on an inspiration film if </a:t>
            </a:r>
            <a:r>
              <a:rPr lang="en-US" sz="1400" b="1" dirty="0" err="1">
                <a:solidFill>
                  <a:srgbClr val="000000"/>
                </a:solidFill>
                <a:latin typeface="Arial" panose="020B0604020202020204" pitchFamily="34" charset="0"/>
                <a:ea typeface="Calibri" panose="020F0502020204030204" pitchFamily="34" charset="0"/>
              </a:rPr>
              <a:t>pneumothorax</a:t>
            </a:r>
            <a:r>
              <a:rPr lang="en-US" sz="1400" b="1" dirty="0">
                <a:solidFill>
                  <a:srgbClr val="000000"/>
                </a:solidFill>
                <a:latin typeface="Arial" panose="020B0604020202020204" pitchFamily="34" charset="0"/>
                <a:ea typeface="Calibri" panose="020F0502020204030204" pitchFamily="34" charset="0"/>
              </a:rPr>
              <a:t> is suspected an expiration film should also be ordered, because on expiration lungs will look whiter making a density difference between a </a:t>
            </a:r>
            <a:r>
              <a:rPr lang="en-US" sz="1400" b="1" dirty="0" err="1">
                <a:solidFill>
                  <a:srgbClr val="000000"/>
                </a:solidFill>
                <a:latin typeface="Arial" panose="020B0604020202020204" pitchFamily="34" charset="0"/>
                <a:ea typeface="Calibri" panose="020F0502020204030204" pitchFamily="34" charset="0"/>
              </a:rPr>
              <a:t>pneumothorax</a:t>
            </a:r>
            <a:r>
              <a:rPr lang="en-US" sz="1400" b="1" dirty="0">
                <a:solidFill>
                  <a:srgbClr val="000000"/>
                </a:solidFill>
                <a:latin typeface="Arial" panose="020B0604020202020204" pitchFamily="34" charset="0"/>
                <a:ea typeface="Calibri" panose="020F0502020204030204" pitchFamily="34" charset="0"/>
              </a:rPr>
              <a:t> and a lungs more evident and the size of the </a:t>
            </a:r>
            <a:r>
              <a:rPr lang="en-US" sz="1400" b="1" dirty="0" err="1">
                <a:solidFill>
                  <a:srgbClr val="000000"/>
                </a:solidFill>
                <a:latin typeface="Arial" panose="020B0604020202020204" pitchFamily="34" charset="0"/>
                <a:ea typeface="Calibri" panose="020F0502020204030204" pitchFamily="34" charset="0"/>
              </a:rPr>
              <a:t>pneumothorax</a:t>
            </a:r>
            <a:r>
              <a:rPr lang="en-US" sz="1400" b="1" dirty="0">
                <a:solidFill>
                  <a:srgbClr val="000000"/>
                </a:solidFill>
                <a:latin typeface="Arial" panose="020B0604020202020204" pitchFamily="34" charset="0"/>
                <a:ea typeface="Calibri" panose="020F0502020204030204" pitchFamily="34" charset="0"/>
              </a:rPr>
              <a:t> will appear large</a:t>
            </a:r>
          </a:p>
          <a:p>
            <a:pPr marL="0" lvl="0" indent="0">
              <a:buNone/>
            </a:pPr>
            <a:r>
              <a:rPr lang="en-US" sz="1400" b="1" dirty="0">
                <a:solidFill>
                  <a:srgbClr val="000000"/>
                </a:solidFill>
                <a:latin typeface="Arial" panose="020B0604020202020204" pitchFamily="34" charset="0"/>
              </a:rPr>
              <a:t>________________________________</a:t>
            </a:r>
            <a:endParaRPr sz="1400" b="1" dirty="0"/>
          </a:p>
        </p:txBody>
      </p:sp>
      <p:sp>
        <p:nvSpPr>
          <p:cNvPr id="341" name="Google Shape;341;p32"/>
          <p:cNvSpPr txBox="1">
            <a:spLocks noGrp="1"/>
          </p:cNvSpPr>
          <p:nvPr>
            <p:ph type="sldNum" idx="12"/>
          </p:nvPr>
        </p:nvSpPr>
        <p:spPr>
          <a:xfrm>
            <a:off x="595675" y="4813750"/>
            <a:ext cx="33891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23</a:t>
            </a:fld>
            <a:endParaRPr/>
          </a:p>
        </p:txBody>
      </p:sp>
      <p:sp>
        <p:nvSpPr>
          <p:cNvPr id="342" name="Google Shape;342;p32"/>
          <p:cNvSpPr txBox="1">
            <a:spLocks noGrp="1"/>
          </p:cNvSpPr>
          <p:nvPr>
            <p:ph type="title"/>
          </p:nvPr>
        </p:nvSpPr>
        <p:spPr>
          <a:xfrm>
            <a:off x="0" y="4467300"/>
            <a:ext cx="3393300" cy="676200"/>
          </a:xfrm>
          <a:prstGeom prst="rect">
            <a:avLst/>
          </a:prstGeom>
        </p:spPr>
        <p:txBody>
          <a:bodyPr spcFirstLastPara="1" wrap="square" lIns="91425" tIns="91425" rIns="91425" bIns="91425" anchor="b" anchorCtr="0">
            <a:noAutofit/>
          </a:bodyPr>
          <a:lstStyle/>
          <a:p>
            <a:r>
              <a:rPr lang="en-US" b="1" dirty="0">
                <a:solidFill>
                  <a:schemeClr val="accent2">
                    <a:lumMod val="50000"/>
                  </a:schemeClr>
                </a:solidFill>
                <a:latin typeface="Arial" panose="020B0604020202020204" pitchFamily="34" charset="0"/>
                <a:ea typeface="Calibri" panose="020F0502020204030204" pitchFamily="34" charset="0"/>
              </a:rPr>
              <a:t>the expiratory film shows large left </a:t>
            </a:r>
            <a:r>
              <a:rPr lang="en-US" b="1" dirty="0" err="1">
                <a:solidFill>
                  <a:schemeClr val="accent2">
                    <a:lumMod val="50000"/>
                  </a:schemeClr>
                </a:solidFill>
                <a:latin typeface="Arial" panose="020B0604020202020204" pitchFamily="34" charset="0"/>
                <a:ea typeface="Calibri" panose="020F0502020204030204" pitchFamily="34" charset="0"/>
              </a:rPr>
              <a:t>pneumothorax</a:t>
            </a:r>
            <a:r>
              <a:rPr lang="en-US" b="1" dirty="0">
                <a:solidFill>
                  <a:schemeClr val="accent2">
                    <a:lumMod val="50000"/>
                  </a:schemeClr>
                </a:solidFill>
                <a:latin typeface="Arial" panose="020B0604020202020204" pitchFamily="34" charset="0"/>
                <a:ea typeface="Calibri" panose="020F0502020204030204" pitchFamily="34" charset="0"/>
              </a:rPr>
              <a:t> as well as significant volume loss within the left lung </a:t>
            </a:r>
            <a:r>
              <a:rPr lang="en-US" b="1" dirty="0">
                <a:solidFill>
                  <a:schemeClr val="accent2">
                    <a:lumMod val="50000"/>
                  </a:schemeClr>
                </a:solidFill>
              </a:rPr>
              <a:t/>
            </a:r>
            <a:br>
              <a:rPr lang="en-US" b="1" dirty="0">
                <a:solidFill>
                  <a:schemeClr val="accent2">
                    <a:lumMod val="50000"/>
                  </a:schemeClr>
                </a:solidFill>
              </a:rPr>
            </a:br>
            <a:r>
              <a:rPr lang="en-US" b="1" dirty="0">
                <a:solidFill>
                  <a:schemeClr val="accent2">
                    <a:lumMod val="50000"/>
                  </a:schemeClr>
                </a:solidFill>
              </a:rPr>
              <a:t/>
            </a:r>
            <a:br>
              <a:rPr lang="en-US" b="1" dirty="0">
                <a:solidFill>
                  <a:schemeClr val="accent2">
                    <a:lumMod val="50000"/>
                  </a:schemeClr>
                </a:solidFill>
              </a:rPr>
            </a:br>
            <a:endParaRPr b="1" dirty="0">
              <a:solidFill>
                <a:schemeClr val="accent2">
                  <a:lumMod val="50000"/>
                </a:schemeClr>
              </a:solidFill>
            </a:endParaRPr>
          </a:p>
        </p:txBody>
      </p:sp>
      <p:pic>
        <p:nvPicPr>
          <p:cNvPr id="7" name="Content Placeholder 4">
            <a:extLst>
              <a:ext uri="{FF2B5EF4-FFF2-40B4-BE49-F238E27FC236}">
                <a16:creationId xmlns:a16="http://schemas.microsoft.com/office/drawing/2014/main" xmlns="" id="{C0998B16-0DB4-48A0-9653-27411DAF30D8}"/>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572000" y="1276350"/>
            <a:ext cx="4694158" cy="2451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6"/>
        <p:cNvGrpSpPr/>
        <p:nvPr/>
      </p:nvGrpSpPr>
      <p:grpSpPr>
        <a:xfrm>
          <a:off x="0" y="0"/>
          <a:ext cx="0" cy="0"/>
          <a:chOff x="0" y="0"/>
          <a:chExt cx="0" cy="0"/>
        </a:xfrm>
      </p:grpSpPr>
      <p:sp>
        <p:nvSpPr>
          <p:cNvPr id="348" name="Google Shape;348;p33"/>
          <p:cNvSpPr txBox="1">
            <a:spLocks noGrp="1"/>
          </p:cNvSpPr>
          <p:nvPr>
            <p:ph type="body" idx="1"/>
          </p:nvPr>
        </p:nvSpPr>
        <p:spPr>
          <a:xfrm>
            <a:off x="304800" y="1123950"/>
            <a:ext cx="3393300" cy="2651700"/>
          </a:xfrm>
          <a:prstGeom prst="rect">
            <a:avLst/>
          </a:prstGeom>
        </p:spPr>
        <p:txBody>
          <a:bodyPr spcFirstLastPara="1" wrap="square" lIns="91425" tIns="91425" rIns="91425" bIns="91425" anchor="t" anchorCtr="0">
            <a:noAutofit/>
          </a:bodyPr>
          <a:lstStyle/>
          <a:p>
            <a:pPr marL="0" lvl="0" indent="0">
              <a:buNone/>
            </a:pPr>
            <a:r>
              <a:rPr lang="en-US" sz="1400" dirty="0">
                <a:solidFill>
                  <a:srgbClr val="000000"/>
                </a:solidFill>
                <a:latin typeface="Arial" panose="020B0604020202020204" pitchFamily="34" charset="0"/>
                <a:ea typeface="Calibri" panose="020F0502020204030204" pitchFamily="34" charset="0"/>
              </a:rPr>
              <a:t>Tension </a:t>
            </a:r>
            <a:r>
              <a:rPr lang="en-US" sz="1400" dirty="0" err="1">
                <a:solidFill>
                  <a:srgbClr val="000000"/>
                </a:solidFill>
                <a:latin typeface="Arial" panose="020B0604020202020204" pitchFamily="34" charset="0"/>
                <a:ea typeface="Calibri" panose="020F0502020204030204" pitchFamily="34" charset="0"/>
              </a:rPr>
              <a:t>pneumothorax</a:t>
            </a:r>
            <a:r>
              <a:rPr lang="en-US" sz="1400" dirty="0">
                <a:solidFill>
                  <a:srgbClr val="000000"/>
                </a:solidFill>
                <a:latin typeface="Arial" panose="020B0604020202020204" pitchFamily="34" charset="0"/>
                <a:ea typeface="Calibri" panose="020F0502020204030204" pitchFamily="34" charset="0"/>
              </a:rPr>
              <a:t> is a  </a:t>
            </a:r>
            <a:r>
              <a:rPr lang="en-US" sz="1400" dirty="0" err="1">
                <a:solidFill>
                  <a:srgbClr val="000000"/>
                </a:solidFill>
                <a:latin typeface="Arial" panose="020B0604020202020204" pitchFamily="34" charset="0"/>
                <a:ea typeface="Calibri" panose="020F0502020204030204" pitchFamily="34" charset="0"/>
              </a:rPr>
              <a:t>pneumothorax</a:t>
            </a:r>
            <a:r>
              <a:rPr lang="en-US" sz="1400" dirty="0">
                <a:solidFill>
                  <a:srgbClr val="000000"/>
                </a:solidFill>
                <a:latin typeface="Arial" panose="020B0604020202020204" pitchFamily="34" charset="0"/>
                <a:ea typeface="Calibri" panose="020F0502020204030204" pitchFamily="34" charset="0"/>
              </a:rPr>
              <a:t> that has increased in size significantly and causing displacement of the </a:t>
            </a:r>
            <a:r>
              <a:rPr lang="en-US" sz="1400" dirty="0" err="1">
                <a:solidFill>
                  <a:srgbClr val="000000"/>
                </a:solidFill>
                <a:latin typeface="Arial" panose="020B0604020202020204" pitchFamily="34" charset="0"/>
                <a:ea typeface="Calibri" panose="020F0502020204030204" pitchFamily="34" charset="0"/>
              </a:rPr>
              <a:t>mediastinal</a:t>
            </a:r>
            <a:r>
              <a:rPr lang="en-US" sz="1400" dirty="0">
                <a:solidFill>
                  <a:srgbClr val="000000"/>
                </a:solidFill>
                <a:latin typeface="Arial" panose="020B0604020202020204" pitchFamily="34" charset="0"/>
                <a:ea typeface="Calibri" panose="020F0502020204030204" pitchFamily="34" charset="0"/>
              </a:rPr>
              <a:t> structures </a:t>
            </a:r>
            <a:r>
              <a:rPr lang="en-US" sz="1400" dirty="0" err="1">
                <a:solidFill>
                  <a:srgbClr val="000000"/>
                </a:solidFill>
                <a:latin typeface="Arial" panose="020B0604020202020204" pitchFamily="34" charset="0"/>
                <a:ea typeface="Calibri" panose="020F0502020204030204" pitchFamily="34" charset="0"/>
              </a:rPr>
              <a:t>ti</a:t>
            </a:r>
            <a:r>
              <a:rPr lang="en-US" sz="1400" dirty="0">
                <a:solidFill>
                  <a:srgbClr val="000000"/>
                </a:solidFill>
                <a:latin typeface="Arial" panose="020B0604020202020204" pitchFamily="34" charset="0"/>
                <a:ea typeface="Calibri" panose="020F0502020204030204" pitchFamily="34" charset="0"/>
              </a:rPr>
              <a:t> the </a:t>
            </a:r>
            <a:r>
              <a:rPr lang="en-US" sz="1400" dirty="0" err="1">
                <a:solidFill>
                  <a:srgbClr val="000000"/>
                </a:solidFill>
                <a:latin typeface="Arial" panose="020B0604020202020204" pitchFamily="34" charset="0"/>
                <a:ea typeface="Calibri" panose="020F0502020204030204" pitchFamily="34" charset="0"/>
              </a:rPr>
              <a:t>contralateral</a:t>
            </a:r>
            <a:r>
              <a:rPr lang="en-US" sz="1400" dirty="0">
                <a:solidFill>
                  <a:srgbClr val="000000"/>
                </a:solidFill>
                <a:latin typeface="Arial" panose="020B0604020202020204" pitchFamily="34" charset="0"/>
                <a:ea typeface="Calibri" panose="020F0502020204030204" pitchFamily="34" charset="0"/>
              </a:rPr>
              <a:t> side when this happened there can be cardiovascular compromise and this is a medical emergency .</a:t>
            </a:r>
            <a:endParaRPr sz="1400" dirty="0"/>
          </a:p>
        </p:txBody>
      </p:sp>
      <p:sp>
        <p:nvSpPr>
          <p:cNvPr id="350" name="Google Shape;350;p33"/>
          <p:cNvSpPr txBox="1">
            <a:spLocks noGrp="1"/>
          </p:cNvSpPr>
          <p:nvPr>
            <p:ph type="sldNum" idx="12"/>
          </p:nvPr>
        </p:nvSpPr>
        <p:spPr>
          <a:xfrm>
            <a:off x="595675" y="4813750"/>
            <a:ext cx="33891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24</a:t>
            </a:fld>
            <a:endParaRPr/>
          </a:p>
        </p:txBody>
      </p:sp>
      <p:sp>
        <p:nvSpPr>
          <p:cNvPr id="351" name="Google Shape;351;p33"/>
          <p:cNvSpPr txBox="1">
            <a:spLocks noGrp="1"/>
          </p:cNvSpPr>
          <p:nvPr>
            <p:ph type="title"/>
          </p:nvPr>
        </p:nvSpPr>
        <p:spPr>
          <a:xfrm>
            <a:off x="228600" y="209550"/>
            <a:ext cx="3982650" cy="67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400" b="1" dirty="0"/>
              <a:t>Tension </a:t>
            </a:r>
            <a:r>
              <a:rPr lang="en-US" sz="2400" b="1" dirty="0" err="1"/>
              <a:t>pneumothorax</a:t>
            </a:r>
            <a:endParaRPr sz="2400" b="1" dirty="0"/>
          </a:p>
        </p:txBody>
      </p:sp>
      <p:pic>
        <p:nvPicPr>
          <p:cNvPr id="7" name="Picture 2">
            <a:extLst>
              <a:ext uri="{FF2B5EF4-FFF2-40B4-BE49-F238E27FC236}">
                <a16:creationId xmlns:a16="http://schemas.microsoft.com/office/drawing/2014/main" xmlns="" id="{F0D21708-64FE-4072-9B38-E802CF80C95A}"/>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72000" y="0"/>
            <a:ext cx="2670795" cy="22970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4">
            <a:extLst>
              <a:ext uri="{FF2B5EF4-FFF2-40B4-BE49-F238E27FC236}">
                <a16:creationId xmlns:a16="http://schemas.microsoft.com/office/drawing/2014/main" xmlns="" id="{45504D8B-AB51-4695-B7B6-F147654F8CDB}"/>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092718" y="2343150"/>
            <a:ext cx="3051281" cy="2800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7" name="Google Shape;257;p27"/>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25</a:t>
            </a:fld>
            <a:endParaRPr/>
          </a:p>
        </p:txBody>
      </p:sp>
      <p:grpSp>
        <p:nvGrpSpPr>
          <p:cNvPr id="2" name="Google Shape;258;p27"/>
          <p:cNvGrpSpPr/>
          <p:nvPr/>
        </p:nvGrpSpPr>
        <p:grpSpPr>
          <a:xfrm>
            <a:off x="6019800" y="742950"/>
            <a:ext cx="495483" cy="440203"/>
            <a:chOff x="5292575" y="3681900"/>
            <a:chExt cx="420150" cy="373275"/>
          </a:xfrm>
        </p:grpSpPr>
        <p:sp>
          <p:nvSpPr>
            <p:cNvPr id="259" name="Google Shape;259;p27"/>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7"/>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7"/>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7"/>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7"/>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7"/>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7"/>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مربع نص 12"/>
          <p:cNvSpPr txBox="1"/>
          <p:nvPr/>
        </p:nvSpPr>
        <p:spPr>
          <a:xfrm>
            <a:off x="0" y="971550"/>
            <a:ext cx="3048000" cy="3477875"/>
          </a:xfrm>
          <a:prstGeom prst="rect">
            <a:avLst/>
          </a:prstGeom>
          <a:noFill/>
        </p:spPr>
        <p:txBody>
          <a:bodyPr wrap="square" rtlCol="0">
            <a:spAutoFit/>
          </a:bodyPr>
          <a:lstStyle/>
          <a:p>
            <a:r>
              <a:rPr lang="en-US" sz="2000" b="1" dirty="0">
                <a:latin typeface="Arial" panose="020B0604020202020204" pitchFamily="34" charset="0"/>
                <a:ea typeface="Calibri" panose="020F0502020204030204" pitchFamily="34" charset="0"/>
              </a:rPr>
              <a:t>In this case the patient developed acute sharp chest pain we see a large </a:t>
            </a:r>
            <a:r>
              <a:rPr lang="en-US" sz="2000" b="1" dirty="0" err="1">
                <a:latin typeface="Arial" panose="020B0604020202020204" pitchFamily="34" charset="0"/>
                <a:ea typeface="Calibri" panose="020F0502020204030204" pitchFamily="34" charset="0"/>
              </a:rPr>
              <a:t>pneumothorax</a:t>
            </a:r>
            <a:r>
              <a:rPr lang="en-US" sz="2000" b="1" dirty="0">
                <a:latin typeface="Arial" panose="020B0604020202020204" pitchFamily="34" charset="0"/>
                <a:ea typeface="Calibri" panose="020F0502020204030204" pitchFamily="34" charset="0"/>
              </a:rPr>
              <a:t> which is causing collapse of the left lung and displacement of the </a:t>
            </a:r>
            <a:r>
              <a:rPr lang="en-US" sz="2000" b="1" dirty="0" err="1">
                <a:latin typeface="Arial" panose="020B0604020202020204" pitchFamily="34" charset="0"/>
                <a:ea typeface="Calibri" panose="020F0502020204030204" pitchFamily="34" charset="0"/>
              </a:rPr>
              <a:t>mediastinal</a:t>
            </a:r>
            <a:r>
              <a:rPr lang="en-US" sz="2000" b="1" dirty="0">
                <a:latin typeface="Arial" panose="020B0604020202020204" pitchFamily="34" charset="0"/>
                <a:ea typeface="Calibri" panose="020F0502020204030204" pitchFamily="34" charset="0"/>
              </a:rPr>
              <a:t> structures to the right this is a large tension </a:t>
            </a:r>
            <a:r>
              <a:rPr lang="en-US" sz="2000" b="1" dirty="0" err="1">
                <a:latin typeface="Arial" panose="020B0604020202020204" pitchFamily="34" charset="0"/>
                <a:ea typeface="Calibri" panose="020F0502020204030204" pitchFamily="34" charset="0"/>
              </a:rPr>
              <a:t>pneumothorax</a:t>
            </a:r>
            <a:r>
              <a:rPr lang="en-US" sz="2000" b="1" dirty="0">
                <a:latin typeface="Arial" panose="020B0604020202020204" pitchFamily="34" charset="0"/>
                <a:ea typeface="Calibri" panose="020F0502020204030204" pitchFamily="34" charset="0"/>
              </a:rPr>
              <a:t> .</a:t>
            </a:r>
            <a:endParaRPr lang="en-US" sz="2000" b="1" dirty="0">
              <a:solidFill>
                <a:schemeClr val="bg1"/>
              </a:solidFill>
            </a:endParaRPr>
          </a:p>
        </p:txBody>
      </p:sp>
      <p:pic>
        <p:nvPicPr>
          <p:cNvPr id="15" name="Content Placeholder 4">
            <a:extLst>
              <a:ext uri="{FF2B5EF4-FFF2-40B4-BE49-F238E27FC236}">
                <a16:creationId xmlns:a16="http://schemas.microsoft.com/office/drawing/2014/main" xmlns="" id="{628B34E9-696B-4D08-A712-8467BE2BD6F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52800" y="1276350"/>
            <a:ext cx="5791200" cy="355886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5"/>
        <p:cNvGrpSpPr/>
        <p:nvPr/>
      </p:nvGrpSpPr>
      <p:grpSpPr>
        <a:xfrm>
          <a:off x="0" y="0"/>
          <a:ext cx="0" cy="0"/>
          <a:chOff x="0" y="0"/>
          <a:chExt cx="0" cy="0"/>
        </a:xfrm>
      </p:grpSpPr>
      <p:sp>
        <p:nvSpPr>
          <p:cNvPr id="357" name="Google Shape;357;p34"/>
          <p:cNvSpPr txBox="1">
            <a:spLocks noGrp="1"/>
          </p:cNvSpPr>
          <p:nvPr>
            <p:ph type="body" idx="1"/>
          </p:nvPr>
        </p:nvSpPr>
        <p:spPr>
          <a:xfrm>
            <a:off x="533400" y="590550"/>
            <a:ext cx="3393300" cy="2651700"/>
          </a:xfrm>
          <a:prstGeom prst="rect">
            <a:avLst/>
          </a:prstGeom>
        </p:spPr>
        <p:txBody>
          <a:bodyPr spcFirstLastPara="1" wrap="square" lIns="91425" tIns="91425" rIns="91425" bIns="91425" anchor="t" anchorCtr="0">
            <a:noAutofit/>
          </a:bodyPr>
          <a:lstStyle/>
          <a:p>
            <a:pPr marL="0" indent="0">
              <a:buNone/>
            </a:pPr>
            <a:r>
              <a:rPr lang="en-US" dirty="0">
                <a:solidFill>
                  <a:srgbClr val="202124"/>
                </a:solidFill>
                <a:latin typeface="Noto Naskh Arabic UI"/>
              </a:rPr>
              <a:t>The </a:t>
            </a:r>
            <a:r>
              <a:rPr lang="en-US" b="1" dirty="0">
                <a:solidFill>
                  <a:srgbClr val="202124"/>
                </a:solidFill>
                <a:latin typeface="Noto Naskh Arabic UI"/>
              </a:rPr>
              <a:t>deep </a:t>
            </a:r>
            <a:r>
              <a:rPr lang="en-US" b="1" dirty="0" err="1">
                <a:solidFill>
                  <a:srgbClr val="202124"/>
                </a:solidFill>
                <a:latin typeface="Noto Naskh Arabic UI"/>
              </a:rPr>
              <a:t>sulcus</a:t>
            </a:r>
            <a:r>
              <a:rPr lang="en-US" b="1" dirty="0">
                <a:solidFill>
                  <a:srgbClr val="202124"/>
                </a:solidFill>
                <a:latin typeface="Noto Naskh Arabic UI"/>
              </a:rPr>
              <a:t> sign</a:t>
            </a:r>
            <a:r>
              <a:rPr lang="en-US" dirty="0">
                <a:solidFill>
                  <a:srgbClr val="202124"/>
                </a:solidFill>
                <a:latin typeface="Noto Naskh Arabic UI"/>
              </a:rPr>
              <a:t> describes a </a:t>
            </a:r>
            <a:r>
              <a:rPr lang="en-US" b="1" dirty="0">
                <a:solidFill>
                  <a:srgbClr val="202124"/>
                </a:solidFill>
                <a:latin typeface="Noto Naskh Arabic UI"/>
              </a:rPr>
              <a:t>deep</a:t>
            </a:r>
            <a:r>
              <a:rPr lang="en-US" dirty="0">
                <a:solidFill>
                  <a:srgbClr val="202124"/>
                </a:solidFill>
                <a:latin typeface="Noto Naskh Arabic UI"/>
              </a:rPr>
              <a:t> and lucent </a:t>
            </a:r>
            <a:r>
              <a:rPr lang="en-US" dirty="0" err="1">
                <a:solidFill>
                  <a:srgbClr val="202124"/>
                </a:solidFill>
                <a:latin typeface="Noto Naskh Arabic UI"/>
              </a:rPr>
              <a:t>costophrenic</a:t>
            </a:r>
            <a:r>
              <a:rPr lang="en-US" dirty="0">
                <a:solidFill>
                  <a:srgbClr val="202124"/>
                </a:solidFill>
                <a:latin typeface="Noto Naskh Arabic UI"/>
              </a:rPr>
              <a:t> angle that extends more inferiorly than usual.</a:t>
            </a:r>
            <a:endParaRPr lang="en-US" dirty="0"/>
          </a:p>
          <a:p>
            <a:pPr marL="0" lvl="0" indent="0" algn="l" rtl="0">
              <a:spcBef>
                <a:spcPts val="600"/>
              </a:spcBef>
              <a:spcAft>
                <a:spcPts val="0"/>
              </a:spcAft>
              <a:buNone/>
            </a:pPr>
            <a:endParaRPr dirty="0"/>
          </a:p>
        </p:txBody>
      </p:sp>
      <p:sp>
        <p:nvSpPr>
          <p:cNvPr id="359" name="Google Shape;359;p34"/>
          <p:cNvSpPr txBox="1">
            <a:spLocks noGrp="1"/>
          </p:cNvSpPr>
          <p:nvPr>
            <p:ph type="sldNum" idx="12"/>
          </p:nvPr>
        </p:nvSpPr>
        <p:spPr>
          <a:xfrm>
            <a:off x="595675" y="4813750"/>
            <a:ext cx="33891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26</a:t>
            </a:fld>
            <a:endParaRPr/>
          </a:p>
        </p:txBody>
      </p:sp>
      <p:pic>
        <p:nvPicPr>
          <p:cNvPr id="7" name="Picture 2" descr="Pneumothorax with Deep Sulcus Sign | Radiology Key">
            <a:extLst>
              <a:ext uri="{FF2B5EF4-FFF2-40B4-BE49-F238E27FC236}">
                <a16:creationId xmlns:a16="http://schemas.microsoft.com/office/drawing/2014/main" xmlns="" id="{8CD7FCB2-BB2E-44C5-83B7-B09E76CA297B}"/>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72000" y="971550"/>
            <a:ext cx="4572000" cy="312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xmlns="" id="{8C542622-A0CA-493A-8A15-8DEBA2575FC3}"/>
              </a:ext>
            </a:extLst>
          </p:cNvPr>
          <p:cNvSpPr txBox="1"/>
          <p:nvPr/>
        </p:nvSpPr>
        <p:spPr>
          <a:xfrm>
            <a:off x="228600" y="3443224"/>
            <a:ext cx="4632250" cy="1169551"/>
          </a:xfrm>
          <a:prstGeom prst="rect">
            <a:avLst/>
          </a:prstGeom>
          <a:noFill/>
        </p:spPr>
        <p:txBody>
          <a:bodyPr wrap="square">
            <a:spAutoFit/>
          </a:bodyPr>
          <a:lstStyle/>
          <a:p>
            <a:r>
              <a:rPr lang="en-US" b="0" i="0" dirty="0">
                <a:solidFill>
                  <a:schemeClr val="accent5">
                    <a:lumMod val="50000"/>
                  </a:schemeClr>
                </a:solidFill>
                <a:effectLst/>
                <a:latin typeface="Open Sans"/>
              </a:rPr>
              <a:t>On a supine </a:t>
            </a:r>
            <a:r>
              <a:rPr lang="en-US" b="0" i="0" u="none" strike="noStrike" dirty="0">
                <a:solidFill>
                  <a:schemeClr val="accent5">
                    <a:lumMod val="50000"/>
                  </a:schemeClr>
                </a:solidFill>
                <a:effectLst/>
                <a:latin typeface="Open Sans"/>
                <a:hlinkClick r:id="rId5">
                  <a:extLst>
                    <a:ext uri="{A12FA001-AC4F-418D-AE19-62706E023703}">
                      <ahyp:hlinkClr xmlns:ahyp="http://schemas.microsoft.com/office/drawing/2018/hyperlinkcolor" xmlns="" val="tx"/>
                    </a:ext>
                  </a:extLst>
                </a:hlinkClick>
              </a:rPr>
              <a:t>plain chest film</a:t>
            </a:r>
            <a:r>
              <a:rPr lang="en-US" b="0" i="0" dirty="0">
                <a:solidFill>
                  <a:schemeClr val="accent5">
                    <a:lumMod val="50000"/>
                  </a:schemeClr>
                </a:solidFill>
                <a:effectLst/>
                <a:latin typeface="Open Sans"/>
              </a:rPr>
              <a:t> , it may be the only suggestion of a pneumothorax because air collects anteriorly and basally, within the non-dependent portions of the pleural space, as opposed to the apex when the patient is upright.</a:t>
            </a:r>
            <a:endParaRPr lang="en-US" dirty="0">
              <a:solidFill>
                <a:schemeClr val="accent5">
                  <a:lumMod val="50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4"/>
        <p:cNvGrpSpPr/>
        <p:nvPr/>
      </p:nvGrpSpPr>
      <p:grpSpPr>
        <a:xfrm>
          <a:off x="0" y="0"/>
          <a:ext cx="0" cy="0"/>
          <a:chOff x="0" y="0"/>
          <a:chExt cx="0" cy="0"/>
        </a:xfrm>
      </p:grpSpPr>
      <p:sp>
        <p:nvSpPr>
          <p:cNvPr id="366" name="Google Shape;366;p35"/>
          <p:cNvSpPr txBox="1">
            <a:spLocks noGrp="1"/>
          </p:cNvSpPr>
          <p:nvPr>
            <p:ph type="body" idx="1"/>
          </p:nvPr>
        </p:nvSpPr>
        <p:spPr>
          <a:xfrm>
            <a:off x="0" y="0"/>
            <a:ext cx="3393300" cy="2651700"/>
          </a:xfrm>
          <a:prstGeom prst="rect">
            <a:avLst/>
          </a:prstGeom>
        </p:spPr>
        <p:txBody>
          <a:bodyPr spcFirstLastPara="1" wrap="square" lIns="91425" tIns="91425" rIns="91425" bIns="91425" anchor="t" anchorCtr="0">
            <a:noAutofit/>
          </a:bodyPr>
          <a:lstStyle/>
          <a:p>
            <a:pPr marL="0" lvl="0" indent="0">
              <a:buNone/>
            </a:pPr>
            <a:r>
              <a:rPr lang="en-US" dirty="0">
                <a:solidFill>
                  <a:srgbClr val="000000"/>
                </a:solidFill>
                <a:latin typeface="Arial" panose="020B0604020202020204" pitchFamily="34" charset="0"/>
                <a:ea typeface="Calibri" panose="020F0502020204030204" pitchFamily="34" charset="0"/>
              </a:rPr>
              <a:t>another example of a tension </a:t>
            </a:r>
            <a:r>
              <a:rPr lang="en-US" dirty="0" err="1">
                <a:solidFill>
                  <a:srgbClr val="000000"/>
                </a:solidFill>
                <a:latin typeface="Arial" panose="020B0604020202020204" pitchFamily="34" charset="0"/>
                <a:ea typeface="Calibri" panose="020F0502020204030204" pitchFamily="34" charset="0"/>
              </a:rPr>
              <a:t>pneumothorax</a:t>
            </a:r>
            <a:r>
              <a:rPr lang="en-US" dirty="0">
                <a:solidFill>
                  <a:srgbClr val="000000"/>
                </a:solidFill>
                <a:latin typeface="Arial" panose="020B0604020202020204" pitchFamily="34" charset="0"/>
                <a:ea typeface="Calibri" panose="020F0502020204030204" pitchFamily="34" charset="0"/>
              </a:rPr>
              <a:t> with significant collapse of the right lung and </a:t>
            </a:r>
            <a:r>
              <a:rPr lang="en-US" dirty="0" err="1">
                <a:solidFill>
                  <a:srgbClr val="000000"/>
                </a:solidFill>
                <a:latin typeface="Arial" panose="020B0604020202020204" pitchFamily="34" charset="0"/>
                <a:ea typeface="Calibri" panose="020F0502020204030204" pitchFamily="34" charset="0"/>
              </a:rPr>
              <a:t>mediastinal</a:t>
            </a:r>
            <a:r>
              <a:rPr lang="en-US" dirty="0">
                <a:solidFill>
                  <a:srgbClr val="000000"/>
                </a:solidFill>
                <a:latin typeface="Arial" panose="020B0604020202020204" pitchFamily="34" charset="0"/>
                <a:ea typeface="Calibri" panose="020F0502020204030204" pitchFamily="34" charset="0"/>
              </a:rPr>
              <a:t> shift to the left . </a:t>
            </a:r>
            <a:endParaRPr dirty="0"/>
          </a:p>
        </p:txBody>
      </p:sp>
      <p:sp>
        <p:nvSpPr>
          <p:cNvPr id="368" name="Google Shape;368;p35"/>
          <p:cNvSpPr txBox="1">
            <a:spLocks noGrp="1"/>
          </p:cNvSpPr>
          <p:nvPr>
            <p:ph type="sldNum" idx="12"/>
          </p:nvPr>
        </p:nvSpPr>
        <p:spPr>
          <a:xfrm>
            <a:off x="595675" y="4813750"/>
            <a:ext cx="33891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27</a:t>
            </a:fld>
            <a:endParaRPr/>
          </a:p>
        </p:txBody>
      </p:sp>
      <p:pic>
        <p:nvPicPr>
          <p:cNvPr id="7" name="Content Placeholder 4">
            <a:extLst>
              <a:ext uri="{FF2B5EF4-FFF2-40B4-BE49-F238E27FC236}">
                <a16:creationId xmlns:a16="http://schemas.microsoft.com/office/drawing/2014/main" xmlns="" id="{8BF085E7-FE62-4136-8E83-65B5057EB44B}"/>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600200" y="1657350"/>
            <a:ext cx="5867400" cy="3124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2"/>
          <p:cNvSpPr txBox="1">
            <a:spLocks noGrp="1"/>
          </p:cNvSpPr>
          <p:nvPr>
            <p:ph type="title"/>
          </p:nvPr>
        </p:nvSpPr>
        <p:spPr>
          <a:xfrm>
            <a:off x="0" y="438150"/>
            <a:ext cx="4572000" cy="1219200"/>
          </a:xfrm>
          <a:prstGeom prst="rect">
            <a:avLst/>
          </a:prstGeom>
          <a:solidFill>
            <a:schemeClr val="accent6">
              <a:lumMod val="20000"/>
              <a:lumOff val="80000"/>
            </a:schemeClr>
          </a:solidFill>
        </p:spPr>
        <p:txBody>
          <a:bodyPr spcFirstLastPara="1" wrap="square" lIns="91425" tIns="91425" rIns="91425" bIns="91425" anchor="b" anchorCtr="0">
            <a:noAutofit/>
          </a:bodyPr>
          <a:lstStyle/>
          <a:p>
            <a:pPr lvl="0"/>
            <a:r>
              <a:rPr lang="en-US" dirty="0">
                <a:solidFill>
                  <a:srgbClr val="000000"/>
                </a:solidFill>
                <a:latin typeface="Arial" panose="020B0604020202020204" pitchFamily="34" charset="0"/>
                <a:ea typeface="Calibri" panose="020F0502020204030204" pitchFamily="34" charset="0"/>
              </a:rPr>
              <a:t>linear density extending superiorly this represents the edge of the lung and this is a </a:t>
            </a:r>
            <a:r>
              <a:rPr lang="en-US" dirty="0" err="1">
                <a:solidFill>
                  <a:srgbClr val="000000"/>
                </a:solidFill>
                <a:latin typeface="Arial" panose="020B0604020202020204" pitchFamily="34" charset="0"/>
                <a:ea typeface="Calibri" panose="020F0502020204030204" pitchFamily="34" charset="0"/>
              </a:rPr>
              <a:t>pneumothorax</a:t>
            </a:r>
            <a:r>
              <a:rPr lang="en-US" dirty="0">
                <a:solidFill>
                  <a:srgbClr val="000000"/>
                </a:solidFill>
                <a:latin typeface="Arial" panose="020B0604020202020204" pitchFamily="34" charset="0"/>
                <a:ea typeface="Calibri" panose="020F0502020204030204" pitchFamily="34" charset="0"/>
              </a:rPr>
              <a:t> expiration view exaggeration the appearance of the </a:t>
            </a:r>
            <a:r>
              <a:rPr lang="en-US" dirty="0" err="1">
                <a:solidFill>
                  <a:srgbClr val="000000"/>
                </a:solidFill>
                <a:latin typeface="Arial" panose="020B0604020202020204" pitchFamily="34" charset="0"/>
                <a:ea typeface="Calibri" panose="020F0502020204030204" pitchFamily="34" charset="0"/>
              </a:rPr>
              <a:t>pneumothorax</a:t>
            </a:r>
            <a:r>
              <a:rPr lang="en-US" dirty="0">
                <a:solidFill>
                  <a:srgbClr val="000000"/>
                </a:solidFill>
                <a:latin typeface="Arial" panose="020B0604020202020204" pitchFamily="34" charset="0"/>
                <a:ea typeface="Calibri" panose="020F0502020204030204" pitchFamily="34" charset="0"/>
              </a:rPr>
              <a:t> on the right</a:t>
            </a:r>
            <a:endParaRPr b="1" dirty="0"/>
          </a:p>
        </p:txBody>
      </p:sp>
      <p:sp>
        <p:nvSpPr>
          <p:cNvPr id="188" name="Google Shape;188;p22"/>
          <p:cNvSpPr txBox="1">
            <a:spLocks noGrp="1"/>
          </p:cNvSpPr>
          <p:nvPr>
            <p:ph type="sldNum" idx="12"/>
          </p:nvPr>
        </p:nvSpPr>
        <p:spPr>
          <a:xfrm>
            <a:off x="595675" y="4813750"/>
            <a:ext cx="33891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28</a:t>
            </a:fld>
            <a:endParaRPr/>
          </a:p>
        </p:txBody>
      </p:sp>
      <p:pic>
        <p:nvPicPr>
          <p:cNvPr id="12" name="Content Placeholder 4">
            <a:extLst>
              <a:ext uri="{FF2B5EF4-FFF2-40B4-BE49-F238E27FC236}">
                <a16:creationId xmlns:a16="http://schemas.microsoft.com/office/drawing/2014/main" xmlns="" id="{3B347D3A-8AB5-4EC2-824A-36C1C6CA25B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5800" y="1885950"/>
            <a:ext cx="3372000" cy="2922153"/>
          </a:xfrm>
          <a:prstGeom prst="rect">
            <a:avLst/>
          </a:prstGeom>
          <a:noFill/>
          <a:ln>
            <a:noFill/>
          </a:ln>
        </p:spPr>
      </p:pic>
      <p:pic>
        <p:nvPicPr>
          <p:cNvPr id="13" name="Picture 4">
            <a:extLst>
              <a:ext uri="{FF2B5EF4-FFF2-40B4-BE49-F238E27FC236}">
                <a16:creationId xmlns:a16="http://schemas.microsoft.com/office/drawing/2014/main" xmlns="" id="{22826114-86C2-4339-BC14-ACAA015D6713}"/>
              </a:ext>
            </a:extLst>
          </p:cNvPr>
          <p:cNvPicPr>
            <a:picLocks noChangeAspect="1"/>
          </p:cNvPicPr>
          <p:nvPr/>
        </p:nvPicPr>
        <p:blipFill>
          <a:blip r:embed="rId4">
            <a:extLst>
              <a:ext uri="{28A0092B-C50C-407E-A947-70E740481C1C}">
                <a14:useLocalDpi xmlns:a14="http://schemas.microsoft.com/office/drawing/2010/main" xmlns="" val="0"/>
              </a:ext>
            </a:extLst>
          </a:blip>
          <a:srcRect l="3754" t="2394" r="2408" b="1833"/>
          <a:stretch>
            <a:fillRect/>
          </a:stretch>
        </p:blipFill>
        <p:spPr>
          <a:xfrm>
            <a:off x="4648200" y="1809750"/>
            <a:ext cx="3810000"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4" name="Google Shape;384;p37"/>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29</a:t>
            </a:fld>
            <a:endParaRPr/>
          </a:p>
        </p:txBody>
      </p:sp>
      <p:grpSp>
        <p:nvGrpSpPr>
          <p:cNvPr id="385" name="Google Shape;385;p37"/>
          <p:cNvGrpSpPr/>
          <p:nvPr/>
        </p:nvGrpSpPr>
        <p:grpSpPr>
          <a:xfrm>
            <a:off x="4418536" y="895184"/>
            <a:ext cx="306949" cy="288791"/>
            <a:chOff x="5972700" y="2330200"/>
            <a:chExt cx="411625" cy="387275"/>
          </a:xfrm>
        </p:grpSpPr>
        <p:sp>
          <p:nvSpPr>
            <p:cNvPr id="386" name="Google Shape;386;p37"/>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7"/>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 name="Picture 2" descr="C:\Users\Lenovo\Desktop\84584645_640838876675086_6439668908998787072_n.png">
            <a:extLst>
              <a:ext uri="{FF2B5EF4-FFF2-40B4-BE49-F238E27FC236}">
                <a16:creationId xmlns:a16="http://schemas.microsoft.com/office/drawing/2014/main" xmlns="" id="{37F8C678-CE19-41BE-B1DF-A345F614717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81200" y="133350"/>
            <a:ext cx="5293750" cy="4727570"/>
          </a:xfrm>
          <a:prstGeom prst="rect">
            <a:avLst/>
          </a:prstGeom>
          <a:noFill/>
          <a:ln>
            <a:noFill/>
          </a:ln>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a:off x="589350" y="819475"/>
            <a:ext cx="3393300" cy="676200"/>
          </a:xfrm>
          <a:prstGeom prst="rect">
            <a:avLst/>
          </a:prstGeom>
        </p:spPr>
        <p:txBody>
          <a:bodyPr spcFirstLastPara="1" wrap="square" lIns="91425" tIns="91425" rIns="91425" bIns="91425" anchor="b" anchorCtr="0">
            <a:noAutofit/>
          </a:bodyPr>
          <a:lstStyle/>
          <a:p>
            <a:pPr lvl="0"/>
            <a:r>
              <a:rPr lang="en-US" sz="6000" dirty="0"/>
              <a:t>Definition</a:t>
            </a:r>
            <a:endParaRPr sz="6000" dirty="0"/>
          </a:p>
        </p:txBody>
      </p:sp>
      <p:sp>
        <p:nvSpPr>
          <p:cNvPr id="110" name="Google Shape;110;p15"/>
          <p:cNvSpPr txBox="1">
            <a:spLocks noGrp="1"/>
          </p:cNvSpPr>
          <p:nvPr>
            <p:ph type="body" idx="1"/>
          </p:nvPr>
        </p:nvSpPr>
        <p:spPr>
          <a:xfrm>
            <a:off x="593575" y="1518900"/>
            <a:ext cx="3393300" cy="2651700"/>
          </a:xfrm>
          <a:prstGeom prst="rect">
            <a:avLst/>
          </a:prstGeom>
        </p:spPr>
        <p:txBody>
          <a:bodyPr spcFirstLastPara="1" wrap="square" lIns="91425" tIns="91425" rIns="91425" bIns="91425" anchor="t" anchorCtr="0">
            <a:noAutofit/>
          </a:bodyPr>
          <a:lstStyle/>
          <a:p>
            <a:pPr marL="0" indent="0">
              <a:lnSpc>
                <a:spcPct val="100000"/>
              </a:lnSpc>
              <a:buNone/>
            </a:pPr>
            <a:r>
              <a:rPr lang="en-US" sz="2400" dirty="0">
                <a:solidFill>
                  <a:srgbClr val="000000"/>
                </a:solidFill>
                <a:latin typeface="Calibri" panose="020F0502020204030204" pitchFamily="34" charset="0"/>
              </a:rPr>
              <a:t>The presence of air in the pleural space, which can either occur spontaneously, or result from iatrogenic injury or trauma to the lung or chest wall .</a:t>
            </a:r>
            <a:endParaRPr lang="en-US" sz="2400" dirty="0"/>
          </a:p>
          <a:p>
            <a:pPr marL="0" lvl="0" indent="0" algn="l" rtl="0">
              <a:lnSpc>
                <a:spcPct val="100000"/>
              </a:lnSpc>
              <a:spcBef>
                <a:spcPts val="600"/>
              </a:spcBef>
              <a:spcAft>
                <a:spcPts val="0"/>
              </a:spcAft>
              <a:buNone/>
            </a:pPr>
            <a:endParaRPr sz="3600" b="1" dirty="0">
              <a:solidFill>
                <a:srgbClr val="111111"/>
              </a:solidFill>
            </a:endParaRPr>
          </a:p>
        </p:txBody>
      </p:sp>
      <p:sp>
        <p:nvSpPr>
          <p:cNvPr id="111" name="Google Shape;111;p15"/>
          <p:cNvSpPr txBox="1">
            <a:spLocks noGrp="1"/>
          </p:cNvSpPr>
          <p:nvPr>
            <p:ph type="sldNum" idx="12"/>
          </p:nvPr>
        </p:nvSpPr>
        <p:spPr>
          <a:xfrm>
            <a:off x="595675" y="4813750"/>
            <a:ext cx="33891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a:t>
            </a:fld>
            <a:endParaRPr/>
          </a:p>
        </p:txBody>
      </p:sp>
      <p:pic>
        <p:nvPicPr>
          <p:cNvPr id="5" name="صورة 4" descr="11111.jpg"/>
          <p:cNvPicPr>
            <a:picLocks noChangeAspect="1"/>
          </p:cNvPicPr>
          <p:nvPr/>
        </p:nvPicPr>
        <p:blipFill>
          <a:blip r:embed="rId4"/>
          <a:stretch>
            <a:fillRect/>
          </a:stretch>
        </p:blipFill>
        <p:spPr>
          <a:xfrm>
            <a:off x="4572000" y="-95250"/>
            <a:ext cx="4572000" cy="5356669"/>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228600" y="2038350"/>
            <a:ext cx="4058850" cy="676200"/>
          </a:xfrm>
          <a:prstGeom prst="rect">
            <a:avLst/>
          </a:prstGeom>
        </p:spPr>
        <p:txBody>
          <a:bodyPr spcFirstLastPara="1" wrap="square" lIns="91425" tIns="91425" rIns="91425" bIns="91425" anchor="b" anchorCtr="0">
            <a:noAutofit/>
          </a:bodyPr>
          <a:lstStyle/>
          <a:p>
            <a:pPr lvl="0"/>
            <a:r>
              <a:rPr lang="en-US" sz="5400" dirty="0">
                <a:solidFill>
                  <a:srgbClr val="000000"/>
                </a:solidFill>
                <a:latin typeface="Calibri" panose="020F0502020204030204" pitchFamily="34" charset="0"/>
              </a:rPr>
              <a:t>Treatment</a:t>
            </a:r>
            <a:endParaRPr sz="5200" dirty="0"/>
          </a:p>
        </p:txBody>
      </p:sp>
      <p:sp>
        <p:nvSpPr>
          <p:cNvPr id="154" name="Google Shape;154;p19"/>
          <p:cNvSpPr txBox="1">
            <a:spLocks noGrp="1"/>
          </p:cNvSpPr>
          <p:nvPr>
            <p:ph type="sldNum" idx="12"/>
          </p:nvPr>
        </p:nvSpPr>
        <p:spPr>
          <a:xfrm>
            <a:off x="595675" y="4813750"/>
            <a:ext cx="33891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30</a:t>
            </a:fld>
            <a:endParaRPr/>
          </a:p>
        </p:txBody>
      </p:sp>
      <p:pic>
        <p:nvPicPr>
          <p:cNvPr id="17" name="صورة 16" descr="trrr.png"/>
          <p:cNvPicPr>
            <a:picLocks noChangeAspect="1"/>
          </p:cNvPicPr>
          <p:nvPr/>
        </p:nvPicPr>
        <p:blipFill>
          <a:blip r:embed="rId3"/>
          <a:srcRect r="42511"/>
          <a:stretch>
            <a:fillRect/>
          </a:stretch>
        </p:blipFill>
        <p:spPr>
          <a:xfrm>
            <a:off x="4572000" y="0"/>
            <a:ext cx="4679183" cy="51435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8"/>
          <p:cNvSpPr txBox="1">
            <a:spLocks noGrp="1"/>
          </p:cNvSpPr>
          <p:nvPr>
            <p:ph type="title"/>
          </p:nvPr>
        </p:nvSpPr>
        <p:spPr>
          <a:xfrm>
            <a:off x="593575" y="0"/>
            <a:ext cx="7956600" cy="676200"/>
          </a:xfrm>
          <a:prstGeom prst="rect">
            <a:avLst/>
          </a:prstGeom>
        </p:spPr>
        <p:txBody>
          <a:bodyPr spcFirstLastPara="1" wrap="square" lIns="91425" tIns="91425" rIns="91425" bIns="91425" anchor="ctr" anchorCtr="0">
            <a:noAutofit/>
          </a:bodyPr>
          <a:lstStyle/>
          <a:p>
            <a:pPr lvl="0"/>
            <a:endParaRPr sz="2400" dirty="0"/>
          </a:p>
        </p:txBody>
      </p:sp>
      <p:sp>
        <p:nvSpPr>
          <p:cNvPr id="393" name="Google Shape;393;p38"/>
          <p:cNvSpPr txBox="1">
            <a:spLocks noGrp="1"/>
          </p:cNvSpPr>
          <p:nvPr>
            <p:ph type="body" idx="1"/>
          </p:nvPr>
        </p:nvSpPr>
        <p:spPr>
          <a:xfrm>
            <a:off x="593575" y="1316977"/>
            <a:ext cx="7956600" cy="3826523"/>
          </a:xfrm>
          <a:prstGeom prst="rect">
            <a:avLst/>
          </a:prstGeom>
        </p:spPr>
        <p:txBody>
          <a:bodyPr spcFirstLastPara="1" wrap="square" lIns="91425" tIns="91425" rIns="91425" bIns="91425" anchor="t" anchorCtr="0">
            <a:noAutofit/>
          </a:bodyPr>
          <a:lstStyle/>
          <a:p>
            <a:r>
              <a:rPr lang="en-US" b="1" dirty="0">
                <a:latin typeface="Arial" panose="020B0604020202020204" pitchFamily="34" charset="0"/>
              </a:rPr>
              <a:t>Primary spontaneous pneumothorax</a:t>
            </a:r>
          </a:p>
          <a:p>
            <a:r>
              <a:rPr lang="en-US" sz="1400" dirty="0">
                <a:latin typeface="Arial" panose="020B0604020202020204" pitchFamily="34" charset="0"/>
              </a:rPr>
              <a:t>. If small and patient is asymptomatic: Observation—should resolve spontaneously in approximately 10 </a:t>
            </a:r>
            <a:r>
              <a:rPr lang="en-US" sz="1400" dirty="0" err="1">
                <a:latin typeface="Arial" panose="020B0604020202020204" pitchFamily="34" charset="0"/>
              </a:rPr>
              <a:t>days,Small</a:t>
            </a:r>
            <a:r>
              <a:rPr lang="en-US" sz="1400" dirty="0">
                <a:latin typeface="Arial" panose="020B0604020202020204" pitchFamily="34" charset="0"/>
              </a:rPr>
              <a:t> chest tube (with one-way valve) may benefit some patients.</a:t>
            </a:r>
          </a:p>
          <a:p>
            <a:endParaRPr lang="en-US" sz="1400" dirty="0">
              <a:latin typeface="Arial" panose="020B0604020202020204" pitchFamily="34" charset="0"/>
            </a:endParaRPr>
          </a:p>
          <a:p>
            <a:r>
              <a:rPr lang="en-US" sz="1400" dirty="0">
                <a:latin typeface="Arial" panose="020B0604020202020204" pitchFamily="34" charset="0"/>
              </a:rPr>
              <a:t> If pneumothorax is larger and/or patient is </a:t>
            </a:r>
            <a:r>
              <a:rPr lang="en-US" sz="1400" dirty="0" err="1">
                <a:latin typeface="Arial" panose="020B0604020202020204" pitchFamily="34" charset="0"/>
              </a:rPr>
              <a:t>symptomatic:Administration</a:t>
            </a:r>
            <a:r>
              <a:rPr lang="en-US" sz="1400" dirty="0">
                <a:latin typeface="Arial" panose="020B0604020202020204" pitchFamily="34" charset="0"/>
              </a:rPr>
              <a:t> of supplemental oxygen, which helps with resorption of pleural air Needle aspiration or chest tube insertion to allow air to be released and lung to </a:t>
            </a:r>
            <a:r>
              <a:rPr lang="en-US" sz="1400" dirty="0" err="1">
                <a:latin typeface="Arial" panose="020B0604020202020204" pitchFamily="34" charset="0"/>
              </a:rPr>
              <a:t>reexpand</a:t>
            </a:r>
            <a:endParaRPr lang="en-US" sz="1400" dirty="0">
              <a:latin typeface="Arial" panose="020B0604020202020204" pitchFamily="34" charset="0"/>
            </a:endParaRPr>
          </a:p>
          <a:p>
            <a:r>
              <a:rPr lang="en-US" b="1" dirty="0">
                <a:latin typeface="Arial" panose="020B0604020202020204" pitchFamily="34" charset="0"/>
              </a:rPr>
              <a:t>Secondary spontaneous pneumothorax</a:t>
            </a:r>
          </a:p>
          <a:p>
            <a:r>
              <a:rPr lang="en-US" sz="1400" dirty="0"/>
              <a:t>Chest tube drainage</a:t>
            </a:r>
          </a:p>
          <a:p>
            <a:pPr marL="0" lvl="0" indent="0" algn="l" rtl="0">
              <a:lnSpc>
                <a:spcPct val="115000"/>
              </a:lnSpc>
              <a:spcBef>
                <a:spcPts val="600"/>
              </a:spcBef>
              <a:spcAft>
                <a:spcPts val="0"/>
              </a:spcAft>
              <a:buNone/>
            </a:pPr>
            <a:endParaRPr sz="1400" b="1" dirty="0">
              <a:solidFill>
                <a:srgbClr val="3D85C6"/>
              </a:solidFill>
            </a:endParaRPr>
          </a:p>
        </p:txBody>
      </p:sp>
      <p:sp>
        <p:nvSpPr>
          <p:cNvPr id="395" name="Google Shape;395;p38"/>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31</a:t>
            </a:fld>
            <a:endParaRPr/>
          </a:p>
        </p:txBody>
      </p:sp>
      <p:grpSp>
        <p:nvGrpSpPr>
          <p:cNvPr id="396" name="Google Shape;396;p38"/>
          <p:cNvGrpSpPr/>
          <p:nvPr/>
        </p:nvGrpSpPr>
        <p:grpSpPr>
          <a:xfrm>
            <a:off x="4409440" y="865642"/>
            <a:ext cx="325125" cy="325107"/>
            <a:chOff x="1923675" y="1633650"/>
            <a:chExt cx="436000" cy="435975"/>
          </a:xfrm>
        </p:grpSpPr>
        <p:sp>
          <p:nvSpPr>
            <p:cNvPr id="397" name="Google Shape;397;p38"/>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FFFF"/>
                </a:highlight>
              </a:endParaRPr>
            </a:p>
          </p:txBody>
        </p:sp>
        <p:sp>
          <p:nvSpPr>
            <p:cNvPr id="398" name="Google Shape;398;p38"/>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FFFF"/>
                </a:highlight>
              </a:endParaRPr>
            </a:p>
          </p:txBody>
        </p:sp>
        <p:sp>
          <p:nvSpPr>
            <p:cNvPr id="399" name="Google Shape;399;p38"/>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FFFF"/>
                </a:highlight>
              </a:endParaRPr>
            </a:p>
          </p:txBody>
        </p:sp>
        <p:sp>
          <p:nvSpPr>
            <p:cNvPr id="400" name="Google Shape;400;p38"/>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FFFF"/>
                </a:highlight>
              </a:endParaRPr>
            </a:p>
          </p:txBody>
        </p:sp>
        <p:sp>
          <p:nvSpPr>
            <p:cNvPr id="401" name="Google Shape;401;p38"/>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FFFF"/>
                </a:highlight>
              </a:endParaRPr>
            </a:p>
          </p:txBody>
        </p:sp>
        <p:sp>
          <p:nvSpPr>
            <p:cNvPr id="402" name="Google Shape;402;p38"/>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FFFF"/>
                </a:highlight>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8"/>
          <p:cNvSpPr txBox="1">
            <a:spLocks noGrp="1"/>
          </p:cNvSpPr>
          <p:nvPr>
            <p:ph type="title"/>
          </p:nvPr>
        </p:nvSpPr>
        <p:spPr>
          <a:xfrm>
            <a:off x="593575" y="0"/>
            <a:ext cx="7956600" cy="676200"/>
          </a:xfrm>
          <a:prstGeom prst="rect">
            <a:avLst/>
          </a:prstGeom>
        </p:spPr>
        <p:txBody>
          <a:bodyPr spcFirstLastPara="1" wrap="square" lIns="91425" tIns="91425" rIns="91425" bIns="91425" anchor="ctr" anchorCtr="0">
            <a:noAutofit/>
          </a:bodyPr>
          <a:lstStyle/>
          <a:p>
            <a:pPr lvl="0"/>
            <a:r>
              <a:rPr lang="en-US" sz="2400" dirty="0">
                <a:latin typeface="Arial" panose="020B0604020202020204" pitchFamily="34" charset="0"/>
              </a:rPr>
              <a:t>Tension Pneumothorax</a:t>
            </a:r>
            <a:endParaRPr sz="2400" dirty="0"/>
          </a:p>
        </p:txBody>
      </p:sp>
      <p:sp>
        <p:nvSpPr>
          <p:cNvPr id="393" name="Google Shape;393;p38"/>
          <p:cNvSpPr txBox="1">
            <a:spLocks noGrp="1"/>
          </p:cNvSpPr>
          <p:nvPr>
            <p:ph type="body" idx="1"/>
          </p:nvPr>
        </p:nvSpPr>
        <p:spPr>
          <a:xfrm>
            <a:off x="228600" y="1352550"/>
            <a:ext cx="5197625" cy="2651700"/>
          </a:xfrm>
          <a:prstGeom prst="rect">
            <a:avLst/>
          </a:prstGeom>
        </p:spPr>
        <p:txBody>
          <a:bodyPr spcFirstLastPara="1" wrap="square" lIns="91425" tIns="91425" rIns="91425" bIns="91425" anchor="t" anchorCtr="0">
            <a:noAutofit/>
          </a:bodyPr>
          <a:lstStyle/>
          <a:p>
            <a:r>
              <a:rPr lang="en-US" sz="1400" dirty="0">
                <a:latin typeface="Arial" panose="020B0604020202020204" pitchFamily="34" charset="0"/>
              </a:rPr>
              <a:t>Must be treated as a medical emergency—If the tension in the pleural space is not relieved, the patient is likely to die of hemodynamic compromise (in adequate cardiac output or hypoxemia).</a:t>
            </a:r>
          </a:p>
          <a:p>
            <a:pPr marL="152400" indent="0">
              <a:buNone/>
            </a:pPr>
            <a:endParaRPr lang="en-US" sz="1400" dirty="0">
              <a:latin typeface="Arial" panose="020B0604020202020204" pitchFamily="34" charset="0"/>
            </a:endParaRPr>
          </a:p>
          <a:p>
            <a:pPr marL="152400" indent="0">
              <a:buNone/>
            </a:pPr>
            <a:r>
              <a:rPr lang="en-US" sz="1400" dirty="0">
                <a:latin typeface="Arial" panose="020B0604020202020204" pitchFamily="34" charset="0"/>
              </a:rPr>
              <a:t> Immediately perform chest decompression with a large-bore needle (in the second or third </a:t>
            </a:r>
            <a:r>
              <a:rPr lang="en-US" sz="1400" dirty="0" err="1">
                <a:latin typeface="Arial" panose="020B0604020202020204" pitchFamily="34" charset="0"/>
              </a:rPr>
              <a:t>intercostal</a:t>
            </a:r>
            <a:r>
              <a:rPr lang="en-US" sz="1400" dirty="0">
                <a:latin typeface="Arial" panose="020B0604020202020204" pitchFamily="34" charset="0"/>
              </a:rPr>
              <a:t> space in the </a:t>
            </a:r>
            <a:r>
              <a:rPr lang="en-US" sz="1400" dirty="0" err="1">
                <a:latin typeface="Arial" panose="020B0604020202020204" pitchFamily="34" charset="0"/>
              </a:rPr>
              <a:t>midclavicular</a:t>
            </a:r>
            <a:r>
              <a:rPr lang="en-US" sz="1400" dirty="0">
                <a:latin typeface="Arial" panose="020B0604020202020204" pitchFamily="34" charset="0"/>
              </a:rPr>
              <a:t> line), followed immediately chest tube placement.</a:t>
            </a:r>
            <a:endParaRPr lang="en-US" sz="1400" dirty="0"/>
          </a:p>
          <a:p>
            <a:pPr marL="0" lvl="0" indent="0" algn="l" rtl="0">
              <a:lnSpc>
                <a:spcPct val="115000"/>
              </a:lnSpc>
              <a:spcBef>
                <a:spcPts val="600"/>
              </a:spcBef>
              <a:spcAft>
                <a:spcPts val="0"/>
              </a:spcAft>
              <a:buNone/>
            </a:pPr>
            <a:endParaRPr sz="1400" b="1" dirty="0">
              <a:solidFill>
                <a:schemeClr val="tx1"/>
              </a:solidFill>
            </a:endParaRPr>
          </a:p>
        </p:txBody>
      </p:sp>
      <p:sp>
        <p:nvSpPr>
          <p:cNvPr id="395" name="Google Shape;395;p38"/>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32</a:t>
            </a:fld>
            <a:endParaRPr/>
          </a:p>
        </p:txBody>
      </p:sp>
      <p:grpSp>
        <p:nvGrpSpPr>
          <p:cNvPr id="2" name="Google Shape;396;p38"/>
          <p:cNvGrpSpPr/>
          <p:nvPr/>
        </p:nvGrpSpPr>
        <p:grpSpPr>
          <a:xfrm>
            <a:off x="4409440" y="865642"/>
            <a:ext cx="325125" cy="325107"/>
            <a:chOff x="1923675" y="1633650"/>
            <a:chExt cx="436000" cy="435975"/>
          </a:xfrm>
        </p:grpSpPr>
        <p:sp>
          <p:nvSpPr>
            <p:cNvPr id="397" name="Google Shape;397;p38"/>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FFFF"/>
                </a:highlight>
              </a:endParaRPr>
            </a:p>
          </p:txBody>
        </p:sp>
        <p:sp>
          <p:nvSpPr>
            <p:cNvPr id="398" name="Google Shape;398;p38"/>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FFFF"/>
                </a:highlight>
              </a:endParaRPr>
            </a:p>
          </p:txBody>
        </p:sp>
        <p:sp>
          <p:nvSpPr>
            <p:cNvPr id="399" name="Google Shape;399;p38"/>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FFFF"/>
                </a:highlight>
              </a:endParaRPr>
            </a:p>
          </p:txBody>
        </p:sp>
        <p:sp>
          <p:nvSpPr>
            <p:cNvPr id="400" name="Google Shape;400;p38"/>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FFFF"/>
                </a:highlight>
              </a:endParaRPr>
            </a:p>
          </p:txBody>
        </p:sp>
        <p:sp>
          <p:nvSpPr>
            <p:cNvPr id="401" name="Google Shape;401;p38"/>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FFFF"/>
                </a:highlight>
              </a:endParaRPr>
            </a:p>
          </p:txBody>
        </p:sp>
        <p:sp>
          <p:nvSpPr>
            <p:cNvPr id="402" name="Google Shape;402;p38"/>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FFFF"/>
                </a:highlight>
              </a:endParaRPr>
            </a:p>
          </p:txBody>
        </p:sp>
      </p:grpSp>
      <p:pic>
        <p:nvPicPr>
          <p:cNvPr id="12" name="Picture 2" descr="Treatment of Tension Pneumothorax Insertion of Drainage Tubes">
            <a:extLst>
              <a:ext uri="{FF2B5EF4-FFF2-40B4-BE49-F238E27FC236}">
                <a16:creationId xmlns:a16="http://schemas.microsoft.com/office/drawing/2014/main" xmlns="" id="{9F7C46CF-E253-4C14-8AE5-C8441AB453B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55263" y="1581150"/>
            <a:ext cx="3788737" cy="322033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5C786DFE-2549-4368-A628-E2CAFCF67B2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33</a:t>
            </a:fld>
            <a:endParaRPr lang="en"/>
          </a:p>
        </p:txBody>
      </p:sp>
      <p:pic>
        <p:nvPicPr>
          <p:cNvPr id="1030" name="Picture 6" descr="Doing a surgery airport Dr Shawn Murphy The Good Doctor - YouTube">
            <a:extLst>
              <a:ext uri="{FF2B5EF4-FFF2-40B4-BE49-F238E27FC236}">
                <a16:creationId xmlns:a16="http://schemas.microsoft.com/office/drawing/2014/main" xmlns="" id="{88CE0907-1B1A-432F-9C98-7EDE0BC30E9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00401" y="1301159"/>
            <a:ext cx="2743199" cy="28414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a:extLst>
              <a:ext uri="{FF2B5EF4-FFF2-40B4-BE49-F238E27FC236}">
                <a16:creationId xmlns:a16="http://schemas.microsoft.com/office/drawing/2014/main" xmlns="" id="{6F7C4D73-0460-48B6-850E-8B246990E98C}"/>
              </a:ext>
            </a:extLst>
          </p:cNvPr>
          <p:cNvPicPr>
            <a:picLocks noChangeAspect="1"/>
          </p:cNvPicPr>
          <p:nvPr/>
        </p:nvPicPr>
        <p:blipFill>
          <a:blip r:embed="rId3"/>
          <a:stretch>
            <a:fillRect/>
          </a:stretch>
        </p:blipFill>
        <p:spPr>
          <a:xfrm>
            <a:off x="70886" y="2079551"/>
            <a:ext cx="3124199" cy="3028950"/>
          </a:xfrm>
          <a:prstGeom prst="rect">
            <a:avLst/>
          </a:prstGeom>
        </p:spPr>
      </p:pic>
      <p:pic>
        <p:nvPicPr>
          <p:cNvPr id="1032" name="Picture 8" descr="Young injured boy at airport - The Good Doctor Season 1 Episode 1 - TV  Fanatic">
            <a:extLst>
              <a:ext uri="{FF2B5EF4-FFF2-40B4-BE49-F238E27FC236}">
                <a16:creationId xmlns:a16="http://schemas.microsoft.com/office/drawing/2014/main" xmlns="" id="{F7FBF187-679F-4FF4-B4DA-445B19B1817B}"/>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43600" y="30569"/>
            <a:ext cx="3187995" cy="25411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83500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1318"/>
        <p:cNvGrpSpPr/>
        <p:nvPr/>
      </p:nvGrpSpPr>
      <p:grpSpPr>
        <a:xfrm>
          <a:off x="0" y="0"/>
          <a:ext cx="0" cy="0"/>
          <a:chOff x="0" y="0"/>
          <a:chExt cx="0" cy="0"/>
        </a:xfrm>
      </p:grpSpPr>
      <p:sp>
        <p:nvSpPr>
          <p:cNvPr id="1320" name="Google Shape;1320;p42"/>
          <p:cNvSpPr txBox="1"/>
          <p:nvPr/>
        </p:nvSpPr>
        <p:spPr>
          <a:xfrm>
            <a:off x="1106100" y="2209500"/>
            <a:ext cx="6931800" cy="267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endParaRPr sz="1800" b="1" dirty="0">
              <a:solidFill>
                <a:srgbClr val="434343"/>
              </a:solidFill>
              <a:latin typeface="Montserrat"/>
              <a:ea typeface="Montserrat"/>
              <a:cs typeface="Montserrat"/>
              <a:sym typeface="Montserrat"/>
            </a:endParaRPr>
          </a:p>
        </p:txBody>
      </p:sp>
      <p:sp>
        <p:nvSpPr>
          <p:cNvPr id="1334" name="Google Shape;1334;p42"/>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34</a:t>
            </a:fld>
            <a:endParaRPr/>
          </a:p>
        </p:txBody>
      </p:sp>
      <p:pic>
        <p:nvPicPr>
          <p:cNvPr id="18" name="Picture 4">
            <a:extLst>
              <a:ext uri="{FF2B5EF4-FFF2-40B4-BE49-F238E27FC236}">
                <a16:creationId xmlns:a16="http://schemas.microsoft.com/office/drawing/2014/main" xmlns="" id="{51AA0686-3901-467F-9212-91380CA977E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52600" y="285750"/>
            <a:ext cx="5640262" cy="4572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00.jpeg"/>
          <p:cNvPicPr>
            <a:picLocks noChangeAspect="1"/>
          </p:cNvPicPr>
          <p:nvPr/>
        </p:nvPicPr>
        <p:blipFill>
          <a:blip r:embed="rId2"/>
          <a:stretch>
            <a:fillRect/>
          </a:stretch>
        </p:blipFill>
        <p:spPr>
          <a:xfrm>
            <a:off x="4131097" y="0"/>
            <a:ext cx="5012903" cy="5143500"/>
          </a:xfrm>
          <a:prstGeom prst="rect">
            <a:avLst/>
          </a:prstGeom>
        </p:spPr>
      </p:pic>
      <p:sp>
        <p:nvSpPr>
          <p:cNvPr id="5" name="مربع نص 4"/>
          <p:cNvSpPr txBox="1"/>
          <p:nvPr/>
        </p:nvSpPr>
        <p:spPr>
          <a:xfrm>
            <a:off x="158064" y="173292"/>
            <a:ext cx="3962400" cy="1815882"/>
          </a:xfrm>
          <a:prstGeom prst="rect">
            <a:avLst/>
          </a:prstGeom>
          <a:noFill/>
        </p:spPr>
        <p:txBody>
          <a:bodyPr wrap="square" rtlCol="0">
            <a:spAutoFit/>
          </a:bodyPr>
          <a:lstStyle/>
          <a:p>
            <a:r>
              <a:rPr lang="en-US" b="1" dirty="0">
                <a:solidFill>
                  <a:schemeClr val="bg1"/>
                </a:solidFill>
              </a:rPr>
              <a:t>CASE :</a:t>
            </a:r>
          </a:p>
          <a:p>
            <a:endParaRPr lang="en-US" b="1" dirty="0">
              <a:solidFill>
                <a:schemeClr val="bg1"/>
              </a:solidFill>
            </a:endParaRPr>
          </a:p>
          <a:p>
            <a:r>
              <a:rPr lang="en-US" dirty="0">
                <a:solidFill>
                  <a:schemeClr val="bg1"/>
                </a:solidFill>
              </a:rPr>
              <a:t>-A 20 year old male , came to the emergency room with a Sudden onset shortness of breath while playing football </a:t>
            </a:r>
            <a:br>
              <a:rPr lang="en-US" dirty="0">
                <a:solidFill>
                  <a:schemeClr val="bg1"/>
                </a:solidFill>
              </a:rPr>
            </a:br>
            <a:r>
              <a:rPr lang="en-US" dirty="0">
                <a:solidFill>
                  <a:schemeClr val="bg1"/>
                </a:solidFill>
              </a:rPr>
              <a:t>His CXR </a:t>
            </a:r>
            <a:r>
              <a:rPr lang="en-US" dirty="0">
                <a:solidFill>
                  <a:schemeClr val="bg1"/>
                </a:solidFill>
                <a:sym typeface="Wingdings" pitchFamily="2" charset="2"/>
              </a:rPr>
              <a:t> </a:t>
            </a:r>
          </a:p>
          <a:p>
            <a:endParaRPr lang="en-US" dirty="0">
              <a:solidFill>
                <a:schemeClr val="bg1"/>
              </a:solidFill>
              <a:sym typeface="Wingdings" pitchFamily="2" charset="2"/>
            </a:endParaRPr>
          </a:p>
          <a:p>
            <a:r>
              <a:rPr lang="en-US" dirty="0">
                <a:solidFill>
                  <a:schemeClr val="bg1"/>
                </a:solidFill>
                <a:sym typeface="Wingdings" pitchFamily="2" charset="2"/>
              </a:rPr>
              <a:t>-What is your </a:t>
            </a:r>
            <a:r>
              <a:rPr lang="en-US" dirty="0" err="1">
                <a:solidFill>
                  <a:schemeClr val="bg1"/>
                </a:solidFill>
                <a:sym typeface="Wingdings" pitchFamily="2" charset="2"/>
              </a:rPr>
              <a:t>Dx</a:t>
            </a:r>
            <a:r>
              <a:rPr lang="en-US" dirty="0">
                <a:solidFill>
                  <a:schemeClr val="bg1"/>
                </a:solidFill>
                <a:sym typeface="Wingdings" pitchFamily="2" charset="2"/>
              </a:rPr>
              <a:t> ?</a:t>
            </a:r>
            <a:endParaRPr lang="en-US" dirty="0">
              <a:solidFill>
                <a:schemeClr val="bg1"/>
              </a:solidFill>
            </a:endParaRPr>
          </a:p>
        </p:txBody>
      </p:sp>
      <p:sp>
        <p:nvSpPr>
          <p:cNvPr id="6" name="مربع نص 5"/>
          <p:cNvSpPr txBox="1"/>
          <p:nvPr/>
        </p:nvSpPr>
        <p:spPr>
          <a:xfrm>
            <a:off x="0" y="3202615"/>
            <a:ext cx="2895600" cy="1169551"/>
          </a:xfrm>
          <a:prstGeom prst="rect">
            <a:avLst/>
          </a:prstGeom>
          <a:noFill/>
        </p:spPr>
        <p:txBody>
          <a:bodyPr wrap="square" rtlCol="0">
            <a:spAutoFit/>
          </a:bodyPr>
          <a:lstStyle/>
          <a:p>
            <a:r>
              <a:rPr lang="en-US" dirty="0"/>
              <a:t>-Large right </a:t>
            </a:r>
            <a:r>
              <a:rPr lang="en-US" dirty="0" err="1"/>
              <a:t>pneumothorax</a:t>
            </a:r>
            <a:r>
              <a:rPr lang="en-US" dirty="0"/>
              <a:t> with evidence of tension - </a:t>
            </a:r>
            <a:r>
              <a:rPr lang="en-US" dirty="0" err="1"/>
              <a:t>mediastinal</a:t>
            </a:r>
            <a:r>
              <a:rPr lang="en-US" dirty="0"/>
              <a:t> shift to the left and slight </a:t>
            </a:r>
            <a:r>
              <a:rPr lang="en-US" dirty="0" err="1"/>
              <a:t>hyperexpansion</a:t>
            </a:r>
            <a:r>
              <a:rPr lang="en-US" dirty="0"/>
              <a:t> of the right </a:t>
            </a:r>
            <a:r>
              <a:rPr lang="en-US" dirty="0" err="1"/>
              <a:t>hemithorax</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a:spLocks noGrp="1"/>
          </p:cNvSpPr>
          <p:nvPr>
            <p:ph type="ctrTitle"/>
          </p:nvPr>
        </p:nvSpPr>
        <p:spPr>
          <a:xfrm>
            <a:off x="304800" y="1885950"/>
            <a:ext cx="6781800" cy="1159800"/>
          </a:xfrm>
          <a:prstGeom prst="rect">
            <a:avLst/>
          </a:prstGeom>
        </p:spPr>
        <p:txBody>
          <a:bodyPr spcFirstLastPara="1" wrap="square" lIns="91425" tIns="91425" rIns="91425" bIns="91425" anchor="b" anchorCtr="0">
            <a:noAutofit/>
          </a:bodyPr>
          <a:lstStyle/>
          <a:p>
            <a:pPr lvl="0"/>
            <a:r>
              <a:rPr lang="en-US" sz="6000" dirty="0"/>
              <a:t>THANK YOU .</a:t>
            </a:r>
            <a:endParaRPr sz="6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D4BCE-BC2C-4D1D-9CB1-CDA8B7C6C494}"/>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xmlns="" id="{983A2E82-542A-4597-8E65-C90179845908}"/>
              </a:ext>
            </a:extLst>
          </p:cNvPr>
          <p:cNvSpPr>
            <a:spLocks noGrp="1"/>
          </p:cNvSpPr>
          <p:nvPr>
            <p:ph type="body" idx="1"/>
          </p:nvPr>
        </p:nvSpPr>
        <p:spPr/>
        <p:txBody>
          <a:bodyPr/>
          <a:lstStyle/>
          <a:p>
            <a:endParaRPr lang="en-US" dirty="0"/>
          </a:p>
        </p:txBody>
      </p:sp>
      <p:sp>
        <p:nvSpPr>
          <p:cNvPr id="4" name="Text Placeholder 3">
            <a:extLst>
              <a:ext uri="{FF2B5EF4-FFF2-40B4-BE49-F238E27FC236}">
                <a16:creationId xmlns:a16="http://schemas.microsoft.com/office/drawing/2014/main" xmlns="" id="{4D2A14CB-8814-442A-9FAB-7E2A9482A64D}"/>
              </a:ext>
            </a:extLst>
          </p:cNvPr>
          <p:cNvSpPr>
            <a:spLocks noGrp="1"/>
          </p:cNvSpPr>
          <p:nvPr>
            <p:ph type="body" idx="2"/>
          </p:nvPr>
        </p:nvSpPr>
        <p:spPr/>
        <p:txBody>
          <a:bodyPr/>
          <a:lstStyle/>
          <a:p>
            <a:endParaRPr lang="en-US"/>
          </a:p>
        </p:txBody>
      </p:sp>
      <p:sp>
        <p:nvSpPr>
          <p:cNvPr id="5" name="Slide Number Placeholder 4">
            <a:extLst>
              <a:ext uri="{FF2B5EF4-FFF2-40B4-BE49-F238E27FC236}">
                <a16:creationId xmlns:a16="http://schemas.microsoft.com/office/drawing/2014/main" xmlns="" id="{C8DDC65E-39A1-43AB-9F42-E45A8B7AC20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4</a:t>
            </a:fld>
            <a:endParaRPr lang="en"/>
          </a:p>
        </p:txBody>
      </p:sp>
      <p:pic>
        <p:nvPicPr>
          <p:cNvPr id="7" name="Picture 6" descr="Diagram&#10;&#10;Description automatically generated">
            <a:extLst>
              <a:ext uri="{FF2B5EF4-FFF2-40B4-BE49-F238E27FC236}">
                <a16:creationId xmlns:a16="http://schemas.microsoft.com/office/drawing/2014/main" xmlns="" id="{4A3ED92D-944E-4CA2-B4E2-D922CD9F8DCE}"/>
              </a:ext>
            </a:extLst>
          </p:cNvPr>
          <p:cNvPicPr>
            <a:picLocks noChangeAspect="1"/>
          </p:cNvPicPr>
          <p:nvPr/>
        </p:nvPicPr>
        <p:blipFill>
          <a:blip r:embed="rId2"/>
          <a:stretch>
            <a:fillRect/>
          </a:stretch>
        </p:blipFill>
        <p:spPr>
          <a:xfrm>
            <a:off x="0" y="209550"/>
            <a:ext cx="9144000" cy="4648200"/>
          </a:xfrm>
          <a:prstGeom prst="rect">
            <a:avLst/>
          </a:prstGeom>
        </p:spPr>
      </p:pic>
    </p:spTree>
    <p:extLst>
      <p:ext uri="{BB962C8B-B14F-4D97-AF65-F5344CB8AC3E}">
        <p14:creationId xmlns:p14="http://schemas.microsoft.com/office/powerpoint/2010/main" xmlns="" val="2285005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a:spLocks noGrp="1"/>
          </p:cNvSpPr>
          <p:nvPr>
            <p:ph type="ctrTitle"/>
          </p:nvPr>
        </p:nvSpPr>
        <p:spPr>
          <a:xfrm>
            <a:off x="1600200" y="2571750"/>
            <a:ext cx="6248400" cy="762000"/>
          </a:xfrm>
          <a:prstGeom prst="rect">
            <a:avLst/>
          </a:prstGeom>
          <a:solidFill>
            <a:schemeClr val="tx1">
              <a:lumMod val="10000"/>
              <a:lumOff val="90000"/>
            </a:schemeClr>
          </a:solidFill>
        </p:spPr>
        <p:txBody>
          <a:bodyPr spcFirstLastPara="1" wrap="square" lIns="91425" tIns="91425" rIns="91425" bIns="91425" anchor="ctr" anchorCtr="0">
            <a:noAutofit/>
          </a:bodyPr>
          <a:lstStyle/>
          <a:p>
            <a:pPr lvl="0"/>
            <a:r>
              <a:rPr lang="en-US" sz="2400" b="1" dirty="0"/>
              <a:t>Types of spontaneous </a:t>
            </a:r>
            <a:r>
              <a:rPr lang="en-US" sz="2400" b="1" dirty="0" err="1"/>
              <a:t>pneumothorax</a:t>
            </a:r>
            <a:endParaRPr sz="2400" b="1" dirty="0"/>
          </a:p>
        </p:txBody>
      </p:sp>
      <p:sp>
        <p:nvSpPr>
          <p:cNvPr id="4" name="مربع نص 3"/>
          <p:cNvSpPr txBox="1"/>
          <p:nvPr/>
        </p:nvSpPr>
        <p:spPr>
          <a:xfrm>
            <a:off x="1752600" y="3714750"/>
            <a:ext cx="990600" cy="307777"/>
          </a:xfrm>
          <a:prstGeom prst="rect">
            <a:avLst/>
          </a:prstGeom>
          <a:noFill/>
        </p:spPr>
        <p:txBody>
          <a:bodyPr wrap="square" rtlCol="0">
            <a:spAutoFit/>
          </a:bodyPr>
          <a:lstStyle/>
          <a:p>
            <a:endParaRPr lang="en-US" dirty="0"/>
          </a:p>
        </p:txBody>
      </p:sp>
      <p:sp>
        <p:nvSpPr>
          <p:cNvPr id="5" name="مربع نص 4"/>
          <p:cNvSpPr txBox="1"/>
          <p:nvPr/>
        </p:nvSpPr>
        <p:spPr>
          <a:xfrm>
            <a:off x="1295400" y="3714750"/>
            <a:ext cx="1371600" cy="800219"/>
          </a:xfrm>
          <a:prstGeom prst="rect">
            <a:avLst/>
          </a:prstGeom>
          <a:solidFill>
            <a:schemeClr val="tx1">
              <a:lumMod val="10000"/>
              <a:lumOff val="90000"/>
            </a:schemeClr>
          </a:solidFill>
        </p:spPr>
        <p:txBody>
          <a:bodyPr wrap="square" rtlCol="0">
            <a:spAutoFit/>
          </a:bodyPr>
          <a:lstStyle/>
          <a:p>
            <a:pPr lvl="0" algn="ctr"/>
            <a:r>
              <a:rPr lang="en-US" sz="1800" b="1" dirty="0">
                <a:latin typeface="Arial" panose="020B0604020202020204" pitchFamily="34" charset="0"/>
              </a:rPr>
              <a:t>Primary</a:t>
            </a:r>
            <a:r>
              <a:rPr lang="en-US" dirty="0">
                <a:latin typeface="Arial" panose="020B0604020202020204" pitchFamily="34" charset="0"/>
              </a:rPr>
              <a:t> (simple) </a:t>
            </a:r>
            <a:r>
              <a:rPr lang="en-US" dirty="0" err="1">
                <a:latin typeface="Arial" panose="020B0604020202020204" pitchFamily="34" charset="0"/>
              </a:rPr>
              <a:t>pneumothorax</a:t>
            </a:r>
            <a:endParaRPr lang="en-US" dirty="0"/>
          </a:p>
        </p:txBody>
      </p:sp>
      <p:sp>
        <p:nvSpPr>
          <p:cNvPr id="6" name="مربع نص 5"/>
          <p:cNvSpPr txBox="1"/>
          <p:nvPr/>
        </p:nvSpPr>
        <p:spPr>
          <a:xfrm>
            <a:off x="6248400" y="3714750"/>
            <a:ext cx="1600200" cy="800219"/>
          </a:xfrm>
          <a:prstGeom prst="rect">
            <a:avLst/>
          </a:prstGeom>
          <a:solidFill>
            <a:schemeClr val="tx1">
              <a:lumMod val="10000"/>
              <a:lumOff val="90000"/>
            </a:schemeClr>
          </a:solidFill>
        </p:spPr>
        <p:txBody>
          <a:bodyPr wrap="square" rtlCol="0">
            <a:spAutoFit/>
          </a:bodyPr>
          <a:lstStyle/>
          <a:p>
            <a:pPr lvl="0" algn="ctr"/>
            <a:r>
              <a:rPr lang="en-US" sz="1800" b="1" dirty="0">
                <a:latin typeface="Arial" panose="020B0604020202020204" pitchFamily="34" charset="0"/>
              </a:rPr>
              <a:t>Secondary </a:t>
            </a:r>
            <a:r>
              <a:rPr lang="en-US" dirty="0">
                <a:latin typeface="Arial" panose="020B0604020202020204" pitchFamily="34" charset="0"/>
              </a:rPr>
              <a:t>(complicated) </a:t>
            </a:r>
            <a:r>
              <a:rPr lang="en-US" dirty="0" err="1">
                <a:latin typeface="Arial" panose="020B0604020202020204" pitchFamily="34" charset="0"/>
              </a:rPr>
              <a:t>pneumothorax</a:t>
            </a:r>
            <a:endParaRPr lang="en-US" dirty="0"/>
          </a:p>
        </p:txBody>
      </p:sp>
      <p:pic>
        <p:nvPicPr>
          <p:cNvPr id="7" name="Picture 2" descr="Initial Chest X Ray in a Fifteen Year Old Demonstrating a Spontaneous... |  Download Scientific Diagram">
            <a:extLst>
              <a:ext uri="{FF2B5EF4-FFF2-40B4-BE49-F238E27FC236}">
                <a16:creationId xmlns:a16="http://schemas.microsoft.com/office/drawing/2014/main" xmlns="" id="{5B38DDFE-9193-4103-917D-59CA588009A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76600" y="0"/>
            <a:ext cx="2438400" cy="256290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9" name="رابط كسهم مستقيم 8"/>
          <p:cNvCxnSpPr>
            <a:endCxn id="4" idx="3"/>
          </p:cNvCxnSpPr>
          <p:nvPr/>
        </p:nvCxnSpPr>
        <p:spPr>
          <a:xfrm flipH="1">
            <a:off x="2743200" y="3333750"/>
            <a:ext cx="1752600" cy="534889"/>
          </a:xfrm>
          <a:prstGeom prst="straightConnector1">
            <a:avLst/>
          </a:prstGeom>
          <a:ln w="12700">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a:off x="4495800" y="3333750"/>
            <a:ext cx="1600200" cy="533400"/>
          </a:xfrm>
          <a:prstGeom prst="straightConnector1">
            <a:avLst/>
          </a:prstGeom>
          <a:ln w="12700">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17"/>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6</a:t>
            </a:fld>
            <a:endParaRPr/>
          </a:p>
        </p:txBody>
      </p:sp>
      <p:sp>
        <p:nvSpPr>
          <p:cNvPr id="4" name="عنصر نائب للنص 3"/>
          <p:cNvSpPr>
            <a:spLocks noGrp="1"/>
          </p:cNvSpPr>
          <p:nvPr>
            <p:ph type="body" idx="1"/>
          </p:nvPr>
        </p:nvSpPr>
        <p:spPr>
          <a:xfrm>
            <a:off x="0" y="1276350"/>
            <a:ext cx="5845800" cy="2914800"/>
          </a:xfrm>
        </p:spPr>
        <p:txBody>
          <a:bodyPr/>
          <a:lstStyle/>
          <a:p>
            <a:pPr marL="0" indent="0">
              <a:spcAft>
                <a:spcPts val="1600"/>
              </a:spcAft>
              <a:buNone/>
            </a:pPr>
            <a:r>
              <a:rPr lang="en-US" sz="1400" i="0" dirty="0">
                <a:latin typeface="Arial" panose="020B0604020202020204" pitchFamily="34" charset="0"/>
              </a:rPr>
              <a:t>Occurs without any underlying lung disease—that is, in “healthy” individuals Caused by spontaneous rupture of </a:t>
            </a:r>
            <a:r>
              <a:rPr lang="en-US" sz="1400" i="0" dirty="0" err="1">
                <a:latin typeface="Arial" panose="020B0604020202020204" pitchFamily="34" charset="0"/>
              </a:rPr>
              <a:t>subpleural</a:t>
            </a:r>
            <a:r>
              <a:rPr lang="en-US" sz="1400" i="0" dirty="0">
                <a:latin typeface="Arial" panose="020B0604020202020204" pitchFamily="34" charset="0"/>
              </a:rPr>
              <a:t> blebs (air-filled sacs on the lung)at the apex of lungs—escape of air from the lung into pleural space causes lung to collapse.</a:t>
            </a:r>
          </a:p>
          <a:p>
            <a:pPr marL="0" indent="0">
              <a:spcAft>
                <a:spcPts val="1600"/>
              </a:spcAft>
              <a:buNone/>
            </a:pPr>
            <a:r>
              <a:rPr lang="en-US" sz="1400" i="0" dirty="0">
                <a:latin typeface="Arial" panose="020B0604020202020204" pitchFamily="34" charset="0"/>
              </a:rPr>
              <a:t>More common in tall, lean young </a:t>
            </a:r>
            <a:r>
              <a:rPr lang="en-US" sz="1400" i="0" dirty="0" err="1">
                <a:latin typeface="Arial" panose="020B0604020202020204" pitchFamily="34" charset="0"/>
              </a:rPr>
              <a:t>men,These</a:t>
            </a:r>
            <a:r>
              <a:rPr lang="en-US" sz="1400" i="0" dirty="0">
                <a:latin typeface="Arial" panose="020B0604020202020204" pitchFamily="34" charset="0"/>
              </a:rPr>
              <a:t> patients have sufficient pulmonary reserve (the other lung is normal), so severe respiratory distress does not occur in most cases.</a:t>
            </a:r>
            <a:endParaRPr lang="en-US" sz="1400" dirty="0"/>
          </a:p>
          <a:p>
            <a:pPr marL="0" lvl="0" indent="0" algn="l">
              <a:spcBef>
                <a:spcPts val="0"/>
              </a:spcBef>
              <a:spcAft>
                <a:spcPts val="1600"/>
              </a:spcAft>
              <a:buNone/>
            </a:pPr>
            <a:endParaRPr lang="en-US" dirty="0"/>
          </a:p>
          <a:p>
            <a:endParaRPr lang="en-US" dirty="0"/>
          </a:p>
        </p:txBody>
      </p:sp>
      <p:sp>
        <p:nvSpPr>
          <p:cNvPr id="5" name="مربع نص 4"/>
          <p:cNvSpPr txBox="1"/>
          <p:nvPr/>
        </p:nvSpPr>
        <p:spPr>
          <a:xfrm>
            <a:off x="0" y="0"/>
            <a:ext cx="4267200" cy="646331"/>
          </a:xfrm>
          <a:prstGeom prst="rect">
            <a:avLst/>
          </a:prstGeom>
          <a:solidFill>
            <a:schemeClr val="tx1">
              <a:lumMod val="10000"/>
              <a:lumOff val="90000"/>
            </a:schemeClr>
          </a:solidFill>
        </p:spPr>
        <p:txBody>
          <a:bodyPr wrap="square" rtlCol="0">
            <a:spAutoFit/>
          </a:bodyPr>
          <a:lstStyle/>
          <a:p>
            <a:r>
              <a:rPr lang="en-US" sz="1800" b="1" dirty="0">
                <a:latin typeface="Arial" panose="020B0604020202020204" pitchFamily="34" charset="0"/>
              </a:rPr>
              <a:t>Primary </a:t>
            </a:r>
            <a:r>
              <a:rPr lang="en-US" sz="1800" b="1" dirty="0"/>
              <a:t>spontaneous </a:t>
            </a:r>
            <a:r>
              <a:rPr lang="en-US" sz="1800" b="1" dirty="0">
                <a:latin typeface="Arial" panose="020B0604020202020204" pitchFamily="34" charset="0"/>
              </a:rPr>
              <a:t>(simple) </a:t>
            </a:r>
            <a:r>
              <a:rPr lang="en-US" sz="1800" b="1" dirty="0" err="1">
                <a:latin typeface="Arial" panose="020B0604020202020204" pitchFamily="34" charset="0"/>
              </a:rPr>
              <a:t>pneumothorax</a:t>
            </a:r>
            <a:endParaRPr lang="en-US" sz="1800" b="1" dirty="0"/>
          </a:p>
        </p:txBody>
      </p:sp>
      <p:pic>
        <p:nvPicPr>
          <p:cNvPr id="6" name="Picture 2" descr="Does Vaping Cause Collapsed Lungs and Seizures?">
            <a:extLst>
              <a:ext uri="{FF2B5EF4-FFF2-40B4-BE49-F238E27FC236}">
                <a16:creationId xmlns:a16="http://schemas.microsoft.com/office/drawing/2014/main" xmlns="" id="{13888911-0D3F-4009-A851-209D3DF1674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19800" y="0"/>
            <a:ext cx="2950839" cy="337193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17"/>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7</a:t>
            </a:fld>
            <a:endParaRPr/>
          </a:p>
        </p:txBody>
      </p:sp>
      <p:sp>
        <p:nvSpPr>
          <p:cNvPr id="4" name="عنصر نائب للنص 3"/>
          <p:cNvSpPr>
            <a:spLocks noGrp="1"/>
          </p:cNvSpPr>
          <p:nvPr>
            <p:ph type="body" idx="1"/>
          </p:nvPr>
        </p:nvSpPr>
        <p:spPr>
          <a:xfrm>
            <a:off x="-533400" y="971550"/>
            <a:ext cx="5845800" cy="2914800"/>
          </a:xfrm>
        </p:spPr>
        <p:txBody>
          <a:bodyPr/>
          <a:lstStyle/>
          <a:p>
            <a:r>
              <a:rPr lang="en-US" sz="1400" i="0" dirty="0" err="1">
                <a:latin typeface="Arial" panose="020B0604020202020204" pitchFamily="34" charset="0"/>
              </a:rPr>
              <a:t>Pneumothorax</a:t>
            </a:r>
            <a:r>
              <a:rPr lang="en-US" sz="1400" i="0" dirty="0">
                <a:latin typeface="Arial" panose="020B0604020202020204" pitchFamily="34" charset="0"/>
              </a:rPr>
              <a:t> Occurs as a complication of underlying lung disease, most commonly COPD ;other underlying conditions include asthma, interstitial lung disease (ILD),</a:t>
            </a:r>
            <a:r>
              <a:rPr lang="en-US" sz="1400" i="0" dirty="0" err="1">
                <a:latin typeface="Arial" panose="020B0604020202020204" pitchFamily="34" charset="0"/>
              </a:rPr>
              <a:t>neoplasms</a:t>
            </a:r>
            <a:r>
              <a:rPr lang="en-US" sz="1400" i="0" dirty="0">
                <a:latin typeface="Arial" panose="020B0604020202020204" pitchFamily="34" charset="0"/>
              </a:rPr>
              <a:t>, CF, and tuberculosis (TB) .</a:t>
            </a:r>
          </a:p>
          <a:p>
            <a:r>
              <a:rPr lang="en-US" sz="1400" i="0" dirty="0">
                <a:latin typeface="Arial" panose="020B0604020202020204" pitchFamily="34" charset="0"/>
              </a:rPr>
              <a:t>Is more life threatening because of lack of pulmonary reserve in these patient (the other lung is not  normal</a:t>
            </a:r>
            <a:r>
              <a:rPr lang="en-US" sz="1800" i="0" dirty="0">
                <a:latin typeface="Arial" panose="020B0604020202020204" pitchFamily="34" charset="0"/>
              </a:rPr>
              <a:t>)</a:t>
            </a:r>
            <a:endParaRPr lang="en-US" sz="1800" dirty="0"/>
          </a:p>
          <a:p>
            <a:endParaRPr lang="en-US" sz="1800" dirty="0"/>
          </a:p>
        </p:txBody>
      </p:sp>
      <p:sp>
        <p:nvSpPr>
          <p:cNvPr id="5" name="مربع نص 4"/>
          <p:cNvSpPr txBox="1"/>
          <p:nvPr/>
        </p:nvSpPr>
        <p:spPr>
          <a:xfrm>
            <a:off x="0" y="0"/>
            <a:ext cx="4114800" cy="830997"/>
          </a:xfrm>
          <a:prstGeom prst="rect">
            <a:avLst/>
          </a:prstGeom>
          <a:solidFill>
            <a:schemeClr val="tx1">
              <a:lumMod val="10000"/>
              <a:lumOff val="90000"/>
            </a:schemeClr>
          </a:solidFill>
        </p:spPr>
        <p:txBody>
          <a:bodyPr wrap="square" rtlCol="0">
            <a:spAutoFit/>
          </a:bodyPr>
          <a:lstStyle/>
          <a:p>
            <a:r>
              <a:rPr lang="en-US" sz="1600" b="1" dirty="0">
                <a:latin typeface="Arial" panose="020B0604020202020204" pitchFamily="34" charset="0"/>
              </a:rPr>
              <a:t>Secondary </a:t>
            </a:r>
            <a:r>
              <a:rPr lang="en-US" sz="1600" b="1" dirty="0"/>
              <a:t>spontaneous</a:t>
            </a:r>
            <a:r>
              <a:rPr lang="en-US" sz="1600" b="1" dirty="0">
                <a:latin typeface="Arial" panose="020B0604020202020204" pitchFamily="34" charset="0"/>
              </a:rPr>
              <a:t>(complicated) </a:t>
            </a:r>
            <a:r>
              <a:rPr lang="en-US" sz="1600" b="1" dirty="0" err="1">
                <a:latin typeface="Arial" panose="020B0604020202020204" pitchFamily="34" charset="0"/>
              </a:rPr>
              <a:t>pneumothorax</a:t>
            </a:r>
            <a:r>
              <a:rPr lang="en-US" sz="1600" b="1" dirty="0"/>
              <a:t/>
            </a:r>
            <a:br>
              <a:rPr lang="en-US" sz="1600" b="1" dirty="0"/>
            </a:br>
            <a:endParaRPr lang="en-US" sz="1600" b="1" dirty="0"/>
          </a:p>
        </p:txBody>
      </p:sp>
      <p:pic>
        <p:nvPicPr>
          <p:cNvPr id="7" name="Picture 2">
            <a:extLst>
              <a:ext uri="{FF2B5EF4-FFF2-40B4-BE49-F238E27FC236}">
                <a16:creationId xmlns:a16="http://schemas.microsoft.com/office/drawing/2014/main" xmlns="" id="{83B4A580-2674-4E73-8463-D56B5700930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48400" y="133350"/>
            <a:ext cx="2551800" cy="3124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09EA36-FEB8-49C1-A0F5-66D0647F286A}"/>
              </a:ext>
            </a:extLst>
          </p:cNvPr>
          <p:cNvSpPr>
            <a:spLocks noGrp="1"/>
          </p:cNvSpPr>
          <p:nvPr>
            <p:ph type="title"/>
          </p:nvPr>
        </p:nvSpPr>
        <p:spPr/>
        <p:txBody>
          <a:bodyPr/>
          <a:lstStyle/>
          <a:p>
            <a:r>
              <a:rPr kumimoji="0" lang="en-US" altLang="en-US" sz="2400" b="1" i="0" u="none" strike="noStrike" cap="none" normalizeH="0" baseline="0" dirty="0">
                <a:ln>
                  <a:noFill/>
                </a:ln>
                <a:solidFill>
                  <a:schemeClr val="tx1"/>
                </a:solidFill>
                <a:effectLst/>
                <a:latin typeface="+mj-lt"/>
                <a:hlinkClick r:id="rId2"/>
              </a:rPr>
              <a:t>Traumatic pneumothorax</a:t>
            </a:r>
            <a:r>
              <a:rPr kumimoji="0" lang="en-US" altLang="en-US" sz="1600" b="1" i="0" u="none" strike="noStrike" cap="none" normalizeH="0" baseline="0" dirty="0">
                <a:ln>
                  <a:noFill/>
                </a:ln>
                <a:solidFill>
                  <a:schemeClr val="tx1"/>
                </a:solidFill>
                <a:effectLst/>
                <a:latin typeface="Lato"/>
              </a:rPr>
              <a:t/>
            </a:r>
            <a:br>
              <a:rPr kumimoji="0" lang="en-US" altLang="en-US" sz="1600" b="1" i="0" u="none" strike="noStrike" cap="none" normalizeH="0" baseline="0" dirty="0">
                <a:ln>
                  <a:noFill/>
                </a:ln>
                <a:solidFill>
                  <a:schemeClr val="tx1"/>
                </a:solidFill>
                <a:effectLst/>
                <a:latin typeface="Lato"/>
              </a:rPr>
            </a:br>
            <a:endParaRPr lang="en-US" dirty="0"/>
          </a:p>
        </p:txBody>
      </p:sp>
      <p:sp>
        <p:nvSpPr>
          <p:cNvPr id="3" name="Slide Number Placeholder 2">
            <a:extLst>
              <a:ext uri="{FF2B5EF4-FFF2-40B4-BE49-F238E27FC236}">
                <a16:creationId xmlns:a16="http://schemas.microsoft.com/office/drawing/2014/main" xmlns="" id="{46C52564-69B2-4751-BB75-5CAB028A53B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8</a:t>
            </a:fld>
            <a:endParaRPr lang="en"/>
          </a:p>
        </p:txBody>
      </p:sp>
      <p:sp>
        <p:nvSpPr>
          <p:cNvPr id="4" name="Rectangle 1">
            <a:extLst>
              <a:ext uri="{FF2B5EF4-FFF2-40B4-BE49-F238E27FC236}">
                <a16:creationId xmlns:a16="http://schemas.microsoft.com/office/drawing/2014/main" xmlns="" id="{1E33DC4A-6581-4663-8430-615EF80E4834}"/>
              </a:ext>
            </a:extLst>
          </p:cNvPr>
          <p:cNvSpPr>
            <a:spLocks noChangeArrowheads="1"/>
          </p:cNvSpPr>
          <p:nvPr/>
        </p:nvSpPr>
        <p:spPr bwMode="auto">
          <a:xfrm>
            <a:off x="272991" y="1506439"/>
            <a:ext cx="8245376" cy="304698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mn-lt"/>
                <a:hlinkClick r:id="rId3"/>
              </a:rPr>
              <a:t>Closed pneumothorax</a:t>
            </a:r>
            <a:r>
              <a:rPr kumimoji="0" lang="en-US" altLang="en-US" sz="1800" b="0" i="0" u="none" strike="noStrike" cap="none" normalizeH="0" baseline="0" dirty="0">
                <a:ln>
                  <a:noFill/>
                </a:ln>
                <a:solidFill>
                  <a:schemeClr val="tx1"/>
                </a:solidFill>
                <a:effectLst/>
                <a:latin typeface="+mn-lt"/>
                <a:hlinkClick r:id="rId3"/>
              </a:rPr>
              <a:t>: air enters through a hole in the lung</a:t>
            </a:r>
            <a:r>
              <a:rPr kumimoji="0" lang="en-US" altLang="en-US" sz="1800" b="0" i="0" u="none" strike="noStrike" cap="none" normalizeH="0" baseline="0" dirty="0">
                <a:ln>
                  <a:noFill/>
                </a:ln>
                <a:solidFill>
                  <a:schemeClr val="tx1"/>
                </a:solidFill>
                <a:effectLst/>
                <a:latin typeface="+mn-lt"/>
              </a:rPr>
              <a:t> (e.g., following </a:t>
            </a:r>
            <a:r>
              <a:rPr kumimoji="0" lang="en-US" altLang="en-US" sz="1800" b="0" i="0" u="none" strike="noStrike" cap="none" normalizeH="0" baseline="0" dirty="0">
                <a:ln>
                  <a:noFill/>
                </a:ln>
                <a:solidFill>
                  <a:schemeClr val="tx1"/>
                </a:solidFill>
                <a:effectLst/>
                <a:latin typeface="+mn-lt"/>
                <a:hlinkClick r:id="rId4"/>
              </a:rPr>
              <a:t>blunt trauma</a:t>
            </a:r>
            <a:r>
              <a:rPr kumimoji="0" lang="en-US" altLang="en-US" sz="1800" b="0" i="0" u="none" strike="noStrike" cap="none" normalizeH="0" baseline="0" dirty="0">
                <a:ln>
                  <a:noFill/>
                </a:ln>
                <a:solidFill>
                  <a:schemeClr val="tx1"/>
                </a:solidFill>
                <a:effectLst/>
                <a:latin typeface="+mn-lt"/>
              </a:rPr>
              <a:t>)  also may be from “ spontaneous pneumothorax”:</a:t>
            </a:r>
            <a:r>
              <a:rPr kumimoji="0" lang="en-US" altLang="en-US" sz="1800" b="0" i="0" u="none" strike="noStrike" cap="none" normalizeH="0" dirty="0">
                <a:ln>
                  <a:noFill/>
                </a:ln>
                <a:solidFill>
                  <a:schemeClr val="tx1"/>
                </a:solidFill>
                <a:effectLst/>
                <a:latin typeface="+mn-lt"/>
              </a:rPr>
              <a:t> bleb that ruptures and releases air into pleural space . </a:t>
            </a:r>
            <a:endParaRPr kumimoji="0" lang="en-US" altLang="en-US"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mn-lt"/>
              </a:rPr>
              <a:t>Open pneumothorax</a:t>
            </a:r>
            <a:r>
              <a:rPr kumimoji="0" lang="en-US" altLang="en-US" sz="1800" b="0" i="0" u="none" strike="noStrike" cap="none" normalizeH="0" baseline="0" dirty="0">
                <a:ln>
                  <a:noFill/>
                </a:ln>
                <a:solidFill>
                  <a:schemeClr val="tx1"/>
                </a:solidFill>
                <a:effectLst/>
                <a:latin typeface="+mn-lt"/>
              </a:rPr>
              <a:t>: air enters through a lesion in the </a:t>
            </a:r>
            <a:r>
              <a:rPr kumimoji="0" lang="en-US" altLang="en-US" sz="1800" b="0" i="0" u="none" strike="noStrike" cap="none" normalizeH="0" baseline="0" dirty="0">
                <a:ln>
                  <a:noFill/>
                </a:ln>
                <a:solidFill>
                  <a:schemeClr val="tx1"/>
                </a:solidFill>
                <a:effectLst/>
                <a:latin typeface="+mn-lt"/>
                <a:hlinkClick r:id="rId5"/>
              </a:rPr>
              <a:t>chest wall</a:t>
            </a:r>
            <a:r>
              <a:rPr kumimoji="0" lang="en-US" altLang="en-US" sz="1800" b="0" i="0" u="none" strike="noStrike" cap="none" normalizeH="0" baseline="0" dirty="0">
                <a:ln>
                  <a:noFill/>
                </a:ln>
                <a:solidFill>
                  <a:schemeClr val="tx1"/>
                </a:solidFill>
                <a:effectLst/>
                <a:latin typeface="+mn-lt"/>
              </a:rPr>
              <a:t> , so body is shunting air through chest wall opening instead of trachea   (e.g., following </a:t>
            </a:r>
            <a:r>
              <a:rPr kumimoji="0" lang="en-US" altLang="en-US" sz="1800" b="0" i="0" u="none" strike="noStrike" cap="none" normalizeH="0" baseline="0" dirty="0">
                <a:ln>
                  <a:noFill/>
                </a:ln>
                <a:solidFill>
                  <a:schemeClr val="tx1"/>
                </a:solidFill>
                <a:effectLst/>
                <a:latin typeface="+mn-lt"/>
                <a:hlinkClick r:id="rId6"/>
              </a:rPr>
              <a:t>penetrating trauma</a:t>
            </a:r>
            <a:r>
              <a:rPr kumimoji="0" lang="en-US" altLang="en-US" sz="1800" b="0" i="0" u="none" strike="noStrike" cap="none" normalizeH="0" baseline="0" dirty="0">
                <a:ln>
                  <a:noFill/>
                </a:ln>
                <a:solidFill>
                  <a:schemeClr val="tx1"/>
                </a:solidFill>
                <a:effectLst/>
                <a:latin typeface="+mn-lt"/>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mn-lt"/>
              </a:rPr>
              <a:t>Air enters the </a:t>
            </a:r>
            <a:r>
              <a:rPr kumimoji="0" lang="en-US" altLang="en-US" sz="1800" b="0" i="0" u="none" strike="noStrike" cap="none" normalizeH="0" baseline="0" dirty="0">
                <a:ln>
                  <a:noFill/>
                </a:ln>
                <a:solidFill>
                  <a:schemeClr val="tx1"/>
                </a:solidFill>
                <a:effectLst/>
                <a:latin typeface="+mn-lt"/>
                <a:hlinkClick r:id="rId7"/>
              </a:rPr>
              <a:t>pleural space</a:t>
            </a:r>
            <a:r>
              <a:rPr lang="en-US" altLang="en-US" sz="1800" dirty="0">
                <a:latin typeface="+mn-lt"/>
              </a:rPr>
              <a:t> </a:t>
            </a:r>
            <a:r>
              <a:rPr kumimoji="0" lang="en-US" altLang="en-US" sz="1800" b="0" i="0" u="none" strike="noStrike" cap="none" normalizeH="0" baseline="0" dirty="0">
                <a:ln>
                  <a:noFill/>
                </a:ln>
                <a:solidFill>
                  <a:schemeClr val="tx1"/>
                </a:solidFill>
                <a:effectLst/>
                <a:latin typeface="+mn-lt"/>
              </a:rPr>
              <a:t>on inspiration and leaks to the exterior on expiration</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1A1C1C"/>
                </a:solidFill>
                <a:effectLst/>
                <a:latin typeface="+mn-lt"/>
              </a:rPr>
              <a:t>Air shifts between the </a:t>
            </a:r>
            <a:r>
              <a:rPr kumimoji="0" lang="en-US" altLang="en-US" sz="1800" b="0" i="0" u="none" strike="noStrike" cap="none" normalizeH="0" baseline="0" dirty="0">
                <a:ln>
                  <a:noFill/>
                </a:ln>
                <a:solidFill>
                  <a:schemeClr val="tx1"/>
                </a:solidFill>
                <a:effectLst/>
                <a:latin typeface="+mn-lt"/>
                <a:hlinkClick r:id="rId3"/>
              </a:rPr>
              <a:t>lungs</a:t>
            </a:r>
            <a:r>
              <a:rPr kumimoji="0" lang="en-US" altLang="en-US" sz="1800" b="0" i="0" u="none" strike="noStrike" cap="none" normalizeH="0" baseline="0" dirty="0">
                <a:ln>
                  <a:noFill/>
                </a:ln>
                <a:solidFill>
                  <a:srgbClr val="1A1C1C"/>
                </a:solidFill>
                <a:effectLst/>
                <a:latin typeface="+mn-l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AutoShape 2" descr="docIcon">
            <a:hlinkClick r:id="rId2"/>
            <a:extLst>
              <a:ext uri="{FF2B5EF4-FFF2-40B4-BE49-F238E27FC236}">
                <a16:creationId xmlns:a16="http://schemas.microsoft.com/office/drawing/2014/main" xmlns="" id="{32EE7284-94B1-44BB-BFFC-0DF98419951E}"/>
              </a:ext>
            </a:extLst>
          </p:cNvPr>
          <p:cNvSpPr>
            <a:spLocks noChangeAspect="1" noChangeArrowheads="1"/>
          </p:cNvSpPr>
          <p:nvPr/>
        </p:nvSpPr>
        <p:spPr bwMode="auto">
          <a:xfrm>
            <a:off x="127000" y="-1112838"/>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arrowIcon">
            <a:hlinkClick r:id="rId3"/>
            <a:extLst>
              <a:ext uri="{FF2B5EF4-FFF2-40B4-BE49-F238E27FC236}">
                <a16:creationId xmlns:a16="http://schemas.microsoft.com/office/drawing/2014/main" xmlns="" id="{2D85D528-2ECA-413E-9D2C-B11E825EEA12}"/>
              </a:ext>
            </a:extLst>
          </p:cNvPr>
          <p:cNvSpPr>
            <a:spLocks noChangeAspect="1" noChangeArrowheads="1"/>
          </p:cNvSpPr>
          <p:nvPr/>
        </p:nvSpPr>
        <p:spPr bwMode="auto">
          <a:xfrm>
            <a:off x="127000" y="-8223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3293518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2"/>
          <p:cNvSpPr txBox="1">
            <a:spLocks noGrp="1"/>
          </p:cNvSpPr>
          <p:nvPr>
            <p:ph type="title"/>
          </p:nvPr>
        </p:nvSpPr>
        <p:spPr>
          <a:xfrm>
            <a:off x="0" y="438150"/>
            <a:ext cx="4495800" cy="685800"/>
          </a:xfrm>
          <a:prstGeom prst="rect">
            <a:avLst/>
          </a:prstGeom>
          <a:solidFill>
            <a:schemeClr val="accent6">
              <a:lumMod val="20000"/>
              <a:lumOff val="80000"/>
            </a:schemeClr>
          </a:solidFill>
        </p:spPr>
        <p:txBody>
          <a:bodyPr spcFirstLastPara="1" wrap="square" lIns="91425" tIns="91425" rIns="91425" bIns="91425" anchor="b" anchorCtr="0">
            <a:noAutofit/>
          </a:bodyPr>
          <a:lstStyle/>
          <a:p>
            <a:pPr lvl="0"/>
            <a:r>
              <a:rPr lang="en-US" sz="1800" b="1" dirty="0"/>
              <a:t>Another classification of </a:t>
            </a:r>
            <a:r>
              <a:rPr lang="en-US" sz="1800" b="1" dirty="0" err="1"/>
              <a:t>pneumothorax</a:t>
            </a:r>
            <a:endParaRPr sz="1800" b="1" dirty="0"/>
          </a:p>
        </p:txBody>
      </p:sp>
      <p:sp>
        <p:nvSpPr>
          <p:cNvPr id="188" name="Google Shape;188;p22"/>
          <p:cNvSpPr txBox="1">
            <a:spLocks noGrp="1"/>
          </p:cNvSpPr>
          <p:nvPr>
            <p:ph type="sldNum" idx="12"/>
          </p:nvPr>
        </p:nvSpPr>
        <p:spPr>
          <a:xfrm>
            <a:off x="595675" y="4813750"/>
            <a:ext cx="33891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9</a:t>
            </a:fld>
            <a:endParaRPr/>
          </a:p>
        </p:txBody>
      </p:sp>
      <p:grpSp>
        <p:nvGrpSpPr>
          <p:cNvPr id="189" name="Google Shape;189;p22"/>
          <p:cNvGrpSpPr/>
          <p:nvPr/>
        </p:nvGrpSpPr>
        <p:grpSpPr>
          <a:xfrm>
            <a:off x="6327575" y="2125756"/>
            <a:ext cx="1071545" cy="891984"/>
            <a:chOff x="1247825" y="322750"/>
            <a:chExt cx="443300" cy="369000"/>
          </a:xfrm>
        </p:grpSpPr>
        <p:sp>
          <p:nvSpPr>
            <p:cNvPr id="190" name="Google Shape;190;p22"/>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2"/>
            <p:cNvSpPr/>
            <p:nvPr/>
          </p:nvSpPr>
          <p:spPr>
            <a:xfrm>
              <a:off x="1398225" y="386675"/>
              <a:ext cx="142500" cy="25"/>
            </a:xfrm>
            <a:custGeom>
              <a:avLst/>
              <a:gdLst/>
              <a:ahLst/>
              <a:cxnLst/>
              <a:rect l="l" t="t" r="r" b="b"/>
              <a:pathLst>
                <a:path w="5700" h="1" fill="none" extrusionOk="0">
                  <a:moveTo>
                    <a:pt x="5700" y="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2"/>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2"/>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2"/>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 name="Picture 2" descr="Pneumothorax - Rimikri Med">
            <a:extLst>
              <a:ext uri="{FF2B5EF4-FFF2-40B4-BE49-F238E27FC236}">
                <a16:creationId xmlns:a16="http://schemas.microsoft.com/office/drawing/2014/main" xmlns="" id="{B3D3E57B-712A-404D-93E2-98E8E13C3DF4}"/>
              </a:ext>
            </a:extLst>
          </p:cNvPr>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990600" y="1504950"/>
            <a:ext cx="7212300" cy="2619375"/>
          </a:xfrm>
          <a:prstGeom prst="rect">
            <a:avLst/>
          </a:prstGeom>
          <a:noFill/>
          <a:ln>
            <a:noFill/>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Isabella template">
  <a:themeElements>
    <a:clrScheme name="Custom 347">
      <a:dk1>
        <a:srgbClr val="111111"/>
      </a:dk1>
      <a:lt1>
        <a:srgbClr val="FFFFFF"/>
      </a:lt1>
      <a:dk2>
        <a:srgbClr val="7D7D85"/>
      </a:dk2>
      <a:lt2>
        <a:srgbClr val="E6E6EE"/>
      </a:lt2>
      <a:accent1>
        <a:srgbClr val="6D9EEB"/>
      </a:accent1>
      <a:accent2>
        <a:srgbClr val="93C47D"/>
      </a:accent2>
      <a:accent3>
        <a:srgbClr val="FFD043"/>
      </a:accent3>
      <a:accent4>
        <a:srgbClr val="FFA64A"/>
      </a:accent4>
      <a:accent5>
        <a:srgbClr val="FF7272"/>
      </a:accent5>
      <a:accent6>
        <a:srgbClr val="DD5EA0"/>
      </a:accent6>
      <a:hlink>
        <a:srgbClr val="11111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1427</TotalTime>
  <Words>1033</Words>
  <Application>Microsoft Office PowerPoint</Application>
  <PresentationFormat>عرض على الشاشة (9:16)‏</PresentationFormat>
  <Paragraphs>145</Paragraphs>
  <Slides>36</Slides>
  <Notes>32</Notes>
  <HiddenSlides>0</HiddenSlides>
  <MMClips>0</MMClips>
  <ScaleCrop>false</ScaleCrop>
  <HeadingPairs>
    <vt:vector size="4" baseType="variant">
      <vt:variant>
        <vt:lpstr>سمة</vt:lpstr>
      </vt:variant>
      <vt:variant>
        <vt:i4>1</vt:i4>
      </vt:variant>
      <vt:variant>
        <vt:lpstr>عناوين الشرائح</vt:lpstr>
      </vt:variant>
      <vt:variant>
        <vt:i4>36</vt:i4>
      </vt:variant>
    </vt:vector>
  </HeadingPairs>
  <TitlesOfParts>
    <vt:vector size="37" baseType="lpstr">
      <vt:lpstr>Isabella template</vt:lpstr>
      <vt:lpstr>Pneumothorax</vt:lpstr>
      <vt:lpstr>Pleural space</vt:lpstr>
      <vt:lpstr>Definition</vt:lpstr>
      <vt:lpstr>الشريحة 4</vt:lpstr>
      <vt:lpstr>Types of spontaneous pneumothorax</vt:lpstr>
      <vt:lpstr>الشريحة 6</vt:lpstr>
      <vt:lpstr>الشريحة 7</vt:lpstr>
      <vt:lpstr>Traumatic pneumothorax </vt:lpstr>
      <vt:lpstr>Another classification of pneumothorax</vt:lpstr>
      <vt:lpstr>Use charts to explain your ideas</vt:lpstr>
      <vt:lpstr>Clinical Features </vt:lpstr>
      <vt:lpstr>Investigations</vt:lpstr>
      <vt:lpstr>الشريحة 13</vt:lpstr>
      <vt:lpstr>الشريحة 14</vt:lpstr>
      <vt:lpstr>Tension Pneumothorax</vt:lpstr>
      <vt:lpstr>Causes of Tension Pneumothorax</vt:lpstr>
      <vt:lpstr>Clinical Features of Tension Pneumothorax</vt:lpstr>
      <vt:lpstr>الشريحة 18</vt:lpstr>
      <vt:lpstr>Our process is easy</vt:lpstr>
      <vt:lpstr>الشريحة 20</vt:lpstr>
      <vt:lpstr>الشريحة 21</vt:lpstr>
      <vt:lpstr>الشريحة 22</vt:lpstr>
      <vt:lpstr>the expiratory film shows large left pneumothorax as well as significant volume loss within the left lung   </vt:lpstr>
      <vt:lpstr>Tension pneumothorax</vt:lpstr>
      <vt:lpstr>الشريحة 25</vt:lpstr>
      <vt:lpstr>الشريحة 26</vt:lpstr>
      <vt:lpstr>الشريحة 27</vt:lpstr>
      <vt:lpstr>linear density extending superiorly this represents the edge of the lung and this is a pneumothorax expiration view exaggeration the appearance of the pneumothorax on the right</vt:lpstr>
      <vt:lpstr>الشريحة 29</vt:lpstr>
      <vt:lpstr>Treatment</vt:lpstr>
      <vt:lpstr>الشريحة 31</vt:lpstr>
      <vt:lpstr>Tension Pneumothorax</vt:lpstr>
      <vt:lpstr>الشريحة 33</vt:lpstr>
      <vt:lpstr>الشريحة 34</vt:lpstr>
      <vt:lpstr>الشريحة 35</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Pneumothorax</dc:title>
  <dc:creator>sukaina madadha</dc:creator>
  <cp:lastModifiedBy>Windows User</cp:lastModifiedBy>
  <cp:revision>11</cp:revision>
  <dcterms:modified xsi:type="dcterms:W3CDTF">2020-12-12T12:46:59Z</dcterms:modified>
</cp:coreProperties>
</file>