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3"/>
  </p:sldMasterIdLst>
  <p:notesMasterIdLst>
    <p:notesMasterId r:id="rId47"/>
  </p:notesMasterIdLst>
  <p:sldIdLst>
    <p:sldId id="256" r:id="rId4"/>
    <p:sldId id="257" r:id="rId5"/>
    <p:sldId id="258" r:id="rId6"/>
    <p:sldId id="259" r:id="rId7"/>
    <p:sldId id="297" r:id="rId8"/>
    <p:sldId id="260" r:id="rId9"/>
    <p:sldId id="298" r:id="rId10"/>
    <p:sldId id="299" r:id="rId11"/>
    <p:sldId id="261" r:id="rId12"/>
    <p:sldId id="295" r:id="rId13"/>
    <p:sldId id="262" r:id="rId14"/>
    <p:sldId id="263" r:id="rId15"/>
    <p:sldId id="264" r:id="rId16"/>
    <p:sldId id="296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301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5" r:id="rId37"/>
    <p:sldId id="302" r:id="rId38"/>
    <p:sldId id="286" r:id="rId39"/>
    <p:sldId id="288" r:id="rId40"/>
    <p:sldId id="289" r:id="rId41"/>
    <p:sldId id="290" r:id="rId42"/>
    <p:sldId id="291" r:id="rId43"/>
    <p:sldId id="292" r:id="rId44"/>
    <p:sldId id="293" r:id="rId45"/>
    <p:sldId id="294" r:id="rId46"/>
  </p:sldIdLst>
  <p:sldSz cx="9144000" cy="6858000" type="screen4x3"/>
  <p:notesSz cx="6858000" cy="9144000"/>
  <p:defaultTextStyle>
    <a:defPPr>
      <a:defRPr lang="ar-J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9" Type="http://schemas.openxmlformats.org/officeDocument/2006/relationships/slide" Target="slides/slide36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slide" Target="slides/slide31.xml" /><Relationship Id="rId42" Type="http://schemas.openxmlformats.org/officeDocument/2006/relationships/slide" Target="slides/slide39.xml" /><Relationship Id="rId47" Type="http://schemas.openxmlformats.org/officeDocument/2006/relationships/notesMaster" Target="notesMasters/notesMaster1.xml" /><Relationship Id="rId50" Type="http://schemas.openxmlformats.org/officeDocument/2006/relationships/theme" Target="theme/theme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slide" Target="slides/slide35.xml" /><Relationship Id="rId46" Type="http://schemas.openxmlformats.org/officeDocument/2006/relationships/slide" Target="slides/slide43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41" Type="http://schemas.openxmlformats.org/officeDocument/2006/relationships/slide" Target="slides/slide38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slide" Target="slides/slide34.xml" /><Relationship Id="rId40" Type="http://schemas.openxmlformats.org/officeDocument/2006/relationships/slide" Target="slides/slide37.xml" /><Relationship Id="rId45" Type="http://schemas.openxmlformats.org/officeDocument/2006/relationships/slide" Target="slides/slide42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slide" Target="slides/slide33.xml" /><Relationship Id="rId49" Type="http://schemas.openxmlformats.org/officeDocument/2006/relationships/viewProps" Target="viewProps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4" Type="http://schemas.openxmlformats.org/officeDocument/2006/relationships/slide" Target="slides/slide41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slide" Target="slides/slide32.xml" /><Relationship Id="rId43" Type="http://schemas.openxmlformats.org/officeDocument/2006/relationships/slide" Target="slides/slide40.xml" /><Relationship Id="rId48" Type="http://schemas.openxmlformats.org/officeDocument/2006/relationships/presProps" Target="presProps.xml" /><Relationship Id="rId8" Type="http://schemas.openxmlformats.org/officeDocument/2006/relationships/slide" Target="slides/slide5.xml" /><Relationship Id="rId51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21E9F6-BB4E-4A65-98DA-12D9F9980D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6541F6-F09E-4ECD-9DC2-B533C251C2A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3F3841B-B1D0-49D3-808B-B09CD4FDE8E5}" type="datetimeFigureOut">
              <a:rPr lang="ar-JO"/>
              <a:pPr>
                <a:defRPr/>
              </a:pPr>
              <a:t>01/06/1443</a:t>
            </a:fld>
            <a:endParaRPr lang="ar-JO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837025E-4364-4CF0-B695-51D30AFBEB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JO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024A2F-33EA-4827-ABFF-8CDF44575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B7077-CF95-4AB8-8927-17C9440DB5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2F36F3-4C76-4161-B064-4FD2A3013C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8255459-3701-4A9D-9BAA-3B50520DA4DD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781858F-BD4F-4C6B-A2A6-E04DE4CDF24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5C4E804E-F11E-47AB-ACD2-34CB6D9E7F51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2AE288-D68E-4FAC-9197-84C232149900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514F8F-C899-4BE2-9BFA-5D246345C357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DDA59C-796B-4E0A-A55D-530DA90F216F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063B55FE-176A-4A56-80B2-F075E11B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887A7-8F23-428A-9629-D3BB3B3DFABA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3D7E087B-3E5F-4921-A30A-92F8FEA3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D6BE68DE-149E-45F8-9E48-D6A1EF092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80A62-D5D2-448F-9EAF-3F4911B3AFED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504488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CDD8DC76-5BF8-4314-859E-CB80306E2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1B767-D45A-4A0E-B1C2-37C66F88E509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62F23252-9034-4EA3-A28E-4794AC5B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53EF340F-7801-4456-ACE8-A8AAF858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585F5-7760-4D67-A704-06030574A049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88938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07B151C0-9758-4F56-BE72-D0782957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6263D-142C-4826-8059-A968860E1A68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B602612-6A78-4BFE-9416-325C1615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BFD4F69-F025-4C9C-A1A9-26F02F96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335A3-425D-40CE-AF27-3C1F87DE8BD6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3042092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D3A9DCD0-0C58-403A-9748-5A5CD6B9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B467-3AF7-44B7-B4E4-36CF8D7929AA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061B525-3C9D-4065-9DBD-3A32189DF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E6F5D91-B88A-432F-931F-5B5CBF574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286AB-6C43-41FE-98C6-8CA723F2F9D2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279287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CF8D9E7-403C-40E3-BC94-7CA4FAD4E03C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4CACD5FC-4C33-49B7-9F12-B72BDBEB7244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E6D491-63F1-48A9-95BE-87F64C632CBA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70A72D-EABA-4F52-9A61-95EBB495FA7F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E85E09-4BBF-4173-8A72-EB1B2EE43A3A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66F787A-3044-4937-8D1A-24F4524FC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9EFDF-2A86-4009-824B-E7F1840DA8AA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833D106-4AAB-4944-A8A3-03FEB291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46D65BE-593D-4D57-B24D-F0F7C6386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73158-F725-450C-BB2B-727AEB2853D4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652175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E068FC4-9560-487C-B024-AA4CC884E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59512-C4BF-4C2E-858B-EE803ECAD5E2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D4960A0-9C25-41C6-8BCC-6B3AF8999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C92B5BC9-5A5A-41D5-AA7F-FBF174A3E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2752A-198D-46F7-A17C-AF167D68ABCF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265424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5A4195FC-E3FD-425E-BE3D-26D7C9FC9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DFA16-A167-465A-AC6D-8E1178CAAC65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DF329B92-1E3A-483C-B913-0AF4F7FE9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67771FB3-28D0-4C2D-81A7-2F0C3CB46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00810-D860-4665-89EB-4680BBB0CF51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221947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23BF06F5-B615-481D-BF82-CFCE4F9A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FE70C-55E2-4317-B13B-1B4333261418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0E3A1A4-3650-465C-A71D-859E22FA3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6D30C992-F2B9-4170-9E89-CE647629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5FBFB-644A-41C0-B609-DC74EEE4CB5C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230641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93EAD817-8F8D-4ED9-B6A6-14B5E4B73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A0AA5-4810-4C39-81D9-AE11717044A7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90697E-5CCD-4978-B409-E9173674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537672B4-DFE9-44B5-9A63-2CDE08F6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3E04-CA70-4224-9057-337DD0E1D6CC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43804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75E8F7-FD87-4FFB-B3C4-3DC529AABF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0">
            <a:extLst>
              <a:ext uri="{FF2B5EF4-FFF2-40B4-BE49-F238E27FC236}">
                <a16:creationId xmlns:a16="http://schemas.microsoft.com/office/drawing/2014/main" id="{2441610F-EFA8-4D6A-84E9-D065E93F42AA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7072B4C3-37C3-4332-953C-95DDBE3D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0271A-6853-4145-B74E-CDE2E0F9A6A3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D4DBC84-F732-4243-90F9-B65BA1343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3C161441-C55A-4271-BE27-EDB376850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025F4-EAF1-4F32-B18E-FDA4E9CEAC32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41083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AB6E60-037F-4714-AAB0-09FF47706AFF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191CC-1ABE-4DAE-B318-3144A220DEB7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2CE5F1-D284-455F-8DD0-C31C2FCC111A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0F145A77-724B-4706-BA5B-16D790FB5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FCA22-23A9-4C88-95DB-19997A4B4351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3769264-3E8A-4D69-AEE8-0A2345260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3D31123-C5D1-41D4-A267-7E17DE1AE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541CA-57A1-4A00-A841-5D7DEE4A15D6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3896953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82FF906-4A36-42D8-B46B-671C61985DC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7676856A-0FCB-4874-A456-F09214E7A6D5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>
            <a:extLst>
              <a:ext uri="{FF2B5EF4-FFF2-40B4-BE49-F238E27FC236}">
                <a16:creationId xmlns:a16="http://schemas.microsoft.com/office/drawing/2014/main" id="{99794FF2-E2F9-460D-976F-7C511FFDDF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>
            <a:extLst>
              <a:ext uri="{FF2B5EF4-FFF2-40B4-BE49-F238E27FC236}">
                <a16:creationId xmlns:a16="http://schemas.microsoft.com/office/drawing/2014/main" id="{3F6F8734-3F41-4895-97DF-2EAE917566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791F1CF7-BD99-4113-AAFF-2D2366000B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A53C9C0-9098-4792-8819-3486F85C85F7}" type="datetime8">
              <a:rPr lang="ar-JO"/>
              <a:pPr>
                <a:defRPr/>
              </a:pPr>
              <a:t>04 كانون الثاني، 22</a:t>
            </a:fld>
            <a:endParaRPr lang="ar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87E049-3012-4C60-B682-21E46007B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DA9170B5-4C9F-4A2C-9279-D8638F4CF2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rtl="1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4032CC88-70C6-4468-88E6-F5ABD1E8A612}" type="slidenum">
              <a:rPr lang="ar-JO" altLang="en-US"/>
              <a:pPr>
                <a:defRPr/>
              </a:pPr>
              <a:t>‹#›</a:t>
            </a:fld>
            <a:endParaRPr lang="ar-JO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1" r:id="rId2"/>
    <p:sldLayoutId id="2147483819" r:id="rId3"/>
    <p:sldLayoutId id="2147483812" r:id="rId4"/>
    <p:sldLayoutId id="2147483813" r:id="rId5"/>
    <p:sldLayoutId id="2147483814" r:id="rId6"/>
    <p:sldLayoutId id="2147483815" r:id="rId7"/>
    <p:sldLayoutId id="2147483820" r:id="rId8"/>
    <p:sldLayoutId id="2147483821" r:id="rId9"/>
    <p:sldLayoutId id="2147483816" r:id="rId10"/>
    <p:sldLayoutId id="2147483817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9pPr>
    </p:titleStyle>
    <p:bodyStyle>
      <a:lvl1pPr marL="273050" indent="-273050" algn="r" rtl="1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r" rtl="1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>
            <a:extLst>
              <a:ext uri="{FF2B5EF4-FFF2-40B4-BE49-F238E27FC236}">
                <a16:creationId xmlns:a16="http://schemas.microsoft.com/office/drawing/2014/main" id="{00FD3C7B-3D4D-4854-A34C-B53643B695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724275"/>
            <a:ext cx="6400800" cy="1600200"/>
          </a:xfrm>
        </p:spPr>
        <p:txBody>
          <a:bodyPr/>
          <a:lstStyle/>
          <a:p>
            <a:pPr rtl="0" eaLnBrk="1" hangingPunct="1"/>
            <a:r>
              <a:rPr lang="en-US" altLang="en-US">
                <a:cs typeface="Times New Roman" panose="02020603050405020304" pitchFamily="18" charset="0"/>
              </a:rPr>
              <a:t>Dr mohammed Alsbou</a:t>
            </a:r>
          </a:p>
          <a:p>
            <a:pPr rtl="0" eaLnBrk="1" hangingPunct="1"/>
            <a:r>
              <a:rPr lang="en-US" altLang="en-US">
                <a:cs typeface="Times New Roman" panose="02020603050405020304" pitchFamily="18" charset="0"/>
              </a:rPr>
              <a:t> Professor of Clinical Phramacology   </a:t>
            </a:r>
          </a:p>
          <a:p>
            <a:pPr rtl="0" eaLnBrk="1" hangingPunct="1"/>
            <a:r>
              <a:rPr lang="en-US" altLang="en-US">
                <a:cs typeface="Times New Roman" panose="02020603050405020304" pitchFamily="18" charset="0"/>
              </a:rPr>
              <a:t>Faculty of Medicine, Mutah University  </a:t>
            </a:r>
            <a:endParaRPr lang="ar-JO" altLang="en-US"/>
          </a:p>
        </p:txBody>
      </p:sp>
      <p:sp>
        <p:nvSpPr>
          <p:cNvPr id="7171" name="Title 1">
            <a:extLst>
              <a:ext uri="{FF2B5EF4-FFF2-40B4-BE49-F238E27FC236}">
                <a16:creationId xmlns:a16="http://schemas.microsoft.com/office/drawing/2014/main" id="{1276FA26-2CBF-4E9E-8B7E-6E3B7C40E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altLang="en-US">
                <a:cs typeface="Tahoma" panose="020B0604030504040204" pitchFamily="34" charset="0"/>
              </a:rPr>
              <a:t>General Anesthesia</a:t>
            </a:r>
            <a:endParaRPr lang="ar-JO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46BA9B35-55E0-49E0-9E12-077882AE01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3A8B355-90C0-49E6-B704-5A40E58DA11C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C33F2B8-D57E-4E25-8904-F520B2EAB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A93D-3149-4642-BCFB-023446F1366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/>
              <a:t> Ranitidine</a:t>
            </a:r>
            <a:r>
              <a:rPr lang="en-US" dirty="0"/>
              <a:t>, to reduce </a:t>
            </a:r>
            <a:r>
              <a:rPr lang="en-US" dirty="0">
                <a:solidFill>
                  <a:srgbClr val="FF0000"/>
                </a:solidFill>
              </a:rPr>
              <a:t>gastric acidity</a:t>
            </a:r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 </a:t>
            </a:r>
            <a:r>
              <a:rPr lang="en-US" b="1" dirty="0" err="1"/>
              <a:t>Antiemetics</a:t>
            </a:r>
            <a:r>
              <a:rPr lang="en-US" b="1" dirty="0"/>
              <a:t>, </a:t>
            </a:r>
            <a:r>
              <a:rPr lang="en-US" dirty="0"/>
              <a:t>such as </a:t>
            </a:r>
            <a:r>
              <a:rPr lang="en-US" dirty="0" err="1"/>
              <a:t>ondansetron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to prevent aspiration of stomach contents &amp; to prevent postsurgical N &amp; V</a:t>
            </a:r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 </a:t>
            </a:r>
            <a:r>
              <a:rPr lang="en-US" b="1" dirty="0" err="1"/>
              <a:t>Opioids</a:t>
            </a:r>
            <a:r>
              <a:rPr lang="en-US" dirty="0"/>
              <a:t>, such as </a:t>
            </a:r>
            <a:r>
              <a:rPr lang="en-US" dirty="0" err="1"/>
              <a:t>fentanyl</a:t>
            </a:r>
            <a:r>
              <a:rPr lang="en-US" dirty="0"/>
              <a:t>, for </a:t>
            </a:r>
            <a:r>
              <a:rPr lang="en-US" dirty="0">
                <a:solidFill>
                  <a:srgbClr val="FF0000"/>
                </a:solidFill>
              </a:rPr>
              <a:t>analgesia</a:t>
            </a:r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/>
              <a:t> </a:t>
            </a:r>
            <a:r>
              <a:rPr lang="en-US" b="1" dirty="0" err="1"/>
              <a:t>Anticholinergics</a:t>
            </a:r>
            <a:r>
              <a:rPr lang="en-US" dirty="0"/>
              <a:t>, such as scopolamine, for their </a:t>
            </a:r>
            <a:r>
              <a:rPr lang="en-US" dirty="0">
                <a:solidFill>
                  <a:srgbClr val="FF0000"/>
                </a:solidFill>
              </a:rPr>
              <a:t>amnesic effect and to prevent </a:t>
            </a:r>
            <a:r>
              <a:rPr lang="en-US" dirty="0" err="1">
                <a:solidFill>
                  <a:srgbClr val="FF0000"/>
                </a:solidFill>
              </a:rPr>
              <a:t>bradycardia</a:t>
            </a:r>
            <a:r>
              <a:rPr lang="en-US" dirty="0">
                <a:solidFill>
                  <a:srgbClr val="FF0000"/>
                </a:solidFill>
              </a:rPr>
              <a:t> and secretion of fluids into the respiratory tract </a:t>
            </a:r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b="1" dirty="0"/>
              <a:t>Skeletal muscle relaxants,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facilitate intubation </a:t>
            </a:r>
            <a:r>
              <a:rPr lang="en-US" dirty="0">
                <a:cs typeface="Times New Roman" pitchFamily="18" charset="0"/>
              </a:rPr>
              <a:t>and 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suppress muscle tone </a:t>
            </a:r>
            <a:r>
              <a:rPr lang="en-US" dirty="0">
                <a:cs typeface="Times New Roman" pitchFamily="18" charset="0"/>
              </a:rPr>
              <a:t>to the degree required for surgery.</a:t>
            </a:r>
            <a:endParaRPr lang="en-US" dirty="0"/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endParaRPr lang="ar-JO" dirty="0"/>
          </a:p>
          <a:p>
            <a:pPr algn="l" rtl="0">
              <a:defRPr/>
            </a:pPr>
            <a:endParaRPr lang="en-US" dirty="0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31EA4B6A-B0BD-42C4-90EF-4D8909E11A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652A3043-EC9C-4515-A5B6-EB3E7E1A258A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E9719B8C-B992-4DAF-8CAE-23A400345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" y="3175"/>
            <a:ext cx="84963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cs typeface="Tahoma" panose="020B0604030504040204" pitchFamily="34" charset="0"/>
              </a:rPr>
              <a:t>Stages of Anesthesia</a:t>
            </a:r>
            <a:endParaRPr lang="ar-JO" altLang="en-US" b="1"/>
          </a:p>
        </p:txBody>
      </p:sp>
      <p:sp>
        <p:nvSpPr>
          <p:cNvPr id="17411" name="Slide Number Placeholder 2">
            <a:extLst>
              <a:ext uri="{FF2B5EF4-FFF2-40B4-BE49-F238E27FC236}">
                <a16:creationId xmlns:a16="http://schemas.microsoft.com/office/drawing/2014/main" id="{464A64A7-AB1E-41F5-AB8B-D4BCC75715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5BE41518-7FEA-4713-A7CB-28E0697B385C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7412" name="Content Placeholder 3">
            <a:extLst>
              <a:ext uri="{FF2B5EF4-FFF2-40B4-BE49-F238E27FC236}">
                <a16:creationId xmlns:a16="http://schemas.microsoft.com/office/drawing/2014/main" id="{D4E14338-F2D2-4E3E-B0C0-9ED2FFCE7D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3250" y="1447800"/>
            <a:ext cx="8083550" cy="4572000"/>
          </a:xfrm>
        </p:spPr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Anesthesia can be divided into three stages: </a:t>
            </a:r>
            <a:r>
              <a:rPr lang="en-US" altLang="en-US" b="1">
                <a:cs typeface="Times New Roman" panose="02020603050405020304" pitchFamily="18" charset="0"/>
              </a:rPr>
              <a:t>induction, maintenance and recovery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Induction</a:t>
            </a:r>
            <a:r>
              <a:rPr lang="en-US" altLang="en-US">
                <a:cs typeface="Times New Roman" panose="02020603050405020304" pitchFamily="18" charset="0"/>
              </a:rPr>
              <a:t> is defined as the period of time from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onset of administration </a:t>
            </a:r>
            <a:r>
              <a:rPr lang="en-US" altLang="en-US">
                <a:cs typeface="Times New Roman" panose="02020603050405020304" pitchFamily="18" charset="0"/>
              </a:rPr>
              <a:t>of anesthetic to development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of effective surgical anesthesia </a:t>
            </a:r>
            <a:r>
              <a:rPr lang="en-US" altLang="en-US">
                <a:cs typeface="Times New Roman" panose="02020603050405020304" pitchFamily="18" charset="0"/>
              </a:rPr>
              <a:t>in the patient.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Maintenance </a:t>
            </a:r>
            <a:r>
              <a:rPr lang="en-US" altLang="en-US">
                <a:cs typeface="Times New Roman" panose="02020603050405020304" pitchFamily="18" charset="0"/>
              </a:rPr>
              <a:t>provides a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sustained surgical anesthesia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Recovery</a:t>
            </a:r>
            <a:r>
              <a:rPr lang="en-US" altLang="en-US">
                <a:cs typeface="Times New Roman" panose="02020603050405020304" pitchFamily="18" charset="0"/>
              </a:rPr>
              <a:t> is the time from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discontinuation of administration </a:t>
            </a:r>
            <a:r>
              <a:rPr lang="en-US" altLang="en-US">
                <a:cs typeface="Times New Roman" panose="02020603050405020304" pitchFamily="18" charset="0"/>
              </a:rPr>
              <a:t>of the anesthesia until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consciousness and protective physiologic reflexes </a:t>
            </a:r>
            <a:r>
              <a:rPr lang="en-US" altLang="en-US">
                <a:cs typeface="Times New Roman" panose="02020603050405020304" pitchFamily="18" charset="0"/>
              </a:rPr>
              <a:t>are regained.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F3F3FFFA-216D-4490-A303-5EE6E93D9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18435" name="Slide Number Placeholder 2">
            <a:extLst>
              <a:ext uri="{FF2B5EF4-FFF2-40B4-BE49-F238E27FC236}">
                <a16:creationId xmlns:a16="http://schemas.microsoft.com/office/drawing/2014/main" id="{606E36CC-C6BB-4564-B828-203B9A0AF8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7C6C421-C448-4BE5-96D5-B265637BC61C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8436" name="Content Placeholder 3">
            <a:extLst>
              <a:ext uri="{FF2B5EF4-FFF2-40B4-BE49-F238E27FC236}">
                <a16:creationId xmlns:a16="http://schemas.microsoft.com/office/drawing/2014/main" id="{7B737B95-CEBC-4F18-AD14-4D887B601DE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Induction</a:t>
            </a:r>
            <a:r>
              <a:rPr lang="en-US" altLang="en-US">
                <a:cs typeface="Times New Roman" panose="02020603050405020304" pitchFamily="18" charset="0"/>
              </a:rPr>
              <a:t> of anesthesia depends on how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fast effective concentrations of the anesthetic </a:t>
            </a:r>
            <a:r>
              <a:rPr lang="en-US" altLang="en-US">
                <a:cs typeface="Times New Roman" panose="02020603050405020304" pitchFamily="18" charset="0"/>
              </a:rPr>
              <a:t>drug reach the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 brain</a:t>
            </a:r>
            <a:r>
              <a:rPr lang="en-US" altLang="en-US">
                <a:cs typeface="Times New Roman" panose="02020603050405020304" pitchFamily="18" charset="0"/>
              </a:rPr>
              <a:t>; 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Recovery</a:t>
            </a:r>
            <a:r>
              <a:rPr lang="en-US" altLang="en-US">
                <a:cs typeface="Times New Roman" panose="02020603050405020304" pitchFamily="18" charset="0"/>
              </a:rPr>
              <a:t> is the </a:t>
            </a:r>
            <a:r>
              <a:rPr lang="en-US" altLang="en-US" b="1">
                <a:cs typeface="Times New Roman" panose="02020603050405020304" pitchFamily="18" charset="0"/>
              </a:rPr>
              <a:t>reverse of induction </a:t>
            </a:r>
            <a:r>
              <a:rPr lang="en-US" altLang="en-US">
                <a:cs typeface="Times New Roman" panose="02020603050405020304" pitchFamily="18" charset="0"/>
              </a:rPr>
              <a:t>and depends on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how fast the anesthetic drug </a:t>
            </a:r>
            <a:r>
              <a:rPr lang="en-US" altLang="en-US">
                <a:cs typeface="Times New Roman" panose="02020603050405020304" pitchFamily="18" charset="0"/>
              </a:rPr>
              <a:t>diffuses from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the brain</a:t>
            </a:r>
            <a:endParaRPr lang="ar-JO" altLang="en-US">
              <a:solidFill>
                <a:srgbClr val="FF0000"/>
              </a:solidFill>
            </a:endParaRPr>
          </a:p>
          <a:p>
            <a:pPr algn="l" rtl="0" eaLnBrk="1" hangingPunct="1"/>
            <a:endParaRPr lang="ar-JO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EB54A992-22E0-40F0-ADDD-92A178B0F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47625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cs typeface="Tahoma" panose="020B0604030504040204" pitchFamily="34" charset="0"/>
              </a:rPr>
              <a:t>Induction</a:t>
            </a:r>
            <a:br>
              <a:rPr lang="en-US" altLang="en-US" b="1">
                <a:cs typeface="Tahoma" panose="020B0604030504040204" pitchFamily="34" charset="0"/>
              </a:rPr>
            </a:br>
            <a:endParaRPr lang="ar-SA" altLang="en-US"/>
          </a:p>
        </p:txBody>
      </p:sp>
      <p:sp>
        <p:nvSpPr>
          <p:cNvPr id="19459" name="Slide Number Placeholder 2">
            <a:extLst>
              <a:ext uri="{FF2B5EF4-FFF2-40B4-BE49-F238E27FC236}">
                <a16:creationId xmlns:a16="http://schemas.microsoft.com/office/drawing/2014/main" id="{C1057D2F-1FB7-47E4-98E3-CF7ABB788D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B19555C-32B0-4933-8992-61C5549B61E0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9460" name="Content Placeholder 3">
            <a:extLst>
              <a:ext uri="{FF2B5EF4-FFF2-40B4-BE49-F238E27FC236}">
                <a16:creationId xmlns:a16="http://schemas.microsoft.com/office/drawing/2014/main" id="{2573CC2C-B584-420D-99D9-749509336B4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113" y="1484313"/>
            <a:ext cx="8097837" cy="5183187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General anesthesia is normally induced with </a:t>
            </a:r>
            <a:r>
              <a:rPr lang="en-US" altLang="en-US" sz="2800" b="1">
                <a:cs typeface="Times New Roman" panose="02020603050405020304" pitchFamily="18" charset="0"/>
              </a:rPr>
              <a:t>an </a:t>
            </a: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intravenous anesthetic like thiopental</a:t>
            </a:r>
            <a:r>
              <a:rPr lang="en-US" altLang="en-US" sz="2800">
                <a:cs typeface="Times New Roman" panose="02020603050405020304" pitchFamily="18" charset="0"/>
              </a:rPr>
              <a:t>, which produces </a:t>
            </a:r>
            <a:r>
              <a:rPr lang="en-US" altLang="en-US" sz="2800">
                <a:solidFill>
                  <a:srgbClr val="FF0000"/>
                </a:solidFill>
                <a:cs typeface="Times New Roman" panose="02020603050405020304" pitchFamily="18" charset="0"/>
              </a:rPr>
              <a:t>unconsciousness within 25 seconds after injection</a:t>
            </a:r>
            <a:r>
              <a:rPr lang="en-US" altLang="en-US" sz="2800">
                <a:cs typeface="Times New Roman" panose="02020603050405020304" pitchFamily="18" charset="0"/>
              </a:rPr>
              <a:t>. 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At that time, </a:t>
            </a: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additional inhalation or intravenous drugs </a:t>
            </a:r>
            <a:r>
              <a:rPr lang="en-US" altLang="en-US" sz="2800">
                <a:cs typeface="Times New Roman" panose="02020603050405020304" pitchFamily="18" charset="0"/>
              </a:rPr>
              <a:t>may be given to produce surgical (Stage III) anesthesia</a:t>
            </a: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2800">
                <a:cs typeface="Times New Roman" panose="02020603050405020304" pitchFamily="18" charset="0"/>
              </a:rPr>
              <a:t>This often includes coadministration of </a:t>
            </a: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intravenous skeletal muscle relaxant</a:t>
            </a:r>
            <a:r>
              <a:rPr lang="en-US" altLang="en-US" sz="2800">
                <a:cs typeface="Times New Roman" panose="02020603050405020304" pitchFamily="18" charset="0"/>
              </a:rPr>
              <a:t> to </a:t>
            </a:r>
            <a:r>
              <a:rPr lang="en-US" altLang="en-US" sz="2800" b="1">
                <a:cs typeface="Times New Roman" panose="02020603050405020304" pitchFamily="18" charset="0"/>
              </a:rPr>
              <a:t>facilitate intubation and relaxation</a:t>
            </a:r>
            <a:r>
              <a:rPr lang="en-US" altLang="en-US" sz="2400" b="1"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D003F73-7F01-4297-8F7F-56164E411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7F1B971-0100-4883-89DF-D01797C213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altLang="en-US" sz="3000">
                <a:cs typeface="Times New Roman" panose="02020603050405020304" pitchFamily="18" charset="0"/>
              </a:rPr>
              <a:t>Currently used </a:t>
            </a:r>
            <a:r>
              <a:rPr lang="en-US" altLang="en-US" sz="3000" b="1">
                <a:cs typeface="Times New Roman" panose="02020603050405020304" pitchFamily="18" charset="0"/>
              </a:rPr>
              <a:t>muscle relaxants </a:t>
            </a:r>
            <a:r>
              <a:rPr lang="en-US" altLang="en-US" sz="3000">
                <a:cs typeface="Times New Roman" panose="02020603050405020304" pitchFamily="18" charset="0"/>
              </a:rPr>
              <a:t>include </a:t>
            </a:r>
            <a:r>
              <a:rPr lang="en-US" altLang="en-US" sz="3000">
                <a:solidFill>
                  <a:srgbClr val="0070C0"/>
                </a:solidFill>
                <a:cs typeface="Times New Roman" panose="02020603050405020304" pitchFamily="18" charset="0"/>
              </a:rPr>
              <a:t>pancuronium, atracurium, doxacurium, rocuronium, vecuronium, cisatricurium, mevacurium and succinylcholine.</a:t>
            </a:r>
            <a:endParaRPr lang="en-US" altLang="en-US" sz="3000" b="1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algn="l" rtl="0" eaLnBrk="1" hangingPunct="1">
              <a:lnSpc>
                <a:spcPct val="80000"/>
              </a:lnSpc>
            </a:pPr>
            <a:r>
              <a:rPr lang="en-US" altLang="en-US" sz="3000" b="1">
                <a:cs typeface="Times New Roman" panose="02020603050405020304" pitchFamily="18" charset="0"/>
              </a:rPr>
              <a:t>For children</a:t>
            </a:r>
            <a:r>
              <a:rPr lang="en-US" altLang="en-US" sz="3000">
                <a:cs typeface="Times New Roman" panose="02020603050405020304" pitchFamily="18" charset="0"/>
              </a:rPr>
              <a:t>, </a:t>
            </a:r>
            <a:r>
              <a:rPr lang="en-US" altLang="en-US" sz="3000">
                <a:solidFill>
                  <a:srgbClr val="FF0000"/>
                </a:solidFill>
                <a:cs typeface="Times New Roman" panose="02020603050405020304" pitchFamily="18" charset="0"/>
              </a:rPr>
              <a:t>without intravenous access</a:t>
            </a:r>
            <a:r>
              <a:rPr lang="en-US" altLang="en-US" sz="3000">
                <a:cs typeface="Times New Roman" panose="02020603050405020304" pitchFamily="18" charset="0"/>
              </a:rPr>
              <a:t>, such as </a:t>
            </a:r>
            <a:r>
              <a:rPr lang="en-US" altLang="en-US" sz="3000" b="1">
                <a:solidFill>
                  <a:srgbClr val="0070C0"/>
                </a:solidFill>
                <a:cs typeface="Times New Roman" panose="02020603050405020304" pitchFamily="18" charset="0"/>
              </a:rPr>
              <a:t>halothane or sevoflurane</a:t>
            </a:r>
            <a:r>
              <a:rPr lang="en-US" altLang="en-US" sz="3000">
                <a:cs typeface="Times New Roman" panose="02020603050405020304" pitchFamily="18" charset="0"/>
              </a:rPr>
              <a:t>, are used to induce general anesthesia. </a:t>
            </a:r>
            <a:endParaRPr lang="ar-JO" altLang="en-US" sz="3000"/>
          </a:p>
          <a:p>
            <a:pPr algn="l" rtl="0"/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2E23E97F-038B-4D39-A89E-AB080F5BB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cs typeface="Tahoma" panose="020B0604030504040204" pitchFamily="34" charset="0"/>
              </a:rPr>
              <a:t>Maintenance of anesthesia</a:t>
            </a:r>
            <a:br>
              <a:rPr lang="en-US" altLang="en-US" b="1">
                <a:cs typeface="Tahoma" panose="020B0604030504040204" pitchFamily="34" charset="0"/>
              </a:rPr>
            </a:br>
            <a:endParaRPr lang="ar-SA" altLang="en-US"/>
          </a:p>
        </p:txBody>
      </p:sp>
      <p:sp>
        <p:nvSpPr>
          <p:cNvPr id="21507" name="Slide Number Placeholder 2">
            <a:extLst>
              <a:ext uri="{FF2B5EF4-FFF2-40B4-BE49-F238E27FC236}">
                <a16:creationId xmlns:a16="http://schemas.microsoft.com/office/drawing/2014/main" id="{23D1536A-E2A6-418D-9674-27200A6176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662B5E9E-9A97-44CC-927B-34575E67DB68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1508" name="Content Placeholder 3">
            <a:extLst>
              <a:ext uri="{FF2B5EF4-FFF2-40B4-BE49-F238E27FC236}">
                <a16:creationId xmlns:a16="http://schemas.microsoft.com/office/drawing/2014/main" id="{3C06B082-1D25-4810-A427-EAA60B525DC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Maintenance</a:t>
            </a:r>
            <a:r>
              <a:rPr lang="en-US" altLang="en-US">
                <a:cs typeface="Times New Roman" panose="02020603050405020304" pitchFamily="18" charset="0"/>
              </a:rPr>
              <a:t> is the period during which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patient is surgically anesthetized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Anesthesiologist monitors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vital signs </a:t>
            </a:r>
            <a:r>
              <a:rPr lang="en-US" altLang="en-US">
                <a:cs typeface="Times New Roman" panose="02020603050405020304" pitchFamily="18" charset="0"/>
              </a:rPr>
              <a:t>&amp;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response to various stimuli </a:t>
            </a:r>
            <a:r>
              <a:rPr lang="en-US" altLang="en-US">
                <a:cs typeface="Times New Roman" panose="02020603050405020304" pitchFamily="18" charset="0"/>
              </a:rPr>
              <a:t>to carefully balance amount of drug inhaled and/or infused with depth of anesthesia.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Anesthesia is usually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maintained by administration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of volatile anesthetics</a:t>
            </a:r>
            <a:r>
              <a:rPr lang="en-US" altLang="en-US">
                <a:cs typeface="Times New Roman" panose="02020603050405020304" pitchFamily="18" charset="0"/>
              </a:rPr>
              <a:t>, because these agents offer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good minute-to-minute control over depth of anesthesia.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Opioids</a:t>
            </a:r>
            <a:r>
              <a:rPr lang="en-US" altLang="en-US">
                <a:cs typeface="Times New Roman" panose="02020603050405020304" pitchFamily="18" charset="0"/>
              </a:rPr>
              <a:t>, such as </a:t>
            </a:r>
            <a:r>
              <a:rPr lang="en-US" altLang="en-US" b="1">
                <a:cs typeface="Times New Roman" panose="02020603050405020304" pitchFamily="18" charset="0"/>
              </a:rPr>
              <a:t>fentanyl,</a:t>
            </a:r>
            <a:r>
              <a:rPr lang="en-US" altLang="en-US">
                <a:cs typeface="Times New Roman" panose="02020603050405020304" pitchFamily="18" charset="0"/>
              </a:rPr>
              <a:t> are often used for pain along with inhalation agents</a:t>
            </a:r>
            <a:endParaRPr lang="ar-JO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6BD22ACC-D060-40AA-AC0F-CF87042F1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7625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cs typeface="Tahoma" panose="020B0604030504040204" pitchFamily="34" charset="0"/>
              </a:rPr>
              <a:t>Recovery</a:t>
            </a:r>
            <a:br>
              <a:rPr lang="en-US" altLang="en-US" b="1">
                <a:cs typeface="Tahoma" panose="020B0604030504040204" pitchFamily="34" charset="0"/>
              </a:rPr>
            </a:br>
            <a:endParaRPr lang="ar-SA" altLang="en-US"/>
          </a:p>
        </p:txBody>
      </p:sp>
      <p:sp>
        <p:nvSpPr>
          <p:cNvPr id="22531" name="Slide Number Placeholder 2">
            <a:extLst>
              <a:ext uri="{FF2B5EF4-FFF2-40B4-BE49-F238E27FC236}">
                <a16:creationId xmlns:a16="http://schemas.microsoft.com/office/drawing/2014/main" id="{642477A2-9984-4928-BE46-1286F8766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C316CB40-61E9-4323-B22D-A1366D36F646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2532" name="Content Placeholder 3">
            <a:extLst>
              <a:ext uri="{FF2B5EF4-FFF2-40B4-BE49-F238E27FC236}">
                <a16:creationId xmlns:a16="http://schemas.microsoft.com/office/drawing/2014/main" id="{9B5C0F80-9B1E-4D5B-8FB8-D534A73D8A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78775" cy="4572000"/>
          </a:xfrm>
        </p:spPr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Postoperatively, the anesthesiologist </a:t>
            </a:r>
            <a:r>
              <a:rPr lang="en-US" altLang="en-US" b="1">
                <a:cs typeface="Times New Roman" panose="02020603050405020304" pitchFamily="18" charset="0"/>
              </a:rPr>
              <a:t>withdraws  anesthetic mixture</a:t>
            </a:r>
            <a:r>
              <a:rPr lang="en-US" altLang="en-US">
                <a:cs typeface="Times New Roman" panose="02020603050405020304" pitchFamily="18" charset="0"/>
              </a:rPr>
              <a:t> and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monitors return of patient to consciousness.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Anesthesiologist continues to monitor patient to be sure that he or she is fully recovered with </a:t>
            </a:r>
            <a:r>
              <a:rPr lang="en-US" altLang="en-US" b="1">
                <a:cs typeface="Times New Roman" panose="02020603050405020304" pitchFamily="18" charset="0"/>
              </a:rPr>
              <a:t>normal physiologic functions </a:t>
            </a:r>
            <a:r>
              <a:rPr lang="en-US" altLang="en-US">
                <a:cs typeface="Times New Roman" panose="02020603050405020304" pitchFamily="18" charset="0"/>
              </a:rPr>
              <a:t>(for example, is able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to breathe on his/her own</a:t>
            </a:r>
            <a:r>
              <a:rPr lang="en-US" altLang="en-US">
                <a:cs typeface="Times New Roman" panose="02020603050405020304" pitchFamily="18" charset="0"/>
              </a:rPr>
              <a:t>).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Patients are observed for </a:t>
            </a:r>
            <a:r>
              <a:rPr lang="en-US" altLang="en-US" b="1">
                <a:cs typeface="Times New Roman" panose="02020603050405020304" pitchFamily="18" charset="0"/>
              </a:rPr>
              <a:t>delayed toxic reactions</a:t>
            </a:r>
            <a:r>
              <a:rPr lang="en-US" altLang="en-US">
                <a:cs typeface="Times New Roman" panose="02020603050405020304" pitchFamily="18" charset="0"/>
              </a:rPr>
              <a:t>, such as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hepatotoxicity caused by halogenated hydrocarbons. </a:t>
            </a:r>
            <a:endParaRPr lang="ar-JO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F648E2D1-8D30-402B-9753-B084BEE4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250" y="-17463"/>
            <a:ext cx="7772400" cy="1143001"/>
          </a:xfrm>
        </p:spPr>
        <p:txBody>
          <a:bodyPr/>
          <a:lstStyle/>
          <a:p>
            <a:pPr algn="ctr" eaLnBrk="1" hangingPunct="1"/>
            <a:r>
              <a:rPr lang="en-US" altLang="en-US" b="1">
                <a:cs typeface="Tahoma" panose="020B0604030504040204" pitchFamily="34" charset="0"/>
              </a:rPr>
              <a:t>Depth of anesthesia</a:t>
            </a:r>
            <a:endParaRPr lang="ar-JO" altLang="en-US" b="1"/>
          </a:p>
        </p:txBody>
      </p:sp>
      <p:sp>
        <p:nvSpPr>
          <p:cNvPr id="23555" name="Slide Number Placeholder 2">
            <a:extLst>
              <a:ext uri="{FF2B5EF4-FFF2-40B4-BE49-F238E27FC236}">
                <a16:creationId xmlns:a16="http://schemas.microsoft.com/office/drawing/2014/main" id="{06EA518B-31A0-44AB-9597-EF2F60C1B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CB7D6D93-D731-4DF6-8806-BFC4353D0276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3556" name="Content Placeholder 3">
            <a:extLst>
              <a:ext uri="{FF2B5EF4-FFF2-40B4-BE49-F238E27FC236}">
                <a16:creationId xmlns:a16="http://schemas.microsoft.com/office/drawing/2014/main" id="{6A73E805-94A5-46CD-81BB-060B68A74B1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55650" y="1447800"/>
            <a:ext cx="8137525" cy="4572000"/>
          </a:xfrm>
        </p:spPr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The depth of anesthesia has been divided into </a:t>
            </a:r>
            <a:r>
              <a:rPr lang="en-US" altLang="en-US" b="1">
                <a:cs typeface="Times New Roman" panose="02020603050405020304" pitchFamily="18" charset="0"/>
              </a:rPr>
              <a:t>four stages.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Each stage is characterized by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increased CNS depression</a:t>
            </a:r>
            <a:r>
              <a:rPr lang="en-US" altLang="en-US">
                <a:cs typeface="Times New Roman" panose="02020603050405020304" pitchFamily="18" charset="0"/>
              </a:rPr>
              <a:t>, which is caused by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accumulation of anesthetic drug in brain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AE94CC1D-9542-4416-A2F4-9F95FD7D4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24579" name="Slide Number Placeholder 2">
            <a:extLst>
              <a:ext uri="{FF2B5EF4-FFF2-40B4-BE49-F238E27FC236}">
                <a16:creationId xmlns:a16="http://schemas.microsoft.com/office/drawing/2014/main" id="{BFABE252-D796-4773-8E22-3CB51FBAC2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6920B8F3-7668-4166-82DE-AEEC051369A5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4580" name="Content Placeholder 3">
            <a:extLst>
              <a:ext uri="{FF2B5EF4-FFF2-40B4-BE49-F238E27FC236}">
                <a16:creationId xmlns:a16="http://schemas.microsoft.com/office/drawing/2014/main" id="{297807CA-5341-4C17-9806-4B98E2BA4C5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Stage I—Analgesia: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Loss of pain sensation </a:t>
            </a:r>
            <a:r>
              <a:rPr lang="en-US" altLang="en-US">
                <a:cs typeface="Times New Roman" panose="02020603050405020304" pitchFamily="18" charset="0"/>
              </a:rPr>
              <a:t>results from interference with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sensory transmission in spinothalamic tract</a:t>
            </a:r>
            <a:r>
              <a:rPr lang="en-US" altLang="en-US">
                <a:cs typeface="Times New Roman" panose="02020603050405020304" pitchFamily="18" charset="0"/>
              </a:rPr>
              <a:t>. The patient is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conscious and conversational</a:t>
            </a:r>
            <a:r>
              <a:rPr lang="en-US" altLang="en-US">
                <a:cs typeface="Times New Roman" panose="02020603050405020304" pitchFamily="18" charset="0"/>
              </a:rPr>
              <a:t>.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Stage II—Excitement: </a:t>
            </a:r>
            <a:r>
              <a:rPr lang="en-US" altLang="en-US">
                <a:cs typeface="Times New Roman" panose="02020603050405020304" pitchFamily="18" charset="0"/>
              </a:rPr>
              <a:t>The patient experiences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delirium and possibly violent&amp;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irregularity in blood pressure</a:t>
            </a:r>
            <a:r>
              <a:rPr lang="en-US" altLang="en-US">
                <a:cs typeface="Times New Roman" panose="02020603050405020304" pitchFamily="18" charset="0"/>
              </a:rPr>
              <a:t>.              To avoid this stage of anesthesia, </a:t>
            </a:r>
            <a:r>
              <a:rPr lang="en-US" altLang="en-US" b="1">
                <a:cs typeface="Times New Roman" panose="02020603050405020304" pitchFamily="18" charset="0"/>
              </a:rPr>
              <a:t>propofol</a:t>
            </a:r>
            <a:r>
              <a:rPr lang="en-US" altLang="en-US">
                <a:cs typeface="Times New Roman" panose="02020603050405020304" pitchFamily="18" charset="0"/>
              </a:rPr>
              <a:t> or </a:t>
            </a:r>
            <a:r>
              <a:rPr lang="en-US" altLang="en-US" b="1">
                <a:cs typeface="Times New Roman" panose="02020603050405020304" pitchFamily="18" charset="0"/>
              </a:rPr>
              <a:t>a short-acting barbiturate,</a:t>
            </a:r>
            <a:r>
              <a:rPr lang="en-US" altLang="en-US">
                <a:cs typeface="Times New Roman" panose="02020603050405020304" pitchFamily="18" charset="0"/>
              </a:rPr>
              <a:t> such as </a:t>
            </a:r>
            <a:r>
              <a:rPr lang="en-US" altLang="en-US" b="1">
                <a:cs typeface="Times New Roman" panose="02020603050405020304" pitchFamily="18" charset="0"/>
              </a:rPr>
              <a:t>thiopental</a:t>
            </a:r>
            <a:r>
              <a:rPr lang="en-US" altLang="en-US">
                <a:cs typeface="Times New Roman" panose="02020603050405020304" pitchFamily="18" charset="0"/>
              </a:rPr>
              <a:t>, is given IV before inhalation anesthesia is administered</a:t>
            </a:r>
            <a:endParaRPr lang="ar-JO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3C4EC269-1D2A-4CF9-B5A7-A157808B8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25603" name="Slide Number Placeholder 2">
            <a:extLst>
              <a:ext uri="{FF2B5EF4-FFF2-40B4-BE49-F238E27FC236}">
                <a16:creationId xmlns:a16="http://schemas.microsoft.com/office/drawing/2014/main" id="{0A242BFE-22FE-453F-B106-9D1A1F759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3AEA2AF-2CB3-41AC-89D8-F4CF75B01797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5604" name="Content Placeholder 3">
            <a:extLst>
              <a:ext uri="{FF2B5EF4-FFF2-40B4-BE49-F238E27FC236}">
                <a16:creationId xmlns:a16="http://schemas.microsoft.com/office/drawing/2014/main" id="{861B1006-72A7-4217-B4BE-1097E23DBB7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Stage III—Surgical anesthesia: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Regular respiration and relaxation of skeletal muscles </a:t>
            </a:r>
            <a:r>
              <a:rPr lang="en-US" altLang="en-US">
                <a:cs typeface="Times New Roman" panose="02020603050405020304" pitchFamily="18" charset="0"/>
              </a:rPr>
              <a:t>occur in this stage. Surgery may proceed during this stage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Stage IV—Medullary paralysis: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Severe depression of the respiratory and vasomotor centers </a:t>
            </a:r>
            <a:r>
              <a:rPr lang="en-US" altLang="en-US">
                <a:cs typeface="Times New Roman" panose="02020603050405020304" pitchFamily="18" charset="0"/>
              </a:rPr>
              <a:t>occur during this stage. </a:t>
            </a:r>
            <a:endParaRPr lang="ar-JO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6035297-1744-4EA1-A0E9-168381CAD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7F9C08C5-4E64-4A2C-B761-A8295DA12EA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General anesthesia </a:t>
            </a:r>
            <a:r>
              <a:rPr lang="en-US" altLang="en-US">
                <a:cs typeface="Times New Roman" panose="02020603050405020304" pitchFamily="18" charset="0"/>
              </a:rPr>
              <a:t>is essential to </a:t>
            </a:r>
            <a:r>
              <a:rPr lang="en-US" altLang="en-US" b="1">
                <a:cs typeface="Times New Roman" panose="02020603050405020304" pitchFamily="18" charset="0"/>
              </a:rPr>
              <a:t>surgical practice</a:t>
            </a:r>
            <a:r>
              <a:rPr lang="en-US" altLang="en-US">
                <a:cs typeface="Times New Roman" panose="02020603050405020304" pitchFamily="18" charset="0"/>
              </a:rPr>
              <a:t>, because it renders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patients analgesic, amnesic, and unconscious, and provides muscle relaxation </a:t>
            </a:r>
            <a:r>
              <a:rPr lang="en-US" altLang="en-US">
                <a:cs typeface="Times New Roman" panose="02020603050405020304" pitchFamily="18" charset="0"/>
              </a:rPr>
              <a:t>and suppression of undesirable reflexes. 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No single drug </a:t>
            </a:r>
            <a:r>
              <a:rPr lang="en-US" altLang="en-US">
                <a:cs typeface="Times New Roman" panose="02020603050405020304" pitchFamily="18" charset="0"/>
              </a:rPr>
              <a:t>is capable of achieving these effects both rapidly and safely.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Rather, </a:t>
            </a:r>
            <a:r>
              <a:rPr lang="en-US" altLang="en-US" b="1">
                <a:cs typeface="Times New Roman" panose="02020603050405020304" pitchFamily="18" charset="0"/>
              </a:rPr>
              <a:t>several different categories of drugs </a:t>
            </a:r>
            <a:r>
              <a:rPr lang="en-US" altLang="en-US">
                <a:cs typeface="Times New Roman" panose="02020603050405020304" pitchFamily="18" charset="0"/>
              </a:rPr>
              <a:t>are utilized to produce optimal anesthesia </a:t>
            </a:r>
            <a:endParaRPr lang="ar-JO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039379A-42BD-4C02-A0A7-A5ADE9472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B7D83C1-1D4C-4B4A-A662-B3C4DEDB10ED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EC397FA-BA8F-41ED-9BC5-85F1B2F54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8575"/>
            <a:ext cx="7772400" cy="1143000"/>
          </a:xfrm>
        </p:spPr>
        <p:txBody>
          <a:bodyPr/>
          <a:lstStyle/>
          <a:p>
            <a:pPr algn="ctr" rtl="0" eaLnBrk="1" hangingPunct="1"/>
            <a:r>
              <a:rPr lang="en-US" altLang="en-US">
                <a:cs typeface="Tahoma" panose="020B0604030504040204" pitchFamily="34" charset="0"/>
              </a:rPr>
              <a:t>INHALATION ANESTHETICS</a:t>
            </a:r>
            <a:endParaRPr lang="ar-JO" altLang="en-US"/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81C0574B-E671-415A-B01B-445F5823CA6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388"/>
          </a:xfrm>
        </p:spPr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Inhaled gases </a:t>
            </a:r>
            <a:r>
              <a:rPr lang="en-US" altLang="en-US">
                <a:cs typeface="Times New Roman" panose="02020603050405020304" pitchFamily="18" charset="0"/>
              </a:rPr>
              <a:t>are the mainstay of anesthesia and are used primarily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for the maintenance of anesthesia </a:t>
            </a:r>
            <a:r>
              <a:rPr lang="en-US" altLang="en-US">
                <a:cs typeface="Times New Roman" panose="02020603050405020304" pitchFamily="18" charset="0"/>
              </a:rPr>
              <a:t>after administration of an intravenous agent. 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Inhalation anesthetics</a:t>
            </a:r>
            <a:r>
              <a:rPr lang="en-US" altLang="en-US">
                <a:cs typeface="Times New Roman" panose="02020603050405020304" pitchFamily="18" charset="0"/>
              </a:rPr>
              <a:t> have a benefit that is not available with intravenous agents:</a:t>
            </a:r>
          </a:p>
          <a:p>
            <a:pPr lvl="1" algn="l" rtl="0" eaLnBrk="1" hangingPunct="1">
              <a:buFont typeface="Courier New" panose="02070309020205020404" pitchFamily="49" charset="0"/>
              <a:buChar char="o"/>
            </a:pPr>
            <a:r>
              <a:rPr lang="en-US" altLang="en-US">
                <a:cs typeface="Times New Roman" panose="02020603050405020304" pitchFamily="18" charset="0"/>
              </a:rPr>
              <a:t> because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depth of anesthesia can be rapidly altered </a:t>
            </a:r>
            <a:r>
              <a:rPr lang="en-US" altLang="en-US">
                <a:cs typeface="Times New Roman" panose="02020603050405020304" pitchFamily="18" charset="0"/>
              </a:rPr>
              <a:t>by </a:t>
            </a:r>
            <a:r>
              <a:rPr lang="en-US" altLang="en-US" b="1">
                <a:cs typeface="Times New Roman" panose="02020603050405020304" pitchFamily="18" charset="0"/>
              </a:rPr>
              <a:t>changing concentration of drug. </a:t>
            </a:r>
          </a:p>
          <a:p>
            <a:pPr lvl="1" algn="l" rtl="0" eaLnBrk="1" hangingPunct="1">
              <a:buFont typeface="Courier New" panose="02070309020205020404" pitchFamily="49" charset="0"/>
              <a:buChar char="o"/>
            </a:pP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Inhalation anesthetics are also reversible</a:t>
            </a:r>
            <a:r>
              <a:rPr lang="en-US" altLang="en-US">
                <a:cs typeface="Times New Roman" panose="02020603050405020304" pitchFamily="18" charset="0"/>
              </a:rPr>
              <a:t>, because most are rapidly eliminated by exhalation.</a:t>
            </a:r>
            <a:endParaRPr lang="ar-JO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00E70532-8B5C-44E0-9D77-1FAAC55502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CAA849CF-9742-469F-ACE2-92F251B7518E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52C196C9-D271-4635-902A-27D10D9F0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337"/>
          </a:xfrm>
        </p:spPr>
        <p:txBody>
          <a:bodyPr/>
          <a:lstStyle/>
          <a:p>
            <a:pPr eaLnBrk="1" hangingPunct="1"/>
            <a:r>
              <a:rPr lang="en-US" altLang="en-US" sz="3200">
                <a:cs typeface="Tahoma" panose="020B0604030504040204" pitchFamily="34" charset="0"/>
              </a:rPr>
              <a:t>Common features of inhalation anesthetics</a:t>
            </a:r>
            <a:endParaRPr lang="ar-JO" altLang="en-US" sz="3200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9CAE098-1200-4309-86CD-BB714D8F3B4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Modern inhalation anesthetics are nonexplosive agents that include the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gas nitrous oxide </a:t>
            </a:r>
            <a:r>
              <a:rPr lang="en-US" altLang="en-US">
                <a:cs typeface="Times New Roman" panose="02020603050405020304" pitchFamily="18" charset="0"/>
              </a:rPr>
              <a:t>as well as a number of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volatile, halogenated hydrocarbons.</a:t>
            </a: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22182D99-FE3B-4E11-82CC-7A241A4538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23784BA-0BF3-4240-82F7-13B3AB94ADA4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02E31108-76A1-4EA7-9421-350257F9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>
                <a:cs typeface="Tahoma" panose="020B0604030504040204" pitchFamily="34" charset="0"/>
              </a:rPr>
              <a:t>Mechanism of action</a:t>
            </a:r>
            <a:endParaRPr lang="ar-JO" altLang="en-US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008C0DCE-8B95-461D-8E65-72762E290E1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The focus is on interactions of inhaled anesthetics with proteins comprising </a:t>
            </a:r>
            <a:r>
              <a:rPr lang="en-US" altLang="en-US" b="1">
                <a:cs typeface="Times New Roman" panose="02020603050405020304" pitchFamily="18" charset="0"/>
              </a:rPr>
              <a:t>ion channels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The general anesthetics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increase the sensitivity of the γ-aminobutyric acid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(GABA) receptors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 to neurotransmitter,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GABA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This causes a </a:t>
            </a:r>
            <a:r>
              <a:rPr lang="en-US" altLang="en-US" b="1">
                <a:cs typeface="Times New Roman" panose="02020603050405020304" pitchFamily="18" charset="0"/>
              </a:rPr>
              <a:t>prolongation of inhibitory chloride ion current, reduce neuronal excitability </a:t>
            </a:r>
          </a:p>
          <a:p>
            <a:pPr algn="l" rtl="0" eaLnBrk="1" hangingPunct="1"/>
            <a:endParaRPr lang="ar-JO" altLang="en-US" b="1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2008CE26-1F02-44CA-8F64-419713D657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C3911DEF-191D-47B4-8B5A-EACC18DEE49E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D21D499-F184-4AC7-BE00-B7F0EC95F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1143000"/>
          </a:xfrm>
        </p:spPr>
        <p:txBody>
          <a:bodyPr/>
          <a:lstStyle/>
          <a:p>
            <a:pPr algn="ctr" rtl="0"/>
            <a:r>
              <a:rPr lang="en-US" altLang="en-US">
                <a:cs typeface="Tahoma" panose="020B0604030504040204" pitchFamily="34" charset="0"/>
              </a:rPr>
              <a:t>Inhaled anesthetics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E2FD658-8B8B-41E3-B712-A6161744D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Halothane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Desflurane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Enflurane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Isoflurane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Nitrous oxide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Sevoflurane</a:t>
            </a:r>
          </a:p>
          <a:p>
            <a:pPr algn="l" rtl="0"/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2475409C-2CC7-4F53-8DA3-AFBBE1158A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A169766D-18E8-483B-B3F3-567C5EED247F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F6A6527-C7DB-402D-8861-BEEA721C2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>
                <a:cs typeface="Tahoma" panose="020B0604030504040204" pitchFamily="34" charset="0"/>
              </a:rPr>
              <a:t>Halothane</a:t>
            </a:r>
            <a:endParaRPr lang="ar-JO" altLang="en-US"/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324F739-17D6-4456-925C-BD08F98EF4F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This agent is the </a:t>
            </a:r>
            <a:r>
              <a:rPr lang="en-US" altLang="en-US" b="1">
                <a:cs typeface="Times New Roman" panose="02020603050405020304" pitchFamily="18" charset="0"/>
              </a:rPr>
              <a:t>prototype</a:t>
            </a:r>
            <a:r>
              <a:rPr lang="en-US" altLang="en-US">
                <a:cs typeface="Times New Roman" panose="02020603050405020304" pitchFamily="18" charset="0"/>
              </a:rPr>
              <a:t> to which newer inhalation anesthetics have been compared.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When halothane was introduced,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its ability to induce anesthetic state rapidly</a:t>
            </a:r>
            <a:r>
              <a:rPr lang="en-US" altLang="en-US">
                <a:cs typeface="Times New Roman" panose="02020603050405020304" pitchFamily="18" charset="0"/>
              </a:rPr>
              <a:t> and to allow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quick recovery </a:t>
            </a:r>
            <a:r>
              <a:rPr lang="en-US" altLang="en-US">
                <a:cs typeface="Times New Roman" panose="02020603050405020304" pitchFamily="18" charset="0"/>
              </a:rPr>
              <a:t>made it an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anesthetic of choice.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However, </a:t>
            </a:r>
            <a:r>
              <a:rPr lang="en-US" altLang="en-US" b="1">
                <a:cs typeface="Times New Roman" panose="02020603050405020304" pitchFamily="18" charset="0"/>
              </a:rPr>
              <a:t>with the recognition of adverse effects and  availability of other anesthetics that cause fewer complications</a:t>
            </a:r>
            <a:r>
              <a:rPr lang="en-US" altLang="en-US">
                <a:cs typeface="Times New Roman" panose="02020603050405020304" pitchFamily="18" charset="0"/>
              </a:rPr>
              <a:t>,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halothane is being replaced in developed countries </a:t>
            </a:r>
            <a:endParaRPr lang="ar-JO" altLang="en-US" b="1">
              <a:solidFill>
                <a:srgbClr val="FF0000"/>
              </a:solidFill>
            </a:endParaRP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B5D77377-44CE-4E20-BBD3-3F02BC0C93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ED78DC6-0723-47C4-B9C8-C247F1FB8A11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628D26AC-70D6-4E13-82DA-6E7DF9465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>
                <a:cs typeface="Tahoma" panose="020B0604030504040204" pitchFamily="34" charset="0"/>
              </a:rPr>
              <a:t>Therapeutic uses</a:t>
            </a:r>
            <a:endParaRPr lang="ar-JO" altLang="en-US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17CC2D5-B914-4E5A-90CE-10127AC011E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Whereas halothane is a </a:t>
            </a:r>
            <a:r>
              <a:rPr lang="en-US" altLang="en-US" b="1">
                <a:cs typeface="Times New Roman" panose="02020603050405020304" pitchFamily="18" charset="0"/>
              </a:rPr>
              <a:t>potent anesthetic</a:t>
            </a:r>
            <a:r>
              <a:rPr lang="en-US" altLang="en-US">
                <a:cs typeface="Times New Roman" panose="02020603050405020304" pitchFamily="18" charset="0"/>
              </a:rPr>
              <a:t>, it is a relatively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weak analgesic</a:t>
            </a:r>
            <a:r>
              <a:rPr lang="en-US" altLang="en-US">
                <a:solidFill>
                  <a:srgbClr val="0070C0"/>
                </a:solidFill>
                <a:cs typeface="Times New Roman" panose="02020603050405020304" pitchFamily="18" charset="0"/>
              </a:rPr>
              <a:t>.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Thus, halothane is usually coadministered with </a:t>
            </a:r>
            <a:r>
              <a:rPr lang="en-US" altLang="en-US" b="1">
                <a:cs typeface="Times New Roman" panose="02020603050405020304" pitchFamily="18" charset="0"/>
              </a:rPr>
              <a:t>nitrous oxide, opioids, or local anesthetics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Halothane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relaxes both skeletal and uterine muscle</a:t>
            </a:r>
            <a:r>
              <a:rPr lang="en-US" altLang="en-US">
                <a:cs typeface="Times New Roman" panose="02020603050405020304" pitchFamily="18" charset="0"/>
              </a:rPr>
              <a:t>, and it can be used in </a:t>
            </a:r>
            <a:r>
              <a:rPr lang="en-US" altLang="en-US" b="1">
                <a:cs typeface="Times New Roman" panose="02020603050405020304" pitchFamily="18" charset="0"/>
              </a:rPr>
              <a:t>obstetrics when uterine relaxation is indicated.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Halothane is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not hepatotoxic in pediatric patients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>
                <a:cs typeface="Times New Roman" panose="02020603050405020304" pitchFamily="18" charset="0"/>
              </a:rPr>
              <a:t>(unlike its potential effect on adults), and combined with its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pleasant odor</a:t>
            </a:r>
            <a:r>
              <a:rPr lang="en-US" altLang="en-US">
                <a:cs typeface="Times New Roman" panose="02020603050405020304" pitchFamily="18" charset="0"/>
              </a:rPr>
              <a:t>, this makes it </a:t>
            </a:r>
            <a:r>
              <a:rPr lang="en-US" altLang="en-US" b="1">
                <a:cs typeface="Times New Roman" panose="02020603050405020304" pitchFamily="18" charset="0"/>
              </a:rPr>
              <a:t>suitable in children for </a:t>
            </a:r>
            <a:r>
              <a:rPr lang="en-US" altLang="en-US">
                <a:cs typeface="Times New Roman" panose="02020603050405020304" pitchFamily="18" charset="0"/>
              </a:rPr>
              <a:t>inhalation induction.</a:t>
            </a:r>
            <a:endParaRPr lang="ar-JO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80F62F8A-CF17-4BDA-BE6D-E29A81860F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D4CDCBED-331C-436A-8AFE-1B0DBF4DDF9C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2260383A-39A5-4483-B070-930BECDEA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525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>
                <a:cs typeface="Tahoma" panose="020B0604030504040204" pitchFamily="34" charset="0"/>
              </a:rPr>
              <a:t>Pharmacokinetics</a:t>
            </a:r>
            <a:endParaRPr lang="ar-JO" altLang="en-US"/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3841600A-75B7-456D-B46B-F5F39DEC2A2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Halothane is metabolized in body to </a:t>
            </a:r>
            <a:r>
              <a:rPr lang="en-US" altLang="en-US" b="1">
                <a:cs typeface="Times New Roman" panose="02020603050405020304" pitchFamily="18" charset="0"/>
              </a:rPr>
              <a:t>tissue-toxic hydrocarbons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(trifluoroethanol) and bromide ion</a:t>
            </a:r>
            <a:r>
              <a:rPr lang="en-US" altLang="en-US">
                <a:cs typeface="Times New Roman" panose="02020603050405020304" pitchFamily="18" charset="0"/>
              </a:rPr>
              <a:t>.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This reaction begins as a </a:t>
            </a:r>
            <a:r>
              <a:rPr lang="en-US" altLang="en-US" b="1">
                <a:cs typeface="Times New Roman" panose="02020603050405020304" pitchFamily="18" charset="0"/>
              </a:rPr>
              <a:t>fever, anorexia, nausea</a:t>
            </a:r>
            <a:r>
              <a:rPr lang="en-US" altLang="en-US">
                <a:cs typeface="Times New Roman" panose="02020603050405020304" pitchFamily="18" charset="0"/>
              </a:rPr>
              <a:t>, and </a:t>
            </a:r>
            <a:r>
              <a:rPr lang="en-US" altLang="en-US" b="1">
                <a:cs typeface="Times New Roman" panose="02020603050405020304" pitchFamily="18" charset="0"/>
              </a:rPr>
              <a:t>vomiting</a:t>
            </a:r>
            <a:r>
              <a:rPr lang="en-US" altLang="en-US">
                <a:cs typeface="Times New Roman" panose="02020603050405020304" pitchFamily="18" charset="0"/>
              </a:rPr>
              <a:t>, and patients may exhibit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signs of hepatitis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.  </a:t>
            </a:r>
            <a:endParaRPr lang="ar-JO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C7E813E6-227E-4DBA-A626-FCEE6A2A17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50883E5F-D1B1-4090-ADE8-EA4A10BE9BB4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590B65AB-AAC2-4E01-8976-09C2C64A5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>
                <a:cs typeface="Tahoma" panose="020B0604030504040204" pitchFamily="34" charset="0"/>
              </a:rPr>
              <a:t>Adverse effects</a:t>
            </a:r>
            <a:endParaRPr lang="ar-JO" altLang="en-US"/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B1E2B453-55C0-43AE-8AF2-C4101D5AE02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Cardiac effects: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vagomimetic (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bradycardia), cardiac arrhythmias, hypotension</a:t>
            </a:r>
            <a:r>
              <a:rPr lang="en-US" altLang="en-US">
                <a:cs typeface="Times New Roman" panose="02020603050405020304" pitchFamily="18" charset="0"/>
              </a:rPr>
              <a:t>. Should it become necessary to counter excessive hypotension during halothane anesthesia, it is recommended that </a:t>
            </a:r>
            <a:r>
              <a:rPr lang="en-US" altLang="en-US" b="1">
                <a:cs typeface="Times New Roman" panose="02020603050405020304" pitchFamily="18" charset="0"/>
              </a:rPr>
              <a:t>vasoconstrictor</a:t>
            </a:r>
            <a:r>
              <a:rPr lang="en-US" altLang="en-US">
                <a:cs typeface="Times New Roman" panose="02020603050405020304" pitchFamily="18" charset="0"/>
              </a:rPr>
              <a:t>, such as </a:t>
            </a:r>
            <a:r>
              <a:rPr lang="en-US" altLang="en-US" b="1">
                <a:cs typeface="Times New Roman" panose="02020603050405020304" pitchFamily="18" charset="0"/>
              </a:rPr>
              <a:t>phenylephrine</a:t>
            </a:r>
            <a:r>
              <a:rPr lang="en-US" altLang="en-US">
                <a:cs typeface="Times New Roman" panose="02020603050405020304" pitchFamily="18" charset="0"/>
              </a:rPr>
              <a:t>, be given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Malignant hyperthermia: </a:t>
            </a:r>
            <a:r>
              <a:rPr lang="en-US" altLang="en-US">
                <a:cs typeface="Times New Roman" panose="02020603050405020304" pitchFamily="18" charset="0"/>
              </a:rPr>
              <a:t>In a very small percentage of patients, have potential to induce malignant hyperthermia (increase myoplasmaic calcium concentration) </a:t>
            </a:r>
            <a:endParaRPr lang="ar-JO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9CA34B11-E1C7-4A84-8738-0D4DBA280F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BA3784FF-6CE6-40F1-8C88-95F06C95E8A5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89E41046-0EDD-414D-A899-646F32A4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AA34B04A-8930-4AFE-8ADF-E7B010FB274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endParaRPr lang="en-US" altLang="en-US">
              <a:cs typeface="Times New Roman" panose="02020603050405020304" pitchFamily="18" charset="0"/>
            </a:endParaRP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Should a patient exhibit the characteristic symptoms of malignant hyperthermia,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dantrolene</a:t>
            </a:r>
            <a:r>
              <a:rPr lang="en-US" altLang="en-US">
                <a:cs typeface="Times New Roman" panose="02020603050405020304" pitchFamily="18" charset="0"/>
              </a:rPr>
              <a:t> is given 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Therefore, halothane has been replaced by new agents as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sevoflurane &amp; isoflurane</a:t>
            </a:r>
            <a:endParaRPr lang="ar-JO" altLang="en-US" b="1">
              <a:solidFill>
                <a:srgbClr val="FF0000"/>
              </a:solidFill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13634D1D-F09E-472D-AC10-3D562F8F7F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6473CF9C-C8D1-4F7F-8CD8-5F0D662C1A46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1E82831-E956-4B64-9BBB-A4D00C4EA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2813" y="49213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Enflurane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E4B4D69-E690-4FB9-9E00-0FFFC6E17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978775" cy="4789488"/>
          </a:xfrm>
        </p:spPr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less potent than halothane, but it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produces rapid induction and recovery.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is </a:t>
            </a:r>
            <a:r>
              <a:rPr lang="en-US" altLang="en-US" b="1">
                <a:cs typeface="Times New Roman" panose="02020603050405020304" pitchFamily="18" charset="0"/>
              </a:rPr>
              <a:t>contraindicated in patients </a:t>
            </a:r>
            <a:r>
              <a:rPr lang="en-US" altLang="en-US">
                <a:cs typeface="Times New Roman" panose="02020603050405020304" pitchFamily="18" charset="0"/>
              </a:rPr>
              <a:t>with </a:t>
            </a:r>
            <a:r>
              <a:rPr lang="en-US" altLang="en-US" b="1">
                <a:cs typeface="Times New Roman" panose="02020603050405020304" pitchFamily="18" charset="0"/>
              </a:rPr>
              <a:t>kidney failure</a:t>
            </a:r>
            <a:r>
              <a:rPr lang="en-US" altLang="en-US"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A disadvantage of enflurane is that it causes </a:t>
            </a:r>
            <a:r>
              <a:rPr lang="en-US" altLang="en-US" b="1">
                <a:cs typeface="Times New Roman" panose="02020603050405020304" pitchFamily="18" charset="0"/>
              </a:rPr>
              <a:t>CNS excitation</a:t>
            </a:r>
            <a:r>
              <a:rPr lang="en-US" altLang="en-US">
                <a:cs typeface="Times New Roman" panose="02020603050405020304" pitchFamily="18" charset="0"/>
              </a:rPr>
              <a:t>, it is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not used in patients with seizure disorders.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It produces </a:t>
            </a:r>
            <a:r>
              <a:rPr lang="en-US" altLang="en-US" b="1">
                <a:cs typeface="Times New Roman" panose="02020603050405020304" pitchFamily="18" charset="0"/>
              </a:rPr>
              <a:t>less arrhythmia &amp; less hepatotoxicity</a:t>
            </a:r>
            <a:r>
              <a:rPr lang="en-US" altLang="en-US">
                <a:cs typeface="Times New Roman" panose="02020603050405020304" pitchFamily="18" charset="0"/>
              </a:rPr>
              <a:t> than halothane</a:t>
            </a:r>
          </a:p>
          <a:p>
            <a:pPr algn="l" rtl="0"/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C832D6C6-60D0-4F61-9309-FB74B0D38E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A032D5E0-6346-4DDC-B6DE-D1515E10C969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09A84E5-E53E-4F92-A430-F4DCA779A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30A6E943-758B-42CE-91F6-044EE9BA392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General anesthetics </a:t>
            </a:r>
            <a:r>
              <a:rPr lang="en-US" altLang="en-US">
                <a:cs typeface="Times New Roman" panose="02020603050405020304" pitchFamily="18" charset="0"/>
              </a:rPr>
              <a:t>are classified into two groups according to their route of administration:</a:t>
            </a:r>
          </a:p>
          <a:p>
            <a:pPr lvl="1" algn="l" rtl="0" eaLnBrk="1" hangingPunct="1"/>
            <a:r>
              <a:rPr lang="en-US" altLang="en-US" sz="2800" b="1">
                <a:solidFill>
                  <a:srgbClr val="0070C0"/>
                </a:solidFill>
                <a:cs typeface="Times New Roman" panose="02020603050405020304" pitchFamily="18" charset="0"/>
              </a:rPr>
              <a:t>Inhaled anesthetics</a:t>
            </a:r>
          </a:p>
          <a:p>
            <a:pPr lvl="1" algn="l" rtl="0" eaLnBrk="1" hangingPunct="1"/>
            <a:r>
              <a:rPr lang="en-US" altLang="en-US" sz="2800" b="1">
                <a:solidFill>
                  <a:srgbClr val="0070C0"/>
                </a:solidFill>
                <a:cs typeface="Times New Roman" panose="02020603050405020304" pitchFamily="18" charset="0"/>
              </a:rPr>
              <a:t> Intravenous anesthetics</a:t>
            </a:r>
            <a:endParaRPr lang="ar-JO" altLang="en-US" sz="2800" b="1">
              <a:solidFill>
                <a:srgbClr val="0070C0"/>
              </a:solidFill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CE408E2F-BE4F-4E01-A4F8-8EB31A1A2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D627D319-62AC-4389-983E-38C485A55B1E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F6266EB-7D0E-4E0A-B41E-157F6CFF9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Isoflurane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3845C1B-FD3F-409A-9E2A-6DEC4304D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978775" cy="4572000"/>
          </a:xfrm>
        </p:spPr>
        <p:txBody>
          <a:bodyPr/>
          <a:lstStyle/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It is widely used</a:t>
            </a:r>
            <a:r>
              <a:rPr lang="en-US" altLang="en-US">
                <a:cs typeface="Times New Roman" panose="02020603050405020304" pitchFamily="18" charset="0"/>
              </a:rPr>
              <a:t>;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is not tissue toxic.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Unlike the other halogenated anesthetic gases,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isoflurane does not induce cardiac arrhythmias </a:t>
            </a:r>
            <a:r>
              <a:rPr lang="en-US" altLang="en-US">
                <a:cs typeface="Times New Roman" panose="02020603050405020304" pitchFamily="18" charset="0"/>
              </a:rPr>
              <a:t>and does not sensitize heart to the action of catecholamines.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it produces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hypotension </a:t>
            </a:r>
            <a:r>
              <a:rPr lang="en-US" altLang="en-US">
                <a:cs typeface="Times New Roman" panose="02020603050405020304" pitchFamily="18" charset="0"/>
              </a:rPr>
              <a:t>due to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peripheral vasodilation</a:t>
            </a:r>
            <a:r>
              <a:rPr lang="en-US" altLang="en-US">
                <a:cs typeface="Times New Roman" panose="02020603050405020304" pitchFamily="18" charset="0"/>
              </a:rPr>
              <a:t>. It also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dilates the coronary arteries</a:t>
            </a:r>
            <a:r>
              <a:rPr lang="en-US" altLang="en-US">
                <a:cs typeface="Times New Roman" panose="02020603050405020304" pitchFamily="18" charset="0"/>
              </a:rPr>
              <a:t>, increasing coronary blood flow. This property may make it benefecial in patients with </a:t>
            </a:r>
            <a:r>
              <a:rPr lang="en-US" altLang="en-US" b="1">
                <a:cs typeface="Times New Roman" panose="02020603050405020304" pitchFamily="18" charset="0"/>
              </a:rPr>
              <a:t>ischemic heart disease. </a:t>
            </a:r>
          </a:p>
          <a:p>
            <a:pPr algn="l" rtl="0">
              <a:buFont typeface="Wingdings 2" panose="05020102010507070707" pitchFamily="18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36868" name="Slide Number Placeholder 3">
            <a:extLst>
              <a:ext uri="{FF2B5EF4-FFF2-40B4-BE49-F238E27FC236}">
                <a16:creationId xmlns:a16="http://schemas.microsoft.com/office/drawing/2014/main" id="{93EF59F5-D98F-4A35-93FB-2805BA2681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D3A4B238-CAB3-4C83-8651-503AB13F5B67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B9F0EFE-ED0C-4217-979D-114CB8788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115888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Desflurane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98EDB0A-A238-450F-A0B3-E5DF91C7C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484313"/>
            <a:ext cx="7772400" cy="4572000"/>
          </a:xfrm>
        </p:spPr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The rapidity with which desflurane causes anesthesia and emergence has made it a popular anesthetic for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outpatient surgery.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Because it is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irritating to the airway</a:t>
            </a:r>
            <a:r>
              <a:rPr lang="en-US" altLang="en-US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>
                <a:cs typeface="Times New Roman" panose="02020603050405020304" pitchFamily="18" charset="0"/>
              </a:rPr>
              <a:t>and can cause </a:t>
            </a:r>
            <a:r>
              <a:rPr lang="en-US" altLang="en-US" b="1">
                <a:cs typeface="Times New Roman" panose="02020603050405020304" pitchFamily="18" charset="0"/>
              </a:rPr>
              <a:t>laryngospasm, coughing, and excessive secretions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A37E0655-FD16-4E7E-B4D0-662E99F8DF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2B004C44-B133-492A-B6B7-16C28A98ABED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E282A7F-6E82-4999-9A7C-FA955EC86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115888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Sevoflurane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CA79E47-0507-4A58-8BB7-C3C9A25A1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978775" cy="4572000"/>
          </a:xfrm>
        </p:spPr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Rapid onset &amp; recovery</a:t>
            </a:r>
          </a:p>
          <a:p>
            <a:pPr algn="l" rtl="0"/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Not irritating to the airway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suitable for induction in children. 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ADCABFDB-DB68-42F7-8176-FCDF978D7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39BAC7A-2459-4EC7-BFBE-E6A1BAD055BD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0DD9E096-41BE-4D1A-B433-3DDCFD46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0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Nitrous oxide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913CF20-1010-4E85-AB2A-B3A3EBBCC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250" y="1447800"/>
            <a:ext cx="8083550" cy="4572000"/>
          </a:xfrm>
        </p:spPr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Nitrous oxide (“laughing gas”) is a </a:t>
            </a:r>
            <a:r>
              <a:rPr lang="en-US" altLang="en-US" b="1">
                <a:cs typeface="Times New Roman" panose="02020603050405020304" pitchFamily="18" charset="0"/>
              </a:rPr>
              <a:t>potent analgesic</a:t>
            </a:r>
            <a:r>
              <a:rPr lang="en-US" altLang="en-US">
                <a:cs typeface="Times New Roman" panose="02020603050405020304" pitchFamily="18" charset="0"/>
              </a:rPr>
              <a:t> but a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weak anesthetic</a:t>
            </a:r>
            <a:r>
              <a:rPr lang="en-US" altLang="en-US">
                <a:solidFill>
                  <a:srgbClr val="0070C0"/>
                </a:solidFill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It is not used alone in general anesthesia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It is therefore </a:t>
            </a:r>
            <a:r>
              <a:rPr lang="en-US" altLang="en-US" b="1">
                <a:cs typeface="Times New Roman" panose="02020603050405020304" pitchFamily="18" charset="0"/>
              </a:rPr>
              <a:t>frequently combined with other</a:t>
            </a:r>
            <a:r>
              <a:rPr lang="en-US" altLang="en-US">
                <a:cs typeface="Times New Roman" panose="02020603050405020304" pitchFamily="18" charset="0"/>
              </a:rPr>
              <a:t>, more potent agents to attain pain-free anesthesia.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It has </a:t>
            </a:r>
            <a:r>
              <a:rPr lang="en-US" altLang="en-US" b="1">
                <a:cs typeface="Times New Roman" panose="02020603050405020304" pitchFamily="18" charset="0"/>
              </a:rPr>
              <a:t>no effect on cardiovascular system</a:t>
            </a:r>
            <a:r>
              <a:rPr lang="en-US" altLang="en-US">
                <a:cs typeface="Times New Roman" panose="02020603050405020304" pitchFamily="18" charset="0"/>
              </a:rPr>
              <a:t>, and it is the </a:t>
            </a:r>
            <a:r>
              <a:rPr lang="en-US" altLang="en-US" b="1">
                <a:cs typeface="Times New Roman" panose="02020603050405020304" pitchFamily="18" charset="0"/>
              </a:rPr>
              <a:t>least hepatotoxic</a:t>
            </a:r>
            <a:r>
              <a:rPr lang="en-US" altLang="en-US">
                <a:cs typeface="Times New Roman" panose="02020603050405020304" pitchFamily="18" charset="0"/>
              </a:rPr>
              <a:t> of the inhalation anesthetics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FAAE5D01-B6B3-455B-9064-8113DEAF65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7C872DD5-86CF-4F59-89FB-2D14403EEA31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08CFDED-F945-4E40-AB89-EBA8A0061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4925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INTRAVENOUS ANESTHETICS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725E0E2-180E-4D4D-8A6C-C009A0EC7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Intravenous anesthetics</a:t>
            </a:r>
            <a:r>
              <a:rPr lang="en-US" altLang="en-US">
                <a:cs typeface="Times New Roman" panose="02020603050405020304" pitchFamily="18" charset="0"/>
              </a:rPr>
              <a:t> are often used for the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rapid induction of anesthesia,</a:t>
            </a:r>
            <a:r>
              <a:rPr lang="en-US" altLang="en-US">
                <a:cs typeface="Times New Roman" panose="02020603050405020304" pitchFamily="18" charset="0"/>
              </a:rPr>
              <a:t> which is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then maintained with an appropriate inhalation agent.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They rapidly induce anesthesia and must therefore be injected slowly. 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8F6A3482-BF0A-4A05-BBE5-75372A5299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F877062-61A2-47E4-99ED-359C82E41CE4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B8762EF-3D86-44AC-8D2F-EE52A8B72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INTRAVENOUS ANESTHETICS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54394D7-BD8F-4BEA-94BD-0DF5A4508C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Barbiturates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Benzodiazepines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Etomidate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Ketamine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Opioids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Propofol</a:t>
            </a:r>
          </a:p>
          <a:p>
            <a:pPr algn="l" rtl="0"/>
            <a:endParaRPr lang="en-US" altLang="en-US">
              <a:cs typeface="Times New Roman" panose="02020603050405020304" pitchFamily="18" charset="0"/>
            </a:endParaRPr>
          </a:p>
          <a:p>
            <a:pPr algn="l" rtl="0"/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414A577-5DB4-4A3F-A8D7-6FBF00D2E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6963A26-EF6C-4064-A323-2698958FA4C8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CA911F4-5A8D-4567-8DFF-95ED5FD0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9525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Barbiturates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7A0DCA9-4B37-43D9-98D1-518864F35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/>
            <a:r>
              <a:rPr lang="en-US" altLang="en-US" sz="2800" b="1">
                <a:cs typeface="Times New Roman" panose="02020603050405020304" pitchFamily="18" charset="0"/>
              </a:rPr>
              <a:t>Thiopental</a:t>
            </a:r>
            <a:r>
              <a:rPr lang="en-US" altLang="en-US" sz="2800">
                <a:cs typeface="Times New Roman" panose="02020603050405020304" pitchFamily="18" charset="0"/>
              </a:rPr>
              <a:t> is a </a:t>
            </a:r>
            <a:r>
              <a:rPr lang="en-US" altLang="en-US" sz="2800" b="1">
                <a:cs typeface="Times New Roman" panose="02020603050405020304" pitchFamily="18" charset="0"/>
              </a:rPr>
              <a:t>potent anesthetic </a:t>
            </a:r>
            <a:r>
              <a:rPr lang="en-US" altLang="en-US" sz="2800" b="1">
                <a:solidFill>
                  <a:srgbClr val="FF0000"/>
                </a:solidFill>
                <a:cs typeface="Times New Roman" panose="02020603050405020304" pitchFamily="18" charset="0"/>
              </a:rPr>
              <a:t>but a weak analgesic.</a:t>
            </a:r>
          </a:p>
          <a:p>
            <a:pPr algn="l" rtl="0"/>
            <a:r>
              <a:rPr lang="en-US" altLang="en-US" sz="2800">
                <a:cs typeface="Times New Roman" panose="02020603050405020304" pitchFamily="18" charset="0"/>
              </a:rPr>
              <a:t>When </a:t>
            </a:r>
            <a:r>
              <a:rPr lang="en-US" altLang="en-US" sz="2800" b="1">
                <a:cs typeface="Times New Roman" panose="02020603050405020304" pitchFamily="18" charset="0"/>
              </a:rPr>
              <a:t>thiopental</a:t>
            </a:r>
            <a:r>
              <a:rPr lang="en-US" altLang="en-US" sz="2800">
                <a:cs typeface="Times New Roman" panose="02020603050405020304" pitchFamily="18" charset="0"/>
              </a:rPr>
              <a:t> is administered intravenously, </a:t>
            </a:r>
            <a:r>
              <a:rPr lang="en-US" altLang="en-US" sz="2800" b="1">
                <a:cs typeface="Times New Roman" panose="02020603050405020304" pitchFamily="18" charset="0"/>
              </a:rPr>
              <a:t>it quickly enters CNS and depress function</a:t>
            </a:r>
            <a:r>
              <a:rPr lang="en-US" altLang="en-US" sz="2800">
                <a:cs typeface="Times New Roman" panose="02020603050405020304" pitchFamily="18" charset="0"/>
              </a:rPr>
              <a:t>, often in less than 1 minute. </a:t>
            </a:r>
          </a:p>
          <a:p>
            <a:pPr algn="l" rtl="0"/>
            <a:r>
              <a:rPr lang="en-US" altLang="en-US" sz="2800">
                <a:cs typeface="Times New Roman" panose="02020603050405020304" pitchFamily="18" charset="0"/>
              </a:rPr>
              <a:t>All barbiturates can cause </a:t>
            </a:r>
            <a:r>
              <a:rPr lang="en-US" altLang="en-US" sz="2800">
                <a:solidFill>
                  <a:srgbClr val="FF0000"/>
                </a:solidFill>
                <a:cs typeface="Times New Roman" panose="02020603050405020304" pitchFamily="18" charset="0"/>
              </a:rPr>
              <a:t>apnea, coughing, laryngospasm, and bronchospasm.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D058E305-6CF6-420D-BAF2-62B526B3B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2841E5F-F438-4534-831D-63D4FCE866FF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475BA9E-FBAB-45C1-BAE8-227AC1DA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175" y="115888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Benzodiazepines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0B797C3-8A88-4854-B3EE-0D07C6813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The benzodiazepines are used in conjunction with anesthetics to sedate the patient.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The most commonly employed is </a:t>
            </a:r>
            <a:r>
              <a:rPr lang="en-US" altLang="en-US" b="1">
                <a:cs typeface="Times New Roman" panose="02020603050405020304" pitchFamily="18" charset="0"/>
              </a:rPr>
              <a:t>midazolam</a:t>
            </a:r>
            <a:r>
              <a:rPr lang="en-US" altLang="en-US">
                <a:cs typeface="Times New Roman" panose="02020603050405020304" pitchFamily="18" charset="0"/>
              </a:rPr>
              <a:t>, which is available in many formulations, including oral. 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Diazepam</a:t>
            </a:r>
            <a:r>
              <a:rPr lang="en-US" altLang="en-US">
                <a:cs typeface="Times New Roman" panose="02020603050405020304" pitchFamily="18" charset="0"/>
              </a:rPr>
              <a:t> and </a:t>
            </a:r>
            <a:r>
              <a:rPr lang="en-US" altLang="en-US" b="1">
                <a:cs typeface="Times New Roman" panose="02020603050405020304" pitchFamily="18" charset="0"/>
              </a:rPr>
              <a:t>lorazepam</a:t>
            </a:r>
            <a:r>
              <a:rPr lang="en-US" altLang="en-US">
                <a:cs typeface="Times New Roman" panose="02020603050405020304" pitchFamily="18" charset="0"/>
              </a:rPr>
              <a:t> are alternatives.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All three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facilitate amnesia while causing sedation.</a:t>
            </a: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1A48107F-E81A-45CF-A52C-823D542A2D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2EC2C89-39E5-46C6-A885-3A9A77CC23B1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9407D54-13F0-45F0-BE35-B4452FF8E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650" y="0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Opioids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B18BC427-B39A-47E9-8874-78C12E716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7400" y="1143000"/>
            <a:ext cx="7772400" cy="4572000"/>
          </a:xfrm>
        </p:spPr>
        <p:txBody>
          <a:bodyPr/>
          <a:lstStyle/>
          <a:p>
            <a:pPr algn="l" rtl="0"/>
            <a:r>
              <a:rPr lang="en-US" altLang="en-US" sz="2200">
                <a:cs typeface="Times New Roman" panose="02020603050405020304" pitchFamily="18" charset="0"/>
              </a:rPr>
              <a:t>Because of their analgesic property, opioids are frequently used together with anesthetics </a:t>
            </a:r>
          </a:p>
          <a:p>
            <a:pPr algn="l" rtl="0"/>
            <a:r>
              <a:rPr lang="en-US" altLang="en-US" sz="2200">
                <a:cs typeface="Times New Roman" panose="02020603050405020304" pitchFamily="18" charset="0"/>
              </a:rPr>
              <a:t>The most frequently employed opioids are </a:t>
            </a:r>
            <a:r>
              <a:rPr lang="en-US" altLang="en-US" sz="2200" b="1">
                <a:solidFill>
                  <a:srgbClr val="0070C0"/>
                </a:solidFill>
                <a:cs typeface="Times New Roman" panose="02020603050405020304" pitchFamily="18" charset="0"/>
              </a:rPr>
              <a:t>fentanyl, sufentanil</a:t>
            </a:r>
            <a:r>
              <a:rPr lang="en-US" altLang="en-US" sz="2200">
                <a:cs typeface="Times New Roman" panose="02020603050405020304" pitchFamily="18" charset="0"/>
              </a:rPr>
              <a:t> </a:t>
            </a:r>
          </a:p>
          <a:p>
            <a:pPr algn="l" rtl="0"/>
            <a:r>
              <a:rPr lang="en-US" altLang="en-US" sz="2200">
                <a:cs typeface="Times New Roman" panose="02020603050405020304" pitchFamily="18" charset="0"/>
              </a:rPr>
              <a:t>They are administered either </a:t>
            </a:r>
            <a:r>
              <a:rPr lang="en-US" altLang="en-US" sz="2200" b="1">
                <a:cs typeface="Times New Roman" panose="02020603050405020304" pitchFamily="18" charset="0"/>
              </a:rPr>
              <a:t>intravenously, epidurally, or intrathecally.</a:t>
            </a:r>
          </a:p>
          <a:p>
            <a:pPr algn="l" rtl="0"/>
            <a:r>
              <a:rPr lang="en-US" altLang="en-US" sz="2200">
                <a:cs typeface="Times New Roman" panose="02020603050405020304" pitchFamily="18" charset="0"/>
              </a:rPr>
              <a:t> Opioids can cause hypotension, respiratory depression, and postanesthetic N &amp; V</a:t>
            </a:r>
          </a:p>
          <a:p>
            <a:pPr algn="l" rtl="0"/>
            <a:r>
              <a:rPr lang="en-US" altLang="en-US" sz="2200">
                <a:cs typeface="Times New Roman" panose="02020603050405020304" pitchFamily="18" charset="0"/>
              </a:rPr>
              <a:t>Opioid effects can be antagonized by </a:t>
            </a:r>
            <a:r>
              <a:rPr lang="en-US" altLang="en-US" sz="2200" b="1">
                <a:cs typeface="Times New Roman" panose="02020603050405020304" pitchFamily="18" charset="0"/>
              </a:rPr>
              <a:t>naloxone 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65E2F10B-90A5-43D7-B4E2-04A71ECC89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061C3760-4B74-4C81-B0B0-0F481EA6582B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EB81E43-B53F-475D-9BFC-C28D1E28B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9525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Etomidate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186134C6-86AB-4B1C-94A7-2B7BCB38AF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It is used to induce anesthesia. It is a 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hypnotic agent </a:t>
            </a:r>
            <a:r>
              <a:rPr lang="en-US" altLang="en-US">
                <a:cs typeface="Times New Roman" panose="02020603050405020304" pitchFamily="18" charset="0"/>
              </a:rPr>
              <a:t>but lacks analgesic activity.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Induction is rapid, and the drug is short-acting.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 It is only used for patients with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coronary artery disease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 or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cardiovascular dysfunction</a:t>
            </a:r>
            <a:r>
              <a:rPr lang="en-US" altLang="en-US">
                <a:cs typeface="Times New Roman" panose="02020603050405020304" pitchFamily="18" charset="0"/>
              </a:rPr>
              <a:t>, such as shock.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Among its benefits are little </a:t>
            </a:r>
            <a:r>
              <a:rPr lang="en-US" altLang="en-US" b="1">
                <a:cs typeface="Times New Roman" panose="02020603050405020304" pitchFamily="18" charset="0"/>
              </a:rPr>
              <a:t>to no effect on heart and circulation. </a:t>
            </a: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46CF0517-2E79-48BC-89CA-0E32274BBD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3303B0A-9FF7-4D96-B145-3C3AE38EA949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26F69AA-8FC6-4738-B17C-59D96478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74638"/>
            <a:ext cx="8567737" cy="1143000"/>
          </a:xfrm>
        </p:spPr>
        <p:txBody>
          <a:bodyPr/>
          <a:lstStyle/>
          <a:p>
            <a:pPr eaLnBrk="1" hangingPunct="1"/>
            <a:r>
              <a:rPr lang="en-US" altLang="en-US" sz="3200">
                <a:cs typeface="Tahoma" panose="020B0604030504040204" pitchFamily="34" charset="0"/>
              </a:rPr>
              <a:t>PATIENT FACTORS IN SELECTION OF ANESTHESIA</a:t>
            </a:r>
            <a:endParaRPr lang="ar-JO" altLang="en-US" sz="3200"/>
          </a:p>
        </p:txBody>
      </p:sp>
      <p:sp>
        <p:nvSpPr>
          <p:cNvPr id="10243" name="Slide Number Placeholder 2">
            <a:extLst>
              <a:ext uri="{FF2B5EF4-FFF2-40B4-BE49-F238E27FC236}">
                <a16:creationId xmlns:a16="http://schemas.microsoft.com/office/drawing/2014/main" id="{62AF16A0-8071-47F8-9734-A97151EA1E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2C934636-E09C-4235-B338-CA8753178169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0244" name="Content Placeholder 3">
            <a:extLst>
              <a:ext uri="{FF2B5EF4-FFF2-40B4-BE49-F238E27FC236}">
                <a16:creationId xmlns:a16="http://schemas.microsoft.com/office/drawing/2014/main" id="{C41C26B3-C22C-484E-9BBB-6D2A9F363D8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113" y="1700213"/>
            <a:ext cx="7772400" cy="4572000"/>
          </a:xfrm>
        </p:spPr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Liver and kidney: </a:t>
            </a:r>
            <a:r>
              <a:rPr lang="en-US" altLang="en-US">
                <a:cs typeface="Times New Roman" panose="02020603050405020304" pitchFamily="18" charset="0"/>
              </a:rPr>
              <a:t>Because they are not only influence the 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distribution and clearance </a:t>
            </a:r>
            <a:r>
              <a:rPr lang="en-US" altLang="en-US">
                <a:cs typeface="Times New Roman" panose="02020603050405020304" pitchFamily="18" charset="0"/>
              </a:rPr>
              <a:t>of anesthetic agents but can also be target organs for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toxic effects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Respiratory system: </a:t>
            </a:r>
            <a:r>
              <a:rPr lang="en-US" altLang="en-US">
                <a:cs typeface="Times New Roman" panose="02020603050405020304" pitchFamily="18" charset="0"/>
              </a:rPr>
              <a:t>The condition of the respiratory system must be considered if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inhalation anesthetics </a:t>
            </a:r>
            <a:r>
              <a:rPr lang="en-US" altLang="en-US">
                <a:cs typeface="Times New Roman" panose="02020603050405020304" pitchFamily="18" charset="0"/>
              </a:rPr>
              <a:t>are indicated.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All inhaled anesthetics depress respiratory system</a:t>
            </a:r>
            <a:r>
              <a:rPr lang="en-US" altLang="en-US">
                <a:cs typeface="Times New Roman" panose="02020603050405020304" pitchFamily="18" charset="0"/>
              </a:rPr>
              <a:t>. They also are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bronchodilator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3823D180-CA45-4739-AAB1-9B7617B93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050" y="22225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Ketamine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886C78B-A72D-4088-843F-6FF9DDA16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8050" y="1393825"/>
            <a:ext cx="7772400" cy="5045075"/>
          </a:xfrm>
        </p:spPr>
        <p:txBody>
          <a:bodyPr/>
          <a:lstStyle/>
          <a:p>
            <a:pPr algn="l" rtl="0">
              <a:lnSpc>
                <a:spcPct val="90000"/>
              </a:lnSpc>
            </a:pPr>
            <a:r>
              <a:rPr lang="en-US" altLang="en-US" sz="2200">
                <a:cs typeface="Times New Roman" panose="02020603050405020304" pitchFamily="18" charset="0"/>
              </a:rPr>
              <a:t>A short-acting, induces </a:t>
            </a:r>
            <a:r>
              <a:rPr lang="en-US" altLang="en-US" sz="2200" b="1">
                <a:solidFill>
                  <a:srgbClr val="0070C0"/>
                </a:solidFill>
                <a:cs typeface="Times New Roman" panose="02020603050405020304" pitchFamily="18" charset="0"/>
              </a:rPr>
              <a:t>a dissociated state</a:t>
            </a:r>
            <a:r>
              <a:rPr lang="en-US" altLang="en-US" sz="220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200">
                <a:cs typeface="Times New Roman" panose="02020603050405020304" pitchFamily="18" charset="0"/>
              </a:rPr>
              <a:t>in which patient is </a:t>
            </a:r>
            <a:r>
              <a:rPr lang="en-US" altLang="en-US" sz="2200" b="1">
                <a:cs typeface="Times New Roman" panose="02020603050405020304" pitchFamily="18" charset="0"/>
              </a:rPr>
              <a:t>unconscious</a:t>
            </a:r>
            <a:r>
              <a:rPr lang="en-US" altLang="en-US" sz="2200">
                <a:cs typeface="Times New Roman" panose="02020603050405020304" pitchFamily="18" charset="0"/>
              </a:rPr>
              <a:t> but </a:t>
            </a:r>
            <a:r>
              <a:rPr lang="en-US" altLang="en-US" sz="2200" b="1">
                <a:cs typeface="Times New Roman" panose="02020603050405020304" pitchFamily="18" charset="0"/>
              </a:rPr>
              <a:t>appears to be awake </a:t>
            </a:r>
            <a:r>
              <a:rPr lang="en-US" altLang="en-US" sz="2200">
                <a:cs typeface="Times New Roman" panose="02020603050405020304" pitchFamily="18" charset="0"/>
              </a:rPr>
              <a:t>and </a:t>
            </a:r>
            <a:r>
              <a:rPr lang="en-US" altLang="en-US" sz="2200" b="1">
                <a:cs typeface="Times New Roman" panose="02020603050405020304" pitchFamily="18" charset="0"/>
              </a:rPr>
              <a:t>does not feel pain. </a:t>
            </a:r>
          </a:p>
          <a:p>
            <a:pPr algn="l" rtl="0">
              <a:lnSpc>
                <a:spcPct val="90000"/>
              </a:lnSpc>
            </a:pPr>
            <a:r>
              <a:rPr lang="en-US" altLang="en-US" sz="2200">
                <a:cs typeface="Times New Roman" panose="02020603050405020304" pitchFamily="18" charset="0"/>
              </a:rPr>
              <a:t>This </a:t>
            </a:r>
            <a:r>
              <a:rPr lang="en-US" altLang="en-US" sz="2200" b="1">
                <a:cs typeface="Times New Roman" panose="02020603050405020304" pitchFamily="18" charset="0"/>
              </a:rPr>
              <a:t>dissociative anesthesia</a:t>
            </a:r>
            <a:r>
              <a:rPr lang="en-US" altLang="en-US" sz="2200">
                <a:cs typeface="Times New Roman" panose="02020603050405020304" pitchFamily="18" charset="0"/>
              </a:rPr>
              <a:t> </a:t>
            </a:r>
            <a:r>
              <a:rPr lang="en-US" altLang="en-US" sz="2200">
                <a:solidFill>
                  <a:srgbClr val="FF0000"/>
                </a:solidFill>
                <a:cs typeface="Times New Roman" panose="02020603050405020304" pitchFamily="18" charset="0"/>
              </a:rPr>
              <a:t>provides sedation, amnesia, and immobility.</a:t>
            </a:r>
          </a:p>
          <a:p>
            <a:pPr algn="l" rtl="0">
              <a:lnSpc>
                <a:spcPct val="90000"/>
              </a:lnSpc>
            </a:pPr>
            <a:r>
              <a:rPr lang="en-US" altLang="en-US" sz="2200">
                <a:cs typeface="Times New Roman" panose="02020603050405020304" pitchFamily="18" charset="0"/>
              </a:rPr>
              <a:t> Ketamine interacts with N-methyl-D-aspartate </a:t>
            </a:r>
            <a:r>
              <a:rPr lang="en-US" altLang="en-US" sz="2200" b="1">
                <a:cs typeface="Times New Roman" panose="02020603050405020304" pitchFamily="18" charset="0"/>
              </a:rPr>
              <a:t>(NMDA) receptor</a:t>
            </a:r>
            <a:r>
              <a:rPr lang="en-US" altLang="en-US" sz="2200">
                <a:cs typeface="Times New Roman" panose="02020603050405020304" pitchFamily="18" charset="0"/>
              </a:rPr>
              <a:t>. </a:t>
            </a:r>
          </a:p>
          <a:p>
            <a:pPr algn="l" rtl="0">
              <a:lnSpc>
                <a:spcPct val="90000"/>
              </a:lnSpc>
            </a:pPr>
            <a:r>
              <a:rPr lang="en-US" altLang="en-US" sz="2200">
                <a:cs typeface="Times New Roman" panose="02020603050405020304" pitchFamily="18" charset="0"/>
              </a:rPr>
              <a:t>It also </a:t>
            </a:r>
            <a:r>
              <a:rPr lang="en-US" altLang="en-US" sz="2200" b="1">
                <a:cs typeface="Times New Roman" panose="02020603050405020304" pitchFamily="18" charset="0"/>
              </a:rPr>
              <a:t>stimulates</a:t>
            </a:r>
            <a:r>
              <a:rPr lang="en-US" altLang="en-US" sz="2200">
                <a:cs typeface="Times New Roman" panose="02020603050405020304" pitchFamily="18" charset="0"/>
              </a:rPr>
              <a:t> </a:t>
            </a:r>
            <a:r>
              <a:rPr lang="en-US" altLang="en-US" sz="2200" b="1">
                <a:solidFill>
                  <a:srgbClr val="0070C0"/>
                </a:solidFill>
                <a:cs typeface="Times New Roman" panose="02020603050405020304" pitchFamily="18" charset="0"/>
              </a:rPr>
              <a:t>central sympathetic outflow</a:t>
            </a:r>
            <a:r>
              <a:rPr lang="en-US" altLang="en-US" sz="2200">
                <a:cs typeface="Times New Roman" panose="02020603050405020304" pitchFamily="18" charset="0"/>
              </a:rPr>
              <a:t>, which in turn, </a:t>
            </a:r>
            <a:r>
              <a:rPr lang="en-US" altLang="en-US" sz="2200">
                <a:solidFill>
                  <a:srgbClr val="FF0000"/>
                </a:solidFill>
                <a:cs typeface="Times New Roman" panose="02020603050405020304" pitchFamily="18" charset="0"/>
              </a:rPr>
              <a:t>causes stimulation of heart and increased blood pressure and cardiac output. </a:t>
            </a:r>
            <a:r>
              <a:rPr lang="en-US" altLang="en-US" sz="2200">
                <a:cs typeface="Times New Roman" panose="02020603050405020304" pitchFamily="18" charset="0"/>
              </a:rPr>
              <a:t>This property is especially beneficial in patients with either </a:t>
            </a:r>
            <a:r>
              <a:rPr lang="en-US" altLang="en-US" sz="2200" b="1">
                <a:cs typeface="Times New Roman" panose="02020603050405020304" pitchFamily="18" charset="0"/>
              </a:rPr>
              <a:t>hypovolemic or cardiogenic shock</a:t>
            </a:r>
            <a:endParaRPr lang="en-US" altLang="en-US" sz="2200">
              <a:cs typeface="Times New Roman" panose="02020603050405020304" pitchFamily="18" charset="0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E720B775-BE0A-4710-A2D4-491C453A14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DF11E394-4748-4F30-B6D9-AD1686060532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610A1D9-4BA2-4420-BD37-8D3787C3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1DC554A7-3CD5-47BE-A6D7-A3B2B6250C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Ketamine is employed mainly in </a:t>
            </a:r>
            <a:r>
              <a:rPr lang="en-US" altLang="en-US" b="1">
                <a:cs typeface="Times New Roman" panose="02020603050405020304" pitchFamily="18" charset="0"/>
              </a:rPr>
              <a:t>children and young adults </a:t>
            </a:r>
            <a:r>
              <a:rPr lang="en-US" altLang="en-US">
                <a:cs typeface="Times New Roman" panose="02020603050405020304" pitchFamily="18" charset="0"/>
              </a:rPr>
              <a:t>for short procedures.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However,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it is not widely used</a:t>
            </a:r>
            <a:r>
              <a:rPr lang="en-US" altLang="en-US" b="1">
                <a:cs typeface="Times New Roman" panose="02020603050405020304" pitchFamily="18" charset="0"/>
              </a:rPr>
              <a:t>,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because it increases cerebral blood flow and induces postoperative hallucinations “nightmares”</a:t>
            </a:r>
            <a:r>
              <a:rPr lang="en-US" altLang="en-US">
                <a:cs typeface="Times New Roman" panose="02020603050405020304" pitchFamily="18" charset="0"/>
              </a:rPr>
              <a:t> particularly in </a:t>
            </a:r>
            <a:r>
              <a:rPr lang="en-US" altLang="en-US" b="1">
                <a:cs typeface="Times New Roman" panose="02020603050405020304" pitchFamily="18" charset="0"/>
              </a:rPr>
              <a:t>adults.</a:t>
            </a: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8551AD1B-1509-42BF-8784-C538D856D6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EC9CC1F8-E1D8-4A39-975F-301B786D209D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7E9581B-5C64-44E9-92BC-931D1BCAD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0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Propofol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9FCC831-6232-4A2C-8C5A-99DD05566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Is an </a:t>
            </a:r>
            <a:r>
              <a:rPr lang="en-US" altLang="en-US" b="1">
                <a:cs typeface="Times New Roman" panose="02020603050405020304" pitchFamily="18" charset="0"/>
              </a:rPr>
              <a:t>intravenous sedative/hypnotic</a:t>
            </a:r>
            <a:r>
              <a:rPr lang="en-US" altLang="en-US">
                <a:cs typeface="Times New Roman" panose="02020603050405020304" pitchFamily="18" charset="0"/>
              </a:rPr>
              <a:t> used in </a:t>
            </a:r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induction or maintenance of anesthesia. 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It is widely uused due to its </a:t>
            </a:r>
            <a:r>
              <a:rPr lang="en-US" altLang="en-US" b="1">
                <a:cs typeface="Times New Roman" panose="02020603050405020304" pitchFamily="18" charset="0"/>
              </a:rPr>
              <a:t>rapid onset of action &amp; rapid recovery</a:t>
            </a:r>
            <a:r>
              <a:rPr lang="en-US" altLang="en-US">
                <a:cs typeface="Times New Roman" panose="02020603050405020304" pitchFamily="18" charset="0"/>
              </a:rPr>
              <a:t> (</a:t>
            </a:r>
            <a:r>
              <a:rPr lang="en-US" altLang="en-US" b="1">
                <a:cs typeface="Times New Roman" panose="02020603050405020304" pitchFamily="18" charset="0"/>
              </a:rPr>
              <a:t>40 seconds </a:t>
            </a:r>
            <a:r>
              <a:rPr lang="en-US" altLang="en-US">
                <a:cs typeface="Times New Roman" panose="02020603050405020304" pitchFamily="18" charset="0"/>
              </a:rPr>
              <a:t>of administration).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Supplementation with narcotics for analgesia is required.</a:t>
            </a:r>
          </a:p>
          <a:p>
            <a:pPr algn="l" rtl="0"/>
            <a:r>
              <a:rPr lang="en-US" altLang="en-US">
                <a:cs typeface="Times New Roman" panose="02020603050405020304" pitchFamily="18" charset="0"/>
              </a:rPr>
              <a:t> Whereas propofol </a:t>
            </a:r>
            <a:r>
              <a:rPr lang="en-US" altLang="en-US" b="1">
                <a:cs typeface="Times New Roman" panose="02020603050405020304" pitchFamily="18" charset="0"/>
              </a:rPr>
              <a:t>facilitates depression in CNS</a:t>
            </a:r>
            <a:r>
              <a:rPr lang="en-US" altLang="en-US">
                <a:cs typeface="Times New Roman" panose="02020603050405020304" pitchFamily="18" charset="0"/>
              </a:rPr>
              <a:t>, it is occasionally </a:t>
            </a:r>
            <a:r>
              <a:rPr lang="en-US" altLang="en-US" b="1">
                <a:cs typeface="Times New Roman" panose="02020603050405020304" pitchFamily="18" charset="0"/>
              </a:rPr>
              <a:t>accompanied by excitatory phenomena</a:t>
            </a:r>
            <a:r>
              <a:rPr lang="en-US" altLang="en-US">
                <a:cs typeface="Times New Roman" panose="02020603050405020304" pitchFamily="18" charset="0"/>
              </a:rPr>
              <a:t>, such as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muscle twitching, or hiccups. </a:t>
            </a: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3BA384C0-1247-4D3D-8EB6-E856C2E2DC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5A7D643-3D54-40CF-9286-4DC9BCFFBE11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085D307-2D11-4C63-AB3B-211172804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1143000"/>
          </a:xfrm>
        </p:spPr>
        <p:txBody>
          <a:bodyPr/>
          <a:lstStyle/>
          <a:p>
            <a:pPr algn="ctr"/>
            <a:r>
              <a:rPr lang="en-US" altLang="en-US">
                <a:cs typeface="Tahoma" panose="020B0604030504040204" pitchFamily="34" charset="0"/>
              </a:rPr>
              <a:t>Propofol (Diprivan)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596D9C6-9B81-40AA-A94A-98FC634DA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altLang="en-US">
                <a:cs typeface="Times New Roman" panose="02020603050405020304" pitchFamily="18" charset="0"/>
              </a:rPr>
              <a:t>decreases blood pressure  </a:t>
            </a:r>
          </a:p>
          <a:p>
            <a:pPr algn="l" rtl="0"/>
            <a:r>
              <a:rPr lang="en-US" altLang="en-US" b="1">
                <a:solidFill>
                  <a:srgbClr val="0070C0"/>
                </a:solidFill>
                <a:cs typeface="Times New Roman" panose="02020603050405020304" pitchFamily="18" charset="0"/>
              </a:rPr>
              <a:t>Propofol is widely used</a:t>
            </a:r>
            <a:r>
              <a:rPr lang="en-US" altLang="en-US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>
                <a:cs typeface="Times New Roman" panose="02020603050405020304" pitchFamily="18" charset="0"/>
              </a:rPr>
              <a:t>and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has replaced thiopental </a:t>
            </a:r>
            <a:r>
              <a:rPr lang="en-US" altLang="en-US">
                <a:cs typeface="Times New Roman" panose="02020603050405020304" pitchFamily="18" charset="0"/>
              </a:rPr>
              <a:t>as first choice for anesthesia induction and sedation, because it produces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a euphoric feeling in patient and does not cause postanesthetic N &amp; V</a:t>
            </a: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DD28B998-5764-4802-9943-91B997D4B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87B37A62-5B67-4886-8FFB-A365E45CA030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1A8FC63-5DF4-446D-A978-37D9D41DE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0B25220-D771-4945-8536-610B4447991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Cardiovascular system: </a:t>
            </a:r>
            <a:r>
              <a:rPr lang="en-US" altLang="en-US">
                <a:cs typeface="Times New Roman" panose="02020603050405020304" pitchFamily="18" charset="0"/>
              </a:rPr>
              <a:t>Whereas the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hypotensive effect </a:t>
            </a:r>
            <a:r>
              <a:rPr lang="en-US" altLang="en-US">
                <a:cs typeface="Times New Roman" panose="02020603050405020304" pitchFamily="18" charset="0"/>
              </a:rPr>
              <a:t>of most anesthetics is sometimes desirable,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ischemic injury of tissues</a:t>
            </a:r>
            <a:r>
              <a:rPr lang="en-US" altLang="en-US">
                <a:cs typeface="Times New Roman" panose="02020603050405020304" pitchFamily="18" charset="0"/>
              </a:rPr>
              <a:t> could follow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reduced perfusion pressure</a:t>
            </a:r>
            <a:r>
              <a:rPr lang="en-US" altLang="en-US">
                <a:cs typeface="Times New Roman" panose="02020603050405020304" pitchFamily="18" charset="0"/>
              </a:rPr>
              <a:t>.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Nervous system: </a:t>
            </a:r>
            <a:r>
              <a:rPr lang="en-US" altLang="en-US">
                <a:cs typeface="Times New Roman" panose="02020603050405020304" pitchFamily="18" charset="0"/>
              </a:rPr>
              <a:t>The existence of neurologic disorders (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epilepsy or myasthenia gravis</a:t>
            </a:r>
            <a:r>
              <a:rPr lang="en-US" altLang="en-US">
                <a:cs typeface="Times New Roman" panose="02020603050405020304" pitchFamily="18" charset="0"/>
              </a:rPr>
              <a:t>) influences the selection of an anesthetic. </a:t>
            </a:r>
            <a:endParaRPr lang="en-US" altLang="en-US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algn="l" rtl="0"/>
            <a:endParaRPr lang="ar-JO" altLang="en-US"/>
          </a:p>
          <a:p>
            <a:pPr algn="l" rtl="0"/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024F2178-3C6A-438A-A899-AFEDDA19CA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12AEC10E-2753-4986-86B6-84E3CF39FD21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E6187086-C718-48A5-A55F-14F28E220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altLang="en-US"/>
          </a:p>
        </p:txBody>
      </p:sp>
      <p:sp>
        <p:nvSpPr>
          <p:cNvPr id="12291" name="Slide Number Placeholder 2">
            <a:extLst>
              <a:ext uri="{FF2B5EF4-FFF2-40B4-BE49-F238E27FC236}">
                <a16:creationId xmlns:a16="http://schemas.microsoft.com/office/drawing/2014/main" id="{09AE2C48-36F0-4D2B-812F-58723D3669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FC5F4CE9-2B5D-421D-B57D-924CE24DC944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2292" name="Content Placeholder 3">
            <a:extLst>
              <a:ext uri="{FF2B5EF4-FFF2-40B4-BE49-F238E27FC236}">
                <a16:creationId xmlns:a16="http://schemas.microsoft.com/office/drawing/2014/main" id="{094AEB59-DFE6-4206-AA46-07F74DF2C73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Pregnancy:</a:t>
            </a:r>
            <a:r>
              <a:rPr lang="en-US" altLang="en-US">
                <a:cs typeface="Times New Roman" panose="02020603050405020304" pitchFamily="18" charset="0"/>
              </a:rPr>
              <a:t> precautions should be kept in mind when anesthetics and adjunct drugs are administered to a pregnant woman. </a:t>
            </a:r>
          </a:p>
          <a:p>
            <a:pPr algn="l" rtl="0" eaLnBrk="1" hangingPunct="1"/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Oral clefts </a:t>
            </a:r>
            <a:r>
              <a:rPr lang="en-US" altLang="en-US">
                <a:cs typeface="Times New Roman" panose="02020603050405020304" pitchFamily="18" charset="0"/>
              </a:rPr>
              <a:t>have occurred in fetuses of women who have received </a:t>
            </a:r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benzodiazepines. </a:t>
            </a:r>
          </a:p>
          <a:p>
            <a:pPr algn="l" rtl="0" eaLnBrk="1" hangingPunct="1"/>
            <a:r>
              <a:rPr lang="en-US" altLang="en-US" b="1">
                <a:solidFill>
                  <a:srgbClr val="FF0000"/>
                </a:solidFill>
                <a:cs typeface="Times New Roman" panose="02020603050405020304" pitchFamily="18" charset="0"/>
              </a:rPr>
              <a:t>Diazepam</a:t>
            </a:r>
            <a:r>
              <a:rPr lang="en-US" altLang="en-US" b="1">
                <a:cs typeface="Times New Roman" panose="02020603050405020304" pitchFamily="18" charset="0"/>
              </a:rPr>
              <a:t> </a:t>
            </a:r>
            <a:r>
              <a:rPr lang="en-US" altLang="en-US">
                <a:cs typeface="Times New Roman" panose="02020603050405020304" pitchFamily="18" charset="0"/>
              </a:rPr>
              <a:t>should not be used routinely during labor, because it results in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hypotonia </a:t>
            </a:r>
            <a:endParaRPr lang="ar-JO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13E3F6B-F426-45A1-9A9B-CF520700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9525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cs typeface="Tahoma" panose="020B0604030504040204" pitchFamily="34" charset="0"/>
              </a:rPr>
              <a:t>Preanesthetic medications</a:t>
            </a:r>
            <a:endParaRPr lang="ar-SA" altLang="en-US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6E0C3631-A085-45A3-B6BB-89D22B29CEA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Preanesthetic medication </a:t>
            </a:r>
            <a:r>
              <a:rPr lang="en-US" altLang="en-US">
                <a:cs typeface="Times New Roman" panose="02020603050405020304" pitchFamily="18" charset="0"/>
              </a:rPr>
              <a:t>serves to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calm the patient</a:t>
            </a:r>
            <a:r>
              <a:rPr lang="en-US" altLang="en-US">
                <a:cs typeface="Times New Roman" panose="02020603050405020304" pitchFamily="18" charset="0"/>
              </a:rPr>
              <a:t>,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relieve pain</a:t>
            </a:r>
            <a:r>
              <a:rPr lang="en-US" altLang="en-US">
                <a:cs typeface="Times New Roman" panose="02020603050405020304" pitchFamily="18" charset="0"/>
              </a:rPr>
              <a:t>, and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protect against undesirable effects </a:t>
            </a:r>
            <a:r>
              <a:rPr lang="en-US" altLang="en-US">
                <a:cs typeface="Times New Roman" panose="02020603050405020304" pitchFamily="18" charset="0"/>
              </a:rPr>
              <a:t>of the subsequently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administered anesthetic </a:t>
            </a:r>
            <a:r>
              <a:rPr lang="en-US" altLang="en-US">
                <a:cs typeface="Times New Roman" panose="02020603050405020304" pitchFamily="18" charset="0"/>
              </a:rPr>
              <a:t>or the surgical procedure. 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5F2386D9-9D51-4582-AFB8-93603C3C26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4A88187-15C0-4833-9218-3A0EAE42AC5D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FF709A7-85FA-4748-81F9-8E25F3716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cs typeface="Tahoma" panose="020B0604030504040204" pitchFamily="34" charset="0"/>
            </a:endParaRP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DFFD633F-4D66-4308-8762-1608F7DED81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Anticholinergics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Antiemetics 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Antihistamines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Barbiturates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Benzodiazepines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Muscle relaxants</a:t>
            </a:r>
          </a:p>
          <a:p>
            <a:pPr algn="l" rtl="0"/>
            <a:r>
              <a:rPr lang="en-US" altLang="en-US" b="1">
                <a:cs typeface="Times New Roman" panose="02020603050405020304" pitchFamily="18" charset="0"/>
              </a:rPr>
              <a:t>Opioids</a:t>
            </a:r>
          </a:p>
          <a:p>
            <a:pPr algn="l" rtl="0"/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C773DF2D-EBD1-4DC4-8DD6-77374F88E2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6924EC0-445A-4A16-8E52-C15A3B4CBBD7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39361C3-EA2B-4AB3-90E7-871A31708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588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b="1">
                <a:cs typeface="Tahoma" panose="020B0604030504040204" pitchFamily="34" charset="0"/>
              </a:rPr>
              <a:t>Preanesthetic medications</a:t>
            </a:r>
            <a:endParaRPr lang="ar-SA" altLang="en-US"/>
          </a:p>
        </p:txBody>
      </p:sp>
      <p:sp>
        <p:nvSpPr>
          <p:cNvPr id="15363" name="Slide Number Placeholder 2">
            <a:extLst>
              <a:ext uri="{FF2B5EF4-FFF2-40B4-BE49-F238E27FC236}">
                <a16:creationId xmlns:a16="http://schemas.microsoft.com/office/drawing/2014/main" id="{014DACD6-7427-4B76-AFA7-41C98ACBDC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1pPr>
            <a:lvl2pPr marL="742950" indent="-285750" algn="r" rtl="1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2pPr>
            <a:lvl3pPr marL="1143000" indent="-228600" algn="r" rtl="1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3pPr>
            <a:lvl4pPr marL="1600200" indent="-228600" algn="r" rtl="1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4pPr>
            <a:lvl5pPr marL="2057400" indent="-228600" algn="r" rtl="1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5pPr>
            <a:lvl6pPr marL="25146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6pPr>
            <a:lvl7pPr marL="29718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7pPr>
            <a:lvl8pPr marL="34290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8pPr>
            <a:lvl9pPr marL="3886200" indent="-228600" algn="r" rtl="1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684F8CAD-A0FD-450A-9413-98C142C4DD57}" type="slidenum">
              <a:rPr lang="ar-JO" altLang="en-US" sz="1400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ar-JO" altLang="en-US" sz="1400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5364" name="Content Placeholder 3">
            <a:extLst>
              <a:ext uri="{FF2B5EF4-FFF2-40B4-BE49-F238E27FC236}">
                <a16:creationId xmlns:a16="http://schemas.microsoft.com/office/drawing/2014/main" id="{9CC58A44-63F1-413E-82F6-F38C7CC0BE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78775" cy="4860925"/>
          </a:xfrm>
        </p:spPr>
        <p:txBody>
          <a:bodyPr/>
          <a:lstStyle/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These agents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facilitate smooth induction of anesthesia</a:t>
            </a:r>
            <a:r>
              <a:rPr lang="en-US" altLang="en-US">
                <a:cs typeface="Times New Roman" panose="02020603050405020304" pitchFamily="18" charset="0"/>
              </a:rPr>
              <a:t>, they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lower dose of anesthetic </a:t>
            </a:r>
            <a:r>
              <a:rPr lang="en-US" altLang="en-US">
                <a:cs typeface="Times New Roman" panose="02020603050405020304" pitchFamily="18" charset="0"/>
              </a:rPr>
              <a:t>required to maintain </a:t>
            </a:r>
            <a:r>
              <a:rPr lang="en-US" altLang="en-US" b="1">
                <a:cs typeface="Times New Roman" panose="02020603050405020304" pitchFamily="18" charset="0"/>
              </a:rPr>
              <a:t>stage III  of anesthesia (surgical anesthesia)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Benzodiazepines, </a:t>
            </a:r>
            <a:r>
              <a:rPr lang="en-US" altLang="en-US">
                <a:cs typeface="Times New Roman" panose="02020603050405020304" pitchFamily="18" charset="0"/>
              </a:rPr>
              <a:t>such as midazolam or diazepam, to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relief anxiety &amp; facilitate amnesia</a:t>
            </a:r>
          </a:p>
          <a:p>
            <a:pPr algn="l" rtl="0" eaLnBrk="1" hangingPunct="1"/>
            <a:r>
              <a:rPr lang="en-US" altLang="en-US" b="1">
                <a:cs typeface="Times New Roman" panose="02020603050405020304" pitchFamily="18" charset="0"/>
              </a:rPr>
              <a:t>Barbiturates</a:t>
            </a:r>
            <a:r>
              <a:rPr lang="en-US" altLang="en-US">
                <a:cs typeface="Times New Roman" panose="02020603050405020304" pitchFamily="18" charset="0"/>
              </a:rPr>
              <a:t>, such as pentobarbital, for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sedation</a:t>
            </a:r>
          </a:p>
          <a:p>
            <a:pPr algn="l" rtl="0" eaLnBrk="1" hangingPunct="1"/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lang="en-US" altLang="en-US" b="1">
                <a:cs typeface="Times New Roman" panose="02020603050405020304" pitchFamily="18" charset="0"/>
              </a:rPr>
              <a:t>Antihistamines</a:t>
            </a:r>
            <a:r>
              <a:rPr lang="en-US" altLang="en-US">
                <a:cs typeface="Times New Roman" panose="02020603050405020304" pitchFamily="18" charset="0"/>
              </a:rPr>
              <a:t>, such as diphenhydramine, for </a:t>
            </a:r>
            <a:r>
              <a:rPr lang="en-US" altLang="en-US">
                <a:solidFill>
                  <a:srgbClr val="FF0000"/>
                </a:solidFill>
                <a:cs typeface="Times New Roman" panose="02020603050405020304" pitchFamily="18" charset="0"/>
              </a:rPr>
              <a:t>prevention of allergic reactions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628BCE2FBAD340B56B2A0F64962C1C" ma:contentTypeVersion="5" ma:contentTypeDescription="Create a new document." ma:contentTypeScope="" ma:versionID="131883e42c113939174d959d81351c9f">
  <xsd:schema xmlns:xsd="http://www.w3.org/2001/XMLSchema" xmlns:xs="http://www.w3.org/2001/XMLSchema" xmlns:p="http://schemas.microsoft.com/office/2006/metadata/properties" xmlns:ns2="15cfeffd-ee9c-41ab-a5d7-1e72fc5efa65" targetNamespace="http://schemas.microsoft.com/office/2006/metadata/properties" ma:root="true" ma:fieldsID="2bbb2499c544d649ffceb038792b3fd6" ns2:_="">
    <xsd:import namespace="15cfeffd-ee9c-41ab-a5d7-1e72fc5ef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feffd-ee9c-41ab-a5d7-1e72fc5ef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4454C9-252F-4CBD-9B5E-A9E6238AEA1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5cfeffd-ee9c-41ab-a5d7-1e72fc5efa65"/>
  </ds:schemaRefs>
</ds:datastoreItem>
</file>

<file path=customXml/itemProps2.xml><?xml version="1.0" encoding="utf-8"?>
<ds:datastoreItem xmlns:ds="http://schemas.openxmlformats.org/officeDocument/2006/customXml" ds:itemID="{2BC84873-EE0D-498A-8741-7103062A79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1127</TotalTime>
  <Words>2085</Words>
  <Application>Microsoft Office PowerPoint</Application>
  <PresentationFormat>On-screen Show (4:3)</PresentationFormat>
  <Paragraphs>210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Equity</vt:lpstr>
      <vt:lpstr>General Anesthesia</vt:lpstr>
      <vt:lpstr>PowerPoint Presentation</vt:lpstr>
      <vt:lpstr>PowerPoint Presentation</vt:lpstr>
      <vt:lpstr>PATIENT FACTORS IN SELECTION OF ANESTHESIA</vt:lpstr>
      <vt:lpstr>PowerPoint Presentation</vt:lpstr>
      <vt:lpstr>PowerPoint Presentation</vt:lpstr>
      <vt:lpstr>Preanesthetic medications</vt:lpstr>
      <vt:lpstr>PowerPoint Presentation</vt:lpstr>
      <vt:lpstr>Preanesthetic medications</vt:lpstr>
      <vt:lpstr>PowerPoint Presentation</vt:lpstr>
      <vt:lpstr>Stages of Anesthesia</vt:lpstr>
      <vt:lpstr>PowerPoint Presentation</vt:lpstr>
      <vt:lpstr>Induction </vt:lpstr>
      <vt:lpstr>PowerPoint Presentation</vt:lpstr>
      <vt:lpstr>Maintenance of anesthesia </vt:lpstr>
      <vt:lpstr>Recovery </vt:lpstr>
      <vt:lpstr>Depth of anesthesia</vt:lpstr>
      <vt:lpstr>PowerPoint Presentation</vt:lpstr>
      <vt:lpstr>PowerPoint Presentation</vt:lpstr>
      <vt:lpstr>INHALATION ANESTHETICS</vt:lpstr>
      <vt:lpstr>Common features of inhalation anesthetics</vt:lpstr>
      <vt:lpstr>Mechanism of action</vt:lpstr>
      <vt:lpstr>Inhaled anesthetics</vt:lpstr>
      <vt:lpstr>Halothane</vt:lpstr>
      <vt:lpstr>Therapeutic uses</vt:lpstr>
      <vt:lpstr>Pharmacokinetics</vt:lpstr>
      <vt:lpstr>Adverse effects</vt:lpstr>
      <vt:lpstr>PowerPoint Presentation</vt:lpstr>
      <vt:lpstr>Enflurane</vt:lpstr>
      <vt:lpstr>Isoflurane</vt:lpstr>
      <vt:lpstr>Desflurane</vt:lpstr>
      <vt:lpstr>Sevoflurane</vt:lpstr>
      <vt:lpstr>Nitrous oxide</vt:lpstr>
      <vt:lpstr>INTRAVENOUS ANESTHETICS</vt:lpstr>
      <vt:lpstr>INTRAVENOUS ANESTHETICS</vt:lpstr>
      <vt:lpstr>Barbiturates</vt:lpstr>
      <vt:lpstr>Benzodiazepines</vt:lpstr>
      <vt:lpstr>Opioids</vt:lpstr>
      <vt:lpstr>Etomidate </vt:lpstr>
      <vt:lpstr>Ketamine</vt:lpstr>
      <vt:lpstr>PowerPoint Presentation</vt:lpstr>
      <vt:lpstr>Propofol </vt:lpstr>
      <vt:lpstr>Propofol (Diprivan)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Anesthetics</dc:title>
  <dc:creator>mohammed</dc:creator>
  <cp:lastModifiedBy>Sanabil Hassanat</cp:lastModifiedBy>
  <cp:revision>218</cp:revision>
  <dcterms:created xsi:type="dcterms:W3CDTF">2011-12-01T19:24:30Z</dcterms:created>
  <dcterms:modified xsi:type="dcterms:W3CDTF">2022-01-03T23:53:45Z</dcterms:modified>
</cp:coreProperties>
</file>