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323" r:id="rId5"/>
    <p:sldId id="339" r:id="rId6"/>
    <p:sldId id="321" r:id="rId7"/>
    <p:sldId id="319" r:id="rId8"/>
    <p:sldId id="324" r:id="rId9"/>
    <p:sldId id="317" r:id="rId10"/>
    <p:sldId id="270" r:id="rId11"/>
    <p:sldId id="315" r:id="rId12"/>
    <p:sldId id="340" r:id="rId13"/>
    <p:sldId id="334" r:id="rId14"/>
    <p:sldId id="325" r:id="rId15"/>
    <p:sldId id="316" r:id="rId16"/>
    <p:sldId id="326" r:id="rId17"/>
    <p:sldId id="272" r:id="rId18"/>
    <p:sldId id="273" r:id="rId19"/>
    <p:sldId id="329" r:id="rId20"/>
    <p:sldId id="322" r:id="rId21"/>
    <p:sldId id="280" r:id="rId22"/>
    <p:sldId id="335" r:id="rId23"/>
    <p:sldId id="281" r:id="rId24"/>
    <p:sldId id="336" r:id="rId25"/>
    <p:sldId id="282" r:id="rId26"/>
    <p:sldId id="341" r:id="rId27"/>
    <p:sldId id="342" r:id="rId28"/>
    <p:sldId id="343" r:id="rId29"/>
    <p:sldId id="344" r:id="rId30"/>
    <p:sldId id="337" r:id="rId31"/>
    <p:sldId id="285" r:id="rId32"/>
    <p:sldId id="338" r:id="rId33"/>
    <p:sldId id="291" r:id="rId34"/>
    <p:sldId id="290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5" autoAdjust="0"/>
    <p:restoredTop sz="73019" autoAdjust="0"/>
  </p:normalViewPr>
  <p:slideViewPr>
    <p:cSldViewPr>
      <p:cViewPr varScale="1">
        <p:scale>
          <a:sx n="73" d="100"/>
          <a:sy n="73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B4EEC-CE15-4DDA-8136-89B861156047}" type="datetimeFigureOut">
              <a:rPr lang="ar-SA" smtClean="0"/>
              <a:pPr/>
              <a:t>23/03/1442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1D70A3-9603-4AF0-A73E-9C6C02C4D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Coxiea Gram-negative, aerobic, rod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Chlamydia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Gram-negative coccobacillus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Rekittsia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ighly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pleomorphic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can be present as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(0.1 μm in diameter), 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Narrow" pitchFamily="34" charset="0"/>
              </a:rPr>
              <a:t>Appear almost wall-less due to the small amount of peptidoglycan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598B2-7C11-4E15-A570-592AB44ED06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A2748-CC72-40E4-8901-6A0A7605332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46364-B749-4BE5-83D5-6B84CE562F7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5A917-65B4-4EF2-8D88-E409017350C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Coxiea Gram-negative, aerobic, rod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Chlamydia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Gram-negative coccobacillus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Rekittsia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ighly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pleomorphic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can be present as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(0.1 μm in diameter), 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Coxiea Gram-negative, aerobic, rod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Chlamydia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Gram-negative coccobacillus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Rekittsia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ighly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pleomorphic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can be present as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(0.1 μm in diameter), 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Coxiea Gram-negative, aerobic, rod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Chlamydia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Gram-negative coccobacillus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Rekittsia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ighly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pleomorphic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can be present as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(0.1 μm in diameter), 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Coxiea Gram-negative, aerobic, rod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Chlamydia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Gram-negative coccobacillus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Rekittsia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ighly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pleomorphic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can be present as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(0.1 μm in diameter), rods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A66F-D163-4156-819D-21229696DFC3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 /><Relationship Id="rId3" Type="http://schemas.openxmlformats.org/officeDocument/2006/relationships/image" Target="../media/image45.png" /><Relationship Id="rId7" Type="http://schemas.openxmlformats.org/officeDocument/2006/relationships/image" Target="../media/image49.png" /><Relationship Id="rId12" Type="http://schemas.openxmlformats.org/officeDocument/2006/relationships/image" Target="../media/image54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8.png" /><Relationship Id="rId11" Type="http://schemas.openxmlformats.org/officeDocument/2006/relationships/image" Target="../media/image53.png" /><Relationship Id="rId5" Type="http://schemas.openxmlformats.org/officeDocument/2006/relationships/image" Target="../media/image47.png" /><Relationship Id="rId10" Type="http://schemas.openxmlformats.org/officeDocument/2006/relationships/image" Target="../media/image52.png" /><Relationship Id="rId4" Type="http://schemas.openxmlformats.org/officeDocument/2006/relationships/image" Target="../media/image46.png" /><Relationship Id="rId9" Type="http://schemas.openxmlformats.org/officeDocument/2006/relationships/image" Target="../media/image5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4.xml" /><Relationship Id="rId6" Type="http://schemas.openxmlformats.org/officeDocument/2006/relationships/image" Target="../media/image57.png" /><Relationship Id="rId5" Type="http://schemas.openxmlformats.org/officeDocument/2006/relationships/image" Target="../media/image56.png" /><Relationship Id="rId4" Type="http://schemas.openxmlformats.org/officeDocument/2006/relationships/image" Target="../media/image55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png" /><Relationship Id="rId18" Type="http://schemas.openxmlformats.org/officeDocument/2006/relationships/image" Target="../media/image17.png" /><Relationship Id="rId26" Type="http://schemas.openxmlformats.org/officeDocument/2006/relationships/image" Target="../media/image25.png" /><Relationship Id="rId3" Type="http://schemas.openxmlformats.org/officeDocument/2006/relationships/image" Target="../media/image2.png" /><Relationship Id="rId21" Type="http://schemas.openxmlformats.org/officeDocument/2006/relationships/image" Target="../media/image20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17" Type="http://schemas.openxmlformats.org/officeDocument/2006/relationships/image" Target="../media/image16.png" /><Relationship Id="rId25" Type="http://schemas.openxmlformats.org/officeDocument/2006/relationships/image" Target="../media/image24.png" /><Relationship Id="rId2" Type="http://schemas.openxmlformats.org/officeDocument/2006/relationships/image" Target="../media/image1.png" /><Relationship Id="rId16" Type="http://schemas.openxmlformats.org/officeDocument/2006/relationships/image" Target="../media/image15.png" /><Relationship Id="rId20" Type="http://schemas.openxmlformats.org/officeDocument/2006/relationships/image" Target="../media/image19.png" /><Relationship Id="rId29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24" Type="http://schemas.openxmlformats.org/officeDocument/2006/relationships/image" Target="../media/image23.png" /><Relationship Id="rId5" Type="http://schemas.openxmlformats.org/officeDocument/2006/relationships/image" Target="../media/image4.png" /><Relationship Id="rId15" Type="http://schemas.openxmlformats.org/officeDocument/2006/relationships/image" Target="../media/image14.png" /><Relationship Id="rId23" Type="http://schemas.openxmlformats.org/officeDocument/2006/relationships/image" Target="../media/image22.png" /><Relationship Id="rId28" Type="http://schemas.openxmlformats.org/officeDocument/2006/relationships/image" Target="../media/image27.png" /><Relationship Id="rId10" Type="http://schemas.openxmlformats.org/officeDocument/2006/relationships/image" Target="../media/image9.png" /><Relationship Id="rId19" Type="http://schemas.openxmlformats.org/officeDocument/2006/relationships/image" Target="../media/image18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Relationship Id="rId14" Type="http://schemas.openxmlformats.org/officeDocument/2006/relationships/image" Target="../media/image13.png" /><Relationship Id="rId22" Type="http://schemas.openxmlformats.org/officeDocument/2006/relationships/image" Target="../media/image21.png" /><Relationship Id="rId27" Type="http://schemas.openxmlformats.org/officeDocument/2006/relationships/image" Target="../media/image26.pn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5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ags" Target="../tags/tag6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ags" Target="../tags/tag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3" Type="http://schemas.openxmlformats.org/officeDocument/2006/relationships/image" Target="../media/image37.png" /><Relationship Id="rId7" Type="http://schemas.openxmlformats.org/officeDocument/2006/relationships/image" Target="../media/image41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Relationship Id="rId9" Type="http://schemas.openxmlformats.org/officeDocument/2006/relationships/image" Target="../media/image4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595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General Microbiology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2020-2021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Orientation to Gram Negative Bacteria of Medical Importance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4133214"/>
            <a:ext cx="61171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Mohammad Odibate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Microbiology and immunology 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Faculty of Medicine, Mu’tah University </a:t>
            </a: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572500" cy="3224213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4000" dirty="0">
                <a:latin typeface="Arial Narrow" pitchFamily="34" charset="0"/>
              </a:rPr>
              <a:t>Gram-negative, aerobic bacilli.</a:t>
            </a:r>
          </a:p>
          <a:p>
            <a:pPr algn="just" eaLnBrk="1" hangingPunct="1"/>
            <a:r>
              <a:rPr lang="en-US" sz="4000" dirty="0">
                <a:latin typeface="Arial Narrow" pitchFamily="34" charset="0"/>
              </a:rPr>
              <a:t>Ubiquitous in soil, decaying organic matter, and almost every moist environment.</a:t>
            </a:r>
          </a:p>
          <a:p>
            <a:pPr algn="just" eaLnBrk="1" hangingPunct="1"/>
            <a:r>
              <a:rPr lang="en-US" sz="4000" dirty="0">
                <a:latin typeface="Arial Narrow" pitchFamily="34" charset="0"/>
              </a:rPr>
              <a:t>Problematic in hospitals because they can be found in numerous locations.</a:t>
            </a:r>
          </a:p>
          <a:p>
            <a:pPr algn="just" eaLnBrk="1" hangingPunct="1"/>
            <a:r>
              <a:rPr lang="en-US" sz="4000" dirty="0">
                <a:latin typeface="Arial Narrow" pitchFamily="34" charset="0"/>
              </a:rPr>
              <a:t>Opportunistic pathogens.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Pseudomonads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Neisseria gonorrhoeae</a:t>
            </a:r>
          </a:p>
          <a:p>
            <a:r>
              <a:rPr lang="en-US" sz="2000" i="1" dirty="0"/>
              <a:t>Neisseria  meningitidis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Bordetella pertussis</a:t>
            </a:r>
          </a:p>
          <a:p>
            <a:pPr algn="ctr"/>
            <a:r>
              <a:rPr lang="en-US" sz="2000" i="1" dirty="0"/>
              <a:t>Haemophilus influenzae</a:t>
            </a:r>
          </a:p>
          <a:p>
            <a:pPr algn="ctr"/>
            <a:r>
              <a:rPr lang="en-US" sz="2000" i="1" dirty="0"/>
              <a:t>Brucella</a:t>
            </a:r>
          </a:p>
          <a:p>
            <a:pPr algn="ctr"/>
            <a:r>
              <a:rPr lang="en-US" sz="2000" dirty="0"/>
              <a:t>Pasteurella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Shigella</a:t>
            </a:r>
          </a:p>
          <a:p>
            <a:pPr algn="ctr"/>
            <a:r>
              <a:rPr lang="en-US" sz="2000" dirty="0"/>
              <a:t>Escherichia coli</a:t>
            </a:r>
          </a:p>
          <a:p>
            <a:pPr algn="ctr"/>
            <a:r>
              <a:rPr lang="en-US" sz="2000" dirty="0"/>
              <a:t>Salmonella</a:t>
            </a:r>
          </a:p>
          <a:p>
            <a:pPr algn="ctr"/>
            <a:r>
              <a:rPr lang="en-US" sz="2000" dirty="0"/>
              <a:t>Yersinia entercolitica </a:t>
            </a:r>
          </a:p>
          <a:p>
            <a:pPr algn="ctr"/>
            <a:r>
              <a:rPr lang="en-US" sz="2000" dirty="0"/>
              <a:t>Klebsiella</a:t>
            </a:r>
          </a:p>
          <a:p>
            <a:pPr algn="ctr"/>
            <a:r>
              <a:rPr lang="en-US" sz="2000" dirty="0"/>
              <a:t>Proteus</a:t>
            </a:r>
          </a:p>
          <a:p>
            <a:pPr algn="ctr"/>
            <a:r>
              <a:rPr lang="en-US" sz="2000" dirty="0"/>
              <a:t>Citrobactor</a:t>
            </a:r>
          </a:p>
          <a:p>
            <a:pPr algn="ctr"/>
            <a:r>
              <a:rPr lang="en-US" sz="2000" dirty="0"/>
              <a:t>Serratia</a:t>
            </a:r>
          </a:p>
          <a:p>
            <a:pPr algn="ctr"/>
            <a:r>
              <a:rPr lang="en-US" sz="2000" dirty="0"/>
              <a:t>Pseudomonas</a:t>
            </a:r>
          </a:p>
          <a:p>
            <a:pPr algn="ctr"/>
            <a:r>
              <a:rPr lang="en-US" sz="2000" dirty="0"/>
              <a:t>Enterobacter </a:t>
            </a:r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215074" y="4071942"/>
            <a:ext cx="235745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429264"/>
            <a:ext cx="26432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10287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929066"/>
            <a:ext cx="1343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571876"/>
            <a:ext cx="35909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43" y="1142984"/>
            <a:ext cx="123788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142984"/>
            <a:ext cx="1135674" cy="60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3025" y="1131994"/>
            <a:ext cx="2040545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1149948"/>
            <a:ext cx="1169745" cy="63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3271" y="1142984"/>
            <a:ext cx="1237885" cy="5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4500562" y="2571744"/>
            <a:ext cx="18573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72596" y="2570950"/>
            <a:ext cx="18573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428729" y="1357298"/>
            <a:ext cx="57150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3768" y="1357298"/>
            <a:ext cx="500066" cy="18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143240" y="1357298"/>
            <a:ext cx="428628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5643570" y="1357299"/>
            <a:ext cx="500064" cy="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09665" y="2071678"/>
            <a:ext cx="297658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8" y="2071678"/>
            <a:ext cx="29289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</a:rPr>
              <a:t>Y. enterocolitica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</a:rPr>
              <a:t> transmission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Neisseria gonorrhoeae</a:t>
            </a:r>
          </a:p>
          <a:p>
            <a:r>
              <a:rPr lang="en-US" sz="2000" i="1" dirty="0"/>
              <a:t>Neisseria  meningitidis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Bordetella pertussis</a:t>
            </a:r>
          </a:p>
          <a:p>
            <a:pPr algn="ctr"/>
            <a:r>
              <a:rPr lang="en-US" sz="2000" i="1" dirty="0"/>
              <a:t>Haemophilus influenzae</a:t>
            </a:r>
          </a:p>
          <a:p>
            <a:pPr algn="ctr"/>
            <a:r>
              <a:rPr lang="en-US" sz="2000" i="1" dirty="0"/>
              <a:t>Brucella</a:t>
            </a:r>
          </a:p>
          <a:p>
            <a:pPr algn="ctr"/>
            <a:r>
              <a:rPr lang="en-US" sz="2000" dirty="0"/>
              <a:t>Pasteurella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Shigella</a:t>
            </a:r>
          </a:p>
          <a:p>
            <a:pPr algn="ctr"/>
            <a:r>
              <a:rPr lang="en-US" sz="2000" dirty="0"/>
              <a:t>Escherichia coli</a:t>
            </a:r>
          </a:p>
          <a:p>
            <a:pPr algn="ctr"/>
            <a:r>
              <a:rPr lang="en-US" sz="2000" dirty="0"/>
              <a:t>Salmonella</a:t>
            </a:r>
          </a:p>
          <a:p>
            <a:pPr algn="ctr"/>
            <a:r>
              <a:rPr lang="en-US" sz="2000" dirty="0"/>
              <a:t>Yersinia entercolitica </a:t>
            </a:r>
          </a:p>
          <a:p>
            <a:pPr algn="ctr"/>
            <a:r>
              <a:rPr lang="en-US" sz="2000" dirty="0"/>
              <a:t>Klebsiella</a:t>
            </a:r>
          </a:p>
          <a:p>
            <a:pPr algn="ctr"/>
            <a:r>
              <a:rPr lang="en-US" sz="2000" dirty="0"/>
              <a:t>Proteus</a:t>
            </a:r>
          </a:p>
          <a:p>
            <a:pPr algn="ctr"/>
            <a:r>
              <a:rPr lang="en-US" sz="2000" dirty="0"/>
              <a:t>Citrobactor</a:t>
            </a:r>
          </a:p>
          <a:p>
            <a:pPr algn="ctr"/>
            <a:r>
              <a:rPr lang="en-US" sz="2000" dirty="0"/>
              <a:t>Serratia</a:t>
            </a:r>
          </a:p>
          <a:p>
            <a:pPr algn="ctr"/>
            <a:r>
              <a:rPr lang="en-US" sz="2000" dirty="0"/>
              <a:t>Pseudomonas</a:t>
            </a:r>
          </a:p>
          <a:p>
            <a:pPr algn="ctr"/>
            <a:r>
              <a:rPr lang="en-US" sz="2000" dirty="0"/>
              <a:t>Enterobacter </a:t>
            </a:r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3643314"/>
            <a:ext cx="2571736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pitchFamily="34" charset="0"/>
              </a:rPr>
              <a:t>Two major pathogenic species</a:t>
            </a:r>
          </a:p>
          <a:p>
            <a:pPr lvl="1" eaLnBrk="1" hangingPunct="1"/>
            <a:r>
              <a:rPr lang="en-US" sz="3200" b="1" i="1" dirty="0">
                <a:solidFill>
                  <a:srgbClr val="FF0000"/>
                </a:solidFill>
                <a:latin typeface="Arial" pitchFamily="34" charset="0"/>
              </a:rPr>
              <a:t>N. gonorrheae:</a:t>
            </a:r>
          </a:p>
          <a:p>
            <a:pPr lvl="2"/>
            <a:r>
              <a:rPr lang="en-US" dirty="0">
                <a:latin typeface="Arial" pitchFamily="34" charset="0"/>
              </a:rPr>
              <a:t>associated with </a:t>
            </a:r>
            <a:r>
              <a:rPr lang="en-US" dirty="0"/>
              <a:t>Sexually Transmitted Diseases (STDs). </a:t>
            </a:r>
            <a:endParaRPr lang="en-US" dirty="0">
              <a:latin typeface="Arial" pitchFamily="34" charset="0"/>
            </a:endParaRPr>
          </a:p>
          <a:p>
            <a:pPr lvl="1" eaLnBrk="1" hangingPunct="1"/>
            <a:r>
              <a:rPr lang="en-US" sz="3200" b="1" i="1" dirty="0">
                <a:solidFill>
                  <a:srgbClr val="FF0000"/>
                </a:solidFill>
                <a:latin typeface="Arial" pitchFamily="34" charset="0"/>
              </a:rPr>
              <a:t>N. meningitidis:</a:t>
            </a:r>
          </a:p>
          <a:p>
            <a:pPr lvl="2" eaLnBrk="1" hangingPunct="1"/>
            <a:r>
              <a:rPr lang="en-US" dirty="0">
                <a:latin typeface="Arial" pitchFamily="34" charset="0"/>
              </a:rPr>
              <a:t>associated with respiratory and CNS infections.</a:t>
            </a:r>
          </a:p>
          <a:p>
            <a:pPr eaLnBrk="1" hangingPunct="1"/>
            <a:endParaRPr lang="en-US" sz="3600" i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</a:rPr>
              <a:t> Neisseria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4800" y="1173163"/>
            <a:ext cx="88392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Gram-negative intracellular diplococcus (Kidney-haped)</a:t>
            </a: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Evades host response through alteration of surface structures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27609"/>
            <a:ext cx="2286016" cy="18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</a:rPr>
              <a:t> Neisseria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799311"/>
            <a:ext cx="2714644" cy="19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3156237"/>
            <a:ext cx="478286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Neisseria gonorrhoeae</a:t>
            </a:r>
          </a:p>
          <a:p>
            <a:r>
              <a:rPr lang="en-US" sz="2000" i="1" dirty="0"/>
              <a:t>Neisseria  meningitidis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Bordetella pertussis</a:t>
            </a:r>
          </a:p>
          <a:p>
            <a:pPr algn="ctr"/>
            <a:r>
              <a:rPr lang="en-US" sz="2000" i="1" dirty="0"/>
              <a:t>Haemophilus influenzae</a:t>
            </a:r>
          </a:p>
          <a:p>
            <a:pPr algn="ctr"/>
            <a:r>
              <a:rPr lang="en-US" sz="2000" i="1" dirty="0"/>
              <a:t>Brucella</a:t>
            </a:r>
          </a:p>
          <a:p>
            <a:pPr algn="ctr"/>
            <a:r>
              <a:rPr lang="en-US" sz="2000" dirty="0"/>
              <a:t>Pasteurella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Shigella</a:t>
            </a:r>
          </a:p>
          <a:p>
            <a:pPr algn="ctr"/>
            <a:r>
              <a:rPr lang="en-US" sz="2000" dirty="0"/>
              <a:t>Escherichia coli</a:t>
            </a:r>
          </a:p>
          <a:p>
            <a:pPr algn="ctr"/>
            <a:r>
              <a:rPr lang="en-US" sz="2000" dirty="0"/>
              <a:t>Salmonella</a:t>
            </a:r>
          </a:p>
          <a:p>
            <a:pPr algn="ctr"/>
            <a:r>
              <a:rPr lang="en-US" sz="2000" dirty="0"/>
              <a:t>Yersinia entercolitica </a:t>
            </a:r>
          </a:p>
          <a:p>
            <a:pPr algn="ctr"/>
            <a:r>
              <a:rPr lang="en-US" sz="2000" dirty="0"/>
              <a:t>Klebsiella</a:t>
            </a:r>
          </a:p>
          <a:p>
            <a:pPr algn="ctr"/>
            <a:r>
              <a:rPr lang="en-US" sz="2000" dirty="0"/>
              <a:t>Proteus</a:t>
            </a:r>
          </a:p>
          <a:p>
            <a:pPr algn="ctr"/>
            <a:r>
              <a:rPr lang="en-US" sz="2000" dirty="0"/>
              <a:t>Citrobactor</a:t>
            </a:r>
          </a:p>
          <a:p>
            <a:pPr algn="ctr"/>
            <a:r>
              <a:rPr lang="en-US" sz="2000" dirty="0"/>
              <a:t>Serratia</a:t>
            </a:r>
          </a:p>
          <a:p>
            <a:pPr algn="ctr"/>
            <a:r>
              <a:rPr lang="en-US" sz="2000" dirty="0"/>
              <a:t>Pseudomonas</a:t>
            </a:r>
          </a:p>
          <a:p>
            <a:pPr algn="ctr"/>
            <a:r>
              <a:rPr lang="en-US" sz="2000" dirty="0"/>
              <a:t>Enterobacter </a:t>
            </a:r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143240" y="4000504"/>
            <a:ext cx="271464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3582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Haemophilus: </a:t>
            </a:r>
            <a:r>
              <a:rPr lang="en-US" sz="3600" b="1" dirty="0">
                <a:solidFill>
                  <a:srgbClr val="FF0000"/>
                </a:solidFill>
              </a:rPr>
              <a:t>Blood –Loving Bacilli </a:t>
            </a:r>
            <a:endParaRPr lang="ar-OM" sz="3600" b="1" dirty="0">
              <a:solidFill>
                <a:srgbClr val="FF0000"/>
              </a:solidFill>
            </a:endParaRPr>
          </a:p>
          <a:p>
            <a:r>
              <a:rPr lang="en-US" sz="3600" dirty="0"/>
              <a:t>Fastidious: require some chemicals from blood for their metabolism</a:t>
            </a:r>
          </a:p>
          <a:p>
            <a:r>
              <a:rPr lang="en-US" sz="3600" i="1" dirty="0"/>
              <a:t>H. influenzae</a:t>
            </a:r>
            <a:r>
              <a:rPr lang="en-US" sz="3600" dirty="0"/>
              <a:t>: bacterial meningitis: children 3 months to 5 years: antibiotic, vaccine</a:t>
            </a:r>
          </a:p>
          <a:p>
            <a:pPr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Haemophilus influenzae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53450" cy="5075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 Narrow" pitchFamily="34" charset="0"/>
              </a:rPr>
              <a:t>Most strains have a polysaccharide capsule that resists phagocytosis.</a:t>
            </a:r>
            <a:endParaRPr lang="ar-OM" sz="3600" dirty="0">
              <a:latin typeface="Arial Narrow" pitchFamily="34" charset="0"/>
            </a:endParaRPr>
          </a:p>
          <a:p>
            <a:pPr eaLnBrk="1" hangingPunct="1"/>
            <a:r>
              <a:rPr lang="en-US" sz="3600" dirty="0">
                <a:latin typeface="Arial Narrow" pitchFamily="34" charset="0"/>
              </a:rPr>
              <a:t>Colonize the mucous membranes of humans and some animals.</a:t>
            </a:r>
          </a:p>
          <a:p>
            <a:pPr eaLnBrk="1" hangingPunct="1"/>
            <a:r>
              <a:rPr lang="en-US" sz="3600" i="1" dirty="0">
                <a:latin typeface="Arial Narrow" pitchFamily="34" charset="0"/>
              </a:rPr>
              <a:t>H.influenzae</a:t>
            </a:r>
            <a:r>
              <a:rPr lang="en-US" sz="3600" dirty="0">
                <a:latin typeface="Arial Narrow" pitchFamily="34" charset="0"/>
              </a:rPr>
              <a:t> type b is the most significant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Was the most common form of meningitis in infants prior to the use of an effective vaccine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Use of the Hib vaccine has eliminated much of the disease caused by </a:t>
            </a:r>
            <a:r>
              <a:rPr lang="en-US" sz="3200" i="1" dirty="0">
                <a:latin typeface="Arial Narrow" pitchFamily="34" charset="0"/>
              </a:rPr>
              <a:t>H.influenzae</a:t>
            </a:r>
            <a:r>
              <a:rPr lang="en-US" sz="3200" dirty="0">
                <a:latin typeface="Arial Narrow" pitchFamily="34" charset="0"/>
              </a:rPr>
              <a:t> 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Haemophilus influenzae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Neisseria gonorrhoeae</a:t>
            </a:r>
          </a:p>
          <a:p>
            <a:r>
              <a:rPr lang="en-US" sz="2000" i="1" dirty="0"/>
              <a:t>Neisseria  meningitidis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Bordetella pertussis</a:t>
            </a:r>
          </a:p>
          <a:p>
            <a:pPr algn="ctr"/>
            <a:r>
              <a:rPr lang="en-US" sz="2000" i="1" dirty="0"/>
              <a:t>Haemophilus influenzae</a:t>
            </a:r>
          </a:p>
          <a:p>
            <a:pPr algn="ctr"/>
            <a:r>
              <a:rPr lang="en-US" sz="2000" i="1" dirty="0"/>
              <a:t>Brucella</a:t>
            </a:r>
          </a:p>
          <a:p>
            <a:pPr algn="ctr"/>
            <a:r>
              <a:rPr lang="en-US" sz="2000" dirty="0"/>
              <a:t>Pasteurella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Shigella</a:t>
            </a:r>
          </a:p>
          <a:p>
            <a:pPr algn="ctr"/>
            <a:r>
              <a:rPr lang="en-US" sz="2000" dirty="0"/>
              <a:t>Escherichia coli</a:t>
            </a:r>
          </a:p>
          <a:p>
            <a:pPr algn="ctr"/>
            <a:r>
              <a:rPr lang="en-US" sz="2000" dirty="0"/>
              <a:t>Salmonella</a:t>
            </a:r>
          </a:p>
          <a:p>
            <a:pPr algn="ctr"/>
            <a:r>
              <a:rPr lang="en-US" sz="2000" dirty="0"/>
              <a:t>Yersinia entercolitica </a:t>
            </a:r>
          </a:p>
          <a:p>
            <a:pPr algn="ctr"/>
            <a:r>
              <a:rPr lang="en-US" sz="2000" dirty="0"/>
              <a:t>Klebsiella</a:t>
            </a:r>
          </a:p>
          <a:p>
            <a:pPr algn="ctr"/>
            <a:r>
              <a:rPr lang="en-US" sz="2000" dirty="0"/>
              <a:t>Proteus</a:t>
            </a:r>
          </a:p>
          <a:p>
            <a:pPr algn="ctr"/>
            <a:r>
              <a:rPr lang="en-US" sz="2000" dirty="0"/>
              <a:t>Citrobactor</a:t>
            </a:r>
          </a:p>
          <a:p>
            <a:pPr algn="ctr"/>
            <a:r>
              <a:rPr lang="en-US" sz="2000" dirty="0"/>
              <a:t>Serratia</a:t>
            </a:r>
          </a:p>
          <a:p>
            <a:pPr algn="ctr"/>
            <a:r>
              <a:rPr lang="en-US" sz="2000" dirty="0"/>
              <a:t>Pseudomonas</a:t>
            </a:r>
          </a:p>
          <a:p>
            <a:pPr algn="ctr"/>
            <a:r>
              <a:rPr lang="en-US" sz="2000" dirty="0"/>
              <a:t>Enterobacter </a:t>
            </a:r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143240" y="3714752"/>
            <a:ext cx="271464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623" y="2132856"/>
            <a:ext cx="1781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671" y="509811"/>
            <a:ext cx="1838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4087" y="389037"/>
            <a:ext cx="1095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087" y="1196752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887" y="251867"/>
            <a:ext cx="1704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351" y="997471"/>
            <a:ext cx="3024336" cy="10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30" y="206084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343" y="2564904"/>
            <a:ext cx="201622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815" y="3573016"/>
            <a:ext cx="155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7303" y="4015333"/>
            <a:ext cx="2124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3815" y="5301208"/>
            <a:ext cx="828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7463" y="5301208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99631" y="3861048"/>
            <a:ext cx="8705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1226" y="3067397"/>
            <a:ext cx="1228725" cy="32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9951" y="2947417"/>
            <a:ext cx="314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7943" y="4365104"/>
            <a:ext cx="295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79951" y="5937845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5980" y="2759199"/>
            <a:ext cx="600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95975" y="4070201"/>
            <a:ext cx="447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0031" y="3861048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72200" y="4653136"/>
            <a:ext cx="1323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39991" y="6021288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99631" y="1471439"/>
            <a:ext cx="638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48264" y="2511177"/>
            <a:ext cx="1266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2039" y="3188965"/>
            <a:ext cx="187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03487" y="3717032"/>
            <a:ext cx="1419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63727" y="4293096"/>
            <a:ext cx="923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22822" y="454060"/>
            <a:ext cx="2408857" cy="5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72500" cy="507209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 Narrow" pitchFamily="34" charset="0"/>
              </a:rPr>
              <a:t>Small, aerobic, nonmotile coccobacillus</a:t>
            </a:r>
          </a:p>
          <a:p>
            <a:pPr eaLnBrk="1" hangingPunct="1"/>
            <a:r>
              <a:rPr lang="en-US" sz="3600" i="1" dirty="0">
                <a:latin typeface="Arial Narrow" pitchFamily="34" charset="0"/>
              </a:rPr>
              <a:t>B. pertussis:</a:t>
            </a:r>
            <a:endParaRPr lang="en-US" sz="3600" dirty="0">
              <a:latin typeface="Arial Narrow" pitchFamily="34" charset="0"/>
            </a:endParaRP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Causes pertussis, also called whopping cough.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Most cases of disease are in children.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Bacteria are first inhaled in aerosols and multiply in epithelial cells.</a:t>
            </a:r>
          </a:p>
          <a:p>
            <a:pPr lvl="1" eaLnBrk="1" hangingPunct="1"/>
            <a:r>
              <a:rPr lang="en-US" sz="3200" dirty="0">
                <a:latin typeface="Arial Narrow" pitchFamily="34" charset="0"/>
              </a:rPr>
              <a:t>Then progress through three stages of disease.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Bordetella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Neisseria gonorrhoeae</a:t>
            </a:r>
          </a:p>
          <a:p>
            <a:r>
              <a:rPr lang="en-US" sz="2000" i="1" dirty="0"/>
              <a:t>Neisseria  meningitidis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Bordetella pertussis</a:t>
            </a:r>
          </a:p>
          <a:p>
            <a:pPr algn="ctr"/>
            <a:r>
              <a:rPr lang="en-US" sz="2000" i="1" dirty="0"/>
              <a:t>Haemophilus influenzae</a:t>
            </a:r>
          </a:p>
          <a:p>
            <a:pPr algn="ctr"/>
            <a:r>
              <a:rPr lang="en-US" sz="2000" i="1" dirty="0"/>
              <a:t>Brucella</a:t>
            </a:r>
          </a:p>
          <a:p>
            <a:pPr algn="ctr"/>
            <a:r>
              <a:rPr lang="en-US" sz="2000" dirty="0"/>
              <a:t>Pasteurella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Shigella</a:t>
            </a:r>
          </a:p>
          <a:p>
            <a:pPr algn="ctr"/>
            <a:r>
              <a:rPr lang="en-US" sz="2000" dirty="0"/>
              <a:t>Escherichia coli</a:t>
            </a:r>
          </a:p>
          <a:p>
            <a:pPr algn="ctr"/>
            <a:r>
              <a:rPr lang="en-US" sz="2000" dirty="0"/>
              <a:t>Salmonella</a:t>
            </a:r>
          </a:p>
          <a:p>
            <a:pPr algn="ctr"/>
            <a:r>
              <a:rPr lang="en-US" sz="2000" dirty="0"/>
              <a:t>Yersinia entercolitica </a:t>
            </a:r>
          </a:p>
          <a:p>
            <a:pPr algn="ctr"/>
            <a:r>
              <a:rPr lang="en-US" sz="2000" dirty="0"/>
              <a:t>Klebsiella</a:t>
            </a:r>
          </a:p>
          <a:p>
            <a:pPr algn="ctr"/>
            <a:r>
              <a:rPr lang="en-US" sz="2000" dirty="0"/>
              <a:t>Proteus</a:t>
            </a:r>
          </a:p>
          <a:p>
            <a:pPr algn="ctr"/>
            <a:r>
              <a:rPr lang="en-US" sz="2000" dirty="0"/>
              <a:t>Citrobactor</a:t>
            </a:r>
          </a:p>
          <a:p>
            <a:pPr algn="ctr"/>
            <a:r>
              <a:rPr lang="en-US" sz="2000" dirty="0"/>
              <a:t>Serratia</a:t>
            </a:r>
          </a:p>
          <a:p>
            <a:pPr algn="ctr"/>
            <a:r>
              <a:rPr lang="en-US" sz="2000" dirty="0"/>
              <a:t>Pseudomonas</a:t>
            </a:r>
          </a:p>
          <a:p>
            <a:pPr algn="ctr"/>
            <a:r>
              <a:rPr lang="en-US" sz="2000" dirty="0"/>
              <a:t>Enterobacter </a:t>
            </a:r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143240" y="4357694"/>
            <a:ext cx="271464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00108"/>
            <a:ext cx="8229600" cy="785794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2910" y="1142984"/>
            <a:ext cx="8229600" cy="4525963"/>
          </a:xfrm>
        </p:spPr>
        <p:txBody>
          <a:bodyPr>
            <a:normAutofit/>
          </a:bodyPr>
          <a:lstStyle/>
          <a:p>
            <a:pPr lvl="1" algn="just" eaLnBrk="1" hangingPunct="1">
              <a:lnSpc>
                <a:spcPct val="90000"/>
              </a:lnSpc>
            </a:pPr>
            <a:r>
              <a:rPr lang="en-US" dirty="0"/>
              <a:t>Causes Brucellosis in man following ingestion of contaminated milk or cheese from goats and cows.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dirty="0"/>
              <a:t>Clinical manifestations range from subclinical, to chronic with low grade symptoms of low fever and muscular stiffness, to acute with fever and chills.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Brucella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14751"/>
            <a:ext cx="3571900" cy="29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642918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59" y="2060848"/>
            <a:ext cx="29065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Vibrio</a:t>
            </a:r>
            <a:r>
              <a:rPr lang="en-US" sz="2400" dirty="0">
                <a:solidFill>
                  <a:srgbClr val="FF0000"/>
                </a:solidFill>
              </a:rPr>
              <a:t> cholera</a:t>
            </a:r>
          </a:p>
          <a:p>
            <a:pPr algn="ctr"/>
            <a:r>
              <a:rPr lang="en-US" sz="2400" dirty="0"/>
              <a:t>(Comma Shaped)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Campylobacter </a:t>
            </a:r>
            <a:r>
              <a:rPr lang="en-US" sz="2400" dirty="0" err="1">
                <a:solidFill>
                  <a:srgbClr val="FF0000"/>
                </a:solidFill>
              </a:rPr>
              <a:t>jejuni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(helical-shaped)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Helicobacter pylori</a:t>
            </a:r>
          </a:p>
          <a:p>
            <a:pPr algn="ctr"/>
            <a:r>
              <a:rPr lang="en-US" sz="2400" dirty="0"/>
              <a:t>(helical-shaped)</a:t>
            </a:r>
          </a:p>
          <a:p>
            <a:pPr algn="ctr"/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28992" y="3239532"/>
            <a:ext cx="2379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Spiral in Shape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Treponema</a:t>
            </a:r>
          </a:p>
          <a:p>
            <a:pPr marL="0" lvl="1" algn="ctr"/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i="1" dirty="0">
                <a:latin typeface="Arial Narrow" pitchFamily="34" charset="0"/>
              </a:rPr>
              <a:t>Borrelia</a:t>
            </a:r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Leptospira</a:t>
            </a:r>
          </a:p>
          <a:p>
            <a:pPr algn="ctr"/>
            <a:endParaRPr lang="en-US" sz="2800" dirty="0"/>
          </a:p>
        </p:txBody>
      </p:sp>
      <p:cxnSp>
        <p:nvCxnSpPr>
          <p:cNvPr id="35" name="Straight Arrow Connector 34"/>
          <p:cNvCxnSpPr>
            <a:stCxn id="5" idx="2"/>
          </p:cNvCxnSpPr>
          <p:nvPr/>
        </p:nvCxnSpPr>
        <p:spPr>
          <a:xfrm flipH="1">
            <a:off x="1475656" y="1166138"/>
            <a:ext cx="2734394" cy="750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2"/>
          </p:cNvCxnSpPr>
          <p:nvPr/>
        </p:nvCxnSpPr>
        <p:spPr>
          <a:xfrm rot="16200000" flipH="1">
            <a:off x="3331032" y="2045156"/>
            <a:ext cx="1977110" cy="219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1837591" cy="6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1224136" cy="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144116"/>
            <a:ext cx="1559969" cy="7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25350"/>
            <a:ext cx="2216317" cy="6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rot="16200000" flipH="1">
            <a:off x="4866949" y="509239"/>
            <a:ext cx="1619920" cy="2933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14976" y="2857496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Obligate intracellular parasites</a:t>
            </a:r>
          </a:p>
          <a:p>
            <a:pPr algn="ctr"/>
            <a:r>
              <a:rPr lang="en-US" sz="2800" i="1" dirty="0"/>
              <a:t>Chlamydia</a:t>
            </a:r>
          </a:p>
          <a:p>
            <a:pPr algn="ctr"/>
            <a:r>
              <a:rPr lang="en-US" sz="2800" i="1" dirty="0"/>
              <a:t>(Gram neg-</a:t>
            </a:r>
            <a:r>
              <a:rPr lang="en-US" sz="2800" dirty="0"/>
              <a:t>coccobacillus)</a:t>
            </a:r>
          </a:p>
          <a:p>
            <a:pPr algn="ctr"/>
            <a:r>
              <a:rPr lang="en-US" sz="2800" i="1" dirty="0"/>
              <a:t>Rickettsia</a:t>
            </a:r>
          </a:p>
          <a:p>
            <a:pPr algn="ctr"/>
            <a:r>
              <a:rPr lang="en-US" sz="2800" i="1" dirty="0"/>
              <a:t>(h</a:t>
            </a:r>
            <a:r>
              <a:rPr lang="en-US" sz="2800" dirty="0"/>
              <a:t>ighly pleomorphic )</a:t>
            </a:r>
          </a:p>
          <a:p>
            <a:pPr algn="ctr"/>
            <a:r>
              <a:rPr lang="en-US" sz="2800" i="1" dirty="0"/>
              <a:t>Coxiella</a:t>
            </a:r>
          </a:p>
          <a:p>
            <a:pPr algn="ctr"/>
            <a:r>
              <a:rPr lang="en-US" sz="2800" i="1" dirty="0"/>
              <a:t>(</a:t>
            </a:r>
            <a:r>
              <a:rPr lang="en-US" sz="2800" dirty="0"/>
              <a:t>Gram neg rod)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2060848"/>
            <a:ext cx="2357454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66700" y="928670"/>
            <a:ext cx="8572500" cy="4465638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dirty="0">
                <a:latin typeface="Arial Narrow" pitchFamily="34" charset="0"/>
              </a:rPr>
              <a:t>Members of this genus share many characteristics with enteric bacteria such as </a:t>
            </a:r>
            <a:r>
              <a:rPr lang="en-US" i="1" dirty="0">
                <a:latin typeface="Arial Narrow" pitchFamily="34" charset="0"/>
              </a:rPr>
              <a:t>Escherichia</a:t>
            </a:r>
            <a:r>
              <a:rPr lang="en-US" dirty="0">
                <a:latin typeface="Arial Narrow" pitchFamily="34" charset="0"/>
              </a:rPr>
              <a:t> and </a:t>
            </a:r>
            <a:r>
              <a:rPr lang="en-US" i="1" dirty="0">
                <a:latin typeface="Arial Narrow" pitchFamily="34" charset="0"/>
              </a:rPr>
              <a:t>Salmonella.</a:t>
            </a:r>
          </a:p>
          <a:p>
            <a:pPr algn="just" eaLnBrk="1" hangingPunct="1"/>
            <a:r>
              <a:rPr lang="en-US" i="1" dirty="0">
                <a:solidFill>
                  <a:srgbClr val="FF0000"/>
                </a:solidFill>
                <a:latin typeface="Arial Narrow" pitchFamily="34" charset="0"/>
              </a:rPr>
              <a:t>Vibrio cholerae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is the most common species to infect humans:</a:t>
            </a:r>
          </a:p>
          <a:p>
            <a:pPr lvl="1" algn="just" eaLnBrk="1" hangingPunct="1"/>
            <a:r>
              <a:rPr lang="en-US" dirty="0">
                <a:latin typeface="Arial Narrow" pitchFamily="34" charset="0"/>
              </a:rPr>
              <a:t>Causes cholera.</a:t>
            </a:r>
          </a:p>
          <a:p>
            <a:pPr lvl="1" algn="just" eaLnBrk="1" hangingPunct="1"/>
            <a:r>
              <a:rPr lang="en-US" dirty="0">
                <a:latin typeface="Arial Narrow" pitchFamily="34" charset="0"/>
              </a:rPr>
              <a:t>Humans become infected with </a:t>
            </a:r>
            <a:r>
              <a:rPr lang="en-US" i="1" dirty="0">
                <a:latin typeface="Arial Narrow" pitchFamily="34" charset="0"/>
              </a:rPr>
              <a:t>V. cholerae</a:t>
            </a:r>
            <a:r>
              <a:rPr lang="en-US" dirty="0">
                <a:latin typeface="Arial Narrow" pitchFamily="34" charset="0"/>
              </a:rPr>
              <a:t> by ingesting contaminated food and water.</a:t>
            </a:r>
          </a:p>
          <a:p>
            <a:pPr lvl="1" algn="just" eaLnBrk="1" hangingPunct="1"/>
            <a:r>
              <a:rPr lang="en-US" dirty="0">
                <a:latin typeface="Arial Narrow" pitchFamily="34" charset="0"/>
              </a:rPr>
              <a:t>Found most often in communities with poor sewage and water treatment.</a:t>
            </a:r>
            <a:endParaRPr lang="en-US" i="1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</a:rPr>
              <a:t>Vibrio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642918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59" y="2060848"/>
            <a:ext cx="29065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Vibrio</a:t>
            </a:r>
            <a:r>
              <a:rPr lang="en-US" sz="2400" dirty="0">
                <a:solidFill>
                  <a:srgbClr val="FF0000"/>
                </a:solidFill>
              </a:rPr>
              <a:t> cholera</a:t>
            </a:r>
          </a:p>
          <a:p>
            <a:pPr algn="ctr"/>
            <a:r>
              <a:rPr lang="en-US" sz="2400" dirty="0"/>
              <a:t>(Comma Shaped)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Campylobacter </a:t>
            </a:r>
            <a:r>
              <a:rPr lang="en-US" sz="2400" dirty="0" err="1">
                <a:solidFill>
                  <a:srgbClr val="FF0000"/>
                </a:solidFill>
              </a:rPr>
              <a:t>jejuni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(helical-shaped)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Helicobacter pylori</a:t>
            </a:r>
          </a:p>
          <a:p>
            <a:pPr algn="ctr"/>
            <a:r>
              <a:rPr lang="en-US" sz="2400" dirty="0"/>
              <a:t>(helical-shaped)</a:t>
            </a:r>
          </a:p>
          <a:p>
            <a:pPr algn="ctr"/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28992" y="3239532"/>
            <a:ext cx="2379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Spiral in Shape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Treponema</a:t>
            </a:r>
          </a:p>
          <a:p>
            <a:pPr marL="0" lvl="1" algn="ctr"/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i="1" dirty="0">
                <a:latin typeface="Arial Narrow" pitchFamily="34" charset="0"/>
              </a:rPr>
              <a:t>Borrelia</a:t>
            </a:r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Leptospira</a:t>
            </a:r>
          </a:p>
          <a:p>
            <a:pPr algn="ctr"/>
            <a:endParaRPr lang="en-US" sz="2800" dirty="0"/>
          </a:p>
        </p:txBody>
      </p:sp>
      <p:cxnSp>
        <p:nvCxnSpPr>
          <p:cNvPr id="35" name="Straight Arrow Connector 34"/>
          <p:cNvCxnSpPr>
            <a:stCxn id="5" idx="2"/>
          </p:cNvCxnSpPr>
          <p:nvPr/>
        </p:nvCxnSpPr>
        <p:spPr>
          <a:xfrm flipH="1">
            <a:off x="1475656" y="1166138"/>
            <a:ext cx="2734394" cy="750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2"/>
          </p:cNvCxnSpPr>
          <p:nvPr/>
        </p:nvCxnSpPr>
        <p:spPr>
          <a:xfrm rot="16200000" flipH="1">
            <a:off x="3331032" y="2045156"/>
            <a:ext cx="1977110" cy="219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1837591" cy="6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1224136" cy="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144116"/>
            <a:ext cx="1559969" cy="7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25350"/>
            <a:ext cx="2216317" cy="6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rot="16200000" flipH="1">
            <a:off x="4866949" y="509239"/>
            <a:ext cx="1619920" cy="2933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14976" y="2857496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Obligate intracellular parasites</a:t>
            </a:r>
          </a:p>
          <a:p>
            <a:pPr algn="ctr"/>
            <a:r>
              <a:rPr lang="en-US" sz="2800" i="1" dirty="0"/>
              <a:t>Chlamydia</a:t>
            </a:r>
          </a:p>
          <a:p>
            <a:pPr algn="ctr"/>
            <a:r>
              <a:rPr lang="en-US" sz="2800" i="1" dirty="0"/>
              <a:t>(Gram neg-</a:t>
            </a:r>
            <a:r>
              <a:rPr lang="en-US" sz="2800" dirty="0"/>
              <a:t>coccobacillus)</a:t>
            </a:r>
          </a:p>
          <a:p>
            <a:pPr algn="ctr"/>
            <a:r>
              <a:rPr lang="en-US" sz="2800" i="1" dirty="0"/>
              <a:t>Rickettsia</a:t>
            </a:r>
          </a:p>
          <a:p>
            <a:pPr algn="ctr"/>
            <a:r>
              <a:rPr lang="en-US" sz="2800" i="1" dirty="0"/>
              <a:t>(h</a:t>
            </a:r>
            <a:r>
              <a:rPr lang="en-US" sz="2800" dirty="0"/>
              <a:t>ighly pleomorphic )</a:t>
            </a:r>
          </a:p>
          <a:p>
            <a:pPr algn="ctr"/>
            <a:r>
              <a:rPr lang="en-US" sz="2800" i="1" dirty="0"/>
              <a:t>Coxiella</a:t>
            </a:r>
          </a:p>
          <a:p>
            <a:pPr algn="ctr"/>
            <a:r>
              <a:rPr lang="en-US" sz="2800" i="1" dirty="0"/>
              <a:t>(</a:t>
            </a:r>
            <a:r>
              <a:rPr lang="en-US" sz="2800" dirty="0"/>
              <a:t>Gram neg rod)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5301208"/>
            <a:ext cx="2448272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28600" y="928670"/>
            <a:ext cx="8572500" cy="592933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800" dirty="0"/>
              <a:t>Slightly helical, highly motile bacterium that colonizes the stomach of its hosts.</a:t>
            </a:r>
          </a:p>
          <a:p>
            <a:pPr algn="just" eaLnBrk="1" hangingPunct="1"/>
            <a:r>
              <a:rPr lang="en-US" sz="2800" dirty="0"/>
              <a:t>Causes most (if not all) peptic ulcers.</a:t>
            </a:r>
          </a:p>
          <a:p>
            <a:pPr algn="just" eaLnBrk="1" hangingPunct="1"/>
            <a:r>
              <a:rPr lang="en-US" sz="2800" i="1" dirty="0"/>
              <a:t>H.pylori</a:t>
            </a:r>
            <a:r>
              <a:rPr lang="en-US" sz="2800" dirty="0"/>
              <a:t> produces numerous virulence factors that enable it to colonize the stomach.</a:t>
            </a:r>
          </a:p>
          <a:p>
            <a:pPr algn="just" eaLnBrk="1" hangingPunct="1"/>
            <a:r>
              <a:rPr lang="en-US" sz="2800" dirty="0"/>
              <a:t>Coffee drinking, smoking, and drinking alcohol increase your risk for an ulcer.</a:t>
            </a:r>
          </a:p>
          <a:p>
            <a:pPr algn="just"/>
            <a:r>
              <a:rPr lang="en-US" sz="2800" dirty="0"/>
              <a:t>Simple blood, breath, and stool tests can determine if you are infected with H. pylori. </a:t>
            </a:r>
          </a:p>
          <a:p>
            <a:pPr algn="just"/>
            <a:r>
              <a:rPr lang="en-US" sz="2800" dirty="0"/>
              <a:t>The most accurate way to diagnose is through upper endoscopy.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Helicobacter pylori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642918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06" y="2643182"/>
            <a:ext cx="28376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Comma Shaped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Vibrio cholera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Campylobacter jejuni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Helicobacter pylori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8992" y="3239532"/>
            <a:ext cx="2379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Spiral in Shape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Treponema</a:t>
            </a:r>
          </a:p>
          <a:p>
            <a:pPr marL="0" lvl="1" algn="ctr"/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i="1" dirty="0">
                <a:latin typeface="Arial Narrow" pitchFamily="34" charset="0"/>
              </a:rPr>
              <a:t>Borrelia</a:t>
            </a:r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Leptospira</a:t>
            </a:r>
          </a:p>
          <a:p>
            <a:pPr algn="ctr"/>
            <a:endParaRPr lang="en-US" sz="2800" dirty="0"/>
          </a:p>
        </p:txBody>
      </p:sp>
      <p:cxnSp>
        <p:nvCxnSpPr>
          <p:cNvPr id="35" name="Straight Arrow Connector 34"/>
          <p:cNvCxnSpPr>
            <a:stCxn id="5" idx="2"/>
            <a:endCxn id="17" idx="0"/>
          </p:cNvCxnSpPr>
          <p:nvPr/>
        </p:nvCxnSpPr>
        <p:spPr>
          <a:xfrm rot="5400000">
            <a:off x="2111615" y="544747"/>
            <a:ext cx="1477044" cy="2719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2"/>
          </p:cNvCxnSpPr>
          <p:nvPr/>
        </p:nvCxnSpPr>
        <p:spPr>
          <a:xfrm rot="16200000" flipH="1">
            <a:off x="3331032" y="2045156"/>
            <a:ext cx="1977110" cy="219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929198"/>
            <a:ext cx="1837591" cy="6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86190"/>
            <a:ext cx="1255907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929826"/>
            <a:ext cx="1559969" cy="7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25350"/>
            <a:ext cx="2216317" cy="6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rot="16200000" flipH="1">
            <a:off x="4866949" y="509239"/>
            <a:ext cx="1619920" cy="2933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14976" y="2857496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Obligate intracellular parasites</a:t>
            </a:r>
          </a:p>
          <a:p>
            <a:pPr algn="ctr"/>
            <a:r>
              <a:rPr lang="en-US" sz="2800" i="1" dirty="0"/>
              <a:t>Chlamydia</a:t>
            </a:r>
          </a:p>
          <a:p>
            <a:pPr algn="ctr"/>
            <a:r>
              <a:rPr lang="en-US" sz="2800" i="1" dirty="0"/>
              <a:t>(Gram neg-</a:t>
            </a:r>
            <a:r>
              <a:rPr lang="en-US" sz="2800" dirty="0"/>
              <a:t>coccobacillus)</a:t>
            </a:r>
          </a:p>
          <a:p>
            <a:pPr algn="ctr"/>
            <a:r>
              <a:rPr lang="en-US" sz="2800" i="1" dirty="0"/>
              <a:t>Rickettsia</a:t>
            </a:r>
          </a:p>
          <a:p>
            <a:pPr algn="ctr"/>
            <a:r>
              <a:rPr lang="en-US" sz="2800" i="1" dirty="0"/>
              <a:t>(h</a:t>
            </a:r>
            <a:r>
              <a:rPr lang="en-US" sz="2800" dirty="0"/>
              <a:t>ighly pleomorphic )</a:t>
            </a:r>
          </a:p>
          <a:p>
            <a:pPr algn="ctr"/>
            <a:r>
              <a:rPr lang="en-US" sz="2800" i="1" dirty="0"/>
              <a:t>Coxiella</a:t>
            </a:r>
          </a:p>
          <a:p>
            <a:pPr algn="ctr"/>
            <a:r>
              <a:rPr lang="en-US" sz="2800" i="1" dirty="0"/>
              <a:t>(</a:t>
            </a:r>
            <a:r>
              <a:rPr lang="en-US" sz="2800" dirty="0"/>
              <a:t>Gram neg rod)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4678" y="3143248"/>
            <a:ext cx="2571768" cy="3286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sz="quarter" idx="1"/>
          </p:nvPr>
        </p:nvSpPr>
        <p:spPr>
          <a:xfrm>
            <a:off x="214282" y="903290"/>
            <a:ext cx="8572500" cy="2954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Thin, tightly coiled, helically shaped bacteria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Moves in a corkscrew fashion through its environment</a:t>
            </a:r>
          </a:p>
          <a:p>
            <a:pPr lvl="1" eaLnBrk="1" hangingPunct="1"/>
            <a:r>
              <a:rPr lang="en-US" dirty="0">
                <a:latin typeface="Arial Narrow" pitchFamily="34" charset="0"/>
              </a:rPr>
              <a:t>This movement is thought to enable pathogenic spirochetes to burrow through their hosts’ tissues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3 genera cause human disease</a:t>
            </a:r>
          </a:p>
          <a:p>
            <a:pPr lvl="1" eaLnBrk="1" hangingPunct="1"/>
            <a:r>
              <a:rPr lang="en-US" i="1" dirty="0">
                <a:latin typeface="Arial Narrow" pitchFamily="34" charset="0"/>
              </a:rPr>
              <a:t>Treponema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i="1" dirty="0">
                <a:latin typeface="Arial Narrow" pitchFamily="34" charset="0"/>
              </a:rPr>
              <a:t>Borrelia</a:t>
            </a:r>
            <a:r>
              <a:rPr lang="en-US" dirty="0">
                <a:latin typeface="Arial Narrow" pitchFamily="34" charset="0"/>
              </a:rPr>
              <a:t>, and </a:t>
            </a:r>
            <a:r>
              <a:rPr lang="en-US" i="1" dirty="0">
                <a:latin typeface="Arial Narrow" pitchFamily="34" charset="0"/>
              </a:rPr>
              <a:t>Leptospira</a:t>
            </a:r>
          </a:p>
          <a:p>
            <a:pPr lvl="1" eaLnBrk="1" hangingPunct="1"/>
            <a:endParaRPr lang="en-US" i="1" dirty="0">
              <a:latin typeface="Arial Narrow" pitchFamily="34" charset="0"/>
            </a:endParaRPr>
          </a:p>
          <a:p>
            <a:pPr lvl="1" eaLnBrk="1" hangingPunct="1"/>
            <a:endParaRPr lang="en-US" i="1" dirty="0">
              <a:latin typeface="Arial Narrow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857628"/>
            <a:ext cx="3500462" cy="280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Spirochetes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642918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06" y="2643182"/>
            <a:ext cx="28376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Comma Shaped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Vibrio cholera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Campylobacter jejuni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Helicobacter pylori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8992" y="3239532"/>
            <a:ext cx="2379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Spiral in Shape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Treponema</a:t>
            </a:r>
          </a:p>
          <a:p>
            <a:pPr marL="0" lvl="1" algn="ctr"/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i="1" dirty="0">
                <a:latin typeface="Arial Narrow" pitchFamily="34" charset="0"/>
              </a:rPr>
              <a:t>Borrelia</a:t>
            </a:r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Leptospira</a:t>
            </a:r>
          </a:p>
          <a:p>
            <a:pPr algn="ctr"/>
            <a:endParaRPr lang="en-US" sz="2800" dirty="0"/>
          </a:p>
        </p:txBody>
      </p:sp>
      <p:cxnSp>
        <p:nvCxnSpPr>
          <p:cNvPr id="35" name="Straight Arrow Connector 34"/>
          <p:cNvCxnSpPr>
            <a:stCxn id="5" idx="2"/>
            <a:endCxn id="17" idx="0"/>
          </p:cNvCxnSpPr>
          <p:nvPr/>
        </p:nvCxnSpPr>
        <p:spPr>
          <a:xfrm rot="5400000">
            <a:off x="2111615" y="544747"/>
            <a:ext cx="1477044" cy="2719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2"/>
          </p:cNvCxnSpPr>
          <p:nvPr/>
        </p:nvCxnSpPr>
        <p:spPr>
          <a:xfrm rot="16200000" flipH="1">
            <a:off x="3331032" y="2045156"/>
            <a:ext cx="1977110" cy="219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929198"/>
            <a:ext cx="1837591" cy="6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86190"/>
            <a:ext cx="1255907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929826"/>
            <a:ext cx="1559969" cy="7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25350"/>
            <a:ext cx="2216317" cy="6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rot="16200000" flipH="1">
            <a:off x="4866949" y="509239"/>
            <a:ext cx="1619920" cy="2933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14976" y="2857496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Obligate intracellular parasites</a:t>
            </a:r>
          </a:p>
          <a:p>
            <a:pPr algn="ctr"/>
            <a:r>
              <a:rPr lang="en-US" sz="2800" i="1" dirty="0"/>
              <a:t>Chlamydia</a:t>
            </a:r>
          </a:p>
          <a:p>
            <a:pPr algn="ctr"/>
            <a:r>
              <a:rPr lang="en-US" sz="2800" i="1" dirty="0"/>
              <a:t>(Gram neg-</a:t>
            </a:r>
            <a:r>
              <a:rPr lang="en-US" sz="2800" dirty="0"/>
              <a:t>coccobacillus)</a:t>
            </a:r>
          </a:p>
          <a:p>
            <a:pPr algn="ctr"/>
            <a:r>
              <a:rPr lang="en-US" sz="2800" i="1" dirty="0"/>
              <a:t>Rickettsia</a:t>
            </a:r>
          </a:p>
          <a:p>
            <a:pPr algn="ctr"/>
            <a:r>
              <a:rPr lang="en-US" sz="2800" i="1" dirty="0"/>
              <a:t>(h</a:t>
            </a:r>
            <a:r>
              <a:rPr lang="en-US" sz="2800" dirty="0"/>
              <a:t>ighly pleomorphic )</a:t>
            </a:r>
          </a:p>
          <a:p>
            <a:pPr algn="ctr"/>
            <a:r>
              <a:rPr lang="en-US" sz="2800" i="1" dirty="0"/>
              <a:t>Coxiella</a:t>
            </a:r>
          </a:p>
          <a:p>
            <a:pPr algn="ctr"/>
            <a:r>
              <a:rPr lang="en-US" sz="2800" i="1" dirty="0"/>
              <a:t>(</a:t>
            </a:r>
            <a:r>
              <a:rPr lang="en-US" sz="2800" dirty="0"/>
              <a:t>Gram neg rod)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7884" y="2786058"/>
            <a:ext cx="3143272" cy="4000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iiiiiiiiiiiiiiiiiiiiiiiiiiiiiiiiiiiiiiiiiiiiiiiiiiiiiiiiiiiiiii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Neisseria gonorrhoeae</a:t>
            </a:r>
          </a:p>
          <a:p>
            <a:r>
              <a:rPr lang="en-US" sz="2000" i="1" dirty="0"/>
              <a:t>Neisseria  meningitidis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Bordetella pertussis</a:t>
            </a:r>
          </a:p>
          <a:p>
            <a:pPr algn="ctr"/>
            <a:r>
              <a:rPr lang="en-US" sz="2000" i="1" dirty="0"/>
              <a:t>Haemophilus influenzae</a:t>
            </a:r>
          </a:p>
          <a:p>
            <a:pPr algn="ctr"/>
            <a:r>
              <a:rPr lang="en-US" sz="2000" i="1" dirty="0"/>
              <a:t>Brucella</a:t>
            </a:r>
          </a:p>
          <a:p>
            <a:pPr algn="ctr"/>
            <a:r>
              <a:rPr lang="en-US" sz="2000" dirty="0"/>
              <a:t>Pasteurella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Shigella</a:t>
            </a:r>
          </a:p>
          <a:p>
            <a:pPr algn="ctr"/>
            <a:r>
              <a:rPr lang="en-US" sz="2000" dirty="0"/>
              <a:t>Escherichia coli</a:t>
            </a:r>
          </a:p>
          <a:p>
            <a:pPr algn="ctr"/>
            <a:r>
              <a:rPr lang="en-US" sz="2000" dirty="0"/>
              <a:t>Salmonella</a:t>
            </a:r>
          </a:p>
          <a:p>
            <a:pPr algn="ctr"/>
            <a:r>
              <a:rPr lang="en-US" sz="2000" dirty="0"/>
              <a:t>Yersinia entercolitica </a:t>
            </a:r>
          </a:p>
          <a:p>
            <a:pPr algn="ctr"/>
            <a:r>
              <a:rPr lang="en-US" sz="2000" dirty="0"/>
              <a:t>Klebsiella</a:t>
            </a:r>
          </a:p>
          <a:p>
            <a:pPr algn="ctr"/>
            <a:r>
              <a:rPr lang="en-US" sz="2000" dirty="0"/>
              <a:t>Proteus</a:t>
            </a:r>
          </a:p>
          <a:p>
            <a:pPr algn="ctr"/>
            <a:r>
              <a:rPr lang="en-US" sz="2000" dirty="0"/>
              <a:t>Citrobactor</a:t>
            </a:r>
          </a:p>
          <a:p>
            <a:pPr algn="ctr"/>
            <a:r>
              <a:rPr lang="en-US" sz="2000" dirty="0"/>
              <a:t>Serratia</a:t>
            </a:r>
          </a:p>
          <a:p>
            <a:pPr algn="ctr"/>
            <a:r>
              <a:rPr lang="en-US" sz="2000" dirty="0"/>
              <a:t>Pseudomonas</a:t>
            </a:r>
          </a:p>
          <a:p>
            <a:pPr algn="ctr"/>
            <a:r>
              <a:rPr lang="en-US" sz="2000" dirty="0"/>
              <a:t>Enterobacter </a:t>
            </a:r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sz="quarter" idx="1"/>
          </p:nvPr>
        </p:nvSpPr>
        <p:spPr>
          <a:xfrm>
            <a:off x="266700" y="1371600"/>
            <a:ext cx="8572500" cy="5057796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Arial Narrow" pitchFamily="34" charset="0"/>
              </a:rPr>
              <a:t>Grow and multiply only within the vesicles of host cells</a:t>
            </a:r>
          </a:p>
          <a:p>
            <a:r>
              <a:rPr lang="en-US" dirty="0">
                <a:latin typeface="Arial Narrow" pitchFamily="34" charset="0"/>
              </a:rPr>
              <a:t>Causes two main types of disease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Sexually transmitted diseases:</a:t>
            </a:r>
          </a:p>
          <a:p>
            <a:pPr lvl="2"/>
            <a:r>
              <a:rPr lang="en-US" dirty="0">
                <a:latin typeface="Arial Narrow" pitchFamily="34" charset="0"/>
              </a:rPr>
              <a:t>Causes the most common sexually transmitted disease in the United States.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Ocular disease called trachoma:</a:t>
            </a:r>
          </a:p>
          <a:p>
            <a:pPr lvl="2"/>
            <a:r>
              <a:rPr lang="en-US" dirty="0">
                <a:latin typeface="Arial Narrow" pitchFamily="34" charset="0"/>
              </a:rPr>
              <a:t>Occur particularly in children.</a:t>
            </a:r>
          </a:p>
          <a:p>
            <a:pPr lvl="2"/>
            <a:r>
              <a:rPr lang="en-US" dirty="0">
                <a:latin typeface="Arial Narrow" pitchFamily="34" charset="0"/>
              </a:rPr>
              <a:t>Endemic in crowded, poor communities with poor hygiene, inadequate sanitation, and inferior medical care</a:t>
            </a:r>
          </a:p>
          <a:p>
            <a:pPr algn="just"/>
            <a:endParaRPr lang="en-US" sz="3600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Chlamydia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72500" cy="564360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3600" dirty="0">
                <a:latin typeface="Arial Narrow" pitchFamily="34" charset="0"/>
              </a:rPr>
              <a:t>Extremely small (not much bigger than a smallpox virus)</a:t>
            </a:r>
          </a:p>
          <a:p>
            <a:pPr algn="just" eaLnBrk="1" hangingPunct="1"/>
            <a:r>
              <a:rPr lang="en-US" sz="3600" dirty="0">
                <a:latin typeface="Arial Narrow" pitchFamily="34" charset="0"/>
              </a:rPr>
              <a:t>Obligate intracellular parasites</a:t>
            </a:r>
          </a:p>
          <a:p>
            <a:pPr lvl="1" algn="just" eaLnBrk="1" hangingPunct="1"/>
            <a:r>
              <a:rPr lang="en-US" sz="3200" dirty="0">
                <a:latin typeface="Arial Narrow" pitchFamily="34" charset="0"/>
              </a:rPr>
              <a:t>Unusual because they have functional genes for protein synthesis, ATP production, and reproduction</a:t>
            </a:r>
          </a:p>
          <a:p>
            <a:pPr algn="just"/>
            <a:r>
              <a:rPr lang="en-US" sz="3600" i="1" dirty="0">
                <a:latin typeface="Arial Narrow" pitchFamily="34" charset="0"/>
              </a:rPr>
              <a:t>Rickettsia</a:t>
            </a:r>
            <a:r>
              <a:rPr lang="en-US" sz="3600" dirty="0">
                <a:latin typeface="Arial Narrow" pitchFamily="34" charset="0"/>
              </a:rPr>
              <a:t> causes disease in humans.</a:t>
            </a:r>
          </a:p>
          <a:p>
            <a:pPr lvl="1" algn="just" eaLnBrk="1" hangingPunct="1">
              <a:buNone/>
            </a:pPr>
            <a:endParaRPr lang="en-US" sz="3200" i="1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Rickettsias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72500" cy="492601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>
                <a:latin typeface="Arial Narrow" pitchFamily="34" charset="0"/>
              </a:rPr>
              <a:t>Aerobic, Gram negative bacilli.</a:t>
            </a:r>
          </a:p>
          <a:p>
            <a:pPr algn="just" eaLnBrk="1" hangingPunct="1"/>
            <a:r>
              <a:rPr lang="en-US" dirty="0">
                <a:latin typeface="Arial Narrow" pitchFamily="34" charset="0"/>
              </a:rPr>
              <a:t>Universal inhabitants of water.</a:t>
            </a:r>
          </a:p>
          <a:p>
            <a:pPr algn="just" eaLnBrk="1" hangingPunct="1"/>
            <a:r>
              <a:rPr lang="en-US" dirty="0">
                <a:latin typeface="Arial Narrow" pitchFamily="34" charset="0"/>
              </a:rPr>
              <a:t>Humans acquire the disease by inhaling the bacteria in aerosols from various water sources.</a:t>
            </a:r>
          </a:p>
          <a:p>
            <a:pPr algn="just"/>
            <a:r>
              <a:rPr lang="en-US" dirty="0">
                <a:latin typeface="Arial Narrow" pitchFamily="34" charset="0"/>
              </a:rPr>
              <a:t>Causes Legionnaires’ disease</a:t>
            </a:r>
          </a:p>
          <a:p>
            <a:pPr lvl="1" algn="just"/>
            <a:r>
              <a:rPr lang="en-US" dirty="0">
                <a:latin typeface="Arial Narrow" pitchFamily="34" charset="0"/>
              </a:rPr>
              <a:t>Results in pneumonia</a:t>
            </a:r>
          </a:p>
          <a:p>
            <a:pPr lvl="1" algn="just"/>
            <a:r>
              <a:rPr lang="en-US" dirty="0">
                <a:latin typeface="Arial Narrow" pitchFamily="34" charset="0"/>
              </a:rPr>
              <a:t>Immunocompromised individuals are more susceptible</a:t>
            </a:r>
          </a:p>
          <a:p>
            <a:pPr algn="just" eaLnBrk="1" hangingPunct="1"/>
            <a:endParaRPr lang="en-US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300" b="1" i="1" dirty="0">
                <a:solidFill>
                  <a:srgbClr val="FF0000"/>
                </a:solidFill>
                <a:latin typeface="Arial" pitchFamily="34" charset="0"/>
              </a:rPr>
              <a:t>Legionella pneumophila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642918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59" y="2060848"/>
            <a:ext cx="29065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Vibrio</a:t>
            </a:r>
            <a:r>
              <a:rPr lang="en-US" sz="2400" dirty="0">
                <a:solidFill>
                  <a:srgbClr val="FF0000"/>
                </a:solidFill>
              </a:rPr>
              <a:t> cholera</a:t>
            </a:r>
          </a:p>
          <a:p>
            <a:pPr algn="ctr"/>
            <a:r>
              <a:rPr lang="en-US" sz="2400" dirty="0"/>
              <a:t>(Comma Shaped)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Campylobacter </a:t>
            </a:r>
            <a:r>
              <a:rPr lang="en-US" sz="2400" dirty="0" err="1">
                <a:solidFill>
                  <a:srgbClr val="FF0000"/>
                </a:solidFill>
              </a:rPr>
              <a:t>jejuni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(helical-shaped)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Helicobacter pylori</a:t>
            </a:r>
          </a:p>
          <a:p>
            <a:pPr algn="ctr"/>
            <a:r>
              <a:rPr lang="en-US" sz="2400" dirty="0"/>
              <a:t>(helical-shaped)</a:t>
            </a:r>
          </a:p>
          <a:p>
            <a:pPr algn="ctr"/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28992" y="3239532"/>
            <a:ext cx="2379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Spiral in Shape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Treponema</a:t>
            </a:r>
          </a:p>
          <a:p>
            <a:pPr marL="0" lvl="1" algn="ctr"/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i="1" dirty="0">
                <a:latin typeface="Arial Narrow" pitchFamily="34" charset="0"/>
              </a:rPr>
              <a:t>Borrelia</a:t>
            </a:r>
          </a:p>
          <a:p>
            <a:pPr marL="0" lvl="1" algn="ctr"/>
            <a:r>
              <a:rPr lang="en-US" sz="2800" i="1" dirty="0">
                <a:latin typeface="Arial Narrow" pitchFamily="34" charset="0"/>
              </a:rPr>
              <a:t>Leptospira</a:t>
            </a:r>
          </a:p>
          <a:p>
            <a:pPr algn="ctr"/>
            <a:endParaRPr lang="en-US" sz="2800" dirty="0"/>
          </a:p>
        </p:txBody>
      </p:sp>
      <p:cxnSp>
        <p:nvCxnSpPr>
          <p:cNvPr id="35" name="Straight Arrow Connector 34"/>
          <p:cNvCxnSpPr>
            <a:stCxn id="5" idx="2"/>
          </p:cNvCxnSpPr>
          <p:nvPr/>
        </p:nvCxnSpPr>
        <p:spPr>
          <a:xfrm flipH="1">
            <a:off x="1475656" y="1166138"/>
            <a:ext cx="2734394" cy="750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2"/>
          </p:cNvCxnSpPr>
          <p:nvPr/>
        </p:nvCxnSpPr>
        <p:spPr>
          <a:xfrm rot="16200000" flipH="1">
            <a:off x="3331032" y="2045156"/>
            <a:ext cx="1977110" cy="219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1837591" cy="6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1224136" cy="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144116"/>
            <a:ext cx="1559969" cy="7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25350"/>
            <a:ext cx="2216317" cy="6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rot="16200000" flipH="1">
            <a:off x="4866949" y="509239"/>
            <a:ext cx="1619920" cy="2933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14976" y="2857496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Obligate intracellular parasites</a:t>
            </a:r>
          </a:p>
          <a:p>
            <a:pPr algn="ctr"/>
            <a:r>
              <a:rPr lang="en-US" sz="2800" i="1" dirty="0"/>
              <a:t>Chlamydia</a:t>
            </a:r>
          </a:p>
          <a:p>
            <a:pPr algn="ctr"/>
            <a:r>
              <a:rPr lang="en-US" sz="2800" i="1" dirty="0"/>
              <a:t>(Gram neg-</a:t>
            </a:r>
            <a:r>
              <a:rPr lang="en-US" sz="2800" dirty="0"/>
              <a:t>coccobacillus)</a:t>
            </a:r>
          </a:p>
          <a:p>
            <a:pPr algn="ctr"/>
            <a:r>
              <a:rPr lang="en-US" sz="2800" i="1" dirty="0"/>
              <a:t>Rickettsia</a:t>
            </a:r>
          </a:p>
          <a:p>
            <a:pPr algn="ctr"/>
            <a:r>
              <a:rPr lang="en-US" sz="2800" i="1" dirty="0"/>
              <a:t>(h</a:t>
            </a:r>
            <a:r>
              <a:rPr lang="en-US" sz="2800" dirty="0"/>
              <a:t>ighly pleomorphic )</a:t>
            </a:r>
          </a:p>
          <a:p>
            <a:pPr algn="ctr"/>
            <a:r>
              <a:rPr lang="en-US" sz="2800" i="1" dirty="0"/>
              <a:t>Coxiella</a:t>
            </a:r>
          </a:p>
          <a:p>
            <a:pPr algn="ctr"/>
            <a:r>
              <a:rPr lang="en-US" sz="2800" i="1" dirty="0"/>
              <a:t>(</a:t>
            </a:r>
            <a:r>
              <a:rPr lang="en-US" sz="2800" dirty="0"/>
              <a:t>Gram neg rod)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Neisseria gonorrhoeae</a:t>
            </a:r>
          </a:p>
          <a:p>
            <a:r>
              <a:rPr lang="en-US" sz="2000" i="1" dirty="0"/>
              <a:t>Neisseria  meningitidis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Bordetella pertussis</a:t>
            </a:r>
          </a:p>
          <a:p>
            <a:pPr algn="ctr"/>
            <a:r>
              <a:rPr lang="en-US" sz="2000" i="1" dirty="0"/>
              <a:t>Haemophilus influenzae</a:t>
            </a:r>
          </a:p>
          <a:p>
            <a:pPr algn="ctr"/>
            <a:r>
              <a:rPr lang="en-US" sz="2000" i="1" dirty="0"/>
              <a:t>Brucella</a:t>
            </a:r>
          </a:p>
          <a:p>
            <a:pPr algn="ctr"/>
            <a:r>
              <a:rPr lang="en-US" sz="2000" dirty="0"/>
              <a:t>Pasteurella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Shigella</a:t>
            </a:r>
          </a:p>
          <a:p>
            <a:pPr algn="ctr"/>
            <a:r>
              <a:rPr lang="en-US" sz="2000" dirty="0"/>
              <a:t>Escherichia coli</a:t>
            </a:r>
          </a:p>
          <a:p>
            <a:pPr algn="ctr"/>
            <a:r>
              <a:rPr lang="en-US" sz="2000" dirty="0"/>
              <a:t>Salmonella</a:t>
            </a:r>
          </a:p>
          <a:p>
            <a:pPr algn="ctr"/>
            <a:r>
              <a:rPr lang="en-US" sz="2000" dirty="0"/>
              <a:t>Yersinia entercolitica </a:t>
            </a:r>
          </a:p>
          <a:p>
            <a:pPr algn="ctr"/>
            <a:r>
              <a:rPr lang="en-US" sz="2000" dirty="0"/>
              <a:t>Klebsiella</a:t>
            </a:r>
          </a:p>
          <a:p>
            <a:pPr algn="ctr"/>
            <a:r>
              <a:rPr lang="en-US" sz="2000" dirty="0"/>
              <a:t>Proteus</a:t>
            </a:r>
          </a:p>
          <a:p>
            <a:pPr algn="ctr"/>
            <a:r>
              <a:rPr lang="en-US" sz="2000" dirty="0"/>
              <a:t>Citrobactor</a:t>
            </a:r>
          </a:p>
          <a:p>
            <a:pPr algn="ctr"/>
            <a:r>
              <a:rPr lang="en-US" sz="2000" dirty="0"/>
              <a:t>Serratia</a:t>
            </a:r>
          </a:p>
          <a:p>
            <a:pPr algn="ctr"/>
            <a:r>
              <a:rPr lang="en-US" sz="2000" dirty="0"/>
              <a:t>Pseudomonas</a:t>
            </a:r>
          </a:p>
          <a:p>
            <a:pPr algn="ctr"/>
            <a:r>
              <a:rPr lang="en-US" sz="2000" dirty="0"/>
              <a:t>Enterobacter </a:t>
            </a:r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215074" y="3143248"/>
            <a:ext cx="2357454" cy="3143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3552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431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333624"/>
            <a:ext cx="3000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85992"/>
            <a:ext cx="31718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357562"/>
            <a:ext cx="38481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4767" y="3857628"/>
            <a:ext cx="140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1" y="4762514"/>
            <a:ext cx="135732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7562"/>
            <a:ext cx="3857620" cy="23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rgbClr val="0000FF"/>
                </a:solidFill>
                <a:latin typeface="Arial" pitchFamily="34" charset="0"/>
              </a:rPr>
              <a:t>Enterobacteriaceae and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838200"/>
            <a:ext cx="8839200" cy="5715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66FF"/>
                </a:solidFill>
                <a:latin typeface="Arial" pitchFamily="34" charset="0"/>
              </a:rPr>
              <a:t>Ubiquious (they are everywhere)</a:t>
            </a:r>
            <a:r>
              <a:rPr lang="en-US" sz="2800" dirty="0">
                <a:solidFill>
                  <a:srgbClr val="0066FF"/>
                </a:solidFill>
                <a:latin typeface="Arial" pitchFamily="34" charset="0"/>
              </a:rPr>
              <a:t> - </a:t>
            </a:r>
            <a:r>
              <a:rPr lang="en-US" sz="2400" dirty="0">
                <a:latin typeface="Arial" pitchFamily="34" charset="0"/>
              </a:rPr>
              <a:t>soil, water, vegetation, normal intestinal flora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~40 genera, 150 species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800" b="1" dirty="0">
                <a:latin typeface="Arial" pitchFamily="34" charset="0"/>
              </a:rPr>
              <a:t>Oxidase negative </a:t>
            </a:r>
            <a:r>
              <a:rPr lang="en-US" sz="2800" dirty="0">
                <a:latin typeface="Arial" pitchFamily="34" charset="0"/>
              </a:rPr>
              <a:t>- no cytochrome oxidase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Members of family commonly associated with human disease:</a:t>
            </a:r>
            <a:endParaRPr lang="en-US" sz="2800" i="1" dirty="0">
              <a:latin typeface="Arial" pitchFamily="34" charset="0"/>
            </a:endParaRP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b="1" i="1" dirty="0">
                <a:latin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</a:rPr>
              <a:t>Escherichia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>
                <a:latin typeface="Arial" pitchFamily="34" charset="0"/>
              </a:rPr>
              <a:t> Salmonella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dirty="0">
                <a:latin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</a:rPr>
              <a:t>Shigella</a:t>
            </a:r>
            <a:r>
              <a:rPr lang="en-US" sz="2200" b="1" dirty="0">
                <a:latin typeface="Arial" pitchFamily="34" charset="0"/>
              </a:rPr>
              <a:t> 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dirty="0">
                <a:latin typeface="Arial" pitchFamily="34" charset="0"/>
              </a:rPr>
              <a:t> </a:t>
            </a:r>
            <a:r>
              <a:rPr lang="en-US" sz="2200" b="1" i="1" dirty="0">
                <a:latin typeface="Arial" pitchFamily="34" charset="0"/>
              </a:rPr>
              <a:t>Yersinia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>
                <a:latin typeface="Arial" pitchFamily="34" charset="0"/>
              </a:rPr>
              <a:t> Klebsiella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>
                <a:latin typeface="Arial" pitchFamily="34" charset="0"/>
              </a:rPr>
              <a:t> Serratia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en-US" sz="2200" b="1" i="1" dirty="0">
                <a:latin typeface="Arial" pitchFamily="34" charset="0"/>
              </a:rPr>
              <a:t> Proteus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329642" cy="714380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Enterobacteriaceae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905" name="Group 193"/>
          <p:cNvGraphicFramePr>
            <a:graphicFrameLocks noGrp="1"/>
          </p:cNvGraphicFramePr>
          <p:nvPr/>
        </p:nvGraphicFramePr>
        <p:xfrm>
          <a:off x="242918" y="4388220"/>
          <a:ext cx="8686800" cy="225547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 organisms: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cholerae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Invasive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enteritidis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typhi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Y.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enterocolitica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2918" y="1071546"/>
          <a:ext cx="8686800" cy="45704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918" y="1557551"/>
          <a:ext cx="8686800" cy="65700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Mechanism: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Non-inflammatory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(enterotoxin)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Inflammatory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(invasive,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cytotoxin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Penetrating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(invasive, spread)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2918" y="2200417"/>
          <a:ext cx="8686800" cy="44276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proximal small bowel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distal small bowel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2918" y="2614640"/>
          <a:ext cx="8686800" cy="45717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Illness: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Diarrhea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Dysentery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Enteric fever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2918" y="3047084"/>
          <a:ext cx="8686800" cy="131061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Stool exam: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fecal leukocytes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blood, fecal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polymorphonuclear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leukocytes =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neutrophils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fecal mononuclear leukocytes (monocytes, lymphocytes)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71414"/>
            <a:ext cx="8329642" cy="7143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>
                <a:solidFill>
                  <a:srgbClr val="FF0000"/>
                </a:solidFill>
                <a:latin typeface="Arial" pitchFamily="34" charset="0"/>
              </a:rPr>
              <a:t>Common” organisms associated with enteric infections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7384"/>
            <a:ext cx="8229600" cy="52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Gram-Negative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Bacteria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752757"/>
            <a:ext cx="499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Gram-Negative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Diplococci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80" y="3643314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Neisseria gonorrhoeae</a:t>
            </a:r>
          </a:p>
          <a:p>
            <a:r>
              <a:rPr lang="en-US" sz="2000" i="1" dirty="0"/>
              <a:t>Neisseria  meningitidis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0139" y="2428868"/>
            <a:ext cx="266630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Coccoid Rods 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i="1" dirty="0"/>
              <a:t>Bordetella pertussis</a:t>
            </a:r>
          </a:p>
          <a:p>
            <a:pPr algn="ctr"/>
            <a:r>
              <a:rPr lang="en-US" sz="2000" i="1" dirty="0"/>
              <a:t>Haemophilus influenzae</a:t>
            </a:r>
          </a:p>
          <a:p>
            <a:pPr algn="ctr"/>
            <a:r>
              <a:rPr lang="en-US" sz="2000" i="1" dirty="0"/>
              <a:t>Brucella</a:t>
            </a:r>
          </a:p>
          <a:p>
            <a:pPr algn="ctr"/>
            <a:r>
              <a:rPr lang="en-US" sz="2000" dirty="0"/>
              <a:t>Pasteurella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0" y="1857364"/>
            <a:ext cx="28816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Rods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Shigella</a:t>
            </a:r>
          </a:p>
          <a:p>
            <a:pPr algn="ctr"/>
            <a:r>
              <a:rPr lang="en-US" sz="2000" dirty="0"/>
              <a:t>Escherichia coli</a:t>
            </a:r>
          </a:p>
          <a:p>
            <a:pPr algn="ctr"/>
            <a:r>
              <a:rPr lang="en-US" sz="2000" dirty="0"/>
              <a:t>Salmonella</a:t>
            </a:r>
          </a:p>
          <a:p>
            <a:pPr algn="ctr"/>
            <a:r>
              <a:rPr lang="en-US" sz="2000" dirty="0"/>
              <a:t>Yersinia entercolitica </a:t>
            </a:r>
          </a:p>
          <a:p>
            <a:pPr algn="ctr"/>
            <a:r>
              <a:rPr lang="en-US" sz="2000" dirty="0"/>
              <a:t>Klebsiella</a:t>
            </a:r>
          </a:p>
          <a:p>
            <a:pPr algn="ctr"/>
            <a:r>
              <a:rPr lang="en-US" sz="2000" dirty="0"/>
              <a:t>Proteus</a:t>
            </a:r>
          </a:p>
          <a:p>
            <a:pPr algn="ctr"/>
            <a:r>
              <a:rPr lang="en-US" sz="2000" dirty="0"/>
              <a:t>Citrobactor</a:t>
            </a:r>
          </a:p>
          <a:p>
            <a:pPr algn="ctr"/>
            <a:r>
              <a:rPr lang="en-US" sz="2000" dirty="0"/>
              <a:t>Serratia</a:t>
            </a:r>
          </a:p>
          <a:p>
            <a:pPr algn="ctr"/>
            <a:r>
              <a:rPr lang="en-US" sz="2000" dirty="0"/>
              <a:t>Pseudomonas</a:t>
            </a:r>
          </a:p>
          <a:p>
            <a:pPr algn="ctr"/>
            <a:r>
              <a:rPr lang="en-US" sz="2000" dirty="0"/>
              <a:t>Enterobacter </a:t>
            </a:r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214546" y="1285860"/>
            <a:ext cx="2238747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14417" y="1357295"/>
            <a:ext cx="1071570" cy="9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4546" y="1285860"/>
            <a:ext cx="514353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1038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857496"/>
            <a:ext cx="828676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398" y="2285992"/>
            <a:ext cx="890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215074" y="5643578"/>
            <a:ext cx="2357454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55194-3DE2-4BD5-A89A-A0A4FBB77645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DE036055-0FE5-4EE9-94DE-6362561F4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FAE09-A193-4136-8600-84B6079B4D2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585ad6-e60d-4dbf-9f0f-7ca5398387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1184</Words>
  <Application>Microsoft Office PowerPoint</Application>
  <PresentationFormat>عرض على الشاشة (4:3)</PresentationFormat>
  <Paragraphs>504</Paragraphs>
  <Slides>32</Slides>
  <Notes>10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Office Theme</vt:lpstr>
      <vt:lpstr> General Microbiology 2020-2021   Orientation to Gram Negative Bacteria of Medical Importance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Enterobacteriaceae and disease</vt:lpstr>
      <vt:lpstr>Enterobacteriaceae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Gram Positive Bacilli of Medical Importance</dc:title>
  <dc:creator>frf</dc:creator>
  <cp:lastModifiedBy>Hasan faris Salahat</cp:lastModifiedBy>
  <cp:revision>142</cp:revision>
  <dcterms:created xsi:type="dcterms:W3CDTF">2018-09-26T05:12:10Z</dcterms:created>
  <dcterms:modified xsi:type="dcterms:W3CDTF">2020-11-08T09:47:45Z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