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6"/>
  </p:notesMasterIdLst>
  <p:sldIdLst>
    <p:sldId id="257" r:id="rId2"/>
    <p:sldId id="334" r:id="rId3"/>
    <p:sldId id="336" r:id="rId4"/>
    <p:sldId id="421" r:id="rId5"/>
    <p:sldId id="422" r:id="rId6"/>
    <p:sldId id="337" r:id="rId7"/>
    <p:sldId id="425" r:id="rId8"/>
    <p:sldId id="339" r:id="rId9"/>
    <p:sldId id="338" r:id="rId10"/>
    <p:sldId id="340" r:id="rId11"/>
    <p:sldId id="341" r:id="rId12"/>
    <p:sldId id="426" r:id="rId13"/>
    <p:sldId id="427" r:id="rId14"/>
    <p:sldId id="428" r:id="rId15"/>
    <p:sldId id="429" r:id="rId16"/>
    <p:sldId id="342" r:id="rId17"/>
    <p:sldId id="343" r:id="rId18"/>
    <p:sldId id="344" r:id="rId19"/>
    <p:sldId id="345" r:id="rId20"/>
    <p:sldId id="346" r:id="rId21"/>
    <p:sldId id="423" r:id="rId22"/>
    <p:sldId id="347" r:id="rId23"/>
    <p:sldId id="348" r:id="rId24"/>
    <p:sldId id="424" r:id="rId25"/>
    <p:sldId id="349" r:id="rId26"/>
    <p:sldId id="350" r:id="rId27"/>
    <p:sldId id="351" r:id="rId28"/>
    <p:sldId id="352" r:id="rId29"/>
    <p:sldId id="353" r:id="rId30"/>
    <p:sldId id="354" r:id="rId31"/>
    <p:sldId id="356" r:id="rId32"/>
    <p:sldId id="357" r:id="rId33"/>
    <p:sldId id="358" r:id="rId34"/>
    <p:sldId id="359" r:id="rId35"/>
    <p:sldId id="360" r:id="rId36"/>
    <p:sldId id="361" r:id="rId37"/>
    <p:sldId id="363" r:id="rId38"/>
    <p:sldId id="364" r:id="rId39"/>
    <p:sldId id="365" r:id="rId40"/>
    <p:sldId id="366" r:id="rId41"/>
    <p:sldId id="367" r:id="rId42"/>
    <p:sldId id="368" r:id="rId43"/>
    <p:sldId id="369" r:id="rId44"/>
    <p:sldId id="370" r:id="rId45"/>
    <p:sldId id="371" r:id="rId46"/>
    <p:sldId id="379" r:id="rId47"/>
    <p:sldId id="380" r:id="rId48"/>
    <p:sldId id="381" r:id="rId49"/>
    <p:sldId id="382" r:id="rId50"/>
    <p:sldId id="383" r:id="rId51"/>
    <p:sldId id="384" r:id="rId52"/>
    <p:sldId id="385" r:id="rId53"/>
    <p:sldId id="386" r:id="rId54"/>
    <p:sldId id="387" r:id="rId55"/>
    <p:sldId id="388" r:id="rId56"/>
    <p:sldId id="390" r:id="rId57"/>
    <p:sldId id="394" r:id="rId58"/>
    <p:sldId id="395" r:id="rId59"/>
    <p:sldId id="396" r:id="rId60"/>
    <p:sldId id="397" r:id="rId61"/>
    <p:sldId id="398" r:id="rId62"/>
    <p:sldId id="399" r:id="rId63"/>
    <p:sldId id="400" r:id="rId64"/>
    <p:sldId id="417" r:id="rId65"/>
  </p:sldIdLst>
  <p:sldSz cx="9144000" cy="6858000" type="screen4x3"/>
  <p:notesSz cx="6858000" cy="9144000"/>
  <p:defaultTextStyle>
    <a:defPPr>
      <a:defRPr lang="en-CA"/>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89427" autoAdjust="0"/>
  </p:normalViewPr>
  <p:slideViewPr>
    <p:cSldViewPr>
      <p:cViewPr varScale="1">
        <p:scale>
          <a:sx n="64" d="100"/>
          <a:sy n="64" d="100"/>
        </p:scale>
        <p:origin x="15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viewProps" Target="viewProps.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theme" Target="theme/theme1.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presProps" Target="presProps.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4FDD4FE1-C152-48B7-9A03-A4C74B9D6C14}"/>
              </a:ext>
            </a:extLst>
          </p:cNvPr>
          <p:cNvSpPr>
            <a:spLocks noGrp="1"/>
          </p:cNvSpPr>
          <p:nvPr>
            <p:ph type="hdr" sz="quarter"/>
          </p:nvPr>
        </p:nvSpPr>
        <p:spPr>
          <a:xfrm>
            <a:off x="3886200" y="0"/>
            <a:ext cx="2971800" cy="457200"/>
          </a:xfrm>
          <a:prstGeom prst="rect">
            <a:avLst/>
          </a:prstGeom>
        </p:spPr>
        <p:txBody>
          <a:bodyPr vert="horz" lIns="91440" tIns="45720" rIns="91440" bIns="45720" rtlCol="1"/>
          <a:lstStyle>
            <a:lvl1pPr algn="r" eaLnBrk="1" hangingPunct="1">
              <a:defRPr sz="1200"/>
            </a:lvl1pPr>
          </a:lstStyle>
          <a:p>
            <a:pPr>
              <a:defRPr/>
            </a:pPr>
            <a:endParaRPr lang="ar-JO"/>
          </a:p>
        </p:txBody>
      </p:sp>
      <p:sp>
        <p:nvSpPr>
          <p:cNvPr id="3" name="عنصر نائب للتاريخ 2">
            <a:extLst>
              <a:ext uri="{FF2B5EF4-FFF2-40B4-BE49-F238E27FC236}">
                <a16:creationId xmlns:a16="http://schemas.microsoft.com/office/drawing/2014/main" id="{60E69880-50C6-4308-8A39-C3700404A771}"/>
              </a:ext>
            </a:extLst>
          </p:cNvPr>
          <p:cNvSpPr>
            <a:spLocks noGrp="1"/>
          </p:cNvSpPr>
          <p:nvPr>
            <p:ph type="dt" idx="1"/>
          </p:nvPr>
        </p:nvSpPr>
        <p:spPr>
          <a:xfrm>
            <a:off x="1588" y="0"/>
            <a:ext cx="2971800" cy="457200"/>
          </a:xfrm>
          <a:prstGeom prst="rect">
            <a:avLst/>
          </a:prstGeom>
        </p:spPr>
        <p:txBody>
          <a:bodyPr vert="horz" lIns="91440" tIns="45720" rIns="91440" bIns="45720" rtlCol="1"/>
          <a:lstStyle>
            <a:lvl1pPr algn="l" eaLnBrk="1" hangingPunct="1">
              <a:defRPr sz="1200"/>
            </a:lvl1pPr>
          </a:lstStyle>
          <a:p>
            <a:pPr>
              <a:defRPr/>
            </a:pPr>
            <a:fld id="{519984F3-0CCD-46A9-BA6B-AEFFA808E553}" type="datetimeFigureOut">
              <a:rPr lang="ar-JO"/>
              <a:pPr>
                <a:defRPr/>
              </a:pPr>
              <a:t>29/05/1446</a:t>
            </a:fld>
            <a:endParaRPr lang="ar-JO"/>
          </a:p>
        </p:txBody>
      </p:sp>
      <p:sp>
        <p:nvSpPr>
          <p:cNvPr id="4" name="عنصر نائب لصورة الشريحة 3">
            <a:extLst>
              <a:ext uri="{FF2B5EF4-FFF2-40B4-BE49-F238E27FC236}">
                <a16:creationId xmlns:a16="http://schemas.microsoft.com/office/drawing/2014/main" id="{6C351667-5F73-407A-B2D6-63D3D05949A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JO" noProof="0"/>
          </a:p>
        </p:txBody>
      </p:sp>
      <p:sp>
        <p:nvSpPr>
          <p:cNvPr id="5" name="عنصر نائب للملاحظات 4">
            <a:extLst>
              <a:ext uri="{FF2B5EF4-FFF2-40B4-BE49-F238E27FC236}">
                <a16:creationId xmlns:a16="http://schemas.microsoft.com/office/drawing/2014/main" id="{254F8319-511C-43CE-AC6C-28F81CDAFF9C}"/>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p>
        </p:txBody>
      </p:sp>
      <p:sp>
        <p:nvSpPr>
          <p:cNvPr id="6" name="عنصر نائب للتذييل 5">
            <a:extLst>
              <a:ext uri="{FF2B5EF4-FFF2-40B4-BE49-F238E27FC236}">
                <a16:creationId xmlns:a16="http://schemas.microsoft.com/office/drawing/2014/main" id="{071BE46E-8B40-40AD-AF51-2F3BBDD1AD64}"/>
              </a:ext>
            </a:extLst>
          </p:cNvPr>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eaLnBrk="1" hangingPunct="1">
              <a:defRPr sz="1200"/>
            </a:lvl1pPr>
          </a:lstStyle>
          <a:p>
            <a:pPr>
              <a:defRPr/>
            </a:pPr>
            <a:endParaRPr lang="ar-JO"/>
          </a:p>
        </p:txBody>
      </p:sp>
      <p:sp>
        <p:nvSpPr>
          <p:cNvPr id="7" name="عنصر نائب لرقم الشريحة 6">
            <a:extLst>
              <a:ext uri="{FF2B5EF4-FFF2-40B4-BE49-F238E27FC236}">
                <a16:creationId xmlns:a16="http://schemas.microsoft.com/office/drawing/2014/main" id="{7F628709-23F3-4EB6-9172-E32395A7012B}"/>
              </a:ext>
            </a:extLst>
          </p:cNvPr>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fld id="{A0AA54F2-A0AA-4990-BABB-0AE26CB4EF8A}" type="slidenum">
              <a:rPr lang="ar-JO" altLang="en-US"/>
              <a:pPr/>
              <a:t>‹#›</a:t>
            </a:fld>
            <a:endParaRPr lang="ar-JO" alt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عنصر نائب لصورة الشريحة 1">
            <a:extLst>
              <a:ext uri="{FF2B5EF4-FFF2-40B4-BE49-F238E27FC236}">
                <a16:creationId xmlns:a16="http://schemas.microsoft.com/office/drawing/2014/main" id="{DB610DC9-4158-81FC-73AA-8F4902E0FD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عنصر نائب للملاحظات 2">
            <a:extLst>
              <a:ext uri="{FF2B5EF4-FFF2-40B4-BE49-F238E27FC236}">
                <a16:creationId xmlns:a16="http://schemas.microsoft.com/office/drawing/2014/main" id="{2BAF01B8-3CEA-EC94-166D-7D3F7D6EA3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Tb retun back with HIV 1984</a:t>
            </a:r>
            <a:endParaRPr lang="ar-JO" altLang="en-US"/>
          </a:p>
        </p:txBody>
      </p:sp>
      <p:sp>
        <p:nvSpPr>
          <p:cNvPr id="9220" name="عنصر نائب لرقم الشريحة 3">
            <a:extLst>
              <a:ext uri="{FF2B5EF4-FFF2-40B4-BE49-F238E27FC236}">
                <a16:creationId xmlns:a16="http://schemas.microsoft.com/office/drawing/2014/main" id="{DD7644D1-DF95-9D59-997D-22F8C94BE5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a:spcBef>
                <a:spcPct val="0"/>
              </a:spcBef>
            </a:pPr>
            <a:fld id="{978CBCCA-0020-4C28-80CF-3F75B2B83826}" type="slidenum">
              <a:rPr lang="ar-JO" altLang="en-US">
                <a:latin typeface="Tahoma" panose="020B0604030504040204" pitchFamily="34" charset="0"/>
              </a:rPr>
              <a:pPr algn="l" rtl="0">
                <a:spcBef>
                  <a:spcPct val="0"/>
                </a:spcBef>
              </a:pPr>
              <a:t>5</a:t>
            </a:fld>
            <a:endParaRPr lang="ar-JO" altLang="en-US">
              <a:latin typeface="Tahoma" panose="020B060403050404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عنصر نائب لصورة الشريحة 1">
            <a:extLst>
              <a:ext uri="{FF2B5EF4-FFF2-40B4-BE49-F238E27FC236}">
                <a16:creationId xmlns:a16="http://schemas.microsoft.com/office/drawing/2014/main" id="{9EA24E6C-B1A8-BEDB-D42D-553D1FC66D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عنصر نائب للملاحظات 2">
            <a:extLst>
              <a:ext uri="{FF2B5EF4-FFF2-40B4-BE49-F238E27FC236}">
                <a16:creationId xmlns:a16="http://schemas.microsoft.com/office/drawing/2014/main" id="{8DF40EF3-69A1-2C99-2010-9F8E1D8353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Cause giant cell pneumonia and hemo. Chicken box </a:t>
            </a:r>
          </a:p>
          <a:p>
            <a:pPr eaLnBrk="1" hangingPunct="1"/>
            <a:r>
              <a:rPr lang="en-US" altLang="en-US"/>
              <a:t>90 % fatal </a:t>
            </a:r>
            <a:endParaRPr lang="ar-JO" altLang="en-US"/>
          </a:p>
        </p:txBody>
      </p:sp>
      <p:sp>
        <p:nvSpPr>
          <p:cNvPr id="54276" name="عنصر نائب لرقم الشريحة 3">
            <a:extLst>
              <a:ext uri="{FF2B5EF4-FFF2-40B4-BE49-F238E27FC236}">
                <a16:creationId xmlns:a16="http://schemas.microsoft.com/office/drawing/2014/main" id="{E9B2F0B3-298D-00F0-54B5-D2012D0A08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a:spcBef>
                <a:spcPct val="0"/>
              </a:spcBef>
            </a:pPr>
            <a:fld id="{9765B88E-A465-4566-A090-E67555DC582D}" type="slidenum">
              <a:rPr lang="ar-JO" altLang="en-US">
                <a:latin typeface="Tahoma" panose="020B0604030504040204" pitchFamily="34" charset="0"/>
              </a:rPr>
              <a:pPr algn="l" rtl="0">
                <a:spcBef>
                  <a:spcPct val="0"/>
                </a:spcBef>
              </a:pPr>
              <a:t>40</a:t>
            </a:fld>
            <a:endParaRPr lang="ar-JO" altLang="en-US">
              <a:latin typeface="Tahoma" panose="020B060403050404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عنصر نائب لصورة الشريحة 1">
            <a:extLst>
              <a:ext uri="{FF2B5EF4-FFF2-40B4-BE49-F238E27FC236}">
                <a16:creationId xmlns:a16="http://schemas.microsoft.com/office/drawing/2014/main" id="{311BCB58-55DB-342F-28E9-17569146E8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عنصر نائب للملاحظات 2">
            <a:extLst>
              <a:ext uri="{FF2B5EF4-FFF2-40B4-BE49-F238E27FC236}">
                <a16:creationId xmlns:a16="http://schemas.microsoft.com/office/drawing/2014/main" id="{B6744FBC-7367-9F16-E3B1-DA506AD013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Main risk factor is prematue </a:t>
            </a:r>
          </a:p>
          <a:p>
            <a:pPr eaLnBrk="1" hangingPunct="1"/>
            <a:r>
              <a:rPr lang="en-US" altLang="en-US"/>
              <a:t>Isolation is mainly for the extreme low birth weight </a:t>
            </a:r>
            <a:endParaRPr lang="ar-JO" altLang="en-US"/>
          </a:p>
        </p:txBody>
      </p:sp>
      <p:sp>
        <p:nvSpPr>
          <p:cNvPr id="60420" name="عنصر نائب لرقم الشريحة 3">
            <a:extLst>
              <a:ext uri="{FF2B5EF4-FFF2-40B4-BE49-F238E27FC236}">
                <a16:creationId xmlns:a16="http://schemas.microsoft.com/office/drawing/2014/main" id="{1254BB34-FE78-D582-BC3B-B4DF716351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a:spcBef>
                <a:spcPct val="0"/>
              </a:spcBef>
            </a:pPr>
            <a:fld id="{A36A4B5C-65D8-46AC-AAF7-C5736ABCA18E}" type="slidenum">
              <a:rPr lang="ar-JO" altLang="en-US">
                <a:latin typeface="Tahoma" panose="020B0604030504040204" pitchFamily="34" charset="0"/>
              </a:rPr>
              <a:pPr algn="l" rtl="0">
                <a:spcBef>
                  <a:spcPct val="0"/>
                </a:spcBef>
              </a:pPr>
              <a:t>45</a:t>
            </a:fld>
            <a:endParaRPr lang="ar-JO"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عنصر نائب لصورة الشريحة 1">
            <a:extLst>
              <a:ext uri="{FF2B5EF4-FFF2-40B4-BE49-F238E27FC236}">
                <a16:creationId xmlns:a16="http://schemas.microsoft.com/office/drawing/2014/main" id="{7EC0631A-E71D-448F-EA1A-9EDD71A4C7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عنصر نائب للملاحظات 2">
            <a:extLst>
              <a:ext uri="{FF2B5EF4-FFF2-40B4-BE49-F238E27FC236}">
                <a16:creationId xmlns:a16="http://schemas.microsoft.com/office/drawing/2014/main" id="{0C8210C2-3CC0-50C6-D835-116D06D6FE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a:p>
        </p:txBody>
      </p:sp>
      <p:sp>
        <p:nvSpPr>
          <p:cNvPr id="11268" name="عنصر نائب لرقم الشريحة 3">
            <a:extLst>
              <a:ext uri="{FF2B5EF4-FFF2-40B4-BE49-F238E27FC236}">
                <a16:creationId xmlns:a16="http://schemas.microsoft.com/office/drawing/2014/main" id="{CAD972DE-BBFB-5732-5B31-60E4D293BD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a:spcBef>
                <a:spcPct val="0"/>
              </a:spcBef>
            </a:pPr>
            <a:fld id="{BBF8B3C0-EF0C-48C2-9834-1B4A704D743F}" type="slidenum">
              <a:rPr lang="ar-JO" altLang="en-US">
                <a:latin typeface="Tahoma" panose="020B0604030504040204" pitchFamily="34" charset="0"/>
              </a:rPr>
              <a:pPr algn="l" rtl="0">
                <a:spcBef>
                  <a:spcPct val="0"/>
                </a:spcBef>
              </a:pPr>
              <a:t>6</a:t>
            </a:fld>
            <a:endParaRPr lang="ar-JO" altLang="en-US">
              <a:latin typeface="Tahom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عنصر نائب لصورة الشريحة 1">
            <a:extLst>
              <a:ext uri="{FF2B5EF4-FFF2-40B4-BE49-F238E27FC236}">
                <a16:creationId xmlns:a16="http://schemas.microsoft.com/office/drawing/2014/main" id="{3B00F012-807C-F9EA-5A21-9BBCFEB1B2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عنصر نائب للملاحظات 2">
            <a:extLst>
              <a:ext uri="{FF2B5EF4-FFF2-40B4-BE49-F238E27FC236}">
                <a16:creationId xmlns:a16="http://schemas.microsoft.com/office/drawing/2014/main" id="{1543D525-9866-B2E8-D176-4517A99D43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congenital herpes simplex virus : microchephaly . Micro-ophlamia , skin vesicle , chorioretinitis , phochmelia </a:t>
            </a:r>
            <a:endParaRPr lang="ar-JO" altLang="en-US"/>
          </a:p>
        </p:txBody>
      </p:sp>
      <p:sp>
        <p:nvSpPr>
          <p:cNvPr id="13316" name="عنصر نائب لرقم الشريحة 3">
            <a:extLst>
              <a:ext uri="{FF2B5EF4-FFF2-40B4-BE49-F238E27FC236}">
                <a16:creationId xmlns:a16="http://schemas.microsoft.com/office/drawing/2014/main" id="{E90B2491-E791-734A-2B1E-B664F2898E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a:spcBef>
                <a:spcPct val="0"/>
              </a:spcBef>
            </a:pPr>
            <a:fld id="{B3F4DB57-3AC6-446C-B57B-D1CA432E517E}" type="slidenum">
              <a:rPr lang="ar-JO" altLang="en-US">
                <a:latin typeface="Tahoma" panose="020B0604030504040204" pitchFamily="34" charset="0"/>
              </a:rPr>
              <a:pPr algn="l" rtl="0">
                <a:spcBef>
                  <a:spcPct val="0"/>
                </a:spcBef>
              </a:pPr>
              <a:t>7</a:t>
            </a:fld>
            <a:endParaRPr lang="ar-JO"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صر نائب لصورة الشريحة 1">
            <a:extLst>
              <a:ext uri="{FF2B5EF4-FFF2-40B4-BE49-F238E27FC236}">
                <a16:creationId xmlns:a16="http://schemas.microsoft.com/office/drawing/2014/main" id="{C8F53E53-1A38-B0EA-FC94-5FF7B3652C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عنصر نائب للملاحظات 2">
            <a:extLst>
              <a:ext uri="{FF2B5EF4-FFF2-40B4-BE49-F238E27FC236}">
                <a16:creationId xmlns:a16="http://schemas.microsoft.com/office/drawing/2014/main" id="{1292F144-47B2-B662-3BE0-02A67A881A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Vaginal delivery when mom has a history of herpes lesions in past, none presently – 0.04%</a:t>
            </a:r>
          </a:p>
          <a:p>
            <a:pPr eaLnBrk="1" hangingPunct="1">
              <a:spcBef>
                <a:spcPct val="0"/>
              </a:spcBef>
            </a:pPr>
            <a:endParaRPr lang="ar-JO" altLang="en-US"/>
          </a:p>
        </p:txBody>
      </p:sp>
      <p:sp>
        <p:nvSpPr>
          <p:cNvPr id="16388" name="عنصر نائب لرقم الشريحة 3">
            <a:extLst>
              <a:ext uri="{FF2B5EF4-FFF2-40B4-BE49-F238E27FC236}">
                <a16:creationId xmlns:a16="http://schemas.microsoft.com/office/drawing/2014/main" id="{DB5CFCB6-287C-2511-9FC5-AF3AE70820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a:spcBef>
                <a:spcPct val="0"/>
              </a:spcBef>
            </a:pPr>
            <a:fld id="{8FFCF10D-A00F-4C90-8CB1-AE66F9B3B7F5}" type="slidenum">
              <a:rPr lang="ar-JO" altLang="en-US">
                <a:latin typeface="Tahoma" panose="020B0604030504040204" pitchFamily="34" charset="0"/>
              </a:rPr>
              <a:pPr algn="l" rtl="0">
                <a:spcBef>
                  <a:spcPct val="0"/>
                </a:spcBef>
              </a:pPr>
              <a:t>9</a:t>
            </a:fld>
            <a:endParaRPr lang="ar-JO" altLang="en-US">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عنصر نائب لصورة الشريحة 1">
            <a:extLst>
              <a:ext uri="{FF2B5EF4-FFF2-40B4-BE49-F238E27FC236}">
                <a16:creationId xmlns:a16="http://schemas.microsoft.com/office/drawing/2014/main" id="{83954335-1D9B-608F-FDED-5C85FD7007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عنصر نائب للملاحظات 2">
            <a:extLst>
              <a:ext uri="{FF2B5EF4-FFF2-40B4-BE49-F238E27FC236}">
                <a16:creationId xmlns:a16="http://schemas.microsoft.com/office/drawing/2014/main" id="{1F1273D8-2B51-4D28-B195-A4B89B2CD2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Cause temporal lobe lesion then temporal lobe epilepsy that is intractable type </a:t>
            </a:r>
            <a:endParaRPr lang="ar-JO" altLang="en-US"/>
          </a:p>
        </p:txBody>
      </p:sp>
      <p:sp>
        <p:nvSpPr>
          <p:cNvPr id="23556" name="عنصر نائب لرقم الشريحة 3">
            <a:extLst>
              <a:ext uri="{FF2B5EF4-FFF2-40B4-BE49-F238E27FC236}">
                <a16:creationId xmlns:a16="http://schemas.microsoft.com/office/drawing/2014/main" id="{33E3AAF0-CC4E-DABA-C410-2774DE5380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a:spcBef>
                <a:spcPct val="0"/>
              </a:spcBef>
            </a:pPr>
            <a:fld id="{6CB89F46-EBBA-4A42-A407-55CB659A0127}" type="slidenum">
              <a:rPr lang="ar-JO" altLang="en-US">
                <a:latin typeface="Tahoma" panose="020B0604030504040204" pitchFamily="34" charset="0"/>
              </a:rPr>
              <a:pPr algn="l" rtl="0">
                <a:spcBef>
                  <a:spcPct val="0"/>
                </a:spcBef>
              </a:pPr>
              <a:t>15</a:t>
            </a:fld>
            <a:endParaRPr lang="ar-JO" altLang="en-US">
              <a:latin typeface="Tahoma" panose="020B060403050404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صر نائب لصورة الشريحة 1">
            <a:extLst>
              <a:ext uri="{FF2B5EF4-FFF2-40B4-BE49-F238E27FC236}">
                <a16:creationId xmlns:a16="http://schemas.microsoft.com/office/drawing/2014/main" id="{0102CB39-2BC5-315C-A9D9-5055BD2D3A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عنصر نائب للملاحظات 2">
            <a:extLst>
              <a:ext uri="{FF2B5EF4-FFF2-40B4-BE49-F238E27FC236}">
                <a16:creationId xmlns:a16="http://schemas.microsoft.com/office/drawing/2014/main" id="{678031BE-1DCF-4CBC-4459-FE70DBE8C7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But no available </a:t>
            </a:r>
            <a:endParaRPr lang="ar-JO" altLang="en-US"/>
          </a:p>
        </p:txBody>
      </p:sp>
      <p:sp>
        <p:nvSpPr>
          <p:cNvPr id="32772" name="عنصر نائب لرقم الشريحة 3">
            <a:extLst>
              <a:ext uri="{FF2B5EF4-FFF2-40B4-BE49-F238E27FC236}">
                <a16:creationId xmlns:a16="http://schemas.microsoft.com/office/drawing/2014/main" id="{372CC221-999A-9214-698D-BF4A938283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a:spcBef>
                <a:spcPct val="0"/>
              </a:spcBef>
            </a:pPr>
            <a:fld id="{C5DE29CB-0F2F-41F9-89DB-CBFE4DFB1EB7}" type="slidenum">
              <a:rPr lang="ar-JO" altLang="en-US">
                <a:latin typeface="Tahoma" panose="020B0604030504040204" pitchFamily="34" charset="0"/>
              </a:rPr>
              <a:pPr algn="l" rtl="0">
                <a:spcBef>
                  <a:spcPct val="0"/>
                </a:spcBef>
              </a:pPr>
              <a:t>23</a:t>
            </a:fld>
            <a:endParaRPr lang="ar-JO" altLang="en-US">
              <a:latin typeface="Tahoma" panose="020B060403050404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عنصر نائب لصورة الشريحة 1">
            <a:extLst>
              <a:ext uri="{FF2B5EF4-FFF2-40B4-BE49-F238E27FC236}">
                <a16:creationId xmlns:a16="http://schemas.microsoft.com/office/drawing/2014/main" id="{81FA77B2-8B2A-4ACB-14BB-01B5A1BF2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عنصر نائب للملاحظات 2">
            <a:extLst>
              <a:ext uri="{FF2B5EF4-FFF2-40B4-BE49-F238E27FC236}">
                <a16:creationId xmlns:a16="http://schemas.microsoft.com/office/drawing/2014/main" id="{CE9050D3-A630-BF28-D986-15BEABC066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If skin lesion only , 10 mg/kg q8 h </a:t>
            </a:r>
            <a:r>
              <a:rPr lang="ar-JO" altLang="en-US"/>
              <a:t> </a:t>
            </a:r>
          </a:p>
          <a:p>
            <a:pPr eaLnBrk="1" hangingPunct="1"/>
            <a:r>
              <a:rPr lang="en-US" altLang="en-US"/>
              <a:t>For 7-10 days</a:t>
            </a:r>
          </a:p>
          <a:p>
            <a:pPr eaLnBrk="1" hangingPunct="1"/>
            <a:r>
              <a:rPr lang="en-US" altLang="en-US"/>
              <a:t>In CNS 15 mg/kg</a:t>
            </a:r>
            <a:endParaRPr lang="ar-JO" altLang="en-US"/>
          </a:p>
          <a:p>
            <a:pPr eaLnBrk="1" hangingPunct="1"/>
            <a:r>
              <a:rPr lang="en-US" altLang="en-US"/>
              <a:t>For 14-21 days</a:t>
            </a:r>
          </a:p>
          <a:p>
            <a:pPr eaLnBrk="1" hangingPunct="1"/>
            <a:r>
              <a:rPr lang="en-US" altLang="en-US"/>
              <a:t>Severe : CNS , Mucous membrane , trachea , esophagus </a:t>
            </a:r>
            <a:endParaRPr lang="ar-JO" altLang="en-US"/>
          </a:p>
        </p:txBody>
      </p:sp>
      <p:sp>
        <p:nvSpPr>
          <p:cNvPr id="36868" name="عنصر نائب لرقم الشريحة 3">
            <a:extLst>
              <a:ext uri="{FF2B5EF4-FFF2-40B4-BE49-F238E27FC236}">
                <a16:creationId xmlns:a16="http://schemas.microsoft.com/office/drawing/2014/main" id="{2A01E077-675E-0810-2E98-60828762FD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a:spcBef>
                <a:spcPct val="0"/>
              </a:spcBef>
            </a:pPr>
            <a:fld id="{378F94F1-0F25-4110-905C-C38F2E72EEE6}" type="slidenum">
              <a:rPr lang="ar-JO" altLang="en-US">
                <a:latin typeface="Tahoma" panose="020B0604030504040204" pitchFamily="34" charset="0"/>
              </a:rPr>
              <a:pPr algn="l" rtl="0">
                <a:spcBef>
                  <a:spcPct val="0"/>
                </a:spcBef>
              </a:pPr>
              <a:t>26</a:t>
            </a:fld>
            <a:endParaRPr lang="ar-JO" altLang="en-US">
              <a:latin typeface="Tahoma" panose="020B060403050404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عنصر نائب لصورة الشريحة 1">
            <a:extLst>
              <a:ext uri="{FF2B5EF4-FFF2-40B4-BE49-F238E27FC236}">
                <a16:creationId xmlns:a16="http://schemas.microsoft.com/office/drawing/2014/main" id="{D10C7953-C1AE-EF32-358D-2894B679E3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عنصر نائب للملاحظات 2">
            <a:extLst>
              <a:ext uri="{FF2B5EF4-FFF2-40B4-BE49-F238E27FC236}">
                <a16:creationId xmlns:a16="http://schemas.microsoft.com/office/drawing/2014/main" id="{59C5EBB4-F714-3DD4-1D9B-06D509812B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3 risk factors : culture , PCR , treatment </a:t>
            </a:r>
          </a:p>
          <a:p>
            <a:pPr eaLnBrk="1" hangingPunct="1"/>
            <a:r>
              <a:rPr lang="en-US" altLang="en-US"/>
              <a:t>1 or 2 factors : culture and PCR w/o Tx initially</a:t>
            </a:r>
            <a:endParaRPr lang="ar-JO" altLang="en-US"/>
          </a:p>
          <a:p>
            <a:pPr eaLnBrk="1" hangingPunct="1"/>
            <a:r>
              <a:rPr lang="en-US" altLang="en-US"/>
              <a:t>As the GBS </a:t>
            </a:r>
          </a:p>
          <a:p>
            <a:pPr eaLnBrk="1" hangingPunct="1"/>
            <a:r>
              <a:rPr lang="en-US" altLang="en-US"/>
              <a:t>Risk factors : vaginal delivery on primary active lesion , instrumentation , or premature</a:t>
            </a:r>
            <a:endParaRPr lang="ar-JO" altLang="en-US"/>
          </a:p>
        </p:txBody>
      </p:sp>
      <p:sp>
        <p:nvSpPr>
          <p:cNvPr id="43012" name="عنصر نائب لرقم الشريحة 3">
            <a:extLst>
              <a:ext uri="{FF2B5EF4-FFF2-40B4-BE49-F238E27FC236}">
                <a16:creationId xmlns:a16="http://schemas.microsoft.com/office/drawing/2014/main" id="{34F2EC2B-FCA7-EEAA-A355-4C10A9AA2A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a:spcBef>
                <a:spcPct val="0"/>
              </a:spcBef>
            </a:pPr>
            <a:fld id="{268996FE-F679-4B7D-B36E-AD61F8591A6B}" type="slidenum">
              <a:rPr lang="ar-JO" altLang="en-US">
                <a:latin typeface="Tahoma" panose="020B0604030504040204" pitchFamily="34" charset="0"/>
              </a:rPr>
              <a:pPr algn="l" rtl="0">
                <a:spcBef>
                  <a:spcPct val="0"/>
                </a:spcBef>
              </a:pPr>
              <a:t>31</a:t>
            </a:fld>
            <a:endParaRPr lang="ar-JO" altLang="en-US">
              <a:latin typeface="Tahoma" panose="020B060403050404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عنصر نائب لصورة الشريحة 1">
            <a:extLst>
              <a:ext uri="{FF2B5EF4-FFF2-40B4-BE49-F238E27FC236}">
                <a16:creationId xmlns:a16="http://schemas.microsoft.com/office/drawing/2014/main" id="{BDF9CC91-280C-D6F0-46BE-F52E8195D9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عنصر نائب للملاحظات 2">
            <a:extLst>
              <a:ext uri="{FF2B5EF4-FFF2-40B4-BE49-F238E27FC236}">
                <a16:creationId xmlns:a16="http://schemas.microsoft.com/office/drawing/2014/main" id="{A3337F80-8823-A368-81D6-15F9A5A1A7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Complete isolation with negative pressure </a:t>
            </a:r>
            <a:endParaRPr lang="ar-JO" altLang="en-US"/>
          </a:p>
        </p:txBody>
      </p:sp>
      <p:sp>
        <p:nvSpPr>
          <p:cNvPr id="48132" name="عنصر نائب لرقم الشريحة 3">
            <a:extLst>
              <a:ext uri="{FF2B5EF4-FFF2-40B4-BE49-F238E27FC236}">
                <a16:creationId xmlns:a16="http://schemas.microsoft.com/office/drawing/2014/main" id="{260958C8-F15E-94D1-2DD0-8F5CEB783B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rtl="0">
              <a:spcBef>
                <a:spcPct val="0"/>
              </a:spcBef>
            </a:pPr>
            <a:fld id="{12BB62BD-A203-4D17-8EDF-DADCC9AB6EE5}" type="slidenum">
              <a:rPr lang="ar-JO" altLang="en-US">
                <a:latin typeface="Tahoma" panose="020B0604030504040204" pitchFamily="34" charset="0"/>
              </a:rPr>
              <a:pPr algn="l" rtl="0">
                <a:spcBef>
                  <a:spcPct val="0"/>
                </a:spcBef>
              </a:pPr>
              <a:t>35</a:t>
            </a:fld>
            <a:endParaRPr lang="ar-JO" altLang="en-US">
              <a:latin typeface="Tahom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B4A037C4-94E7-E791-EEA8-F0BB649A4DC5}"/>
              </a:ext>
            </a:extLst>
          </p:cNvPr>
          <p:cNvGrpSpPr>
            <a:grpSpLocks/>
          </p:cNvGrpSpPr>
          <p:nvPr/>
        </p:nvGrpSpPr>
        <p:grpSpPr bwMode="auto">
          <a:xfrm>
            <a:off x="0" y="6350"/>
            <a:ext cx="9140825" cy="6851650"/>
            <a:chOff x="0" y="4"/>
            <a:chExt cx="5758" cy="4316"/>
          </a:xfrm>
        </p:grpSpPr>
        <p:grpSp>
          <p:nvGrpSpPr>
            <p:cNvPr id="3" name="Group 3">
              <a:extLst>
                <a:ext uri="{FF2B5EF4-FFF2-40B4-BE49-F238E27FC236}">
                  <a16:creationId xmlns:a16="http://schemas.microsoft.com/office/drawing/2014/main" id="{66CC4009-A0ED-E067-12E5-3C5590176FB5}"/>
                </a:ext>
              </a:extLst>
            </p:cNvPr>
            <p:cNvGrpSpPr>
              <a:grpSpLocks/>
            </p:cNvGrpSpPr>
            <p:nvPr/>
          </p:nvGrpSpPr>
          <p:grpSpPr bwMode="auto">
            <a:xfrm>
              <a:off x="0" y="1161"/>
              <a:ext cx="5758" cy="3159"/>
              <a:chOff x="0" y="1161"/>
              <a:chExt cx="5758" cy="3159"/>
            </a:xfrm>
          </p:grpSpPr>
          <p:sp>
            <p:nvSpPr>
              <p:cNvPr id="14" name="Freeform 4">
                <a:extLst>
                  <a:ext uri="{FF2B5EF4-FFF2-40B4-BE49-F238E27FC236}">
                    <a16:creationId xmlns:a16="http://schemas.microsoft.com/office/drawing/2014/main" id="{B959B432-00AD-E5BB-CC09-D2B2D026A7CC}"/>
                  </a:ext>
                </a:extLst>
              </p:cNvPr>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a:extLst>
                  <a:ext uri="{FF2B5EF4-FFF2-40B4-BE49-F238E27FC236}">
                    <a16:creationId xmlns:a16="http://schemas.microsoft.com/office/drawing/2014/main" id="{389A264A-9904-ACA6-D8CE-89B642978F3D}"/>
                  </a:ext>
                </a:extLst>
              </p:cNvPr>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Freeform 6">
              <a:extLst>
                <a:ext uri="{FF2B5EF4-FFF2-40B4-BE49-F238E27FC236}">
                  <a16:creationId xmlns:a16="http://schemas.microsoft.com/office/drawing/2014/main" id="{BC60B64C-EF77-0332-9492-D56B35389184}"/>
                </a:ext>
              </a:extLst>
            </p:cNvPr>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1" hangingPunct="1">
                <a:defRPr/>
              </a:pPr>
              <a:endParaRPr lang="ar-JO"/>
            </a:p>
          </p:txBody>
        </p:sp>
        <p:sp>
          <p:nvSpPr>
            <p:cNvPr id="5" name="Freeform 7">
              <a:extLst>
                <a:ext uri="{FF2B5EF4-FFF2-40B4-BE49-F238E27FC236}">
                  <a16:creationId xmlns:a16="http://schemas.microsoft.com/office/drawing/2014/main" id="{7C3DF1DE-1060-9A49-632C-C560C40E2886}"/>
                </a:ext>
              </a:extLst>
            </p:cNvPr>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8">
              <a:extLst>
                <a:ext uri="{FF2B5EF4-FFF2-40B4-BE49-F238E27FC236}">
                  <a16:creationId xmlns:a16="http://schemas.microsoft.com/office/drawing/2014/main" id="{2D0CBD00-8EA4-9B65-7F94-23B3A8427E4F}"/>
                </a:ext>
              </a:extLst>
            </p:cNvPr>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 name="Group 9">
              <a:extLst>
                <a:ext uri="{FF2B5EF4-FFF2-40B4-BE49-F238E27FC236}">
                  <a16:creationId xmlns:a16="http://schemas.microsoft.com/office/drawing/2014/main" id="{1A1F761F-752B-55FA-C238-F6B65EC2D38D}"/>
                </a:ext>
              </a:extLst>
            </p:cNvPr>
            <p:cNvGrpSpPr>
              <a:grpSpLocks/>
            </p:cNvGrpSpPr>
            <p:nvPr/>
          </p:nvGrpSpPr>
          <p:grpSpPr bwMode="auto">
            <a:xfrm>
              <a:off x="348" y="4"/>
              <a:ext cx="5410" cy="4316"/>
              <a:chOff x="348" y="4"/>
              <a:chExt cx="5410" cy="4316"/>
            </a:xfrm>
          </p:grpSpPr>
          <p:sp>
            <p:nvSpPr>
              <p:cNvPr id="8" name="Freeform 10">
                <a:extLst>
                  <a:ext uri="{FF2B5EF4-FFF2-40B4-BE49-F238E27FC236}">
                    <a16:creationId xmlns:a16="http://schemas.microsoft.com/office/drawing/2014/main" id="{0C2D7753-26DB-4FC7-C2CB-B77905A7ACB3}"/>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1">
                <a:extLst>
                  <a:ext uri="{FF2B5EF4-FFF2-40B4-BE49-F238E27FC236}">
                    <a16:creationId xmlns:a16="http://schemas.microsoft.com/office/drawing/2014/main" id="{09B0EF30-B70D-4F3F-EE82-3CF6C21779E2}"/>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2">
                <a:extLst>
                  <a:ext uri="{FF2B5EF4-FFF2-40B4-BE49-F238E27FC236}">
                    <a16:creationId xmlns:a16="http://schemas.microsoft.com/office/drawing/2014/main" id="{64B21CB9-70DA-6C5A-42A2-8E5DE8EAD0AF}"/>
                  </a:ext>
                </a:extLst>
              </p:cNvPr>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3">
                <a:extLst>
                  <a:ext uri="{FF2B5EF4-FFF2-40B4-BE49-F238E27FC236}">
                    <a16:creationId xmlns:a16="http://schemas.microsoft.com/office/drawing/2014/main" id="{1C4E19D3-4F35-DFD9-4408-321F95F2E960}"/>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4">
                <a:extLst>
                  <a:ext uri="{FF2B5EF4-FFF2-40B4-BE49-F238E27FC236}">
                    <a16:creationId xmlns:a16="http://schemas.microsoft.com/office/drawing/2014/main" id="{58B42875-DFC1-C227-0067-CAC3F87CBE09}"/>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5">
                <a:extLst>
                  <a:ext uri="{FF2B5EF4-FFF2-40B4-BE49-F238E27FC236}">
                    <a16:creationId xmlns:a16="http://schemas.microsoft.com/office/drawing/2014/main" id="{AB160B2B-0A88-E407-7AC6-A690E6EB8B2D}"/>
                  </a:ext>
                </a:extLst>
              </p:cNvPr>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1" hangingPunct="1">
                  <a:defRPr/>
                </a:pPr>
                <a:endParaRPr lang="ar-JO"/>
              </a:p>
            </p:txBody>
          </p:sp>
        </p:grpSp>
      </p:grpSp>
      <p:sp>
        <p:nvSpPr>
          <p:cNvPr id="153616" name="Rectangle 16"/>
          <p:cNvSpPr>
            <a:spLocks noGrp="1" noChangeArrowheads="1"/>
          </p:cNvSpPr>
          <p:nvPr>
            <p:ph type="ctrTitle" sz="quarter"/>
          </p:nvPr>
        </p:nvSpPr>
        <p:spPr>
          <a:xfrm>
            <a:off x="1066800" y="1997075"/>
            <a:ext cx="7086600" cy="1431925"/>
          </a:xfrm>
        </p:spPr>
        <p:txBody>
          <a:bodyPr anchor="b"/>
          <a:lstStyle>
            <a:lvl1pPr>
              <a:defRPr/>
            </a:lvl1pPr>
          </a:lstStyle>
          <a:p>
            <a:r>
              <a:rPr lang="en-CA"/>
              <a:t>Click to edit Master title style</a:t>
            </a:r>
          </a:p>
        </p:txBody>
      </p:sp>
      <p:sp>
        <p:nvSpPr>
          <p:cNvPr id="15361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CA"/>
              <a:t>Click to edit Master subtitle style</a:t>
            </a:r>
          </a:p>
        </p:txBody>
      </p:sp>
      <p:sp>
        <p:nvSpPr>
          <p:cNvPr id="16" name="Rectangle 18">
            <a:extLst>
              <a:ext uri="{FF2B5EF4-FFF2-40B4-BE49-F238E27FC236}">
                <a16:creationId xmlns:a16="http://schemas.microsoft.com/office/drawing/2014/main" id="{9F2CB8D3-0839-DB0A-C5BE-7D195BE5038B}"/>
              </a:ext>
            </a:extLst>
          </p:cNvPr>
          <p:cNvSpPr>
            <a:spLocks noGrp="1" noChangeArrowheads="1"/>
          </p:cNvSpPr>
          <p:nvPr>
            <p:ph type="dt" sz="quarter" idx="10"/>
          </p:nvPr>
        </p:nvSpPr>
        <p:spPr/>
        <p:txBody>
          <a:bodyPr/>
          <a:lstStyle>
            <a:lvl1pPr>
              <a:defRPr/>
            </a:lvl1pPr>
          </a:lstStyle>
          <a:p>
            <a:pPr>
              <a:defRPr/>
            </a:pPr>
            <a:endParaRPr lang="en-CA"/>
          </a:p>
        </p:txBody>
      </p:sp>
      <p:sp>
        <p:nvSpPr>
          <p:cNvPr id="17" name="Rectangle 19">
            <a:extLst>
              <a:ext uri="{FF2B5EF4-FFF2-40B4-BE49-F238E27FC236}">
                <a16:creationId xmlns:a16="http://schemas.microsoft.com/office/drawing/2014/main" id="{29C1EA8B-5C6A-413F-F2AD-16FF32FC37C2}"/>
              </a:ext>
            </a:extLst>
          </p:cNvPr>
          <p:cNvSpPr>
            <a:spLocks noGrp="1" noChangeArrowheads="1"/>
          </p:cNvSpPr>
          <p:nvPr>
            <p:ph type="ftr" sz="quarter" idx="11"/>
          </p:nvPr>
        </p:nvSpPr>
        <p:spPr>
          <a:xfrm>
            <a:off x="3352800" y="6248400"/>
            <a:ext cx="2895600" cy="457200"/>
          </a:xfrm>
        </p:spPr>
        <p:txBody>
          <a:bodyPr/>
          <a:lstStyle>
            <a:lvl1pPr>
              <a:defRPr/>
            </a:lvl1pPr>
          </a:lstStyle>
          <a:p>
            <a:pPr>
              <a:defRPr/>
            </a:pPr>
            <a:endParaRPr lang="en-CA"/>
          </a:p>
        </p:txBody>
      </p:sp>
      <p:sp>
        <p:nvSpPr>
          <p:cNvPr id="18" name="Rectangle 20">
            <a:extLst>
              <a:ext uri="{FF2B5EF4-FFF2-40B4-BE49-F238E27FC236}">
                <a16:creationId xmlns:a16="http://schemas.microsoft.com/office/drawing/2014/main" id="{4F4E0B4C-1E02-D425-68B3-986DE4E95B37}"/>
              </a:ext>
            </a:extLst>
          </p:cNvPr>
          <p:cNvSpPr>
            <a:spLocks noGrp="1" noChangeArrowheads="1"/>
          </p:cNvSpPr>
          <p:nvPr>
            <p:ph type="sldNum" sz="quarter" idx="12"/>
          </p:nvPr>
        </p:nvSpPr>
        <p:spPr/>
        <p:txBody>
          <a:bodyPr/>
          <a:lstStyle>
            <a:lvl1pPr>
              <a:defRPr/>
            </a:lvl1pPr>
          </a:lstStyle>
          <a:p>
            <a:fld id="{C29121E0-B46D-454C-8D06-583632171803}" type="slidenum">
              <a:rPr lang="ar-SA" altLang="en-US"/>
              <a:pPr/>
              <a:t>‹#›</a:t>
            </a:fld>
            <a:endParaRPr lang="en-CA" altLang="en-US"/>
          </a:p>
        </p:txBody>
      </p:sp>
    </p:spTree>
    <p:extLst>
      <p:ext uri="{BB962C8B-B14F-4D97-AF65-F5344CB8AC3E}">
        <p14:creationId xmlns:p14="http://schemas.microsoft.com/office/powerpoint/2010/main" val="2977726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Rectangle 17">
            <a:extLst>
              <a:ext uri="{FF2B5EF4-FFF2-40B4-BE49-F238E27FC236}">
                <a16:creationId xmlns:a16="http://schemas.microsoft.com/office/drawing/2014/main" id="{107D0B0F-F64E-46E8-28AD-AB4719799589}"/>
              </a:ext>
            </a:extLst>
          </p:cNvPr>
          <p:cNvSpPr>
            <a:spLocks noGrp="1" noChangeArrowheads="1"/>
          </p:cNvSpPr>
          <p:nvPr>
            <p:ph type="dt" sz="half" idx="10"/>
          </p:nvPr>
        </p:nvSpPr>
        <p:spPr>
          <a:ln/>
        </p:spPr>
        <p:txBody>
          <a:bodyPr/>
          <a:lstStyle>
            <a:lvl1pPr>
              <a:defRPr/>
            </a:lvl1pPr>
          </a:lstStyle>
          <a:p>
            <a:pPr>
              <a:defRPr/>
            </a:pPr>
            <a:endParaRPr lang="en-CA"/>
          </a:p>
        </p:txBody>
      </p:sp>
      <p:sp>
        <p:nvSpPr>
          <p:cNvPr id="5" name="Rectangle 18">
            <a:extLst>
              <a:ext uri="{FF2B5EF4-FFF2-40B4-BE49-F238E27FC236}">
                <a16:creationId xmlns:a16="http://schemas.microsoft.com/office/drawing/2014/main" id="{CA7D4F22-4D88-3820-7F27-D57670E045FA}"/>
              </a:ext>
            </a:extLst>
          </p:cNvPr>
          <p:cNvSpPr>
            <a:spLocks noGrp="1" noChangeArrowheads="1"/>
          </p:cNvSpPr>
          <p:nvPr>
            <p:ph type="ftr" sz="quarter" idx="11"/>
          </p:nvPr>
        </p:nvSpPr>
        <p:spPr>
          <a:ln/>
        </p:spPr>
        <p:txBody>
          <a:bodyPr/>
          <a:lstStyle>
            <a:lvl1pPr>
              <a:defRPr/>
            </a:lvl1pPr>
          </a:lstStyle>
          <a:p>
            <a:pPr>
              <a:defRPr/>
            </a:pPr>
            <a:endParaRPr lang="en-CA"/>
          </a:p>
        </p:txBody>
      </p:sp>
      <p:sp>
        <p:nvSpPr>
          <p:cNvPr id="6" name="Rectangle 19">
            <a:extLst>
              <a:ext uri="{FF2B5EF4-FFF2-40B4-BE49-F238E27FC236}">
                <a16:creationId xmlns:a16="http://schemas.microsoft.com/office/drawing/2014/main" id="{AF0F1563-7B5C-5595-F69D-74CD6822F349}"/>
              </a:ext>
            </a:extLst>
          </p:cNvPr>
          <p:cNvSpPr>
            <a:spLocks noGrp="1" noChangeArrowheads="1"/>
          </p:cNvSpPr>
          <p:nvPr>
            <p:ph type="sldNum" sz="quarter" idx="12"/>
          </p:nvPr>
        </p:nvSpPr>
        <p:spPr>
          <a:ln/>
        </p:spPr>
        <p:txBody>
          <a:bodyPr/>
          <a:lstStyle>
            <a:lvl1pPr>
              <a:defRPr/>
            </a:lvl1pPr>
          </a:lstStyle>
          <a:p>
            <a:fld id="{E647A03E-12FF-421B-A1A1-854D0ECE12D4}" type="slidenum">
              <a:rPr lang="ar-SA" altLang="en-US"/>
              <a:pPr/>
              <a:t>‹#›</a:t>
            </a:fld>
            <a:endParaRPr lang="en-CA" altLang="en-US"/>
          </a:p>
        </p:txBody>
      </p:sp>
    </p:spTree>
    <p:extLst>
      <p:ext uri="{BB962C8B-B14F-4D97-AF65-F5344CB8AC3E}">
        <p14:creationId xmlns:p14="http://schemas.microsoft.com/office/powerpoint/2010/main" val="3976780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Rectangle 17">
            <a:extLst>
              <a:ext uri="{FF2B5EF4-FFF2-40B4-BE49-F238E27FC236}">
                <a16:creationId xmlns:a16="http://schemas.microsoft.com/office/drawing/2014/main" id="{5F0ABC0D-406E-CC9E-07D4-F71D9EF57E87}"/>
              </a:ext>
            </a:extLst>
          </p:cNvPr>
          <p:cNvSpPr>
            <a:spLocks noGrp="1" noChangeArrowheads="1"/>
          </p:cNvSpPr>
          <p:nvPr>
            <p:ph type="dt" sz="half" idx="10"/>
          </p:nvPr>
        </p:nvSpPr>
        <p:spPr>
          <a:ln/>
        </p:spPr>
        <p:txBody>
          <a:bodyPr/>
          <a:lstStyle>
            <a:lvl1pPr>
              <a:defRPr/>
            </a:lvl1pPr>
          </a:lstStyle>
          <a:p>
            <a:pPr>
              <a:defRPr/>
            </a:pPr>
            <a:endParaRPr lang="en-CA"/>
          </a:p>
        </p:txBody>
      </p:sp>
      <p:sp>
        <p:nvSpPr>
          <p:cNvPr id="5" name="Rectangle 18">
            <a:extLst>
              <a:ext uri="{FF2B5EF4-FFF2-40B4-BE49-F238E27FC236}">
                <a16:creationId xmlns:a16="http://schemas.microsoft.com/office/drawing/2014/main" id="{F77331E1-6807-2006-A103-0F8C53ABF861}"/>
              </a:ext>
            </a:extLst>
          </p:cNvPr>
          <p:cNvSpPr>
            <a:spLocks noGrp="1" noChangeArrowheads="1"/>
          </p:cNvSpPr>
          <p:nvPr>
            <p:ph type="ftr" sz="quarter" idx="11"/>
          </p:nvPr>
        </p:nvSpPr>
        <p:spPr>
          <a:ln/>
        </p:spPr>
        <p:txBody>
          <a:bodyPr/>
          <a:lstStyle>
            <a:lvl1pPr>
              <a:defRPr/>
            </a:lvl1pPr>
          </a:lstStyle>
          <a:p>
            <a:pPr>
              <a:defRPr/>
            </a:pPr>
            <a:endParaRPr lang="en-CA"/>
          </a:p>
        </p:txBody>
      </p:sp>
      <p:sp>
        <p:nvSpPr>
          <p:cNvPr id="6" name="Rectangle 19">
            <a:extLst>
              <a:ext uri="{FF2B5EF4-FFF2-40B4-BE49-F238E27FC236}">
                <a16:creationId xmlns:a16="http://schemas.microsoft.com/office/drawing/2014/main" id="{86C85088-41E9-3104-4D67-325BF0CBD0FA}"/>
              </a:ext>
            </a:extLst>
          </p:cNvPr>
          <p:cNvSpPr>
            <a:spLocks noGrp="1" noChangeArrowheads="1"/>
          </p:cNvSpPr>
          <p:nvPr>
            <p:ph type="sldNum" sz="quarter" idx="12"/>
          </p:nvPr>
        </p:nvSpPr>
        <p:spPr>
          <a:ln/>
        </p:spPr>
        <p:txBody>
          <a:bodyPr/>
          <a:lstStyle>
            <a:lvl1pPr>
              <a:defRPr/>
            </a:lvl1pPr>
          </a:lstStyle>
          <a:p>
            <a:fld id="{3FDD956F-89A3-49F4-B3D8-6D3F49D2E3B1}" type="slidenum">
              <a:rPr lang="ar-SA" altLang="en-US"/>
              <a:pPr/>
              <a:t>‹#›</a:t>
            </a:fld>
            <a:endParaRPr lang="en-CA" altLang="en-US"/>
          </a:p>
        </p:txBody>
      </p:sp>
    </p:spTree>
    <p:extLst>
      <p:ext uri="{BB962C8B-B14F-4D97-AF65-F5344CB8AC3E}">
        <p14:creationId xmlns:p14="http://schemas.microsoft.com/office/powerpoint/2010/main" val="510802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a:t>Click to edit Master title style</a:t>
            </a:r>
            <a:endParaRPr lang="ar-JO"/>
          </a:p>
        </p:txBody>
      </p:sp>
      <p:sp>
        <p:nvSpPr>
          <p:cNvPr id="3" name="Content Placeholder 2"/>
          <p:cNvSpPr>
            <a:spLocks noGrp="1"/>
          </p:cNvSpPr>
          <p:nvPr>
            <p:ph sz="half" idx="1"/>
          </p:nvPr>
        </p:nvSpPr>
        <p:spPr>
          <a:xfrm>
            <a:off x="1066800" y="1981200"/>
            <a:ext cx="7543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1066800" y="4114800"/>
            <a:ext cx="7543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17">
            <a:extLst>
              <a:ext uri="{FF2B5EF4-FFF2-40B4-BE49-F238E27FC236}">
                <a16:creationId xmlns:a16="http://schemas.microsoft.com/office/drawing/2014/main" id="{71AF9350-8484-7580-B82F-A4488C42E472}"/>
              </a:ext>
            </a:extLst>
          </p:cNvPr>
          <p:cNvSpPr>
            <a:spLocks noGrp="1" noChangeArrowheads="1"/>
          </p:cNvSpPr>
          <p:nvPr>
            <p:ph type="dt" sz="half" idx="10"/>
          </p:nvPr>
        </p:nvSpPr>
        <p:spPr>
          <a:ln/>
        </p:spPr>
        <p:txBody>
          <a:bodyPr/>
          <a:lstStyle>
            <a:lvl1pPr>
              <a:defRPr/>
            </a:lvl1pPr>
          </a:lstStyle>
          <a:p>
            <a:pPr>
              <a:defRPr/>
            </a:pPr>
            <a:endParaRPr lang="en-CA"/>
          </a:p>
        </p:txBody>
      </p:sp>
      <p:sp>
        <p:nvSpPr>
          <p:cNvPr id="6" name="Rectangle 18">
            <a:extLst>
              <a:ext uri="{FF2B5EF4-FFF2-40B4-BE49-F238E27FC236}">
                <a16:creationId xmlns:a16="http://schemas.microsoft.com/office/drawing/2014/main" id="{B56FF739-1ED0-1F98-E4D8-00070C240C08}"/>
              </a:ext>
            </a:extLst>
          </p:cNvPr>
          <p:cNvSpPr>
            <a:spLocks noGrp="1" noChangeArrowheads="1"/>
          </p:cNvSpPr>
          <p:nvPr>
            <p:ph type="ftr" sz="quarter" idx="11"/>
          </p:nvPr>
        </p:nvSpPr>
        <p:spPr>
          <a:ln/>
        </p:spPr>
        <p:txBody>
          <a:bodyPr/>
          <a:lstStyle>
            <a:lvl1pPr>
              <a:defRPr/>
            </a:lvl1pPr>
          </a:lstStyle>
          <a:p>
            <a:pPr>
              <a:defRPr/>
            </a:pPr>
            <a:endParaRPr lang="en-CA"/>
          </a:p>
        </p:txBody>
      </p:sp>
      <p:sp>
        <p:nvSpPr>
          <p:cNvPr id="7" name="Rectangle 19">
            <a:extLst>
              <a:ext uri="{FF2B5EF4-FFF2-40B4-BE49-F238E27FC236}">
                <a16:creationId xmlns:a16="http://schemas.microsoft.com/office/drawing/2014/main" id="{F7BE6033-9307-FDBB-C707-51127204008F}"/>
              </a:ext>
            </a:extLst>
          </p:cNvPr>
          <p:cNvSpPr>
            <a:spLocks noGrp="1" noChangeArrowheads="1"/>
          </p:cNvSpPr>
          <p:nvPr>
            <p:ph type="sldNum" sz="quarter" idx="12"/>
          </p:nvPr>
        </p:nvSpPr>
        <p:spPr>
          <a:ln/>
        </p:spPr>
        <p:txBody>
          <a:bodyPr/>
          <a:lstStyle>
            <a:lvl1pPr>
              <a:defRPr/>
            </a:lvl1pPr>
          </a:lstStyle>
          <a:p>
            <a:fld id="{3DA4DDE5-BA79-452E-925C-D0BC2F87D813}" type="slidenum">
              <a:rPr lang="ar-SA" altLang="en-US"/>
              <a:pPr/>
              <a:t>‹#›</a:t>
            </a:fld>
            <a:endParaRPr lang="en-CA" altLang="en-US"/>
          </a:p>
        </p:txBody>
      </p:sp>
    </p:spTree>
    <p:extLst>
      <p:ext uri="{BB962C8B-B14F-4D97-AF65-F5344CB8AC3E}">
        <p14:creationId xmlns:p14="http://schemas.microsoft.com/office/powerpoint/2010/main" val="1146508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a:t>Click to edit Master title style</a:t>
            </a:r>
            <a:endParaRPr lang="ar-JO"/>
          </a:p>
        </p:txBody>
      </p:sp>
      <p:sp>
        <p:nvSpPr>
          <p:cNvPr id="3" name="ClipArt Placeholder 2"/>
          <p:cNvSpPr>
            <a:spLocks noGrp="1"/>
          </p:cNvSpPr>
          <p:nvPr>
            <p:ph type="clipArt" sz="half" idx="1"/>
          </p:nvPr>
        </p:nvSpPr>
        <p:spPr>
          <a:xfrm>
            <a:off x="1066800" y="1981200"/>
            <a:ext cx="3695700" cy="4114800"/>
          </a:xfrm>
        </p:spPr>
        <p:txBody>
          <a:bodyPr/>
          <a:lstStyle/>
          <a:p>
            <a:pPr lvl="0"/>
            <a:endParaRPr lang="ar-JO" noProof="0"/>
          </a:p>
        </p:txBody>
      </p:sp>
      <p:sp>
        <p:nvSpPr>
          <p:cNvPr id="4" name="Text Placeholder 3"/>
          <p:cNvSpPr>
            <a:spLocks noGrp="1"/>
          </p:cNvSpPr>
          <p:nvPr>
            <p:ph type="body" sz="half" idx="2"/>
          </p:nvPr>
        </p:nvSpPr>
        <p:spPr>
          <a:xfrm>
            <a:off x="49149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17">
            <a:extLst>
              <a:ext uri="{FF2B5EF4-FFF2-40B4-BE49-F238E27FC236}">
                <a16:creationId xmlns:a16="http://schemas.microsoft.com/office/drawing/2014/main" id="{F5D3C3EC-970F-45D6-6765-CCA069D79333}"/>
              </a:ext>
            </a:extLst>
          </p:cNvPr>
          <p:cNvSpPr>
            <a:spLocks noGrp="1" noChangeArrowheads="1"/>
          </p:cNvSpPr>
          <p:nvPr>
            <p:ph type="dt" sz="half" idx="10"/>
          </p:nvPr>
        </p:nvSpPr>
        <p:spPr>
          <a:ln/>
        </p:spPr>
        <p:txBody>
          <a:bodyPr/>
          <a:lstStyle>
            <a:lvl1pPr>
              <a:defRPr/>
            </a:lvl1pPr>
          </a:lstStyle>
          <a:p>
            <a:pPr>
              <a:defRPr/>
            </a:pPr>
            <a:endParaRPr lang="en-CA"/>
          </a:p>
        </p:txBody>
      </p:sp>
      <p:sp>
        <p:nvSpPr>
          <p:cNvPr id="6" name="Rectangle 18">
            <a:extLst>
              <a:ext uri="{FF2B5EF4-FFF2-40B4-BE49-F238E27FC236}">
                <a16:creationId xmlns:a16="http://schemas.microsoft.com/office/drawing/2014/main" id="{28A90B26-7A2C-D265-6779-BD9656D59C1A}"/>
              </a:ext>
            </a:extLst>
          </p:cNvPr>
          <p:cNvSpPr>
            <a:spLocks noGrp="1" noChangeArrowheads="1"/>
          </p:cNvSpPr>
          <p:nvPr>
            <p:ph type="ftr" sz="quarter" idx="11"/>
          </p:nvPr>
        </p:nvSpPr>
        <p:spPr>
          <a:ln/>
        </p:spPr>
        <p:txBody>
          <a:bodyPr/>
          <a:lstStyle>
            <a:lvl1pPr>
              <a:defRPr/>
            </a:lvl1pPr>
          </a:lstStyle>
          <a:p>
            <a:pPr>
              <a:defRPr/>
            </a:pPr>
            <a:endParaRPr lang="en-CA"/>
          </a:p>
        </p:txBody>
      </p:sp>
      <p:sp>
        <p:nvSpPr>
          <p:cNvPr id="7" name="Rectangle 19">
            <a:extLst>
              <a:ext uri="{FF2B5EF4-FFF2-40B4-BE49-F238E27FC236}">
                <a16:creationId xmlns:a16="http://schemas.microsoft.com/office/drawing/2014/main" id="{216EEE44-5747-4D1D-ABF7-6FE877A2E1E4}"/>
              </a:ext>
            </a:extLst>
          </p:cNvPr>
          <p:cNvSpPr>
            <a:spLocks noGrp="1" noChangeArrowheads="1"/>
          </p:cNvSpPr>
          <p:nvPr>
            <p:ph type="sldNum" sz="quarter" idx="12"/>
          </p:nvPr>
        </p:nvSpPr>
        <p:spPr>
          <a:ln/>
        </p:spPr>
        <p:txBody>
          <a:bodyPr/>
          <a:lstStyle>
            <a:lvl1pPr>
              <a:defRPr/>
            </a:lvl1pPr>
          </a:lstStyle>
          <a:p>
            <a:fld id="{7AB62412-71E6-4DBF-8A97-31EF5348F10C}" type="slidenum">
              <a:rPr lang="ar-SA" altLang="en-US"/>
              <a:pPr/>
              <a:t>‹#›</a:t>
            </a:fld>
            <a:endParaRPr lang="en-CA" altLang="en-US"/>
          </a:p>
        </p:txBody>
      </p:sp>
    </p:spTree>
    <p:extLst>
      <p:ext uri="{BB962C8B-B14F-4D97-AF65-F5344CB8AC3E}">
        <p14:creationId xmlns:p14="http://schemas.microsoft.com/office/powerpoint/2010/main" val="2634180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a:t>Click to edit Master title style</a:t>
            </a:r>
            <a:endParaRPr lang="ar-JO"/>
          </a:p>
        </p:txBody>
      </p:sp>
      <p:sp>
        <p:nvSpPr>
          <p:cNvPr id="3" name="Text Placeholder 2"/>
          <p:cNvSpPr>
            <a:spLocks noGrp="1"/>
          </p:cNvSpPr>
          <p:nvPr>
            <p:ph type="body"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9149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17">
            <a:extLst>
              <a:ext uri="{FF2B5EF4-FFF2-40B4-BE49-F238E27FC236}">
                <a16:creationId xmlns:a16="http://schemas.microsoft.com/office/drawing/2014/main" id="{7B5AFA15-0D7C-2E65-4C6A-42523B1EE09D}"/>
              </a:ext>
            </a:extLst>
          </p:cNvPr>
          <p:cNvSpPr>
            <a:spLocks noGrp="1" noChangeArrowheads="1"/>
          </p:cNvSpPr>
          <p:nvPr>
            <p:ph type="dt" sz="half" idx="10"/>
          </p:nvPr>
        </p:nvSpPr>
        <p:spPr>
          <a:ln/>
        </p:spPr>
        <p:txBody>
          <a:bodyPr/>
          <a:lstStyle>
            <a:lvl1pPr>
              <a:defRPr/>
            </a:lvl1pPr>
          </a:lstStyle>
          <a:p>
            <a:pPr>
              <a:defRPr/>
            </a:pPr>
            <a:endParaRPr lang="en-CA"/>
          </a:p>
        </p:txBody>
      </p:sp>
      <p:sp>
        <p:nvSpPr>
          <p:cNvPr id="6" name="Rectangle 18">
            <a:extLst>
              <a:ext uri="{FF2B5EF4-FFF2-40B4-BE49-F238E27FC236}">
                <a16:creationId xmlns:a16="http://schemas.microsoft.com/office/drawing/2014/main" id="{70D0BD68-6A73-C986-9E10-774E3969D202}"/>
              </a:ext>
            </a:extLst>
          </p:cNvPr>
          <p:cNvSpPr>
            <a:spLocks noGrp="1" noChangeArrowheads="1"/>
          </p:cNvSpPr>
          <p:nvPr>
            <p:ph type="ftr" sz="quarter" idx="11"/>
          </p:nvPr>
        </p:nvSpPr>
        <p:spPr>
          <a:ln/>
        </p:spPr>
        <p:txBody>
          <a:bodyPr/>
          <a:lstStyle>
            <a:lvl1pPr>
              <a:defRPr/>
            </a:lvl1pPr>
          </a:lstStyle>
          <a:p>
            <a:pPr>
              <a:defRPr/>
            </a:pPr>
            <a:endParaRPr lang="en-CA"/>
          </a:p>
        </p:txBody>
      </p:sp>
      <p:sp>
        <p:nvSpPr>
          <p:cNvPr id="7" name="Rectangle 19">
            <a:extLst>
              <a:ext uri="{FF2B5EF4-FFF2-40B4-BE49-F238E27FC236}">
                <a16:creationId xmlns:a16="http://schemas.microsoft.com/office/drawing/2014/main" id="{FEC76AAD-844F-1E05-A946-E7DCB2D395BD}"/>
              </a:ext>
            </a:extLst>
          </p:cNvPr>
          <p:cNvSpPr>
            <a:spLocks noGrp="1" noChangeArrowheads="1"/>
          </p:cNvSpPr>
          <p:nvPr>
            <p:ph type="sldNum" sz="quarter" idx="12"/>
          </p:nvPr>
        </p:nvSpPr>
        <p:spPr>
          <a:ln/>
        </p:spPr>
        <p:txBody>
          <a:bodyPr/>
          <a:lstStyle>
            <a:lvl1pPr>
              <a:defRPr/>
            </a:lvl1pPr>
          </a:lstStyle>
          <a:p>
            <a:fld id="{3BEB0983-0F10-4025-9C90-7F5292DCEA27}" type="slidenum">
              <a:rPr lang="ar-SA" altLang="en-US"/>
              <a:pPr/>
              <a:t>‹#›</a:t>
            </a:fld>
            <a:endParaRPr lang="en-CA" altLang="en-US"/>
          </a:p>
        </p:txBody>
      </p:sp>
    </p:spTree>
    <p:extLst>
      <p:ext uri="{BB962C8B-B14F-4D97-AF65-F5344CB8AC3E}">
        <p14:creationId xmlns:p14="http://schemas.microsoft.com/office/powerpoint/2010/main" val="3853358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Rectangle 17">
            <a:extLst>
              <a:ext uri="{FF2B5EF4-FFF2-40B4-BE49-F238E27FC236}">
                <a16:creationId xmlns:a16="http://schemas.microsoft.com/office/drawing/2014/main" id="{113E3927-DBC9-610F-7DBE-BD36A9F42442}"/>
              </a:ext>
            </a:extLst>
          </p:cNvPr>
          <p:cNvSpPr>
            <a:spLocks noGrp="1" noChangeArrowheads="1"/>
          </p:cNvSpPr>
          <p:nvPr>
            <p:ph type="dt" sz="half" idx="10"/>
          </p:nvPr>
        </p:nvSpPr>
        <p:spPr>
          <a:ln/>
        </p:spPr>
        <p:txBody>
          <a:bodyPr/>
          <a:lstStyle>
            <a:lvl1pPr>
              <a:defRPr/>
            </a:lvl1pPr>
          </a:lstStyle>
          <a:p>
            <a:pPr>
              <a:defRPr/>
            </a:pPr>
            <a:endParaRPr lang="en-CA"/>
          </a:p>
        </p:txBody>
      </p:sp>
      <p:sp>
        <p:nvSpPr>
          <p:cNvPr id="5" name="Rectangle 18">
            <a:extLst>
              <a:ext uri="{FF2B5EF4-FFF2-40B4-BE49-F238E27FC236}">
                <a16:creationId xmlns:a16="http://schemas.microsoft.com/office/drawing/2014/main" id="{0C5802FE-2AE5-F622-A88E-0B927A1CF546}"/>
              </a:ext>
            </a:extLst>
          </p:cNvPr>
          <p:cNvSpPr>
            <a:spLocks noGrp="1" noChangeArrowheads="1"/>
          </p:cNvSpPr>
          <p:nvPr>
            <p:ph type="ftr" sz="quarter" idx="11"/>
          </p:nvPr>
        </p:nvSpPr>
        <p:spPr>
          <a:ln/>
        </p:spPr>
        <p:txBody>
          <a:bodyPr/>
          <a:lstStyle>
            <a:lvl1pPr>
              <a:defRPr/>
            </a:lvl1pPr>
          </a:lstStyle>
          <a:p>
            <a:pPr>
              <a:defRPr/>
            </a:pPr>
            <a:endParaRPr lang="en-CA"/>
          </a:p>
        </p:txBody>
      </p:sp>
      <p:sp>
        <p:nvSpPr>
          <p:cNvPr id="6" name="Rectangle 19">
            <a:extLst>
              <a:ext uri="{FF2B5EF4-FFF2-40B4-BE49-F238E27FC236}">
                <a16:creationId xmlns:a16="http://schemas.microsoft.com/office/drawing/2014/main" id="{6928BF07-4BF6-B3EF-5FD7-497D03C05609}"/>
              </a:ext>
            </a:extLst>
          </p:cNvPr>
          <p:cNvSpPr>
            <a:spLocks noGrp="1" noChangeArrowheads="1"/>
          </p:cNvSpPr>
          <p:nvPr>
            <p:ph type="sldNum" sz="quarter" idx="12"/>
          </p:nvPr>
        </p:nvSpPr>
        <p:spPr>
          <a:ln/>
        </p:spPr>
        <p:txBody>
          <a:bodyPr/>
          <a:lstStyle>
            <a:lvl1pPr>
              <a:defRPr/>
            </a:lvl1pPr>
          </a:lstStyle>
          <a:p>
            <a:fld id="{90A6F144-D5CA-4DA5-AD5E-CDD6827F3A86}" type="slidenum">
              <a:rPr lang="ar-SA" altLang="en-US"/>
              <a:pPr/>
              <a:t>‹#›</a:t>
            </a:fld>
            <a:endParaRPr lang="en-CA" altLang="en-US"/>
          </a:p>
        </p:txBody>
      </p:sp>
    </p:spTree>
    <p:extLst>
      <p:ext uri="{BB962C8B-B14F-4D97-AF65-F5344CB8AC3E}">
        <p14:creationId xmlns:p14="http://schemas.microsoft.com/office/powerpoint/2010/main" val="749492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a:extLst>
              <a:ext uri="{FF2B5EF4-FFF2-40B4-BE49-F238E27FC236}">
                <a16:creationId xmlns:a16="http://schemas.microsoft.com/office/drawing/2014/main" id="{957D8CFF-C8E6-E0B5-BCAA-0D67CE4B8EFF}"/>
              </a:ext>
            </a:extLst>
          </p:cNvPr>
          <p:cNvSpPr>
            <a:spLocks noGrp="1" noChangeArrowheads="1"/>
          </p:cNvSpPr>
          <p:nvPr>
            <p:ph type="dt" sz="half" idx="10"/>
          </p:nvPr>
        </p:nvSpPr>
        <p:spPr>
          <a:ln/>
        </p:spPr>
        <p:txBody>
          <a:bodyPr/>
          <a:lstStyle>
            <a:lvl1pPr>
              <a:defRPr/>
            </a:lvl1pPr>
          </a:lstStyle>
          <a:p>
            <a:pPr>
              <a:defRPr/>
            </a:pPr>
            <a:endParaRPr lang="en-CA"/>
          </a:p>
        </p:txBody>
      </p:sp>
      <p:sp>
        <p:nvSpPr>
          <p:cNvPr id="5" name="Rectangle 18">
            <a:extLst>
              <a:ext uri="{FF2B5EF4-FFF2-40B4-BE49-F238E27FC236}">
                <a16:creationId xmlns:a16="http://schemas.microsoft.com/office/drawing/2014/main" id="{3AA8C0FA-B56E-3B83-27FC-06DFB091481B}"/>
              </a:ext>
            </a:extLst>
          </p:cNvPr>
          <p:cNvSpPr>
            <a:spLocks noGrp="1" noChangeArrowheads="1"/>
          </p:cNvSpPr>
          <p:nvPr>
            <p:ph type="ftr" sz="quarter" idx="11"/>
          </p:nvPr>
        </p:nvSpPr>
        <p:spPr>
          <a:ln/>
        </p:spPr>
        <p:txBody>
          <a:bodyPr/>
          <a:lstStyle>
            <a:lvl1pPr>
              <a:defRPr/>
            </a:lvl1pPr>
          </a:lstStyle>
          <a:p>
            <a:pPr>
              <a:defRPr/>
            </a:pPr>
            <a:endParaRPr lang="en-CA"/>
          </a:p>
        </p:txBody>
      </p:sp>
      <p:sp>
        <p:nvSpPr>
          <p:cNvPr id="6" name="Rectangle 19">
            <a:extLst>
              <a:ext uri="{FF2B5EF4-FFF2-40B4-BE49-F238E27FC236}">
                <a16:creationId xmlns:a16="http://schemas.microsoft.com/office/drawing/2014/main" id="{1B23E0C7-B20D-1CA5-0D70-F0E36A4976CE}"/>
              </a:ext>
            </a:extLst>
          </p:cNvPr>
          <p:cNvSpPr>
            <a:spLocks noGrp="1" noChangeArrowheads="1"/>
          </p:cNvSpPr>
          <p:nvPr>
            <p:ph type="sldNum" sz="quarter" idx="12"/>
          </p:nvPr>
        </p:nvSpPr>
        <p:spPr>
          <a:ln/>
        </p:spPr>
        <p:txBody>
          <a:bodyPr/>
          <a:lstStyle>
            <a:lvl1pPr>
              <a:defRPr/>
            </a:lvl1pPr>
          </a:lstStyle>
          <a:p>
            <a:fld id="{1C7EBDBF-FB73-45A6-963E-0AFF246E727E}" type="slidenum">
              <a:rPr lang="ar-SA" altLang="en-US"/>
              <a:pPr/>
              <a:t>‹#›</a:t>
            </a:fld>
            <a:endParaRPr lang="en-CA" altLang="en-US"/>
          </a:p>
        </p:txBody>
      </p:sp>
    </p:spTree>
    <p:extLst>
      <p:ext uri="{BB962C8B-B14F-4D97-AF65-F5344CB8AC3E}">
        <p14:creationId xmlns:p14="http://schemas.microsoft.com/office/powerpoint/2010/main" val="2038770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17">
            <a:extLst>
              <a:ext uri="{FF2B5EF4-FFF2-40B4-BE49-F238E27FC236}">
                <a16:creationId xmlns:a16="http://schemas.microsoft.com/office/drawing/2014/main" id="{36A96D98-DB69-6331-3846-C9A1039D5F65}"/>
              </a:ext>
            </a:extLst>
          </p:cNvPr>
          <p:cNvSpPr>
            <a:spLocks noGrp="1" noChangeArrowheads="1"/>
          </p:cNvSpPr>
          <p:nvPr>
            <p:ph type="dt" sz="half" idx="10"/>
          </p:nvPr>
        </p:nvSpPr>
        <p:spPr>
          <a:ln/>
        </p:spPr>
        <p:txBody>
          <a:bodyPr/>
          <a:lstStyle>
            <a:lvl1pPr>
              <a:defRPr/>
            </a:lvl1pPr>
          </a:lstStyle>
          <a:p>
            <a:pPr>
              <a:defRPr/>
            </a:pPr>
            <a:endParaRPr lang="en-CA"/>
          </a:p>
        </p:txBody>
      </p:sp>
      <p:sp>
        <p:nvSpPr>
          <p:cNvPr id="6" name="Rectangle 18">
            <a:extLst>
              <a:ext uri="{FF2B5EF4-FFF2-40B4-BE49-F238E27FC236}">
                <a16:creationId xmlns:a16="http://schemas.microsoft.com/office/drawing/2014/main" id="{EA0AB5BA-2542-A000-C069-0C7041E03B56}"/>
              </a:ext>
            </a:extLst>
          </p:cNvPr>
          <p:cNvSpPr>
            <a:spLocks noGrp="1" noChangeArrowheads="1"/>
          </p:cNvSpPr>
          <p:nvPr>
            <p:ph type="ftr" sz="quarter" idx="11"/>
          </p:nvPr>
        </p:nvSpPr>
        <p:spPr>
          <a:ln/>
        </p:spPr>
        <p:txBody>
          <a:bodyPr/>
          <a:lstStyle>
            <a:lvl1pPr>
              <a:defRPr/>
            </a:lvl1pPr>
          </a:lstStyle>
          <a:p>
            <a:pPr>
              <a:defRPr/>
            </a:pPr>
            <a:endParaRPr lang="en-CA"/>
          </a:p>
        </p:txBody>
      </p:sp>
      <p:sp>
        <p:nvSpPr>
          <p:cNvPr id="7" name="Rectangle 19">
            <a:extLst>
              <a:ext uri="{FF2B5EF4-FFF2-40B4-BE49-F238E27FC236}">
                <a16:creationId xmlns:a16="http://schemas.microsoft.com/office/drawing/2014/main" id="{B6E6F062-7EC0-1B47-5749-B035A6425000}"/>
              </a:ext>
            </a:extLst>
          </p:cNvPr>
          <p:cNvSpPr>
            <a:spLocks noGrp="1" noChangeArrowheads="1"/>
          </p:cNvSpPr>
          <p:nvPr>
            <p:ph type="sldNum" sz="quarter" idx="12"/>
          </p:nvPr>
        </p:nvSpPr>
        <p:spPr>
          <a:ln/>
        </p:spPr>
        <p:txBody>
          <a:bodyPr/>
          <a:lstStyle>
            <a:lvl1pPr>
              <a:defRPr/>
            </a:lvl1pPr>
          </a:lstStyle>
          <a:p>
            <a:fld id="{D255D426-8D20-4580-8786-44077D474EDF}" type="slidenum">
              <a:rPr lang="ar-SA" altLang="en-US"/>
              <a:pPr/>
              <a:t>‹#›</a:t>
            </a:fld>
            <a:endParaRPr lang="en-CA" altLang="en-US"/>
          </a:p>
        </p:txBody>
      </p:sp>
    </p:spTree>
    <p:extLst>
      <p:ext uri="{BB962C8B-B14F-4D97-AF65-F5344CB8AC3E}">
        <p14:creationId xmlns:p14="http://schemas.microsoft.com/office/powerpoint/2010/main" val="4237633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Rectangle 17">
            <a:extLst>
              <a:ext uri="{FF2B5EF4-FFF2-40B4-BE49-F238E27FC236}">
                <a16:creationId xmlns:a16="http://schemas.microsoft.com/office/drawing/2014/main" id="{180756C2-C56F-353B-95BD-9A6DDA5DA7D9}"/>
              </a:ext>
            </a:extLst>
          </p:cNvPr>
          <p:cNvSpPr>
            <a:spLocks noGrp="1" noChangeArrowheads="1"/>
          </p:cNvSpPr>
          <p:nvPr>
            <p:ph type="dt" sz="half" idx="10"/>
          </p:nvPr>
        </p:nvSpPr>
        <p:spPr>
          <a:ln/>
        </p:spPr>
        <p:txBody>
          <a:bodyPr/>
          <a:lstStyle>
            <a:lvl1pPr>
              <a:defRPr/>
            </a:lvl1pPr>
          </a:lstStyle>
          <a:p>
            <a:pPr>
              <a:defRPr/>
            </a:pPr>
            <a:endParaRPr lang="en-CA"/>
          </a:p>
        </p:txBody>
      </p:sp>
      <p:sp>
        <p:nvSpPr>
          <p:cNvPr id="8" name="Rectangle 18">
            <a:extLst>
              <a:ext uri="{FF2B5EF4-FFF2-40B4-BE49-F238E27FC236}">
                <a16:creationId xmlns:a16="http://schemas.microsoft.com/office/drawing/2014/main" id="{DFFA9608-890C-CE8C-6E40-59E89F0B355A}"/>
              </a:ext>
            </a:extLst>
          </p:cNvPr>
          <p:cNvSpPr>
            <a:spLocks noGrp="1" noChangeArrowheads="1"/>
          </p:cNvSpPr>
          <p:nvPr>
            <p:ph type="ftr" sz="quarter" idx="11"/>
          </p:nvPr>
        </p:nvSpPr>
        <p:spPr>
          <a:ln/>
        </p:spPr>
        <p:txBody>
          <a:bodyPr/>
          <a:lstStyle>
            <a:lvl1pPr>
              <a:defRPr/>
            </a:lvl1pPr>
          </a:lstStyle>
          <a:p>
            <a:pPr>
              <a:defRPr/>
            </a:pPr>
            <a:endParaRPr lang="en-CA"/>
          </a:p>
        </p:txBody>
      </p:sp>
      <p:sp>
        <p:nvSpPr>
          <p:cNvPr id="9" name="Rectangle 19">
            <a:extLst>
              <a:ext uri="{FF2B5EF4-FFF2-40B4-BE49-F238E27FC236}">
                <a16:creationId xmlns:a16="http://schemas.microsoft.com/office/drawing/2014/main" id="{3CA914C6-E2D4-0C7C-501B-417D33F65BAB}"/>
              </a:ext>
            </a:extLst>
          </p:cNvPr>
          <p:cNvSpPr>
            <a:spLocks noGrp="1" noChangeArrowheads="1"/>
          </p:cNvSpPr>
          <p:nvPr>
            <p:ph type="sldNum" sz="quarter" idx="12"/>
          </p:nvPr>
        </p:nvSpPr>
        <p:spPr>
          <a:ln/>
        </p:spPr>
        <p:txBody>
          <a:bodyPr/>
          <a:lstStyle>
            <a:lvl1pPr>
              <a:defRPr/>
            </a:lvl1pPr>
          </a:lstStyle>
          <a:p>
            <a:fld id="{6DD3D860-7650-4D9D-98A5-61749068B86C}" type="slidenum">
              <a:rPr lang="ar-SA" altLang="en-US"/>
              <a:pPr/>
              <a:t>‹#›</a:t>
            </a:fld>
            <a:endParaRPr lang="en-CA" altLang="en-US"/>
          </a:p>
        </p:txBody>
      </p:sp>
    </p:spTree>
    <p:extLst>
      <p:ext uri="{BB962C8B-B14F-4D97-AF65-F5344CB8AC3E}">
        <p14:creationId xmlns:p14="http://schemas.microsoft.com/office/powerpoint/2010/main" val="3137099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Rectangle 17">
            <a:extLst>
              <a:ext uri="{FF2B5EF4-FFF2-40B4-BE49-F238E27FC236}">
                <a16:creationId xmlns:a16="http://schemas.microsoft.com/office/drawing/2014/main" id="{8C309D75-EDAA-2315-D888-24E702A39BFA}"/>
              </a:ext>
            </a:extLst>
          </p:cNvPr>
          <p:cNvSpPr>
            <a:spLocks noGrp="1" noChangeArrowheads="1"/>
          </p:cNvSpPr>
          <p:nvPr>
            <p:ph type="dt" sz="half" idx="10"/>
          </p:nvPr>
        </p:nvSpPr>
        <p:spPr>
          <a:ln/>
        </p:spPr>
        <p:txBody>
          <a:bodyPr/>
          <a:lstStyle>
            <a:lvl1pPr>
              <a:defRPr/>
            </a:lvl1pPr>
          </a:lstStyle>
          <a:p>
            <a:pPr>
              <a:defRPr/>
            </a:pPr>
            <a:endParaRPr lang="en-CA"/>
          </a:p>
        </p:txBody>
      </p:sp>
      <p:sp>
        <p:nvSpPr>
          <p:cNvPr id="4" name="Rectangle 18">
            <a:extLst>
              <a:ext uri="{FF2B5EF4-FFF2-40B4-BE49-F238E27FC236}">
                <a16:creationId xmlns:a16="http://schemas.microsoft.com/office/drawing/2014/main" id="{50665B9D-FA9D-315E-4821-055E5CF5CC30}"/>
              </a:ext>
            </a:extLst>
          </p:cNvPr>
          <p:cNvSpPr>
            <a:spLocks noGrp="1" noChangeArrowheads="1"/>
          </p:cNvSpPr>
          <p:nvPr>
            <p:ph type="ftr" sz="quarter" idx="11"/>
          </p:nvPr>
        </p:nvSpPr>
        <p:spPr>
          <a:ln/>
        </p:spPr>
        <p:txBody>
          <a:bodyPr/>
          <a:lstStyle>
            <a:lvl1pPr>
              <a:defRPr/>
            </a:lvl1pPr>
          </a:lstStyle>
          <a:p>
            <a:pPr>
              <a:defRPr/>
            </a:pPr>
            <a:endParaRPr lang="en-CA"/>
          </a:p>
        </p:txBody>
      </p:sp>
      <p:sp>
        <p:nvSpPr>
          <p:cNvPr id="5" name="Rectangle 19">
            <a:extLst>
              <a:ext uri="{FF2B5EF4-FFF2-40B4-BE49-F238E27FC236}">
                <a16:creationId xmlns:a16="http://schemas.microsoft.com/office/drawing/2014/main" id="{7FB4F34F-79B9-83DC-9B4B-22620AB2649E}"/>
              </a:ext>
            </a:extLst>
          </p:cNvPr>
          <p:cNvSpPr>
            <a:spLocks noGrp="1" noChangeArrowheads="1"/>
          </p:cNvSpPr>
          <p:nvPr>
            <p:ph type="sldNum" sz="quarter" idx="12"/>
          </p:nvPr>
        </p:nvSpPr>
        <p:spPr>
          <a:ln/>
        </p:spPr>
        <p:txBody>
          <a:bodyPr/>
          <a:lstStyle>
            <a:lvl1pPr>
              <a:defRPr/>
            </a:lvl1pPr>
          </a:lstStyle>
          <a:p>
            <a:fld id="{9E373006-1C8A-405F-BF47-1CDA91201E8A}" type="slidenum">
              <a:rPr lang="ar-SA" altLang="en-US"/>
              <a:pPr/>
              <a:t>‹#›</a:t>
            </a:fld>
            <a:endParaRPr lang="en-CA" altLang="en-US"/>
          </a:p>
        </p:txBody>
      </p:sp>
    </p:spTree>
    <p:extLst>
      <p:ext uri="{BB962C8B-B14F-4D97-AF65-F5344CB8AC3E}">
        <p14:creationId xmlns:p14="http://schemas.microsoft.com/office/powerpoint/2010/main" val="2332055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90499433-1945-67F5-52E0-E29257952C99}"/>
              </a:ext>
            </a:extLst>
          </p:cNvPr>
          <p:cNvSpPr>
            <a:spLocks noGrp="1" noChangeArrowheads="1"/>
          </p:cNvSpPr>
          <p:nvPr>
            <p:ph type="dt" sz="half" idx="10"/>
          </p:nvPr>
        </p:nvSpPr>
        <p:spPr>
          <a:ln/>
        </p:spPr>
        <p:txBody>
          <a:bodyPr/>
          <a:lstStyle>
            <a:lvl1pPr>
              <a:defRPr/>
            </a:lvl1pPr>
          </a:lstStyle>
          <a:p>
            <a:pPr>
              <a:defRPr/>
            </a:pPr>
            <a:endParaRPr lang="en-CA"/>
          </a:p>
        </p:txBody>
      </p:sp>
      <p:sp>
        <p:nvSpPr>
          <p:cNvPr id="3" name="Rectangle 18">
            <a:extLst>
              <a:ext uri="{FF2B5EF4-FFF2-40B4-BE49-F238E27FC236}">
                <a16:creationId xmlns:a16="http://schemas.microsoft.com/office/drawing/2014/main" id="{E6C9B8BD-7F68-B0FA-ED92-25CC85E275CD}"/>
              </a:ext>
            </a:extLst>
          </p:cNvPr>
          <p:cNvSpPr>
            <a:spLocks noGrp="1" noChangeArrowheads="1"/>
          </p:cNvSpPr>
          <p:nvPr>
            <p:ph type="ftr" sz="quarter" idx="11"/>
          </p:nvPr>
        </p:nvSpPr>
        <p:spPr>
          <a:ln/>
        </p:spPr>
        <p:txBody>
          <a:bodyPr/>
          <a:lstStyle>
            <a:lvl1pPr>
              <a:defRPr/>
            </a:lvl1pPr>
          </a:lstStyle>
          <a:p>
            <a:pPr>
              <a:defRPr/>
            </a:pPr>
            <a:endParaRPr lang="en-CA"/>
          </a:p>
        </p:txBody>
      </p:sp>
      <p:sp>
        <p:nvSpPr>
          <p:cNvPr id="4" name="Rectangle 19">
            <a:extLst>
              <a:ext uri="{FF2B5EF4-FFF2-40B4-BE49-F238E27FC236}">
                <a16:creationId xmlns:a16="http://schemas.microsoft.com/office/drawing/2014/main" id="{FE0622A0-979B-3E9E-293B-150D604E47A0}"/>
              </a:ext>
            </a:extLst>
          </p:cNvPr>
          <p:cNvSpPr>
            <a:spLocks noGrp="1" noChangeArrowheads="1"/>
          </p:cNvSpPr>
          <p:nvPr>
            <p:ph type="sldNum" sz="quarter" idx="12"/>
          </p:nvPr>
        </p:nvSpPr>
        <p:spPr>
          <a:ln/>
        </p:spPr>
        <p:txBody>
          <a:bodyPr/>
          <a:lstStyle>
            <a:lvl1pPr>
              <a:defRPr/>
            </a:lvl1pPr>
          </a:lstStyle>
          <a:p>
            <a:fld id="{97FD223C-1089-4F15-94AD-1B110285E4D1}" type="slidenum">
              <a:rPr lang="ar-SA" altLang="en-US"/>
              <a:pPr/>
              <a:t>‹#›</a:t>
            </a:fld>
            <a:endParaRPr lang="en-CA" altLang="en-US"/>
          </a:p>
        </p:txBody>
      </p:sp>
    </p:spTree>
    <p:extLst>
      <p:ext uri="{BB962C8B-B14F-4D97-AF65-F5344CB8AC3E}">
        <p14:creationId xmlns:p14="http://schemas.microsoft.com/office/powerpoint/2010/main" val="2862053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8D1583D9-5B66-03F2-D963-95C6592C0280}"/>
              </a:ext>
            </a:extLst>
          </p:cNvPr>
          <p:cNvSpPr>
            <a:spLocks noGrp="1" noChangeArrowheads="1"/>
          </p:cNvSpPr>
          <p:nvPr>
            <p:ph type="dt" sz="half" idx="10"/>
          </p:nvPr>
        </p:nvSpPr>
        <p:spPr>
          <a:ln/>
        </p:spPr>
        <p:txBody>
          <a:bodyPr/>
          <a:lstStyle>
            <a:lvl1pPr>
              <a:defRPr/>
            </a:lvl1pPr>
          </a:lstStyle>
          <a:p>
            <a:pPr>
              <a:defRPr/>
            </a:pPr>
            <a:endParaRPr lang="en-CA"/>
          </a:p>
        </p:txBody>
      </p:sp>
      <p:sp>
        <p:nvSpPr>
          <p:cNvPr id="6" name="Rectangle 18">
            <a:extLst>
              <a:ext uri="{FF2B5EF4-FFF2-40B4-BE49-F238E27FC236}">
                <a16:creationId xmlns:a16="http://schemas.microsoft.com/office/drawing/2014/main" id="{67C7FC77-2A1B-E2D6-BBF2-1FCC4B233D97}"/>
              </a:ext>
            </a:extLst>
          </p:cNvPr>
          <p:cNvSpPr>
            <a:spLocks noGrp="1" noChangeArrowheads="1"/>
          </p:cNvSpPr>
          <p:nvPr>
            <p:ph type="ftr" sz="quarter" idx="11"/>
          </p:nvPr>
        </p:nvSpPr>
        <p:spPr>
          <a:ln/>
        </p:spPr>
        <p:txBody>
          <a:bodyPr/>
          <a:lstStyle>
            <a:lvl1pPr>
              <a:defRPr/>
            </a:lvl1pPr>
          </a:lstStyle>
          <a:p>
            <a:pPr>
              <a:defRPr/>
            </a:pPr>
            <a:endParaRPr lang="en-CA"/>
          </a:p>
        </p:txBody>
      </p:sp>
      <p:sp>
        <p:nvSpPr>
          <p:cNvPr id="7" name="Rectangle 19">
            <a:extLst>
              <a:ext uri="{FF2B5EF4-FFF2-40B4-BE49-F238E27FC236}">
                <a16:creationId xmlns:a16="http://schemas.microsoft.com/office/drawing/2014/main" id="{6E1F1A53-26BA-3636-C6B3-7D0EB4EAD643}"/>
              </a:ext>
            </a:extLst>
          </p:cNvPr>
          <p:cNvSpPr>
            <a:spLocks noGrp="1" noChangeArrowheads="1"/>
          </p:cNvSpPr>
          <p:nvPr>
            <p:ph type="sldNum" sz="quarter" idx="12"/>
          </p:nvPr>
        </p:nvSpPr>
        <p:spPr>
          <a:ln/>
        </p:spPr>
        <p:txBody>
          <a:bodyPr/>
          <a:lstStyle>
            <a:lvl1pPr>
              <a:defRPr/>
            </a:lvl1pPr>
          </a:lstStyle>
          <a:p>
            <a:fld id="{A46CC3D2-DCFA-4762-940E-63D352254F99}" type="slidenum">
              <a:rPr lang="ar-SA" altLang="en-US"/>
              <a:pPr/>
              <a:t>‹#›</a:t>
            </a:fld>
            <a:endParaRPr lang="en-CA" altLang="en-US"/>
          </a:p>
        </p:txBody>
      </p:sp>
    </p:spTree>
    <p:extLst>
      <p:ext uri="{BB962C8B-B14F-4D97-AF65-F5344CB8AC3E}">
        <p14:creationId xmlns:p14="http://schemas.microsoft.com/office/powerpoint/2010/main" val="6392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0C1DC834-9A53-AAA6-79FE-2562003FD106}"/>
              </a:ext>
            </a:extLst>
          </p:cNvPr>
          <p:cNvSpPr>
            <a:spLocks noGrp="1" noChangeArrowheads="1"/>
          </p:cNvSpPr>
          <p:nvPr>
            <p:ph type="dt" sz="half" idx="10"/>
          </p:nvPr>
        </p:nvSpPr>
        <p:spPr>
          <a:ln/>
        </p:spPr>
        <p:txBody>
          <a:bodyPr/>
          <a:lstStyle>
            <a:lvl1pPr>
              <a:defRPr/>
            </a:lvl1pPr>
          </a:lstStyle>
          <a:p>
            <a:pPr>
              <a:defRPr/>
            </a:pPr>
            <a:endParaRPr lang="en-CA"/>
          </a:p>
        </p:txBody>
      </p:sp>
      <p:sp>
        <p:nvSpPr>
          <p:cNvPr id="6" name="Rectangle 18">
            <a:extLst>
              <a:ext uri="{FF2B5EF4-FFF2-40B4-BE49-F238E27FC236}">
                <a16:creationId xmlns:a16="http://schemas.microsoft.com/office/drawing/2014/main" id="{B1CA8B14-0D10-3631-0A85-B35F02BD1651}"/>
              </a:ext>
            </a:extLst>
          </p:cNvPr>
          <p:cNvSpPr>
            <a:spLocks noGrp="1" noChangeArrowheads="1"/>
          </p:cNvSpPr>
          <p:nvPr>
            <p:ph type="ftr" sz="quarter" idx="11"/>
          </p:nvPr>
        </p:nvSpPr>
        <p:spPr>
          <a:ln/>
        </p:spPr>
        <p:txBody>
          <a:bodyPr/>
          <a:lstStyle>
            <a:lvl1pPr>
              <a:defRPr/>
            </a:lvl1pPr>
          </a:lstStyle>
          <a:p>
            <a:pPr>
              <a:defRPr/>
            </a:pPr>
            <a:endParaRPr lang="en-CA"/>
          </a:p>
        </p:txBody>
      </p:sp>
      <p:sp>
        <p:nvSpPr>
          <p:cNvPr id="7" name="Rectangle 19">
            <a:extLst>
              <a:ext uri="{FF2B5EF4-FFF2-40B4-BE49-F238E27FC236}">
                <a16:creationId xmlns:a16="http://schemas.microsoft.com/office/drawing/2014/main" id="{960649AF-7C40-D0AF-1DB9-45AEAD631189}"/>
              </a:ext>
            </a:extLst>
          </p:cNvPr>
          <p:cNvSpPr>
            <a:spLocks noGrp="1" noChangeArrowheads="1"/>
          </p:cNvSpPr>
          <p:nvPr>
            <p:ph type="sldNum" sz="quarter" idx="12"/>
          </p:nvPr>
        </p:nvSpPr>
        <p:spPr>
          <a:ln/>
        </p:spPr>
        <p:txBody>
          <a:bodyPr/>
          <a:lstStyle>
            <a:lvl1pPr>
              <a:defRPr/>
            </a:lvl1pPr>
          </a:lstStyle>
          <a:p>
            <a:fld id="{578A0B70-F2D6-44AC-8778-46A3B866AA70}" type="slidenum">
              <a:rPr lang="ar-SA" altLang="en-US"/>
              <a:pPr/>
              <a:t>‹#›</a:t>
            </a:fld>
            <a:endParaRPr lang="en-CA" altLang="en-US"/>
          </a:p>
        </p:txBody>
      </p:sp>
    </p:spTree>
    <p:extLst>
      <p:ext uri="{BB962C8B-B14F-4D97-AF65-F5344CB8AC3E}">
        <p14:creationId xmlns:p14="http://schemas.microsoft.com/office/powerpoint/2010/main" val="311380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theme" Target="../theme/theme1.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499F9467-56CF-6BF4-A044-C1157CF35C9E}"/>
              </a:ext>
            </a:extLst>
          </p:cNvPr>
          <p:cNvGrpSpPr>
            <a:grpSpLocks/>
          </p:cNvGrpSpPr>
          <p:nvPr/>
        </p:nvGrpSpPr>
        <p:grpSpPr bwMode="auto">
          <a:xfrm>
            <a:off x="0" y="6350"/>
            <a:ext cx="9140825" cy="6851650"/>
            <a:chOff x="0" y="4"/>
            <a:chExt cx="5758" cy="4316"/>
          </a:xfrm>
        </p:grpSpPr>
        <p:sp>
          <p:nvSpPr>
            <p:cNvPr id="1032" name="Freeform 3">
              <a:extLst>
                <a:ext uri="{FF2B5EF4-FFF2-40B4-BE49-F238E27FC236}">
                  <a16:creationId xmlns:a16="http://schemas.microsoft.com/office/drawing/2014/main" id="{85BB81C7-3391-072D-5043-DBC545BCC245}"/>
                </a:ext>
              </a:extLst>
            </p:cNvPr>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4">
              <a:extLst>
                <a:ext uri="{FF2B5EF4-FFF2-40B4-BE49-F238E27FC236}">
                  <a16:creationId xmlns:a16="http://schemas.microsoft.com/office/drawing/2014/main" id="{9488AE1E-35BB-5818-E247-F66A52F60453}"/>
                </a:ext>
              </a:extLst>
            </p:cNvPr>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4" name="Group 5">
              <a:extLst>
                <a:ext uri="{FF2B5EF4-FFF2-40B4-BE49-F238E27FC236}">
                  <a16:creationId xmlns:a16="http://schemas.microsoft.com/office/drawing/2014/main" id="{F21D9C3F-C57F-71CA-F463-9361476776E9}"/>
                </a:ext>
              </a:extLst>
            </p:cNvPr>
            <p:cNvGrpSpPr>
              <a:grpSpLocks/>
            </p:cNvGrpSpPr>
            <p:nvPr userDrawn="1"/>
          </p:nvGrpSpPr>
          <p:grpSpPr bwMode="auto">
            <a:xfrm>
              <a:off x="0" y="4"/>
              <a:ext cx="5758" cy="4316"/>
              <a:chOff x="0" y="4"/>
              <a:chExt cx="5758" cy="4316"/>
            </a:xfrm>
          </p:grpSpPr>
          <p:sp>
            <p:nvSpPr>
              <p:cNvPr id="1035" name="Freeform 6">
                <a:extLst>
                  <a:ext uri="{FF2B5EF4-FFF2-40B4-BE49-F238E27FC236}">
                    <a16:creationId xmlns:a16="http://schemas.microsoft.com/office/drawing/2014/main" id="{05C28492-CD08-FB34-E33F-3DD550C514C7}"/>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7">
                <a:extLst>
                  <a:ext uri="{FF2B5EF4-FFF2-40B4-BE49-F238E27FC236}">
                    <a16:creationId xmlns:a16="http://schemas.microsoft.com/office/drawing/2014/main" id="{903104E5-2517-9173-6402-E1DED304EBFD}"/>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8">
                <a:extLst>
                  <a:ext uri="{FF2B5EF4-FFF2-40B4-BE49-F238E27FC236}">
                    <a16:creationId xmlns:a16="http://schemas.microsoft.com/office/drawing/2014/main" id="{B24DF7E1-04A5-903B-1742-34A6CFEE8C72}"/>
                  </a:ext>
                </a:extLst>
              </p:cNvPr>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a:extLst>
                  <a:ext uri="{FF2B5EF4-FFF2-40B4-BE49-F238E27FC236}">
                    <a16:creationId xmlns:a16="http://schemas.microsoft.com/office/drawing/2014/main" id="{E811DDE7-D1E9-3DD1-897C-DC00DB58349B}"/>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
                <a:extLst>
                  <a:ext uri="{FF2B5EF4-FFF2-40B4-BE49-F238E27FC236}">
                    <a16:creationId xmlns:a16="http://schemas.microsoft.com/office/drawing/2014/main" id="{02976BBD-2D24-A588-C348-AC83DA73F1CB}"/>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587" name="Freeform 11">
                <a:extLst>
                  <a:ext uri="{FF2B5EF4-FFF2-40B4-BE49-F238E27FC236}">
                    <a16:creationId xmlns:a16="http://schemas.microsoft.com/office/drawing/2014/main" id="{574B7214-B010-46ED-BDED-EDBB83BA2DD4}"/>
                  </a:ext>
                </a:extLst>
              </p:cNvPr>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1" hangingPunct="1">
                  <a:defRPr/>
                </a:pPr>
                <a:endParaRPr lang="ar-JO"/>
              </a:p>
            </p:txBody>
          </p:sp>
          <p:sp>
            <p:nvSpPr>
              <p:cNvPr id="1041" name="Freeform 12">
                <a:extLst>
                  <a:ext uri="{FF2B5EF4-FFF2-40B4-BE49-F238E27FC236}">
                    <a16:creationId xmlns:a16="http://schemas.microsoft.com/office/drawing/2014/main" id="{6BD85845-8326-0691-9C36-40073CADEC04}"/>
                  </a:ext>
                </a:extLst>
              </p:cNvPr>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13">
                <a:extLst>
                  <a:ext uri="{FF2B5EF4-FFF2-40B4-BE49-F238E27FC236}">
                    <a16:creationId xmlns:a16="http://schemas.microsoft.com/office/drawing/2014/main" id="{4A3B46B0-8FFC-4C30-ABE5-36AF5B0A3DAC}"/>
                  </a:ext>
                </a:extLst>
              </p:cNvPr>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590" name="Freeform 14">
                <a:extLst>
                  <a:ext uri="{FF2B5EF4-FFF2-40B4-BE49-F238E27FC236}">
                    <a16:creationId xmlns:a16="http://schemas.microsoft.com/office/drawing/2014/main" id="{27D4D57D-6611-43C5-BEC4-870D6CB73137}"/>
                  </a:ext>
                </a:extLst>
              </p:cNvPr>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1" hangingPunct="1">
                  <a:defRPr/>
                </a:pPr>
                <a:endParaRPr lang="ar-JO"/>
              </a:p>
            </p:txBody>
          </p:sp>
        </p:grpSp>
      </p:grpSp>
      <p:sp>
        <p:nvSpPr>
          <p:cNvPr id="152591" name="Rectangle 15">
            <a:extLst>
              <a:ext uri="{FF2B5EF4-FFF2-40B4-BE49-F238E27FC236}">
                <a16:creationId xmlns:a16="http://schemas.microsoft.com/office/drawing/2014/main" id="{768758D1-F9E5-416E-BF8E-FB422728A30E}"/>
              </a:ext>
            </a:extLst>
          </p:cNvPr>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CA"/>
              <a:t>Click to edit Master title style</a:t>
            </a:r>
          </a:p>
        </p:txBody>
      </p:sp>
      <p:sp>
        <p:nvSpPr>
          <p:cNvPr id="152592" name="Rectangle 16">
            <a:extLst>
              <a:ext uri="{FF2B5EF4-FFF2-40B4-BE49-F238E27FC236}">
                <a16:creationId xmlns:a16="http://schemas.microsoft.com/office/drawing/2014/main" id="{F849C278-B55A-47A8-9CA5-7DC50EBD6848}"/>
              </a:ext>
            </a:extLst>
          </p:cNvPr>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52593" name="Rectangle 17">
            <a:extLst>
              <a:ext uri="{FF2B5EF4-FFF2-40B4-BE49-F238E27FC236}">
                <a16:creationId xmlns:a16="http://schemas.microsoft.com/office/drawing/2014/main" id="{70988A3D-97C3-478E-A3F7-07B8B446E0D8}"/>
              </a:ext>
            </a:extLst>
          </p:cNvPr>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CA"/>
          </a:p>
        </p:txBody>
      </p:sp>
      <p:sp>
        <p:nvSpPr>
          <p:cNvPr id="152594" name="Rectangle 18">
            <a:extLst>
              <a:ext uri="{FF2B5EF4-FFF2-40B4-BE49-F238E27FC236}">
                <a16:creationId xmlns:a16="http://schemas.microsoft.com/office/drawing/2014/main" id="{8A645AB9-2E28-4DB1-928F-F629A44ECD41}"/>
              </a:ext>
            </a:extLst>
          </p:cNvPr>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CA"/>
          </a:p>
        </p:txBody>
      </p:sp>
      <p:sp>
        <p:nvSpPr>
          <p:cNvPr id="152595" name="Rectangle 19">
            <a:extLst>
              <a:ext uri="{FF2B5EF4-FFF2-40B4-BE49-F238E27FC236}">
                <a16:creationId xmlns:a16="http://schemas.microsoft.com/office/drawing/2014/main" id="{A94312EA-F1BD-42E0-AB55-87A11990B84D}"/>
              </a:ext>
            </a:extLst>
          </p:cNvPr>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A92C61CD-0B13-48FF-9EFC-A2E6EC956DC4}" type="slidenum">
              <a:rPr lang="ar-SA" altLang="en-US"/>
              <a:pPr/>
              <a:t>‹#›</a:t>
            </a:fld>
            <a:endParaRPr lang="en-CA" altLang="en-US"/>
          </a:p>
        </p:txBody>
      </p:sp>
    </p:spTree>
  </p:cSld>
  <p:clrMap bg1="dk2" tx1="lt1" bg2="dk1" tx2="lt2" accent1="accent1" accent2="accent2" accent3="accent3" accent4="accent4" accent5="accent5" accent6="accent6" hlink="hlink" folHlink="folHlink"/>
  <p:sldLayoutIdLst>
    <p:sldLayoutId id="2147483783"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2.wmf" /><Relationship Id="rId2" Type="http://schemas.openxmlformats.org/officeDocument/2006/relationships/oleObject" Target="../embeddings/oleObject3.bin" /><Relationship Id="rId1" Type="http://schemas.openxmlformats.org/officeDocument/2006/relationships/slideLayout" Target="../slideLayouts/slideLayout2.xml" /><Relationship Id="rId4" Type="http://schemas.openxmlformats.org/officeDocument/2006/relationships/image" Target="../media/image3.jpeg" /></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 /><Relationship Id="rId2" Type="http://schemas.openxmlformats.org/officeDocument/2006/relationships/image" Target="../media/image4.jpeg" /><Relationship Id="rId1" Type="http://schemas.openxmlformats.org/officeDocument/2006/relationships/slideLayout" Target="../slideLayouts/slideLayout2.xml" /><Relationship Id="rId6" Type="http://schemas.openxmlformats.org/officeDocument/2006/relationships/image" Target="../media/image6.wmf" /><Relationship Id="rId5" Type="http://schemas.openxmlformats.org/officeDocument/2006/relationships/oleObject" Target="../embeddings/oleObject5.bin" /><Relationship Id="rId4" Type="http://schemas.openxmlformats.org/officeDocument/2006/relationships/image" Target="../media/image5.wmf" /></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 /><Relationship Id="rId2" Type="http://schemas.openxmlformats.org/officeDocument/2006/relationships/notesSlide" Target="../notesSlides/notesSlide5.xml" /><Relationship Id="rId1" Type="http://schemas.openxmlformats.org/officeDocument/2006/relationships/slideLayout" Target="../slideLayouts/slideLayout2.xml" /><Relationship Id="rId4" Type="http://schemas.openxmlformats.org/officeDocument/2006/relationships/image" Target="../media/image7.wmf"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8.wmf" /><Relationship Id="rId2" Type="http://schemas.openxmlformats.org/officeDocument/2006/relationships/oleObject" Target="../embeddings/oleObject7.bin" /><Relationship Id="rId1" Type="http://schemas.openxmlformats.org/officeDocument/2006/relationships/slideLayout" Target="../slideLayouts/slideLayout13.xml" /></Relationships>
</file>

<file path=ppt/slides/_rels/slide2.xml.rels><?xml version="1.0" encoding="UTF-8" standalone="yes"?>
<Relationships xmlns="http://schemas.openxmlformats.org/package/2006/relationships"><Relationship Id="rId3" Type="http://schemas.openxmlformats.org/officeDocument/2006/relationships/image" Target="../media/image1.wmf" /><Relationship Id="rId2" Type="http://schemas.openxmlformats.org/officeDocument/2006/relationships/oleObject" Target="../embeddings/oleObject1.bin" /><Relationship Id="rId1" Type="http://schemas.openxmlformats.org/officeDocument/2006/relationships/slideLayout" Target="../slideLayouts/slideLayout1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slide" Target="slide37.xml" /><Relationship Id="rId2" Type="http://schemas.openxmlformats.org/officeDocument/2006/relationships/slide" Target="slide6.xml" /><Relationship Id="rId1" Type="http://schemas.openxmlformats.org/officeDocument/2006/relationships/slideLayout" Target="../slideLayouts/slideLayout13.xml" /><Relationship Id="rId6" Type="http://schemas.openxmlformats.org/officeDocument/2006/relationships/image" Target="../media/image1.wmf" /><Relationship Id="rId5" Type="http://schemas.openxmlformats.org/officeDocument/2006/relationships/oleObject" Target="../embeddings/oleObject2.bin" /><Relationship Id="rId4" Type="http://schemas.openxmlformats.org/officeDocument/2006/relationships/slide" Target="slide57.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3" Type="http://schemas.openxmlformats.org/officeDocument/2006/relationships/image" Target="../media/image10.wmf" /><Relationship Id="rId2" Type="http://schemas.openxmlformats.org/officeDocument/2006/relationships/oleObject" Target="../embeddings/oleObject8.bin" /><Relationship Id="rId1" Type="http://schemas.openxmlformats.org/officeDocument/2006/relationships/slideLayout" Target="../slideLayouts/slideLayout13.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6.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3.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3" Type="http://schemas.openxmlformats.org/officeDocument/2006/relationships/image" Target="../media/image12.wmf" /><Relationship Id="rId7" Type="http://schemas.openxmlformats.org/officeDocument/2006/relationships/image" Target="../media/image14.wmf" /><Relationship Id="rId2" Type="http://schemas.openxmlformats.org/officeDocument/2006/relationships/oleObject" Target="../embeddings/oleObject9.bin" /><Relationship Id="rId1" Type="http://schemas.openxmlformats.org/officeDocument/2006/relationships/slideLayout" Target="../slideLayouts/slideLayout6.xml" /><Relationship Id="rId6" Type="http://schemas.openxmlformats.org/officeDocument/2006/relationships/oleObject" Target="../embeddings/oleObject11.bin" /><Relationship Id="rId5" Type="http://schemas.openxmlformats.org/officeDocument/2006/relationships/image" Target="../media/image13.wmf" /><Relationship Id="rId4" Type="http://schemas.openxmlformats.org/officeDocument/2006/relationships/oleObject" Target="../embeddings/oleObject10.bin"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C2A35F2-D63F-4812-BC72-4B3299DCC906}"/>
              </a:ext>
            </a:extLst>
          </p:cNvPr>
          <p:cNvSpPr>
            <a:spLocks noGrp="1" noChangeArrowheads="1"/>
          </p:cNvSpPr>
          <p:nvPr>
            <p:ph type="ctrTitle"/>
          </p:nvPr>
        </p:nvSpPr>
        <p:spPr/>
        <p:txBody>
          <a:bodyPr lIns="92075" tIns="46038" rIns="92075" bIns="46038" anchor="ctr"/>
          <a:lstStyle/>
          <a:p>
            <a:pPr eaLnBrk="1" hangingPunct="1">
              <a:defRPr/>
            </a:pPr>
            <a:r>
              <a:rPr lang="en-US"/>
              <a:t>Neonatal Infections</a:t>
            </a:r>
          </a:p>
        </p:txBody>
      </p:sp>
      <p:sp>
        <p:nvSpPr>
          <p:cNvPr id="3075" name="Rectangle 3">
            <a:extLst>
              <a:ext uri="{FF2B5EF4-FFF2-40B4-BE49-F238E27FC236}">
                <a16:creationId xmlns:a16="http://schemas.microsoft.com/office/drawing/2014/main" id="{1909376B-48FA-4857-891E-FC277299C0FF}"/>
              </a:ext>
            </a:extLst>
          </p:cNvPr>
          <p:cNvSpPr>
            <a:spLocks noGrp="1" noChangeArrowheads="1"/>
          </p:cNvSpPr>
          <p:nvPr>
            <p:ph type="subTitle" idx="1"/>
          </p:nvPr>
        </p:nvSpPr>
        <p:spPr/>
        <p:txBody>
          <a:bodyPr lIns="92075" tIns="46038" rIns="92075" bIns="46038"/>
          <a:lstStyle/>
          <a:p>
            <a:pPr eaLnBrk="1" hangingPunct="1">
              <a:defRPr/>
            </a:pPr>
            <a:r>
              <a:rPr lang="en-US" dirty="0"/>
              <a:t>           Dr. A . </a:t>
            </a:r>
            <a:r>
              <a:rPr lang="en-US" dirty="0" err="1"/>
              <a:t>Tarawneh</a:t>
            </a:r>
            <a:endParaRPr lang="en-US" dirty="0"/>
          </a:p>
          <a:p>
            <a:pPr eaLnBrk="1" hangingPunct="1">
              <a:defRPr/>
            </a:pPr>
            <a:endParaRPr lang="en-US" dirty="0"/>
          </a:p>
          <a:p>
            <a:pPr eaLnBrk="1" hangingPunct="1">
              <a:defRPr/>
            </a:pPr>
            <a:r>
              <a:rPr lang="en-US" dirty="0"/>
              <a:t>           Ahmad Fayez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3202DA71-14CC-4993-B320-B15BCE65DE9F}"/>
              </a:ext>
            </a:extLst>
          </p:cNvPr>
          <p:cNvSpPr>
            <a:spLocks noGrp="1" noChangeArrowheads="1"/>
          </p:cNvSpPr>
          <p:nvPr>
            <p:ph type="title"/>
          </p:nvPr>
        </p:nvSpPr>
        <p:spPr>
          <a:xfrm>
            <a:off x="1042988" y="333375"/>
            <a:ext cx="7772400" cy="1447800"/>
          </a:xfrm>
        </p:spPr>
        <p:txBody>
          <a:bodyPr lIns="92075" tIns="46038" rIns="92075" bIns="46038" anchor="b"/>
          <a:lstStyle/>
          <a:p>
            <a:pPr eaLnBrk="1" hangingPunct="1">
              <a:defRPr/>
            </a:pPr>
            <a:r>
              <a:rPr lang="en-US" sz="3600"/>
              <a:t>                  (HSV) </a:t>
            </a:r>
            <a:br>
              <a:rPr lang="en-US" sz="3600"/>
            </a:br>
            <a:r>
              <a:rPr lang="en-US" sz="3600"/>
              <a:t>   Clinical Manifestations of        </a:t>
            </a:r>
            <a:br>
              <a:rPr lang="en-US" sz="3600"/>
            </a:br>
            <a:r>
              <a:rPr lang="en-US" sz="3600"/>
              <a:t>        Neonatal Disease</a:t>
            </a:r>
          </a:p>
        </p:txBody>
      </p:sp>
      <p:sp>
        <p:nvSpPr>
          <p:cNvPr id="88067" name="Rectangle 3">
            <a:extLst>
              <a:ext uri="{FF2B5EF4-FFF2-40B4-BE49-F238E27FC236}">
                <a16:creationId xmlns:a16="http://schemas.microsoft.com/office/drawing/2014/main" id="{E2A16EED-D432-43B7-9F8C-717ED523FCB8}"/>
              </a:ext>
            </a:extLst>
          </p:cNvPr>
          <p:cNvSpPr>
            <a:spLocks noGrp="1" noChangeArrowheads="1"/>
          </p:cNvSpPr>
          <p:nvPr>
            <p:ph type="body" idx="1"/>
          </p:nvPr>
        </p:nvSpPr>
        <p:spPr>
          <a:xfrm>
            <a:off x="1042988" y="2205038"/>
            <a:ext cx="7543800" cy="3886200"/>
          </a:xfrm>
        </p:spPr>
        <p:txBody>
          <a:bodyPr lIns="92075" tIns="46038" rIns="92075" bIns="46038"/>
          <a:lstStyle/>
          <a:p>
            <a:pPr eaLnBrk="1" hangingPunct="1">
              <a:defRPr/>
            </a:pPr>
            <a:r>
              <a:rPr lang="en-US" sz="2800" dirty="0"/>
              <a:t>Symptoms usually occur from </a:t>
            </a:r>
            <a:r>
              <a:rPr lang="en-US" sz="2800" dirty="0">
                <a:solidFill>
                  <a:srgbClr val="FFFF00"/>
                </a:solidFill>
              </a:rPr>
              <a:t>birth to two weeks</a:t>
            </a:r>
            <a:r>
              <a:rPr lang="en-US" sz="2800" dirty="0"/>
              <a:t> but can occur as late as </a:t>
            </a:r>
            <a:r>
              <a:rPr lang="en-US" sz="2800" dirty="0">
                <a:solidFill>
                  <a:srgbClr val="FFFF00"/>
                </a:solidFill>
              </a:rPr>
              <a:t>4-6 weeks</a:t>
            </a:r>
          </a:p>
          <a:p>
            <a:pPr eaLnBrk="1" hangingPunct="1">
              <a:defRPr/>
            </a:pPr>
            <a:r>
              <a:rPr lang="en-US" sz="2800" b="1" dirty="0"/>
              <a:t>Three clinical syndromes</a:t>
            </a:r>
            <a:r>
              <a:rPr lang="en-US" sz="2800" dirty="0"/>
              <a:t>:</a:t>
            </a:r>
          </a:p>
          <a:p>
            <a:pPr lvl="1" eaLnBrk="1" hangingPunct="1">
              <a:defRPr/>
            </a:pPr>
            <a:r>
              <a:rPr lang="en-US" dirty="0"/>
              <a:t>Multiple organ, </a:t>
            </a:r>
            <a:r>
              <a:rPr lang="en-US" dirty="0">
                <a:solidFill>
                  <a:srgbClr val="FFFF00"/>
                </a:solidFill>
              </a:rPr>
              <a:t>systemic </a:t>
            </a:r>
            <a:r>
              <a:rPr lang="en-US" dirty="0"/>
              <a:t>Disseminated </a:t>
            </a:r>
            <a:r>
              <a:rPr lang="en-US" dirty="0">
                <a:solidFill>
                  <a:srgbClr val="FFFF00"/>
                </a:solidFill>
              </a:rPr>
              <a:t>infection</a:t>
            </a:r>
          </a:p>
          <a:p>
            <a:pPr lvl="1" eaLnBrk="1" hangingPunct="1">
              <a:defRPr/>
            </a:pPr>
            <a:r>
              <a:rPr lang="en-US" dirty="0"/>
              <a:t>Localized </a:t>
            </a:r>
            <a:r>
              <a:rPr lang="en-US" dirty="0">
                <a:solidFill>
                  <a:srgbClr val="FFFF00"/>
                </a:solidFill>
              </a:rPr>
              <a:t>central nervous system</a:t>
            </a:r>
            <a:r>
              <a:rPr lang="en-US" dirty="0"/>
              <a:t> disease</a:t>
            </a:r>
          </a:p>
          <a:p>
            <a:pPr lvl="1" eaLnBrk="1" hangingPunct="1">
              <a:defRPr/>
            </a:pPr>
            <a:r>
              <a:rPr lang="en-US" dirty="0"/>
              <a:t>Localized infection to </a:t>
            </a:r>
            <a:r>
              <a:rPr lang="en-US" dirty="0">
                <a:solidFill>
                  <a:srgbClr val="FFFF00"/>
                </a:solidFill>
              </a:rPr>
              <a:t>skin, eyes</a:t>
            </a:r>
            <a:r>
              <a:rPr lang="en-US" dirty="0"/>
              <a:t> (conjunctivitis, </a:t>
            </a:r>
            <a:r>
              <a:rPr lang="en-US" dirty="0" err="1"/>
              <a:t>keratitis</a:t>
            </a:r>
            <a:r>
              <a:rPr lang="en-US" dirty="0"/>
              <a:t>, </a:t>
            </a:r>
            <a:r>
              <a:rPr lang="en-US" dirty="0" err="1"/>
              <a:t>chorioretinitis</a:t>
            </a:r>
            <a:r>
              <a:rPr lang="en-US" dirty="0"/>
              <a:t>), ,mouth (SEM) and the presenting part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5A5C44FE-033F-4445-B906-9169158131E0}"/>
              </a:ext>
            </a:extLst>
          </p:cNvPr>
          <p:cNvSpPr>
            <a:spLocks noGrp="1" noChangeArrowheads="1"/>
          </p:cNvSpPr>
          <p:nvPr>
            <p:ph type="title"/>
          </p:nvPr>
        </p:nvSpPr>
        <p:spPr>
          <a:xfrm>
            <a:off x="1042988" y="333375"/>
            <a:ext cx="7543800" cy="1431925"/>
          </a:xfrm>
        </p:spPr>
        <p:txBody>
          <a:bodyPr lIns="92075" tIns="46038" rIns="92075" bIns="46038" anchor="b"/>
          <a:lstStyle/>
          <a:p>
            <a:pPr eaLnBrk="1" hangingPunct="1">
              <a:defRPr/>
            </a:pPr>
            <a:r>
              <a:rPr lang="en-US"/>
              <a:t>                  (HSV) </a:t>
            </a:r>
            <a:br>
              <a:rPr lang="en-US"/>
            </a:br>
            <a:r>
              <a:rPr lang="en-US"/>
              <a:t>             Skin Lesions</a:t>
            </a:r>
          </a:p>
        </p:txBody>
      </p:sp>
      <p:sp>
        <p:nvSpPr>
          <p:cNvPr id="89091" name="Rectangle 3">
            <a:extLst>
              <a:ext uri="{FF2B5EF4-FFF2-40B4-BE49-F238E27FC236}">
                <a16:creationId xmlns:a16="http://schemas.microsoft.com/office/drawing/2014/main" id="{82820A36-F660-46D0-8009-FADDCC4CCA6F}"/>
              </a:ext>
            </a:extLst>
          </p:cNvPr>
          <p:cNvSpPr>
            <a:spLocks noGrp="1" noChangeArrowheads="1"/>
          </p:cNvSpPr>
          <p:nvPr>
            <p:ph type="body" idx="1"/>
          </p:nvPr>
        </p:nvSpPr>
        <p:spPr>
          <a:xfrm>
            <a:off x="1066800" y="1981200"/>
            <a:ext cx="7543800" cy="4687888"/>
          </a:xfrm>
        </p:spPr>
        <p:txBody>
          <a:bodyPr lIns="92075" tIns="46038" rIns="92075" bIns="46038"/>
          <a:lstStyle/>
          <a:p>
            <a:pPr lvl="1" eaLnBrk="1" hangingPunct="1">
              <a:defRPr/>
            </a:pPr>
            <a:r>
              <a:rPr lang="en-US" dirty="0"/>
              <a:t>Vesicles may have already ruptured and may look more like </a:t>
            </a:r>
            <a:r>
              <a:rPr lang="en-US" dirty="0">
                <a:solidFill>
                  <a:srgbClr val="FFFF00"/>
                </a:solidFill>
              </a:rPr>
              <a:t>impetigo</a:t>
            </a:r>
            <a:r>
              <a:rPr lang="en-US" dirty="0"/>
              <a:t> or </a:t>
            </a:r>
            <a:r>
              <a:rPr lang="en-US" dirty="0">
                <a:solidFill>
                  <a:srgbClr val="FFFF00"/>
                </a:solidFill>
              </a:rPr>
              <a:t>mild </a:t>
            </a:r>
            <a:r>
              <a:rPr lang="en-US" dirty="0" err="1">
                <a:solidFill>
                  <a:srgbClr val="FFFF00"/>
                </a:solidFill>
              </a:rPr>
              <a:t>cellulitis</a:t>
            </a:r>
            <a:endParaRPr lang="en-US" dirty="0">
              <a:solidFill>
                <a:srgbClr val="FFFF00"/>
              </a:solidFill>
            </a:endParaRPr>
          </a:p>
          <a:p>
            <a:pPr lvl="1" eaLnBrk="1" hangingPunct="1">
              <a:defRPr/>
            </a:pPr>
            <a:r>
              <a:rPr lang="en-US" dirty="0"/>
              <a:t>Usually </a:t>
            </a:r>
            <a:r>
              <a:rPr lang="en-US" dirty="0">
                <a:solidFill>
                  <a:srgbClr val="FFFF00"/>
                </a:solidFill>
              </a:rPr>
              <a:t>at presenting</a:t>
            </a:r>
            <a:r>
              <a:rPr lang="en-US" dirty="0"/>
              <a:t> part of baby or </a:t>
            </a:r>
            <a:r>
              <a:rPr lang="en-US" dirty="0">
                <a:solidFill>
                  <a:srgbClr val="FFFF00"/>
                </a:solidFill>
              </a:rPr>
              <a:t>site of </a:t>
            </a:r>
            <a:r>
              <a:rPr lang="en-US" u="sng" dirty="0">
                <a:solidFill>
                  <a:srgbClr val="FFFF00"/>
                </a:solidFill>
              </a:rPr>
              <a:t>instrumentation</a:t>
            </a:r>
          </a:p>
          <a:p>
            <a:pPr lvl="1" eaLnBrk="1" hangingPunct="1">
              <a:defRPr/>
            </a:pPr>
            <a:r>
              <a:rPr lang="en-US" dirty="0"/>
              <a:t>1/3 of infants with systemic disease </a:t>
            </a:r>
            <a:r>
              <a:rPr lang="en-US" dirty="0">
                <a:solidFill>
                  <a:srgbClr val="FFFF00"/>
                </a:solidFill>
              </a:rPr>
              <a:t>will lack skin lesions</a:t>
            </a:r>
          </a:p>
          <a:p>
            <a:pPr lvl="1" eaLnBrk="1" hangingPunct="1">
              <a:defRPr/>
            </a:pPr>
            <a:r>
              <a:rPr lang="en-US" dirty="0"/>
              <a:t>Another 1/3 will manifest skin lesions </a:t>
            </a:r>
            <a:r>
              <a:rPr lang="en-US" b="1" dirty="0">
                <a:solidFill>
                  <a:srgbClr val="FFFF00"/>
                </a:solidFill>
              </a:rPr>
              <a:t>AFTER</a:t>
            </a:r>
            <a:r>
              <a:rPr lang="en-US" dirty="0">
                <a:solidFill>
                  <a:srgbClr val="FFFF00"/>
                </a:solidFill>
              </a:rPr>
              <a:t> onset of systemic disease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E4A8440-2817-4979-B325-A34570A00828}"/>
              </a:ext>
            </a:extLst>
          </p:cNvPr>
          <p:cNvSpPr>
            <a:spLocks noGrp="1"/>
          </p:cNvSpPr>
          <p:nvPr>
            <p:ph type="title"/>
          </p:nvPr>
        </p:nvSpPr>
        <p:spPr/>
        <p:txBody>
          <a:bodyPr/>
          <a:lstStyle/>
          <a:p>
            <a:pPr>
              <a:defRPr/>
            </a:pPr>
            <a:r>
              <a:rPr lang="en-US" dirty="0"/>
              <a:t>Skin, Eye, Mouth (SEM)</a:t>
            </a:r>
            <a:endParaRPr lang="ar-JO" dirty="0"/>
          </a:p>
        </p:txBody>
      </p:sp>
      <p:sp>
        <p:nvSpPr>
          <p:cNvPr id="3" name="عنصر نائب للمحتوى 2">
            <a:extLst>
              <a:ext uri="{FF2B5EF4-FFF2-40B4-BE49-F238E27FC236}">
                <a16:creationId xmlns:a16="http://schemas.microsoft.com/office/drawing/2014/main" id="{5CDE83F4-7A3A-40C8-8CEC-5DF8322203F6}"/>
              </a:ext>
            </a:extLst>
          </p:cNvPr>
          <p:cNvSpPr>
            <a:spLocks noGrp="1"/>
          </p:cNvSpPr>
          <p:nvPr>
            <p:ph idx="1"/>
          </p:nvPr>
        </p:nvSpPr>
        <p:spPr/>
        <p:txBody>
          <a:bodyPr/>
          <a:lstStyle/>
          <a:p>
            <a:pPr>
              <a:defRPr/>
            </a:pPr>
            <a:r>
              <a:rPr lang="en-US" dirty="0"/>
              <a:t>Approximately ½ of all HSV infections</a:t>
            </a:r>
          </a:p>
          <a:p>
            <a:pPr>
              <a:defRPr/>
            </a:pPr>
            <a:r>
              <a:rPr lang="en-US" dirty="0"/>
              <a:t>1</a:t>
            </a:r>
            <a:r>
              <a:rPr lang="en-US" baseline="30000" dirty="0"/>
              <a:t>st</a:t>
            </a:r>
            <a:r>
              <a:rPr lang="en-US" dirty="0"/>
              <a:t>-2</a:t>
            </a:r>
            <a:r>
              <a:rPr lang="en-US" baseline="30000" dirty="0"/>
              <a:t>nd</a:t>
            </a:r>
            <a:r>
              <a:rPr lang="en-US" dirty="0"/>
              <a:t> week presentation</a:t>
            </a:r>
          </a:p>
          <a:p>
            <a:pPr>
              <a:defRPr/>
            </a:pPr>
            <a:r>
              <a:rPr lang="en-US" dirty="0"/>
              <a:t>Limited to skin, eye, mouth/mucous membranes</a:t>
            </a:r>
          </a:p>
          <a:p>
            <a:pPr>
              <a:defRPr/>
            </a:pPr>
            <a:r>
              <a:rPr lang="en-US" dirty="0"/>
              <a:t>60-70% of untreated patients progress to CNS/disseminated disease</a:t>
            </a:r>
          </a:p>
          <a:p>
            <a:pPr>
              <a:defRPr/>
            </a:pPr>
            <a:r>
              <a:rPr lang="en-US" dirty="0"/>
              <a:t>Long term neurologic </a:t>
            </a:r>
            <a:r>
              <a:rPr lang="en-US" dirty="0" err="1"/>
              <a:t>sequelae</a:t>
            </a:r>
            <a:r>
              <a:rPr lang="en-US" dirty="0"/>
              <a:t> seen in 30% of cases – even if treated</a:t>
            </a:r>
          </a:p>
          <a:p>
            <a:pPr>
              <a:defRPr/>
            </a:pPr>
            <a:endParaRPr lang="ar-JO"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a:extLst>
              <a:ext uri="{FF2B5EF4-FFF2-40B4-BE49-F238E27FC236}">
                <a16:creationId xmlns:a16="http://schemas.microsoft.com/office/drawing/2014/main" id="{7FDCA073-EB9B-6D6C-503E-478BB2E9AF52}"/>
              </a:ext>
            </a:extLst>
          </p:cNvPr>
          <p:cNvGraphicFramePr>
            <a:graphicFrameLocks noGrp="1" noChangeAspect="1"/>
          </p:cNvGraphicFramePr>
          <p:nvPr>
            <p:ph idx="1"/>
          </p:nvPr>
        </p:nvGraphicFramePr>
        <p:xfrm>
          <a:off x="0" y="0"/>
          <a:ext cx="9144000" cy="3429000"/>
        </p:xfrm>
        <a:graphic>
          <a:graphicData uri="http://schemas.openxmlformats.org/presentationml/2006/ole">
            <mc:AlternateContent xmlns:mc="http://schemas.openxmlformats.org/markup-compatibility/2006">
              <mc:Choice xmlns:v="urn:schemas-microsoft-com:vml" Requires="v">
                <p:oleObj name="Slide" r:id="rId2" imgW="4572000" imgH="3429000" progId="PowerPoint.Slide.8">
                  <p:embed/>
                </p:oleObj>
              </mc:Choice>
              <mc:Fallback>
                <p:oleObj name="Slide" r:id="rId2" imgW="4572000" imgH="3429000" progId="PowerPoint.Slide.8">
                  <p:embed/>
                  <p:pic>
                    <p:nvPicPr>
                      <p:cNvPr id="20482" name="Object 2">
                        <a:extLst>
                          <a:ext uri="{FF2B5EF4-FFF2-40B4-BE49-F238E27FC236}">
                            <a16:creationId xmlns:a16="http://schemas.microsoft.com/office/drawing/2014/main" id="{7FDCA073-EB9B-6D6C-503E-478BB2E9A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483" name="Picture 6" descr="C:\My Documents\My Pictures\2003-03 (Mar)\scan.jpg">
            <a:extLst>
              <a:ext uri="{FF2B5EF4-FFF2-40B4-BE49-F238E27FC236}">
                <a16:creationId xmlns:a16="http://schemas.microsoft.com/office/drawing/2014/main" id="{A040220F-210F-6D3A-BF35-8D9511BF54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5D760C8-3801-4878-8943-DD6341968467}"/>
              </a:ext>
            </a:extLst>
          </p:cNvPr>
          <p:cNvSpPr txBox="1">
            <a:spLocks noChangeArrowheads="1"/>
          </p:cNvSpPr>
          <p:nvPr/>
        </p:nvSpPr>
        <p:spPr bwMode="auto">
          <a:xfrm>
            <a:off x="611188" y="333375"/>
            <a:ext cx="7772400" cy="1143000"/>
          </a:xfrm>
          <a:prstGeom prst="rect">
            <a:avLst/>
          </a:prstGeom>
          <a:noFill/>
          <a:ln w="9525">
            <a:noFill/>
            <a:miter lim="800000"/>
            <a:headEnd/>
            <a:tailEnd/>
          </a:ln>
          <a:effectLst/>
        </p:spPr>
        <p:txBody>
          <a:bodyPr anchor="ctr"/>
          <a:lstStyle/>
          <a:p>
            <a:pPr>
              <a:defRPr/>
            </a:pPr>
            <a:r>
              <a:rPr lang="en-US" sz="4400" b="1" kern="0" dirty="0">
                <a:solidFill>
                  <a:schemeClr val="tx2"/>
                </a:solidFill>
                <a:effectLst>
                  <a:outerShdw blurRad="38100" dist="38100" dir="2700000" algn="tl">
                    <a:srgbClr val="000000"/>
                  </a:outerShdw>
                </a:effectLst>
                <a:latin typeface="+mj-lt"/>
                <a:ea typeface="+mj-ea"/>
                <a:cs typeface="+mj-cs"/>
              </a:rPr>
              <a:t>“Presenting Part” (SEM)</a:t>
            </a:r>
          </a:p>
        </p:txBody>
      </p:sp>
      <p:pic>
        <p:nvPicPr>
          <p:cNvPr id="21507" name="Picture 7" descr="C:\My Documents\My Pictures\2003-03 (Mar)\scan0006.jpg">
            <a:extLst>
              <a:ext uri="{FF2B5EF4-FFF2-40B4-BE49-F238E27FC236}">
                <a16:creationId xmlns:a16="http://schemas.microsoft.com/office/drawing/2014/main" id="{1C5BC833-2487-003F-4C6D-8DC7F30F7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905000"/>
            <a:ext cx="319246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508" name="Object 2">
            <a:extLst>
              <a:ext uri="{FF2B5EF4-FFF2-40B4-BE49-F238E27FC236}">
                <a16:creationId xmlns:a16="http://schemas.microsoft.com/office/drawing/2014/main" id="{CE3730BA-9155-2C33-C61E-F1DF4FDFE8B5}"/>
              </a:ext>
            </a:extLst>
          </p:cNvPr>
          <p:cNvGraphicFramePr>
            <a:graphicFrameLocks noChangeAspect="1"/>
          </p:cNvGraphicFramePr>
          <p:nvPr/>
        </p:nvGraphicFramePr>
        <p:xfrm>
          <a:off x="250825" y="1628775"/>
          <a:ext cx="4826000" cy="2455863"/>
        </p:xfrm>
        <a:graphic>
          <a:graphicData uri="http://schemas.openxmlformats.org/presentationml/2006/ole">
            <mc:AlternateContent xmlns:mc="http://schemas.openxmlformats.org/markup-compatibility/2006">
              <mc:Choice xmlns:v="urn:schemas-microsoft-com:vml" Requires="v">
                <p:oleObj name="Slide" r:id="rId3" imgW="4572000" imgH="3429000" progId="PowerPoint.Slide.8">
                  <p:embed/>
                </p:oleObj>
              </mc:Choice>
              <mc:Fallback>
                <p:oleObj name="Slide" r:id="rId3" imgW="4572000" imgH="3429000" progId="PowerPoint.Slide.8">
                  <p:embed/>
                  <p:pic>
                    <p:nvPicPr>
                      <p:cNvPr id="21508" name="Object 2">
                        <a:extLst>
                          <a:ext uri="{FF2B5EF4-FFF2-40B4-BE49-F238E27FC236}">
                            <a16:creationId xmlns:a16="http://schemas.microsoft.com/office/drawing/2014/main" id="{CE3730BA-9155-2C33-C61E-F1DF4FDFE8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628775"/>
                        <a:ext cx="4826000" cy="245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9" name="Object 3">
            <a:extLst>
              <a:ext uri="{FF2B5EF4-FFF2-40B4-BE49-F238E27FC236}">
                <a16:creationId xmlns:a16="http://schemas.microsoft.com/office/drawing/2014/main" id="{28068FF9-0E70-FD0D-136B-1506E2BCF5F3}"/>
              </a:ext>
            </a:extLst>
          </p:cNvPr>
          <p:cNvGraphicFramePr>
            <a:graphicFrameLocks noGrp="1" noChangeAspect="1"/>
          </p:cNvGraphicFramePr>
          <p:nvPr>
            <p:ph idx="1"/>
          </p:nvPr>
        </p:nvGraphicFramePr>
        <p:xfrm>
          <a:off x="250825" y="4076700"/>
          <a:ext cx="4826000" cy="2781300"/>
        </p:xfrm>
        <a:graphic>
          <a:graphicData uri="http://schemas.openxmlformats.org/presentationml/2006/ole">
            <mc:AlternateContent xmlns:mc="http://schemas.openxmlformats.org/markup-compatibility/2006">
              <mc:Choice xmlns:v="urn:schemas-microsoft-com:vml" Requires="v">
                <p:oleObj name="Slide" r:id="rId5" imgW="4572000" imgH="3429000" progId="PowerPoint.Slide.8">
                  <p:embed/>
                </p:oleObj>
              </mc:Choice>
              <mc:Fallback>
                <p:oleObj name="Slide" r:id="rId5" imgW="4572000" imgH="3429000" progId="PowerPoint.Slide.8">
                  <p:embed/>
                  <p:pic>
                    <p:nvPicPr>
                      <p:cNvPr id="21509" name="Object 3">
                        <a:extLst>
                          <a:ext uri="{FF2B5EF4-FFF2-40B4-BE49-F238E27FC236}">
                            <a16:creationId xmlns:a16="http://schemas.microsoft.com/office/drawing/2014/main" id="{28068FF9-0E70-FD0D-136B-1506E2BCF5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4076700"/>
                        <a:ext cx="48260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68A2627-08AF-4DEB-858C-DCB29E03743B}"/>
              </a:ext>
            </a:extLst>
          </p:cNvPr>
          <p:cNvSpPr>
            <a:spLocks noGrp="1"/>
          </p:cNvSpPr>
          <p:nvPr>
            <p:ph type="title"/>
          </p:nvPr>
        </p:nvSpPr>
        <p:spPr/>
        <p:txBody>
          <a:bodyPr/>
          <a:lstStyle/>
          <a:p>
            <a:pPr>
              <a:defRPr/>
            </a:pPr>
            <a:r>
              <a:rPr lang="en-US" dirty="0"/>
              <a:t> HSV - CNS Disease</a:t>
            </a:r>
            <a:endParaRPr lang="ar-JO" dirty="0"/>
          </a:p>
        </p:txBody>
      </p:sp>
      <p:sp>
        <p:nvSpPr>
          <p:cNvPr id="3" name="عنصر نائب للمحتوى 2">
            <a:extLst>
              <a:ext uri="{FF2B5EF4-FFF2-40B4-BE49-F238E27FC236}">
                <a16:creationId xmlns:a16="http://schemas.microsoft.com/office/drawing/2014/main" id="{F294180F-5719-4D35-B3E3-19DC7E05868A}"/>
              </a:ext>
            </a:extLst>
          </p:cNvPr>
          <p:cNvSpPr>
            <a:spLocks noGrp="1"/>
          </p:cNvSpPr>
          <p:nvPr>
            <p:ph idx="1"/>
          </p:nvPr>
        </p:nvSpPr>
        <p:spPr>
          <a:xfrm>
            <a:off x="684213" y="1916113"/>
            <a:ext cx="4008437" cy="4114800"/>
          </a:xfrm>
        </p:spPr>
        <p:txBody>
          <a:bodyPr/>
          <a:lstStyle/>
          <a:p>
            <a:pPr>
              <a:defRPr/>
            </a:pPr>
            <a:r>
              <a:rPr lang="en-US" sz="2800" dirty="0"/>
              <a:t>Encephalitis, mainly involving the temporal lobes</a:t>
            </a:r>
          </a:p>
          <a:p>
            <a:pPr>
              <a:defRPr/>
            </a:pPr>
            <a:r>
              <a:rPr lang="en-US" sz="2800" dirty="0"/>
              <a:t>Early to 3</a:t>
            </a:r>
            <a:r>
              <a:rPr lang="en-US" sz="2800" baseline="30000" dirty="0"/>
              <a:t>rd</a:t>
            </a:r>
            <a:r>
              <a:rPr lang="en-US" sz="2800" dirty="0"/>
              <a:t> week of life presentation</a:t>
            </a:r>
          </a:p>
          <a:p>
            <a:pPr>
              <a:defRPr/>
            </a:pPr>
            <a:r>
              <a:rPr lang="en-US" sz="2800" dirty="0"/>
              <a:t>Skin lesions may appear late</a:t>
            </a:r>
          </a:p>
          <a:p>
            <a:pPr>
              <a:defRPr/>
            </a:pPr>
            <a:r>
              <a:rPr lang="en-US" sz="2800" dirty="0"/>
              <a:t>35% of all cases, only 2-5% untreated survive normally</a:t>
            </a:r>
          </a:p>
          <a:p>
            <a:pPr>
              <a:defRPr/>
            </a:pPr>
            <a:endParaRPr lang="en-US" sz="2800" dirty="0"/>
          </a:p>
          <a:p>
            <a:pPr>
              <a:defRPr/>
            </a:pPr>
            <a:endParaRPr lang="en-US" sz="2800" dirty="0"/>
          </a:p>
          <a:p>
            <a:pPr>
              <a:defRPr/>
            </a:pPr>
            <a:endParaRPr lang="ar-JO" sz="2800" dirty="0"/>
          </a:p>
        </p:txBody>
      </p:sp>
      <p:graphicFrame>
        <p:nvGraphicFramePr>
          <p:cNvPr id="22532" name="Object 4">
            <a:extLst>
              <a:ext uri="{FF2B5EF4-FFF2-40B4-BE49-F238E27FC236}">
                <a16:creationId xmlns:a16="http://schemas.microsoft.com/office/drawing/2014/main" id="{6C84517C-2AB6-90A3-4B9B-331261012F2A}"/>
              </a:ext>
            </a:extLst>
          </p:cNvPr>
          <p:cNvGraphicFramePr>
            <a:graphicFrameLocks noChangeAspect="1"/>
          </p:cNvGraphicFramePr>
          <p:nvPr/>
        </p:nvGraphicFramePr>
        <p:xfrm>
          <a:off x="4876800" y="1844675"/>
          <a:ext cx="4267200" cy="4392613"/>
        </p:xfrm>
        <a:graphic>
          <a:graphicData uri="http://schemas.openxmlformats.org/presentationml/2006/ole">
            <mc:AlternateContent xmlns:mc="http://schemas.openxmlformats.org/markup-compatibility/2006">
              <mc:Choice xmlns:v="urn:schemas-microsoft-com:vml" Requires="v">
                <p:oleObj name="Slide" r:id="rId3" imgW="4572000" imgH="3429000" progId="PowerPoint.Slide.8">
                  <p:embed/>
                </p:oleObj>
              </mc:Choice>
              <mc:Fallback>
                <p:oleObj name="Slide" r:id="rId3" imgW="4572000" imgH="3429000" progId="PowerPoint.Slide.8">
                  <p:embed/>
                  <p:pic>
                    <p:nvPicPr>
                      <p:cNvPr id="22532" name="Object 4">
                        <a:extLst>
                          <a:ext uri="{FF2B5EF4-FFF2-40B4-BE49-F238E27FC236}">
                            <a16:creationId xmlns:a16="http://schemas.microsoft.com/office/drawing/2014/main" id="{6C84517C-2AB6-90A3-4B9B-331261012F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844675"/>
                        <a:ext cx="4267200"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631D205A-1D82-4715-B99E-AF8E86CEB4A3}"/>
              </a:ext>
            </a:extLst>
          </p:cNvPr>
          <p:cNvSpPr>
            <a:spLocks noGrp="1" noChangeArrowheads="1"/>
          </p:cNvSpPr>
          <p:nvPr>
            <p:ph type="title"/>
          </p:nvPr>
        </p:nvSpPr>
        <p:spPr>
          <a:xfrm>
            <a:off x="1042988" y="0"/>
            <a:ext cx="7543800" cy="1479550"/>
          </a:xfrm>
        </p:spPr>
        <p:txBody>
          <a:bodyPr lIns="92075" tIns="46038" rIns="92075" bIns="46038" anchor="b"/>
          <a:lstStyle/>
          <a:p>
            <a:pPr eaLnBrk="1" hangingPunct="1">
              <a:defRPr/>
            </a:pPr>
            <a:r>
              <a:rPr lang="en-US"/>
              <a:t>                 (HSV) </a:t>
            </a:r>
            <a:br>
              <a:rPr lang="en-US"/>
            </a:br>
            <a:r>
              <a:rPr lang="en-US" sz="3600"/>
              <a:t>Symptoms of Systemic Disease</a:t>
            </a:r>
          </a:p>
        </p:txBody>
      </p:sp>
      <p:sp>
        <p:nvSpPr>
          <p:cNvPr id="90115" name="Rectangle 3">
            <a:extLst>
              <a:ext uri="{FF2B5EF4-FFF2-40B4-BE49-F238E27FC236}">
                <a16:creationId xmlns:a16="http://schemas.microsoft.com/office/drawing/2014/main" id="{FA000C8F-255A-45DD-A33C-13F92E121878}"/>
              </a:ext>
            </a:extLst>
          </p:cNvPr>
          <p:cNvSpPr>
            <a:spLocks noGrp="1" noChangeArrowheads="1"/>
          </p:cNvSpPr>
          <p:nvPr>
            <p:ph type="body" idx="1"/>
          </p:nvPr>
        </p:nvSpPr>
        <p:spPr>
          <a:xfrm>
            <a:off x="971550" y="1916113"/>
            <a:ext cx="7124700" cy="4679950"/>
          </a:xfrm>
        </p:spPr>
        <p:txBody>
          <a:bodyPr lIns="92075" tIns="46038" rIns="92075" bIns="46038"/>
          <a:lstStyle/>
          <a:p>
            <a:pPr eaLnBrk="1" hangingPunct="1">
              <a:defRPr/>
            </a:pPr>
            <a:r>
              <a:rPr lang="en-US" sz="2400" dirty="0"/>
              <a:t>Appearance </a:t>
            </a:r>
            <a:r>
              <a:rPr lang="en-US" sz="2400" dirty="0">
                <a:solidFill>
                  <a:srgbClr val="FFFF00"/>
                </a:solidFill>
              </a:rPr>
              <a:t>of sepsis</a:t>
            </a:r>
            <a:r>
              <a:rPr lang="en-US" sz="2400" dirty="0"/>
              <a:t>:</a:t>
            </a:r>
          </a:p>
          <a:p>
            <a:pPr lvl="1" eaLnBrk="1" hangingPunct="1">
              <a:defRPr/>
            </a:pPr>
            <a:r>
              <a:rPr lang="en-US" sz="2400" dirty="0"/>
              <a:t>Fever, lethargy, poor feeding</a:t>
            </a:r>
          </a:p>
          <a:p>
            <a:pPr lvl="1" eaLnBrk="1" hangingPunct="1">
              <a:defRPr/>
            </a:pPr>
            <a:r>
              <a:rPr lang="en-US" sz="2400" dirty="0"/>
              <a:t>Must </a:t>
            </a:r>
            <a:r>
              <a:rPr lang="en-US" sz="2400" dirty="0">
                <a:solidFill>
                  <a:srgbClr val="FFFF00"/>
                </a:solidFill>
              </a:rPr>
              <a:t>rule out</a:t>
            </a:r>
            <a:r>
              <a:rPr lang="en-US" sz="2400" dirty="0"/>
              <a:t> bacterial infection as well</a:t>
            </a:r>
          </a:p>
          <a:p>
            <a:pPr eaLnBrk="1" hangingPunct="1">
              <a:defRPr/>
            </a:pPr>
            <a:r>
              <a:rPr lang="en-US" sz="2400" dirty="0"/>
              <a:t>Respiratory distress</a:t>
            </a:r>
          </a:p>
          <a:p>
            <a:pPr eaLnBrk="1" hangingPunct="1">
              <a:defRPr/>
            </a:pPr>
            <a:r>
              <a:rPr lang="en-US" sz="2400" dirty="0"/>
              <a:t>Seizures:</a:t>
            </a:r>
          </a:p>
          <a:p>
            <a:pPr lvl="1" eaLnBrk="1" hangingPunct="1">
              <a:defRPr/>
            </a:pPr>
            <a:r>
              <a:rPr lang="en-US" sz="2400" dirty="0"/>
              <a:t>Tend to be </a:t>
            </a:r>
            <a:r>
              <a:rPr lang="en-US" sz="2400" dirty="0">
                <a:solidFill>
                  <a:srgbClr val="FFFF00"/>
                </a:solidFill>
              </a:rPr>
              <a:t>recurrent and difficult to control</a:t>
            </a:r>
          </a:p>
          <a:p>
            <a:pPr lvl="1" eaLnBrk="1" hangingPunct="1">
              <a:defRPr/>
            </a:pPr>
            <a:r>
              <a:rPr lang="en-US" sz="2400" dirty="0"/>
              <a:t>Spinal fluid shows elevated white blood cells (</a:t>
            </a:r>
            <a:r>
              <a:rPr lang="en-US" sz="2400" dirty="0">
                <a:solidFill>
                  <a:srgbClr val="FFFF00"/>
                </a:solidFill>
              </a:rPr>
              <a:t>mostly lymphocytes</a:t>
            </a:r>
            <a:r>
              <a:rPr lang="en-US" sz="2400" dirty="0"/>
              <a:t>), </a:t>
            </a:r>
            <a:r>
              <a:rPr lang="en-US" sz="2400" dirty="0">
                <a:solidFill>
                  <a:srgbClr val="FFFF00"/>
                </a:solidFill>
              </a:rPr>
              <a:t>erythrocytes</a:t>
            </a:r>
            <a:r>
              <a:rPr lang="en-US" sz="2400" dirty="0"/>
              <a:t>, and </a:t>
            </a:r>
            <a:r>
              <a:rPr lang="en-US" sz="2400" dirty="0">
                <a:solidFill>
                  <a:srgbClr val="FFFF00"/>
                </a:solidFill>
              </a:rPr>
              <a:t>protein , low glucose (mimic bacterial infection) + PCR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463E0C22-691C-4337-BD0C-D58FB4CA7C81}"/>
              </a:ext>
            </a:extLst>
          </p:cNvPr>
          <p:cNvSpPr>
            <a:spLocks noGrp="1" noChangeArrowheads="1"/>
          </p:cNvSpPr>
          <p:nvPr>
            <p:ph type="title"/>
          </p:nvPr>
        </p:nvSpPr>
        <p:spPr>
          <a:xfrm>
            <a:off x="1066800" y="0"/>
            <a:ext cx="7543800" cy="1450975"/>
          </a:xfrm>
        </p:spPr>
        <p:txBody>
          <a:bodyPr lIns="92075" tIns="46038" rIns="92075" bIns="46038" anchor="b"/>
          <a:lstStyle/>
          <a:p>
            <a:pPr eaLnBrk="1" hangingPunct="1">
              <a:defRPr/>
            </a:pPr>
            <a:r>
              <a:rPr lang="en-US"/>
              <a:t>                  (HSV) </a:t>
            </a:r>
            <a:br>
              <a:rPr lang="en-US"/>
            </a:br>
            <a:r>
              <a:rPr lang="en-US"/>
              <a:t>Mortality and Morbidity</a:t>
            </a:r>
          </a:p>
        </p:txBody>
      </p:sp>
      <p:sp>
        <p:nvSpPr>
          <p:cNvPr id="91139" name="Rectangle 3">
            <a:extLst>
              <a:ext uri="{FF2B5EF4-FFF2-40B4-BE49-F238E27FC236}">
                <a16:creationId xmlns:a16="http://schemas.microsoft.com/office/drawing/2014/main" id="{152B97F9-C461-48EE-BE9B-CD29880CF089}"/>
              </a:ext>
            </a:extLst>
          </p:cNvPr>
          <p:cNvSpPr>
            <a:spLocks noGrp="1" noChangeArrowheads="1"/>
          </p:cNvSpPr>
          <p:nvPr>
            <p:ph type="body" idx="1"/>
          </p:nvPr>
        </p:nvSpPr>
        <p:spPr>
          <a:xfrm>
            <a:off x="1258888" y="1989138"/>
            <a:ext cx="7124700" cy="3948112"/>
          </a:xfrm>
        </p:spPr>
        <p:txBody>
          <a:bodyPr lIns="92075" tIns="46038" rIns="92075" bIns="46038"/>
          <a:lstStyle/>
          <a:p>
            <a:pPr eaLnBrk="1" hangingPunct="1">
              <a:lnSpc>
                <a:spcPct val="90000"/>
              </a:lnSpc>
              <a:defRPr/>
            </a:pPr>
            <a:r>
              <a:rPr lang="en-US" sz="2400"/>
              <a:t>Isolated </a:t>
            </a:r>
            <a:r>
              <a:rPr lang="en-US" sz="2400">
                <a:solidFill>
                  <a:srgbClr val="FFFF00"/>
                </a:solidFill>
              </a:rPr>
              <a:t>skin, eye, or oral</a:t>
            </a:r>
            <a:r>
              <a:rPr lang="en-US" sz="2400"/>
              <a:t> disease </a:t>
            </a:r>
            <a:r>
              <a:rPr lang="en-US" sz="2400">
                <a:solidFill>
                  <a:srgbClr val="FFFF00"/>
                </a:solidFill>
              </a:rPr>
              <a:t>(20%)</a:t>
            </a:r>
          </a:p>
          <a:p>
            <a:pPr lvl="1" eaLnBrk="1" hangingPunct="1">
              <a:lnSpc>
                <a:spcPct val="90000"/>
              </a:lnSpc>
              <a:defRPr/>
            </a:pPr>
            <a:r>
              <a:rPr lang="en-US" sz="2400">
                <a:solidFill>
                  <a:srgbClr val="FFFF00"/>
                </a:solidFill>
              </a:rPr>
              <a:t>25%</a:t>
            </a:r>
            <a:r>
              <a:rPr lang="en-US" sz="2400"/>
              <a:t> of infants will develop </a:t>
            </a:r>
            <a:r>
              <a:rPr lang="en-US" sz="2400">
                <a:solidFill>
                  <a:srgbClr val="FFFF00"/>
                </a:solidFill>
              </a:rPr>
              <a:t>neurologic abnormalities</a:t>
            </a:r>
            <a:r>
              <a:rPr lang="en-US" sz="2400"/>
              <a:t> despite lack of symptoms at presentation</a:t>
            </a:r>
          </a:p>
          <a:p>
            <a:pPr eaLnBrk="1" hangingPunct="1">
              <a:lnSpc>
                <a:spcPct val="90000"/>
              </a:lnSpc>
              <a:defRPr/>
            </a:pPr>
            <a:r>
              <a:rPr lang="en-US" sz="2400"/>
              <a:t>Central nervous system </a:t>
            </a:r>
            <a:r>
              <a:rPr lang="en-US" sz="2400">
                <a:solidFill>
                  <a:srgbClr val="FFFF00"/>
                </a:solidFill>
              </a:rPr>
              <a:t>CNS disease</a:t>
            </a:r>
            <a:r>
              <a:rPr lang="en-US" sz="2400"/>
              <a:t> </a:t>
            </a:r>
            <a:r>
              <a:rPr lang="en-US" sz="2400">
                <a:solidFill>
                  <a:srgbClr val="FFFF00"/>
                </a:solidFill>
              </a:rPr>
              <a:t>(33%)</a:t>
            </a:r>
            <a:r>
              <a:rPr lang="en-US" sz="2400"/>
              <a:t>	</a:t>
            </a:r>
          </a:p>
          <a:p>
            <a:pPr lvl="1" eaLnBrk="1" hangingPunct="1">
              <a:lnSpc>
                <a:spcPct val="90000"/>
              </a:lnSpc>
              <a:defRPr/>
            </a:pPr>
            <a:r>
              <a:rPr lang="en-US" sz="2400">
                <a:solidFill>
                  <a:srgbClr val="FFFF00"/>
                </a:solidFill>
              </a:rPr>
              <a:t>17-50%</a:t>
            </a:r>
            <a:r>
              <a:rPr lang="en-US" sz="2400"/>
              <a:t> mortality</a:t>
            </a:r>
          </a:p>
          <a:p>
            <a:pPr lvl="1" eaLnBrk="1" hangingPunct="1">
              <a:lnSpc>
                <a:spcPct val="90000"/>
              </a:lnSpc>
              <a:defRPr/>
            </a:pPr>
            <a:r>
              <a:rPr lang="en-US" sz="2400">
                <a:solidFill>
                  <a:srgbClr val="FFFF00"/>
                </a:solidFill>
              </a:rPr>
              <a:t>40% of</a:t>
            </a:r>
            <a:r>
              <a:rPr lang="en-US" sz="2400"/>
              <a:t> survivors will have </a:t>
            </a:r>
            <a:r>
              <a:rPr lang="en-US" sz="2400">
                <a:solidFill>
                  <a:srgbClr val="FFFF00"/>
                </a:solidFill>
              </a:rPr>
              <a:t>neurologic sequelae</a:t>
            </a:r>
          </a:p>
          <a:p>
            <a:pPr lvl="2" eaLnBrk="1" hangingPunct="1">
              <a:lnSpc>
                <a:spcPct val="90000"/>
              </a:lnSpc>
              <a:defRPr/>
            </a:pPr>
            <a:r>
              <a:rPr lang="en-US"/>
              <a:t>microcephaly, spasticity, paralysis, seizures, deafness, blindness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D1C618A0-B718-414D-9102-432CF838A611}"/>
              </a:ext>
            </a:extLst>
          </p:cNvPr>
          <p:cNvSpPr>
            <a:spLocks noGrp="1" noChangeArrowheads="1"/>
          </p:cNvSpPr>
          <p:nvPr>
            <p:ph type="title"/>
          </p:nvPr>
        </p:nvSpPr>
        <p:spPr/>
        <p:txBody>
          <a:bodyPr lIns="92075" tIns="46038" rIns="92075" bIns="46038" anchor="b"/>
          <a:lstStyle/>
          <a:p>
            <a:pPr eaLnBrk="1" hangingPunct="1">
              <a:defRPr/>
            </a:pPr>
            <a:r>
              <a:rPr lang="en-US"/>
              <a:t>                (HSV) </a:t>
            </a:r>
            <a:br>
              <a:rPr lang="en-US"/>
            </a:br>
            <a:r>
              <a:rPr lang="en-US"/>
              <a:t>Disseminated Disease</a:t>
            </a:r>
          </a:p>
        </p:txBody>
      </p:sp>
      <p:sp>
        <p:nvSpPr>
          <p:cNvPr id="92163" name="Rectangle 3">
            <a:extLst>
              <a:ext uri="{FF2B5EF4-FFF2-40B4-BE49-F238E27FC236}">
                <a16:creationId xmlns:a16="http://schemas.microsoft.com/office/drawing/2014/main" id="{E0FBCC75-DE34-48DE-B73F-5BB7655F92C6}"/>
              </a:ext>
            </a:extLst>
          </p:cNvPr>
          <p:cNvSpPr>
            <a:spLocks noGrp="1" noChangeArrowheads="1"/>
          </p:cNvSpPr>
          <p:nvPr>
            <p:ph type="body" idx="1"/>
          </p:nvPr>
        </p:nvSpPr>
        <p:spPr/>
        <p:txBody>
          <a:bodyPr lIns="92075" tIns="46038" rIns="92075" bIns="46038"/>
          <a:lstStyle/>
          <a:p>
            <a:pPr eaLnBrk="1" hangingPunct="1">
              <a:defRPr/>
            </a:pPr>
            <a:r>
              <a:rPr lang="en-US" dirty="0"/>
              <a:t>Without antiviral therapy:</a:t>
            </a:r>
          </a:p>
          <a:p>
            <a:pPr lvl="1" eaLnBrk="1" hangingPunct="1">
              <a:defRPr/>
            </a:pPr>
            <a:r>
              <a:rPr lang="en-US" dirty="0">
                <a:solidFill>
                  <a:srgbClr val="FFFF00"/>
                </a:solidFill>
              </a:rPr>
              <a:t>80% mortality</a:t>
            </a:r>
          </a:p>
          <a:p>
            <a:pPr lvl="1" eaLnBrk="1" hangingPunct="1">
              <a:defRPr/>
            </a:pPr>
            <a:r>
              <a:rPr lang="en-US" dirty="0"/>
              <a:t>Most, if not all, survivors will have </a:t>
            </a:r>
            <a:r>
              <a:rPr lang="en-US" dirty="0">
                <a:solidFill>
                  <a:srgbClr val="FFFF00"/>
                </a:solidFill>
              </a:rPr>
              <a:t>permanent neurologic </a:t>
            </a:r>
            <a:r>
              <a:rPr lang="en-US" dirty="0" err="1">
                <a:solidFill>
                  <a:srgbClr val="FFFF00"/>
                </a:solidFill>
              </a:rPr>
              <a:t>sequelae</a:t>
            </a:r>
            <a:endParaRPr lang="en-US" dirty="0">
              <a:solidFill>
                <a:srgbClr val="FFFF00"/>
              </a:solidFill>
            </a:endParaRPr>
          </a:p>
          <a:p>
            <a:pPr eaLnBrk="1" hangingPunct="1">
              <a:defRPr/>
            </a:pPr>
            <a:r>
              <a:rPr lang="en-US" dirty="0"/>
              <a:t>With antiviral therapy:</a:t>
            </a:r>
          </a:p>
          <a:p>
            <a:pPr lvl="1" eaLnBrk="1" hangingPunct="1">
              <a:defRPr/>
            </a:pPr>
            <a:r>
              <a:rPr lang="en-US" dirty="0"/>
              <a:t>15-20% mortality</a:t>
            </a:r>
          </a:p>
          <a:p>
            <a:pPr lvl="1" eaLnBrk="1" hangingPunct="1">
              <a:defRPr/>
            </a:pPr>
            <a:r>
              <a:rPr lang="en-US" dirty="0"/>
              <a:t>40-55% of survivors will have permanent neurologic </a:t>
            </a:r>
            <a:r>
              <a:rPr lang="en-US" dirty="0" err="1"/>
              <a:t>sequelae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C4F73078-4FAA-4F8B-B146-3DED0B69B20C}"/>
              </a:ext>
            </a:extLst>
          </p:cNvPr>
          <p:cNvSpPr>
            <a:spLocks noGrp="1" noChangeArrowheads="1"/>
          </p:cNvSpPr>
          <p:nvPr>
            <p:ph type="title"/>
          </p:nvPr>
        </p:nvSpPr>
        <p:spPr/>
        <p:txBody>
          <a:bodyPr lIns="92075" tIns="46038" rIns="92075" bIns="46038" anchor="b"/>
          <a:lstStyle/>
          <a:p>
            <a:pPr eaLnBrk="1" hangingPunct="1">
              <a:defRPr/>
            </a:pPr>
            <a:r>
              <a:rPr lang="en-US"/>
              <a:t>Laboratory Diagnosis</a:t>
            </a:r>
          </a:p>
        </p:txBody>
      </p:sp>
      <p:sp>
        <p:nvSpPr>
          <p:cNvPr id="93187" name="Rectangle 3">
            <a:extLst>
              <a:ext uri="{FF2B5EF4-FFF2-40B4-BE49-F238E27FC236}">
                <a16:creationId xmlns:a16="http://schemas.microsoft.com/office/drawing/2014/main" id="{D31742ED-5640-4E62-AAE6-99B7FD87A078}"/>
              </a:ext>
            </a:extLst>
          </p:cNvPr>
          <p:cNvSpPr>
            <a:spLocks noGrp="1" noChangeArrowheads="1"/>
          </p:cNvSpPr>
          <p:nvPr>
            <p:ph type="body" sz="half" idx="2"/>
          </p:nvPr>
        </p:nvSpPr>
        <p:spPr>
          <a:xfrm>
            <a:off x="4913313" y="1981200"/>
            <a:ext cx="3697287" cy="4114800"/>
          </a:xfrm>
        </p:spPr>
        <p:txBody>
          <a:bodyPr lIns="92075" tIns="46038" rIns="92075" bIns="46038"/>
          <a:lstStyle/>
          <a:p>
            <a:pPr eaLnBrk="1" hangingPunct="1">
              <a:defRPr/>
            </a:pPr>
            <a:r>
              <a:rPr lang="en-US" sz="2800" dirty="0" err="1"/>
              <a:t>Tzanck</a:t>
            </a:r>
            <a:r>
              <a:rPr lang="en-US" sz="2800" dirty="0"/>
              <a:t> smear</a:t>
            </a:r>
          </a:p>
          <a:p>
            <a:pPr eaLnBrk="1" hangingPunct="1">
              <a:defRPr/>
            </a:pPr>
            <a:r>
              <a:rPr lang="en-US" sz="2800" dirty="0"/>
              <a:t>Serology</a:t>
            </a:r>
          </a:p>
          <a:p>
            <a:pPr eaLnBrk="1" hangingPunct="1">
              <a:defRPr/>
            </a:pPr>
            <a:r>
              <a:rPr lang="en-US" sz="2800" dirty="0"/>
              <a:t>Viral cultures</a:t>
            </a:r>
          </a:p>
          <a:p>
            <a:pPr eaLnBrk="1" hangingPunct="1">
              <a:defRPr/>
            </a:pPr>
            <a:r>
              <a:rPr lang="en-US" sz="2800" dirty="0"/>
              <a:t>Polymerase chain reaction</a:t>
            </a:r>
          </a:p>
        </p:txBody>
      </p:sp>
      <p:graphicFrame>
        <p:nvGraphicFramePr>
          <p:cNvPr id="27652" name="Object 4">
            <a:extLst>
              <a:ext uri="{FF2B5EF4-FFF2-40B4-BE49-F238E27FC236}">
                <a16:creationId xmlns:a16="http://schemas.microsoft.com/office/drawing/2014/main" id="{6C7A5ACF-DDDD-198C-DC39-CDA2A1042AD3}"/>
              </a:ext>
            </a:extLst>
          </p:cNvPr>
          <p:cNvGraphicFramePr>
            <a:graphicFrameLocks noGrp="1"/>
          </p:cNvGraphicFramePr>
          <p:nvPr>
            <p:ph type="clipArt" sz="half" idx="1"/>
          </p:nvPr>
        </p:nvGraphicFramePr>
        <p:xfrm>
          <a:off x="1692275" y="2205038"/>
          <a:ext cx="2587625" cy="3429000"/>
        </p:xfrm>
        <a:graphic>
          <a:graphicData uri="http://schemas.openxmlformats.org/presentationml/2006/ole">
            <mc:AlternateContent xmlns:mc="http://schemas.openxmlformats.org/markup-compatibility/2006">
              <mc:Choice xmlns:v="urn:schemas-microsoft-com:vml" Requires="v">
                <p:oleObj name="ClipArt" r:id="rId2" imgW="214877" imgH="305291" progId="MS_ClipArt_Gallery.2">
                  <p:embed/>
                </p:oleObj>
              </mc:Choice>
              <mc:Fallback>
                <p:oleObj name="ClipArt" r:id="rId2" imgW="214877" imgH="305291" progId="MS_ClipArt_Gallery.2">
                  <p:embed/>
                  <p:pic>
                    <p:nvPicPr>
                      <p:cNvPr id="27652" name="Object 4">
                        <a:extLst>
                          <a:ext uri="{FF2B5EF4-FFF2-40B4-BE49-F238E27FC236}">
                            <a16:creationId xmlns:a16="http://schemas.microsoft.com/office/drawing/2014/main" id="{6C7A5ACF-DDDD-198C-DC39-CDA2A1042AD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205038"/>
                        <a:ext cx="2587625"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6" name="Rectangle 6">
            <a:extLst>
              <a:ext uri="{FF2B5EF4-FFF2-40B4-BE49-F238E27FC236}">
                <a16:creationId xmlns:a16="http://schemas.microsoft.com/office/drawing/2014/main" id="{7FCD161C-CC4B-436F-91E1-6C9C869A9508}"/>
              </a:ext>
            </a:extLst>
          </p:cNvPr>
          <p:cNvSpPr>
            <a:spLocks noGrp="1" noChangeArrowheads="1"/>
          </p:cNvSpPr>
          <p:nvPr>
            <p:ph type="body" sz="half" idx="2"/>
          </p:nvPr>
        </p:nvSpPr>
        <p:spPr>
          <a:xfrm>
            <a:off x="1066800" y="4256088"/>
            <a:ext cx="7543800" cy="1981200"/>
          </a:xfrm>
        </p:spPr>
        <p:txBody>
          <a:bodyPr/>
          <a:lstStyle/>
          <a:p>
            <a:pPr eaLnBrk="1" hangingPunct="1">
              <a:buFont typeface="Wingdings" panose="05000000000000000000" pitchFamily="2" charset="2"/>
              <a:buNone/>
              <a:defRPr/>
            </a:pPr>
            <a:r>
              <a:rPr lang="en-US" b="1"/>
              <a:t>    Viral Infections in the Neonate</a:t>
            </a:r>
            <a:endParaRPr lang="en-CA" b="1"/>
          </a:p>
        </p:txBody>
      </p:sp>
      <p:graphicFrame>
        <p:nvGraphicFramePr>
          <p:cNvPr id="5123" name="Object 10">
            <a:extLst>
              <a:ext uri="{FF2B5EF4-FFF2-40B4-BE49-F238E27FC236}">
                <a16:creationId xmlns:a16="http://schemas.microsoft.com/office/drawing/2014/main" id="{A3893E64-9199-87AF-5188-B38445340763}"/>
              </a:ext>
            </a:extLst>
          </p:cNvPr>
          <p:cNvGraphicFramePr>
            <a:graphicFrameLocks noGrp="1"/>
          </p:cNvGraphicFramePr>
          <p:nvPr>
            <p:ph sz="half" idx="1"/>
          </p:nvPr>
        </p:nvGraphicFramePr>
        <p:xfrm>
          <a:off x="4040188" y="1989138"/>
          <a:ext cx="1549400" cy="1981200"/>
        </p:xfrm>
        <a:graphic>
          <a:graphicData uri="http://schemas.openxmlformats.org/presentationml/2006/ole">
            <mc:AlternateContent xmlns:mc="http://schemas.openxmlformats.org/markup-compatibility/2006">
              <mc:Choice xmlns:v="urn:schemas-microsoft-com:vml" Requires="v">
                <p:oleObj name="ClipArt" r:id="rId2" imgW="1047207" imgH="1338875" progId="MS_ClipArt_Gallery.2">
                  <p:embed/>
                </p:oleObj>
              </mc:Choice>
              <mc:Fallback>
                <p:oleObj name="ClipArt" r:id="rId2" imgW="1047207" imgH="1338875" progId="MS_ClipArt_Gallery.2">
                  <p:embed/>
                  <p:pic>
                    <p:nvPicPr>
                      <p:cNvPr id="5123" name="Object 10">
                        <a:extLst>
                          <a:ext uri="{FF2B5EF4-FFF2-40B4-BE49-F238E27FC236}">
                            <a16:creationId xmlns:a16="http://schemas.microsoft.com/office/drawing/2014/main" id="{A3893E64-9199-87AF-5188-B3844534076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0188" y="1989138"/>
                        <a:ext cx="1549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31" name="Rectangle 11">
            <a:extLst>
              <a:ext uri="{FF2B5EF4-FFF2-40B4-BE49-F238E27FC236}">
                <a16:creationId xmlns:a16="http://schemas.microsoft.com/office/drawing/2014/main" id="{5DAB5A75-335C-4631-9CF2-D6132F49C6C0}"/>
              </a:ext>
            </a:extLst>
          </p:cNvPr>
          <p:cNvSpPr>
            <a:spLocks noGrp="1" noChangeArrowheads="1"/>
          </p:cNvSpPr>
          <p:nvPr>
            <p:ph type="title"/>
          </p:nvPr>
        </p:nvSpPr>
        <p:spPr/>
        <p:txBody>
          <a:bodyPr/>
          <a:lstStyle/>
          <a:p>
            <a:pPr eaLnBrk="1" hangingPunct="1">
              <a:defRPr/>
            </a:pPr>
            <a:r>
              <a:rPr lang="en-US"/>
              <a:t>                Part II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4A3E778B-6CB6-4EF5-9FA7-3CC7A6BE4F4E}"/>
              </a:ext>
            </a:extLst>
          </p:cNvPr>
          <p:cNvSpPr>
            <a:spLocks noGrp="1" noChangeArrowheads="1"/>
          </p:cNvSpPr>
          <p:nvPr>
            <p:ph type="title"/>
          </p:nvPr>
        </p:nvSpPr>
        <p:spPr/>
        <p:txBody>
          <a:bodyPr lIns="92075" tIns="46038" rIns="92075" bIns="46038" anchor="b"/>
          <a:lstStyle/>
          <a:p>
            <a:pPr eaLnBrk="1" hangingPunct="1">
              <a:defRPr/>
            </a:pPr>
            <a:r>
              <a:rPr lang="en-US"/>
              <a:t>Tzanck Smear</a:t>
            </a:r>
          </a:p>
        </p:txBody>
      </p:sp>
      <p:sp>
        <p:nvSpPr>
          <p:cNvPr id="94211" name="Rectangle 3">
            <a:extLst>
              <a:ext uri="{FF2B5EF4-FFF2-40B4-BE49-F238E27FC236}">
                <a16:creationId xmlns:a16="http://schemas.microsoft.com/office/drawing/2014/main" id="{5A759708-89C1-4769-9173-C4324E5743F1}"/>
              </a:ext>
            </a:extLst>
          </p:cNvPr>
          <p:cNvSpPr>
            <a:spLocks noGrp="1" noChangeArrowheads="1"/>
          </p:cNvSpPr>
          <p:nvPr>
            <p:ph type="body" idx="1"/>
          </p:nvPr>
        </p:nvSpPr>
        <p:spPr/>
        <p:txBody>
          <a:bodyPr lIns="92075" tIns="46038" rIns="92075" bIns="46038"/>
          <a:lstStyle/>
          <a:p>
            <a:pPr eaLnBrk="1" hangingPunct="1">
              <a:defRPr/>
            </a:pPr>
            <a:r>
              <a:rPr lang="en-US"/>
              <a:t>Scraping from base of vesicle</a:t>
            </a:r>
          </a:p>
          <a:p>
            <a:pPr eaLnBrk="1" hangingPunct="1">
              <a:defRPr/>
            </a:pPr>
            <a:r>
              <a:rPr lang="en-US"/>
              <a:t>Positive slides will show </a:t>
            </a:r>
            <a:r>
              <a:rPr lang="en-US">
                <a:solidFill>
                  <a:srgbClr val="FFFF00"/>
                </a:solidFill>
              </a:rPr>
              <a:t>multinucleated giant cells</a:t>
            </a:r>
          </a:p>
          <a:p>
            <a:pPr eaLnBrk="1" hangingPunct="1">
              <a:defRPr/>
            </a:pPr>
            <a:r>
              <a:rPr lang="en-US"/>
              <a:t>Quick screen but </a:t>
            </a:r>
            <a:r>
              <a:rPr lang="en-US">
                <a:solidFill>
                  <a:srgbClr val="FFFF00"/>
                </a:solidFill>
              </a:rPr>
              <a:t>only 75% sensitive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E11C6-26DB-410B-AC8A-2585FAC04105}"/>
              </a:ext>
            </a:extLst>
          </p:cNvPr>
          <p:cNvSpPr>
            <a:spLocks noGrp="1"/>
          </p:cNvSpPr>
          <p:nvPr>
            <p:ph type="title"/>
          </p:nvPr>
        </p:nvSpPr>
        <p:spPr/>
        <p:txBody>
          <a:bodyPr/>
          <a:lstStyle/>
          <a:p>
            <a:pPr>
              <a:defRPr/>
            </a:pPr>
            <a:endParaRPr lang="ar-JO"/>
          </a:p>
        </p:txBody>
      </p:sp>
      <p:pic>
        <p:nvPicPr>
          <p:cNvPr id="29699" name="Picture 2" descr="C:\Users\omar\Desktop\Tzanck_test.png">
            <a:extLst>
              <a:ext uri="{FF2B5EF4-FFF2-40B4-BE49-F238E27FC236}">
                <a16:creationId xmlns:a16="http://schemas.microsoft.com/office/drawing/2014/main" id="{C1F5D8D3-B940-8EBF-A922-16E8BEE8FF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598488"/>
            <a:ext cx="9102725" cy="6030912"/>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D1EA926B-819A-40A8-8E5A-DB23C3FC29EC}"/>
              </a:ext>
            </a:extLst>
          </p:cNvPr>
          <p:cNvSpPr>
            <a:spLocks noGrp="1" noChangeArrowheads="1"/>
          </p:cNvSpPr>
          <p:nvPr>
            <p:ph type="title"/>
          </p:nvPr>
        </p:nvSpPr>
        <p:spPr/>
        <p:txBody>
          <a:bodyPr lIns="92075" tIns="46038" rIns="92075" bIns="46038" anchor="b"/>
          <a:lstStyle/>
          <a:p>
            <a:pPr eaLnBrk="1" hangingPunct="1">
              <a:defRPr/>
            </a:pPr>
            <a:r>
              <a:rPr lang="en-US"/>
              <a:t>Serology</a:t>
            </a:r>
          </a:p>
        </p:txBody>
      </p:sp>
      <p:sp>
        <p:nvSpPr>
          <p:cNvPr id="95235" name="Rectangle 3">
            <a:extLst>
              <a:ext uri="{FF2B5EF4-FFF2-40B4-BE49-F238E27FC236}">
                <a16:creationId xmlns:a16="http://schemas.microsoft.com/office/drawing/2014/main" id="{2DA26E07-0733-46D3-807A-FACE1DBE100C}"/>
              </a:ext>
            </a:extLst>
          </p:cNvPr>
          <p:cNvSpPr>
            <a:spLocks noGrp="1" noChangeArrowheads="1"/>
          </p:cNvSpPr>
          <p:nvPr>
            <p:ph type="body" idx="1"/>
          </p:nvPr>
        </p:nvSpPr>
        <p:spPr/>
        <p:txBody>
          <a:bodyPr lIns="92075" tIns="46038" rIns="92075" bIns="46038"/>
          <a:lstStyle/>
          <a:p>
            <a:pPr eaLnBrk="1" hangingPunct="1">
              <a:defRPr/>
            </a:pPr>
            <a:r>
              <a:rPr lang="en-US"/>
              <a:t>will demonstrate </a:t>
            </a:r>
            <a:r>
              <a:rPr lang="en-US">
                <a:solidFill>
                  <a:srgbClr val="FFFF00"/>
                </a:solidFill>
              </a:rPr>
              <a:t>rising HSV antibody titers</a:t>
            </a:r>
          </a:p>
          <a:p>
            <a:pPr eaLnBrk="1" hangingPunct="1">
              <a:defRPr/>
            </a:pPr>
            <a:r>
              <a:rPr lang="en-US"/>
              <a:t>These rises occur </a:t>
            </a:r>
            <a:r>
              <a:rPr lang="en-US">
                <a:solidFill>
                  <a:srgbClr val="FFFF00"/>
                </a:solidFill>
              </a:rPr>
              <a:t>late in the course of disease</a:t>
            </a:r>
            <a:r>
              <a:rPr lang="en-US"/>
              <a:t> and are </a:t>
            </a:r>
            <a:r>
              <a:rPr lang="en-US">
                <a:solidFill>
                  <a:srgbClr val="FFFF00"/>
                </a:solidFill>
              </a:rPr>
              <a:t>not particularly useful in making treatment decisions</a:t>
            </a:r>
          </a:p>
          <a:p>
            <a:pPr eaLnBrk="1" hangingPunct="1">
              <a:defRPr/>
            </a:pPr>
            <a:r>
              <a:rPr lang="en-US"/>
              <a:t>Recurrent infections in mother often do </a:t>
            </a:r>
            <a:r>
              <a:rPr lang="en-US">
                <a:solidFill>
                  <a:srgbClr val="FFFF00"/>
                </a:solidFill>
              </a:rPr>
              <a:t>not produce a rise in titers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49E90D8C-46B9-40D2-8A87-994F82A29010}"/>
              </a:ext>
            </a:extLst>
          </p:cNvPr>
          <p:cNvSpPr>
            <a:spLocks noGrp="1" noChangeArrowheads="1"/>
          </p:cNvSpPr>
          <p:nvPr>
            <p:ph type="title"/>
          </p:nvPr>
        </p:nvSpPr>
        <p:spPr>
          <a:xfrm>
            <a:off x="1066800" y="304800"/>
            <a:ext cx="7543800" cy="1241425"/>
          </a:xfrm>
        </p:spPr>
        <p:txBody>
          <a:bodyPr lIns="92075" tIns="46038" rIns="92075" bIns="46038" anchor="b"/>
          <a:lstStyle/>
          <a:p>
            <a:pPr eaLnBrk="1" hangingPunct="1">
              <a:defRPr/>
            </a:pPr>
            <a:r>
              <a:rPr lang="en-US"/>
              <a:t>Viral Culture</a:t>
            </a:r>
          </a:p>
        </p:txBody>
      </p:sp>
      <p:sp>
        <p:nvSpPr>
          <p:cNvPr id="96259" name="Rectangle 3">
            <a:extLst>
              <a:ext uri="{FF2B5EF4-FFF2-40B4-BE49-F238E27FC236}">
                <a16:creationId xmlns:a16="http://schemas.microsoft.com/office/drawing/2014/main" id="{D1FCEA6E-7F10-4252-BDC6-837C540E587C}"/>
              </a:ext>
            </a:extLst>
          </p:cNvPr>
          <p:cNvSpPr>
            <a:spLocks noGrp="1" noChangeArrowheads="1"/>
          </p:cNvSpPr>
          <p:nvPr>
            <p:ph type="body" idx="1"/>
          </p:nvPr>
        </p:nvSpPr>
        <p:spPr>
          <a:xfrm>
            <a:off x="1276350" y="2051050"/>
            <a:ext cx="7124700" cy="3948113"/>
          </a:xfrm>
        </p:spPr>
        <p:txBody>
          <a:bodyPr lIns="92075" tIns="46038" rIns="92075" bIns="46038"/>
          <a:lstStyle/>
          <a:p>
            <a:pPr eaLnBrk="1" hangingPunct="1">
              <a:defRPr/>
            </a:pPr>
            <a:r>
              <a:rPr lang="en-US" sz="2800" dirty="0"/>
              <a:t>Still the </a:t>
            </a:r>
            <a:r>
              <a:rPr lang="en-US" sz="2800" dirty="0">
                <a:solidFill>
                  <a:srgbClr val="FFFF00"/>
                </a:solidFill>
              </a:rPr>
              <a:t>gold </a:t>
            </a:r>
            <a:r>
              <a:rPr lang="en-US" sz="2800" dirty="0"/>
              <a:t>standard</a:t>
            </a:r>
          </a:p>
          <a:p>
            <a:pPr eaLnBrk="1" hangingPunct="1">
              <a:buFont typeface="Wingdings" panose="05000000000000000000" pitchFamily="2" charset="2"/>
              <a:buNone/>
              <a:defRPr/>
            </a:pPr>
            <a:endParaRPr lang="en-US" sz="2800" dirty="0"/>
          </a:p>
          <a:p>
            <a:pPr eaLnBrk="1" hangingPunct="1">
              <a:defRPr/>
            </a:pPr>
            <a:r>
              <a:rPr lang="en-US" sz="2800" dirty="0"/>
              <a:t>Viral detection usually positive within </a:t>
            </a:r>
            <a:r>
              <a:rPr lang="en-US" sz="2800" dirty="0">
                <a:solidFill>
                  <a:srgbClr val="FFFF00"/>
                </a:solidFill>
              </a:rPr>
              <a:t>1-3 days of inoculation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D754E43C-2C7F-4772-AEF2-9512EB4256A5}"/>
              </a:ext>
            </a:extLst>
          </p:cNvPr>
          <p:cNvSpPr>
            <a:spLocks noGrp="1" noChangeArrowheads="1"/>
          </p:cNvSpPr>
          <p:nvPr>
            <p:ph type="title"/>
          </p:nvPr>
        </p:nvSpPr>
        <p:spPr>
          <a:xfrm>
            <a:off x="976313" y="0"/>
            <a:ext cx="7772400" cy="1624013"/>
          </a:xfrm>
        </p:spPr>
        <p:txBody>
          <a:bodyPr lIns="92075" tIns="46038" rIns="92075" bIns="46038" anchor="b"/>
          <a:lstStyle/>
          <a:p>
            <a:pPr eaLnBrk="1" hangingPunct="1">
              <a:defRPr/>
            </a:pPr>
            <a:r>
              <a:rPr lang="en-US" sz="3200" i="1" u="sng" dirty="0">
                <a:solidFill>
                  <a:srgbClr val="FFFF00"/>
                </a:solidFill>
              </a:rPr>
              <a:t>Cont…</a:t>
            </a:r>
          </a:p>
        </p:txBody>
      </p:sp>
      <p:sp>
        <p:nvSpPr>
          <p:cNvPr id="103427" name="Rectangle 3">
            <a:extLst>
              <a:ext uri="{FF2B5EF4-FFF2-40B4-BE49-F238E27FC236}">
                <a16:creationId xmlns:a16="http://schemas.microsoft.com/office/drawing/2014/main" id="{1776B521-DE77-4CDE-A513-4A6993DDCF84}"/>
              </a:ext>
            </a:extLst>
          </p:cNvPr>
          <p:cNvSpPr>
            <a:spLocks noGrp="1" noChangeArrowheads="1"/>
          </p:cNvSpPr>
          <p:nvPr>
            <p:ph type="body" idx="1"/>
          </p:nvPr>
        </p:nvSpPr>
        <p:spPr>
          <a:xfrm>
            <a:off x="1042988" y="2060575"/>
            <a:ext cx="7543800" cy="4038600"/>
          </a:xfrm>
        </p:spPr>
        <p:txBody>
          <a:bodyPr lIns="92075" tIns="46038" rIns="92075" bIns="46038"/>
          <a:lstStyle/>
          <a:p>
            <a:pPr eaLnBrk="1" hangingPunct="1">
              <a:defRPr/>
            </a:pPr>
            <a:r>
              <a:rPr lang="en-US" sz="1800" dirty="0">
                <a:solidFill>
                  <a:srgbClr val="FFFF00"/>
                </a:solidFill>
              </a:rPr>
              <a:t>Viral cultures</a:t>
            </a:r>
            <a:r>
              <a:rPr lang="en-US" sz="1800" dirty="0"/>
              <a:t> from the conjunctiva, </a:t>
            </a:r>
            <a:r>
              <a:rPr lang="en-US" sz="1800" dirty="0" err="1"/>
              <a:t>naso</a:t>
            </a:r>
            <a:r>
              <a:rPr lang="en-US" sz="1800" dirty="0"/>
              <a:t>-pharynx, mouth, stool, and urine at </a:t>
            </a:r>
            <a:r>
              <a:rPr lang="en-US" sz="1800" dirty="0">
                <a:solidFill>
                  <a:srgbClr val="FFFF00"/>
                </a:solidFill>
              </a:rPr>
              <a:t>24-48 hours of life</a:t>
            </a:r>
          </a:p>
          <a:p>
            <a:pPr eaLnBrk="1" hangingPunct="1">
              <a:buFont typeface="Wingdings" panose="05000000000000000000" pitchFamily="2" charset="2"/>
              <a:buNone/>
              <a:defRPr/>
            </a:pPr>
            <a:endParaRPr lang="en-US" sz="1800" dirty="0">
              <a:solidFill>
                <a:srgbClr val="FFFF00"/>
              </a:solidFill>
            </a:endParaRPr>
          </a:p>
          <a:p>
            <a:pPr eaLnBrk="1" hangingPunct="1">
              <a:defRPr/>
            </a:pPr>
            <a:r>
              <a:rPr lang="en-US" sz="1800" dirty="0"/>
              <a:t>Cultures sooner if </a:t>
            </a:r>
            <a:r>
              <a:rPr lang="en-US" sz="1800" b="1" i="1" u="sng" dirty="0">
                <a:solidFill>
                  <a:srgbClr val="FFFF00"/>
                </a:solidFill>
              </a:rPr>
              <a:t>symptomatic</a:t>
            </a:r>
            <a:r>
              <a:rPr lang="en-US" sz="1800" dirty="0"/>
              <a:t> </a:t>
            </a:r>
          </a:p>
          <a:p>
            <a:pPr lvl="1" eaLnBrk="1" hangingPunct="1">
              <a:defRPr/>
            </a:pPr>
            <a:r>
              <a:rPr lang="en-US" sz="1800" dirty="0"/>
              <a:t>All of the above plus cultures of any </a:t>
            </a:r>
            <a:r>
              <a:rPr lang="en-US" sz="1800" i="1" dirty="0">
                <a:solidFill>
                  <a:srgbClr val="FFFF00"/>
                </a:solidFill>
              </a:rPr>
              <a:t>skin lesions</a:t>
            </a:r>
            <a:r>
              <a:rPr lang="en-US" sz="1800" dirty="0"/>
              <a:t> and the </a:t>
            </a:r>
            <a:r>
              <a:rPr lang="en-US" sz="1800" dirty="0">
                <a:solidFill>
                  <a:srgbClr val="FFFF00"/>
                </a:solidFill>
              </a:rPr>
              <a:t>spinal fluid</a:t>
            </a:r>
            <a:r>
              <a:rPr lang="en-US" sz="1800" dirty="0"/>
              <a:t> </a:t>
            </a:r>
          </a:p>
          <a:p>
            <a:pPr lvl="1" eaLnBrk="1" hangingPunct="1">
              <a:buFontTx/>
              <a:buNone/>
              <a:defRPr/>
            </a:pPr>
            <a:endParaRPr lang="en-US" sz="1800" dirty="0"/>
          </a:p>
          <a:p>
            <a:pPr eaLnBrk="1" hangingPunct="1">
              <a:defRPr/>
            </a:pPr>
            <a:r>
              <a:rPr lang="en-US" sz="1800" dirty="0"/>
              <a:t>Always obtain cultures </a:t>
            </a:r>
            <a:r>
              <a:rPr lang="en-US" sz="1800" dirty="0">
                <a:solidFill>
                  <a:srgbClr val="FFFF00"/>
                </a:solidFill>
              </a:rPr>
              <a:t>prior </a:t>
            </a:r>
            <a:r>
              <a:rPr lang="en-US" sz="1800" dirty="0"/>
              <a:t>to starting empiric acyclovir </a:t>
            </a:r>
          </a:p>
          <a:p>
            <a:pPr eaLnBrk="1" hangingPunct="1">
              <a:defRPr/>
            </a:pPr>
            <a:endParaRPr lang="en-US" sz="1800" dirty="0"/>
          </a:p>
          <a:p>
            <a:pPr eaLnBrk="1" hangingPunct="1">
              <a:defRPr/>
            </a:pPr>
            <a:r>
              <a:rPr lang="en-US" sz="1800" dirty="0"/>
              <a:t>in patients with localized CNS disease, CSF cultures are usually negative. so , polymerase chain reaction (PCR) is an important diagnostic test as it is more sensitive than culture. </a:t>
            </a:r>
            <a:endParaRPr lang="en-US" sz="1800" dirty="0">
              <a:solidFill>
                <a:srgbClr val="FFFF00"/>
              </a:solidFill>
            </a:endParaRPr>
          </a:p>
          <a:p>
            <a:pPr eaLnBrk="1" hangingPunct="1">
              <a:defRPr/>
            </a:pPr>
            <a:endParaRPr lang="en-US"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7096C713-FE81-4C5E-9BCB-6B720B56F3E7}"/>
              </a:ext>
            </a:extLst>
          </p:cNvPr>
          <p:cNvSpPr>
            <a:spLocks noGrp="1" noChangeArrowheads="1"/>
          </p:cNvSpPr>
          <p:nvPr>
            <p:ph type="title"/>
          </p:nvPr>
        </p:nvSpPr>
        <p:spPr/>
        <p:txBody>
          <a:bodyPr lIns="92075" tIns="46038" rIns="92075" bIns="46038" anchor="b"/>
          <a:lstStyle/>
          <a:p>
            <a:pPr eaLnBrk="1" hangingPunct="1">
              <a:defRPr/>
            </a:pPr>
            <a:r>
              <a:rPr lang="en-US" sz="4000"/>
              <a:t>Polymerase Chain Reaction</a:t>
            </a:r>
          </a:p>
        </p:txBody>
      </p:sp>
      <p:sp>
        <p:nvSpPr>
          <p:cNvPr id="97283" name="Rectangle 3">
            <a:extLst>
              <a:ext uri="{FF2B5EF4-FFF2-40B4-BE49-F238E27FC236}">
                <a16:creationId xmlns:a16="http://schemas.microsoft.com/office/drawing/2014/main" id="{BF8DB92E-3DD6-4B48-B2FA-AF7C367D4B06}"/>
              </a:ext>
            </a:extLst>
          </p:cNvPr>
          <p:cNvSpPr>
            <a:spLocks noGrp="1" noChangeArrowheads="1"/>
          </p:cNvSpPr>
          <p:nvPr>
            <p:ph type="body" idx="1"/>
          </p:nvPr>
        </p:nvSpPr>
        <p:spPr/>
        <p:txBody>
          <a:bodyPr lIns="92075" tIns="46038" rIns="92075" bIns="46038"/>
          <a:lstStyle/>
          <a:p>
            <a:pPr eaLnBrk="1" hangingPunct="1">
              <a:defRPr/>
            </a:pPr>
            <a:r>
              <a:rPr lang="en-US" dirty="0"/>
              <a:t>available</a:t>
            </a:r>
          </a:p>
          <a:p>
            <a:pPr eaLnBrk="1" hangingPunct="1">
              <a:defRPr/>
            </a:pPr>
            <a:r>
              <a:rPr lang="en-US" dirty="0"/>
              <a:t>Relies on amplification of native HSV DNA…..</a:t>
            </a:r>
          </a:p>
          <a:p>
            <a:pPr eaLnBrk="1" hangingPunct="1">
              <a:defRPr/>
            </a:pPr>
            <a:r>
              <a:rPr lang="en-US" dirty="0"/>
              <a:t>Primary limitations include cost and possibility of false positives </a:t>
            </a:r>
          </a:p>
          <a:p>
            <a:pPr eaLnBrk="1" hangingPunct="1">
              <a:defRPr/>
            </a:pPr>
            <a:r>
              <a:rPr lang="en-US" dirty="0"/>
              <a:t>PCR sensitivity rates vary from 75% to 100%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E0666E77-BF05-435F-B2E4-0E5D929B7806}"/>
              </a:ext>
            </a:extLst>
          </p:cNvPr>
          <p:cNvSpPr>
            <a:spLocks noGrp="1" noChangeArrowheads="1"/>
          </p:cNvSpPr>
          <p:nvPr>
            <p:ph type="title"/>
          </p:nvPr>
        </p:nvSpPr>
        <p:spPr>
          <a:xfrm>
            <a:off x="1066800" y="304800"/>
            <a:ext cx="7543800" cy="1241425"/>
          </a:xfrm>
        </p:spPr>
        <p:txBody>
          <a:bodyPr lIns="92075" tIns="46038" rIns="92075" bIns="46038" anchor="b"/>
          <a:lstStyle/>
          <a:p>
            <a:pPr eaLnBrk="1" hangingPunct="1">
              <a:defRPr/>
            </a:pPr>
            <a:r>
              <a:rPr lang="en-US"/>
              <a:t>Acyclovir</a:t>
            </a:r>
          </a:p>
        </p:txBody>
      </p:sp>
      <p:sp>
        <p:nvSpPr>
          <p:cNvPr id="98307" name="Rectangle 3">
            <a:extLst>
              <a:ext uri="{FF2B5EF4-FFF2-40B4-BE49-F238E27FC236}">
                <a16:creationId xmlns:a16="http://schemas.microsoft.com/office/drawing/2014/main" id="{3C236799-4286-4FBC-8C03-8FC1006C31D0}"/>
              </a:ext>
            </a:extLst>
          </p:cNvPr>
          <p:cNvSpPr>
            <a:spLocks noGrp="1" noChangeArrowheads="1"/>
          </p:cNvSpPr>
          <p:nvPr>
            <p:ph type="body" idx="1"/>
          </p:nvPr>
        </p:nvSpPr>
        <p:spPr>
          <a:xfrm>
            <a:off x="1258888" y="2060575"/>
            <a:ext cx="7124700" cy="3948113"/>
          </a:xfrm>
        </p:spPr>
        <p:txBody>
          <a:bodyPr lIns="92075" tIns="46038" rIns="92075" bIns="46038"/>
          <a:lstStyle/>
          <a:p>
            <a:pPr eaLnBrk="1" hangingPunct="1">
              <a:defRPr/>
            </a:pPr>
            <a:r>
              <a:rPr lang="en-US" sz="2400" dirty="0"/>
              <a:t>Minimum effective dose in neonates is 30 mg/kg/day in three divided doses</a:t>
            </a:r>
          </a:p>
          <a:p>
            <a:pPr lvl="1" eaLnBrk="1" hangingPunct="1">
              <a:defRPr/>
            </a:pPr>
            <a:r>
              <a:rPr lang="en-US" sz="2400" dirty="0"/>
              <a:t>Most experts recommend higher doses:     45 to 60 mg/kg/day</a:t>
            </a:r>
          </a:p>
          <a:p>
            <a:pPr eaLnBrk="1" hangingPunct="1">
              <a:defRPr/>
            </a:pPr>
            <a:r>
              <a:rPr lang="en-US" sz="2400" dirty="0"/>
              <a:t>Neonatal HSV should be treated with </a:t>
            </a:r>
            <a:r>
              <a:rPr lang="en-US" sz="2400" dirty="0" err="1">
                <a:solidFill>
                  <a:srgbClr val="FFFF00"/>
                </a:solidFill>
              </a:rPr>
              <a:t>parenteral</a:t>
            </a:r>
            <a:r>
              <a:rPr lang="en-US" sz="2400" dirty="0">
                <a:solidFill>
                  <a:srgbClr val="FFFF00"/>
                </a:solidFill>
              </a:rPr>
              <a:t> </a:t>
            </a:r>
            <a:r>
              <a:rPr lang="en-US" sz="2400" dirty="0"/>
              <a:t>acyclovir rather than oral therapy</a:t>
            </a:r>
          </a:p>
          <a:p>
            <a:pPr eaLnBrk="1" hangingPunct="1">
              <a:defRPr/>
            </a:pPr>
            <a:r>
              <a:rPr lang="en-US" sz="2400" dirty="0"/>
              <a:t>Minimum length of therapy is </a:t>
            </a:r>
            <a:r>
              <a:rPr lang="en-US" sz="2400" dirty="0">
                <a:solidFill>
                  <a:srgbClr val="FFFF00"/>
                </a:solidFill>
              </a:rPr>
              <a:t>14 days</a:t>
            </a:r>
          </a:p>
          <a:p>
            <a:pPr lvl="1" eaLnBrk="1" hangingPunct="1">
              <a:defRPr/>
            </a:pPr>
            <a:r>
              <a:rPr lang="en-US" sz="2400" dirty="0"/>
              <a:t>21 day course may prove more effective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DCD70A4A-C662-4024-92FE-12048323CAD8}"/>
              </a:ext>
            </a:extLst>
          </p:cNvPr>
          <p:cNvSpPr>
            <a:spLocks noGrp="1" noChangeArrowheads="1"/>
          </p:cNvSpPr>
          <p:nvPr>
            <p:ph type="title"/>
          </p:nvPr>
        </p:nvSpPr>
        <p:spPr/>
        <p:txBody>
          <a:bodyPr lIns="92075" tIns="46038" rIns="92075" bIns="46038" anchor="b"/>
          <a:lstStyle/>
          <a:p>
            <a:pPr eaLnBrk="1" hangingPunct="1">
              <a:defRPr/>
            </a:pPr>
            <a:r>
              <a:rPr lang="en-US"/>
              <a:t>Special Considerations</a:t>
            </a:r>
          </a:p>
        </p:txBody>
      </p:sp>
      <p:sp>
        <p:nvSpPr>
          <p:cNvPr id="99331" name="Rectangle 3">
            <a:extLst>
              <a:ext uri="{FF2B5EF4-FFF2-40B4-BE49-F238E27FC236}">
                <a16:creationId xmlns:a16="http://schemas.microsoft.com/office/drawing/2014/main" id="{3082497D-D8CD-4796-9DB4-E21E6F2C834B}"/>
              </a:ext>
            </a:extLst>
          </p:cNvPr>
          <p:cNvSpPr>
            <a:spLocks noGrp="1" noChangeArrowheads="1"/>
          </p:cNvSpPr>
          <p:nvPr>
            <p:ph type="body" idx="1"/>
          </p:nvPr>
        </p:nvSpPr>
        <p:spPr>
          <a:xfrm>
            <a:off x="1071563" y="1785938"/>
            <a:ext cx="7543800" cy="4114800"/>
          </a:xfrm>
        </p:spPr>
        <p:txBody>
          <a:bodyPr lIns="92075" tIns="46038" rIns="92075" bIns="46038"/>
          <a:lstStyle/>
          <a:p>
            <a:pPr eaLnBrk="1" hangingPunct="1">
              <a:defRPr/>
            </a:pPr>
            <a:r>
              <a:rPr lang="en-US" sz="2400" dirty="0"/>
              <a:t>Intravenous acyclovir:</a:t>
            </a:r>
          </a:p>
          <a:p>
            <a:pPr lvl="1" eaLnBrk="1" hangingPunct="1">
              <a:defRPr/>
            </a:pPr>
            <a:r>
              <a:rPr lang="en-US" sz="2400" dirty="0"/>
              <a:t>Ensure adequate hydration to prevent precipitation of drug in kidneys</a:t>
            </a:r>
          </a:p>
          <a:p>
            <a:pPr lvl="1" eaLnBrk="1" hangingPunct="1">
              <a:defRPr/>
            </a:pPr>
            <a:r>
              <a:rPr lang="en-US" sz="2400" dirty="0"/>
              <a:t>Infuse drug over one hour </a:t>
            </a:r>
          </a:p>
          <a:p>
            <a:pPr lvl="1" eaLnBrk="1" hangingPunct="1">
              <a:defRPr/>
            </a:pPr>
            <a:r>
              <a:rPr lang="en-US" sz="2400" dirty="0"/>
              <a:t>The use of higher doses of acyclovir is associated with an increased frequency of </a:t>
            </a:r>
            <a:r>
              <a:rPr lang="en-US" sz="2400" dirty="0" err="1"/>
              <a:t>neutropenia</a:t>
            </a:r>
            <a:r>
              <a:rPr lang="en-US" sz="2400" dirty="0"/>
              <a:t> </a:t>
            </a:r>
          </a:p>
          <a:p>
            <a:pPr eaLnBrk="1" hangingPunct="1">
              <a:defRPr/>
            </a:pPr>
            <a:r>
              <a:rPr lang="en-US" sz="2400" dirty="0"/>
              <a:t>Ocular disease:</a:t>
            </a:r>
          </a:p>
          <a:p>
            <a:pPr lvl="1" eaLnBrk="1" hangingPunct="1">
              <a:defRPr/>
            </a:pPr>
            <a:r>
              <a:rPr lang="en-US" sz="2400" dirty="0"/>
              <a:t>Topical therapy with 1-2% </a:t>
            </a:r>
            <a:r>
              <a:rPr lang="en-US" sz="2400" dirty="0" err="1"/>
              <a:t>trifluridine</a:t>
            </a:r>
            <a:r>
              <a:rPr lang="en-US" sz="2400" dirty="0"/>
              <a:t>, 1% </a:t>
            </a:r>
            <a:r>
              <a:rPr lang="en-US" sz="2400" dirty="0" err="1"/>
              <a:t>iododeoxyuridine</a:t>
            </a:r>
            <a:r>
              <a:rPr lang="en-US" sz="2400" dirty="0"/>
              <a:t>, or 3% </a:t>
            </a:r>
            <a:r>
              <a:rPr lang="en-US" sz="2400" dirty="0" err="1"/>
              <a:t>vidarabine</a:t>
            </a:r>
            <a:endParaRPr lang="en-US" sz="2400" dirty="0"/>
          </a:p>
          <a:p>
            <a:pPr lvl="1" eaLnBrk="1" hangingPunct="1">
              <a:defRPr/>
            </a:pPr>
            <a:r>
              <a:rPr lang="en-US" sz="2400" dirty="0"/>
              <a:t>Requires acyclovir as well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455C8546-3DBC-4966-AED0-2A319F91E344}"/>
              </a:ext>
            </a:extLst>
          </p:cNvPr>
          <p:cNvSpPr>
            <a:spLocks noGrp="1" noChangeArrowheads="1"/>
          </p:cNvSpPr>
          <p:nvPr>
            <p:ph type="title"/>
          </p:nvPr>
        </p:nvSpPr>
        <p:spPr/>
        <p:txBody>
          <a:bodyPr lIns="92075" tIns="46038" rIns="92075" bIns="46038" anchor="b"/>
          <a:lstStyle/>
          <a:p>
            <a:pPr eaLnBrk="1" hangingPunct="1">
              <a:defRPr/>
            </a:pPr>
            <a:r>
              <a:rPr lang="en-US"/>
              <a:t>Recurrent Skin Lesions</a:t>
            </a:r>
          </a:p>
        </p:txBody>
      </p:sp>
      <p:sp>
        <p:nvSpPr>
          <p:cNvPr id="100355" name="Rectangle 3">
            <a:extLst>
              <a:ext uri="{FF2B5EF4-FFF2-40B4-BE49-F238E27FC236}">
                <a16:creationId xmlns:a16="http://schemas.microsoft.com/office/drawing/2014/main" id="{B943F2D1-2857-4516-AA2A-CD562391CD35}"/>
              </a:ext>
            </a:extLst>
          </p:cNvPr>
          <p:cNvSpPr>
            <a:spLocks noGrp="1" noChangeArrowheads="1"/>
          </p:cNvSpPr>
          <p:nvPr>
            <p:ph type="body" idx="1"/>
          </p:nvPr>
        </p:nvSpPr>
        <p:spPr>
          <a:xfrm>
            <a:off x="1042988" y="1989138"/>
            <a:ext cx="7543800" cy="4114800"/>
          </a:xfrm>
        </p:spPr>
        <p:txBody>
          <a:bodyPr lIns="92075" tIns="46038" rIns="92075" bIns="46038"/>
          <a:lstStyle/>
          <a:p>
            <a:pPr eaLnBrk="1" hangingPunct="1">
              <a:lnSpc>
                <a:spcPct val="90000"/>
              </a:lnSpc>
              <a:defRPr/>
            </a:pPr>
            <a:r>
              <a:rPr lang="en-US" sz="2800" dirty="0">
                <a:solidFill>
                  <a:srgbClr val="FFFF00"/>
                </a:solidFill>
              </a:rPr>
              <a:t>Common</a:t>
            </a:r>
            <a:r>
              <a:rPr lang="en-US" sz="2800" dirty="0"/>
              <a:t> in surviving infants</a:t>
            </a:r>
          </a:p>
          <a:p>
            <a:pPr eaLnBrk="1" hangingPunct="1">
              <a:lnSpc>
                <a:spcPct val="90000"/>
              </a:lnSpc>
              <a:defRPr/>
            </a:pPr>
            <a:r>
              <a:rPr lang="en-US" sz="2800" dirty="0"/>
              <a:t>Greater than </a:t>
            </a:r>
            <a:r>
              <a:rPr lang="en-US" sz="2800" dirty="0">
                <a:solidFill>
                  <a:srgbClr val="FFFF00"/>
                </a:solidFill>
              </a:rPr>
              <a:t>three recurrences in the first 6</a:t>
            </a:r>
            <a:r>
              <a:rPr lang="en-US" sz="2800" dirty="0"/>
              <a:t> months of life correlates with adverse neurologic and/or ocular </a:t>
            </a:r>
            <a:r>
              <a:rPr lang="en-US" sz="2800" dirty="0" err="1"/>
              <a:t>sequelae</a:t>
            </a:r>
            <a:endParaRPr lang="en-US" sz="2800" dirty="0"/>
          </a:p>
          <a:p>
            <a:pPr eaLnBrk="1" hangingPunct="1">
              <a:lnSpc>
                <a:spcPct val="90000"/>
              </a:lnSpc>
              <a:defRPr/>
            </a:pPr>
            <a:r>
              <a:rPr lang="en-US" sz="2800" dirty="0"/>
              <a:t>Role of prophylactic oral acyclovir </a:t>
            </a:r>
            <a:r>
              <a:rPr lang="en-US" sz="2800" dirty="0">
                <a:solidFill>
                  <a:srgbClr val="FFFF00"/>
                </a:solidFill>
              </a:rPr>
              <a:t>not yet clear</a:t>
            </a:r>
          </a:p>
          <a:p>
            <a:pPr eaLnBrk="1" hangingPunct="1">
              <a:lnSpc>
                <a:spcPct val="90000"/>
              </a:lnSpc>
              <a:defRPr/>
            </a:pPr>
            <a:r>
              <a:rPr lang="en-US" sz="2800" dirty="0"/>
              <a:t>Prolonged oral acyclovir associated </a:t>
            </a:r>
            <a:r>
              <a:rPr lang="en-US" sz="2800" dirty="0">
                <a:solidFill>
                  <a:srgbClr val="FFFF00"/>
                </a:solidFill>
              </a:rPr>
              <a:t>with </a:t>
            </a:r>
            <a:r>
              <a:rPr lang="en-US" sz="2800" dirty="0" err="1">
                <a:solidFill>
                  <a:srgbClr val="FFFF00"/>
                </a:solidFill>
              </a:rPr>
              <a:t>neutropenia</a:t>
            </a:r>
            <a:r>
              <a:rPr lang="en-US" sz="2800" dirty="0">
                <a:solidFill>
                  <a:srgbClr val="FFFF00"/>
                </a:solidFill>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FD50E64A-5DEB-4DCE-9162-676D4BE77D0E}"/>
              </a:ext>
            </a:extLst>
          </p:cNvPr>
          <p:cNvSpPr>
            <a:spLocks noGrp="1" noChangeArrowheads="1"/>
          </p:cNvSpPr>
          <p:nvPr>
            <p:ph type="title"/>
          </p:nvPr>
        </p:nvSpPr>
        <p:spPr>
          <a:xfrm>
            <a:off x="971550" y="0"/>
            <a:ext cx="7772400" cy="1708150"/>
          </a:xfrm>
        </p:spPr>
        <p:txBody>
          <a:bodyPr lIns="92075" tIns="46038" rIns="92075" bIns="46038" anchor="b"/>
          <a:lstStyle/>
          <a:p>
            <a:pPr eaLnBrk="1" hangingPunct="1">
              <a:defRPr/>
            </a:pPr>
            <a:r>
              <a:rPr lang="en-US" sz="3200"/>
              <a:t>                         (HSV) </a:t>
            </a:r>
            <a:br>
              <a:rPr lang="en-US" sz="3200"/>
            </a:br>
            <a:r>
              <a:rPr lang="en-US" sz="3200"/>
              <a:t>          Recommended Obstetric     </a:t>
            </a:r>
            <a:br>
              <a:rPr lang="en-US" sz="3200"/>
            </a:br>
            <a:r>
              <a:rPr lang="en-US" sz="3200"/>
              <a:t>                    Management</a:t>
            </a:r>
          </a:p>
        </p:txBody>
      </p:sp>
      <p:sp>
        <p:nvSpPr>
          <p:cNvPr id="101379" name="Rectangle 3">
            <a:extLst>
              <a:ext uri="{FF2B5EF4-FFF2-40B4-BE49-F238E27FC236}">
                <a16:creationId xmlns:a16="http://schemas.microsoft.com/office/drawing/2014/main" id="{94460A0A-A218-4F05-B333-1E10DD2378F4}"/>
              </a:ext>
            </a:extLst>
          </p:cNvPr>
          <p:cNvSpPr>
            <a:spLocks noGrp="1" noChangeArrowheads="1"/>
          </p:cNvSpPr>
          <p:nvPr>
            <p:ph type="body" idx="1"/>
          </p:nvPr>
        </p:nvSpPr>
        <p:spPr>
          <a:xfrm>
            <a:off x="1276350" y="1916113"/>
            <a:ext cx="7124700" cy="4752975"/>
          </a:xfrm>
        </p:spPr>
        <p:txBody>
          <a:bodyPr lIns="92075" tIns="46038" rIns="92075" bIns="46038"/>
          <a:lstStyle/>
          <a:p>
            <a:pPr eaLnBrk="1" hangingPunct="1">
              <a:defRPr/>
            </a:pPr>
            <a:r>
              <a:rPr lang="en-US" sz="2000" dirty="0"/>
              <a:t>All women in labor </a:t>
            </a:r>
            <a:r>
              <a:rPr lang="en-US" sz="2000" dirty="0">
                <a:solidFill>
                  <a:srgbClr val="FFFF00"/>
                </a:solidFill>
              </a:rPr>
              <a:t>should be questioned</a:t>
            </a:r>
            <a:r>
              <a:rPr lang="en-US" sz="2000" dirty="0"/>
              <a:t> regarding a history of HSV in themselves or sexual partners</a:t>
            </a:r>
          </a:p>
          <a:p>
            <a:pPr eaLnBrk="1" hangingPunct="1">
              <a:buFont typeface="Wingdings" panose="05000000000000000000" pitchFamily="2" charset="2"/>
              <a:buNone/>
              <a:defRPr/>
            </a:pPr>
            <a:endParaRPr lang="en-US" sz="2000" dirty="0"/>
          </a:p>
          <a:p>
            <a:pPr eaLnBrk="1" hangingPunct="1">
              <a:defRPr/>
            </a:pPr>
            <a:r>
              <a:rPr lang="en-US" sz="2000" dirty="0"/>
              <a:t>During the </a:t>
            </a:r>
            <a:r>
              <a:rPr lang="en-US" sz="2000" dirty="0">
                <a:solidFill>
                  <a:srgbClr val="FFFF00"/>
                </a:solidFill>
              </a:rPr>
              <a:t>physical exam</a:t>
            </a:r>
            <a:r>
              <a:rPr lang="en-US" sz="2000" dirty="0"/>
              <a:t> care should be taken to look for </a:t>
            </a:r>
            <a:r>
              <a:rPr lang="en-US" sz="2000" dirty="0">
                <a:solidFill>
                  <a:srgbClr val="FFFF00"/>
                </a:solidFill>
              </a:rPr>
              <a:t>genital and non-genital</a:t>
            </a:r>
            <a:r>
              <a:rPr lang="en-US" sz="2000" dirty="0"/>
              <a:t> lesions</a:t>
            </a:r>
          </a:p>
          <a:p>
            <a:pPr eaLnBrk="1" hangingPunct="1">
              <a:buFont typeface="Wingdings" panose="05000000000000000000" pitchFamily="2" charset="2"/>
              <a:buNone/>
              <a:defRPr/>
            </a:pPr>
            <a:endParaRPr lang="en-US" sz="2000" dirty="0"/>
          </a:p>
          <a:p>
            <a:pPr eaLnBrk="1" hangingPunct="1">
              <a:defRPr/>
            </a:pPr>
            <a:r>
              <a:rPr lang="en-US" sz="2000" dirty="0"/>
              <a:t>If </a:t>
            </a:r>
            <a:r>
              <a:rPr lang="en-US" sz="2000" dirty="0">
                <a:solidFill>
                  <a:srgbClr val="FFFF00"/>
                </a:solidFill>
              </a:rPr>
              <a:t>Cesarean section</a:t>
            </a:r>
            <a:r>
              <a:rPr lang="en-US" sz="2000" dirty="0"/>
              <a:t> is to be performed, it is best done within </a:t>
            </a:r>
            <a:r>
              <a:rPr lang="en-US" sz="2000" dirty="0">
                <a:solidFill>
                  <a:srgbClr val="FFFF00"/>
                </a:solidFill>
              </a:rPr>
              <a:t>4-6 hours</a:t>
            </a:r>
            <a:r>
              <a:rPr lang="en-US" sz="2000" dirty="0"/>
              <a:t> of membrane rupture</a:t>
            </a:r>
          </a:p>
          <a:p>
            <a:pPr eaLnBrk="1" hangingPunct="1">
              <a:buFont typeface="Wingdings" panose="05000000000000000000" pitchFamily="2" charset="2"/>
              <a:buNone/>
              <a:defRPr/>
            </a:pPr>
            <a:endParaRPr lang="en-US" sz="2000" dirty="0"/>
          </a:p>
          <a:p>
            <a:pPr eaLnBrk="1" hangingPunct="1">
              <a:defRPr/>
            </a:pPr>
            <a:r>
              <a:rPr lang="en-US" sz="2000" dirty="0"/>
              <a:t>Scalp monitors and scalp sampling </a:t>
            </a:r>
            <a:r>
              <a:rPr lang="en-US" sz="2000" dirty="0">
                <a:solidFill>
                  <a:srgbClr val="FFFF00"/>
                </a:solidFill>
              </a:rPr>
              <a:t>should be avoided </a:t>
            </a:r>
          </a:p>
          <a:p>
            <a:pPr eaLnBrk="1" hangingPunct="1">
              <a:defRPr/>
            </a:pPr>
            <a:endParaRPr lang="en-US" sz="2000" b="1" dirty="0"/>
          </a:p>
          <a:p>
            <a:pPr eaLnBrk="1" hangingPunct="1">
              <a:defRPr/>
            </a:pPr>
            <a:r>
              <a:rPr lang="en-US" sz="2000" b="1" dirty="0"/>
              <a:t>Primary and Recurrent genital HSV during pregnancy : give </a:t>
            </a:r>
            <a:r>
              <a:rPr lang="en-US" sz="2000" dirty="0"/>
              <a:t>suppressive acyclovir therapy starting at 36 weeks’ gestation at a dose of 400 mg </a:t>
            </a:r>
            <a:r>
              <a:rPr lang="en-US" sz="2000" dirty="0" err="1"/>
              <a:t>tid</a:t>
            </a:r>
            <a:endParaRPr lang="en-US" sz="2000"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944FC9FD-92F2-4010-85EB-A3E83E39185C}"/>
              </a:ext>
            </a:extLst>
          </p:cNvPr>
          <p:cNvSpPr>
            <a:spLocks noGrp="1" noChangeArrowheads="1"/>
          </p:cNvSpPr>
          <p:nvPr>
            <p:ph type="title"/>
          </p:nvPr>
        </p:nvSpPr>
        <p:spPr>
          <a:xfrm>
            <a:off x="971550" y="404813"/>
            <a:ext cx="7772400" cy="1143000"/>
          </a:xfrm>
        </p:spPr>
        <p:txBody>
          <a:bodyPr lIns="92075" tIns="46038" rIns="92075" bIns="46038" anchor="b"/>
          <a:lstStyle/>
          <a:p>
            <a:pPr eaLnBrk="1" hangingPunct="1">
              <a:defRPr/>
            </a:pPr>
            <a:r>
              <a:rPr lang="en-US" sz="4000"/>
              <a:t>Vertically Transmitted Viral Infections in the Neonate</a:t>
            </a:r>
          </a:p>
        </p:txBody>
      </p:sp>
      <p:sp>
        <p:nvSpPr>
          <p:cNvPr id="83971" name="Rectangle 3">
            <a:extLst>
              <a:ext uri="{FF2B5EF4-FFF2-40B4-BE49-F238E27FC236}">
                <a16:creationId xmlns:a16="http://schemas.microsoft.com/office/drawing/2014/main" id="{67498F7B-913F-4BA1-8B36-B4A8911778B9}"/>
              </a:ext>
            </a:extLst>
          </p:cNvPr>
          <p:cNvSpPr>
            <a:spLocks noGrp="1" noChangeArrowheads="1"/>
          </p:cNvSpPr>
          <p:nvPr>
            <p:ph type="body" sz="half" idx="2"/>
          </p:nvPr>
        </p:nvSpPr>
        <p:spPr>
          <a:xfrm>
            <a:off x="4932363" y="1989138"/>
            <a:ext cx="3622675" cy="3743325"/>
          </a:xfrm>
        </p:spPr>
        <p:txBody>
          <a:bodyPr lIns="92075" tIns="46038" rIns="92075" bIns="46038"/>
          <a:lstStyle/>
          <a:p>
            <a:pPr eaLnBrk="1" hangingPunct="1">
              <a:defRPr/>
            </a:pPr>
            <a:r>
              <a:rPr lang="en-US" sz="2800">
                <a:hlinkClick r:id="rId2" action="ppaction://hlinksldjump"/>
              </a:rPr>
              <a:t>Herpes Simplex Virus (HSV)</a:t>
            </a:r>
            <a:endParaRPr lang="en-US" sz="2800"/>
          </a:p>
          <a:p>
            <a:pPr eaLnBrk="1" hangingPunct="1">
              <a:defRPr/>
            </a:pPr>
            <a:r>
              <a:rPr lang="en-US" sz="2800">
                <a:hlinkClick r:id="rId3" action="ppaction://hlinksldjump"/>
              </a:rPr>
              <a:t>Varicella Zoster Virus (VZV) </a:t>
            </a:r>
            <a:endParaRPr lang="en-US" sz="2800"/>
          </a:p>
          <a:p>
            <a:pPr eaLnBrk="1" hangingPunct="1">
              <a:defRPr/>
            </a:pPr>
            <a:r>
              <a:rPr lang="en-US" sz="2800" u="sng"/>
              <a:t>Hepatitis B</a:t>
            </a:r>
          </a:p>
          <a:p>
            <a:pPr eaLnBrk="1" hangingPunct="1">
              <a:defRPr/>
            </a:pPr>
            <a:r>
              <a:rPr lang="en-US" sz="2800">
                <a:hlinkClick r:id="rId4" action="ppaction://hlinksldjump"/>
              </a:rPr>
              <a:t>Cytomegalovirus (CMV)</a:t>
            </a:r>
            <a:endParaRPr lang="en-US" sz="2800"/>
          </a:p>
          <a:p>
            <a:pPr eaLnBrk="1" hangingPunct="1">
              <a:defRPr/>
            </a:pPr>
            <a:endParaRPr lang="en-US" sz="2800"/>
          </a:p>
        </p:txBody>
      </p:sp>
      <p:graphicFrame>
        <p:nvGraphicFramePr>
          <p:cNvPr id="6148" name="Object 4">
            <a:extLst>
              <a:ext uri="{FF2B5EF4-FFF2-40B4-BE49-F238E27FC236}">
                <a16:creationId xmlns:a16="http://schemas.microsoft.com/office/drawing/2014/main" id="{14C3D82F-1307-1EA9-A63E-A05123F77FD1}"/>
              </a:ext>
            </a:extLst>
          </p:cNvPr>
          <p:cNvGraphicFramePr>
            <a:graphicFrameLocks noGrp="1"/>
          </p:cNvGraphicFramePr>
          <p:nvPr>
            <p:ph type="clipArt" sz="half" idx="1"/>
          </p:nvPr>
        </p:nvGraphicFramePr>
        <p:xfrm>
          <a:off x="1476375" y="2133600"/>
          <a:ext cx="2735263" cy="3505200"/>
        </p:xfrm>
        <a:graphic>
          <a:graphicData uri="http://schemas.openxmlformats.org/presentationml/2006/ole">
            <mc:AlternateContent xmlns:mc="http://schemas.openxmlformats.org/markup-compatibility/2006">
              <mc:Choice xmlns:v="urn:schemas-microsoft-com:vml" Requires="v">
                <p:oleObj name="ClipArt" r:id="rId5" imgW="1047207" imgH="1338875" progId="MS_ClipArt_Gallery.2">
                  <p:embed/>
                </p:oleObj>
              </mc:Choice>
              <mc:Fallback>
                <p:oleObj name="ClipArt" r:id="rId5" imgW="1047207" imgH="1338875" progId="MS_ClipArt_Gallery.2">
                  <p:embed/>
                  <p:pic>
                    <p:nvPicPr>
                      <p:cNvPr id="6148" name="Object 4">
                        <a:extLst>
                          <a:ext uri="{FF2B5EF4-FFF2-40B4-BE49-F238E27FC236}">
                            <a16:creationId xmlns:a16="http://schemas.microsoft.com/office/drawing/2014/main" id="{14C3D82F-1307-1EA9-A63E-A05123F77FD1}"/>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375" y="2133600"/>
                        <a:ext cx="2735263" cy="350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1CCA4646-B1C9-4356-9324-36706CA16DFA}"/>
              </a:ext>
            </a:extLst>
          </p:cNvPr>
          <p:cNvSpPr>
            <a:spLocks noGrp="1" noChangeArrowheads="1"/>
          </p:cNvSpPr>
          <p:nvPr>
            <p:ph type="title"/>
          </p:nvPr>
        </p:nvSpPr>
        <p:spPr>
          <a:xfrm>
            <a:off x="1066800" y="188913"/>
            <a:ext cx="7543800" cy="1165225"/>
          </a:xfrm>
        </p:spPr>
        <p:txBody>
          <a:bodyPr lIns="92075" tIns="46038" rIns="92075" bIns="46038" anchor="b"/>
          <a:lstStyle/>
          <a:p>
            <a:pPr eaLnBrk="1" hangingPunct="1">
              <a:defRPr/>
            </a:pPr>
            <a:r>
              <a:rPr lang="en-US" sz="3600"/>
              <a:t>                      (HSV) </a:t>
            </a:r>
            <a:br>
              <a:rPr lang="en-US" sz="3600"/>
            </a:br>
            <a:r>
              <a:rPr lang="en-US" sz="3600"/>
              <a:t>             Preterm Infants</a:t>
            </a:r>
          </a:p>
        </p:txBody>
      </p:sp>
      <p:sp>
        <p:nvSpPr>
          <p:cNvPr id="102403" name="Rectangle 3">
            <a:extLst>
              <a:ext uri="{FF2B5EF4-FFF2-40B4-BE49-F238E27FC236}">
                <a16:creationId xmlns:a16="http://schemas.microsoft.com/office/drawing/2014/main" id="{FAC8DB34-C83E-4046-8CFD-C786269CAFFA}"/>
              </a:ext>
            </a:extLst>
          </p:cNvPr>
          <p:cNvSpPr>
            <a:spLocks noGrp="1" noChangeArrowheads="1"/>
          </p:cNvSpPr>
          <p:nvPr>
            <p:ph type="body" idx="1"/>
          </p:nvPr>
        </p:nvSpPr>
        <p:spPr>
          <a:xfrm>
            <a:off x="976313" y="1957388"/>
            <a:ext cx="7772400" cy="4495800"/>
          </a:xfrm>
        </p:spPr>
        <p:txBody>
          <a:bodyPr lIns="92075" tIns="46038" rIns="92075" bIns="46038"/>
          <a:lstStyle/>
          <a:p>
            <a:pPr eaLnBrk="1" hangingPunct="1">
              <a:defRPr/>
            </a:pPr>
            <a:r>
              <a:rPr lang="en-US" sz="2400" dirty="0"/>
              <a:t>When a woman presents in</a:t>
            </a:r>
          </a:p>
          <a:p>
            <a:pPr lvl="1" eaLnBrk="1" hangingPunct="1">
              <a:defRPr/>
            </a:pPr>
            <a:r>
              <a:rPr lang="en-US" sz="2400" dirty="0"/>
              <a:t> </a:t>
            </a:r>
            <a:r>
              <a:rPr lang="en-US" sz="2000" dirty="0"/>
              <a:t>preterm labor </a:t>
            </a:r>
          </a:p>
          <a:p>
            <a:pPr lvl="1" eaLnBrk="1" hangingPunct="1">
              <a:defRPr/>
            </a:pPr>
            <a:r>
              <a:rPr lang="en-US" sz="2000" dirty="0"/>
              <a:t>active HSV lesions,</a:t>
            </a:r>
          </a:p>
          <a:p>
            <a:pPr lvl="1" eaLnBrk="1" hangingPunct="1">
              <a:defRPr/>
            </a:pPr>
            <a:r>
              <a:rPr lang="en-US" sz="2000" dirty="0"/>
              <a:t>AND ruptured membranes</a:t>
            </a:r>
            <a:r>
              <a:rPr lang="en-US" sz="2400" dirty="0"/>
              <a:t> </a:t>
            </a:r>
          </a:p>
          <a:p>
            <a:pPr lvl="2" eaLnBrk="1" hangingPunct="1">
              <a:defRPr/>
            </a:pPr>
            <a:r>
              <a:rPr lang="en-US" b="1" i="1" u="sng" dirty="0">
                <a:solidFill>
                  <a:srgbClr val="FFFF00"/>
                </a:solidFill>
              </a:rPr>
              <a:t>the course is not clear:</a:t>
            </a:r>
          </a:p>
          <a:p>
            <a:pPr eaLnBrk="1" hangingPunct="1">
              <a:defRPr/>
            </a:pPr>
            <a:r>
              <a:rPr lang="en-US" sz="2400" dirty="0"/>
              <a:t>Options include:</a:t>
            </a:r>
          </a:p>
          <a:p>
            <a:pPr lvl="1" eaLnBrk="1" hangingPunct="1">
              <a:defRPr/>
            </a:pPr>
            <a:r>
              <a:rPr lang="en-US" sz="2000" dirty="0"/>
              <a:t>Allow labor to progress (</a:t>
            </a:r>
            <a:r>
              <a:rPr lang="en-US" sz="2000" i="1" u="sng" dirty="0">
                <a:solidFill>
                  <a:srgbClr val="FFFF00"/>
                </a:solidFill>
              </a:rPr>
              <a:t>consider acyclovir for mother</a:t>
            </a:r>
            <a:r>
              <a:rPr lang="en-US" sz="2000" dirty="0"/>
              <a:t>)</a:t>
            </a:r>
          </a:p>
          <a:p>
            <a:pPr lvl="1" eaLnBrk="1" hangingPunct="1">
              <a:defRPr/>
            </a:pPr>
            <a:r>
              <a:rPr lang="en-US" sz="2000" dirty="0"/>
              <a:t>Delay delivery and give </a:t>
            </a:r>
            <a:r>
              <a:rPr lang="en-US" sz="2000" i="1" u="sng" dirty="0">
                <a:solidFill>
                  <a:srgbClr val="FFFF00"/>
                </a:solidFill>
              </a:rPr>
              <a:t>steroids for lung maturation,</a:t>
            </a:r>
            <a:r>
              <a:rPr lang="en-US" sz="2000" dirty="0"/>
              <a:t> some experts recommend that intravenous acyclovir (15 mg/kg per day in 3 divided doses, maximum 1200 mg/day) be given to the mother if labor and delivery are delayed</a:t>
            </a:r>
            <a:endParaRPr lang="en-US" sz="2000" i="1" u="sng" dirty="0">
              <a:solidFill>
                <a:srgbClr val="FFFF00"/>
              </a:solidFill>
            </a:endParaRPr>
          </a:p>
          <a:p>
            <a:pPr lvl="1" eaLnBrk="1" hangingPunct="1">
              <a:defRPr/>
            </a:pPr>
            <a:r>
              <a:rPr lang="en-US" sz="2000" i="1" u="sng" dirty="0">
                <a:solidFill>
                  <a:srgbClr val="FFFF00"/>
                </a:solidFill>
              </a:rPr>
              <a:t>Immediate Cesarean section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B88AF099-6C9D-4863-BAEB-1143F9A58239}"/>
              </a:ext>
            </a:extLst>
          </p:cNvPr>
          <p:cNvSpPr>
            <a:spLocks noGrp="1" noChangeArrowheads="1"/>
          </p:cNvSpPr>
          <p:nvPr>
            <p:ph type="title"/>
          </p:nvPr>
        </p:nvSpPr>
        <p:spPr>
          <a:xfrm>
            <a:off x="1192213" y="44450"/>
            <a:ext cx="7772400" cy="1797050"/>
          </a:xfrm>
        </p:spPr>
        <p:txBody>
          <a:bodyPr lIns="92075" tIns="46038" rIns="92075" bIns="46038" anchor="b"/>
          <a:lstStyle/>
          <a:p>
            <a:pPr eaLnBrk="1" hangingPunct="1">
              <a:defRPr/>
            </a:pPr>
            <a:r>
              <a:rPr lang="en-US" sz="4000" dirty="0"/>
              <a:t>                    (HSV)</a:t>
            </a:r>
            <a:r>
              <a:rPr lang="en-US" sz="3200" dirty="0"/>
              <a:t> </a:t>
            </a:r>
            <a:br>
              <a:rPr lang="en-US" sz="3200" dirty="0"/>
            </a:br>
            <a:r>
              <a:rPr lang="en-US" sz="3200" dirty="0"/>
              <a:t>   </a:t>
            </a:r>
            <a:r>
              <a:rPr lang="en-US" sz="3200" dirty="0">
                <a:solidFill>
                  <a:srgbClr val="FFFF00"/>
                </a:solidFill>
              </a:rPr>
              <a:t>Vaginal Delivery</a:t>
            </a:r>
            <a:r>
              <a:rPr lang="en-US" sz="3200" dirty="0"/>
              <a:t> Over a Primary   </a:t>
            </a:r>
            <a:br>
              <a:rPr lang="en-US" sz="3200" dirty="0"/>
            </a:br>
            <a:r>
              <a:rPr lang="en-US" sz="3200" dirty="0"/>
              <a:t>                Genital Infection</a:t>
            </a:r>
          </a:p>
        </p:txBody>
      </p:sp>
      <p:sp>
        <p:nvSpPr>
          <p:cNvPr id="104451" name="Rectangle 3">
            <a:extLst>
              <a:ext uri="{FF2B5EF4-FFF2-40B4-BE49-F238E27FC236}">
                <a16:creationId xmlns:a16="http://schemas.microsoft.com/office/drawing/2014/main" id="{1D9BCDCC-77FA-4F49-BE23-E1FD67D0BF30}"/>
              </a:ext>
            </a:extLst>
          </p:cNvPr>
          <p:cNvSpPr>
            <a:spLocks noGrp="1" noChangeArrowheads="1"/>
          </p:cNvSpPr>
          <p:nvPr>
            <p:ph type="body" idx="1"/>
          </p:nvPr>
        </p:nvSpPr>
        <p:spPr>
          <a:xfrm>
            <a:off x="971550" y="2133600"/>
            <a:ext cx="7772400" cy="4038600"/>
          </a:xfrm>
        </p:spPr>
        <p:txBody>
          <a:bodyPr lIns="92075" tIns="46038" rIns="92075" bIns="46038"/>
          <a:lstStyle/>
          <a:p>
            <a:pPr eaLnBrk="1" hangingPunct="1">
              <a:defRPr/>
            </a:pPr>
            <a:r>
              <a:rPr lang="en-US" sz="2800" dirty="0">
                <a:solidFill>
                  <a:srgbClr val="FFFF00"/>
                </a:solidFill>
              </a:rPr>
              <a:t>33-50%</a:t>
            </a:r>
            <a:r>
              <a:rPr lang="en-US" sz="2800" dirty="0"/>
              <a:t> risk of infection in the newborn</a:t>
            </a:r>
          </a:p>
          <a:p>
            <a:pPr eaLnBrk="1" hangingPunct="1">
              <a:defRPr/>
            </a:pPr>
            <a:r>
              <a:rPr lang="en-US" sz="2800" dirty="0"/>
              <a:t>Risk is </a:t>
            </a:r>
            <a:r>
              <a:rPr lang="en-US" sz="2800" dirty="0">
                <a:solidFill>
                  <a:srgbClr val="FFFF00"/>
                </a:solidFill>
              </a:rPr>
              <a:t>higher</a:t>
            </a:r>
            <a:r>
              <a:rPr lang="en-US" sz="2800" dirty="0"/>
              <a:t> if :</a:t>
            </a:r>
          </a:p>
          <a:p>
            <a:pPr lvl="3" eaLnBrk="1" hangingPunct="1">
              <a:defRPr/>
            </a:pPr>
            <a:r>
              <a:rPr lang="en-US" sz="1800" dirty="0"/>
              <a:t> premature</a:t>
            </a:r>
          </a:p>
          <a:p>
            <a:pPr lvl="3" eaLnBrk="1" hangingPunct="1">
              <a:defRPr/>
            </a:pPr>
            <a:r>
              <a:rPr lang="en-US" sz="1800" dirty="0">
                <a:solidFill>
                  <a:srgbClr val="FFFF00"/>
                </a:solidFill>
              </a:rPr>
              <a:t>instrumentation</a:t>
            </a:r>
            <a:r>
              <a:rPr lang="en-US" sz="1800" dirty="0"/>
              <a:t> during delivery, or if </a:t>
            </a:r>
            <a:r>
              <a:rPr lang="en-US" sz="1800" dirty="0">
                <a:solidFill>
                  <a:srgbClr val="FFFF00"/>
                </a:solidFill>
              </a:rPr>
              <a:t>lacerations</a:t>
            </a:r>
            <a:r>
              <a:rPr lang="en-US" sz="1800" dirty="0"/>
              <a:t> occur</a:t>
            </a:r>
          </a:p>
          <a:p>
            <a:pPr eaLnBrk="1" hangingPunct="1">
              <a:defRPr/>
            </a:pPr>
            <a:r>
              <a:rPr lang="en-US" sz="2800" dirty="0"/>
              <a:t>Most experts recommend </a:t>
            </a:r>
            <a:r>
              <a:rPr lang="en-US" sz="2800" dirty="0">
                <a:solidFill>
                  <a:srgbClr val="FFFF00"/>
                </a:solidFill>
              </a:rPr>
              <a:t>empiric acyclovir</a:t>
            </a:r>
            <a:r>
              <a:rPr lang="en-US" sz="2800" dirty="0"/>
              <a:t> treatment at birth</a:t>
            </a:r>
          </a:p>
          <a:p>
            <a:pPr eaLnBrk="1" hangingPunct="1">
              <a:defRPr/>
            </a:pPr>
            <a:r>
              <a:rPr lang="en-US" sz="2800" dirty="0"/>
              <a:t>Obtain </a:t>
            </a:r>
            <a:r>
              <a:rPr lang="en-US" sz="2800" dirty="0">
                <a:solidFill>
                  <a:srgbClr val="FFFF00"/>
                </a:solidFill>
              </a:rPr>
              <a:t>viral cultures</a:t>
            </a:r>
            <a:r>
              <a:rPr lang="en-US" sz="2800" dirty="0"/>
              <a:t> prior to starting therapy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B8E52C2C-AD36-4E27-9647-BF326E95C906}"/>
              </a:ext>
            </a:extLst>
          </p:cNvPr>
          <p:cNvSpPr>
            <a:spLocks noGrp="1" noChangeArrowheads="1"/>
          </p:cNvSpPr>
          <p:nvPr>
            <p:ph type="title"/>
          </p:nvPr>
        </p:nvSpPr>
        <p:spPr>
          <a:xfrm>
            <a:off x="976313" y="0"/>
            <a:ext cx="7772400" cy="1781175"/>
          </a:xfrm>
        </p:spPr>
        <p:txBody>
          <a:bodyPr lIns="92075" tIns="46038" rIns="92075" bIns="46038" anchor="b"/>
          <a:lstStyle/>
          <a:p>
            <a:pPr eaLnBrk="1" hangingPunct="1">
              <a:defRPr/>
            </a:pPr>
            <a:r>
              <a:rPr lang="en-US" sz="3600" dirty="0"/>
              <a:t>                         HSV</a:t>
            </a:r>
            <a:br>
              <a:rPr lang="en-US" sz="3600" dirty="0"/>
            </a:br>
            <a:r>
              <a:rPr lang="en-US" sz="3600" dirty="0"/>
              <a:t>      Vaginal Delivery Over a           </a:t>
            </a:r>
            <a:br>
              <a:rPr lang="en-US" sz="3600" dirty="0"/>
            </a:br>
            <a:r>
              <a:rPr lang="en-US" sz="3600" dirty="0"/>
              <a:t>      </a:t>
            </a:r>
            <a:r>
              <a:rPr lang="en-US" sz="3600" i="1" u="sng" dirty="0">
                <a:solidFill>
                  <a:srgbClr val="FFFF00"/>
                </a:solidFill>
              </a:rPr>
              <a:t>Recurrent</a:t>
            </a:r>
            <a:r>
              <a:rPr lang="en-US" sz="3600" i="1" u="sng" dirty="0"/>
              <a:t> </a:t>
            </a:r>
            <a:r>
              <a:rPr lang="en-US" sz="3600" dirty="0"/>
              <a:t>Genital Lesion</a:t>
            </a:r>
          </a:p>
        </p:txBody>
      </p:sp>
      <p:sp>
        <p:nvSpPr>
          <p:cNvPr id="105475" name="Rectangle 3">
            <a:extLst>
              <a:ext uri="{FF2B5EF4-FFF2-40B4-BE49-F238E27FC236}">
                <a16:creationId xmlns:a16="http://schemas.microsoft.com/office/drawing/2014/main" id="{174C8A0D-8E8A-4855-8F0C-E747D2B79991}"/>
              </a:ext>
            </a:extLst>
          </p:cNvPr>
          <p:cNvSpPr>
            <a:spLocks noGrp="1" noChangeArrowheads="1"/>
          </p:cNvSpPr>
          <p:nvPr>
            <p:ph type="body" idx="1"/>
          </p:nvPr>
        </p:nvSpPr>
        <p:spPr>
          <a:xfrm>
            <a:off x="971550" y="1989138"/>
            <a:ext cx="7543800" cy="3886200"/>
          </a:xfrm>
        </p:spPr>
        <p:txBody>
          <a:bodyPr lIns="92075" tIns="46038" rIns="92075" bIns="46038"/>
          <a:lstStyle/>
          <a:p>
            <a:pPr eaLnBrk="1" hangingPunct="1">
              <a:lnSpc>
                <a:spcPct val="90000"/>
              </a:lnSpc>
              <a:defRPr/>
            </a:pPr>
            <a:r>
              <a:rPr lang="en-US" sz="2400" dirty="0"/>
              <a:t>Risk of neonatal infection </a:t>
            </a:r>
            <a:r>
              <a:rPr lang="en-US" sz="2400" dirty="0">
                <a:solidFill>
                  <a:srgbClr val="FFFF00"/>
                </a:solidFill>
              </a:rPr>
              <a:t>5% or less</a:t>
            </a:r>
          </a:p>
          <a:p>
            <a:pPr eaLnBrk="1" hangingPunct="1">
              <a:lnSpc>
                <a:spcPct val="90000"/>
              </a:lnSpc>
              <a:buFont typeface="Wingdings" panose="05000000000000000000" pitchFamily="2" charset="2"/>
              <a:buNone/>
              <a:defRPr/>
            </a:pPr>
            <a:endParaRPr lang="en-US" sz="2400" dirty="0">
              <a:solidFill>
                <a:srgbClr val="FFFF00"/>
              </a:solidFill>
            </a:endParaRPr>
          </a:p>
          <a:p>
            <a:pPr eaLnBrk="1" hangingPunct="1">
              <a:lnSpc>
                <a:spcPct val="90000"/>
              </a:lnSpc>
              <a:defRPr/>
            </a:pPr>
            <a:r>
              <a:rPr lang="en-US" sz="2400" dirty="0">
                <a:solidFill>
                  <a:srgbClr val="FFFF00"/>
                </a:solidFill>
              </a:rPr>
              <a:t>No </a:t>
            </a:r>
            <a:r>
              <a:rPr lang="en-US" sz="2400" dirty="0" err="1">
                <a:solidFill>
                  <a:srgbClr val="FFFF00"/>
                </a:solidFill>
              </a:rPr>
              <a:t>emperic</a:t>
            </a:r>
            <a:r>
              <a:rPr lang="en-US" sz="2400" dirty="0"/>
              <a:t> therapy required</a:t>
            </a:r>
          </a:p>
          <a:p>
            <a:pPr eaLnBrk="1" hangingPunct="1">
              <a:lnSpc>
                <a:spcPct val="90000"/>
              </a:lnSpc>
              <a:buFont typeface="Wingdings" panose="05000000000000000000" pitchFamily="2" charset="2"/>
              <a:buNone/>
              <a:defRPr/>
            </a:pPr>
            <a:endParaRPr lang="en-US" sz="2400" dirty="0"/>
          </a:p>
          <a:p>
            <a:pPr eaLnBrk="1" hangingPunct="1">
              <a:lnSpc>
                <a:spcPct val="90000"/>
              </a:lnSpc>
              <a:defRPr/>
            </a:pPr>
            <a:r>
              <a:rPr lang="en-US" sz="2400" dirty="0"/>
              <a:t>Surveillance cultures at </a:t>
            </a:r>
            <a:r>
              <a:rPr lang="en-US" sz="2400" dirty="0">
                <a:solidFill>
                  <a:srgbClr val="FFFF00"/>
                </a:solidFill>
              </a:rPr>
              <a:t>24- 48 hours</a:t>
            </a:r>
          </a:p>
          <a:p>
            <a:pPr eaLnBrk="1" hangingPunct="1">
              <a:lnSpc>
                <a:spcPct val="90000"/>
              </a:lnSpc>
              <a:buFont typeface="Wingdings" panose="05000000000000000000" pitchFamily="2" charset="2"/>
              <a:buNone/>
              <a:defRPr/>
            </a:pPr>
            <a:endParaRPr lang="en-US" sz="2400" dirty="0">
              <a:solidFill>
                <a:srgbClr val="FFFF00"/>
              </a:solidFill>
            </a:endParaRPr>
          </a:p>
          <a:p>
            <a:pPr eaLnBrk="1" hangingPunct="1">
              <a:lnSpc>
                <a:spcPct val="90000"/>
              </a:lnSpc>
              <a:defRPr/>
            </a:pPr>
            <a:r>
              <a:rPr lang="en-US" sz="2400" dirty="0"/>
              <a:t>Careful examination for </a:t>
            </a:r>
            <a:r>
              <a:rPr lang="en-US" sz="2400" dirty="0">
                <a:solidFill>
                  <a:srgbClr val="FFFF00"/>
                </a:solidFill>
              </a:rPr>
              <a:t>vesicles</a:t>
            </a:r>
            <a:r>
              <a:rPr lang="en-US" sz="2400" dirty="0"/>
              <a:t> and </a:t>
            </a:r>
            <a:r>
              <a:rPr lang="en-US" sz="2400" dirty="0">
                <a:solidFill>
                  <a:srgbClr val="FFFF00"/>
                </a:solidFill>
              </a:rPr>
              <a:t>systemic signs of infection</a:t>
            </a:r>
          </a:p>
          <a:p>
            <a:pPr eaLnBrk="1" hangingPunct="1">
              <a:lnSpc>
                <a:spcPct val="90000"/>
              </a:lnSpc>
              <a:defRPr/>
            </a:pPr>
            <a:endParaRPr lang="en-US" sz="2400" dirty="0">
              <a:solidFill>
                <a:srgbClr val="FFFF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DFEAC615-9C70-42B7-B1E4-46DD09C6786D}"/>
              </a:ext>
            </a:extLst>
          </p:cNvPr>
          <p:cNvSpPr>
            <a:spLocks noGrp="1" noChangeArrowheads="1"/>
          </p:cNvSpPr>
          <p:nvPr>
            <p:ph type="title"/>
          </p:nvPr>
        </p:nvSpPr>
        <p:spPr>
          <a:xfrm>
            <a:off x="1042988" y="136525"/>
            <a:ext cx="7772400" cy="1636713"/>
          </a:xfrm>
        </p:spPr>
        <p:txBody>
          <a:bodyPr lIns="92075" tIns="46038" rIns="92075" bIns="46038" anchor="b"/>
          <a:lstStyle/>
          <a:p>
            <a:pPr eaLnBrk="1" hangingPunct="1">
              <a:defRPr/>
            </a:pPr>
            <a:r>
              <a:rPr lang="en-US" sz="3600" dirty="0"/>
              <a:t>                         HSV</a:t>
            </a:r>
            <a:br>
              <a:rPr lang="en-US" sz="3600" dirty="0"/>
            </a:br>
            <a:r>
              <a:rPr lang="en-US" sz="3600" dirty="0"/>
              <a:t>   Delivery by </a:t>
            </a:r>
            <a:r>
              <a:rPr lang="en-US" sz="3600" dirty="0">
                <a:solidFill>
                  <a:srgbClr val="FFFF00"/>
                </a:solidFill>
              </a:rPr>
              <a:t>Cesarean Section</a:t>
            </a:r>
            <a:r>
              <a:rPr lang="en-US" sz="3600" dirty="0"/>
              <a:t>   </a:t>
            </a:r>
            <a:br>
              <a:rPr lang="en-US" sz="3600" dirty="0"/>
            </a:br>
            <a:r>
              <a:rPr lang="en-US" sz="3600" dirty="0"/>
              <a:t>     with Active Maternal HSV</a:t>
            </a:r>
          </a:p>
        </p:txBody>
      </p:sp>
      <p:sp>
        <p:nvSpPr>
          <p:cNvPr id="106499" name="Rectangle 3">
            <a:extLst>
              <a:ext uri="{FF2B5EF4-FFF2-40B4-BE49-F238E27FC236}">
                <a16:creationId xmlns:a16="http://schemas.microsoft.com/office/drawing/2014/main" id="{9EDF6B35-3FF4-4528-AD51-6F440EA9D33B}"/>
              </a:ext>
            </a:extLst>
          </p:cNvPr>
          <p:cNvSpPr>
            <a:spLocks noGrp="1" noChangeArrowheads="1"/>
          </p:cNvSpPr>
          <p:nvPr>
            <p:ph type="body" idx="1"/>
          </p:nvPr>
        </p:nvSpPr>
        <p:spPr>
          <a:xfrm>
            <a:off x="1042988" y="1989138"/>
            <a:ext cx="7543800" cy="3886200"/>
          </a:xfrm>
        </p:spPr>
        <p:txBody>
          <a:bodyPr lIns="92075" tIns="46038" rIns="92075" bIns="46038"/>
          <a:lstStyle/>
          <a:p>
            <a:pPr eaLnBrk="1" hangingPunct="1">
              <a:defRPr/>
            </a:pPr>
            <a:r>
              <a:rPr lang="en-US" sz="2800" dirty="0"/>
              <a:t>Obtain surveillance cultures at </a:t>
            </a:r>
            <a:r>
              <a:rPr lang="en-US" sz="2800" dirty="0">
                <a:solidFill>
                  <a:srgbClr val="FFFF00"/>
                </a:solidFill>
              </a:rPr>
              <a:t>24-48 hours of life</a:t>
            </a:r>
          </a:p>
          <a:p>
            <a:pPr eaLnBrk="1" hangingPunct="1">
              <a:defRPr/>
            </a:pPr>
            <a:r>
              <a:rPr lang="en-US" sz="2800" dirty="0"/>
              <a:t>Empiric therapy </a:t>
            </a:r>
            <a:r>
              <a:rPr lang="en-US" sz="2800" dirty="0">
                <a:solidFill>
                  <a:srgbClr val="FFFF00"/>
                </a:solidFill>
              </a:rPr>
              <a:t>not  recommended</a:t>
            </a:r>
          </a:p>
          <a:p>
            <a:pPr lvl="1" eaLnBrk="1" hangingPunct="1">
              <a:defRPr/>
            </a:pPr>
            <a:r>
              <a:rPr lang="en-US" dirty="0"/>
              <a:t>Consider therapy if primary lesion and membranes ruptured </a:t>
            </a:r>
            <a:r>
              <a:rPr lang="en-US" i="1" u="sng" dirty="0">
                <a:solidFill>
                  <a:srgbClr val="FFFF00"/>
                </a:solidFill>
              </a:rPr>
              <a:t>greater than 6 hours prior to delivery </a:t>
            </a:r>
          </a:p>
          <a:p>
            <a:pPr lvl="1" eaLnBrk="1" hangingPunct="1">
              <a:defRPr/>
            </a:pPr>
            <a:r>
              <a:rPr lang="en-US" dirty="0"/>
              <a:t>if culture results from the infants are positive for HSV or if HSV infection is strongly suspected on clinical grounds</a:t>
            </a:r>
            <a:endParaRPr lang="en-US" i="1" u="sng" dirty="0">
              <a:solidFill>
                <a:srgbClr val="FFFF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31BB8CD3-CC7A-4400-811D-53C2C8D64BC3}"/>
              </a:ext>
            </a:extLst>
          </p:cNvPr>
          <p:cNvSpPr>
            <a:spLocks noGrp="1" noChangeArrowheads="1"/>
          </p:cNvSpPr>
          <p:nvPr>
            <p:ph type="title"/>
          </p:nvPr>
        </p:nvSpPr>
        <p:spPr>
          <a:xfrm>
            <a:off x="976313" y="73025"/>
            <a:ext cx="7772400" cy="1700213"/>
          </a:xfrm>
        </p:spPr>
        <p:txBody>
          <a:bodyPr lIns="92075" tIns="46038" rIns="92075" bIns="46038" anchor="b"/>
          <a:lstStyle/>
          <a:p>
            <a:pPr eaLnBrk="1" hangingPunct="1">
              <a:defRPr/>
            </a:pPr>
            <a:r>
              <a:rPr lang="en-US" sz="3600"/>
              <a:t>                         HSV</a:t>
            </a:r>
            <a:br>
              <a:rPr lang="en-US" sz="3600"/>
            </a:br>
            <a:r>
              <a:rPr lang="en-US" sz="3600"/>
              <a:t>      Maternal History of HSV</a:t>
            </a:r>
            <a:br>
              <a:rPr lang="en-US" sz="3600"/>
            </a:br>
            <a:r>
              <a:rPr lang="en-US" sz="3600"/>
              <a:t>             </a:t>
            </a:r>
            <a:r>
              <a:rPr lang="en-US" sz="3600" i="1" u="sng">
                <a:solidFill>
                  <a:srgbClr val="FFFF00"/>
                </a:solidFill>
              </a:rPr>
              <a:t>No Active Lesions</a:t>
            </a:r>
          </a:p>
        </p:txBody>
      </p:sp>
      <p:sp>
        <p:nvSpPr>
          <p:cNvPr id="107523" name="Rectangle 3">
            <a:extLst>
              <a:ext uri="{FF2B5EF4-FFF2-40B4-BE49-F238E27FC236}">
                <a16:creationId xmlns:a16="http://schemas.microsoft.com/office/drawing/2014/main" id="{FF33266B-3D8D-41CC-84FE-D5EE5F9237B5}"/>
              </a:ext>
            </a:extLst>
          </p:cNvPr>
          <p:cNvSpPr>
            <a:spLocks noGrp="1" noChangeArrowheads="1"/>
          </p:cNvSpPr>
          <p:nvPr>
            <p:ph type="body" idx="1"/>
          </p:nvPr>
        </p:nvSpPr>
        <p:spPr>
          <a:xfrm>
            <a:off x="1066800" y="1989138"/>
            <a:ext cx="7543800" cy="3657600"/>
          </a:xfrm>
        </p:spPr>
        <p:txBody>
          <a:bodyPr lIns="92075" tIns="46038" rIns="92075" bIns="46038"/>
          <a:lstStyle/>
          <a:p>
            <a:pPr eaLnBrk="1" hangingPunct="1">
              <a:defRPr/>
            </a:pPr>
            <a:r>
              <a:rPr lang="en-US" sz="2800" dirty="0"/>
              <a:t>Not an indication for </a:t>
            </a:r>
            <a:r>
              <a:rPr lang="en-US" sz="2800" dirty="0">
                <a:solidFill>
                  <a:srgbClr val="FFFF00"/>
                </a:solidFill>
              </a:rPr>
              <a:t>Cesarean section</a:t>
            </a:r>
          </a:p>
          <a:p>
            <a:pPr eaLnBrk="1" hangingPunct="1">
              <a:buFont typeface="Wingdings" panose="05000000000000000000" pitchFamily="2" charset="2"/>
              <a:buNone/>
              <a:defRPr/>
            </a:pPr>
            <a:endParaRPr lang="en-US" sz="2800" dirty="0">
              <a:solidFill>
                <a:srgbClr val="FFFF00"/>
              </a:solidFill>
            </a:endParaRPr>
          </a:p>
          <a:p>
            <a:pPr eaLnBrk="1" hangingPunct="1">
              <a:defRPr/>
            </a:pPr>
            <a:r>
              <a:rPr lang="en-US" sz="2800" dirty="0">
                <a:solidFill>
                  <a:srgbClr val="FFFF00"/>
                </a:solidFill>
              </a:rPr>
              <a:t>No</a:t>
            </a:r>
            <a:r>
              <a:rPr lang="en-US" sz="2800" dirty="0"/>
              <a:t> </a:t>
            </a:r>
            <a:r>
              <a:rPr lang="en-US" sz="2800" dirty="0">
                <a:solidFill>
                  <a:srgbClr val="FFFF00"/>
                </a:solidFill>
              </a:rPr>
              <a:t>special isolation</a:t>
            </a:r>
            <a:r>
              <a:rPr lang="en-US" sz="2800" dirty="0"/>
              <a:t> required for infant</a:t>
            </a:r>
          </a:p>
          <a:p>
            <a:pPr eaLnBrk="1" hangingPunct="1">
              <a:buFont typeface="Wingdings" panose="05000000000000000000" pitchFamily="2" charset="2"/>
              <a:buNone/>
              <a:defRPr/>
            </a:pPr>
            <a:endParaRPr lang="en-US" sz="2800" dirty="0"/>
          </a:p>
          <a:p>
            <a:pPr eaLnBrk="1" hangingPunct="1">
              <a:defRPr/>
            </a:pPr>
            <a:r>
              <a:rPr lang="en-US" sz="2800" dirty="0"/>
              <a:t>Routine viral cultures </a:t>
            </a:r>
            <a:r>
              <a:rPr lang="en-US" sz="2800" dirty="0">
                <a:solidFill>
                  <a:srgbClr val="FFFF00"/>
                </a:solidFill>
              </a:rPr>
              <a:t>not necessary</a:t>
            </a:r>
          </a:p>
          <a:p>
            <a:pPr eaLnBrk="1" hangingPunct="1">
              <a:buFont typeface="Wingdings" panose="05000000000000000000" pitchFamily="2" charset="2"/>
              <a:buNone/>
              <a:defRPr/>
            </a:pPr>
            <a:endParaRPr 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E0219F0A-5FCF-4669-992F-13DA6570801B}"/>
              </a:ext>
            </a:extLst>
          </p:cNvPr>
          <p:cNvSpPr>
            <a:spLocks noGrp="1" noChangeArrowheads="1"/>
          </p:cNvSpPr>
          <p:nvPr>
            <p:ph type="title"/>
          </p:nvPr>
        </p:nvSpPr>
        <p:spPr>
          <a:xfrm>
            <a:off x="1042988" y="333375"/>
            <a:ext cx="7543800" cy="1241425"/>
          </a:xfrm>
        </p:spPr>
        <p:txBody>
          <a:bodyPr lIns="92075" tIns="46038" rIns="92075" bIns="46038" anchor="b"/>
          <a:lstStyle/>
          <a:p>
            <a:pPr eaLnBrk="1" hangingPunct="1">
              <a:defRPr/>
            </a:pPr>
            <a:r>
              <a:rPr lang="en-US" sz="3600"/>
              <a:t>                        HSV</a:t>
            </a:r>
            <a:br>
              <a:rPr lang="en-US" sz="3600"/>
            </a:br>
            <a:r>
              <a:rPr lang="en-US" sz="3600"/>
              <a:t>   General Recommendations </a:t>
            </a:r>
          </a:p>
        </p:txBody>
      </p:sp>
      <p:sp>
        <p:nvSpPr>
          <p:cNvPr id="108547" name="Rectangle 3">
            <a:extLst>
              <a:ext uri="{FF2B5EF4-FFF2-40B4-BE49-F238E27FC236}">
                <a16:creationId xmlns:a16="http://schemas.microsoft.com/office/drawing/2014/main" id="{69F86779-B010-4F95-821A-CA051BE4D8B1}"/>
              </a:ext>
            </a:extLst>
          </p:cNvPr>
          <p:cNvSpPr>
            <a:spLocks noGrp="1" noChangeArrowheads="1"/>
          </p:cNvSpPr>
          <p:nvPr>
            <p:ph type="body" idx="1"/>
          </p:nvPr>
        </p:nvSpPr>
        <p:spPr>
          <a:xfrm>
            <a:off x="1258888" y="2060575"/>
            <a:ext cx="7124700" cy="3948113"/>
          </a:xfrm>
        </p:spPr>
        <p:txBody>
          <a:bodyPr lIns="92075" tIns="46038" rIns="92075" bIns="46038"/>
          <a:lstStyle/>
          <a:p>
            <a:pPr eaLnBrk="1" hangingPunct="1">
              <a:defRPr/>
            </a:pPr>
            <a:r>
              <a:rPr lang="en-US" sz="2800" dirty="0"/>
              <a:t>Infants exposed to active lesions </a:t>
            </a:r>
            <a:r>
              <a:rPr lang="en-US" sz="2800" dirty="0">
                <a:solidFill>
                  <a:srgbClr val="FFFF00"/>
                </a:solidFill>
              </a:rPr>
              <a:t>should be isolated</a:t>
            </a:r>
            <a:r>
              <a:rPr lang="en-US" sz="2800" dirty="0"/>
              <a:t> from other infants in nursery</a:t>
            </a:r>
          </a:p>
          <a:p>
            <a:pPr eaLnBrk="1" hangingPunct="1">
              <a:defRPr/>
            </a:pPr>
            <a:r>
              <a:rPr lang="en-US" sz="2800" dirty="0"/>
              <a:t>Parents should be instructed in </a:t>
            </a:r>
            <a:r>
              <a:rPr lang="en-US" sz="2800" i="1" u="sng" dirty="0">
                <a:solidFill>
                  <a:srgbClr val="FFFF00"/>
                </a:solidFill>
              </a:rPr>
              <a:t>strict hand washing techniques</a:t>
            </a:r>
          </a:p>
          <a:p>
            <a:pPr eaLnBrk="1" hangingPunct="1">
              <a:defRPr/>
            </a:pPr>
            <a:r>
              <a:rPr lang="en-US" sz="2800" dirty="0"/>
              <a:t>Parents with </a:t>
            </a:r>
            <a:r>
              <a:rPr lang="en-US" sz="2800" dirty="0">
                <a:solidFill>
                  <a:srgbClr val="FFFF00"/>
                </a:solidFill>
              </a:rPr>
              <a:t>cold sores</a:t>
            </a:r>
            <a:r>
              <a:rPr lang="en-US" sz="2800" dirty="0"/>
              <a:t> should not kiss  infants until lesions healed</a:t>
            </a:r>
          </a:p>
          <a:p>
            <a:pPr eaLnBrk="1" hangingPunct="1">
              <a:defRPr/>
            </a:pPr>
            <a:r>
              <a:rPr lang="en-US" sz="2800" dirty="0"/>
              <a:t>Other non-genital herpetic lesions </a:t>
            </a:r>
            <a:r>
              <a:rPr lang="en-US" sz="2800" dirty="0">
                <a:solidFill>
                  <a:srgbClr val="FFFF00"/>
                </a:solidFill>
              </a:rPr>
              <a:t>should be covered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C22CC420-E408-4801-A1B8-FC57F482824B}"/>
              </a:ext>
            </a:extLst>
          </p:cNvPr>
          <p:cNvSpPr>
            <a:spLocks noGrp="1" noChangeArrowheads="1"/>
          </p:cNvSpPr>
          <p:nvPr>
            <p:ph type="title"/>
          </p:nvPr>
        </p:nvSpPr>
        <p:spPr>
          <a:xfrm>
            <a:off x="1066800" y="304800"/>
            <a:ext cx="7543800" cy="1241425"/>
          </a:xfrm>
        </p:spPr>
        <p:txBody>
          <a:bodyPr lIns="92075" tIns="46038" rIns="92075" bIns="46038" anchor="b"/>
          <a:lstStyle/>
          <a:p>
            <a:pPr eaLnBrk="1" hangingPunct="1">
              <a:defRPr/>
            </a:pPr>
            <a:r>
              <a:rPr lang="en-US" sz="3600"/>
              <a:t>                        HSV</a:t>
            </a:r>
            <a:br>
              <a:rPr lang="en-US" sz="3600"/>
            </a:br>
            <a:r>
              <a:rPr lang="en-US" sz="3600"/>
              <a:t>      General Considerations</a:t>
            </a:r>
          </a:p>
        </p:txBody>
      </p:sp>
      <p:sp>
        <p:nvSpPr>
          <p:cNvPr id="109571" name="Rectangle 3">
            <a:extLst>
              <a:ext uri="{FF2B5EF4-FFF2-40B4-BE49-F238E27FC236}">
                <a16:creationId xmlns:a16="http://schemas.microsoft.com/office/drawing/2014/main" id="{E46B7F9E-2A87-4C01-86DA-3B4B1118321F}"/>
              </a:ext>
            </a:extLst>
          </p:cNvPr>
          <p:cNvSpPr>
            <a:spLocks noGrp="1" noChangeArrowheads="1"/>
          </p:cNvSpPr>
          <p:nvPr>
            <p:ph type="body" idx="1"/>
          </p:nvPr>
        </p:nvSpPr>
        <p:spPr>
          <a:xfrm>
            <a:off x="1258888" y="2060575"/>
            <a:ext cx="7124700" cy="3948113"/>
          </a:xfrm>
        </p:spPr>
        <p:txBody>
          <a:bodyPr lIns="92075" tIns="46038" rIns="92075" bIns="46038"/>
          <a:lstStyle/>
          <a:p>
            <a:pPr eaLnBrk="1" hangingPunct="1">
              <a:defRPr/>
            </a:pPr>
            <a:r>
              <a:rPr lang="en-US" sz="2400" dirty="0"/>
              <a:t>Breast feeding is </a:t>
            </a:r>
            <a:r>
              <a:rPr lang="en-US" sz="2400" dirty="0">
                <a:solidFill>
                  <a:srgbClr val="FFFF00"/>
                </a:solidFill>
              </a:rPr>
              <a:t>NOT contraindicated</a:t>
            </a:r>
            <a:r>
              <a:rPr lang="en-US" sz="2400" dirty="0"/>
              <a:t> unless there are lesions on the breast</a:t>
            </a:r>
          </a:p>
          <a:p>
            <a:pPr eaLnBrk="1" hangingPunct="1">
              <a:buFont typeface="Wingdings" panose="05000000000000000000" pitchFamily="2" charset="2"/>
              <a:buNone/>
              <a:defRPr/>
            </a:pPr>
            <a:endParaRPr lang="en-US" sz="2400" dirty="0"/>
          </a:p>
          <a:p>
            <a:pPr eaLnBrk="1" hangingPunct="1">
              <a:defRPr/>
            </a:pPr>
            <a:r>
              <a:rPr lang="en-US" sz="2400" dirty="0"/>
              <a:t>Elective circumcisions </a:t>
            </a:r>
            <a:r>
              <a:rPr lang="en-US" sz="2400" dirty="0">
                <a:solidFill>
                  <a:srgbClr val="FFFF00"/>
                </a:solidFill>
              </a:rPr>
              <a:t>should be delayed</a:t>
            </a:r>
            <a:r>
              <a:rPr lang="en-US" sz="2400" dirty="0"/>
              <a:t> at least one month in high risk infants</a:t>
            </a:r>
          </a:p>
          <a:p>
            <a:pPr eaLnBrk="1" hangingPunct="1">
              <a:buFont typeface="Wingdings" panose="05000000000000000000" pitchFamily="2" charset="2"/>
              <a:buNone/>
              <a:defRPr/>
            </a:pPr>
            <a:endParaRPr lang="en-US" sz="2400" dirty="0"/>
          </a:p>
          <a:p>
            <a:pPr eaLnBrk="1" hangingPunct="1">
              <a:defRPr/>
            </a:pPr>
            <a:r>
              <a:rPr lang="en-US" sz="2400" dirty="0"/>
              <a:t>Infection can manifest </a:t>
            </a:r>
            <a:r>
              <a:rPr lang="en-US" sz="2400" dirty="0">
                <a:solidFill>
                  <a:srgbClr val="FFFF00"/>
                </a:solidFill>
              </a:rPr>
              <a:t>as late as 6 WEEKS</a:t>
            </a:r>
            <a:r>
              <a:rPr lang="en-US" sz="2400" dirty="0"/>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9A6C70F1-A20A-427B-B13A-272A5AEE1B63}"/>
              </a:ext>
            </a:extLst>
          </p:cNvPr>
          <p:cNvSpPr>
            <a:spLocks noGrp="1" noChangeArrowheads="1"/>
          </p:cNvSpPr>
          <p:nvPr>
            <p:ph type="title"/>
          </p:nvPr>
        </p:nvSpPr>
        <p:spPr/>
        <p:txBody>
          <a:bodyPr lIns="92075" tIns="46038" rIns="92075" bIns="46038" anchor="b"/>
          <a:lstStyle/>
          <a:p>
            <a:pPr eaLnBrk="1" hangingPunct="1">
              <a:defRPr/>
            </a:pPr>
            <a:r>
              <a:rPr lang="en-US"/>
              <a:t>                  (VZV) </a:t>
            </a:r>
            <a:br>
              <a:rPr lang="en-US"/>
            </a:br>
            <a:r>
              <a:rPr lang="en-US"/>
              <a:t>   Varicella Zoster Virus</a:t>
            </a:r>
          </a:p>
        </p:txBody>
      </p:sp>
      <p:graphicFrame>
        <p:nvGraphicFramePr>
          <p:cNvPr id="50179" name="Object 3">
            <a:extLst>
              <a:ext uri="{FF2B5EF4-FFF2-40B4-BE49-F238E27FC236}">
                <a16:creationId xmlns:a16="http://schemas.microsoft.com/office/drawing/2014/main" id="{C644C456-6C10-6DC8-D95D-C1893F381753}"/>
              </a:ext>
            </a:extLst>
          </p:cNvPr>
          <p:cNvGraphicFramePr>
            <a:graphicFrameLocks noGrp="1"/>
          </p:cNvGraphicFramePr>
          <p:nvPr>
            <p:ph type="clipArt" sz="half" idx="1"/>
          </p:nvPr>
        </p:nvGraphicFramePr>
        <p:xfrm>
          <a:off x="1465263" y="2397125"/>
          <a:ext cx="2898775" cy="2978150"/>
        </p:xfrm>
        <a:graphic>
          <a:graphicData uri="http://schemas.openxmlformats.org/presentationml/2006/ole">
            <mc:AlternateContent xmlns:mc="http://schemas.openxmlformats.org/markup-compatibility/2006">
              <mc:Choice xmlns:v="urn:schemas-microsoft-com:vml" Requires="v">
                <p:oleObj name="ClipArt" r:id="rId2" imgW="1024756" imgH="1022210" progId="MS_ClipArt_Gallery.2">
                  <p:embed/>
                </p:oleObj>
              </mc:Choice>
              <mc:Fallback>
                <p:oleObj name="ClipArt" r:id="rId2" imgW="1024756" imgH="1022210" progId="MS_ClipArt_Gallery.2">
                  <p:embed/>
                  <p:pic>
                    <p:nvPicPr>
                      <p:cNvPr id="50179" name="Object 3">
                        <a:extLst>
                          <a:ext uri="{FF2B5EF4-FFF2-40B4-BE49-F238E27FC236}">
                            <a16:creationId xmlns:a16="http://schemas.microsoft.com/office/drawing/2014/main" id="{C644C456-6C10-6DC8-D95D-C1893F38175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263" y="2397125"/>
                        <a:ext cx="2898775" cy="297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1620" name="Rectangle 4">
            <a:extLst>
              <a:ext uri="{FF2B5EF4-FFF2-40B4-BE49-F238E27FC236}">
                <a16:creationId xmlns:a16="http://schemas.microsoft.com/office/drawing/2014/main" id="{DA74B35C-64D0-4BC4-B39B-D66A90FB0DD5}"/>
              </a:ext>
            </a:extLst>
          </p:cNvPr>
          <p:cNvSpPr>
            <a:spLocks noGrp="1" noChangeArrowheads="1"/>
          </p:cNvSpPr>
          <p:nvPr>
            <p:ph type="body" sz="half" idx="2"/>
          </p:nvPr>
        </p:nvSpPr>
        <p:spPr>
          <a:xfrm>
            <a:off x="4913313" y="1981200"/>
            <a:ext cx="3697287" cy="4114800"/>
          </a:xfrm>
        </p:spPr>
        <p:txBody>
          <a:bodyPr lIns="92075" tIns="46038" rIns="92075" bIns="46038"/>
          <a:lstStyle/>
          <a:p>
            <a:pPr eaLnBrk="1" hangingPunct="1">
              <a:defRPr/>
            </a:pPr>
            <a:r>
              <a:rPr lang="en-US" sz="2400"/>
              <a:t>Causes </a:t>
            </a:r>
            <a:r>
              <a:rPr lang="en-US" sz="2400">
                <a:solidFill>
                  <a:srgbClr val="FFFF00"/>
                </a:solidFill>
              </a:rPr>
              <a:t>chicken pox</a:t>
            </a:r>
            <a:r>
              <a:rPr lang="en-US" sz="2400"/>
              <a:t> and </a:t>
            </a:r>
            <a:r>
              <a:rPr lang="en-US" sz="2400">
                <a:solidFill>
                  <a:srgbClr val="FFFF00"/>
                </a:solidFill>
              </a:rPr>
              <a:t>shingles</a:t>
            </a:r>
          </a:p>
          <a:p>
            <a:pPr eaLnBrk="1" hangingPunct="1">
              <a:defRPr/>
            </a:pPr>
            <a:r>
              <a:rPr lang="en-US" sz="2400"/>
              <a:t>Humans are the </a:t>
            </a:r>
            <a:r>
              <a:rPr lang="en-US" sz="2400" i="1">
                <a:solidFill>
                  <a:srgbClr val="FFFF00"/>
                </a:solidFill>
              </a:rPr>
              <a:t>only known reservoir</a:t>
            </a:r>
          </a:p>
          <a:p>
            <a:pPr eaLnBrk="1" hangingPunct="1">
              <a:defRPr/>
            </a:pPr>
            <a:r>
              <a:rPr lang="en-US" sz="2400" i="1" u="sng">
                <a:solidFill>
                  <a:srgbClr val="FFFF00"/>
                </a:solidFill>
              </a:rPr>
              <a:t>Highly contagious</a:t>
            </a:r>
          </a:p>
          <a:p>
            <a:pPr eaLnBrk="1" hangingPunct="1">
              <a:defRPr/>
            </a:pPr>
            <a:r>
              <a:rPr lang="en-US" sz="2400"/>
              <a:t>Transmission is by </a:t>
            </a:r>
            <a:r>
              <a:rPr lang="en-US" sz="2400">
                <a:solidFill>
                  <a:srgbClr val="FFFF00"/>
                </a:solidFill>
              </a:rPr>
              <a:t>contact </a:t>
            </a:r>
            <a:r>
              <a:rPr lang="en-US" sz="2400"/>
              <a:t>or </a:t>
            </a:r>
            <a:r>
              <a:rPr lang="en-US" sz="2400">
                <a:solidFill>
                  <a:srgbClr val="FFFF00"/>
                </a:solidFill>
              </a:rPr>
              <a:t>airborne droplets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5292394E-0980-4C85-849E-4E7F3019B8FB}"/>
              </a:ext>
            </a:extLst>
          </p:cNvPr>
          <p:cNvSpPr>
            <a:spLocks noGrp="1" noChangeArrowheads="1"/>
          </p:cNvSpPr>
          <p:nvPr>
            <p:ph type="title"/>
          </p:nvPr>
        </p:nvSpPr>
        <p:spPr>
          <a:xfrm>
            <a:off x="1066800" y="260350"/>
            <a:ext cx="7543800" cy="1296988"/>
          </a:xfrm>
        </p:spPr>
        <p:txBody>
          <a:bodyPr lIns="92075" tIns="46038" rIns="92075" bIns="46038" anchor="b"/>
          <a:lstStyle/>
          <a:p>
            <a:pPr eaLnBrk="1" hangingPunct="1">
              <a:defRPr/>
            </a:pPr>
            <a:r>
              <a:rPr lang="en-US" sz="4000"/>
              <a:t>                   (VZV) </a:t>
            </a:r>
            <a:br>
              <a:rPr lang="en-US" sz="4000"/>
            </a:br>
            <a:r>
              <a:rPr lang="en-US" sz="4000"/>
              <a:t>            Epidemiology</a:t>
            </a:r>
          </a:p>
        </p:txBody>
      </p:sp>
      <p:sp>
        <p:nvSpPr>
          <p:cNvPr id="112643" name="Rectangle 3">
            <a:extLst>
              <a:ext uri="{FF2B5EF4-FFF2-40B4-BE49-F238E27FC236}">
                <a16:creationId xmlns:a16="http://schemas.microsoft.com/office/drawing/2014/main" id="{8B97B890-E11D-4269-90AD-8162C28F315A}"/>
              </a:ext>
            </a:extLst>
          </p:cNvPr>
          <p:cNvSpPr>
            <a:spLocks noGrp="1" noChangeArrowheads="1"/>
          </p:cNvSpPr>
          <p:nvPr>
            <p:ph type="body" idx="1"/>
          </p:nvPr>
        </p:nvSpPr>
        <p:spPr>
          <a:xfrm>
            <a:off x="1276350" y="1981200"/>
            <a:ext cx="7124700" cy="4400550"/>
          </a:xfrm>
        </p:spPr>
        <p:txBody>
          <a:bodyPr lIns="92075" tIns="46038" rIns="92075" bIns="46038"/>
          <a:lstStyle/>
          <a:p>
            <a:pPr eaLnBrk="1" hangingPunct="1">
              <a:defRPr/>
            </a:pPr>
            <a:r>
              <a:rPr lang="en-US" sz="2400" dirty="0"/>
              <a:t>Exposure to a </a:t>
            </a:r>
            <a:r>
              <a:rPr lang="en-US" sz="2400" dirty="0">
                <a:solidFill>
                  <a:srgbClr val="FFFF00"/>
                </a:solidFill>
              </a:rPr>
              <a:t>household</a:t>
            </a:r>
            <a:r>
              <a:rPr lang="en-US" sz="2400" dirty="0"/>
              <a:t> results in infection in virtually </a:t>
            </a:r>
            <a:r>
              <a:rPr lang="en-US" sz="2400" dirty="0">
                <a:solidFill>
                  <a:srgbClr val="FFFF00"/>
                </a:solidFill>
              </a:rPr>
              <a:t>all susceptible members</a:t>
            </a:r>
          </a:p>
          <a:p>
            <a:pPr eaLnBrk="1" hangingPunct="1">
              <a:buFont typeface="Wingdings" panose="05000000000000000000" pitchFamily="2" charset="2"/>
              <a:buNone/>
              <a:defRPr/>
            </a:pPr>
            <a:endParaRPr lang="en-US" sz="2400" dirty="0">
              <a:solidFill>
                <a:srgbClr val="FFFF00"/>
              </a:solidFill>
            </a:endParaRPr>
          </a:p>
          <a:p>
            <a:pPr eaLnBrk="1" hangingPunct="1">
              <a:defRPr/>
            </a:pPr>
            <a:r>
              <a:rPr lang="en-US" sz="2400" dirty="0"/>
              <a:t>Incubation period usually </a:t>
            </a:r>
            <a:r>
              <a:rPr lang="en-US" sz="2400" dirty="0">
                <a:solidFill>
                  <a:srgbClr val="FFFF00"/>
                </a:solidFill>
              </a:rPr>
              <a:t>14-16 days</a:t>
            </a:r>
          </a:p>
          <a:p>
            <a:pPr lvl="1" eaLnBrk="1" hangingPunct="1">
              <a:defRPr/>
            </a:pPr>
            <a:r>
              <a:rPr lang="en-US" sz="2400" dirty="0"/>
              <a:t>Can range 10-21 days</a:t>
            </a:r>
          </a:p>
          <a:p>
            <a:pPr lvl="1" eaLnBrk="1" hangingPunct="1">
              <a:buFontTx/>
              <a:buNone/>
              <a:defRPr/>
            </a:pPr>
            <a:endParaRPr lang="en-US" sz="2400" dirty="0"/>
          </a:p>
          <a:p>
            <a:pPr eaLnBrk="1" hangingPunct="1">
              <a:defRPr/>
            </a:pPr>
            <a:r>
              <a:rPr lang="en-US" sz="2400" dirty="0"/>
              <a:t>Patients are contagious from </a:t>
            </a:r>
            <a:r>
              <a:rPr lang="en-US" sz="2400" i="1" u="sng" dirty="0">
                <a:solidFill>
                  <a:srgbClr val="FFFF00"/>
                </a:solidFill>
              </a:rPr>
              <a:t>5 days prior to and 2 days</a:t>
            </a:r>
            <a:r>
              <a:rPr lang="en-US" sz="2400" dirty="0"/>
              <a:t> after the onset of the rash</a:t>
            </a:r>
          </a:p>
          <a:p>
            <a:pPr lvl="1" eaLnBrk="1" hangingPunct="1">
              <a:defRPr/>
            </a:pPr>
            <a:r>
              <a:rPr lang="en-US" sz="2400" dirty="0"/>
              <a:t>Immunocompromised patients contagious for </a:t>
            </a:r>
            <a:r>
              <a:rPr lang="en-US" sz="2400" dirty="0">
                <a:solidFill>
                  <a:srgbClr val="FFFF00"/>
                </a:solidFill>
              </a:rPr>
              <a:t>duration of rash</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CB5BF06C-EC55-49FA-B3FF-8C669596B2F6}"/>
              </a:ext>
            </a:extLst>
          </p:cNvPr>
          <p:cNvSpPr>
            <a:spLocks noGrp="1" noChangeArrowheads="1"/>
          </p:cNvSpPr>
          <p:nvPr>
            <p:ph type="title"/>
          </p:nvPr>
        </p:nvSpPr>
        <p:spPr>
          <a:xfrm>
            <a:off x="1066800" y="260350"/>
            <a:ext cx="7543800" cy="1439863"/>
          </a:xfrm>
        </p:spPr>
        <p:txBody>
          <a:bodyPr lIns="92075" tIns="46038" rIns="92075" bIns="46038" anchor="b"/>
          <a:lstStyle/>
          <a:p>
            <a:pPr eaLnBrk="1" hangingPunct="1">
              <a:defRPr/>
            </a:pPr>
            <a:r>
              <a:rPr lang="en-US"/>
              <a:t>                  (VZV) </a:t>
            </a:r>
            <a:br>
              <a:rPr lang="en-US"/>
            </a:br>
            <a:r>
              <a:rPr lang="en-US"/>
              <a:t>     Congenital Varicella</a:t>
            </a:r>
          </a:p>
        </p:txBody>
      </p:sp>
      <p:sp>
        <p:nvSpPr>
          <p:cNvPr id="113667" name="Rectangle 3">
            <a:extLst>
              <a:ext uri="{FF2B5EF4-FFF2-40B4-BE49-F238E27FC236}">
                <a16:creationId xmlns:a16="http://schemas.microsoft.com/office/drawing/2014/main" id="{FE5E6349-F6AB-4463-B420-CE402ACD01D3}"/>
              </a:ext>
            </a:extLst>
          </p:cNvPr>
          <p:cNvSpPr>
            <a:spLocks noGrp="1" noChangeArrowheads="1"/>
          </p:cNvSpPr>
          <p:nvPr>
            <p:ph type="body" idx="1"/>
          </p:nvPr>
        </p:nvSpPr>
        <p:spPr>
          <a:xfrm>
            <a:off x="1258888" y="2060575"/>
            <a:ext cx="7124700" cy="3948113"/>
          </a:xfrm>
        </p:spPr>
        <p:txBody>
          <a:bodyPr lIns="92075" tIns="46038" rIns="92075" bIns="46038"/>
          <a:lstStyle/>
          <a:p>
            <a:pPr eaLnBrk="1" hangingPunct="1">
              <a:defRPr/>
            </a:pPr>
            <a:r>
              <a:rPr lang="en-US" sz="2400"/>
              <a:t>Caused by maternal infection in the </a:t>
            </a:r>
            <a:r>
              <a:rPr lang="en-US" sz="2400" i="1">
                <a:solidFill>
                  <a:srgbClr val="FFFF00"/>
                </a:solidFill>
              </a:rPr>
              <a:t>1st trimester to early 2nd trimester</a:t>
            </a:r>
          </a:p>
          <a:p>
            <a:pPr lvl="1" eaLnBrk="1" hangingPunct="1">
              <a:defRPr/>
            </a:pPr>
            <a:r>
              <a:rPr lang="en-US" sz="2400"/>
              <a:t>Greatest risk between </a:t>
            </a:r>
            <a:r>
              <a:rPr lang="en-US" sz="2400">
                <a:solidFill>
                  <a:srgbClr val="FFFF00"/>
                </a:solidFill>
              </a:rPr>
              <a:t>13-20 weeks</a:t>
            </a:r>
            <a:r>
              <a:rPr lang="en-US" sz="2400"/>
              <a:t> gestation</a:t>
            </a:r>
          </a:p>
          <a:p>
            <a:pPr lvl="1" eaLnBrk="1" hangingPunct="1">
              <a:buFontTx/>
              <a:buNone/>
              <a:defRPr/>
            </a:pPr>
            <a:endParaRPr lang="en-US" sz="2400"/>
          </a:p>
          <a:p>
            <a:pPr eaLnBrk="1" hangingPunct="1">
              <a:defRPr/>
            </a:pPr>
            <a:r>
              <a:rPr lang="en-US" sz="2400">
                <a:solidFill>
                  <a:srgbClr val="FFFF00"/>
                </a:solidFill>
              </a:rPr>
              <a:t>Limb atrophy</a:t>
            </a:r>
            <a:r>
              <a:rPr lang="en-US" sz="2400"/>
              <a:t> and </a:t>
            </a:r>
            <a:r>
              <a:rPr lang="en-US" sz="2400">
                <a:solidFill>
                  <a:srgbClr val="FFFF00"/>
                </a:solidFill>
              </a:rPr>
              <a:t>scarring</a:t>
            </a:r>
          </a:p>
          <a:p>
            <a:pPr eaLnBrk="1" hangingPunct="1">
              <a:defRPr/>
            </a:pPr>
            <a:r>
              <a:rPr lang="en-US" sz="2400"/>
              <a:t>Chronic encephalopathy and cortical atrophy</a:t>
            </a:r>
          </a:p>
          <a:p>
            <a:pPr eaLnBrk="1" hangingPunct="1">
              <a:defRPr/>
            </a:pPr>
            <a:r>
              <a:rPr lang="en-US" sz="2400"/>
              <a:t>Chorioretinitis, micropthalmia, cataracts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3C301-6646-4F1C-BA62-BE365A8F1989}"/>
              </a:ext>
            </a:extLst>
          </p:cNvPr>
          <p:cNvSpPr>
            <a:spLocks noGrp="1"/>
          </p:cNvSpPr>
          <p:nvPr>
            <p:ph type="title"/>
          </p:nvPr>
        </p:nvSpPr>
        <p:spPr/>
        <p:txBody>
          <a:bodyPr/>
          <a:lstStyle/>
          <a:p>
            <a:pPr>
              <a:defRPr/>
            </a:pPr>
            <a:r>
              <a:rPr lang="en-US" dirty="0"/>
              <a:t>Herpes simplex virus (HSV)</a:t>
            </a:r>
            <a:endParaRPr lang="ar-JO" dirty="0"/>
          </a:p>
        </p:txBody>
      </p:sp>
      <p:sp>
        <p:nvSpPr>
          <p:cNvPr id="4" name="Text Placeholder 3">
            <a:extLst>
              <a:ext uri="{FF2B5EF4-FFF2-40B4-BE49-F238E27FC236}">
                <a16:creationId xmlns:a16="http://schemas.microsoft.com/office/drawing/2014/main" id="{55D3400D-C04C-4B59-B168-0053602ADDA7}"/>
              </a:ext>
            </a:extLst>
          </p:cNvPr>
          <p:cNvSpPr>
            <a:spLocks noGrp="1"/>
          </p:cNvSpPr>
          <p:nvPr>
            <p:ph type="body" sz="half" idx="2"/>
          </p:nvPr>
        </p:nvSpPr>
        <p:spPr>
          <a:xfrm>
            <a:off x="857250" y="1981200"/>
            <a:ext cx="7753350" cy="4114800"/>
          </a:xfrm>
        </p:spPr>
        <p:txBody>
          <a:bodyPr/>
          <a:lstStyle/>
          <a:p>
            <a:pPr>
              <a:defRPr/>
            </a:pPr>
            <a:endParaRPr lang="en-US" sz="2000" dirty="0"/>
          </a:p>
          <a:p>
            <a:pPr>
              <a:defRPr/>
            </a:pPr>
            <a:r>
              <a:rPr lang="en-US" sz="2000" dirty="0"/>
              <a:t>Herpes simplex virus (HSV) has been associated with neonatal disease for more than 6 decades.</a:t>
            </a:r>
          </a:p>
          <a:p>
            <a:pPr>
              <a:defRPr/>
            </a:pPr>
            <a:endParaRPr lang="en-US" sz="2000" dirty="0"/>
          </a:p>
          <a:p>
            <a:pPr>
              <a:defRPr/>
            </a:pPr>
            <a:r>
              <a:rPr lang="en-US" sz="2000" dirty="0"/>
              <a:t> Over the past 20 years, there have been major advances in our knowledge of the epidemiology, pathogenesis and natural history of this disease. In addition, the availability of effective antiviral therapy has resulted in major advances in the management of neonatal HSV infections. </a:t>
            </a:r>
          </a:p>
          <a:p>
            <a:pPr>
              <a:defRPr/>
            </a:pPr>
            <a:endParaRPr lang="en-US" sz="2000" dirty="0"/>
          </a:p>
          <a:p>
            <a:pPr>
              <a:defRPr/>
            </a:pPr>
            <a:r>
              <a:rPr lang="en-US" sz="2000" dirty="0"/>
              <a:t>Despite these advances, HSV remains a major cause of morbidity and mortality among neonates. </a:t>
            </a:r>
            <a:endParaRPr lang="ar-JO"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13C6FDB2-CCA1-4923-A7BB-F064B33E6111}"/>
              </a:ext>
            </a:extLst>
          </p:cNvPr>
          <p:cNvSpPr>
            <a:spLocks noGrp="1" noChangeArrowheads="1"/>
          </p:cNvSpPr>
          <p:nvPr>
            <p:ph type="title"/>
          </p:nvPr>
        </p:nvSpPr>
        <p:spPr>
          <a:xfrm>
            <a:off x="1042988" y="333375"/>
            <a:ext cx="7543800" cy="1241425"/>
          </a:xfrm>
        </p:spPr>
        <p:txBody>
          <a:bodyPr lIns="92075" tIns="46038" rIns="92075" bIns="46038" anchor="b"/>
          <a:lstStyle/>
          <a:p>
            <a:pPr eaLnBrk="1" hangingPunct="1">
              <a:defRPr/>
            </a:pPr>
            <a:r>
              <a:rPr lang="en-US" sz="4000" dirty="0"/>
              <a:t>                    (VZV) </a:t>
            </a:r>
            <a:br>
              <a:rPr lang="en-US" sz="4000" dirty="0"/>
            </a:br>
            <a:r>
              <a:rPr lang="en-US" sz="4000" dirty="0"/>
              <a:t>         Neonatal </a:t>
            </a:r>
            <a:r>
              <a:rPr lang="en-US" sz="4000" dirty="0" err="1"/>
              <a:t>Varicella</a:t>
            </a:r>
            <a:endParaRPr lang="en-US" sz="4000" dirty="0"/>
          </a:p>
        </p:txBody>
      </p:sp>
      <p:sp>
        <p:nvSpPr>
          <p:cNvPr id="114691" name="Rectangle 3">
            <a:extLst>
              <a:ext uri="{FF2B5EF4-FFF2-40B4-BE49-F238E27FC236}">
                <a16:creationId xmlns:a16="http://schemas.microsoft.com/office/drawing/2014/main" id="{9E3EE3AB-D0D4-4DFE-8EAF-55C7C84D8060}"/>
              </a:ext>
            </a:extLst>
          </p:cNvPr>
          <p:cNvSpPr>
            <a:spLocks noGrp="1" noChangeArrowheads="1"/>
          </p:cNvSpPr>
          <p:nvPr>
            <p:ph type="body" idx="1"/>
          </p:nvPr>
        </p:nvSpPr>
        <p:spPr>
          <a:xfrm>
            <a:off x="1276350" y="1981200"/>
            <a:ext cx="7124700" cy="4017963"/>
          </a:xfrm>
        </p:spPr>
        <p:txBody>
          <a:bodyPr lIns="92075" tIns="46038" rIns="92075" bIns="46038"/>
          <a:lstStyle/>
          <a:p>
            <a:pPr eaLnBrk="1" hangingPunct="1">
              <a:defRPr/>
            </a:pPr>
            <a:r>
              <a:rPr lang="en-US" sz="2400" dirty="0" err="1">
                <a:solidFill>
                  <a:srgbClr val="FFFF00"/>
                </a:solidFill>
              </a:rPr>
              <a:t>Transplacental</a:t>
            </a:r>
            <a:r>
              <a:rPr lang="en-US" sz="2400" dirty="0"/>
              <a:t> exposure </a:t>
            </a:r>
          </a:p>
          <a:p>
            <a:pPr eaLnBrk="1" hangingPunct="1">
              <a:defRPr/>
            </a:pPr>
            <a:r>
              <a:rPr lang="en-US" sz="2400" dirty="0"/>
              <a:t>At risk when mother develops </a:t>
            </a:r>
            <a:r>
              <a:rPr lang="en-US" sz="2400" dirty="0" err="1"/>
              <a:t>varicella</a:t>
            </a:r>
            <a:r>
              <a:rPr lang="en-US" sz="2400" dirty="0"/>
              <a:t> </a:t>
            </a:r>
            <a:r>
              <a:rPr lang="en-US" sz="2400" i="1" u="sng" dirty="0">
                <a:solidFill>
                  <a:srgbClr val="FFFF00"/>
                </a:solidFill>
              </a:rPr>
              <a:t>from 5 days prior to 2 days after delivery</a:t>
            </a:r>
          </a:p>
          <a:p>
            <a:pPr eaLnBrk="1" hangingPunct="1">
              <a:defRPr/>
            </a:pPr>
            <a:r>
              <a:rPr lang="en-US" sz="2400" dirty="0"/>
              <a:t>Can manifest from </a:t>
            </a:r>
            <a:r>
              <a:rPr lang="en-US" sz="2400" dirty="0">
                <a:solidFill>
                  <a:srgbClr val="FFFF00"/>
                </a:solidFill>
              </a:rPr>
              <a:t>1-16 days</a:t>
            </a:r>
            <a:r>
              <a:rPr lang="en-US" sz="2400" dirty="0"/>
              <a:t> after delivery</a:t>
            </a:r>
          </a:p>
          <a:p>
            <a:pPr eaLnBrk="1" hangingPunct="1">
              <a:defRPr/>
            </a:pPr>
            <a:r>
              <a:rPr lang="en-US" sz="2400" dirty="0"/>
              <a:t>High </a:t>
            </a:r>
            <a:r>
              <a:rPr lang="en-US" sz="2400" dirty="0">
                <a:solidFill>
                  <a:srgbClr val="FFFF00"/>
                </a:solidFill>
              </a:rPr>
              <a:t>risk for disseminated </a:t>
            </a:r>
            <a:r>
              <a:rPr lang="en-US" sz="2400" dirty="0" err="1">
                <a:solidFill>
                  <a:srgbClr val="FFFF00"/>
                </a:solidFill>
              </a:rPr>
              <a:t>varicella</a:t>
            </a:r>
            <a:endParaRPr lang="en-US" sz="2400" dirty="0">
              <a:solidFill>
                <a:srgbClr val="FFFF00"/>
              </a:solidFill>
            </a:endParaRPr>
          </a:p>
          <a:p>
            <a:pPr lvl="1" eaLnBrk="1" hangingPunct="1">
              <a:defRPr/>
            </a:pPr>
            <a:r>
              <a:rPr lang="en-US" sz="2400" dirty="0"/>
              <a:t>Mortality rates as high as 30%</a:t>
            </a:r>
          </a:p>
          <a:p>
            <a:pPr lvl="1" eaLnBrk="1" hangingPunct="1">
              <a:defRPr/>
            </a:pPr>
            <a:r>
              <a:rPr lang="en-US" sz="2400" dirty="0"/>
              <a:t>Prognosis much better if lesions develop </a:t>
            </a:r>
            <a:r>
              <a:rPr lang="en-US" sz="2400" dirty="0">
                <a:solidFill>
                  <a:srgbClr val="FFFF00"/>
                </a:solidFill>
              </a:rPr>
              <a:t>greater than 5 days</a:t>
            </a:r>
            <a:r>
              <a:rPr lang="en-US" sz="2400" dirty="0"/>
              <a:t> after delivery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D45F53DF-BEE0-4D35-824E-B9F753C65406}"/>
              </a:ext>
            </a:extLst>
          </p:cNvPr>
          <p:cNvSpPr>
            <a:spLocks noGrp="1" noChangeArrowheads="1"/>
          </p:cNvSpPr>
          <p:nvPr>
            <p:ph type="title"/>
          </p:nvPr>
        </p:nvSpPr>
        <p:spPr/>
        <p:txBody>
          <a:bodyPr/>
          <a:lstStyle/>
          <a:p>
            <a:pPr eaLnBrk="1" hangingPunct="1">
              <a:defRPr/>
            </a:pPr>
            <a:r>
              <a:rPr lang="en-US"/>
              <a:t>                 (VZV) </a:t>
            </a:r>
            <a:br>
              <a:rPr lang="en-US"/>
            </a:br>
            <a:r>
              <a:rPr lang="en-US"/>
              <a:t>      Neonatal varicella</a:t>
            </a:r>
            <a:endParaRPr lang="en-CA"/>
          </a:p>
        </p:txBody>
      </p:sp>
      <p:pic>
        <p:nvPicPr>
          <p:cNvPr id="55299" name="Picture 3" descr="msotw9_temp0">
            <a:extLst>
              <a:ext uri="{FF2B5EF4-FFF2-40B4-BE49-F238E27FC236}">
                <a16:creationId xmlns:a16="http://schemas.microsoft.com/office/drawing/2014/main" id="{7E8F8C64-1FAD-6AD6-B3A0-EA3B23E56F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35"/>
          <a:stretch>
            <a:fillRect/>
          </a:stretch>
        </p:blipFill>
        <p:spPr bwMode="auto">
          <a:xfrm>
            <a:off x="1838325" y="1916113"/>
            <a:ext cx="5757863" cy="394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AB146552-9A97-48BB-AA56-CEA561542603}"/>
              </a:ext>
            </a:extLst>
          </p:cNvPr>
          <p:cNvSpPr>
            <a:spLocks noGrp="1" noChangeArrowheads="1"/>
          </p:cNvSpPr>
          <p:nvPr>
            <p:ph type="title"/>
          </p:nvPr>
        </p:nvSpPr>
        <p:spPr/>
        <p:txBody>
          <a:bodyPr lIns="92075" tIns="46038" rIns="92075" bIns="46038" anchor="b"/>
          <a:lstStyle/>
          <a:p>
            <a:pPr eaLnBrk="1" hangingPunct="1">
              <a:defRPr/>
            </a:pPr>
            <a:r>
              <a:rPr lang="en-US" sz="4000"/>
              <a:t>                    (VZV) </a:t>
            </a:r>
            <a:br>
              <a:rPr lang="en-US" sz="4000"/>
            </a:br>
            <a:r>
              <a:rPr lang="en-US" sz="4000"/>
              <a:t>    Nosocomial Transmission</a:t>
            </a:r>
          </a:p>
        </p:txBody>
      </p:sp>
      <p:sp>
        <p:nvSpPr>
          <p:cNvPr id="116739" name="Rectangle 3">
            <a:extLst>
              <a:ext uri="{FF2B5EF4-FFF2-40B4-BE49-F238E27FC236}">
                <a16:creationId xmlns:a16="http://schemas.microsoft.com/office/drawing/2014/main" id="{2A80D52C-1010-41D4-B8C6-0552BDC997E0}"/>
              </a:ext>
            </a:extLst>
          </p:cNvPr>
          <p:cNvSpPr>
            <a:spLocks noGrp="1" noChangeArrowheads="1"/>
          </p:cNvSpPr>
          <p:nvPr>
            <p:ph type="body" idx="1"/>
          </p:nvPr>
        </p:nvSpPr>
        <p:spPr>
          <a:xfrm>
            <a:off x="1042988" y="1989138"/>
            <a:ext cx="7543800" cy="4114800"/>
          </a:xfrm>
        </p:spPr>
        <p:txBody>
          <a:bodyPr lIns="92075" tIns="46038" rIns="92075" bIns="46038"/>
          <a:lstStyle/>
          <a:p>
            <a:pPr eaLnBrk="1" hangingPunct="1">
              <a:defRPr/>
            </a:pPr>
            <a:r>
              <a:rPr lang="en-US" sz="2400" dirty="0"/>
              <a:t>Well documented in </a:t>
            </a:r>
            <a:r>
              <a:rPr lang="en-US" sz="2400" dirty="0">
                <a:solidFill>
                  <a:srgbClr val="FFFF00"/>
                </a:solidFill>
              </a:rPr>
              <a:t>pediatric wards</a:t>
            </a:r>
          </a:p>
          <a:p>
            <a:pPr eaLnBrk="1" hangingPunct="1">
              <a:buFont typeface="Wingdings" panose="05000000000000000000" pitchFamily="2" charset="2"/>
              <a:buNone/>
              <a:defRPr/>
            </a:pPr>
            <a:endParaRPr lang="en-US" sz="2400" dirty="0">
              <a:solidFill>
                <a:srgbClr val="FFFF00"/>
              </a:solidFill>
            </a:endParaRPr>
          </a:p>
          <a:p>
            <a:pPr eaLnBrk="1" hangingPunct="1">
              <a:defRPr/>
            </a:pPr>
            <a:r>
              <a:rPr lang="en-US" sz="2400" dirty="0">
                <a:solidFill>
                  <a:srgbClr val="FFFF00"/>
                </a:solidFill>
              </a:rPr>
              <a:t>Rare in newborn</a:t>
            </a:r>
            <a:r>
              <a:rPr lang="en-US" sz="2400" dirty="0"/>
              <a:t> nurseries</a:t>
            </a:r>
          </a:p>
          <a:p>
            <a:pPr eaLnBrk="1" hangingPunct="1">
              <a:defRPr/>
            </a:pPr>
            <a:r>
              <a:rPr lang="en-US" sz="2400" dirty="0"/>
              <a:t>High risk infants:</a:t>
            </a:r>
          </a:p>
          <a:p>
            <a:pPr lvl="1" eaLnBrk="1" hangingPunct="1">
              <a:defRPr/>
            </a:pPr>
            <a:r>
              <a:rPr lang="en-US" sz="2400" dirty="0">
                <a:solidFill>
                  <a:srgbClr val="FFFF00"/>
                </a:solidFill>
              </a:rPr>
              <a:t>Premature infants</a:t>
            </a:r>
            <a:r>
              <a:rPr lang="en-US" sz="2400" dirty="0"/>
              <a:t> (&gt; 28 weeks gestation and    &gt; 1000 grams) whose mother has </a:t>
            </a:r>
            <a:r>
              <a:rPr lang="en-US" sz="2400" dirty="0">
                <a:solidFill>
                  <a:srgbClr val="FFFF00"/>
                </a:solidFill>
              </a:rPr>
              <a:t>no history of </a:t>
            </a:r>
            <a:r>
              <a:rPr lang="en-US" sz="2400" dirty="0" err="1">
                <a:solidFill>
                  <a:srgbClr val="FFFF00"/>
                </a:solidFill>
              </a:rPr>
              <a:t>varicella</a:t>
            </a:r>
            <a:endParaRPr lang="en-US" sz="2400" dirty="0">
              <a:solidFill>
                <a:srgbClr val="FFFF00"/>
              </a:solidFill>
            </a:endParaRPr>
          </a:p>
          <a:p>
            <a:pPr lvl="1" eaLnBrk="1" hangingPunct="1">
              <a:defRPr/>
            </a:pPr>
            <a:r>
              <a:rPr lang="en-US" sz="2400" dirty="0">
                <a:solidFill>
                  <a:srgbClr val="FFFF00"/>
                </a:solidFill>
              </a:rPr>
              <a:t>Premature infants</a:t>
            </a:r>
            <a:r>
              <a:rPr lang="en-US" sz="2400" dirty="0"/>
              <a:t> (</a:t>
            </a:r>
            <a:r>
              <a:rPr lang="en-US" sz="2400" u="sng" dirty="0"/>
              <a:t>&lt;</a:t>
            </a:r>
            <a:r>
              <a:rPr lang="en-US" sz="2400" dirty="0"/>
              <a:t> 28 weeks gestation or       </a:t>
            </a:r>
            <a:r>
              <a:rPr lang="en-US" sz="2400" u="sng" dirty="0"/>
              <a:t>&lt;</a:t>
            </a:r>
            <a:r>
              <a:rPr lang="en-US" sz="2400" dirty="0"/>
              <a:t> 1000 grams) </a:t>
            </a:r>
            <a:r>
              <a:rPr lang="en-US" sz="2400" i="1" u="sng" dirty="0">
                <a:solidFill>
                  <a:srgbClr val="FFFF00"/>
                </a:solidFill>
              </a:rPr>
              <a:t>regardless of  maternal history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8AEB5125-3944-4183-A3FC-FF0C72330A02}"/>
              </a:ext>
            </a:extLst>
          </p:cNvPr>
          <p:cNvSpPr>
            <a:spLocks noGrp="1" noChangeArrowheads="1"/>
          </p:cNvSpPr>
          <p:nvPr>
            <p:ph type="title"/>
          </p:nvPr>
        </p:nvSpPr>
        <p:spPr>
          <a:xfrm>
            <a:off x="976313" y="260350"/>
            <a:ext cx="7772400" cy="1447800"/>
          </a:xfrm>
        </p:spPr>
        <p:txBody>
          <a:bodyPr lIns="92075" tIns="46038" rIns="92075" bIns="46038" anchor="b"/>
          <a:lstStyle/>
          <a:p>
            <a:pPr eaLnBrk="1" hangingPunct="1">
              <a:defRPr/>
            </a:pPr>
            <a:r>
              <a:rPr lang="en-US" sz="3200"/>
              <a:t>                           (VZV) </a:t>
            </a:r>
            <a:br>
              <a:rPr lang="en-US" sz="3200"/>
            </a:br>
            <a:r>
              <a:rPr lang="en-US" sz="3200"/>
              <a:t>   Varicella Zoster Immune Globulin  </a:t>
            </a:r>
            <a:br>
              <a:rPr lang="en-US" sz="3200"/>
            </a:br>
            <a:r>
              <a:rPr lang="en-US" sz="3200"/>
              <a:t>                          (</a:t>
            </a:r>
            <a:r>
              <a:rPr lang="en-US" sz="3200" i="1" u="sng">
                <a:solidFill>
                  <a:srgbClr val="FFFF00"/>
                </a:solidFill>
              </a:rPr>
              <a:t>VZIG</a:t>
            </a:r>
            <a:r>
              <a:rPr lang="en-US" sz="3200"/>
              <a:t>)</a:t>
            </a:r>
          </a:p>
        </p:txBody>
      </p:sp>
      <p:sp>
        <p:nvSpPr>
          <p:cNvPr id="117763" name="Rectangle 3">
            <a:extLst>
              <a:ext uri="{FF2B5EF4-FFF2-40B4-BE49-F238E27FC236}">
                <a16:creationId xmlns:a16="http://schemas.microsoft.com/office/drawing/2014/main" id="{F59F6D66-8A2D-4096-A6E6-EC811700DFEF}"/>
              </a:ext>
            </a:extLst>
          </p:cNvPr>
          <p:cNvSpPr>
            <a:spLocks noGrp="1" noChangeArrowheads="1"/>
          </p:cNvSpPr>
          <p:nvPr>
            <p:ph type="body" idx="1"/>
          </p:nvPr>
        </p:nvSpPr>
        <p:spPr>
          <a:xfrm>
            <a:off x="971550" y="1916113"/>
            <a:ext cx="7543800" cy="4465637"/>
          </a:xfrm>
        </p:spPr>
        <p:txBody>
          <a:bodyPr lIns="92075" tIns="46038" rIns="92075" bIns="46038"/>
          <a:lstStyle/>
          <a:p>
            <a:pPr eaLnBrk="1" hangingPunct="1">
              <a:lnSpc>
                <a:spcPct val="90000"/>
              </a:lnSpc>
              <a:defRPr/>
            </a:pPr>
            <a:r>
              <a:rPr lang="en-US" sz="2400"/>
              <a:t>Provides </a:t>
            </a:r>
            <a:r>
              <a:rPr lang="en-US" sz="2400">
                <a:solidFill>
                  <a:srgbClr val="FFFF00"/>
                </a:solidFill>
              </a:rPr>
              <a:t>passive immunity</a:t>
            </a:r>
          </a:p>
          <a:p>
            <a:pPr eaLnBrk="1" hangingPunct="1">
              <a:lnSpc>
                <a:spcPct val="90000"/>
              </a:lnSpc>
              <a:buFont typeface="Wingdings" panose="05000000000000000000" pitchFamily="2" charset="2"/>
              <a:buNone/>
              <a:defRPr/>
            </a:pPr>
            <a:endParaRPr lang="en-US" sz="2400">
              <a:solidFill>
                <a:srgbClr val="FFFF00"/>
              </a:solidFill>
            </a:endParaRPr>
          </a:p>
          <a:p>
            <a:pPr eaLnBrk="1" hangingPunct="1">
              <a:lnSpc>
                <a:spcPct val="90000"/>
              </a:lnSpc>
              <a:defRPr/>
            </a:pPr>
            <a:r>
              <a:rPr lang="en-US" sz="2400"/>
              <a:t>Not effective once </a:t>
            </a:r>
            <a:r>
              <a:rPr lang="en-US" sz="2400">
                <a:solidFill>
                  <a:srgbClr val="FFFF00"/>
                </a:solidFill>
              </a:rPr>
              <a:t>active disease occurs</a:t>
            </a:r>
          </a:p>
          <a:p>
            <a:pPr eaLnBrk="1" hangingPunct="1">
              <a:lnSpc>
                <a:spcPct val="90000"/>
              </a:lnSpc>
              <a:buFont typeface="Wingdings" panose="05000000000000000000" pitchFamily="2" charset="2"/>
              <a:buNone/>
              <a:defRPr/>
            </a:pPr>
            <a:endParaRPr lang="en-US" sz="2400">
              <a:solidFill>
                <a:srgbClr val="FFFF00"/>
              </a:solidFill>
            </a:endParaRPr>
          </a:p>
          <a:p>
            <a:pPr eaLnBrk="1" hangingPunct="1">
              <a:lnSpc>
                <a:spcPct val="90000"/>
              </a:lnSpc>
              <a:defRPr/>
            </a:pPr>
            <a:r>
              <a:rPr lang="en-US" sz="2400"/>
              <a:t>Dosage: 125 units/10 kg</a:t>
            </a:r>
          </a:p>
          <a:p>
            <a:pPr lvl="1" eaLnBrk="1" hangingPunct="1">
              <a:lnSpc>
                <a:spcPct val="90000"/>
              </a:lnSpc>
              <a:defRPr/>
            </a:pPr>
            <a:r>
              <a:rPr lang="en-US" sz="2400"/>
              <a:t>Minimum dose: 125 units</a:t>
            </a:r>
          </a:p>
          <a:p>
            <a:pPr lvl="1" eaLnBrk="1" hangingPunct="1">
              <a:lnSpc>
                <a:spcPct val="90000"/>
              </a:lnSpc>
              <a:defRPr/>
            </a:pPr>
            <a:r>
              <a:rPr lang="en-US" sz="2400"/>
              <a:t>Maximum  dose: 625 units</a:t>
            </a:r>
          </a:p>
          <a:p>
            <a:pPr lvl="1" eaLnBrk="1" hangingPunct="1">
              <a:lnSpc>
                <a:spcPct val="90000"/>
              </a:lnSpc>
              <a:buFontTx/>
              <a:buNone/>
              <a:defRPr/>
            </a:pPr>
            <a:endParaRPr lang="en-US" sz="2400"/>
          </a:p>
          <a:p>
            <a:pPr eaLnBrk="1" hangingPunct="1">
              <a:lnSpc>
                <a:spcPct val="90000"/>
              </a:lnSpc>
              <a:defRPr/>
            </a:pPr>
            <a:r>
              <a:rPr lang="en-US" sz="2400"/>
              <a:t>Never administer </a:t>
            </a:r>
            <a:r>
              <a:rPr lang="en-US" sz="2400">
                <a:solidFill>
                  <a:srgbClr val="FFFF00"/>
                </a:solidFill>
              </a:rPr>
              <a:t>intravenously</a:t>
            </a:r>
          </a:p>
          <a:p>
            <a:pPr eaLnBrk="1" hangingPunct="1">
              <a:lnSpc>
                <a:spcPct val="90000"/>
              </a:lnSpc>
              <a:defRPr/>
            </a:pPr>
            <a:r>
              <a:rPr lang="en-US" sz="2400"/>
              <a:t>Best given within </a:t>
            </a:r>
            <a:r>
              <a:rPr lang="en-US" sz="2400">
                <a:solidFill>
                  <a:srgbClr val="FFFF00"/>
                </a:solidFill>
              </a:rPr>
              <a:t>96 hours</a:t>
            </a:r>
            <a:r>
              <a:rPr lang="en-US" sz="2400"/>
              <a:t> of exposure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3E69C38F-186A-43F3-BBFB-260122F9A003}"/>
              </a:ext>
            </a:extLst>
          </p:cNvPr>
          <p:cNvSpPr>
            <a:spLocks noGrp="1" noChangeArrowheads="1"/>
          </p:cNvSpPr>
          <p:nvPr>
            <p:ph type="title"/>
          </p:nvPr>
        </p:nvSpPr>
        <p:spPr>
          <a:xfrm>
            <a:off x="976313" y="188913"/>
            <a:ext cx="7772400" cy="1447800"/>
          </a:xfrm>
        </p:spPr>
        <p:txBody>
          <a:bodyPr lIns="92075" tIns="46038" rIns="92075" bIns="46038" anchor="b"/>
          <a:lstStyle/>
          <a:p>
            <a:pPr eaLnBrk="1" hangingPunct="1">
              <a:defRPr/>
            </a:pPr>
            <a:r>
              <a:rPr lang="en-US" sz="3600"/>
              <a:t>Indications for VZIG (assuming significant exposure)</a:t>
            </a:r>
          </a:p>
        </p:txBody>
      </p:sp>
      <p:sp>
        <p:nvSpPr>
          <p:cNvPr id="118787" name="Rectangle 3">
            <a:extLst>
              <a:ext uri="{FF2B5EF4-FFF2-40B4-BE49-F238E27FC236}">
                <a16:creationId xmlns:a16="http://schemas.microsoft.com/office/drawing/2014/main" id="{F7D268EE-E923-4B84-8139-3B2CE54440A1}"/>
              </a:ext>
            </a:extLst>
          </p:cNvPr>
          <p:cNvSpPr>
            <a:spLocks noGrp="1" noChangeArrowheads="1"/>
          </p:cNvSpPr>
          <p:nvPr>
            <p:ph type="body" idx="1"/>
          </p:nvPr>
        </p:nvSpPr>
        <p:spPr>
          <a:xfrm>
            <a:off x="1042988" y="1989138"/>
            <a:ext cx="7543800" cy="4103687"/>
          </a:xfrm>
        </p:spPr>
        <p:txBody>
          <a:bodyPr lIns="92075" tIns="46038" rIns="92075" bIns="46038"/>
          <a:lstStyle/>
          <a:p>
            <a:pPr eaLnBrk="1" hangingPunct="1">
              <a:defRPr/>
            </a:pPr>
            <a:r>
              <a:rPr lang="en-US" sz="2400"/>
              <a:t>Susceptible pregnant women</a:t>
            </a:r>
          </a:p>
          <a:p>
            <a:pPr eaLnBrk="1" hangingPunct="1">
              <a:buFont typeface="Wingdings" panose="05000000000000000000" pitchFamily="2" charset="2"/>
              <a:buNone/>
              <a:defRPr/>
            </a:pPr>
            <a:endParaRPr lang="en-US" sz="2400"/>
          </a:p>
          <a:p>
            <a:pPr eaLnBrk="1" hangingPunct="1">
              <a:defRPr/>
            </a:pPr>
            <a:r>
              <a:rPr lang="en-US" sz="2400"/>
              <a:t>Newborn with onset of  maternal varicella </a:t>
            </a:r>
            <a:r>
              <a:rPr lang="en-US" sz="2400">
                <a:solidFill>
                  <a:srgbClr val="FFFF00"/>
                </a:solidFill>
              </a:rPr>
              <a:t>within 5 days prior through 2 days</a:t>
            </a:r>
            <a:r>
              <a:rPr lang="en-US" sz="2400"/>
              <a:t> following delivery</a:t>
            </a:r>
          </a:p>
          <a:p>
            <a:pPr eaLnBrk="1" hangingPunct="1">
              <a:buFont typeface="Wingdings" panose="05000000000000000000" pitchFamily="2" charset="2"/>
              <a:buNone/>
              <a:defRPr/>
            </a:pPr>
            <a:endParaRPr lang="en-US" sz="2400"/>
          </a:p>
          <a:p>
            <a:pPr eaLnBrk="1" hangingPunct="1">
              <a:defRPr/>
            </a:pPr>
            <a:r>
              <a:rPr lang="en-US" sz="2400"/>
              <a:t>Hospitalized premature </a:t>
            </a:r>
            <a:r>
              <a:rPr lang="en-US" sz="2400" u="sng"/>
              <a:t>&gt;</a:t>
            </a:r>
            <a:r>
              <a:rPr lang="en-US" sz="2400"/>
              <a:t> 28 weeks gestation and </a:t>
            </a:r>
            <a:r>
              <a:rPr lang="en-US" sz="2400">
                <a:solidFill>
                  <a:srgbClr val="FFFF00"/>
                </a:solidFill>
              </a:rPr>
              <a:t>no maternal history of varicella</a:t>
            </a:r>
          </a:p>
          <a:p>
            <a:pPr eaLnBrk="1" hangingPunct="1">
              <a:defRPr/>
            </a:pPr>
            <a:r>
              <a:rPr lang="en-US" sz="2400"/>
              <a:t>Hospitalized premature </a:t>
            </a:r>
            <a:r>
              <a:rPr lang="en-US" sz="2400" u="sng"/>
              <a:t>&lt;</a:t>
            </a:r>
            <a:r>
              <a:rPr lang="en-US" sz="2400"/>
              <a:t> 28 weeks gestation or </a:t>
            </a:r>
            <a:r>
              <a:rPr lang="en-US" sz="2400" u="sng"/>
              <a:t>&lt;</a:t>
            </a:r>
            <a:r>
              <a:rPr lang="en-US" sz="2400"/>
              <a:t> 1000 grams </a:t>
            </a:r>
            <a:r>
              <a:rPr lang="en-US" sz="2400">
                <a:solidFill>
                  <a:srgbClr val="FFFF00"/>
                </a:solidFill>
              </a:rPr>
              <a:t>regardless of maternal history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5BCA3E63-2521-45C2-9B49-1183C14B5CD1}"/>
              </a:ext>
            </a:extLst>
          </p:cNvPr>
          <p:cNvSpPr>
            <a:spLocks noGrp="1" noChangeArrowheads="1"/>
          </p:cNvSpPr>
          <p:nvPr>
            <p:ph type="title"/>
          </p:nvPr>
        </p:nvSpPr>
        <p:spPr>
          <a:xfrm>
            <a:off x="1066800" y="304800"/>
            <a:ext cx="7543800" cy="1241425"/>
          </a:xfrm>
        </p:spPr>
        <p:txBody>
          <a:bodyPr lIns="92075" tIns="46038" rIns="92075" bIns="46038" anchor="b"/>
          <a:lstStyle/>
          <a:p>
            <a:pPr eaLnBrk="1" hangingPunct="1">
              <a:defRPr/>
            </a:pPr>
            <a:r>
              <a:rPr lang="en-US"/>
              <a:t>                  VZIG</a:t>
            </a:r>
          </a:p>
        </p:txBody>
      </p:sp>
      <p:sp>
        <p:nvSpPr>
          <p:cNvPr id="119811" name="Rectangle 3">
            <a:extLst>
              <a:ext uri="{FF2B5EF4-FFF2-40B4-BE49-F238E27FC236}">
                <a16:creationId xmlns:a16="http://schemas.microsoft.com/office/drawing/2014/main" id="{53DF327F-3992-4EAF-8C11-2D82AD78BE87}"/>
              </a:ext>
            </a:extLst>
          </p:cNvPr>
          <p:cNvSpPr>
            <a:spLocks noGrp="1" noChangeArrowheads="1"/>
          </p:cNvSpPr>
          <p:nvPr>
            <p:ph type="body" idx="1"/>
          </p:nvPr>
        </p:nvSpPr>
        <p:spPr>
          <a:xfrm>
            <a:off x="1258888" y="1989138"/>
            <a:ext cx="7124700" cy="4017962"/>
          </a:xfrm>
        </p:spPr>
        <p:txBody>
          <a:bodyPr lIns="92075" tIns="46038" rIns="92075" bIns="46038"/>
          <a:lstStyle/>
          <a:p>
            <a:pPr eaLnBrk="1" hangingPunct="1">
              <a:lnSpc>
                <a:spcPct val="90000"/>
              </a:lnSpc>
              <a:defRPr/>
            </a:pPr>
            <a:r>
              <a:rPr lang="en-US" sz="2400" dirty="0"/>
              <a:t>Term infants exposed </a:t>
            </a:r>
            <a:r>
              <a:rPr lang="en-US" sz="2400" dirty="0">
                <a:solidFill>
                  <a:srgbClr val="FFFF00"/>
                </a:solidFill>
              </a:rPr>
              <a:t>after 2 days</a:t>
            </a:r>
            <a:r>
              <a:rPr lang="en-US" sz="2400" dirty="0"/>
              <a:t> of life are not at increased risk</a:t>
            </a:r>
          </a:p>
          <a:p>
            <a:pPr lvl="1" eaLnBrk="1" hangingPunct="1">
              <a:lnSpc>
                <a:spcPct val="90000"/>
              </a:lnSpc>
              <a:defRPr/>
            </a:pPr>
            <a:r>
              <a:rPr lang="en-US" sz="2400" dirty="0"/>
              <a:t>VZIG </a:t>
            </a:r>
            <a:r>
              <a:rPr lang="en-US" sz="2400" dirty="0">
                <a:solidFill>
                  <a:srgbClr val="FFFF00"/>
                </a:solidFill>
              </a:rPr>
              <a:t>not indicated</a:t>
            </a:r>
          </a:p>
          <a:p>
            <a:pPr lvl="1" eaLnBrk="1" hangingPunct="1">
              <a:lnSpc>
                <a:spcPct val="90000"/>
              </a:lnSpc>
              <a:buFontTx/>
              <a:buNone/>
              <a:defRPr/>
            </a:pPr>
            <a:endParaRPr lang="en-US" sz="2400" dirty="0">
              <a:solidFill>
                <a:srgbClr val="FFFF00"/>
              </a:solidFill>
            </a:endParaRPr>
          </a:p>
          <a:p>
            <a:pPr eaLnBrk="1" hangingPunct="1">
              <a:lnSpc>
                <a:spcPct val="90000"/>
              </a:lnSpc>
              <a:defRPr/>
            </a:pPr>
            <a:r>
              <a:rPr lang="en-US" sz="2400" dirty="0"/>
              <a:t>All infants who receive VZIG should be </a:t>
            </a:r>
            <a:r>
              <a:rPr lang="en-US" sz="2400" dirty="0">
                <a:solidFill>
                  <a:srgbClr val="FFFF00"/>
                </a:solidFill>
              </a:rPr>
              <a:t>in strict isolation</a:t>
            </a:r>
          </a:p>
          <a:p>
            <a:pPr lvl="1" eaLnBrk="1" hangingPunct="1">
              <a:lnSpc>
                <a:spcPct val="90000"/>
              </a:lnSpc>
              <a:defRPr/>
            </a:pPr>
            <a:r>
              <a:rPr lang="en-US" sz="2400" dirty="0"/>
              <a:t>50% of infants still develop </a:t>
            </a:r>
            <a:r>
              <a:rPr lang="en-US" sz="2400" dirty="0" err="1"/>
              <a:t>varicella</a:t>
            </a:r>
            <a:r>
              <a:rPr lang="en-US" sz="2400" dirty="0"/>
              <a:t> though disease tends to be </a:t>
            </a:r>
            <a:r>
              <a:rPr lang="en-US" sz="2400" dirty="0">
                <a:solidFill>
                  <a:srgbClr val="FFFF00"/>
                </a:solidFill>
              </a:rPr>
              <a:t>milder</a:t>
            </a:r>
          </a:p>
          <a:p>
            <a:pPr lvl="1" eaLnBrk="1" hangingPunct="1">
              <a:lnSpc>
                <a:spcPct val="90000"/>
              </a:lnSpc>
              <a:defRPr/>
            </a:pPr>
            <a:r>
              <a:rPr lang="en-US" sz="2400" dirty="0"/>
              <a:t>VZIG may </a:t>
            </a:r>
            <a:r>
              <a:rPr lang="en-US" sz="2400" dirty="0">
                <a:solidFill>
                  <a:srgbClr val="FFFF00"/>
                </a:solidFill>
              </a:rPr>
              <a:t>prolong incubation</a:t>
            </a:r>
            <a:r>
              <a:rPr lang="en-US" sz="2400" dirty="0"/>
              <a:t> as long as 28 days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2DD54A7F-F271-4054-BE29-744C91F7E1C6}"/>
              </a:ext>
            </a:extLst>
          </p:cNvPr>
          <p:cNvSpPr>
            <a:spLocks noGrp="1" noChangeArrowheads="1"/>
          </p:cNvSpPr>
          <p:nvPr>
            <p:ph type="title"/>
          </p:nvPr>
        </p:nvSpPr>
        <p:spPr/>
        <p:txBody>
          <a:bodyPr lIns="92075" tIns="46038" rIns="92075" bIns="46038" anchor="b"/>
          <a:lstStyle/>
          <a:p>
            <a:pPr eaLnBrk="1" hangingPunct="1">
              <a:defRPr/>
            </a:pPr>
            <a:r>
              <a:rPr lang="en-US"/>
              <a:t>        Hepatitis B Virus</a:t>
            </a:r>
            <a:br>
              <a:rPr lang="en-US"/>
            </a:br>
            <a:r>
              <a:rPr lang="en-US"/>
              <a:t>                 (HBV)</a:t>
            </a:r>
          </a:p>
        </p:txBody>
      </p:sp>
      <p:sp>
        <p:nvSpPr>
          <p:cNvPr id="128003" name="Rectangle 3">
            <a:extLst>
              <a:ext uri="{FF2B5EF4-FFF2-40B4-BE49-F238E27FC236}">
                <a16:creationId xmlns:a16="http://schemas.microsoft.com/office/drawing/2014/main" id="{5B8486AA-BE84-411D-9BF3-F6839F54DFEE}"/>
              </a:ext>
            </a:extLst>
          </p:cNvPr>
          <p:cNvSpPr>
            <a:spLocks noGrp="1" noChangeArrowheads="1"/>
          </p:cNvSpPr>
          <p:nvPr>
            <p:ph type="body" idx="1"/>
          </p:nvPr>
        </p:nvSpPr>
        <p:spPr>
          <a:xfrm>
            <a:off x="1042988" y="1989138"/>
            <a:ext cx="7543800" cy="4319587"/>
          </a:xfrm>
        </p:spPr>
        <p:txBody>
          <a:bodyPr lIns="92075" tIns="46038" rIns="92075" bIns="46038"/>
          <a:lstStyle/>
          <a:p>
            <a:pPr eaLnBrk="1" hangingPunct="1">
              <a:defRPr/>
            </a:pPr>
            <a:r>
              <a:rPr lang="en-US" sz="2800"/>
              <a:t>HBV  is a </a:t>
            </a:r>
            <a:r>
              <a:rPr lang="en-US" sz="2800">
                <a:solidFill>
                  <a:srgbClr val="FFFF00"/>
                </a:solidFill>
              </a:rPr>
              <a:t>DNA hepadenavirus</a:t>
            </a:r>
          </a:p>
          <a:p>
            <a:pPr eaLnBrk="1" hangingPunct="1">
              <a:buFont typeface="Wingdings" panose="05000000000000000000" pitchFamily="2" charset="2"/>
              <a:buNone/>
              <a:defRPr/>
            </a:pPr>
            <a:endParaRPr lang="en-US" sz="2800">
              <a:solidFill>
                <a:srgbClr val="FFFF00"/>
              </a:solidFill>
            </a:endParaRPr>
          </a:p>
          <a:p>
            <a:pPr eaLnBrk="1" hangingPunct="1">
              <a:defRPr/>
            </a:pPr>
            <a:r>
              <a:rPr lang="en-US" sz="2800"/>
              <a:t>The virus can be isolated from</a:t>
            </a:r>
          </a:p>
          <a:p>
            <a:pPr lvl="1" eaLnBrk="1" hangingPunct="1">
              <a:defRPr/>
            </a:pPr>
            <a:r>
              <a:rPr lang="en-US" sz="2400"/>
              <a:t> </a:t>
            </a:r>
            <a:r>
              <a:rPr lang="en-US" sz="1800"/>
              <a:t>blood</a:t>
            </a:r>
          </a:p>
          <a:p>
            <a:pPr lvl="1" eaLnBrk="1" hangingPunct="1">
              <a:defRPr/>
            </a:pPr>
            <a:r>
              <a:rPr lang="en-US" sz="1800"/>
              <a:t> wound exudate</a:t>
            </a:r>
          </a:p>
          <a:p>
            <a:pPr lvl="1" eaLnBrk="1" hangingPunct="1">
              <a:defRPr/>
            </a:pPr>
            <a:r>
              <a:rPr lang="en-US" sz="1800"/>
              <a:t> semen</a:t>
            </a:r>
          </a:p>
          <a:p>
            <a:pPr lvl="1" eaLnBrk="1" hangingPunct="1">
              <a:defRPr/>
            </a:pPr>
            <a:r>
              <a:rPr lang="en-US" sz="1800"/>
              <a:t>cervical secretions</a:t>
            </a:r>
          </a:p>
          <a:p>
            <a:pPr lvl="1" eaLnBrk="1" hangingPunct="1">
              <a:defRPr/>
            </a:pPr>
            <a:r>
              <a:rPr lang="en-US" sz="1800"/>
              <a:t> saliva</a:t>
            </a:r>
          </a:p>
          <a:p>
            <a:pPr lvl="1" eaLnBrk="1" hangingPunct="1">
              <a:buFontTx/>
              <a:buNone/>
              <a:defRPr/>
            </a:pPr>
            <a:endParaRPr lang="en-US" sz="1800"/>
          </a:p>
          <a:p>
            <a:pPr eaLnBrk="1" hangingPunct="1">
              <a:defRPr/>
            </a:pPr>
            <a:r>
              <a:rPr lang="en-US" sz="2800"/>
              <a:t>It is </a:t>
            </a:r>
            <a:r>
              <a:rPr lang="en-US" sz="2800">
                <a:solidFill>
                  <a:srgbClr val="FFFF00"/>
                </a:solidFill>
              </a:rPr>
              <a:t>not transmitted</a:t>
            </a:r>
            <a:r>
              <a:rPr lang="en-US" sz="2800"/>
              <a:t> via the fecal oral route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6ACD2259-A783-4050-827D-4A81EBAE11CC}"/>
              </a:ext>
            </a:extLst>
          </p:cNvPr>
          <p:cNvSpPr>
            <a:spLocks noGrp="1" noChangeArrowheads="1"/>
          </p:cNvSpPr>
          <p:nvPr>
            <p:ph type="title"/>
          </p:nvPr>
        </p:nvSpPr>
        <p:spPr/>
        <p:txBody>
          <a:bodyPr lIns="92075" tIns="46038" rIns="92075" bIns="46038" anchor="b"/>
          <a:lstStyle/>
          <a:p>
            <a:pPr eaLnBrk="1" hangingPunct="1">
              <a:defRPr/>
            </a:pPr>
            <a:r>
              <a:rPr lang="en-US"/>
              <a:t>                   HBV </a:t>
            </a:r>
            <a:br>
              <a:rPr lang="en-US"/>
            </a:br>
            <a:r>
              <a:rPr lang="en-US"/>
              <a:t>                Serology</a:t>
            </a:r>
          </a:p>
        </p:txBody>
      </p:sp>
      <p:sp>
        <p:nvSpPr>
          <p:cNvPr id="129027" name="Rectangle 3">
            <a:extLst>
              <a:ext uri="{FF2B5EF4-FFF2-40B4-BE49-F238E27FC236}">
                <a16:creationId xmlns:a16="http://schemas.microsoft.com/office/drawing/2014/main" id="{BA882227-0877-4BFD-BEFA-B40463B34A03}"/>
              </a:ext>
            </a:extLst>
          </p:cNvPr>
          <p:cNvSpPr>
            <a:spLocks noGrp="1" noChangeArrowheads="1"/>
          </p:cNvSpPr>
          <p:nvPr>
            <p:ph type="body" idx="1"/>
          </p:nvPr>
        </p:nvSpPr>
        <p:spPr>
          <a:xfrm>
            <a:off x="1042988" y="1989138"/>
            <a:ext cx="7543800" cy="4679950"/>
          </a:xfrm>
        </p:spPr>
        <p:txBody>
          <a:bodyPr lIns="92075" tIns="46038" rIns="92075" bIns="46038"/>
          <a:lstStyle/>
          <a:p>
            <a:pPr eaLnBrk="1" hangingPunct="1">
              <a:lnSpc>
                <a:spcPct val="90000"/>
              </a:lnSpc>
              <a:defRPr/>
            </a:pPr>
            <a:r>
              <a:rPr lang="en-US" sz="2400" b="1" i="1" u="sng">
                <a:solidFill>
                  <a:srgbClr val="FFFF00"/>
                </a:solidFill>
              </a:rPr>
              <a:t>HBsAg </a:t>
            </a:r>
            <a:r>
              <a:rPr lang="en-US" sz="2400"/>
              <a:t>: (surface antigen)</a:t>
            </a:r>
          </a:p>
          <a:p>
            <a:pPr lvl="1" eaLnBrk="1" hangingPunct="1">
              <a:lnSpc>
                <a:spcPct val="90000"/>
              </a:lnSpc>
              <a:defRPr/>
            </a:pPr>
            <a:r>
              <a:rPr lang="en-US" sz="2400"/>
              <a:t>Detection of </a:t>
            </a:r>
            <a:r>
              <a:rPr lang="en-US" sz="2400">
                <a:solidFill>
                  <a:srgbClr val="FFFF00"/>
                </a:solidFill>
              </a:rPr>
              <a:t>acutely or chronically</a:t>
            </a:r>
            <a:r>
              <a:rPr lang="en-US" sz="2400"/>
              <a:t> infected patients</a:t>
            </a:r>
          </a:p>
          <a:p>
            <a:pPr lvl="1" eaLnBrk="1" hangingPunct="1">
              <a:lnSpc>
                <a:spcPct val="90000"/>
              </a:lnSpc>
              <a:buFontTx/>
              <a:buNone/>
              <a:defRPr/>
            </a:pPr>
            <a:endParaRPr lang="en-US" sz="2400"/>
          </a:p>
          <a:p>
            <a:pPr eaLnBrk="1" hangingPunct="1">
              <a:lnSpc>
                <a:spcPct val="90000"/>
              </a:lnSpc>
              <a:defRPr/>
            </a:pPr>
            <a:r>
              <a:rPr lang="en-US" sz="2400" b="1" i="1" u="sng">
                <a:solidFill>
                  <a:srgbClr val="FFFF00"/>
                </a:solidFill>
              </a:rPr>
              <a:t>Anti-HBs </a:t>
            </a:r>
            <a:r>
              <a:rPr lang="en-US" sz="2400"/>
              <a:t>: (antibody to HbsAg)</a:t>
            </a:r>
          </a:p>
          <a:p>
            <a:pPr lvl="1" eaLnBrk="1" hangingPunct="1">
              <a:lnSpc>
                <a:spcPct val="90000"/>
              </a:lnSpc>
              <a:defRPr/>
            </a:pPr>
            <a:r>
              <a:rPr lang="en-US" sz="2400"/>
              <a:t>Patients </a:t>
            </a:r>
            <a:r>
              <a:rPr lang="en-US" sz="2400">
                <a:solidFill>
                  <a:srgbClr val="FFFF00"/>
                </a:solidFill>
              </a:rPr>
              <a:t>with immunity</a:t>
            </a:r>
            <a:r>
              <a:rPr lang="en-US" sz="2400"/>
              <a:t> following :</a:t>
            </a:r>
          </a:p>
          <a:p>
            <a:pPr lvl="2" eaLnBrk="1" hangingPunct="1">
              <a:lnSpc>
                <a:spcPct val="90000"/>
              </a:lnSpc>
              <a:defRPr/>
            </a:pPr>
            <a:r>
              <a:rPr lang="en-US" sz="2000"/>
              <a:t> infection </a:t>
            </a:r>
          </a:p>
          <a:p>
            <a:pPr lvl="2" eaLnBrk="1" hangingPunct="1">
              <a:lnSpc>
                <a:spcPct val="90000"/>
              </a:lnSpc>
              <a:defRPr/>
            </a:pPr>
            <a:r>
              <a:rPr lang="en-US" sz="2000"/>
              <a:t>or vaccination</a:t>
            </a:r>
          </a:p>
          <a:p>
            <a:pPr lvl="2" eaLnBrk="1" hangingPunct="1">
              <a:lnSpc>
                <a:spcPct val="90000"/>
              </a:lnSpc>
              <a:buFont typeface="Wingdings" panose="05000000000000000000" pitchFamily="2" charset="2"/>
              <a:buNone/>
              <a:defRPr/>
            </a:pPr>
            <a:endParaRPr lang="en-US" sz="2000"/>
          </a:p>
          <a:p>
            <a:pPr eaLnBrk="1" hangingPunct="1">
              <a:lnSpc>
                <a:spcPct val="90000"/>
              </a:lnSpc>
              <a:defRPr/>
            </a:pPr>
            <a:r>
              <a:rPr lang="en-US" sz="2400" b="1" i="1" u="sng">
                <a:solidFill>
                  <a:srgbClr val="FFFF00"/>
                </a:solidFill>
              </a:rPr>
              <a:t>HBeAg </a:t>
            </a:r>
            <a:r>
              <a:rPr lang="en-US" sz="2400"/>
              <a:t>: ( ‘e’ antigen)</a:t>
            </a:r>
          </a:p>
          <a:p>
            <a:pPr lvl="1" eaLnBrk="1" hangingPunct="1">
              <a:lnSpc>
                <a:spcPct val="90000"/>
              </a:lnSpc>
              <a:defRPr/>
            </a:pPr>
            <a:r>
              <a:rPr lang="en-US" sz="2400"/>
              <a:t>Patients at increased risk for </a:t>
            </a:r>
            <a:r>
              <a:rPr lang="en-US" sz="2400">
                <a:solidFill>
                  <a:srgbClr val="FFFF00"/>
                </a:solidFill>
              </a:rPr>
              <a:t>transmitting HBV</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6E5BF040-2851-41D1-9CE7-6CDCA7BB8616}"/>
              </a:ext>
            </a:extLst>
          </p:cNvPr>
          <p:cNvSpPr>
            <a:spLocks noGrp="1" noChangeArrowheads="1"/>
          </p:cNvSpPr>
          <p:nvPr>
            <p:ph type="title"/>
          </p:nvPr>
        </p:nvSpPr>
        <p:spPr>
          <a:xfrm>
            <a:off x="1066800" y="260350"/>
            <a:ext cx="7543800" cy="1362075"/>
          </a:xfrm>
        </p:spPr>
        <p:txBody>
          <a:bodyPr lIns="92075" tIns="46038" rIns="92075" bIns="46038" anchor="b"/>
          <a:lstStyle/>
          <a:p>
            <a:pPr eaLnBrk="1" hangingPunct="1">
              <a:defRPr/>
            </a:pPr>
            <a:r>
              <a:rPr lang="en-US" sz="4000"/>
              <a:t>                   HBV</a:t>
            </a:r>
            <a:br>
              <a:rPr lang="en-US" sz="4000"/>
            </a:br>
            <a:r>
              <a:rPr lang="en-US" sz="4000"/>
              <a:t>                Serology</a:t>
            </a:r>
          </a:p>
        </p:txBody>
      </p:sp>
      <p:sp>
        <p:nvSpPr>
          <p:cNvPr id="130051" name="Rectangle 3">
            <a:extLst>
              <a:ext uri="{FF2B5EF4-FFF2-40B4-BE49-F238E27FC236}">
                <a16:creationId xmlns:a16="http://schemas.microsoft.com/office/drawing/2014/main" id="{7D31BBB7-6A11-43C1-8995-BEFB898A2B03}"/>
              </a:ext>
            </a:extLst>
          </p:cNvPr>
          <p:cNvSpPr>
            <a:spLocks noGrp="1" noChangeArrowheads="1"/>
          </p:cNvSpPr>
          <p:nvPr>
            <p:ph type="body" idx="1"/>
          </p:nvPr>
        </p:nvSpPr>
        <p:spPr>
          <a:xfrm>
            <a:off x="1258888" y="1989138"/>
            <a:ext cx="7124700" cy="4017962"/>
          </a:xfrm>
        </p:spPr>
        <p:txBody>
          <a:bodyPr lIns="92075" tIns="46038" rIns="92075" bIns="46038"/>
          <a:lstStyle/>
          <a:p>
            <a:pPr eaLnBrk="1" hangingPunct="1">
              <a:defRPr/>
            </a:pPr>
            <a:r>
              <a:rPr lang="en-US" sz="2000" b="1" i="1" u="sng">
                <a:solidFill>
                  <a:srgbClr val="FFFF00"/>
                </a:solidFill>
              </a:rPr>
              <a:t>Anti-HBe </a:t>
            </a:r>
            <a:r>
              <a:rPr lang="en-US" sz="2000"/>
              <a:t>: (antibody to HBe)</a:t>
            </a:r>
          </a:p>
          <a:p>
            <a:pPr lvl="1" eaLnBrk="1" hangingPunct="1">
              <a:defRPr/>
            </a:pPr>
            <a:r>
              <a:rPr lang="en-US" sz="2000">
                <a:solidFill>
                  <a:srgbClr val="FFFF00"/>
                </a:solidFill>
              </a:rPr>
              <a:t>Low risk</a:t>
            </a:r>
            <a:r>
              <a:rPr lang="en-US" sz="2000"/>
              <a:t> for transmitting HBV</a:t>
            </a:r>
          </a:p>
          <a:p>
            <a:pPr lvl="1" eaLnBrk="1" hangingPunct="1">
              <a:buFontTx/>
              <a:buNone/>
              <a:defRPr/>
            </a:pPr>
            <a:endParaRPr lang="en-US" sz="2000"/>
          </a:p>
          <a:p>
            <a:pPr eaLnBrk="1" hangingPunct="1">
              <a:defRPr/>
            </a:pPr>
            <a:r>
              <a:rPr lang="en-US" sz="2000" b="1" i="1" u="sng">
                <a:solidFill>
                  <a:srgbClr val="FFFF00"/>
                </a:solidFill>
              </a:rPr>
              <a:t>Anti-HBc </a:t>
            </a:r>
            <a:r>
              <a:rPr lang="en-US" sz="2000"/>
              <a:t>: (Antibody to core antigen, HBcAg)</a:t>
            </a:r>
          </a:p>
          <a:p>
            <a:pPr lvl="1" eaLnBrk="1" hangingPunct="1">
              <a:defRPr/>
            </a:pPr>
            <a:r>
              <a:rPr lang="en-US" sz="2000"/>
              <a:t>Evidence of </a:t>
            </a:r>
            <a:r>
              <a:rPr lang="en-US" sz="2000">
                <a:solidFill>
                  <a:srgbClr val="FFFF00"/>
                </a:solidFill>
              </a:rPr>
              <a:t>acute or past</a:t>
            </a:r>
            <a:r>
              <a:rPr lang="en-US" sz="2000"/>
              <a:t> infection</a:t>
            </a:r>
          </a:p>
          <a:p>
            <a:pPr lvl="1" eaLnBrk="1" hangingPunct="1">
              <a:defRPr/>
            </a:pPr>
            <a:r>
              <a:rPr lang="en-US" sz="2000" i="1" u="sng">
                <a:solidFill>
                  <a:srgbClr val="FFFF00"/>
                </a:solidFill>
              </a:rPr>
              <a:t>Not present after immunization</a:t>
            </a:r>
          </a:p>
          <a:p>
            <a:pPr lvl="1" eaLnBrk="1" hangingPunct="1">
              <a:buFontTx/>
              <a:buNone/>
              <a:defRPr/>
            </a:pPr>
            <a:endParaRPr lang="en-US" sz="2000" i="1" u="sng">
              <a:solidFill>
                <a:srgbClr val="FFFF00"/>
              </a:solidFill>
            </a:endParaRPr>
          </a:p>
          <a:p>
            <a:pPr eaLnBrk="1" hangingPunct="1">
              <a:defRPr/>
            </a:pPr>
            <a:r>
              <a:rPr lang="en-US" sz="2000" b="1" i="1" u="sng">
                <a:solidFill>
                  <a:srgbClr val="FFFF00"/>
                </a:solidFill>
              </a:rPr>
              <a:t>IgM Anti-HBc</a:t>
            </a:r>
            <a:r>
              <a:rPr lang="en-US" sz="2000"/>
              <a:t>: (IgM antibody to HBcAg)</a:t>
            </a:r>
          </a:p>
          <a:p>
            <a:pPr lvl="1" eaLnBrk="1" hangingPunct="1">
              <a:defRPr/>
            </a:pPr>
            <a:r>
              <a:rPr lang="en-US" sz="2000">
                <a:solidFill>
                  <a:srgbClr val="FFFF00"/>
                </a:solidFill>
              </a:rPr>
              <a:t>Acute or recent</a:t>
            </a:r>
            <a:r>
              <a:rPr lang="en-US" sz="2000"/>
              <a:t> HBV infection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538BFE1B-7EFB-48E0-B659-BCFC2839A012}"/>
              </a:ext>
            </a:extLst>
          </p:cNvPr>
          <p:cNvSpPr>
            <a:spLocks noGrp="1" noChangeArrowheads="1"/>
          </p:cNvSpPr>
          <p:nvPr>
            <p:ph type="title"/>
          </p:nvPr>
        </p:nvSpPr>
        <p:spPr/>
        <p:txBody>
          <a:bodyPr lIns="92075" tIns="46038" rIns="92075" bIns="46038" anchor="b"/>
          <a:lstStyle/>
          <a:p>
            <a:pPr eaLnBrk="1" hangingPunct="1">
              <a:defRPr/>
            </a:pPr>
            <a:r>
              <a:rPr lang="en-US"/>
              <a:t>                  HBV</a:t>
            </a:r>
            <a:br>
              <a:rPr lang="en-US"/>
            </a:br>
            <a:r>
              <a:rPr lang="en-US"/>
              <a:t>        Risk to Newborn</a:t>
            </a:r>
          </a:p>
        </p:txBody>
      </p:sp>
      <p:sp>
        <p:nvSpPr>
          <p:cNvPr id="131075" name="Rectangle 3">
            <a:extLst>
              <a:ext uri="{FF2B5EF4-FFF2-40B4-BE49-F238E27FC236}">
                <a16:creationId xmlns:a16="http://schemas.microsoft.com/office/drawing/2014/main" id="{3DF1147D-381A-4D8E-A91A-2D0415E62D26}"/>
              </a:ext>
            </a:extLst>
          </p:cNvPr>
          <p:cNvSpPr>
            <a:spLocks noGrp="1" noChangeArrowheads="1"/>
          </p:cNvSpPr>
          <p:nvPr>
            <p:ph type="body" idx="1"/>
          </p:nvPr>
        </p:nvSpPr>
        <p:spPr>
          <a:xfrm>
            <a:off x="1042988" y="1989138"/>
            <a:ext cx="7543800" cy="4114800"/>
          </a:xfrm>
        </p:spPr>
        <p:txBody>
          <a:bodyPr lIns="92075" tIns="46038" rIns="92075" bIns="46038"/>
          <a:lstStyle/>
          <a:p>
            <a:pPr eaLnBrk="1" hangingPunct="1">
              <a:defRPr/>
            </a:pPr>
            <a:r>
              <a:rPr lang="en-US" sz="2400" i="1">
                <a:solidFill>
                  <a:srgbClr val="FFFF00"/>
                </a:solidFill>
              </a:rPr>
              <a:t>Chronic HBV infection</a:t>
            </a:r>
            <a:r>
              <a:rPr lang="en-US" sz="2400"/>
              <a:t> occurs in </a:t>
            </a:r>
            <a:r>
              <a:rPr lang="en-US" sz="2400">
                <a:solidFill>
                  <a:srgbClr val="FFFF00"/>
                </a:solidFill>
              </a:rPr>
              <a:t>70-90%</a:t>
            </a:r>
            <a:r>
              <a:rPr lang="en-US" sz="2400"/>
              <a:t> of infants delivered to mothers who are </a:t>
            </a:r>
            <a:r>
              <a:rPr lang="en-US" sz="2400">
                <a:solidFill>
                  <a:srgbClr val="FFFF00"/>
                </a:solidFill>
              </a:rPr>
              <a:t>HBeAg positive</a:t>
            </a:r>
          </a:p>
          <a:p>
            <a:pPr eaLnBrk="1" hangingPunct="1">
              <a:buFont typeface="Wingdings" panose="05000000000000000000" pitchFamily="2" charset="2"/>
              <a:buNone/>
              <a:defRPr/>
            </a:pPr>
            <a:endParaRPr lang="en-US" sz="2400">
              <a:solidFill>
                <a:srgbClr val="FFFF00"/>
              </a:solidFill>
            </a:endParaRPr>
          </a:p>
          <a:p>
            <a:pPr eaLnBrk="1" hangingPunct="1">
              <a:defRPr/>
            </a:pPr>
            <a:r>
              <a:rPr lang="en-US" sz="2400"/>
              <a:t>Those who escape  perinatal infection remain at high risk for </a:t>
            </a:r>
            <a:r>
              <a:rPr lang="en-US" sz="2400">
                <a:solidFill>
                  <a:srgbClr val="FFFF00"/>
                </a:solidFill>
              </a:rPr>
              <a:t>horizontal transmission</a:t>
            </a:r>
            <a:r>
              <a:rPr lang="en-US" sz="2400"/>
              <a:t> during the </a:t>
            </a:r>
            <a:r>
              <a:rPr lang="en-US" sz="2400">
                <a:solidFill>
                  <a:srgbClr val="FFFF00"/>
                </a:solidFill>
              </a:rPr>
              <a:t>first 5 years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23C66-3386-438D-A8CE-18EA3393880B}"/>
              </a:ext>
            </a:extLst>
          </p:cNvPr>
          <p:cNvSpPr>
            <a:spLocks noGrp="1"/>
          </p:cNvSpPr>
          <p:nvPr>
            <p:ph type="title"/>
          </p:nvPr>
        </p:nvSpPr>
        <p:spPr/>
        <p:txBody>
          <a:bodyPr/>
          <a:lstStyle/>
          <a:p>
            <a:pPr>
              <a:defRPr/>
            </a:pPr>
            <a:r>
              <a:rPr lang="en-US" dirty="0"/>
              <a:t>Epidemiology</a:t>
            </a:r>
            <a:endParaRPr lang="ar-JO" dirty="0"/>
          </a:p>
        </p:txBody>
      </p:sp>
      <p:sp>
        <p:nvSpPr>
          <p:cNvPr id="4" name="Text Placeholder 3">
            <a:extLst>
              <a:ext uri="{FF2B5EF4-FFF2-40B4-BE49-F238E27FC236}">
                <a16:creationId xmlns:a16="http://schemas.microsoft.com/office/drawing/2014/main" id="{62F79E43-FECF-4C4C-AF79-256CC5850349}"/>
              </a:ext>
            </a:extLst>
          </p:cNvPr>
          <p:cNvSpPr>
            <a:spLocks noGrp="1"/>
          </p:cNvSpPr>
          <p:nvPr>
            <p:ph type="body" sz="half" idx="2"/>
          </p:nvPr>
        </p:nvSpPr>
        <p:spPr>
          <a:xfrm>
            <a:off x="1000125" y="1981200"/>
            <a:ext cx="7610475" cy="4114800"/>
          </a:xfrm>
        </p:spPr>
        <p:txBody>
          <a:bodyPr/>
          <a:lstStyle/>
          <a:p>
            <a:pPr>
              <a:defRPr/>
            </a:pPr>
            <a:r>
              <a:rPr lang="en-US" sz="2000" b="1" dirty="0"/>
              <a:t>Incidence of neonatal infection: </a:t>
            </a:r>
          </a:p>
          <a:p>
            <a:pPr>
              <a:defRPr/>
            </a:pPr>
            <a:endParaRPr lang="en-US" sz="2000" dirty="0"/>
          </a:p>
          <a:p>
            <a:pPr>
              <a:defRPr/>
            </a:pPr>
            <a:r>
              <a:rPr lang="en-US" sz="2000" dirty="0"/>
              <a:t>Data from the Canadian </a:t>
            </a:r>
            <a:r>
              <a:rPr lang="en-US" sz="2000" dirty="0" err="1"/>
              <a:t>Paediatric</a:t>
            </a:r>
            <a:r>
              <a:rPr lang="en-US" sz="2000" dirty="0"/>
              <a:t> Surveillance Program (CPSP) indicate that, between 2000-2003, there were 43 cases of neonatal HSV (5.9 per 100,000 live births in Canada ) and a case fatality rate of 15.5%. </a:t>
            </a:r>
          </a:p>
          <a:p>
            <a:pPr>
              <a:defRPr/>
            </a:pPr>
            <a:endParaRPr lang="en-US" sz="2000" dirty="0"/>
          </a:p>
          <a:p>
            <a:pPr>
              <a:defRPr/>
            </a:pPr>
            <a:r>
              <a:rPr lang="en-US" sz="2000" dirty="0"/>
              <a:t> While the incidence varies across regions in the USA, a rate of 1 in 3200 deliveries was recently documented.</a:t>
            </a:r>
          </a:p>
          <a:p>
            <a:pPr>
              <a:defRPr/>
            </a:pPr>
            <a:endParaRPr lang="en-US" sz="2000" dirty="0"/>
          </a:p>
          <a:p>
            <a:pPr>
              <a:defRPr/>
            </a:pPr>
            <a:r>
              <a:rPr lang="en-US" sz="2000" dirty="0"/>
              <a:t>approximately 70% of neonatal disease is caused by HSV type 2 and 30% by HSV type 1.</a:t>
            </a:r>
            <a:endParaRPr lang="ar-JO" sz="2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72A9718D-0754-4FE8-B4A3-3F0E9CFDE272}"/>
              </a:ext>
            </a:extLst>
          </p:cNvPr>
          <p:cNvSpPr>
            <a:spLocks noGrp="1" noChangeArrowheads="1"/>
          </p:cNvSpPr>
          <p:nvPr>
            <p:ph type="title"/>
          </p:nvPr>
        </p:nvSpPr>
        <p:spPr/>
        <p:txBody>
          <a:bodyPr lIns="92075" tIns="46038" rIns="92075" bIns="46038" anchor="b"/>
          <a:lstStyle/>
          <a:p>
            <a:pPr eaLnBrk="1" hangingPunct="1">
              <a:defRPr/>
            </a:pPr>
            <a:r>
              <a:rPr lang="en-US"/>
              <a:t>                   HBV</a:t>
            </a:r>
            <a:br>
              <a:rPr lang="en-US"/>
            </a:br>
            <a:r>
              <a:rPr lang="en-US"/>
              <a:t>    </a:t>
            </a:r>
            <a:r>
              <a:rPr lang="en-US" i="1" u="sng">
                <a:solidFill>
                  <a:srgbClr val="FFFF00"/>
                </a:solidFill>
              </a:rPr>
              <a:t>Chronic</a:t>
            </a:r>
            <a:r>
              <a:rPr lang="en-US"/>
              <a:t> HBV Infection</a:t>
            </a:r>
          </a:p>
        </p:txBody>
      </p:sp>
      <p:sp>
        <p:nvSpPr>
          <p:cNvPr id="132099" name="Rectangle 3">
            <a:extLst>
              <a:ext uri="{FF2B5EF4-FFF2-40B4-BE49-F238E27FC236}">
                <a16:creationId xmlns:a16="http://schemas.microsoft.com/office/drawing/2014/main" id="{F19C3297-B958-424E-8078-D3619E3C3FEE}"/>
              </a:ext>
            </a:extLst>
          </p:cNvPr>
          <p:cNvSpPr>
            <a:spLocks noGrp="1" noChangeArrowheads="1"/>
          </p:cNvSpPr>
          <p:nvPr>
            <p:ph type="body" idx="1"/>
          </p:nvPr>
        </p:nvSpPr>
        <p:spPr>
          <a:xfrm>
            <a:off x="1042988" y="1989138"/>
            <a:ext cx="7543800" cy="4114800"/>
          </a:xfrm>
        </p:spPr>
        <p:txBody>
          <a:bodyPr lIns="92075" tIns="46038" rIns="92075" bIns="46038"/>
          <a:lstStyle/>
          <a:p>
            <a:pPr eaLnBrk="1" hangingPunct="1">
              <a:lnSpc>
                <a:spcPct val="90000"/>
              </a:lnSpc>
              <a:defRPr/>
            </a:pPr>
            <a:r>
              <a:rPr lang="en-US" sz="2400"/>
              <a:t>High risk of acquiring : </a:t>
            </a:r>
          </a:p>
          <a:p>
            <a:pPr lvl="1" eaLnBrk="1" hangingPunct="1">
              <a:lnSpc>
                <a:spcPct val="90000"/>
              </a:lnSpc>
              <a:defRPr/>
            </a:pPr>
            <a:r>
              <a:rPr lang="en-US" sz="2000"/>
              <a:t>chronic active hepatitis</a:t>
            </a:r>
          </a:p>
          <a:p>
            <a:pPr lvl="1" eaLnBrk="1" hangingPunct="1">
              <a:lnSpc>
                <a:spcPct val="90000"/>
              </a:lnSpc>
              <a:defRPr/>
            </a:pPr>
            <a:r>
              <a:rPr lang="en-US" sz="2000"/>
              <a:t> cirrhosis</a:t>
            </a:r>
          </a:p>
          <a:p>
            <a:pPr lvl="1" eaLnBrk="1" hangingPunct="1">
              <a:lnSpc>
                <a:spcPct val="90000"/>
              </a:lnSpc>
              <a:defRPr/>
            </a:pPr>
            <a:r>
              <a:rPr lang="en-US" sz="2000"/>
              <a:t>primary hepatocellular carcinoma</a:t>
            </a:r>
          </a:p>
          <a:p>
            <a:pPr lvl="1" eaLnBrk="1" hangingPunct="1">
              <a:lnSpc>
                <a:spcPct val="90000"/>
              </a:lnSpc>
              <a:buFontTx/>
              <a:buNone/>
              <a:defRPr/>
            </a:pPr>
            <a:endParaRPr lang="en-US" sz="2000"/>
          </a:p>
          <a:p>
            <a:pPr eaLnBrk="1" hangingPunct="1">
              <a:lnSpc>
                <a:spcPct val="90000"/>
              </a:lnSpc>
              <a:defRPr/>
            </a:pPr>
            <a:r>
              <a:rPr lang="en-US" sz="2400"/>
              <a:t>The risk of chronic infection is </a:t>
            </a:r>
            <a:r>
              <a:rPr lang="en-US" sz="2400">
                <a:solidFill>
                  <a:srgbClr val="FFFF00"/>
                </a:solidFill>
              </a:rPr>
              <a:t>inversely proportional</a:t>
            </a:r>
            <a:r>
              <a:rPr lang="en-US" sz="2400"/>
              <a:t> to the </a:t>
            </a:r>
            <a:r>
              <a:rPr lang="en-US" sz="2400">
                <a:solidFill>
                  <a:srgbClr val="FFFF00"/>
                </a:solidFill>
              </a:rPr>
              <a:t>age at time of infection</a:t>
            </a:r>
          </a:p>
          <a:p>
            <a:pPr eaLnBrk="1" hangingPunct="1">
              <a:lnSpc>
                <a:spcPct val="90000"/>
              </a:lnSpc>
              <a:buFont typeface="Wingdings" panose="05000000000000000000" pitchFamily="2" charset="2"/>
              <a:buNone/>
              <a:defRPr/>
            </a:pPr>
            <a:endParaRPr lang="en-US" sz="2400">
              <a:solidFill>
                <a:srgbClr val="FFFF00"/>
              </a:solidFill>
            </a:endParaRPr>
          </a:p>
          <a:p>
            <a:pPr eaLnBrk="1" hangingPunct="1">
              <a:lnSpc>
                <a:spcPct val="90000"/>
              </a:lnSpc>
              <a:defRPr/>
            </a:pPr>
            <a:r>
              <a:rPr lang="en-US" sz="2400"/>
              <a:t>Asymptomatic HBV carriers coinfected with the </a:t>
            </a:r>
            <a:r>
              <a:rPr lang="en-US" sz="2400">
                <a:solidFill>
                  <a:srgbClr val="FFFF00"/>
                </a:solidFill>
              </a:rPr>
              <a:t>Hepatitis D virus</a:t>
            </a:r>
            <a:r>
              <a:rPr lang="en-US" sz="2400"/>
              <a:t> can develop </a:t>
            </a:r>
            <a:r>
              <a:rPr lang="en-US" sz="2400">
                <a:solidFill>
                  <a:srgbClr val="FFFF00"/>
                </a:solidFill>
              </a:rPr>
              <a:t>fulminant liver disease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EA3EAFB7-89A3-4125-9B92-D95A81F8BE59}"/>
              </a:ext>
            </a:extLst>
          </p:cNvPr>
          <p:cNvSpPr>
            <a:spLocks noGrp="1" noChangeArrowheads="1"/>
          </p:cNvSpPr>
          <p:nvPr>
            <p:ph type="title"/>
          </p:nvPr>
        </p:nvSpPr>
        <p:spPr>
          <a:xfrm>
            <a:off x="1042988" y="188913"/>
            <a:ext cx="7543800" cy="1295400"/>
          </a:xfrm>
        </p:spPr>
        <p:txBody>
          <a:bodyPr lIns="92075" tIns="46038" rIns="92075" bIns="46038" anchor="b"/>
          <a:lstStyle/>
          <a:p>
            <a:pPr eaLnBrk="1" hangingPunct="1">
              <a:defRPr/>
            </a:pPr>
            <a:r>
              <a:rPr lang="en-US" sz="3600"/>
              <a:t>                        HBV</a:t>
            </a:r>
            <a:br>
              <a:rPr lang="en-US" sz="3600"/>
            </a:br>
            <a:r>
              <a:rPr lang="en-US" sz="3600"/>
              <a:t>   Hepatitis B Immune Globulin</a:t>
            </a:r>
          </a:p>
        </p:txBody>
      </p:sp>
      <p:sp>
        <p:nvSpPr>
          <p:cNvPr id="133123" name="Rectangle 3">
            <a:extLst>
              <a:ext uri="{FF2B5EF4-FFF2-40B4-BE49-F238E27FC236}">
                <a16:creationId xmlns:a16="http://schemas.microsoft.com/office/drawing/2014/main" id="{49FA8017-729B-4671-9DE4-B291819FF009}"/>
              </a:ext>
            </a:extLst>
          </p:cNvPr>
          <p:cNvSpPr>
            <a:spLocks noGrp="1" noChangeArrowheads="1"/>
          </p:cNvSpPr>
          <p:nvPr>
            <p:ph type="body" idx="1"/>
          </p:nvPr>
        </p:nvSpPr>
        <p:spPr>
          <a:xfrm>
            <a:off x="976313" y="1881188"/>
            <a:ext cx="7772400" cy="4572000"/>
          </a:xfrm>
        </p:spPr>
        <p:txBody>
          <a:bodyPr lIns="92075" tIns="46038" rIns="92075" bIns="46038"/>
          <a:lstStyle/>
          <a:p>
            <a:pPr eaLnBrk="1" hangingPunct="1">
              <a:lnSpc>
                <a:spcPct val="90000"/>
              </a:lnSpc>
              <a:defRPr/>
            </a:pPr>
            <a:r>
              <a:rPr lang="en-US" sz="2400"/>
              <a:t>Reserved for </a:t>
            </a:r>
            <a:r>
              <a:rPr lang="en-US" sz="2400" i="1">
                <a:solidFill>
                  <a:srgbClr val="FFFF00"/>
                </a:solidFill>
              </a:rPr>
              <a:t>post exposure prophylaxis</a:t>
            </a:r>
          </a:p>
          <a:p>
            <a:pPr eaLnBrk="1" hangingPunct="1">
              <a:lnSpc>
                <a:spcPct val="90000"/>
              </a:lnSpc>
              <a:buFont typeface="Wingdings" panose="05000000000000000000" pitchFamily="2" charset="2"/>
              <a:buNone/>
              <a:defRPr/>
            </a:pPr>
            <a:endParaRPr lang="en-US" sz="2400" i="1">
              <a:solidFill>
                <a:srgbClr val="FFFF00"/>
              </a:solidFill>
            </a:endParaRPr>
          </a:p>
          <a:p>
            <a:pPr eaLnBrk="1" hangingPunct="1">
              <a:lnSpc>
                <a:spcPct val="90000"/>
              </a:lnSpc>
              <a:defRPr/>
            </a:pPr>
            <a:r>
              <a:rPr lang="en-US" sz="2400"/>
              <a:t>Prepared from human donors with </a:t>
            </a:r>
            <a:r>
              <a:rPr lang="en-US" sz="2400">
                <a:solidFill>
                  <a:srgbClr val="FFFF00"/>
                </a:solidFill>
              </a:rPr>
              <a:t>high anti-HBs titers</a:t>
            </a:r>
          </a:p>
          <a:p>
            <a:pPr eaLnBrk="1" hangingPunct="1">
              <a:lnSpc>
                <a:spcPct val="90000"/>
              </a:lnSpc>
              <a:buFont typeface="Wingdings" panose="05000000000000000000" pitchFamily="2" charset="2"/>
              <a:buNone/>
              <a:defRPr/>
            </a:pPr>
            <a:endParaRPr lang="en-US" sz="2400">
              <a:solidFill>
                <a:srgbClr val="FFFF00"/>
              </a:solidFill>
            </a:endParaRPr>
          </a:p>
          <a:p>
            <a:pPr eaLnBrk="1" hangingPunct="1">
              <a:lnSpc>
                <a:spcPct val="90000"/>
              </a:lnSpc>
              <a:defRPr/>
            </a:pPr>
            <a:r>
              <a:rPr lang="en-US" sz="2400"/>
              <a:t>Standard Immune Globulin (IVIG) </a:t>
            </a:r>
            <a:r>
              <a:rPr lang="en-US" sz="2400">
                <a:solidFill>
                  <a:srgbClr val="FFFF00"/>
                </a:solidFill>
              </a:rPr>
              <a:t>ineffective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686B01BC-1C4D-4B8A-A325-4F9BB86EFE4A}"/>
              </a:ext>
            </a:extLst>
          </p:cNvPr>
          <p:cNvSpPr>
            <a:spLocks noGrp="1" noChangeArrowheads="1"/>
          </p:cNvSpPr>
          <p:nvPr>
            <p:ph type="title"/>
          </p:nvPr>
        </p:nvSpPr>
        <p:spPr/>
        <p:txBody>
          <a:bodyPr lIns="92075" tIns="46038" rIns="92075" bIns="46038" anchor="b"/>
          <a:lstStyle/>
          <a:p>
            <a:pPr eaLnBrk="1" hangingPunct="1">
              <a:defRPr/>
            </a:pPr>
            <a:r>
              <a:rPr lang="en-US"/>
              <a:t>                   HBV</a:t>
            </a:r>
            <a:br>
              <a:rPr lang="en-US"/>
            </a:br>
            <a:r>
              <a:rPr lang="en-US"/>
              <a:t>     Hepatitis B </a:t>
            </a:r>
            <a:r>
              <a:rPr lang="en-US" i="1" u="sng">
                <a:solidFill>
                  <a:srgbClr val="FFFF00"/>
                </a:solidFill>
              </a:rPr>
              <a:t>Vaccine</a:t>
            </a:r>
          </a:p>
        </p:txBody>
      </p:sp>
      <p:sp>
        <p:nvSpPr>
          <p:cNvPr id="134147" name="Rectangle 3">
            <a:extLst>
              <a:ext uri="{FF2B5EF4-FFF2-40B4-BE49-F238E27FC236}">
                <a16:creationId xmlns:a16="http://schemas.microsoft.com/office/drawing/2014/main" id="{9CF6F5C9-5E89-4CA4-AE71-B3DA0C651136}"/>
              </a:ext>
            </a:extLst>
          </p:cNvPr>
          <p:cNvSpPr>
            <a:spLocks noGrp="1" noChangeArrowheads="1"/>
          </p:cNvSpPr>
          <p:nvPr>
            <p:ph type="body" idx="1"/>
          </p:nvPr>
        </p:nvSpPr>
        <p:spPr>
          <a:xfrm>
            <a:off x="1042988" y="1989138"/>
            <a:ext cx="7543800" cy="4114800"/>
          </a:xfrm>
        </p:spPr>
        <p:txBody>
          <a:bodyPr lIns="92075" tIns="46038" rIns="92075" bIns="46038"/>
          <a:lstStyle/>
          <a:p>
            <a:pPr eaLnBrk="1" hangingPunct="1">
              <a:lnSpc>
                <a:spcPct val="90000"/>
              </a:lnSpc>
              <a:defRPr/>
            </a:pPr>
            <a:r>
              <a:rPr lang="en-US" sz="2400"/>
              <a:t>Two commercial preparations available in the United States</a:t>
            </a:r>
          </a:p>
          <a:p>
            <a:pPr lvl="1" eaLnBrk="1" hangingPunct="1">
              <a:lnSpc>
                <a:spcPct val="90000"/>
              </a:lnSpc>
              <a:defRPr/>
            </a:pPr>
            <a:r>
              <a:rPr lang="en-US" sz="2400"/>
              <a:t>Both products of </a:t>
            </a:r>
            <a:r>
              <a:rPr lang="en-US" sz="2400">
                <a:solidFill>
                  <a:srgbClr val="FFFF00"/>
                </a:solidFill>
              </a:rPr>
              <a:t>recombinant DNA technology</a:t>
            </a:r>
          </a:p>
          <a:p>
            <a:pPr eaLnBrk="1" hangingPunct="1">
              <a:lnSpc>
                <a:spcPct val="90000"/>
              </a:lnSpc>
              <a:defRPr/>
            </a:pPr>
            <a:endParaRPr lang="en-US" sz="2400"/>
          </a:p>
          <a:p>
            <a:pPr eaLnBrk="1" hangingPunct="1">
              <a:lnSpc>
                <a:spcPct val="90000"/>
              </a:lnSpc>
              <a:defRPr/>
            </a:pPr>
            <a:r>
              <a:rPr lang="en-US" sz="2400"/>
              <a:t>The current vaccines produce an antibody response (</a:t>
            </a:r>
            <a:r>
              <a:rPr lang="en-US" sz="2400">
                <a:solidFill>
                  <a:srgbClr val="FFFF00"/>
                </a:solidFill>
              </a:rPr>
              <a:t>after 3 doses</a:t>
            </a:r>
            <a:r>
              <a:rPr lang="en-US" sz="2400"/>
              <a:t>) in &gt; 90% of adults and </a:t>
            </a:r>
            <a:r>
              <a:rPr lang="en-US" sz="2400">
                <a:solidFill>
                  <a:srgbClr val="FFFF00"/>
                </a:solidFill>
              </a:rPr>
              <a:t>&gt; 95% of infants and children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F9547FDC-77EB-4E95-BDE6-35E100958420}"/>
              </a:ext>
            </a:extLst>
          </p:cNvPr>
          <p:cNvSpPr>
            <a:spLocks noGrp="1" noChangeArrowheads="1"/>
          </p:cNvSpPr>
          <p:nvPr>
            <p:ph type="title"/>
          </p:nvPr>
        </p:nvSpPr>
        <p:spPr>
          <a:xfrm>
            <a:off x="1066800" y="115888"/>
            <a:ext cx="7543800" cy="1335087"/>
          </a:xfrm>
        </p:spPr>
        <p:txBody>
          <a:bodyPr lIns="92075" tIns="46038" rIns="92075" bIns="46038" anchor="b"/>
          <a:lstStyle/>
          <a:p>
            <a:pPr eaLnBrk="1" hangingPunct="1">
              <a:defRPr/>
            </a:pPr>
            <a:r>
              <a:rPr lang="en-US" sz="4000"/>
              <a:t>                     HBV</a:t>
            </a:r>
            <a:br>
              <a:rPr lang="en-US" sz="4000"/>
            </a:br>
            <a:r>
              <a:rPr lang="en-US" sz="4000"/>
              <a:t>   Routine HBV Vaccination</a:t>
            </a:r>
          </a:p>
        </p:txBody>
      </p:sp>
      <p:sp>
        <p:nvSpPr>
          <p:cNvPr id="135171" name="Rectangle 3">
            <a:extLst>
              <a:ext uri="{FF2B5EF4-FFF2-40B4-BE49-F238E27FC236}">
                <a16:creationId xmlns:a16="http://schemas.microsoft.com/office/drawing/2014/main" id="{AB7BED7D-6D29-44E0-B9E6-BD9359264761}"/>
              </a:ext>
            </a:extLst>
          </p:cNvPr>
          <p:cNvSpPr>
            <a:spLocks noGrp="1" noChangeArrowheads="1"/>
          </p:cNvSpPr>
          <p:nvPr>
            <p:ph type="body" idx="1"/>
          </p:nvPr>
        </p:nvSpPr>
        <p:spPr>
          <a:xfrm>
            <a:off x="1258888" y="1989138"/>
            <a:ext cx="7124700" cy="4017962"/>
          </a:xfrm>
        </p:spPr>
        <p:txBody>
          <a:bodyPr lIns="92075" tIns="46038" rIns="92075" bIns="46038"/>
          <a:lstStyle/>
          <a:p>
            <a:pPr eaLnBrk="1" hangingPunct="1">
              <a:defRPr/>
            </a:pPr>
            <a:r>
              <a:rPr lang="en-US" sz="2400"/>
              <a:t>First dose at </a:t>
            </a:r>
            <a:r>
              <a:rPr lang="en-US" sz="2400">
                <a:solidFill>
                  <a:srgbClr val="FFFF00"/>
                </a:solidFill>
              </a:rPr>
              <a:t>0-2 months</a:t>
            </a:r>
            <a:r>
              <a:rPr lang="en-US" sz="2400"/>
              <a:t> of age</a:t>
            </a:r>
          </a:p>
          <a:p>
            <a:pPr eaLnBrk="1" hangingPunct="1">
              <a:defRPr/>
            </a:pPr>
            <a:r>
              <a:rPr lang="en-US" sz="2400"/>
              <a:t>Minimal interval between 1st and 2nd dose is   </a:t>
            </a:r>
            <a:r>
              <a:rPr lang="en-US" sz="2400">
                <a:solidFill>
                  <a:srgbClr val="FFFF00"/>
                </a:solidFill>
              </a:rPr>
              <a:t>one month</a:t>
            </a:r>
          </a:p>
          <a:p>
            <a:pPr eaLnBrk="1" hangingPunct="1">
              <a:defRPr/>
            </a:pPr>
            <a:r>
              <a:rPr lang="en-US" sz="2400"/>
              <a:t>Minimal interval between 2nd and 3rd dose is   </a:t>
            </a:r>
            <a:r>
              <a:rPr lang="en-US" sz="2400">
                <a:solidFill>
                  <a:srgbClr val="FFFF00"/>
                </a:solidFill>
              </a:rPr>
              <a:t>two months</a:t>
            </a:r>
          </a:p>
          <a:p>
            <a:pPr eaLnBrk="1" hangingPunct="1">
              <a:defRPr/>
            </a:pPr>
            <a:r>
              <a:rPr lang="en-US" sz="2400"/>
              <a:t>Minimal interval between 1st and 3rd dose is        </a:t>
            </a:r>
            <a:r>
              <a:rPr lang="en-US" sz="2400">
                <a:solidFill>
                  <a:srgbClr val="FFFF00"/>
                </a:solidFill>
              </a:rPr>
              <a:t>four months</a:t>
            </a:r>
          </a:p>
          <a:p>
            <a:pPr eaLnBrk="1" hangingPunct="1">
              <a:defRPr/>
            </a:pPr>
            <a:r>
              <a:rPr lang="en-US" sz="2400"/>
              <a:t>When 1st dose is given between 0-2 months,  give </a:t>
            </a:r>
            <a:r>
              <a:rPr lang="en-US" sz="2400">
                <a:solidFill>
                  <a:srgbClr val="FFFF00"/>
                </a:solidFill>
              </a:rPr>
              <a:t>3rd dose after 6 months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BA66D767-0977-4A32-ACED-D53D701AA5ED}"/>
              </a:ext>
            </a:extLst>
          </p:cNvPr>
          <p:cNvSpPr>
            <a:spLocks noGrp="1" noChangeArrowheads="1"/>
          </p:cNvSpPr>
          <p:nvPr>
            <p:ph type="title"/>
          </p:nvPr>
        </p:nvSpPr>
        <p:spPr/>
        <p:txBody>
          <a:bodyPr lIns="92075" tIns="46038" rIns="92075" bIns="46038" anchor="b"/>
          <a:lstStyle/>
          <a:p>
            <a:pPr eaLnBrk="1" hangingPunct="1">
              <a:defRPr/>
            </a:pPr>
            <a:r>
              <a:rPr lang="en-US" sz="4000"/>
              <a:t>                     HBV</a:t>
            </a:r>
            <a:br>
              <a:rPr lang="en-US" sz="4000"/>
            </a:br>
            <a:r>
              <a:rPr lang="en-US" sz="4000"/>
              <a:t>Infants of </a:t>
            </a:r>
            <a:r>
              <a:rPr lang="en-US" sz="4000" i="1" u="sng">
                <a:solidFill>
                  <a:srgbClr val="FFFF00"/>
                </a:solidFill>
              </a:rPr>
              <a:t>HBsAg + Mothers</a:t>
            </a:r>
            <a:r>
              <a:rPr lang="en-US" sz="4000"/>
              <a:t> </a:t>
            </a:r>
          </a:p>
        </p:txBody>
      </p:sp>
      <p:sp>
        <p:nvSpPr>
          <p:cNvPr id="136195" name="Rectangle 3">
            <a:extLst>
              <a:ext uri="{FF2B5EF4-FFF2-40B4-BE49-F238E27FC236}">
                <a16:creationId xmlns:a16="http://schemas.microsoft.com/office/drawing/2014/main" id="{6BB385B5-EEC3-48BB-AF66-B7B9AD4BC3B0}"/>
              </a:ext>
            </a:extLst>
          </p:cNvPr>
          <p:cNvSpPr>
            <a:spLocks noGrp="1" noChangeArrowheads="1"/>
          </p:cNvSpPr>
          <p:nvPr>
            <p:ph type="body" idx="1"/>
          </p:nvPr>
        </p:nvSpPr>
        <p:spPr>
          <a:xfrm>
            <a:off x="1042988" y="1989138"/>
            <a:ext cx="7543800" cy="4114800"/>
          </a:xfrm>
        </p:spPr>
        <p:txBody>
          <a:bodyPr lIns="92075" tIns="46038" rIns="92075" bIns="46038"/>
          <a:lstStyle/>
          <a:p>
            <a:pPr eaLnBrk="1" hangingPunct="1">
              <a:defRPr/>
            </a:pPr>
            <a:r>
              <a:rPr lang="en-US" sz="2400"/>
              <a:t>HBIG </a:t>
            </a:r>
            <a:r>
              <a:rPr lang="en-US" sz="2400">
                <a:solidFill>
                  <a:srgbClr val="FFFF00"/>
                </a:solidFill>
              </a:rPr>
              <a:t>0.5 ml IM</a:t>
            </a:r>
          </a:p>
          <a:p>
            <a:pPr eaLnBrk="1" hangingPunct="1">
              <a:buFont typeface="Wingdings" panose="05000000000000000000" pitchFamily="2" charset="2"/>
              <a:buNone/>
              <a:defRPr/>
            </a:pPr>
            <a:endParaRPr lang="en-US" sz="2400">
              <a:solidFill>
                <a:srgbClr val="FFFF00"/>
              </a:solidFill>
            </a:endParaRPr>
          </a:p>
          <a:p>
            <a:pPr eaLnBrk="1" hangingPunct="1">
              <a:defRPr/>
            </a:pPr>
            <a:r>
              <a:rPr lang="en-US" sz="2400"/>
              <a:t>Hepatitis B Vaccine </a:t>
            </a:r>
            <a:r>
              <a:rPr lang="en-US" sz="2400">
                <a:solidFill>
                  <a:srgbClr val="FFFF00"/>
                </a:solidFill>
              </a:rPr>
              <a:t>0.5 ml IM</a:t>
            </a:r>
          </a:p>
          <a:p>
            <a:pPr lvl="1" eaLnBrk="1" hangingPunct="1">
              <a:defRPr/>
            </a:pPr>
            <a:r>
              <a:rPr lang="en-US" sz="2400"/>
              <a:t>Both should be given </a:t>
            </a:r>
            <a:r>
              <a:rPr lang="en-US" sz="2400">
                <a:solidFill>
                  <a:srgbClr val="FFFF00"/>
                </a:solidFill>
              </a:rPr>
              <a:t>within 12 hours</a:t>
            </a:r>
            <a:r>
              <a:rPr lang="en-US" sz="2400"/>
              <a:t> of birth</a:t>
            </a:r>
          </a:p>
          <a:p>
            <a:pPr lvl="1" eaLnBrk="1" hangingPunct="1">
              <a:defRPr/>
            </a:pPr>
            <a:r>
              <a:rPr lang="en-US" sz="2400"/>
              <a:t> inject </a:t>
            </a:r>
            <a:r>
              <a:rPr lang="en-US" sz="2400">
                <a:solidFill>
                  <a:srgbClr val="FFFF00"/>
                </a:solidFill>
              </a:rPr>
              <a:t>at different sites</a:t>
            </a:r>
          </a:p>
          <a:p>
            <a:pPr lvl="1" eaLnBrk="1" hangingPunct="1">
              <a:buFontTx/>
              <a:buNone/>
              <a:defRPr/>
            </a:pPr>
            <a:endParaRPr lang="en-US" sz="2400">
              <a:solidFill>
                <a:srgbClr val="FFFF00"/>
              </a:solidFill>
            </a:endParaRPr>
          </a:p>
          <a:p>
            <a:pPr eaLnBrk="1" hangingPunct="1">
              <a:defRPr/>
            </a:pPr>
            <a:r>
              <a:rPr lang="en-US" sz="2400">
                <a:solidFill>
                  <a:srgbClr val="FFFF00"/>
                </a:solidFill>
              </a:rPr>
              <a:t>No contraindication</a:t>
            </a:r>
            <a:r>
              <a:rPr lang="en-US" sz="2400"/>
              <a:t> to breast feeding</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F7E67246-9D9C-4D63-9007-D56C6029C8AE}"/>
              </a:ext>
            </a:extLst>
          </p:cNvPr>
          <p:cNvSpPr>
            <a:spLocks noGrp="1" noChangeArrowheads="1"/>
          </p:cNvSpPr>
          <p:nvPr>
            <p:ph type="title"/>
          </p:nvPr>
        </p:nvSpPr>
        <p:spPr/>
        <p:txBody>
          <a:bodyPr lIns="92075" tIns="46038" rIns="92075" bIns="46038" anchor="b"/>
          <a:lstStyle/>
          <a:p>
            <a:pPr eaLnBrk="1" hangingPunct="1">
              <a:defRPr/>
            </a:pPr>
            <a:r>
              <a:rPr lang="en-US" sz="4000"/>
              <a:t>                     HBV</a:t>
            </a:r>
            <a:br>
              <a:rPr lang="en-US" sz="4000"/>
            </a:br>
            <a:r>
              <a:rPr lang="en-US" sz="4000"/>
              <a:t>  </a:t>
            </a:r>
            <a:r>
              <a:rPr lang="en-US" sz="4000" i="1" u="sng">
                <a:solidFill>
                  <a:srgbClr val="FFFF00"/>
                </a:solidFill>
              </a:rPr>
              <a:t>Unknown</a:t>
            </a:r>
            <a:r>
              <a:rPr lang="en-US" sz="4000"/>
              <a:t> Maternal Status</a:t>
            </a:r>
          </a:p>
        </p:txBody>
      </p:sp>
      <p:sp>
        <p:nvSpPr>
          <p:cNvPr id="137219" name="Rectangle 3">
            <a:extLst>
              <a:ext uri="{FF2B5EF4-FFF2-40B4-BE49-F238E27FC236}">
                <a16:creationId xmlns:a16="http://schemas.microsoft.com/office/drawing/2014/main" id="{C3B1CF12-C5BF-4E7A-A638-8CE9D36776B3}"/>
              </a:ext>
            </a:extLst>
          </p:cNvPr>
          <p:cNvSpPr>
            <a:spLocks noGrp="1" noChangeArrowheads="1"/>
          </p:cNvSpPr>
          <p:nvPr>
            <p:ph type="body" idx="1"/>
          </p:nvPr>
        </p:nvSpPr>
        <p:spPr>
          <a:xfrm>
            <a:off x="1042988" y="1989138"/>
            <a:ext cx="7543800" cy="4114800"/>
          </a:xfrm>
        </p:spPr>
        <p:txBody>
          <a:bodyPr lIns="92075" tIns="46038" rIns="92075" bIns="46038"/>
          <a:lstStyle/>
          <a:p>
            <a:pPr eaLnBrk="1" hangingPunct="1">
              <a:defRPr/>
            </a:pPr>
            <a:r>
              <a:rPr lang="en-US" sz="2400"/>
              <a:t>Obtain maternal blood for </a:t>
            </a:r>
            <a:r>
              <a:rPr lang="en-US" sz="2400">
                <a:solidFill>
                  <a:srgbClr val="FFFF00"/>
                </a:solidFill>
              </a:rPr>
              <a:t>HBV serology</a:t>
            </a:r>
          </a:p>
          <a:p>
            <a:pPr eaLnBrk="1" hangingPunct="1">
              <a:buFont typeface="Wingdings" panose="05000000000000000000" pitchFamily="2" charset="2"/>
              <a:buNone/>
              <a:defRPr/>
            </a:pPr>
            <a:endParaRPr lang="en-US" sz="2400">
              <a:solidFill>
                <a:srgbClr val="FFFF00"/>
              </a:solidFill>
            </a:endParaRPr>
          </a:p>
          <a:p>
            <a:pPr eaLnBrk="1" hangingPunct="1">
              <a:defRPr/>
            </a:pPr>
            <a:r>
              <a:rPr lang="en-US" sz="2400"/>
              <a:t>Administer </a:t>
            </a:r>
            <a:r>
              <a:rPr lang="en-US" sz="2400">
                <a:solidFill>
                  <a:srgbClr val="FFFF00"/>
                </a:solidFill>
              </a:rPr>
              <a:t>HBV vaccine</a:t>
            </a:r>
            <a:r>
              <a:rPr lang="en-US" sz="2400"/>
              <a:t> while awaiting results</a:t>
            </a:r>
          </a:p>
          <a:p>
            <a:pPr eaLnBrk="1" hangingPunct="1">
              <a:buFont typeface="Wingdings" panose="05000000000000000000" pitchFamily="2" charset="2"/>
              <a:buNone/>
              <a:defRPr/>
            </a:pPr>
            <a:endParaRPr lang="en-US" sz="2400"/>
          </a:p>
          <a:p>
            <a:pPr eaLnBrk="1" hangingPunct="1">
              <a:defRPr/>
            </a:pPr>
            <a:r>
              <a:rPr lang="en-US" sz="2400"/>
              <a:t>If mother determined to be </a:t>
            </a:r>
            <a:r>
              <a:rPr lang="en-US" sz="2400">
                <a:solidFill>
                  <a:srgbClr val="FFFF00"/>
                </a:solidFill>
              </a:rPr>
              <a:t>HBsAg +,</a:t>
            </a:r>
            <a:r>
              <a:rPr lang="en-US" sz="2400"/>
              <a:t> then give HBIG as previously recommended</a:t>
            </a:r>
          </a:p>
          <a:p>
            <a:pPr lvl="1" eaLnBrk="1" hangingPunct="1">
              <a:defRPr/>
            </a:pPr>
            <a:r>
              <a:rPr lang="en-US" sz="2400"/>
              <a:t>Dose should be given as soon as possible after results known and </a:t>
            </a:r>
            <a:r>
              <a:rPr lang="en-US" sz="2400">
                <a:solidFill>
                  <a:srgbClr val="FFFF00"/>
                </a:solidFill>
              </a:rPr>
              <a:t>within 7 days of birth</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CE525B87-CC15-4527-9B58-06BD350F87D6}"/>
              </a:ext>
            </a:extLst>
          </p:cNvPr>
          <p:cNvSpPr>
            <a:spLocks noGrp="1" noChangeArrowheads="1"/>
          </p:cNvSpPr>
          <p:nvPr>
            <p:ph type="title"/>
          </p:nvPr>
        </p:nvSpPr>
        <p:spPr>
          <a:xfrm>
            <a:off x="1066800" y="188913"/>
            <a:ext cx="7543800" cy="1368425"/>
          </a:xfrm>
        </p:spPr>
        <p:txBody>
          <a:bodyPr lIns="92075" tIns="46038" rIns="92075" bIns="46038" anchor="b"/>
          <a:lstStyle/>
          <a:p>
            <a:pPr eaLnBrk="1" hangingPunct="1">
              <a:defRPr/>
            </a:pPr>
            <a:r>
              <a:rPr lang="en-US" sz="4000"/>
              <a:t>                     HBV</a:t>
            </a:r>
            <a:br>
              <a:rPr lang="en-US" sz="4000"/>
            </a:br>
            <a:r>
              <a:rPr lang="en-US" sz="4000"/>
              <a:t>                Follow Up</a:t>
            </a:r>
          </a:p>
        </p:txBody>
      </p:sp>
      <p:sp>
        <p:nvSpPr>
          <p:cNvPr id="139267" name="Rectangle 3">
            <a:extLst>
              <a:ext uri="{FF2B5EF4-FFF2-40B4-BE49-F238E27FC236}">
                <a16:creationId xmlns:a16="http://schemas.microsoft.com/office/drawing/2014/main" id="{48AE55C2-E0BE-43F0-BC33-2D505B71921C}"/>
              </a:ext>
            </a:extLst>
          </p:cNvPr>
          <p:cNvSpPr>
            <a:spLocks noGrp="1" noChangeArrowheads="1"/>
          </p:cNvSpPr>
          <p:nvPr>
            <p:ph type="body" idx="1"/>
          </p:nvPr>
        </p:nvSpPr>
        <p:spPr>
          <a:xfrm>
            <a:off x="971550" y="1916113"/>
            <a:ext cx="7772400" cy="4648200"/>
          </a:xfrm>
        </p:spPr>
        <p:txBody>
          <a:bodyPr lIns="92075" tIns="46038" rIns="92075" bIns="46038"/>
          <a:lstStyle/>
          <a:p>
            <a:pPr eaLnBrk="1" hangingPunct="1">
              <a:lnSpc>
                <a:spcPct val="90000"/>
              </a:lnSpc>
              <a:defRPr/>
            </a:pPr>
            <a:r>
              <a:rPr lang="en-US" sz="2400"/>
              <a:t>Vaccinate at 0, 1, and 6 months</a:t>
            </a:r>
          </a:p>
          <a:p>
            <a:pPr eaLnBrk="1" hangingPunct="1">
              <a:lnSpc>
                <a:spcPct val="90000"/>
              </a:lnSpc>
              <a:defRPr/>
            </a:pPr>
            <a:endParaRPr lang="en-US" sz="2400"/>
          </a:p>
          <a:p>
            <a:pPr eaLnBrk="1" hangingPunct="1">
              <a:lnSpc>
                <a:spcPct val="90000"/>
              </a:lnSpc>
              <a:buFont typeface="Wingdings" panose="05000000000000000000" pitchFamily="2" charset="2"/>
              <a:buNone/>
              <a:defRPr/>
            </a:pPr>
            <a:endParaRPr lang="en-US" sz="2400"/>
          </a:p>
          <a:p>
            <a:pPr eaLnBrk="1" hangingPunct="1">
              <a:lnSpc>
                <a:spcPct val="90000"/>
              </a:lnSpc>
              <a:defRPr/>
            </a:pPr>
            <a:r>
              <a:rPr lang="en-US" sz="2400"/>
              <a:t>Infants given their </a:t>
            </a:r>
            <a:r>
              <a:rPr lang="en-US" sz="2400">
                <a:solidFill>
                  <a:srgbClr val="FFFF00"/>
                </a:solidFill>
              </a:rPr>
              <a:t>first vaccine at &lt; 2 kg</a:t>
            </a:r>
            <a:r>
              <a:rPr lang="en-US" sz="2400"/>
              <a:t>, </a:t>
            </a:r>
            <a:r>
              <a:rPr lang="en-US" sz="2400" i="1" u="sng">
                <a:solidFill>
                  <a:srgbClr val="FFFF00"/>
                </a:solidFill>
              </a:rPr>
              <a:t>should be</a:t>
            </a:r>
            <a:r>
              <a:rPr lang="en-US" sz="2400"/>
              <a:t> </a:t>
            </a:r>
            <a:r>
              <a:rPr lang="en-US" sz="2400" i="1" u="sng">
                <a:solidFill>
                  <a:srgbClr val="FFFF00"/>
                </a:solidFill>
              </a:rPr>
              <a:t>given a 4th dose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86BB9D41-EE88-426D-8B38-886019B8A9C2}"/>
              </a:ext>
            </a:extLst>
          </p:cNvPr>
          <p:cNvSpPr>
            <a:spLocks noGrp="1" noChangeArrowheads="1"/>
          </p:cNvSpPr>
          <p:nvPr>
            <p:ph type="title"/>
          </p:nvPr>
        </p:nvSpPr>
        <p:spPr/>
        <p:txBody>
          <a:bodyPr lIns="92075" tIns="46038" rIns="92075" bIns="46038" anchor="b"/>
          <a:lstStyle/>
          <a:p>
            <a:pPr eaLnBrk="1" hangingPunct="1">
              <a:defRPr/>
            </a:pPr>
            <a:r>
              <a:rPr lang="en-US"/>
              <a:t>        Cytomegalovirus </a:t>
            </a:r>
            <a:br>
              <a:rPr lang="en-US"/>
            </a:br>
            <a:r>
              <a:rPr lang="en-US"/>
              <a:t>                 (CMV)</a:t>
            </a:r>
          </a:p>
        </p:txBody>
      </p:sp>
      <p:sp>
        <p:nvSpPr>
          <p:cNvPr id="143363" name="Rectangle 3">
            <a:extLst>
              <a:ext uri="{FF2B5EF4-FFF2-40B4-BE49-F238E27FC236}">
                <a16:creationId xmlns:a16="http://schemas.microsoft.com/office/drawing/2014/main" id="{A9532684-3473-460A-AC2F-5157FD1EFB32}"/>
              </a:ext>
            </a:extLst>
          </p:cNvPr>
          <p:cNvSpPr>
            <a:spLocks noGrp="1" noChangeArrowheads="1"/>
          </p:cNvSpPr>
          <p:nvPr>
            <p:ph type="body" idx="1"/>
          </p:nvPr>
        </p:nvSpPr>
        <p:spPr>
          <a:xfrm>
            <a:off x="1042988" y="1989138"/>
            <a:ext cx="7543800" cy="4114800"/>
          </a:xfrm>
        </p:spPr>
        <p:txBody>
          <a:bodyPr lIns="92075" tIns="46038" rIns="92075" bIns="46038"/>
          <a:lstStyle/>
          <a:p>
            <a:pPr eaLnBrk="1" hangingPunct="1">
              <a:lnSpc>
                <a:spcPct val="90000"/>
              </a:lnSpc>
              <a:defRPr/>
            </a:pPr>
            <a:r>
              <a:rPr lang="en-US" sz="2400">
                <a:solidFill>
                  <a:srgbClr val="FFFF00"/>
                </a:solidFill>
              </a:rPr>
              <a:t>DNA herpes</a:t>
            </a:r>
            <a:r>
              <a:rPr lang="en-US" sz="2400"/>
              <a:t> virus</a:t>
            </a:r>
          </a:p>
          <a:p>
            <a:pPr eaLnBrk="1" hangingPunct="1">
              <a:lnSpc>
                <a:spcPct val="90000"/>
              </a:lnSpc>
              <a:defRPr/>
            </a:pPr>
            <a:endParaRPr lang="en-US" sz="2400"/>
          </a:p>
          <a:p>
            <a:pPr eaLnBrk="1" hangingPunct="1">
              <a:lnSpc>
                <a:spcPct val="90000"/>
              </a:lnSpc>
              <a:defRPr/>
            </a:pPr>
            <a:r>
              <a:rPr lang="en-US" sz="2400"/>
              <a:t>1% of all newborns have CMV infection at birth and are excreting virus</a:t>
            </a:r>
          </a:p>
          <a:p>
            <a:pPr eaLnBrk="1" hangingPunct="1">
              <a:lnSpc>
                <a:spcPct val="90000"/>
              </a:lnSpc>
              <a:buFont typeface="Wingdings" panose="05000000000000000000" pitchFamily="2" charset="2"/>
              <a:buNone/>
              <a:defRPr/>
            </a:pPr>
            <a:endParaRPr lang="en-US" sz="2400"/>
          </a:p>
          <a:p>
            <a:pPr eaLnBrk="1" hangingPunct="1">
              <a:lnSpc>
                <a:spcPct val="90000"/>
              </a:lnSpc>
              <a:defRPr/>
            </a:pPr>
            <a:r>
              <a:rPr lang="en-US" sz="2400"/>
              <a:t>Virus is transmitted both </a:t>
            </a:r>
            <a:r>
              <a:rPr lang="en-US" sz="2400">
                <a:solidFill>
                  <a:srgbClr val="FFFF00"/>
                </a:solidFill>
              </a:rPr>
              <a:t>vertically and horizontally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C444A9D1-8FD8-43E4-84D4-0A23573C9AC6}"/>
              </a:ext>
            </a:extLst>
          </p:cNvPr>
          <p:cNvSpPr>
            <a:spLocks noGrp="1" noChangeArrowheads="1"/>
          </p:cNvSpPr>
          <p:nvPr>
            <p:ph type="title"/>
          </p:nvPr>
        </p:nvSpPr>
        <p:spPr/>
        <p:txBody>
          <a:bodyPr lIns="92075" tIns="46038" rIns="92075" bIns="46038" anchor="b"/>
          <a:lstStyle/>
          <a:p>
            <a:pPr eaLnBrk="1" hangingPunct="1">
              <a:defRPr/>
            </a:pPr>
            <a:r>
              <a:rPr lang="en-US"/>
              <a:t>                   CMV </a:t>
            </a:r>
            <a:br>
              <a:rPr lang="en-US"/>
            </a:br>
            <a:r>
              <a:rPr lang="en-US"/>
              <a:t>   Modes of Transmission</a:t>
            </a:r>
          </a:p>
        </p:txBody>
      </p:sp>
      <p:sp>
        <p:nvSpPr>
          <p:cNvPr id="144387" name="Rectangle 3">
            <a:extLst>
              <a:ext uri="{FF2B5EF4-FFF2-40B4-BE49-F238E27FC236}">
                <a16:creationId xmlns:a16="http://schemas.microsoft.com/office/drawing/2014/main" id="{6BFF1D6D-6181-466B-B41E-8CB4749D6D45}"/>
              </a:ext>
            </a:extLst>
          </p:cNvPr>
          <p:cNvSpPr>
            <a:spLocks noGrp="1" noChangeArrowheads="1"/>
          </p:cNvSpPr>
          <p:nvPr>
            <p:ph type="body" idx="1"/>
          </p:nvPr>
        </p:nvSpPr>
        <p:spPr>
          <a:xfrm>
            <a:off x="1042988" y="1989138"/>
            <a:ext cx="7543800" cy="4114800"/>
          </a:xfrm>
        </p:spPr>
        <p:txBody>
          <a:bodyPr lIns="92075" tIns="46038" rIns="92075" bIns="46038"/>
          <a:lstStyle/>
          <a:p>
            <a:pPr eaLnBrk="1" hangingPunct="1">
              <a:defRPr/>
            </a:pPr>
            <a:r>
              <a:rPr lang="en-US" sz="2400"/>
              <a:t>Transplacental</a:t>
            </a:r>
          </a:p>
          <a:p>
            <a:pPr eaLnBrk="1" hangingPunct="1">
              <a:defRPr/>
            </a:pPr>
            <a:r>
              <a:rPr lang="en-US" sz="2400"/>
              <a:t>Via birth canal</a:t>
            </a:r>
          </a:p>
          <a:p>
            <a:pPr eaLnBrk="1" hangingPunct="1">
              <a:defRPr/>
            </a:pPr>
            <a:r>
              <a:rPr lang="en-US" sz="2400"/>
              <a:t>Contact with infected </a:t>
            </a:r>
            <a:r>
              <a:rPr lang="en-US" sz="2400">
                <a:solidFill>
                  <a:srgbClr val="FFFF00"/>
                </a:solidFill>
              </a:rPr>
              <a:t>urine or saliva</a:t>
            </a:r>
          </a:p>
          <a:p>
            <a:pPr eaLnBrk="1" hangingPunct="1">
              <a:defRPr/>
            </a:pPr>
            <a:r>
              <a:rPr lang="en-US" sz="2400">
                <a:solidFill>
                  <a:srgbClr val="FFFF00"/>
                </a:solidFill>
              </a:rPr>
              <a:t>Blood transfusions</a:t>
            </a:r>
            <a:r>
              <a:rPr lang="en-US" sz="2400"/>
              <a:t> and </a:t>
            </a:r>
            <a:r>
              <a:rPr lang="en-US" sz="2400">
                <a:solidFill>
                  <a:srgbClr val="FFFF00"/>
                </a:solidFill>
              </a:rPr>
              <a:t>organ transplants</a:t>
            </a:r>
          </a:p>
          <a:p>
            <a:pPr eaLnBrk="1" hangingPunct="1">
              <a:buFont typeface="Wingdings" panose="05000000000000000000" pitchFamily="2" charset="2"/>
              <a:buNone/>
              <a:defRPr/>
            </a:pPr>
            <a:endParaRPr lang="en-US" sz="2400">
              <a:solidFill>
                <a:srgbClr val="FFFF00"/>
              </a:solidFill>
            </a:endParaRPr>
          </a:p>
          <a:p>
            <a:pPr eaLnBrk="1" hangingPunct="1">
              <a:defRPr/>
            </a:pPr>
            <a:r>
              <a:rPr lang="en-US" sz="2400"/>
              <a:t>Breast milk</a:t>
            </a:r>
          </a:p>
          <a:p>
            <a:pPr lvl="1" eaLnBrk="1" hangingPunct="1">
              <a:defRPr/>
            </a:pPr>
            <a:r>
              <a:rPr lang="en-US" sz="2400"/>
              <a:t>Most infants infected this way </a:t>
            </a:r>
            <a:r>
              <a:rPr lang="en-US" sz="2400" i="1" u="sng">
                <a:solidFill>
                  <a:srgbClr val="FFFF00"/>
                </a:solidFill>
              </a:rPr>
              <a:t>do not manifest clinical illness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CE15EA7A-18C9-42C2-9CC2-457497855EFF}"/>
              </a:ext>
            </a:extLst>
          </p:cNvPr>
          <p:cNvSpPr>
            <a:spLocks noGrp="1" noChangeArrowheads="1"/>
          </p:cNvSpPr>
          <p:nvPr>
            <p:ph type="title"/>
          </p:nvPr>
        </p:nvSpPr>
        <p:spPr/>
        <p:txBody>
          <a:bodyPr lIns="92075" tIns="46038" rIns="92075" bIns="46038" anchor="b"/>
          <a:lstStyle/>
          <a:p>
            <a:pPr eaLnBrk="1" hangingPunct="1">
              <a:defRPr/>
            </a:pPr>
            <a:r>
              <a:rPr lang="en-US"/>
              <a:t>                   CMV </a:t>
            </a:r>
            <a:br>
              <a:rPr lang="en-US"/>
            </a:br>
            <a:r>
              <a:rPr lang="en-US"/>
              <a:t>        High Risk Infants</a:t>
            </a:r>
          </a:p>
        </p:txBody>
      </p:sp>
      <p:sp>
        <p:nvSpPr>
          <p:cNvPr id="145411" name="Rectangle 3">
            <a:extLst>
              <a:ext uri="{FF2B5EF4-FFF2-40B4-BE49-F238E27FC236}">
                <a16:creationId xmlns:a16="http://schemas.microsoft.com/office/drawing/2014/main" id="{FFF0A244-3F73-47CF-8326-6D6D1C0D4223}"/>
              </a:ext>
            </a:extLst>
          </p:cNvPr>
          <p:cNvSpPr>
            <a:spLocks noGrp="1" noChangeArrowheads="1"/>
          </p:cNvSpPr>
          <p:nvPr>
            <p:ph type="body" idx="1"/>
          </p:nvPr>
        </p:nvSpPr>
        <p:spPr>
          <a:xfrm>
            <a:off x="1042988" y="1989138"/>
            <a:ext cx="7543800" cy="4114800"/>
          </a:xfrm>
        </p:spPr>
        <p:txBody>
          <a:bodyPr lIns="92075" tIns="46038" rIns="92075" bIns="46038"/>
          <a:lstStyle/>
          <a:p>
            <a:pPr eaLnBrk="1" hangingPunct="1">
              <a:defRPr/>
            </a:pPr>
            <a:r>
              <a:rPr lang="en-US" sz="2400"/>
              <a:t>Severe disease in </a:t>
            </a:r>
            <a:r>
              <a:rPr lang="en-US" sz="2400" i="1" u="sng">
                <a:solidFill>
                  <a:srgbClr val="FFFF00"/>
                </a:solidFill>
              </a:rPr>
              <a:t>~5% of in utero infections</a:t>
            </a:r>
          </a:p>
          <a:p>
            <a:pPr eaLnBrk="1" hangingPunct="1">
              <a:buFont typeface="Wingdings" panose="05000000000000000000" pitchFamily="2" charset="2"/>
              <a:buNone/>
              <a:defRPr/>
            </a:pPr>
            <a:endParaRPr lang="en-US" sz="2400" i="1" u="sng">
              <a:solidFill>
                <a:srgbClr val="FFFF00"/>
              </a:solidFill>
            </a:endParaRPr>
          </a:p>
          <a:p>
            <a:pPr eaLnBrk="1" hangingPunct="1">
              <a:defRPr/>
            </a:pPr>
            <a:r>
              <a:rPr lang="en-US" sz="2400"/>
              <a:t>Primary maternal infection at </a:t>
            </a:r>
            <a:r>
              <a:rPr lang="en-US" sz="2400" i="1" u="sng">
                <a:solidFill>
                  <a:srgbClr val="FFFF00"/>
                </a:solidFill>
              </a:rPr>
              <a:t>highest risk</a:t>
            </a:r>
            <a:r>
              <a:rPr lang="en-US" sz="2400"/>
              <a:t> :</a:t>
            </a:r>
          </a:p>
          <a:p>
            <a:pPr lvl="1" eaLnBrk="1" hangingPunct="1">
              <a:defRPr/>
            </a:pPr>
            <a:r>
              <a:rPr lang="en-US" sz="2000"/>
              <a:t>10-20% will have </a:t>
            </a:r>
            <a:r>
              <a:rPr lang="en-US" sz="2000" u="sng">
                <a:solidFill>
                  <a:srgbClr val="FFFF00"/>
                </a:solidFill>
              </a:rPr>
              <a:t>mental retardation</a:t>
            </a:r>
            <a:r>
              <a:rPr lang="en-US" sz="2000"/>
              <a:t> or </a:t>
            </a:r>
            <a:r>
              <a:rPr lang="en-US" sz="2000">
                <a:solidFill>
                  <a:srgbClr val="FFFF00"/>
                </a:solidFill>
              </a:rPr>
              <a:t>hearing loss</a:t>
            </a:r>
          </a:p>
          <a:p>
            <a:pPr lvl="1" eaLnBrk="1" hangingPunct="1">
              <a:defRPr/>
            </a:pPr>
            <a:r>
              <a:rPr lang="en-US" sz="2000"/>
              <a:t>Fetal risks greatest in </a:t>
            </a:r>
            <a:r>
              <a:rPr lang="en-US" sz="2000">
                <a:solidFill>
                  <a:srgbClr val="FFFF00"/>
                </a:solidFill>
              </a:rPr>
              <a:t>first half of pregnancy</a:t>
            </a:r>
          </a:p>
          <a:p>
            <a:pPr lvl="1" eaLnBrk="1" hangingPunct="1">
              <a:buFontTx/>
              <a:buNone/>
              <a:defRPr/>
            </a:pPr>
            <a:endParaRPr lang="en-US" sz="2000">
              <a:solidFill>
                <a:srgbClr val="FFFF00"/>
              </a:solidFill>
            </a:endParaRPr>
          </a:p>
          <a:p>
            <a:pPr eaLnBrk="1" hangingPunct="1">
              <a:defRPr/>
            </a:pPr>
            <a:r>
              <a:rPr lang="en-US" sz="2400">
                <a:solidFill>
                  <a:srgbClr val="FFFF00"/>
                </a:solidFill>
              </a:rPr>
              <a:t>Premature infants</a:t>
            </a:r>
          </a:p>
          <a:p>
            <a:pPr eaLnBrk="1" hangingPunct="1">
              <a:defRPr/>
            </a:pPr>
            <a:r>
              <a:rPr lang="en-US" sz="2400">
                <a:solidFill>
                  <a:srgbClr val="FFFF00"/>
                </a:solidFill>
              </a:rPr>
              <a:t>Immunosuppressed patients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D8D89130-6B02-49A2-BD03-48D128EA53F7}"/>
              </a:ext>
            </a:extLst>
          </p:cNvPr>
          <p:cNvSpPr>
            <a:spLocks noGrp="1" noChangeArrowheads="1"/>
          </p:cNvSpPr>
          <p:nvPr>
            <p:ph type="title"/>
          </p:nvPr>
        </p:nvSpPr>
        <p:spPr/>
        <p:txBody>
          <a:bodyPr lIns="92075" tIns="46038" rIns="92075" bIns="46038" anchor="b"/>
          <a:lstStyle/>
          <a:p>
            <a:pPr eaLnBrk="1" hangingPunct="1">
              <a:defRPr/>
            </a:pPr>
            <a:r>
              <a:rPr lang="en-US"/>
              <a:t>Herpes Simplex Virus (HSV)</a:t>
            </a:r>
          </a:p>
        </p:txBody>
      </p:sp>
      <p:sp>
        <p:nvSpPr>
          <p:cNvPr id="84995" name="Rectangle 3">
            <a:extLst>
              <a:ext uri="{FF2B5EF4-FFF2-40B4-BE49-F238E27FC236}">
                <a16:creationId xmlns:a16="http://schemas.microsoft.com/office/drawing/2014/main" id="{6D2CB244-86DA-416C-B3F7-826437E95EE4}"/>
              </a:ext>
            </a:extLst>
          </p:cNvPr>
          <p:cNvSpPr>
            <a:spLocks noGrp="1" noChangeArrowheads="1"/>
          </p:cNvSpPr>
          <p:nvPr>
            <p:ph type="body" idx="1"/>
          </p:nvPr>
        </p:nvSpPr>
        <p:spPr>
          <a:xfrm>
            <a:off x="1042988" y="1989138"/>
            <a:ext cx="7543800" cy="4114800"/>
          </a:xfrm>
        </p:spPr>
        <p:txBody>
          <a:bodyPr lIns="92075" tIns="46038" rIns="92075" bIns="46038"/>
          <a:lstStyle/>
          <a:p>
            <a:pPr eaLnBrk="1" hangingPunct="1">
              <a:defRPr/>
            </a:pPr>
            <a:r>
              <a:rPr lang="en-US" sz="2800" dirty="0"/>
              <a:t>Large, enveloped </a:t>
            </a:r>
            <a:r>
              <a:rPr lang="en-US" sz="2800" dirty="0">
                <a:solidFill>
                  <a:srgbClr val="FFFF00"/>
                </a:solidFill>
              </a:rPr>
              <a:t>DNA virus</a:t>
            </a:r>
          </a:p>
          <a:p>
            <a:pPr lvl="1" eaLnBrk="1" hangingPunct="1">
              <a:defRPr/>
            </a:pPr>
            <a:r>
              <a:rPr lang="en-US" dirty="0"/>
              <a:t>HSV type </a:t>
            </a:r>
            <a:r>
              <a:rPr lang="en-US" dirty="0">
                <a:solidFill>
                  <a:srgbClr val="FFFF00"/>
                </a:solidFill>
              </a:rPr>
              <a:t>II (usually genital)</a:t>
            </a:r>
          </a:p>
          <a:p>
            <a:pPr lvl="1" eaLnBrk="1" hangingPunct="1">
              <a:defRPr/>
            </a:pPr>
            <a:r>
              <a:rPr lang="en-US" dirty="0"/>
              <a:t>HSV type </a:t>
            </a:r>
            <a:r>
              <a:rPr lang="en-US" dirty="0">
                <a:solidFill>
                  <a:srgbClr val="FFFF00"/>
                </a:solidFill>
              </a:rPr>
              <a:t>I (usually facial and oral)</a:t>
            </a:r>
          </a:p>
          <a:p>
            <a:pPr lvl="1" eaLnBrk="1" hangingPunct="1">
              <a:defRPr/>
            </a:pPr>
            <a:r>
              <a:rPr lang="en-US" sz="2400" dirty="0"/>
              <a:t>Either type can exist at either location</a:t>
            </a:r>
          </a:p>
          <a:p>
            <a:pPr eaLnBrk="1" hangingPunct="1">
              <a:defRPr/>
            </a:pPr>
            <a:r>
              <a:rPr lang="en-US" sz="2800" dirty="0"/>
              <a:t>Transmission to the neonate occurs via the </a:t>
            </a:r>
            <a:r>
              <a:rPr lang="en-US" sz="2800" dirty="0">
                <a:solidFill>
                  <a:srgbClr val="FFFF00"/>
                </a:solidFill>
              </a:rPr>
              <a:t>birth canal</a:t>
            </a:r>
            <a:r>
              <a:rPr lang="en-US" sz="2800" dirty="0"/>
              <a:t> or by </a:t>
            </a:r>
            <a:r>
              <a:rPr lang="en-US" sz="2800" dirty="0">
                <a:solidFill>
                  <a:srgbClr val="FFFF00"/>
                </a:solidFill>
              </a:rPr>
              <a:t>ascending infection</a:t>
            </a:r>
          </a:p>
          <a:p>
            <a:pPr eaLnBrk="1" hangingPunct="1">
              <a:defRPr/>
            </a:pPr>
            <a:r>
              <a:rPr lang="en-US" sz="2800" dirty="0">
                <a:solidFill>
                  <a:srgbClr val="FFFF00"/>
                </a:solidFill>
              </a:rPr>
              <a:t>Postnatal transmission</a:t>
            </a:r>
            <a:r>
              <a:rPr lang="en-US" sz="2800" dirty="0"/>
              <a:t> can occur</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1F43E21E-EC77-416F-B786-ABA596F82BD2}"/>
              </a:ext>
            </a:extLst>
          </p:cNvPr>
          <p:cNvSpPr>
            <a:spLocks noGrp="1" noChangeArrowheads="1"/>
          </p:cNvSpPr>
          <p:nvPr>
            <p:ph type="title"/>
          </p:nvPr>
        </p:nvSpPr>
        <p:spPr>
          <a:xfrm>
            <a:off x="1042988" y="333375"/>
            <a:ext cx="7543800" cy="1431925"/>
          </a:xfrm>
        </p:spPr>
        <p:txBody>
          <a:bodyPr lIns="92075" tIns="46038" rIns="92075" bIns="46038" anchor="b"/>
          <a:lstStyle/>
          <a:p>
            <a:pPr eaLnBrk="1" hangingPunct="1">
              <a:defRPr/>
            </a:pPr>
            <a:r>
              <a:rPr lang="en-US"/>
              <a:t>                  CMV </a:t>
            </a:r>
            <a:br>
              <a:rPr lang="en-US"/>
            </a:br>
            <a:r>
              <a:rPr lang="en-US"/>
              <a:t>         Clinical Disease</a:t>
            </a:r>
          </a:p>
        </p:txBody>
      </p:sp>
      <p:sp>
        <p:nvSpPr>
          <p:cNvPr id="146435" name="Rectangle 3">
            <a:extLst>
              <a:ext uri="{FF2B5EF4-FFF2-40B4-BE49-F238E27FC236}">
                <a16:creationId xmlns:a16="http://schemas.microsoft.com/office/drawing/2014/main" id="{AE34B477-00E0-4F29-8EF9-203E0C4F13FF}"/>
              </a:ext>
            </a:extLst>
          </p:cNvPr>
          <p:cNvSpPr>
            <a:spLocks noGrp="1" noChangeArrowheads="1"/>
          </p:cNvSpPr>
          <p:nvPr>
            <p:ph type="body" idx="1"/>
          </p:nvPr>
        </p:nvSpPr>
        <p:spPr>
          <a:xfrm>
            <a:off x="1042988" y="1989138"/>
            <a:ext cx="7543800" cy="4608512"/>
          </a:xfrm>
        </p:spPr>
        <p:txBody>
          <a:bodyPr lIns="92075" tIns="46038" rIns="92075" bIns="46038"/>
          <a:lstStyle/>
          <a:p>
            <a:pPr eaLnBrk="1" hangingPunct="1">
              <a:defRPr/>
            </a:pPr>
            <a:r>
              <a:rPr lang="en-US" sz="2400"/>
              <a:t>Most infants are </a:t>
            </a:r>
            <a:r>
              <a:rPr lang="en-US" sz="2400">
                <a:solidFill>
                  <a:srgbClr val="FFFF00"/>
                </a:solidFill>
              </a:rPr>
              <a:t>asymptomatic</a:t>
            </a:r>
          </a:p>
          <a:p>
            <a:pPr eaLnBrk="1" hangingPunct="1">
              <a:defRPr/>
            </a:pPr>
            <a:r>
              <a:rPr lang="en-US" sz="2400"/>
              <a:t>Mild to moderate disease:</a:t>
            </a:r>
          </a:p>
          <a:p>
            <a:pPr lvl="1" eaLnBrk="1" hangingPunct="1">
              <a:defRPr/>
            </a:pPr>
            <a:r>
              <a:rPr lang="en-US" sz="1800"/>
              <a:t>Petechiae</a:t>
            </a:r>
          </a:p>
          <a:p>
            <a:pPr lvl="1" eaLnBrk="1" hangingPunct="1">
              <a:defRPr/>
            </a:pPr>
            <a:r>
              <a:rPr lang="en-US" sz="1800"/>
              <a:t>Hepatosplenomegaly</a:t>
            </a:r>
          </a:p>
          <a:p>
            <a:pPr lvl="1" eaLnBrk="1" hangingPunct="1">
              <a:defRPr/>
            </a:pPr>
            <a:r>
              <a:rPr lang="en-US" sz="1800"/>
              <a:t> jaundice</a:t>
            </a:r>
          </a:p>
          <a:p>
            <a:pPr lvl="1" eaLnBrk="1" hangingPunct="1">
              <a:defRPr/>
            </a:pPr>
            <a:r>
              <a:rPr lang="en-US" sz="1800"/>
              <a:t>intrauterine growth retardation</a:t>
            </a:r>
          </a:p>
          <a:p>
            <a:pPr eaLnBrk="1" hangingPunct="1">
              <a:defRPr/>
            </a:pPr>
            <a:r>
              <a:rPr lang="en-US" sz="2400"/>
              <a:t>Severe (</a:t>
            </a:r>
            <a:r>
              <a:rPr lang="en-US" sz="2400">
                <a:solidFill>
                  <a:srgbClr val="FFFF00"/>
                </a:solidFill>
              </a:rPr>
              <a:t>Cytomegalic Inclusion Disease</a:t>
            </a:r>
            <a:r>
              <a:rPr lang="en-US" sz="2400"/>
              <a:t>)</a:t>
            </a:r>
          </a:p>
          <a:p>
            <a:pPr lvl="1" eaLnBrk="1" hangingPunct="1">
              <a:defRPr/>
            </a:pPr>
            <a:r>
              <a:rPr lang="en-US" sz="2000"/>
              <a:t>The above findings plus:</a:t>
            </a:r>
            <a:r>
              <a:rPr lang="en-US" sz="2400"/>
              <a:t> </a:t>
            </a:r>
          </a:p>
          <a:p>
            <a:pPr lvl="2" eaLnBrk="1" hangingPunct="1">
              <a:defRPr/>
            </a:pPr>
            <a:r>
              <a:rPr lang="en-US" sz="1800"/>
              <a:t>Microcephaly</a:t>
            </a:r>
          </a:p>
          <a:p>
            <a:pPr lvl="2" eaLnBrk="1" hangingPunct="1">
              <a:defRPr/>
            </a:pPr>
            <a:r>
              <a:rPr lang="en-US" sz="1800"/>
              <a:t> brain damage,</a:t>
            </a:r>
          </a:p>
          <a:p>
            <a:pPr lvl="2" eaLnBrk="1" hangingPunct="1">
              <a:defRPr/>
            </a:pPr>
            <a:r>
              <a:rPr lang="en-US" sz="1800"/>
              <a:t>cerebral calcifications</a:t>
            </a:r>
          </a:p>
          <a:p>
            <a:pPr lvl="2" eaLnBrk="1" hangingPunct="1">
              <a:defRPr/>
            </a:pPr>
            <a:r>
              <a:rPr lang="en-US" sz="1800"/>
              <a:t> chorioretinitis</a:t>
            </a:r>
            <a:r>
              <a:rPr lang="en-US" sz="2000"/>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0529E5A4-3EAB-471D-8C06-363C32D347E2}"/>
              </a:ext>
            </a:extLst>
          </p:cNvPr>
          <p:cNvSpPr>
            <a:spLocks noGrp="1" noChangeArrowheads="1"/>
          </p:cNvSpPr>
          <p:nvPr>
            <p:ph type="title"/>
          </p:nvPr>
        </p:nvSpPr>
        <p:spPr/>
        <p:txBody>
          <a:bodyPr lIns="92075" tIns="46038" rIns="92075" bIns="46038" anchor="b"/>
          <a:lstStyle/>
          <a:p>
            <a:pPr eaLnBrk="1" hangingPunct="1">
              <a:defRPr/>
            </a:pPr>
            <a:r>
              <a:rPr lang="en-US"/>
              <a:t>                 CMV </a:t>
            </a:r>
            <a:br>
              <a:rPr lang="en-US"/>
            </a:br>
            <a:r>
              <a:rPr lang="en-US"/>
              <a:t>             Diagnosis</a:t>
            </a:r>
          </a:p>
        </p:txBody>
      </p:sp>
      <p:sp>
        <p:nvSpPr>
          <p:cNvPr id="147459" name="Rectangle 3">
            <a:extLst>
              <a:ext uri="{FF2B5EF4-FFF2-40B4-BE49-F238E27FC236}">
                <a16:creationId xmlns:a16="http://schemas.microsoft.com/office/drawing/2014/main" id="{F0FAEA1E-21AD-40B6-AE70-D98885B9505F}"/>
              </a:ext>
            </a:extLst>
          </p:cNvPr>
          <p:cNvSpPr>
            <a:spLocks noGrp="1" noChangeArrowheads="1"/>
          </p:cNvSpPr>
          <p:nvPr>
            <p:ph type="body" idx="1"/>
          </p:nvPr>
        </p:nvSpPr>
        <p:spPr>
          <a:xfrm>
            <a:off x="1042988" y="1989138"/>
            <a:ext cx="7543800" cy="4114800"/>
          </a:xfrm>
        </p:spPr>
        <p:txBody>
          <a:bodyPr lIns="92075" tIns="46038" rIns="92075" bIns="46038"/>
          <a:lstStyle/>
          <a:p>
            <a:pPr eaLnBrk="1" hangingPunct="1">
              <a:lnSpc>
                <a:spcPct val="90000"/>
              </a:lnSpc>
              <a:defRPr/>
            </a:pPr>
            <a:r>
              <a:rPr lang="en-US" sz="2400"/>
              <a:t>Virus </a:t>
            </a:r>
            <a:r>
              <a:rPr lang="en-US" sz="2400">
                <a:solidFill>
                  <a:srgbClr val="FFFF00"/>
                </a:solidFill>
              </a:rPr>
              <a:t>can be cultured</a:t>
            </a:r>
            <a:r>
              <a:rPr lang="en-US" sz="2400"/>
              <a:t>  from urine, pharyngeal cultures, leukocytes, human milk, semen, and cervical secretions, tissue and other body fluids</a:t>
            </a:r>
          </a:p>
          <a:p>
            <a:pPr eaLnBrk="1" hangingPunct="1">
              <a:lnSpc>
                <a:spcPct val="90000"/>
              </a:lnSpc>
              <a:buFont typeface="Wingdings" panose="05000000000000000000" pitchFamily="2" charset="2"/>
              <a:buNone/>
              <a:defRPr/>
            </a:pPr>
            <a:endParaRPr lang="en-US" sz="2400"/>
          </a:p>
          <a:p>
            <a:pPr eaLnBrk="1" hangingPunct="1">
              <a:lnSpc>
                <a:spcPct val="90000"/>
              </a:lnSpc>
              <a:defRPr/>
            </a:pPr>
            <a:r>
              <a:rPr lang="en-US" sz="2400">
                <a:solidFill>
                  <a:srgbClr val="FFFF00"/>
                </a:solidFill>
              </a:rPr>
              <a:t>Fourfold </a:t>
            </a:r>
            <a:r>
              <a:rPr lang="en-US" sz="2400"/>
              <a:t>antibody titer rise </a:t>
            </a:r>
          </a:p>
          <a:p>
            <a:pPr eaLnBrk="1" hangingPunct="1">
              <a:lnSpc>
                <a:spcPct val="90000"/>
              </a:lnSpc>
              <a:buFont typeface="Wingdings" panose="05000000000000000000" pitchFamily="2" charset="2"/>
              <a:buNone/>
              <a:defRPr/>
            </a:pPr>
            <a:endParaRPr lang="en-US" sz="2400"/>
          </a:p>
          <a:p>
            <a:pPr eaLnBrk="1" hangingPunct="1">
              <a:lnSpc>
                <a:spcPct val="90000"/>
              </a:lnSpc>
              <a:defRPr/>
            </a:pPr>
            <a:r>
              <a:rPr lang="en-US" sz="2400"/>
              <a:t>Polymerase chain reaction</a:t>
            </a:r>
          </a:p>
          <a:p>
            <a:pPr lvl="1" eaLnBrk="1" hangingPunct="1">
              <a:lnSpc>
                <a:spcPct val="90000"/>
              </a:lnSpc>
              <a:defRPr/>
            </a:pPr>
            <a:r>
              <a:rPr lang="en-US" sz="2400"/>
              <a:t>Proof of congenital infection requires cultures or serology within three weeks of birth</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E1B9EF86-3BD7-41A4-B326-4A4E9F669D24}"/>
              </a:ext>
            </a:extLst>
          </p:cNvPr>
          <p:cNvSpPr>
            <a:spLocks noGrp="1" noChangeArrowheads="1"/>
          </p:cNvSpPr>
          <p:nvPr>
            <p:ph type="title"/>
          </p:nvPr>
        </p:nvSpPr>
        <p:spPr/>
        <p:txBody>
          <a:bodyPr lIns="92075" tIns="46038" rIns="92075" bIns="46038" anchor="b"/>
          <a:lstStyle/>
          <a:p>
            <a:pPr eaLnBrk="1" hangingPunct="1">
              <a:defRPr/>
            </a:pPr>
            <a:r>
              <a:rPr lang="en-US"/>
              <a:t>                  CMV </a:t>
            </a:r>
            <a:br>
              <a:rPr lang="en-US"/>
            </a:br>
            <a:r>
              <a:rPr lang="en-US"/>
              <a:t>             Treatment</a:t>
            </a:r>
          </a:p>
        </p:txBody>
      </p:sp>
      <p:sp>
        <p:nvSpPr>
          <p:cNvPr id="148483" name="Rectangle 3">
            <a:extLst>
              <a:ext uri="{FF2B5EF4-FFF2-40B4-BE49-F238E27FC236}">
                <a16:creationId xmlns:a16="http://schemas.microsoft.com/office/drawing/2014/main" id="{967AFFFD-94AA-4B76-B2B8-882BF265B563}"/>
              </a:ext>
            </a:extLst>
          </p:cNvPr>
          <p:cNvSpPr>
            <a:spLocks noGrp="1" noChangeArrowheads="1"/>
          </p:cNvSpPr>
          <p:nvPr>
            <p:ph type="body" idx="1"/>
          </p:nvPr>
        </p:nvSpPr>
        <p:spPr>
          <a:xfrm>
            <a:off x="1042988" y="1989138"/>
            <a:ext cx="7543800" cy="4114800"/>
          </a:xfrm>
        </p:spPr>
        <p:txBody>
          <a:bodyPr lIns="92075" tIns="46038" rIns="92075" bIns="46038"/>
          <a:lstStyle/>
          <a:p>
            <a:pPr eaLnBrk="1" hangingPunct="1">
              <a:lnSpc>
                <a:spcPct val="90000"/>
              </a:lnSpc>
              <a:defRPr/>
            </a:pPr>
            <a:r>
              <a:rPr lang="en-US" sz="2400"/>
              <a:t>Gancyclovir</a:t>
            </a:r>
          </a:p>
          <a:p>
            <a:pPr lvl="1" eaLnBrk="1" hangingPunct="1">
              <a:lnSpc>
                <a:spcPct val="90000"/>
              </a:lnSpc>
              <a:defRPr/>
            </a:pPr>
            <a:r>
              <a:rPr lang="en-US" sz="2400"/>
              <a:t>Beneficial in treating retinitis</a:t>
            </a:r>
          </a:p>
          <a:p>
            <a:pPr lvl="1" eaLnBrk="1" hangingPunct="1">
              <a:lnSpc>
                <a:spcPct val="90000"/>
              </a:lnSpc>
              <a:defRPr/>
            </a:pPr>
            <a:r>
              <a:rPr lang="en-US" sz="2400"/>
              <a:t>Limited data on congenital infections though potentially helpful</a:t>
            </a:r>
          </a:p>
          <a:p>
            <a:pPr lvl="1" eaLnBrk="1" hangingPunct="1">
              <a:lnSpc>
                <a:spcPct val="90000"/>
              </a:lnSpc>
              <a:buFontTx/>
              <a:buNone/>
              <a:defRPr/>
            </a:pPr>
            <a:endParaRPr lang="en-US" sz="2400"/>
          </a:p>
          <a:p>
            <a:pPr eaLnBrk="1" hangingPunct="1">
              <a:lnSpc>
                <a:spcPct val="90000"/>
              </a:lnSpc>
              <a:defRPr/>
            </a:pPr>
            <a:r>
              <a:rPr lang="en-US" sz="2400"/>
              <a:t>CMV Immune Globulin</a:t>
            </a:r>
          </a:p>
          <a:p>
            <a:pPr eaLnBrk="1" hangingPunct="1">
              <a:lnSpc>
                <a:spcPct val="90000"/>
              </a:lnSpc>
              <a:buFont typeface="Wingdings" panose="05000000000000000000" pitchFamily="2" charset="2"/>
              <a:buNone/>
              <a:defRPr/>
            </a:pPr>
            <a:endParaRPr lang="en-US" sz="2400"/>
          </a:p>
          <a:p>
            <a:pPr eaLnBrk="1" hangingPunct="1">
              <a:lnSpc>
                <a:spcPct val="90000"/>
              </a:lnSpc>
              <a:defRPr/>
            </a:pPr>
            <a:r>
              <a:rPr lang="en-US" sz="2400"/>
              <a:t>Vaccine is currently experimental</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D7B53EC9-D411-48B1-BC2C-A6EFF2ED3765}"/>
              </a:ext>
            </a:extLst>
          </p:cNvPr>
          <p:cNvSpPr>
            <a:spLocks noGrp="1" noChangeArrowheads="1"/>
          </p:cNvSpPr>
          <p:nvPr>
            <p:ph type="title"/>
          </p:nvPr>
        </p:nvSpPr>
        <p:spPr/>
        <p:txBody>
          <a:bodyPr lIns="92075" tIns="46038" rIns="92075" bIns="46038" anchor="b"/>
          <a:lstStyle/>
          <a:p>
            <a:pPr eaLnBrk="1" hangingPunct="1">
              <a:defRPr/>
            </a:pPr>
            <a:r>
              <a:rPr lang="en-US"/>
              <a:t>                  CMV </a:t>
            </a:r>
            <a:br>
              <a:rPr lang="en-US"/>
            </a:br>
            <a:r>
              <a:rPr lang="en-US"/>
              <a:t>             Prevention</a:t>
            </a:r>
          </a:p>
        </p:txBody>
      </p:sp>
      <p:sp>
        <p:nvSpPr>
          <p:cNvPr id="149507" name="Rectangle 3">
            <a:extLst>
              <a:ext uri="{FF2B5EF4-FFF2-40B4-BE49-F238E27FC236}">
                <a16:creationId xmlns:a16="http://schemas.microsoft.com/office/drawing/2014/main" id="{FF87740C-088A-427D-AFF9-9CFBC1D31FF4}"/>
              </a:ext>
            </a:extLst>
          </p:cNvPr>
          <p:cNvSpPr>
            <a:spLocks noGrp="1" noChangeArrowheads="1"/>
          </p:cNvSpPr>
          <p:nvPr>
            <p:ph type="body" idx="1"/>
          </p:nvPr>
        </p:nvSpPr>
        <p:spPr>
          <a:xfrm>
            <a:off x="1042988" y="1989138"/>
            <a:ext cx="7543800" cy="4114800"/>
          </a:xfrm>
        </p:spPr>
        <p:txBody>
          <a:bodyPr lIns="92075" tIns="46038" rIns="92075" bIns="46038"/>
          <a:lstStyle/>
          <a:p>
            <a:pPr eaLnBrk="1" hangingPunct="1">
              <a:lnSpc>
                <a:spcPct val="90000"/>
              </a:lnSpc>
              <a:defRPr/>
            </a:pPr>
            <a:r>
              <a:rPr lang="en-US" sz="2400"/>
              <a:t>STRICT HAND WASHING by hospital personnel</a:t>
            </a:r>
          </a:p>
          <a:p>
            <a:pPr eaLnBrk="1" hangingPunct="1">
              <a:lnSpc>
                <a:spcPct val="90000"/>
              </a:lnSpc>
              <a:buFont typeface="Wingdings" panose="05000000000000000000" pitchFamily="2" charset="2"/>
              <a:buNone/>
              <a:defRPr/>
            </a:pPr>
            <a:endParaRPr lang="en-US" sz="2400"/>
          </a:p>
          <a:p>
            <a:pPr eaLnBrk="1" hangingPunct="1">
              <a:lnSpc>
                <a:spcPct val="90000"/>
              </a:lnSpc>
              <a:defRPr/>
            </a:pPr>
            <a:r>
              <a:rPr lang="en-US" sz="2400"/>
              <a:t>Use only CMV negative blood in premies and immune suppressed patients</a:t>
            </a:r>
          </a:p>
          <a:p>
            <a:pPr eaLnBrk="1" hangingPunct="1">
              <a:lnSpc>
                <a:spcPct val="90000"/>
              </a:lnSpc>
              <a:defRPr/>
            </a:pPr>
            <a:endParaRPr lang="en-US" sz="2400"/>
          </a:p>
          <a:p>
            <a:pPr eaLnBrk="1" hangingPunct="1">
              <a:lnSpc>
                <a:spcPct val="90000"/>
              </a:lnSpc>
              <a:defRPr/>
            </a:pPr>
            <a:r>
              <a:rPr lang="en-US" sz="2400"/>
              <a:t>Human Milk</a:t>
            </a:r>
          </a:p>
          <a:p>
            <a:pPr lvl="1" eaLnBrk="1" hangingPunct="1">
              <a:lnSpc>
                <a:spcPct val="90000"/>
              </a:lnSpc>
              <a:defRPr/>
            </a:pPr>
            <a:r>
              <a:rPr lang="en-US" sz="2400"/>
              <a:t>Donor milk should be </a:t>
            </a:r>
            <a:r>
              <a:rPr lang="en-US" sz="2400">
                <a:solidFill>
                  <a:srgbClr val="FFFF00"/>
                </a:solidFill>
              </a:rPr>
              <a:t>frozen or pasteurized</a:t>
            </a:r>
            <a:r>
              <a:rPr lang="en-US" sz="2400"/>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B16A9A2C-7D38-4BE3-AF29-5F53DE95B950}"/>
              </a:ext>
            </a:extLst>
          </p:cNvPr>
          <p:cNvSpPr>
            <a:spLocks noGrp="1" noChangeArrowheads="1"/>
          </p:cNvSpPr>
          <p:nvPr>
            <p:ph type="title"/>
          </p:nvPr>
        </p:nvSpPr>
        <p:spPr>
          <a:xfrm>
            <a:off x="4648200" y="381000"/>
            <a:ext cx="3962400" cy="1371600"/>
          </a:xfrm>
        </p:spPr>
        <p:txBody>
          <a:bodyPr lIns="92075" tIns="46038" rIns="92075" bIns="46038"/>
          <a:lstStyle/>
          <a:p>
            <a:pPr eaLnBrk="1" hangingPunct="1">
              <a:defRPr/>
            </a:pPr>
            <a:r>
              <a:rPr lang="en-US"/>
              <a:t>Any Questions?</a:t>
            </a:r>
          </a:p>
        </p:txBody>
      </p:sp>
      <p:graphicFrame>
        <p:nvGraphicFramePr>
          <p:cNvPr id="79875" name="Object 3">
            <a:extLst>
              <a:ext uri="{FF2B5EF4-FFF2-40B4-BE49-F238E27FC236}">
                <a16:creationId xmlns:a16="http://schemas.microsoft.com/office/drawing/2014/main" id="{80661544-913E-0C4A-3096-6DEDD1A8FE06}"/>
              </a:ext>
            </a:extLst>
          </p:cNvPr>
          <p:cNvGraphicFramePr>
            <a:graphicFrameLocks/>
          </p:cNvGraphicFramePr>
          <p:nvPr/>
        </p:nvGraphicFramePr>
        <p:xfrm>
          <a:off x="1042988" y="692150"/>
          <a:ext cx="2971800" cy="2971800"/>
        </p:xfrm>
        <a:graphic>
          <a:graphicData uri="http://schemas.openxmlformats.org/presentationml/2006/ole">
            <mc:AlternateContent xmlns:mc="http://schemas.openxmlformats.org/markup-compatibility/2006">
              <mc:Choice xmlns:v="urn:schemas-microsoft-com:vml" Requires="v">
                <p:oleObj name="ClipArt" r:id="rId2" imgW="287348" imgH="359199" progId="MS_ClipArt_Gallery.2">
                  <p:embed/>
                </p:oleObj>
              </mc:Choice>
              <mc:Fallback>
                <p:oleObj name="ClipArt" r:id="rId2" imgW="287348" imgH="359199" progId="MS_ClipArt_Gallery.2">
                  <p:embed/>
                  <p:pic>
                    <p:nvPicPr>
                      <p:cNvPr id="79875" name="Object 3">
                        <a:extLst>
                          <a:ext uri="{FF2B5EF4-FFF2-40B4-BE49-F238E27FC236}">
                            <a16:creationId xmlns:a16="http://schemas.microsoft.com/office/drawing/2014/main" id="{80661544-913E-0C4A-3096-6DEDD1A8FE0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692150"/>
                        <a:ext cx="2971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876" name="Object 4">
            <a:extLst>
              <a:ext uri="{FF2B5EF4-FFF2-40B4-BE49-F238E27FC236}">
                <a16:creationId xmlns:a16="http://schemas.microsoft.com/office/drawing/2014/main" id="{7D59BEDD-87AB-47AF-9A4F-A8072B1E9342}"/>
              </a:ext>
            </a:extLst>
          </p:cNvPr>
          <p:cNvGraphicFramePr>
            <a:graphicFrameLocks/>
          </p:cNvGraphicFramePr>
          <p:nvPr/>
        </p:nvGraphicFramePr>
        <p:xfrm>
          <a:off x="5580063" y="2420938"/>
          <a:ext cx="2667000" cy="1371600"/>
        </p:xfrm>
        <a:graphic>
          <a:graphicData uri="http://schemas.openxmlformats.org/presentationml/2006/ole">
            <mc:AlternateContent xmlns:mc="http://schemas.openxmlformats.org/markup-compatibility/2006">
              <mc:Choice xmlns:v="urn:schemas-microsoft-com:vml" Requires="v">
                <p:oleObj name="ClipArt" r:id="rId4" imgW="272467" imgH="198893" progId="MS_ClipArt_Gallery.2">
                  <p:embed/>
                </p:oleObj>
              </mc:Choice>
              <mc:Fallback>
                <p:oleObj name="ClipArt" r:id="rId4" imgW="272467" imgH="198893" progId="MS_ClipArt_Gallery.2">
                  <p:embed/>
                  <p:pic>
                    <p:nvPicPr>
                      <p:cNvPr id="79876" name="Object 4">
                        <a:extLst>
                          <a:ext uri="{FF2B5EF4-FFF2-40B4-BE49-F238E27FC236}">
                            <a16:creationId xmlns:a16="http://schemas.microsoft.com/office/drawing/2014/main" id="{7D59BEDD-87AB-47AF-9A4F-A8072B1E934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2420938"/>
                        <a:ext cx="2667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877" name="Object 5">
            <a:extLst>
              <a:ext uri="{FF2B5EF4-FFF2-40B4-BE49-F238E27FC236}">
                <a16:creationId xmlns:a16="http://schemas.microsoft.com/office/drawing/2014/main" id="{A58D8139-3B9E-C375-A59F-D4C9CB8F45D9}"/>
              </a:ext>
            </a:extLst>
          </p:cNvPr>
          <p:cNvGraphicFramePr>
            <a:graphicFrameLocks/>
          </p:cNvGraphicFramePr>
          <p:nvPr/>
        </p:nvGraphicFramePr>
        <p:xfrm>
          <a:off x="1763713" y="4508500"/>
          <a:ext cx="3708400" cy="1600200"/>
        </p:xfrm>
        <a:graphic>
          <a:graphicData uri="http://schemas.openxmlformats.org/presentationml/2006/ole">
            <mc:AlternateContent xmlns:mc="http://schemas.openxmlformats.org/markup-compatibility/2006">
              <mc:Choice xmlns:v="urn:schemas-microsoft-com:vml" Requires="v">
                <p:oleObj name="ClipArt" r:id="rId6" imgW="453751" imgH="323515" progId="MS_ClipArt_Gallery.2">
                  <p:embed/>
                </p:oleObj>
              </mc:Choice>
              <mc:Fallback>
                <p:oleObj name="ClipArt" r:id="rId6" imgW="453751" imgH="323515" progId="MS_ClipArt_Gallery.2">
                  <p:embed/>
                  <p:pic>
                    <p:nvPicPr>
                      <p:cNvPr id="79877" name="Object 5">
                        <a:extLst>
                          <a:ext uri="{FF2B5EF4-FFF2-40B4-BE49-F238E27FC236}">
                            <a16:creationId xmlns:a16="http://schemas.microsoft.com/office/drawing/2014/main" id="{A58D8139-3B9E-C375-A59F-D4C9CB8F45D9}"/>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713" y="4508500"/>
                        <a:ext cx="3708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91A0EB3-ECE7-44BA-879C-F5602AFAF11B}"/>
              </a:ext>
            </a:extLst>
          </p:cNvPr>
          <p:cNvSpPr>
            <a:spLocks noGrp="1"/>
          </p:cNvSpPr>
          <p:nvPr>
            <p:ph type="title"/>
          </p:nvPr>
        </p:nvSpPr>
        <p:spPr>
          <a:xfrm>
            <a:off x="900113" y="0"/>
            <a:ext cx="7543800" cy="1431925"/>
          </a:xfrm>
        </p:spPr>
        <p:txBody>
          <a:bodyPr/>
          <a:lstStyle/>
          <a:p>
            <a:pPr>
              <a:defRPr/>
            </a:pPr>
            <a:r>
              <a:rPr lang="en-US" dirty="0"/>
              <a:t>Routes of Transmission</a:t>
            </a:r>
            <a:endParaRPr lang="ar-JO" dirty="0"/>
          </a:p>
        </p:txBody>
      </p:sp>
      <p:sp>
        <p:nvSpPr>
          <p:cNvPr id="3" name="عنصر نائب للمحتوى 2">
            <a:extLst>
              <a:ext uri="{FF2B5EF4-FFF2-40B4-BE49-F238E27FC236}">
                <a16:creationId xmlns:a16="http://schemas.microsoft.com/office/drawing/2014/main" id="{40DA1092-B25D-4D4B-BA93-C669F000BA76}"/>
              </a:ext>
            </a:extLst>
          </p:cNvPr>
          <p:cNvSpPr>
            <a:spLocks noGrp="1"/>
          </p:cNvSpPr>
          <p:nvPr>
            <p:ph idx="1"/>
          </p:nvPr>
        </p:nvSpPr>
        <p:spPr>
          <a:xfrm>
            <a:off x="1066800" y="1628775"/>
            <a:ext cx="7543800" cy="4467225"/>
          </a:xfrm>
        </p:spPr>
        <p:txBody>
          <a:bodyPr/>
          <a:lstStyle/>
          <a:p>
            <a:pPr>
              <a:lnSpc>
                <a:spcPct val="90000"/>
              </a:lnSpc>
              <a:defRPr/>
            </a:pPr>
            <a:r>
              <a:rPr lang="en-US" sz="2800" dirty="0">
                <a:solidFill>
                  <a:srgbClr val="FF0000"/>
                </a:solidFill>
              </a:rPr>
              <a:t>85% via infected maternal genital tract</a:t>
            </a:r>
          </a:p>
          <a:p>
            <a:pPr lvl="1">
              <a:lnSpc>
                <a:spcPct val="90000"/>
              </a:lnSpc>
              <a:defRPr/>
            </a:pPr>
            <a:r>
              <a:rPr lang="en-US" sz="2400" dirty="0"/>
              <a:t>Ascending infection , or when pass through the birth canal .</a:t>
            </a:r>
          </a:p>
          <a:p>
            <a:pPr>
              <a:lnSpc>
                <a:spcPct val="90000"/>
              </a:lnSpc>
              <a:defRPr/>
            </a:pPr>
            <a:r>
              <a:rPr lang="en-US" sz="2800" dirty="0">
                <a:solidFill>
                  <a:srgbClr val="FF0000"/>
                </a:solidFill>
              </a:rPr>
              <a:t>10% postpartum</a:t>
            </a:r>
          </a:p>
          <a:p>
            <a:pPr>
              <a:lnSpc>
                <a:spcPct val="90000"/>
              </a:lnSpc>
              <a:defRPr/>
            </a:pPr>
            <a:r>
              <a:rPr lang="en-US" sz="2800" dirty="0">
                <a:solidFill>
                  <a:srgbClr val="FF0000"/>
                </a:solidFill>
              </a:rPr>
              <a:t>5% (or less) – intrauterine/congenital infection</a:t>
            </a:r>
          </a:p>
          <a:p>
            <a:pPr>
              <a:lnSpc>
                <a:spcPct val="90000"/>
              </a:lnSpc>
              <a:defRPr/>
            </a:pPr>
            <a:endParaRPr lang="en-US" sz="2800" dirty="0"/>
          </a:p>
          <a:p>
            <a:pPr>
              <a:lnSpc>
                <a:spcPct val="90000"/>
              </a:lnSpc>
              <a:defRPr/>
            </a:pPr>
            <a:r>
              <a:rPr lang="en-US" sz="2800" dirty="0"/>
              <a:t>HSV2 = 70-75%, HSV1 = 25-30%</a:t>
            </a:r>
            <a:endParaRPr lang="en-US" sz="2400" dirty="0"/>
          </a:p>
          <a:p>
            <a:pPr>
              <a:defRPr/>
            </a:pPr>
            <a:endParaRPr lang="ar-JO"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C39BF4AC-EE76-44B5-8E0E-A6B3FAFB0A65}"/>
              </a:ext>
            </a:extLst>
          </p:cNvPr>
          <p:cNvSpPr>
            <a:spLocks noGrp="1" noChangeArrowheads="1"/>
          </p:cNvSpPr>
          <p:nvPr>
            <p:ph type="title"/>
          </p:nvPr>
        </p:nvSpPr>
        <p:spPr/>
        <p:txBody>
          <a:bodyPr lIns="92075" tIns="46038" rIns="92075" bIns="46038" anchor="b"/>
          <a:lstStyle/>
          <a:p>
            <a:pPr eaLnBrk="1" hangingPunct="1">
              <a:defRPr/>
            </a:pPr>
            <a:r>
              <a:rPr lang="en-US" dirty="0"/>
              <a:t>                  (HSV) </a:t>
            </a:r>
            <a:br>
              <a:rPr lang="en-US" dirty="0"/>
            </a:br>
            <a:r>
              <a:rPr lang="en-US" dirty="0">
                <a:solidFill>
                  <a:srgbClr val="FFFF00"/>
                </a:solidFill>
              </a:rPr>
              <a:t>Postnatal </a:t>
            </a:r>
            <a:r>
              <a:rPr lang="en-US" dirty="0"/>
              <a:t>Transmission</a:t>
            </a:r>
          </a:p>
        </p:txBody>
      </p:sp>
      <p:sp>
        <p:nvSpPr>
          <p:cNvPr id="87043" name="Rectangle 3">
            <a:extLst>
              <a:ext uri="{FF2B5EF4-FFF2-40B4-BE49-F238E27FC236}">
                <a16:creationId xmlns:a16="http://schemas.microsoft.com/office/drawing/2014/main" id="{997BBD48-6499-4DF7-8957-B5326A2014A6}"/>
              </a:ext>
            </a:extLst>
          </p:cNvPr>
          <p:cNvSpPr>
            <a:spLocks noGrp="1" noChangeArrowheads="1"/>
          </p:cNvSpPr>
          <p:nvPr>
            <p:ph type="body" idx="1"/>
          </p:nvPr>
        </p:nvSpPr>
        <p:spPr>
          <a:xfrm>
            <a:off x="1042988" y="1989138"/>
            <a:ext cx="7543800" cy="4114800"/>
          </a:xfrm>
        </p:spPr>
        <p:txBody>
          <a:bodyPr lIns="92075" tIns="46038" rIns="92075" bIns="46038"/>
          <a:lstStyle/>
          <a:p>
            <a:pPr eaLnBrk="1" hangingPunct="1">
              <a:defRPr/>
            </a:pPr>
            <a:r>
              <a:rPr lang="en-US" dirty="0"/>
              <a:t>Mother or father with </a:t>
            </a:r>
            <a:r>
              <a:rPr lang="en-US" dirty="0">
                <a:solidFill>
                  <a:srgbClr val="FFFF00"/>
                </a:solidFill>
              </a:rPr>
              <a:t>non-genital infection</a:t>
            </a:r>
          </a:p>
          <a:p>
            <a:pPr lvl="1" eaLnBrk="1" hangingPunct="1">
              <a:defRPr/>
            </a:pPr>
            <a:r>
              <a:rPr lang="en-US" sz="3200" dirty="0"/>
              <a:t>hands, mouth, nipple</a:t>
            </a:r>
          </a:p>
          <a:p>
            <a:pPr eaLnBrk="1" hangingPunct="1">
              <a:defRPr/>
            </a:pPr>
            <a:r>
              <a:rPr lang="en-US" dirty="0" err="1">
                <a:solidFill>
                  <a:srgbClr val="FFFF00"/>
                </a:solidFill>
              </a:rPr>
              <a:t>Nosocomial</a:t>
            </a:r>
            <a:r>
              <a:rPr lang="en-US" dirty="0">
                <a:solidFill>
                  <a:srgbClr val="FFFF00"/>
                </a:solidFill>
              </a:rPr>
              <a:t> spread</a:t>
            </a:r>
            <a:r>
              <a:rPr lang="en-US" dirty="0"/>
              <a:t> from infected infant to non infected infant</a:t>
            </a:r>
          </a:p>
          <a:p>
            <a:pPr lvl="1" eaLnBrk="1" hangingPunct="1">
              <a:defRPr/>
            </a:pPr>
            <a:r>
              <a:rPr lang="en-US" sz="3200" dirty="0"/>
              <a:t>usually via the hands of nursery personnel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D1EF2D6E-CE99-41E3-9CDB-07F4334FB311}"/>
              </a:ext>
            </a:extLst>
          </p:cNvPr>
          <p:cNvSpPr>
            <a:spLocks noGrp="1" noChangeArrowheads="1"/>
          </p:cNvSpPr>
          <p:nvPr>
            <p:ph type="title"/>
          </p:nvPr>
        </p:nvSpPr>
        <p:spPr>
          <a:xfrm>
            <a:off x="1042988" y="333375"/>
            <a:ext cx="7543800" cy="1431925"/>
          </a:xfrm>
        </p:spPr>
        <p:txBody>
          <a:bodyPr lIns="92075" tIns="46038" rIns="92075" bIns="46038" anchor="b"/>
          <a:lstStyle/>
          <a:p>
            <a:pPr eaLnBrk="1" hangingPunct="1">
              <a:defRPr/>
            </a:pPr>
            <a:r>
              <a:rPr lang="en-US"/>
              <a:t>                 (HSV) </a:t>
            </a:r>
            <a:br>
              <a:rPr lang="en-US"/>
            </a:br>
            <a:r>
              <a:rPr lang="en-US"/>
              <a:t>Risk of Neonatal Infection</a:t>
            </a:r>
          </a:p>
        </p:txBody>
      </p:sp>
      <p:sp>
        <p:nvSpPr>
          <p:cNvPr id="86019" name="Rectangle 3">
            <a:extLst>
              <a:ext uri="{FF2B5EF4-FFF2-40B4-BE49-F238E27FC236}">
                <a16:creationId xmlns:a16="http://schemas.microsoft.com/office/drawing/2014/main" id="{B718F7BF-403C-487B-BFD1-ACF6DC14C52F}"/>
              </a:ext>
            </a:extLst>
          </p:cNvPr>
          <p:cNvSpPr>
            <a:spLocks noGrp="1" noChangeArrowheads="1"/>
          </p:cNvSpPr>
          <p:nvPr>
            <p:ph type="body" idx="1"/>
          </p:nvPr>
        </p:nvSpPr>
        <p:spPr/>
        <p:txBody>
          <a:bodyPr lIns="92075" tIns="46038" rIns="92075" bIns="46038"/>
          <a:lstStyle/>
          <a:p>
            <a:pPr eaLnBrk="1" hangingPunct="1">
              <a:defRPr/>
            </a:pPr>
            <a:r>
              <a:rPr lang="en-US" dirty="0">
                <a:solidFill>
                  <a:srgbClr val="FFFF00"/>
                </a:solidFill>
              </a:rPr>
              <a:t>Primary</a:t>
            </a:r>
            <a:r>
              <a:rPr lang="en-US" dirty="0"/>
              <a:t> maternal infection</a:t>
            </a:r>
          </a:p>
          <a:p>
            <a:pPr lvl="1" eaLnBrk="1" hangingPunct="1">
              <a:defRPr/>
            </a:pPr>
            <a:r>
              <a:rPr lang="en-US" dirty="0"/>
              <a:t>Risk of transmission to infant </a:t>
            </a:r>
            <a:r>
              <a:rPr lang="en-US" dirty="0">
                <a:solidFill>
                  <a:srgbClr val="FFFF00"/>
                </a:solidFill>
              </a:rPr>
              <a:t>33-50%</a:t>
            </a:r>
          </a:p>
          <a:p>
            <a:pPr eaLnBrk="1" hangingPunct="1">
              <a:defRPr/>
            </a:pPr>
            <a:r>
              <a:rPr lang="en-US" dirty="0">
                <a:solidFill>
                  <a:srgbClr val="FFFF00"/>
                </a:solidFill>
              </a:rPr>
              <a:t>Recurrent </a:t>
            </a:r>
            <a:r>
              <a:rPr lang="en-US" dirty="0"/>
              <a:t>maternal infection</a:t>
            </a:r>
          </a:p>
          <a:p>
            <a:pPr lvl="1" eaLnBrk="1" hangingPunct="1">
              <a:defRPr/>
            </a:pPr>
            <a:r>
              <a:rPr lang="en-US" dirty="0"/>
              <a:t>Risk of transmission to infant </a:t>
            </a:r>
            <a:r>
              <a:rPr lang="en-US" dirty="0">
                <a:solidFill>
                  <a:srgbClr val="FFFF00"/>
                </a:solidFill>
              </a:rPr>
              <a:t>3-5%</a:t>
            </a:r>
          </a:p>
          <a:p>
            <a:pPr eaLnBrk="1" hangingPunct="1">
              <a:defRPr/>
            </a:pPr>
            <a:r>
              <a:rPr lang="en-US" dirty="0"/>
              <a:t>Relative risk varies:</a:t>
            </a:r>
          </a:p>
          <a:p>
            <a:pPr lvl="1" eaLnBrk="1" hangingPunct="1">
              <a:defRPr/>
            </a:pPr>
            <a:r>
              <a:rPr lang="en-US" dirty="0"/>
              <a:t>Vaginal delivery vs. Cesarean section</a:t>
            </a:r>
          </a:p>
          <a:p>
            <a:pPr lvl="1" eaLnBrk="1" hangingPunct="1">
              <a:defRPr/>
            </a:pPr>
            <a:r>
              <a:rPr lang="en-US" dirty="0"/>
              <a:t>Length of time membranes ruptured &gt;6hr</a:t>
            </a:r>
          </a:p>
          <a:p>
            <a:pPr lvl="1" eaLnBrk="1" hangingPunct="1">
              <a:defRPr/>
            </a:pPr>
            <a:r>
              <a:rPr lang="en-US" dirty="0"/>
              <a:t>Also At Risk: Premature, Fetal scalp monitoring</a:t>
            </a:r>
          </a:p>
          <a:p>
            <a:pPr lvl="1" eaLnBrk="1" hangingPunct="1">
              <a:defRPr/>
            </a:pPr>
            <a:endParaRPr lang="en-US" dirty="0"/>
          </a:p>
        </p:txBody>
      </p:sp>
    </p:spTree>
  </p:cSld>
  <p:clrMapOvr>
    <a:masterClrMapping/>
  </p:clrMapOvr>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2075</TotalTime>
  <Words>2659</Words>
  <Application>Microsoft Office PowerPoint</Application>
  <PresentationFormat>On-screen Show (4:3)</PresentationFormat>
  <Paragraphs>438</Paragraphs>
  <Slides>64</Slides>
  <Notes>11</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Shimmer</vt:lpstr>
      <vt:lpstr>Neonatal Infections</vt:lpstr>
      <vt:lpstr>                Part II</vt:lpstr>
      <vt:lpstr>Vertically Transmitted Viral Infections in the Neonate</vt:lpstr>
      <vt:lpstr>Herpes simplex virus (HSV)</vt:lpstr>
      <vt:lpstr>Epidemiology</vt:lpstr>
      <vt:lpstr>Herpes Simplex Virus (HSV)</vt:lpstr>
      <vt:lpstr>Routes of Transmission</vt:lpstr>
      <vt:lpstr>                  (HSV)  Postnatal Transmission</vt:lpstr>
      <vt:lpstr>                 (HSV)  Risk of Neonatal Infection</vt:lpstr>
      <vt:lpstr>                  (HSV)     Clinical Manifestations of                 Neonatal Disease</vt:lpstr>
      <vt:lpstr>                  (HSV)               Skin Lesions</vt:lpstr>
      <vt:lpstr>Skin, Eye, Mouth (SEM)</vt:lpstr>
      <vt:lpstr>PowerPoint Presentation</vt:lpstr>
      <vt:lpstr>PowerPoint Presentation</vt:lpstr>
      <vt:lpstr> HSV - CNS Disease</vt:lpstr>
      <vt:lpstr>                 (HSV)  Symptoms of Systemic Disease</vt:lpstr>
      <vt:lpstr>                  (HSV)  Mortality and Morbidity</vt:lpstr>
      <vt:lpstr>                (HSV)  Disseminated Disease</vt:lpstr>
      <vt:lpstr>Laboratory Diagnosis</vt:lpstr>
      <vt:lpstr>Tzanck Smear</vt:lpstr>
      <vt:lpstr>PowerPoint Presentation</vt:lpstr>
      <vt:lpstr>Serology</vt:lpstr>
      <vt:lpstr>Viral Culture</vt:lpstr>
      <vt:lpstr>Cont…</vt:lpstr>
      <vt:lpstr>Polymerase Chain Reaction</vt:lpstr>
      <vt:lpstr>Acyclovir</vt:lpstr>
      <vt:lpstr>Special Considerations</vt:lpstr>
      <vt:lpstr>Recurrent Skin Lesions</vt:lpstr>
      <vt:lpstr>                         (HSV)            Recommended Obstetric                          Management</vt:lpstr>
      <vt:lpstr>                      (HSV)               Preterm Infants</vt:lpstr>
      <vt:lpstr>                    (HSV)     Vaginal Delivery Over a Primary                    Genital Infection</vt:lpstr>
      <vt:lpstr>                         HSV       Vaginal Delivery Over a                  Recurrent Genital Lesion</vt:lpstr>
      <vt:lpstr>                         HSV    Delivery by Cesarean Section         with Active Maternal HSV</vt:lpstr>
      <vt:lpstr>                         HSV       Maternal History of HSV              No Active Lesions</vt:lpstr>
      <vt:lpstr>                        HSV    General Recommendations </vt:lpstr>
      <vt:lpstr>                        HSV       General Considerations</vt:lpstr>
      <vt:lpstr>                  (VZV)     Varicella Zoster Virus</vt:lpstr>
      <vt:lpstr>                   (VZV)              Epidemiology</vt:lpstr>
      <vt:lpstr>                  (VZV)       Congenital Varicella</vt:lpstr>
      <vt:lpstr>                    (VZV)           Neonatal Varicella</vt:lpstr>
      <vt:lpstr>                 (VZV)        Neonatal varicella</vt:lpstr>
      <vt:lpstr>                    (VZV)      Nosocomial Transmission</vt:lpstr>
      <vt:lpstr>                           (VZV)     Varicella Zoster Immune Globulin                             (VZIG)</vt:lpstr>
      <vt:lpstr>Indications for VZIG (assuming significant exposure)</vt:lpstr>
      <vt:lpstr>                  VZIG</vt:lpstr>
      <vt:lpstr>        Hepatitis B Virus                  (HBV)</vt:lpstr>
      <vt:lpstr>                   HBV                  Serology</vt:lpstr>
      <vt:lpstr>                   HBV                 Serology</vt:lpstr>
      <vt:lpstr>                  HBV         Risk to Newborn</vt:lpstr>
      <vt:lpstr>                   HBV     Chronic HBV Infection</vt:lpstr>
      <vt:lpstr>                        HBV    Hepatitis B Immune Globulin</vt:lpstr>
      <vt:lpstr>                   HBV      Hepatitis B Vaccine</vt:lpstr>
      <vt:lpstr>                     HBV    Routine HBV Vaccination</vt:lpstr>
      <vt:lpstr>                     HBV Infants of HBsAg + Mothers </vt:lpstr>
      <vt:lpstr>                     HBV   Unknown Maternal Status</vt:lpstr>
      <vt:lpstr>                     HBV                 Follow Up</vt:lpstr>
      <vt:lpstr>        Cytomegalovirus                   (CMV)</vt:lpstr>
      <vt:lpstr>                   CMV     Modes of Transmission</vt:lpstr>
      <vt:lpstr>                   CMV          High Risk Infants</vt:lpstr>
      <vt:lpstr>                  CMV           Clinical Disease</vt:lpstr>
      <vt:lpstr>                 CMV               Diagnosis</vt:lpstr>
      <vt:lpstr>                  CMV               Treatment</vt:lpstr>
      <vt:lpstr>                  CMV               Prevention</vt:lpstr>
      <vt:lpstr>Any Questions?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amjad</dc:creator>
  <cp:lastModifiedBy>Sanabil Hassanat</cp:lastModifiedBy>
  <cp:revision>37</cp:revision>
  <dcterms:created xsi:type="dcterms:W3CDTF">2010-08-20T23:00:02Z</dcterms:created>
  <dcterms:modified xsi:type="dcterms:W3CDTF">2024-11-30T15:23:41Z</dcterms:modified>
</cp:coreProperties>
</file>