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319" r:id="rId5"/>
    <p:sldId id="259" r:id="rId6"/>
    <p:sldId id="260" r:id="rId7"/>
    <p:sldId id="261" r:id="rId8"/>
    <p:sldId id="263" r:id="rId9"/>
    <p:sldId id="262" r:id="rId10"/>
    <p:sldId id="309" r:id="rId11"/>
    <p:sldId id="332" r:id="rId12"/>
    <p:sldId id="312" r:id="rId13"/>
    <p:sldId id="313" r:id="rId14"/>
    <p:sldId id="331" r:id="rId15"/>
    <p:sldId id="303" r:id="rId16"/>
    <p:sldId id="328" r:id="rId17"/>
    <p:sldId id="329" r:id="rId18"/>
    <p:sldId id="33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D01CD-DC08-40D8-859D-E6D22CE17DC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987B4-1BE0-4AD5-913F-75E663FF0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7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80CA1CB6-ABE1-45E7-96E8-5A5E871B36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E134905-02AE-41A8-A1D7-AA4764AFAF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4C83E545-2E6A-4D46-A1DA-A038A2B633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E5FA92-DD06-432C-9694-A3400E9A8756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A6005-AB19-4B15-83C7-007CEBA4D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B56C0-FFDD-4A79-8753-F5C7D7B90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BC7DC-D754-40AC-9BEF-FDD78578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C7417-E794-4A22-8AA2-7DD17B73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BB938-B375-4272-9497-2F78E00D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5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EDAF5-E85A-4C93-BB37-FACABC86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E877A-1AE6-4180-A582-2761C1BC4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C6BD4-0BD8-4DF8-B24A-906ED1CB2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4B3F6-27F0-4D68-BECD-56459B020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45B9B-32A7-4011-AA3C-1E835E78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5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1F64E7-DBF5-48D4-99BE-738ECE5C69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CDB90-7E99-4A1A-8FEB-7FB4E8E47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E23A5-7B84-4024-89CF-09AB1346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1C8FE-D87D-4EBD-B2D5-5132431CB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1349D-1F18-4B3C-8E0A-E894C0FA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7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7D2D7-4528-48F8-AB71-7C0751B0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17F9A-9AD4-4E05-98DC-9C8D08306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B956D-7E06-44AE-8117-FAE0B4EB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70303-AFB3-4FC3-ABC9-290CF1C0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999F0-0717-4545-BFA1-2323DA83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9403F-55C9-4037-A55D-847944A2C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18636-A629-4512-B3BC-FA6DE073A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99B65-CDE0-4FFF-A976-86226F3CC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05C01-5C6A-4B8F-AFC5-A7CA7020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202A5-588B-4FC6-A9A0-18B49BA9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3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F6C5A-7D48-44D0-86C4-696A94DC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2A737-35E2-44FE-97DD-8AE453D60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57DAB-3F03-4512-BDD9-8808DE224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45DDC-F28F-4E2E-AF9A-4FBEF1BD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C202E-555B-404A-ACA9-60D42D5D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1C3B3-CF97-4356-9820-2983F1AF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0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3E184-60E8-46AB-AE82-898E2C5DD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C6BD2-EFF1-47C4-A463-9001A23AB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C0203-120A-428D-B92E-BAD7EEBF5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5741C-F184-43C6-90AD-32E47F28C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D7F78-4BB9-4785-82CC-93F42B30EA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76B91E-05DD-44DE-B327-1DD8124B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CFADDD-E5C4-4907-AFCE-11369049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3EF24A-60C4-445D-AA62-6E6AD68A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2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9E20E-13E8-46E9-8E8F-913243543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A1152-1D6A-44FF-8D96-64C3B5C6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662D3-B33E-426A-A1CD-EDAB8820E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50B81-2DA3-4546-A988-D7130447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5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3ED39A-D550-4AC0-98BE-4BF39CB8E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ACD84-B7B6-45F9-8BC6-68D7435A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D5A1B-ED60-42EB-929A-18A412203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9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C5CE7-065F-42C6-8C95-F00F0BE2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CC163-97C3-44ED-B6F5-5674131FC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50F9A-963C-40BE-8D5C-D9CB8E153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E2832-EC0A-413F-A283-30D7550C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9C6C6-F1F2-4254-8BEF-A688BEDF5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EDF50-4FA8-48A7-8E40-B23678BD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4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DE347-1F4E-4B31-AF1F-513E32F4B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B59E27-0639-4942-9D71-19F47956E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91476-E122-4205-ADC9-62A05EFF4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A1EAA-128D-4331-9887-9BCC2287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4AE49-B79C-46AB-8938-2078123B2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96BCE-1CAA-4FA3-9FDA-3C77BDF7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0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2F4748-9F62-4343-A677-3272BB048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C9D92-A372-4679-9009-B202196E1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FD08F-85A6-48AE-B7DE-A868E2060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8A6F1-3D7D-4C2B-86BF-91A587976609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3B55C-5365-45A2-93E4-36C56C4FA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A2D4A-A876-4A44-B2B9-AB2C53912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9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0" name="Title 1">
            <a:extLst>
              <a:ext uri="{FF2B5EF4-FFF2-40B4-BE49-F238E27FC236}">
                <a16:creationId xmlns:a16="http://schemas.microsoft.com/office/drawing/2014/main" id="{DE974455-F49D-4B2C-855D-29B2CFCFD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7200"/>
              <a:t>ACID BASE BALANCE</a:t>
            </a:r>
            <a:br>
              <a:rPr lang="en-US" altLang="en-US" sz="7200"/>
            </a:br>
            <a:r>
              <a:rPr lang="en-US" altLang="en-US" sz="7200"/>
              <a:t>DR. Arwa Rawashdeh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D02C02F-1110-4290-BE2C-5F3B3B6C9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0887" y="914400"/>
            <a:ext cx="8974026" cy="49688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7F1C39-E28E-AE04-06C2-8DBB42896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9303" y="1477109"/>
            <a:ext cx="8701549" cy="355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7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0749-28C1-4363-8F70-5ABB0C749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Metabolic or renal  compensation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864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56A4A0-0AF6-4446-82D2-18552FC7D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148" y="3262873"/>
            <a:ext cx="4974336" cy="2250888"/>
          </a:xfrm>
          <a:prstGeom prst="rect">
            <a:avLst/>
          </a:prstGeom>
        </p:spPr>
      </p:pic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E85B68-EFD8-4E86-9F94-BC99C4939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516" y="3302515"/>
            <a:ext cx="4974336" cy="21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23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6247C5-4FB5-4B02-AB62-45D4749E4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86714"/>
            <a:ext cx="10905066" cy="4684571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60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89258806-9E0D-4537-AF5A-D00EC09B48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6" b="1021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451E52-3B0B-404E-A0CE-017A0547A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Thinking questions</a:t>
            </a:r>
            <a:br>
              <a:rPr lang="en-US" sz="5200" dirty="0">
                <a:solidFill>
                  <a:srgbClr val="FFFFFF"/>
                </a:solidFill>
              </a:rPr>
            </a:br>
            <a:endParaRPr lang="en-US" sz="5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85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2D2BBC61-6D3E-4468-A8D9-69300446AD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1371601"/>
            <a:ext cx="3638550" cy="2466975"/>
          </a:xfrm>
          <a:noFill/>
        </p:spPr>
      </p:pic>
      <p:pic>
        <p:nvPicPr>
          <p:cNvPr id="19459" name="Picture 3">
            <a:extLst>
              <a:ext uri="{FF2B5EF4-FFF2-40B4-BE49-F238E27FC236}">
                <a16:creationId xmlns:a16="http://schemas.microsoft.com/office/drawing/2014/main" id="{EBD3BD87-9096-4626-92BC-09C284C5A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1"/>
            <a:ext cx="77152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E41ED1-920F-4E8D-84F2-CB4AC85AC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555" y="643466"/>
            <a:ext cx="979689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74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DF6135-5FD8-4DD5-A2DD-F79D3AB9B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464" y="643466"/>
            <a:ext cx="1029507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28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EDF700-6822-4FDF-9495-F91405F1A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246" y="643466"/>
            <a:ext cx="994350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4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57A08-7D3A-4875-BED6-398055C9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950397"/>
            <a:ext cx="9603274" cy="101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latin typeface="+mj-lt"/>
                <a:ea typeface="+mj-ea"/>
                <a:cs typeface="+mj-cs"/>
              </a:rPr>
              <a:t>Objectives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45863A0-0EBC-4C9B-958B-06AD3E75B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81807" y="2056720"/>
            <a:ext cx="947304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A6AA91E4-67EA-46AC-A851-A01D075DC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423095"/>
            <a:ext cx="7578810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3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5C36DB7-37C3-43EF-B29B-32AE9FBA3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638" y="2384425"/>
            <a:ext cx="9863138" cy="947738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6F2693-69E7-45C4-B3BA-E194A2238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638" y="3398838"/>
            <a:ext cx="9863138" cy="952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BD728E-D5A4-475A-8F51-93CF8C76C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638" y="4419600"/>
            <a:ext cx="6818313" cy="15811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276EAE-D2DC-476E-BFBE-076E6D044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213" y="4419600"/>
            <a:ext cx="2976563" cy="1581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74E68C-AFE9-4E2D-86DA-AA2FF63A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Arterial blood gas </a:t>
            </a:r>
          </a:p>
        </p:txBody>
      </p:sp>
    </p:spTree>
    <p:extLst>
      <p:ext uri="{BB962C8B-B14F-4D97-AF65-F5344CB8AC3E}">
        <p14:creationId xmlns:p14="http://schemas.microsoft.com/office/powerpoint/2010/main" val="135977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99C9E2-D986-43FE-8F26-B4D95B84E942}"/>
              </a:ext>
            </a:extLst>
          </p:cNvPr>
          <p:cNvSpPr txBox="1"/>
          <p:nvPr/>
        </p:nvSpPr>
        <p:spPr>
          <a:xfrm>
            <a:off x="430236" y="465438"/>
            <a:ext cx="6797405" cy="1651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Arterial blood gas (ABG)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023F07BB-CF62-4B00-80DB-65E9AB710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37" y="2582279"/>
            <a:ext cx="6797405" cy="37193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cs typeface="+mn-cs"/>
              </a:rPr>
              <a:t>Homeostasis of pH is tightly controlled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cs typeface="+mn-cs"/>
              </a:rPr>
              <a:t>&lt; 6.8 or &gt; 8.0 death occurs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cs typeface="+mn-cs"/>
              </a:rPr>
              <a:t>Acidosis (acidemia) below 7.35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cs typeface="+mn-cs"/>
              </a:rPr>
              <a:t>Alkalosis (alkalemia) above 7.45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E3612969-20CF-401F-AA45-DB8496AF2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4221" y="638461"/>
            <a:ext cx="3995623" cy="29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5">
            <a:extLst>
              <a:ext uri="{FF2B5EF4-FFF2-40B4-BE49-F238E27FC236}">
                <a16:creationId xmlns:a16="http://schemas.microsoft.com/office/drawing/2014/main" id="{B158EA6D-166D-4B0A-958B-8D0B7E3A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4220" y="4233683"/>
            <a:ext cx="3995623" cy="19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3AE6D-71E3-42BB-92FA-1A4B7244C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/>
              <a:t>Acid –base homestasis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846A55-AD47-42C9-A3E7-FD458965E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43" y="1561514"/>
            <a:ext cx="10515595" cy="41781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275220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64E409-D1E1-43CA-82F6-D4B62C56A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766" y="4168603"/>
            <a:ext cx="4783015" cy="120385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C557D2C-24AA-4FE3-9545-327F9342F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42" y="787630"/>
            <a:ext cx="11525864" cy="19017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31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08B46A7-08B4-4B13-842E-56928D5D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Respiratory compensation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2E4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262994-BF9C-46E3-ACBD-60B4C367B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48" y="3107425"/>
            <a:ext cx="4974336" cy="2561783"/>
          </a:xfrm>
          <a:prstGeom prst="rect">
            <a:avLst/>
          </a:prstGeom>
        </p:spPr>
      </p:pic>
      <p:sp>
        <p:nvSpPr>
          <p:cNvPr id="30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D63E8-9451-4EFD-A186-11F8CF9EB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516" y="3327387"/>
            <a:ext cx="4974336" cy="212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3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270D1A3-28F1-4D95-A8A5-0F1452A70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/>
              <a:t>Respiratory  chemoreceptors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B5738E-E31B-4A37-93C3-523DA14CD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2384812"/>
            <a:ext cx="6903720" cy="208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58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D8B83-E26E-4BE0-BE0D-4E841C0D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Respiratory compensation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C4DC0E3-82A6-4913-BBBD-625D17AE1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7046" y="1675227"/>
            <a:ext cx="7937907" cy="369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6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61</Words>
  <Application>Microsoft Office PowerPoint</Application>
  <PresentationFormat>Widescreen</PresentationFormat>
  <Paragraphs>15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ACID BASE BALANCE DR. Arwa Rawashdeh</vt:lpstr>
      <vt:lpstr>Objectives </vt:lpstr>
      <vt:lpstr>Arterial blood gas </vt:lpstr>
      <vt:lpstr>PowerPoint Presentation</vt:lpstr>
      <vt:lpstr>Acid –base homestasis </vt:lpstr>
      <vt:lpstr>PowerPoint Presentation</vt:lpstr>
      <vt:lpstr>Respiratory compensation </vt:lpstr>
      <vt:lpstr>PowerPoint Presentation</vt:lpstr>
      <vt:lpstr>Respiratory compensation </vt:lpstr>
      <vt:lpstr>PowerPoint Presentation</vt:lpstr>
      <vt:lpstr>PowerPoint Presentation</vt:lpstr>
      <vt:lpstr>Metabolic or renal  compensation </vt:lpstr>
      <vt:lpstr>PowerPoint Presentation</vt:lpstr>
      <vt:lpstr>Thinking questions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 BASE BALANCE DR. Arwa Rawashdeh</dc:title>
  <dc:creator>arwa rawashdeh</dc:creator>
  <cp:lastModifiedBy>arwa rawashdeh</cp:lastModifiedBy>
  <cp:revision>32</cp:revision>
  <dcterms:created xsi:type="dcterms:W3CDTF">2021-03-17T11:00:23Z</dcterms:created>
  <dcterms:modified xsi:type="dcterms:W3CDTF">2023-03-15T17:05:57Z</dcterms:modified>
</cp:coreProperties>
</file>