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3" r:id="rId2"/>
    <p:sldId id="256" r:id="rId3"/>
    <p:sldId id="284" r:id="rId4"/>
    <p:sldId id="291" r:id="rId5"/>
    <p:sldId id="292" r:id="rId6"/>
    <p:sldId id="278" r:id="rId7"/>
    <p:sldId id="279" r:id="rId8"/>
    <p:sldId id="277" r:id="rId9"/>
    <p:sldId id="268" r:id="rId10"/>
    <p:sldId id="293" r:id="rId11"/>
    <p:sldId id="294" r:id="rId12"/>
    <p:sldId id="276" r:id="rId13"/>
    <p:sldId id="296" r:id="rId14"/>
    <p:sldId id="285" r:id="rId15"/>
    <p:sldId id="298" r:id="rId16"/>
    <p:sldId id="274" r:id="rId17"/>
    <p:sldId id="299" r:id="rId18"/>
    <p:sldId id="300" r:id="rId19"/>
    <p:sldId id="301" r:id="rId20"/>
    <p:sldId id="302" r:id="rId21"/>
    <p:sldId id="270" r:id="rId22"/>
    <p:sldId id="303" r:id="rId23"/>
    <p:sldId id="266" r:id="rId24"/>
    <p:sldId id="304" r:id="rId25"/>
    <p:sldId id="305" r:id="rId26"/>
    <p:sldId id="306" r:id="rId27"/>
    <p:sldId id="307" r:id="rId28"/>
    <p:sldId id="308" r:id="rId29"/>
    <p:sldId id="288" r:id="rId30"/>
    <p:sldId id="309" r:id="rId31"/>
    <p:sldId id="310" r:id="rId32"/>
    <p:sldId id="311" r:id="rId33"/>
    <p:sldId id="262" r:id="rId34"/>
    <p:sldId id="312" r:id="rId35"/>
    <p:sldId id="282" r:id="rId36"/>
    <p:sldId id="281" r:id="rId37"/>
    <p:sldId id="280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16" autoAdjust="0"/>
  </p:normalViewPr>
  <p:slideViewPr>
    <p:cSldViewPr>
      <p:cViewPr>
        <p:scale>
          <a:sx n="60" d="100"/>
          <a:sy n="60" d="100"/>
        </p:scale>
        <p:origin x="16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D293-B3E9-4C31-923B-CC378C3F62E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DAE9-793D-4FBF-AB3C-218CECA94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5DAE9-793D-4FBF-AB3C-218CECA946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ABCE-934C-4EFC-B0A0-0B17A837BED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Congenital immunodeficiency disorders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534400" cy="28956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6286-7C78-4265-AACA-3478054B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3CD0-49FB-430F-BF07-35A8FD30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lass switch recombination/isot and more Flashcards | Memorang">
            <a:extLst>
              <a:ext uri="{FF2B5EF4-FFF2-40B4-BE49-F238E27FC236}">
                <a16:creationId xmlns:a16="http://schemas.microsoft.com/office/drawing/2014/main" id="{F1986DF4-BDCC-4929-9567-AACA1E38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7825"/>
            <a:ext cx="75247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3BE-EABB-4D58-8392-0709FB20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Congenital T-cell immunodeficiencies and Mixed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108-ADFE-4487-9A79-64A713AB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onset (before 6 months)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Characteristic infections: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Viral infections: EBV, CMV, HSV, VZV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Fungal infections: Aspergillus, Candida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Bacterial: Salmonella, Syphilis, T.B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Protozoa: Pneumocystis </a:t>
            </a:r>
            <a:r>
              <a:rPr lang="en-US" dirty="0" err="1"/>
              <a:t>jirovecii</a:t>
            </a:r>
            <a:r>
              <a:rPr lang="en-US" dirty="0"/>
              <a:t>, Toxoplasmosis, cryptosporidium </a:t>
            </a:r>
          </a:p>
          <a:p>
            <a:endParaRPr lang="en-US" dirty="0"/>
          </a:p>
          <a:p>
            <a:r>
              <a:rPr lang="en-US" dirty="0"/>
              <a:t>Low absolute lymphocytic count (</a:t>
            </a:r>
            <a:r>
              <a:rPr lang="en-US" dirty="0">
                <a:solidFill>
                  <a:srgbClr val="FF0000"/>
                </a:solidFill>
              </a:rPr>
              <a:t>ALC</a:t>
            </a:r>
            <a:r>
              <a:rPr lang="en-US" dirty="0"/>
              <a:t>) is characteristic</a:t>
            </a:r>
          </a:p>
          <a:p>
            <a:r>
              <a:rPr lang="en-US" dirty="0"/>
              <a:t>Low CD3</a:t>
            </a:r>
            <a:r>
              <a:rPr lang="en-US" dirty="0">
                <a:solidFill>
                  <a:srgbClr val="FF0000"/>
                </a:solidFill>
              </a:rPr>
              <a:t>, CD4, CD8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 induration response after </a:t>
            </a:r>
            <a:r>
              <a:rPr lang="en-US" dirty="0" err="1"/>
              <a:t>C.albican</a:t>
            </a:r>
            <a:r>
              <a:rPr lang="en-US" dirty="0"/>
              <a:t> intradermal test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5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A) DiGeorge syndrome: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93420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Autosomal dominant</a:t>
            </a:r>
            <a:r>
              <a:rPr lang="en-US" dirty="0"/>
              <a:t>; microdeletion at chromosome 22 </a:t>
            </a:r>
            <a:r>
              <a:rPr lang="en-US" dirty="0">
                <a:solidFill>
                  <a:srgbClr val="FF0000"/>
                </a:solidFill>
              </a:rPr>
              <a:t>(22q11.2</a:t>
            </a:r>
            <a:r>
              <a:rPr lang="en-US" dirty="0"/>
              <a:t>), resulting in defective development of the </a:t>
            </a:r>
            <a:r>
              <a:rPr lang="en-US" dirty="0">
                <a:solidFill>
                  <a:srgbClr val="FF0000"/>
                </a:solidFill>
              </a:rPr>
              <a:t>third and fourth pharyngeal pouches </a:t>
            </a:r>
            <a:r>
              <a:rPr lang="en-US" dirty="0"/>
              <a:t>leading to </a:t>
            </a:r>
            <a:r>
              <a:rPr lang="en-US" dirty="0">
                <a:solidFill>
                  <a:srgbClr val="FF0000"/>
                </a:solidFill>
              </a:rPr>
              <a:t>hypoplastic thymus and parathyroids </a:t>
            </a:r>
          </a:p>
          <a:p>
            <a:endParaRPr lang="en-US" b="1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124201"/>
            <a:ext cx="3276600" cy="34828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9C75-7EDB-44CD-8123-5685CE41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CATCH 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F78-C71A-46CC-A2A2-0187C9ED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ardiac anomalies </a:t>
            </a:r>
            <a:r>
              <a:rPr lang="en-US" dirty="0" err="1"/>
              <a:t>Conotruncal</a:t>
            </a:r>
            <a:r>
              <a:rPr lang="en-US" dirty="0"/>
              <a:t> abnormalities (e.g., </a:t>
            </a:r>
            <a:r>
              <a:rPr lang="en-US" dirty="0">
                <a:solidFill>
                  <a:srgbClr val="FF0000"/>
                </a:solidFill>
              </a:rPr>
              <a:t>tetralogy</a:t>
            </a:r>
            <a:r>
              <a:rPr lang="en-US" dirty="0"/>
              <a:t> of Fallot or persistent truncus arteriosus) Ventricular septal defect (VSD) Atrial septal defect (ASD)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nomalous face: low set ears, hypertelorism, downward slanting of palpebral fissure, short smooth philtrum, fish mouth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hymus aplasia/hypoplasia: recurrent infections (viral/fungal/PCP pneumonia) due to T-cell deficiency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left palate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ypoparathyroidism: hypocalcemia with tetany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9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A) DiGeorge syndrome: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Diagnosis: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of 22q11.2 deletion via fluorescence in situ hybridization (FISH)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↓ PTH and Ca2+ ↓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T-lymphocyte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CXR: absence of thymic shadow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Treatment</a:t>
            </a:r>
            <a:r>
              <a:rPr lang="en-US" dirty="0"/>
              <a:t> 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Immune deficiency treatment Antibiotics, virostatics, and antimycotics PCP prophylaxis Consider bone marrow transplant and/or IVIG Possible thymus transplantation  </a:t>
            </a:r>
          </a:p>
          <a:p>
            <a:endParaRPr lang="en-US" dirty="0"/>
          </a:p>
          <a:p>
            <a:r>
              <a:rPr lang="en-US" b="1" dirty="0"/>
              <a:t>Prognosis</a:t>
            </a:r>
            <a:r>
              <a:rPr lang="en-US" dirty="0"/>
              <a:t>: poor if not treated (patients usually do not survive beyond childhood)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EDEA-40EC-4033-9E47-CCAE583D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D6C2-C2CD-49F4-95B4-13D23BA8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56288"/>
            <a:ext cx="8229600" cy="727074"/>
          </a:xfrm>
        </p:spPr>
        <p:txBody>
          <a:bodyPr>
            <a:normAutofit/>
          </a:bodyPr>
          <a:lstStyle/>
          <a:p>
            <a:r>
              <a:rPr lang="en-US" dirty="0"/>
              <a:t>Sail sign (thymus)                   No sail sign</a:t>
            </a:r>
          </a:p>
        </p:txBody>
      </p:sp>
      <p:pic>
        <p:nvPicPr>
          <p:cNvPr id="5122" name="Picture 2" descr="PDF) Sail sign, significance in paediatrics and review of literature">
            <a:extLst>
              <a:ext uri="{FF2B5EF4-FFF2-40B4-BE49-F238E27FC236}">
                <a16:creationId xmlns:a16="http://schemas.microsoft.com/office/drawing/2014/main" id="{F2B006D0-3388-4998-B49F-68CC255B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46138"/>
            <a:ext cx="4381500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George Syndrome in a Newborn - A Diagnostic Challenge">
            <a:extLst>
              <a:ext uri="{FF2B5EF4-FFF2-40B4-BE49-F238E27FC236}">
                <a16:creationId xmlns:a16="http://schemas.microsoft.com/office/drawing/2014/main" id="{439B7484-19CB-4B84-9E6A-6DF68680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46138"/>
            <a:ext cx="368923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7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b="1" dirty="0">
                <a:solidFill>
                  <a:srgbClr val="FF0000"/>
                </a:solidFill>
              </a:rPr>
              <a:t>IL-12 receptor deficiency: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AR, Impaired </a:t>
            </a:r>
            <a:r>
              <a:rPr lang="en-US" dirty="0">
                <a:solidFill>
                  <a:srgbClr val="FF0000"/>
                </a:solidFill>
              </a:rPr>
              <a:t>Th1 response </a:t>
            </a:r>
            <a:r>
              <a:rPr lang="en-US" dirty="0"/>
              <a:t>due to </a:t>
            </a:r>
            <a:r>
              <a:rPr lang="en-US" dirty="0">
                <a:solidFill>
                  <a:srgbClr val="FF0000"/>
                </a:solidFill>
              </a:rPr>
              <a:t>↓ IL-12 receptors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Clinical features :</a:t>
            </a:r>
          </a:p>
          <a:p>
            <a:r>
              <a:rPr lang="en-US" dirty="0"/>
              <a:t>The age of onset varies (depends on the age at exposure to causative pathogens): ∼ 1–3 years of age</a:t>
            </a:r>
          </a:p>
          <a:p>
            <a:r>
              <a:rPr lang="en-US" dirty="0"/>
              <a:t>Features of disseminated disease </a:t>
            </a:r>
            <a:r>
              <a:rPr lang="en-US" dirty="0">
                <a:solidFill>
                  <a:srgbClr val="FF0000"/>
                </a:solidFill>
              </a:rPr>
              <a:t>Mycobacterial</a:t>
            </a:r>
            <a:r>
              <a:rPr lang="en-US" dirty="0"/>
              <a:t> infections (e.g., developing tuberculosis after BCG vaccination) and Fungal infections </a:t>
            </a:r>
          </a:p>
          <a:p>
            <a:endParaRPr lang="en-US" b="1" dirty="0"/>
          </a:p>
          <a:p>
            <a:r>
              <a:rPr lang="en-US" b="1" dirty="0"/>
              <a:t>Diagnosis:</a:t>
            </a:r>
            <a:r>
              <a:rPr lang="en-US" dirty="0"/>
              <a:t> ↓ IFN-</a:t>
            </a:r>
            <a:r>
              <a:rPr lang="el-GR" dirty="0"/>
              <a:t>γ 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Treatment:</a:t>
            </a:r>
            <a:r>
              <a:rPr lang="en-US" dirty="0"/>
              <a:t> antibiotics and IFN-</a:t>
            </a:r>
            <a:r>
              <a:rPr lang="el-GR" dirty="0"/>
              <a:t>γ </a:t>
            </a:r>
            <a:r>
              <a:rPr lang="en-US" dirty="0"/>
              <a:t>therapy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9321-AB41-4DFC-98C6-DC439808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</a:t>
            </a:r>
            <a:r>
              <a:rPr lang="en-US" b="1" dirty="0">
                <a:solidFill>
                  <a:srgbClr val="FF0000"/>
                </a:solidFill>
              </a:rPr>
              <a:t>IL-12 receptor deficiency: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ECF4-C615-4F3C-BE7E-C36F81CA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Normally</a:t>
            </a:r>
            <a:r>
              <a:rPr lang="en-US" dirty="0"/>
              <a:t>, macrophages and APC  release IL-</a:t>
            </a:r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 → Th0 cells transformation to T1 type → release of </a:t>
            </a:r>
            <a:r>
              <a:rPr lang="en-US" dirty="0">
                <a:solidFill>
                  <a:srgbClr val="FF0000"/>
                </a:solidFill>
              </a:rPr>
              <a:t>IFN-</a:t>
            </a:r>
            <a:r>
              <a:rPr lang="el-GR" dirty="0">
                <a:solidFill>
                  <a:srgbClr val="FF0000"/>
                </a:solidFill>
              </a:rPr>
              <a:t>γ </a:t>
            </a:r>
            <a:r>
              <a:rPr lang="en-US" dirty="0"/>
              <a:t>to activate macrophages </a:t>
            </a:r>
          </a:p>
          <a:p>
            <a:endParaRPr lang="en-US" dirty="0"/>
          </a:p>
          <a:p>
            <a:r>
              <a:rPr lang="en-US" dirty="0"/>
              <a:t>Defective </a:t>
            </a:r>
            <a:r>
              <a:rPr lang="en-US" dirty="0">
                <a:solidFill>
                  <a:srgbClr val="FF0000"/>
                </a:solidFill>
              </a:rPr>
              <a:t>IL-12 receptors: </a:t>
            </a:r>
            <a:r>
              <a:rPr lang="en-US" dirty="0"/>
              <a:t>macrophages cannot activate Th0 to transform to Th1 </a:t>
            </a:r>
            <a:r>
              <a:rPr lang="en-US" dirty="0">
                <a:sym typeface="Wingdings" panose="05000000000000000000" pitchFamily="2" charset="2"/>
              </a:rPr>
              <a:t> low</a:t>
            </a:r>
            <a:r>
              <a:rPr lang="en-US" dirty="0"/>
              <a:t> IFN-</a:t>
            </a:r>
            <a:r>
              <a:rPr lang="el-GR" dirty="0"/>
              <a:t>γ → </a:t>
            </a:r>
            <a:r>
              <a:rPr lang="en-US" dirty="0"/>
              <a:t>no cytotoxicity in cells infected with </a:t>
            </a:r>
            <a:r>
              <a:rPr lang="en-US" dirty="0">
                <a:solidFill>
                  <a:srgbClr val="FF0000"/>
                </a:solidFill>
              </a:rPr>
              <a:t>intracellular pathogens </a:t>
            </a:r>
            <a:r>
              <a:rPr lang="en-US" dirty="0"/>
              <a:t>(e.g., Mycobacteria)</a:t>
            </a:r>
          </a:p>
        </p:txBody>
      </p:sp>
      <p:pic>
        <p:nvPicPr>
          <p:cNvPr id="6146" name="Picture 2" descr="TH1 and TH2 Lymphocyte Development and Regulation of TH Cell–Mediated  Immune Responses of the Skin - Journal of Investigative Dermatology  Symposium Proceedings">
            <a:extLst>
              <a:ext uri="{FF2B5EF4-FFF2-40B4-BE49-F238E27FC236}">
                <a16:creationId xmlns:a16="http://schemas.microsoft.com/office/drawing/2014/main" id="{6ACBB20B-630E-473C-A9F2-E705E41D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343400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71A1-CC2F-4333-92B4-DAD74F7F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C) </a:t>
            </a:r>
            <a:r>
              <a:rPr lang="en-US" b="1" dirty="0" err="1">
                <a:solidFill>
                  <a:srgbClr val="FF0000"/>
                </a:solidFill>
              </a:rPr>
              <a:t>Wiskott</a:t>
            </a:r>
            <a:r>
              <a:rPr lang="en-US" b="1" dirty="0">
                <a:solidFill>
                  <a:srgbClr val="FF0000"/>
                </a:solidFill>
              </a:rPr>
              <a:t>-Aldrich syndrome (WAS)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9BF3-8169-42E0-830A-E0515D64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FF0000"/>
                </a:solidFill>
              </a:rPr>
              <a:t>X</a:t>
            </a:r>
            <a:r>
              <a:rPr lang="en-GB" sz="2500" dirty="0"/>
              <a:t>-linked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Mutation on </a:t>
            </a:r>
            <a:r>
              <a:rPr lang="en-GB" sz="2500" dirty="0">
                <a:solidFill>
                  <a:srgbClr val="FF0000"/>
                </a:solidFill>
              </a:rPr>
              <a:t>WAS gene</a:t>
            </a:r>
            <a:r>
              <a:rPr lang="en-GB" sz="2500" dirty="0"/>
              <a:t>: leukocytes and platelets unable to recognize actin cytoskeleton-&gt; defective antigen presentation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Triad of : </a:t>
            </a:r>
            <a:r>
              <a:rPr lang="en-GB" sz="2500" dirty="0">
                <a:solidFill>
                  <a:srgbClr val="FF0000"/>
                </a:solidFill>
              </a:rPr>
              <a:t>Thrombocytopenia, eczema, immunodeficiency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Onset after birth</a:t>
            </a:r>
            <a:r>
              <a:rPr lang="en-GB" sz="2500" dirty="0">
                <a:solidFill>
                  <a:srgbClr val="FF0000"/>
                </a:solidFill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Diagnosis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GB" sz="2500" dirty="0"/>
              <a:t>Low IgM, normal IgG, </a:t>
            </a:r>
            <a:r>
              <a:rPr lang="en-GB" sz="2500" dirty="0">
                <a:solidFill>
                  <a:srgbClr val="FF0000"/>
                </a:solidFill>
              </a:rPr>
              <a:t>High</a:t>
            </a:r>
            <a:r>
              <a:rPr lang="en-GB" sz="2500" dirty="0"/>
              <a:t> </a:t>
            </a:r>
            <a:r>
              <a:rPr lang="en-GB" sz="2500" dirty="0" err="1">
                <a:solidFill>
                  <a:srgbClr val="FF0000"/>
                </a:solidFill>
              </a:rPr>
              <a:t>IgE</a:t>
            </a:r>
            <a:r>
              <a:rPr lang="en-GB" sz="2500" dirty="0"/>
              <a:t>, IgA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GB" sz="2500" dirty="0"/>
              <a:t>Thrombocytopenia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2800" dirty="0"/>
              <a:t>Genetic analysis (confirmatory test): mutated </a:t>
            </a:r>
            <a:r>
              <a:rPr lang="en-US" sz="2800" dirty="0" err="1"/>
              <a:t>WASp</a:t>
            </a:r>
            <a:r>
              <a:rPr lang="en-US" sz="2800" dirty="0"/>
              <a:t> gene</a:t>
            </a:r>
          </a:p>
          <a:p>
            <a:pPr marL="0" indent="0" algn="l" rtl="0" fontAlgn="base">
              <a:buNone/>
            </a:pPr>
            <a:endParaRPr lang="en-GB" sz="2500" dirty="0"/>
          </a:p>
          <a:p>
            <a:pPr fontAlgn="base"/>
            <a:r>
              <a:rPr lang="en-GB" sz="2500" dirty="0" err="1"/>
              <a:t>Treatmentx</a:t>
            </a:r>
            <a:r>
              <a:rPr lang="en-GB" sz="2500" dirty="0"/>
              <a:t>: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500" dirty="0"/>
              <a:t>BMT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500" dirty="0"/>
              <a:t>IVIG, Prophylactic antibiotics and platelets transfusion</a:t>
            </a:r>
          </a:p>
          <a:p>
            <a:endParaRPr lang="en-US" dirty="0"/>
          </a:p>
        </p:txBody>
      </p:sp>
      <p:pic>
        <p:nvPicPr>
          <p:cNvPr id="7170" name="Picture 2" descr="Wiskott–Aldrich syndrome - Wikipedia">
            <a:extLst>
              <a:ext uri="{FF2B5EF4-FFF2-40B4-BE49-F238E27FC236}">
                <a16:creationId xmlns:a16="http://schemas.microsoft.com/office/drawing/2014/main" id="{7B24567D-B5F8-4787-8574-B3A7641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0" y="2590800"/>
            <a:ext cx="3823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9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8BBE-F378-4822-B695-1121E4DA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D) Ataxia telangiectasia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3285-FB56-4AA6-A25A-6BCA507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45162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7200" dirty="0"/>
              <a:t>AR, defect in ATM gene ---&gt; Defect in dsDNA repair ---&gt; accumulation of DNA breaks </a:t>
            </a:r>
          </a:p>
          <a:p>
            <a:pPr marL="0" indent="0" algn="l" rtl="0" fontAlgn="base">
              <a:buNone/>
            </a:pPr>
            <a:endParaRPr lang="en-GB" sz="72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7200" b="1" dirty="0"/>
              <a:t>Clinical presentation: 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7200" dirty="0"/>
              <a:t>triad of : Progressive </a:t>
            </a:r>
            <a:r>
              <a:rPr lang="en-US" sz="7200" dirty="0">
                <a:solidFill>
                  <a:srgbClr val="FF0000"/>
                </a:solidFill>
              </a:rPr>
              <a:t>ataxia</a:t>
            </a:r>
            <a:r>
              <a:rPr lang="en-US" sz="7200" dirty="0"/>
              <a:t> due to cerebellar atrophy, </a:t>
            </a:r>
            <a:r>
              <a:rPr lang="en-US" sz="7200" dirty="0">
                <a:solidFill>
                  <a:srgbClr val="FF0000"/>
                </a:solidFill>
              </a:rPr>
              <a:t>oculocutaneous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FF0000"/>
                </a:solidFill>
              </a:rPr>
              <a:t>telangiectasia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/>
              <a:t>and low IgA </a:t>
            </a:r>
            <a:r>
              <a:rPr lang="en-US" sz="7200" dirty="0">
                <a:solidFill>
                  <a:srgbClr val="FF0000"/>
                </a:solidFill>
              </a:rPr>
              <a:t>deficiency</a:t>
            </a:r>
            <a:r>
              <a:rPr lang="en-US" sz="7200" dirty="0"/>
              <a:t> (ear infections, sinusitis, pneumonia)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7200" dirty="0"/>
              <a:t>Increased risk of malignancy (e.g., lymphoma and leukemia) and </a:t>
            </a:r>
            <a:r>
              <a:rPr lang="en-US" sz="7200" dirty="0" err="1"/>
              <a:t>ncreased</a:t>
            </a:r>
            <a:r>
              <a:rPr lang="en-US" sz="7200" dirty="0"/>
              <a:t> sensitivity to radiation 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GB" sz="7200" dirty="0"/>
          </a:p>
          <a:p>
            <a:pPr fontAlgn="base"/>
            <a:r>
              <a:rPr lang="en-GB" sz="7200" b="1" dirty="0"/>
              <a:t>Diagnosis</a:t>
            </a:r>
            <a:r>
              <a:rPr lang="en-GB" sz="7200" dirty="0"/>
              <a:t> :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7200" dirty="0"/>
              <a:t>Low IgA, IgG, </a:t>
            </a:r>
            <a:r>
              <a:rPr lang="en-GB" sz="7200" dirty="0" err="1"/>
              <a:t>IgE</a:t>
            </a:r>
            <a:r>
              <a:rPr lang="en-GB" sz="7200" dirty="0"/>
              <a:t>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7200" dirty="0"/>
              <a:t>lymphopenia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7200" dirty="0"/>
              <a:t>High </a:t>
            </a:r>
            <a:r>
              <a:rPr lang="en-GB" sz="7200" dirty="0">
                <a:solidFill>
                  <a:srgbClr val="FF0000"/>
                </a:solidFill>
              </a:rPr>
              <a:t>AFP</a:t>
            </a:r>
            <a:r>
              <a:rPr lang="en-GB" sz="7200" dirty="0"/>
              <a:t> 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7200" dirty="0"/>
              <a:t>Genetic study for ATM gene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7200" dirty="0"/>
              <a:t>MRI: cerebellar (vermis) atrophy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7200" dirty="0"/>
          </a:p>
          <a:p>
            <a:r>
              <a:rPr lang="en-US" sz="7200" b="1" dirty="0"/>
              <a:t>Treatment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/>
              <a:t>Antibiotic therapy: for acute infection and/or prophylaxis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/>
              <a:t>IVIG therapy, depending on the severity of Ig deficiency </a:t>
            </a:r>
          </a:p>
          <a:p>
            <a:endParaRPr lang="en-US" sz="7200" dirty="0"/>
          </a:p>
          <a:p>
            <a:r>
              <a:rPr lang="en-US" sz="7200" b="1" dirty="0"/>
              <a:t>Prognosis: </a:t>
            </a:r>
            <a:r>
              <a:rPr lang="en-US" sz="7200" dirty="0"/>
              <a:t>Variable rate of progression Affected individuals typically require a wheelchair by adolescence. Malignancy is the most common cause of death. [33] Average life expectancy: 25 years of age</a:t>
            </a:r>
          </a:p>
          <a:p>
            <a:pPr fontAlgn="base"/>
            <a:endParaRPr lang="en-GB" sz="3200" dirty="0"/>
          </a:p>
          <a:p>
            <a:endParaRPr lang="en-US" dirty="0"/>
          </a:p>
        </p:txBody>
      </p:sp>
      <p:pic>
        <p:nvPicPr>
          <p:cNvPr id="8194" name="Picture 2" descr="The clinical variability of Ataxia Telangiectasia – an update - ACNR |  Paper &amp;amp; Online Neurology Journal ACNR | Paper &amp;amp; Online Neurology Journal">
            <a:extLst>
              <a:ext uri="{FF2B5EF4-FFF2-40B4-BE49-F238E27FC236}">
                <a16:creationId xmlns:a16="http://schemas.microsoft.com/office/drawing/2014/main" id="{7897B501-368A-4758-A25B-2F2EA638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2819400"/>
            <a:ext cx="3557588" cy="20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4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001000" cy="5181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Congenital immunodeficiency </a:t>
            </a:r>
            <a:r>
              <a:rPr lang="en-US" dirty="0">
                <a:solidFill>
                  <a:schemeClr val="tx1"/>
                </a:solidFill>
              </a:rPr>
              <a:t>disorders are characterized by a deficiency, absence, or defect in one or more of the main components of the immune system.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disorders are genetically determined and typically manifest during infancy and childhood </a:t>
            </a:r>
            <a:r>
              <a:rPr lang="en-US" b="1" dirty="0">
                <a:solidFill>
                  <a:srgbClr val="FF0000"/>
                </a:solidFill>
              </a:rPr>
              <a:t>as frequent, chronic, opportunistic infections also Resistant to treatment or Caused by unusual organisms.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D) Severe combined immunodeficiency (SCID)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dirty="0"/>
          </a:p>
          <a:p>
            <a:r>
              <a:rPr lang="en-US" dirty="0"/>
              <a:t>A rare genetic condition caused by numerous genetic mutations that result in the defective development of </a:t>
            </a:r>
            <a:r>
              <a:rPr lang="en-US" dirty="0">
                <a:solidFill>
                  <a:srgbClr val="FF0000"/>
                </a:solidFill>
              </a:rPr>
              <a:t>functional B cells and T cells.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Most common defect </a:t>
            </a:r>
            <a:r>
              <a:rPr lang="en-US" dirty="0">
                <a:solidFill>
                  <a:srgbClr val="FF0000"/>
                </a:solidFill>
              </a:rPr>
              <a:t>is X-linked recessive</a:t>
            </a:r>
            <a:r>
              <a:rPr lang="en-US" dirty="0"/>
              <a:t>: mutations in the gene encoding the common gamma chain → defective gamma chain receptor in IL-2R </a:t>
            </a:r>
          </a:p>
          <a:p>
            <a:endParaRPr lang="en-US" dirty="0"/>
          </a:p>
          <a:p>
            <a:r>
              <a:rPr lang="en-US" dirty="0"/>
              <a:t>Less common Autosomal recessive Adenosine deaminase (ADA) deficiency → accumulation of toxic metabolites (deoxyadenosine and dATP) and disrupted purine metabolism → </a:t>
            </a:r>
            <a:r>
              <a:rPr lang="en-US" b="1" dirty="0"/>
              <a:t>Clinical features 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Severe, recurrent infections: bacterial diarrhea, chronic candidiasis (thrush), viral and protozoal infections, and FTT . Lymph nodes and tonsils may be absent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3.Congenital combined immunodeficiencies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Diagnosis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Flow cytometry: absent T and B cells markers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CXR: absent thymic shadow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Genetic diagnosis</a:t>
            </a:r>
          </a:p>
          <a:p>
            <a:endParaRPr lang="en-US" b="1" dirty="0"/>
          </a:p>
          <a:p>
            <a:r>
              <a:rPr lang="en-US" b="1" dirty="0"/>
              <a:t>Treatment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Bone marrow transplant or stem cell transplantation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IVIG, PCP prophylaxis </a:t>
            </a:r>
          </a:p>
          <a:p>
            <a:endParaRPr lang="en-US" b="1" dirty="0"/>
          </a:p>
          <a:p>
            <a:r>
              <a:rPr lang="en-US" b="1" dirty="0"/>
              <a:t>Prognosis: </a:t>
            </a:r>
            <a:r>
              <a:rPr lang="en-US" dirty="0"/>
              <a:t>often fatal in the first year of life if left untreated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E9E2-7626-4C63-8A22-DE28D4BB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Complement disorders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887F-FD55-4F28-8B30-748E0FE5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lassical pathway &#10;ag.ab complex &#10;Clq binding &#10;Cls activation &#10;C4b2a &#10;3 convertas &#10;Lectin pathway &#10;MBL &#10;Mannose on pathogen surface &#10;MASP-I IMASP-2 activation &#10;C4b2a &#10;3 convertas &#10;3 convertas &#10;C3b &#10;C452a3b &#10;5 converta C3bBb3b &#10;Membrane attack complex &#10;Altemative pathway &#10;Spontaneous hydrolysis of C3 &#10;and deposition of C3b &#10;on pathogen surface &#10;Factor B binding &#10;Factor D &#10;C3bBb &#10;3 convertase &#10;Overview of pathways of complement activation ">
            <a:extLst>
              <a:ext uri="{FF2B5EF4-FFF2-40B4-BE49-F238E27FC236}">
                <a16:creationId xmlns:a16="http://schemas.microsoft.com/office/drawing/2014/main" id="{B10DCE64-651A-4A38-8103-DE28969F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00200"/>
            <a:ext cx="9058275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4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C1 esterase inhibitor deficiency: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AD, Unregulated activation of kallikrein → ↑ bradykinin → angioedema </a:t>
            </a:r>
          </a:p>
          <a:p>
            <a:endParaRPr lang="en-US" b="1" dirty="0"/>
          </a:p>
          <a:p>
            <a:r>
              <a:rPr lang="en-US" b="1" dirty="0"/>
              <a:t>Clinical feature: </a:t>
            </a:r>
            <a:r>
              <a:rPr lang="en-US" dirty="0"/>
              <a:t>Recurrent angioedemas provoked by triggers, e.g., trauma, surgery, infections, and drugs Airway edemas can be life-threatening.</a:t>
            </a:r>
          </a:p>
          <a:p>
            <a:endParaRPr lang="en-US" b="1" dirty="0"/>
          </a:p>
          <a:p>
            <a:r>
              <a:rPr lang="en-US" b="1" dirty="0"/>
              <a:t>Diagnosis : </a:t>
            </a:r>
            <a:r>
              <a:rPr lang="en-US" dirty="0"/>
              <a:t>low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CH50 assay </a:t>
            </a:r>
            <a:r>
              <a:rPr lang="en-US" dirty="0"/>
              <a:t>screening test, ↑</a:t>
            </a:r>
            <a:r>
              <a:rPr lang="en-US" dirty="0">
                <a:solidFill>
                  <a:srgbClr val="FF0000"/>
                </a:solidFill>
              </a:rPr>
              <a:t>Bradykinin, </a:t>
            </a:r>
            <a:r>
              <a:rPr lang="en-US" dirty="0"/>
              <a:t>levels Low </a:t>
            </a:r>
            <a:r>
              <a:rPr lang="en-US" dirty="0">
                <a:solidFill>
                  <a:srgbClr val="FF0000"/>
                </a:solidFill>
              </a:rPr>
              <a:t>CD2, C4 </a:t>
            </a:r>
            <a:r>
              <a:rPr lang="en-US" dirty="0"/>
              <a:t>levels</a:t>
            </a:r>
          </a:p>
          <a:p>
            <a:pPr marL="0" indent="0">
              <a:buNone/>
            </a:pPr>
            <a:endParaRPr lang="en-US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/>
              <a:t>Treatment : </a:t>
            </a:r>
            <a:r>
              <a:rPr lang="en-GB" dirty="0"/>
              <a:t>FFP for acute attack and Danazol for prophylaxis: increases level of C1 esterase </a:t>
            </a:r>
            <a:r>
              <a:rPr lang="en-GB" dirty="0" err="1"/>
              <a:t>inhibtor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5521-D6AC-4F61-9A61-09EED01D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B71DE-E673-4517-84AC-64A93EC7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reatment of ACEi-induced angioedema">
            <a:extLst>
              <a:ext uri="{FF2B5EF4-FFF2-40B4-BE49-F238E27FC236}">
                <a16:creationId xmlns:a16="http://schemas.microsoft.com/office/drawing/2014/main" id="{47229BC0-9831-4462-A595-447E2EA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4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AA2C-384D-474E-9FB7-33ADA41D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B. Other Complement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7C30-9021-4B77-B545-A4D77894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C1, C2, C4: recurrent sinopulmonary infections + O. Media + encapsulated infections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Increased immune complexes disease ---&gt; </a:t>
            </a:r>
            <a:r>
              <a:rPr lang="en-GB" sz="2500" dirty="0">
                <a:solidFill>
                  <a:srgbClr val="FF0000"/>
                </a:solidFill>
              </a:rPr>
              <a:t>SLE</a:t>
            </a:r>
            <a:r>
              <a:rPr lang="en-GB" sz="2500" dirty="0"/>
              <a:t>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endParaRPr lang="en-GB" sz="25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C3: risk of </a:t>
            </a:r>
            <a:r>
              <a:rPr lang="en-GB" sz="2500" dirty="0">
                <a:solidFill>
                  <a:srgbClr val="FF0000"/>
                </a:solidFill>
              </a:rPr>
              <a:t>encapsulated</a:t>
            </a:r>
            <a:r>
              <a:rPr lang="en-GB" sz="2500" dirty="0"/>
              <a:t> infections (</a:t>
            </a:r>
            <a:r>
              <a:rPr lang="en-US" sz="2800" dirty="0"/>
              <a:t>impaired opsonization mediated by C3b)</a:t>
            </a:r>
            <a:endParaRPr lang="en-GB" sz="2500" dirty="0"/>
          </a:p>
          <a:p>
            <a:pPr marL="0" indent="0" algn="l" rtl="0" fontAlgn="base">
              <a:buNone/>
            </a:pPr>
            <a:endParaRPr lang="en-GB" sz="25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C5-C9 (Membrane attack complex): recurrent </a:t>
            </a:r>
            <a:r>
              <a:rPr lang="en-GB" sz="2500" dirty="0" err="1">
                <a:solidFill>
                  <a:srgbClr val="FF0000"/>
                </a:solidFill>
              </a:rPr>
              <a:t>Nisseria</a:t>
            </a:r>
            <a:r>
              <a:rPr lang="en-GB" sz="2500" dirty="0">
                <a:solidFill>
                  <a:srgbClr val="FF0000"/>
                </a:solidFill>
              </a:rPr>
              <a:t> meningitidis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FF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All are associated with low CH50</a:t>
            </a:r>
          </a:p>
          <a:p>
            <a:pPr algn="l" rtl="0" fontAlgn="base"/>
            <a:r>
              <a:rPr lang="en-GB" sz="11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9460-1F90-4841-859D-90BBBB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0101-F891-4352-A29C-9215D9DC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Congenital neutrophil and phagocyte disorders</a:t>
            </a:r>
          </a:p>
        </p:txBody>
      </p:sp>
    </p:spTree>
    <p:extLst>
      <p:ext uri="{BB962C8B-B14F-4D97-AF65-F5344CB8AC3E}">
        <p14:creationId xmlns:p14="http://schemas.microsoft.com/office/powerpoint/2010/main" val="1247415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A94D-9D1C-405A-996E-C9362F46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A) Chronic granulomatous disease (CGD)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D9E1-5839-4F00-AD24-1B5A43A0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X-linked (70%) or AR , defect </a:t>
            </a:r>
            <a:r>
              <a:rPr lang="en-GB" sz="2600" dirty="0">
                <a:solidFill>
                  <a:srgbClr val="FF0000"/>
                </a:solidFill>
              </a:rPr>
              <a:t>in NAPDH oxidase</a:t>
            </a:r>
            <a:r>
              <a:rPr lang="en-GB" sz="2600" dirty="0"/>
              <a:t>, no H2O2 and bleach ---&gt; no oxygen dependant killing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Recurrent </a:t>
            </a:r>
            <a:r>
              <a:rPr lang="en-GB" sz="2600" dirty="0">
                <a:solidFill>
                  <a:srgbClr val="FF0000"/>
                </a:solidFill>
              </a:rPr>
              <a:t>Catalase</a:t>
            </a:r>
            <a:r>
              <a:rPr lang="en-GB" sz="2600" dirty="0"/>
              <a:t> positive infections : Staph aureus, B . </a:t>
            </a:r>
            <a:r>
              <a:rPr lang="en-GB" sz="2600" dirty="0" err="1"/>
              <a:t>Cepacia</a:t>
            </a:r>
            <a:r>
              <a:rPr lang="en-GB" sz="2600" dirty="0"/>
              <a:t>, Serratia, Nocardia , </a:t>
            </a:r>
            <a:r>
              <a:rPr lang="en-GB" sz="2600" dirty="0" err="1"/>
              <a:t>Sallmonela</a:t>
            </a:r>
            <a:r>
              <a:rPr lang="en-GB" sz="2600" dirty="0"/>
              <a:t> , </a:t>
            </a:r>
            <a:r>
              <a:rPr lang="en-GB" sz="2600" dirty="0" err="1"/>
              <a:t>Aspergellus</a:t>
            </a:r>
            <a:r>
              <a:rPr lang="en-GB" sz="2600" dirty="0"/>
              <a:t>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Lymphadenopathy and splenomegaly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b="1" dirty="0"/>
              <a:t>Diagnosis</a:t>
            </a:r>
            <a:r>
              <a:rPr lang="en-GB" sz="2600" dirty="0"/>
              <a:t>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 err="1"/>
              <a:t>Dihydrorhdmine</a:t>
            </a:r>
            <a:r>
              <a:rPr lang="en-GB" sz="2600" dirty="0"/>
              <a:t> DHR test = measure H2O2 in phagocytes 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NBT test (may be inaccurate)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Genetic diagnosis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Treatment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Prophylaxis (</a:t>
            </a:r>
            <a:r>
              <a:rPr lang="en-GB" sz="2600" dirty="0" err="1"/>
              <a:t>bactrim</a:t>
            </a:r>
            <a:r>
              <a:rPr lang="en-GB" sz="2600" dirty="0"/>
              <a:t> and itraconazole daily decrease infection 70%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Weekly INF-G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BMT curative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4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7D00-3CA1-4958-BCE1-CCBEF8CF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E59C-2BC2-4E1D-8F14-6A6E8D41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hronic Granulomatous Disease | Concise Medical Knowledge">
            <a:extLst>
              <a:ext uri="{FF2B5EF4-FFF2-40B4-BE49-F238E27FC236}">
                <a16:creationId xmlns:a16="http://schemas.microsoft.com/office/drawing/2014/main" id="{98454E44-E81F-4221-93D4-B0BCDB72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9144000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B) Leukocyte adhesion deficiency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AR, Absent LFA-1 (CD18) protein → impaired leukocyte </a:t>
            </a:r>
            <a:r>
              <a:rPr lang="en-US" dirty="0">
                <a:solidFill>
                  <a:srgbClr val="FF0000"/>
                </a:solidFill>
              </a:rPr>
              <a:t>migration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Clinical feature :</a:t>
            </a:r>
            <a:r>
              <a:rPr lang="en-US" dirty="0"/>
              <a:t>Recurrent </a:t>
            </a:r>
            <a:r>
              <a:rPr lang="en-US" dirty="0">
                <a:solidFill>
                  <a:srgbClr val="FF0000"/>
                </a:solidFill>
              </a:rPr>
              <a:t>nonsuppurative</a:t>
            </a:r>
            <a:r>
              <a:rPr lang="en-US" dirty="0"/>
              <a:t> bacterial infections of skin and GI system, and </a:t>
            </a:r>
            <a:r>
              <a:rPr lang="en-US" dirty="0">
                <a:solidFill>
                  <a:srgbClr val="FF0000"/>
                </a:solidFill>
              </a:rPr>
              <a:t>Delayed</a:t>
            </a:r>
            <a:r>
              <a:rPr lang="en-US" dirty="0"/>
              <a:t> separation of the umbilical cord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Diagnosis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Leukocytosis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Flow cytometry: absent </a:t>
            </a:r>
            <a:r>
              <a:rPr lang="en-US" dirty="0">
                <a:solidFill>
                  <a:srgbClr val="FF0000"/>
                </a:solidFill>
              </a:rPr>
              <a:t>CD18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Treatment :</a:t>
            </a:r>
            <a:r>
              <a:rPr lang="en-US" dirty="0"/>
              <a:t>Treatment of infections and Bone marrow transplant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expected to have immunodeficiency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Two or more sepsis or meningitis </a:t>
            </a:r>
            <a:r>
              <a:rPr lang="en-US" dirty="0">
                <a:solidFill>
                  <a:srgbClr val="FF0000"/>
                </a:solidFill>
              </a:rPr>
              <a:t>per life</a:t>
            </a:r>
          </a:p>
          <a:p>
            <a:pPr marL="514350" indent="-514350">
              <a:buAutoNum type="arabicPeriod"/>
            </a:pPr>
            <a:r>
              <a:rPr lang="en-US" dirty="0"/>
              <a:t>Two or more systemic infections </a:t>
            </a:r>
            <a:r>
              <a:rPr lang="en-US" dirty="0">
                <a:solidFill>
                  <a:srgbClr val="FF0000"/>
                </a:solidFill>
              </a:rPr>
              <a:t>within one year</a:t>
            </a:r>
            <a:r>
              <a:rPr lang="en-US" dirty="0"/>
              <a:t>: Pneumonia, sinusitis, Cellulitis, abscess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Four or more new ear infections within </a:t>
            </a:r>
            <a:r>
              <a:rPr lang="en-US" dirty="0">
                <a:solidFill>
                  <a:srgbClr val="FF0000"/>
                </a:solidFill>
              </a:rPr>
              <a:t>1 year</a:t>
            </a:r>
            <a:r>
              <a:rPr lang="en-US" dirty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Two or more months on antibiotics with little effect</a:t>
            </a:r>
          </a:p>
          <a:p>
            <a:pPr marL="514350" indent="-514350">
              <a:buAutoNum type="arabicPeriod"/>
            </a:pPr>
            <a:r>
              <a:rPr lang="en-US" dirty="0" err="1"/>
              <a:t>Unsual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site: </a:t>
            </a:r>
            <a:r>
              <a:rPr lang="en-US" dirty="0"/>
              <a:t>Brain, liver</a:t>
            </a:r>
          </a:p>
          <a:p>
            <a:pPr marL="514350" indent="-514350">
              <a:buAutoNum type="arabicPeriod"/>
            </a:pPr>
            <a:r>
              <a:rPr lang="en-US" dirty="0"/>
              <a:t>Persistent thrush in mouth or fungal infection on skin</a:t>
            </a:r>
          </a:p>
          <a:p>
            <a:pPr marL="514350" indent="-514350">
              <a:buAutoNum type="arabicPeriod"/>
            </a:pPr>
            <a:r>
              <a:rPr lang="en-US" dirty="0"/>
              <a:t>Unusual </a:t>
            </a:r>
            <a:r>
              <a:rPr lang="en-US" dirty="0">
                <a:solidFill>
                  <a:srgbClr val="FF0000"/>
                </a:solidFill>
              </a:rPr>
              <a:t>severity</a:t>
            </a:r>
          </a:p>
          <a:p>
            <a:pPr marL="514350" indent="-514350">
              <a:buAutoNum type="arabicPeriod"/>
            </a:pPr>
            <a:r>
              <a:rPr lang="en-US" dirty="0"/>
              <a:t>Unusual </a:t>
            </a:r>
            <a:r>
              <a:rPr lang="en-US" dirty="0">
                <a:solidFill>
                  <a:srgbClr val="FF0000"/>
                </a:solidFill>
              </a:rPr>
              <a:t>organism</a:t>
            </a:r>
          </a:p>
          <a:p>
            <a:pPr marL="514350" indent="-514350">
              <a:buAutoNum type="arabicPeriod"/>
            </a:pPr>
            <a:r>
              <a:rPr lang="en-US" dirty="0"/>
              <a:t>FTT with dysmorphic features</a:t>
            </a:r>
          </a:p>
          <a:p>
            <a:pPr marL="514350" indent="-514350">
              <a:buAutoNum type="arabicPeriod"/>
            </a:pPr>
            <a:r>
              <a:rPr lang="en-US" dirty="0"/>
              <a:t>A family history of immunodeficiency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0BB1-CC14-4775-8784-55B1D6B8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C) </a:t>
            </a:r>
            <a:r>
              <a:rPr lang="en-US" b="1" dirty="0" err="1">
                <a:solidFill>
                  <a:srgbClr val="FF0000"/>
                </a:solidFill>
              </a:rPr>
              <a:t>Chédiak</a:t>
            </a:r>
            <a:r>
              <a:rPr lang="en-US" b="1" dirty="0">
                <a:solidFill>
                  <a:srgbClr val="FF0000"/>
                </a:solidFill>
              </a:rPr>
              <a:t>-Higashi syndrome: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4DC2-A50C-48CE-A30D-20433B32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410200" cy="4708525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AR, Defect in phagosomes lysosomes fusion (LYST gene)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Clinical presentation: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Partial Albinism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Pyogenic infection: cutaneous and sinopulmonary  infections esp. staph and GAS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Peripheral neuropathy </a:t>
            </a:r>
          </a:p>
          <a:p>
            <a:pPr marL="0" indent="0" algn="l" rtl="0" fontAlgn="base">
              <a:buNone/>
            </a:pPr>
            <a:r>
              <a:rPr lang="en-GB" sz="2500" dirty="0"/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/>
              <a:t>Diagnosis: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2800" dirty="0"/>
              <a:t>Peripheral smear: giant cytoplasmic </a:t>
            </a:r>
            <a:r>
              <a:rPr lang="en-US" sz="2800" dirty="0">
                <a:solidFill>
                  <a:srgbClr val="FF0000"/>
                </a:solidFill>
              </a:rPr>
              <a:t>granules</a:t>
            </a:r>
            <a:r>
              <a:rPr lang="en-US" sz="2800" dirty="0"/>
              <a:t> in granulocytes and platelets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2800" dirty="0"/>
              <a:t>Mild coagulation abnormalities</a:t>
            </a:r>
          </a:p>
          <a:p>
            <a:pPr marL="0" indent="0" algn="l" rtl="0" fontAlgn="base">
              <a:buNone/>
            </a:pPr>
            <a:endParaRPr lang="en-US" sz="2800" dirty="0"/>
          </a:p>
          <a:p>
            <a:pPr fontAlgn="base"/>
            <a:r>
              <a:rPr lang="en-US" dirty="0"/>
              <a:t>Treatment: BMT</a:t>
            </a:r>
          </a:p>
        </p:txBody>
      </p:sp>
      <p:pic>
        <p:nvPicPr>
          <p:cNvPr id="12290" name="Picture 2" descr="Blood smear for Chédiak-Higashi syndrome | Medical Laboratories">
            <a:extLst>
              <a:ext uri="{FF2B5EF4-FFF2-40B4-BE49-F238E27FC236}">
                <a16:creationId xmlns:a16="http://schemas.microsoft.com/office/drawing/2014/main" id="{9143D2F9-19DC-4A5C-841C-3FE31FAE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0494"/>
            <a:ext cx="2881313" cy="21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hediak-Higashi Syndrome - Ask Hematologist | Understand Hematology">
            <a:extLst>
              <a:ext uri="{FF2B5EF4-FFF2-40B4-BE49-F238E27FC236}">
                <a16:creationId xmlns:a16="http://schemas.microsoft.com/office/drawing/2014/main" id="{1B44A84A-4D2C-4970-A634-D331750F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4955"/>
            <a:ext cx="2881313" cy="25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23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B5B1-A7FA-4AD0-B491-0C60FDFE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D) hyper-</a:t>
            </a:r>
            <a:r>
              <a:rPr lang="en-US" b="1" dirty="0" err="1">
                <a:solidFill>
                  <a:srgbClr val="FF0000"/>
                </a:solidFill>
              </a:rPr>
              <a:t>IgE</a:t>
            </a:r>
            <a:r>
              <a:rPr lang="en-US" b="1" dirty="0">
                <a:solidFill>
                  <a:srgbClr val="FF0000"/>
                </a:solidFill>
              </a:rPr>
              <a:t> syndrome  (Job syndrome) 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11A4-107E-4D61-838F-920BA9BD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AD, Deficiency in </a:t>
            </a:r>
            <a:r>
              <a:rPr lang="en-GB" sz="2000" dirty="0">
                <a:solidFill>
                  <a:srgbClr val="FF0000"/>
                </a:solidFill>
              </a:rPr>
              <a:t>Th17</a:t>
            </a:r>
            <a:r>
              <a:rPr lang="en-GB" sz="2000" dirty="0"/>
              <a:t> due to </a:t>
            </a:r>
            <a:r>
              <a:rPr lang="en-GB" sz="2000" dirty="0">
                <a:solidFill>
                  <a:srgbClr val="FF0000"/>
                </a:solidFill>
              </a:rPr>
              <a:t>STAT3</a:t>
            </a:r>
            <a:r>
              <a:rPr lang="en-GB" sz="2000" dirty="0"/>
              <a:t> mutation -&gt; impaired PMN recruitment and </a:t>
            </a:r>
            <a:r>
              <a:rPr lang="en-US" sz="2000" dirty="0">
                <a:solidFill>
                  <a:srgbClr val="FF0000"/>
                </a:solidFill>
              </a:rPr>
              <a:t>chemotaxis</a:t>
            </a:r>
            <a:endParaRPr lang="en-GB" sz="2000" dirty="0">
              <a:solidFill>
                <a:srgbClr val="FF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dirty="0"/>
              <a:t>Clinical features: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400" dirty="0"/>
              <a:t>Recurrent bacterial (staphylococcal) infections (</a:t>
            </a:r>
            <a:r>
              <a:rPr lang="en-US" sz="2400" dirty="0">
                <a:solidFill>
                  <a:srgbClr val="FF0000"/>
                </a:solidFill>
              </a:rPr>
              <a:t>Cold</a:t>
            </a:r>
            <a:r>
              <a:rPr lang="en-US" sz="2400" dirty="0"/>
              <a:t> abscess)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Retained primary teeth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Coarse facial features: Broad nose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Eczema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Hyper </a:t>
            </a:r>
            <a:r>
              <a:rPr lang="en-GB" sz="2000" dirty="0" err="1"/>
              <a:t>IgE</a:t>
            </a:r>
            <a:r>
              <a:rPr lang="en-GB" sz="2000" dirty="0"/>
              <a:t> (eosinophilia)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Fractures, scoliosis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Onset after birth 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Diagnosis :</a:t>
            </a:r>
            <a:r>
              <a:rPr lang="en-US" sz="2400" dirty="0">
                <a:solidFill>
                  <a:srgbClr val="FF0000"/>
                </a:solidFill>
              </a:rPr>
              <a:t>↑ </a:t>
            </a:r>
            <a:r>
              <a:rPr lang="en-US" sz="2400" dirty="0" err="1">
                <a:solidFill>
                  <a:srgbClr val="FF0000"/>
                </a:solidFill>
              </a:rPr>
              <a:t>IgE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eosinophilia</a:t>
            </a:r>
            <a:r>
              <a:rPr lang="en-US" sz="2400" dirty="0"/>
              <a:t> and genetic diagnosis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Treatment: </a:t>
            </a:r>
            <a:r>
              <a:rPr lang="en-US" sz="2400" dirty="0"/>
              <a:t>Antibiotics and prophylaxis (with penicillinase-resistant antibiotics) IVIG</a:t>
            </a:r>
          </a:p>
          <a:p>
            <a:pPr marL="457200" lvl="1" indent="0" algn="l" rtl="0" fontAlgn="base">
              <a:buNone/>
            </a:pP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97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3F6F-2430-413B-8317-0AAAE758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A1EC-C487-4401-9853-83A03962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yper-IgE syndrome">
            <a:extLst>
              <a:ext uri="{FF2B5EF4-FFF2-40B4-BE49-F238E27FC236}">
                <a16:creationId xmlns:a16="http://schemas.microsoft.com/office/drawing/2014/main" id="{FC1ECA29-5213-403E-A4D7-7955C3AE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7763"/>
            <a:ext cx="4800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yper-IgE syndrome — Medlibes: Online Medical Library">
            <a:extLst>
              <a:ext uri="{FF2B5EF4-FFF2-40B4-BE49-F238E27FC236}">
                <a16:creationId xmlns:a16="http://schemas.microsoft.com/office/drawing/2014/main" id="{98849222-BDBB-4A91-B535-319F52FA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7763"/>
            <a:ext cx="35814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2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E) Severe congenital neutropenia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 or AD Bone marrow failure of myeloid lineage</a:t>
            </a:r>
          </a:p>
          <a:p>
            <a:endParaRPr lang="en-US" b="1" dirty="0"/>
          </a:p>
          <a:p>
            <a:r>
              <a:rPr lang="en-US" b="1" dirty="0"/>
              <a:t>Clinical feature : </a:t>
            </a:r>
            <a:r>
              <a:rPr lang="en-US" dirty="0"/>
              <a:t>Recurrent bacterial infections, e.g. gingivitis, otitis media, respiratory infections, and cellulitis (Streptococcus and Staphylococcus) Oral ulcerations </a:t>
            </a:r>
          </a:p>
          <a:p>
            <a:endParaRPr lang="en-US" b="1" dirty="0"/>
          </a:p>
          <a:p>
            <a:r>
              <a:rPr lang="en-US" b="1" dirty="0"/>
              <a:t>Diagnosis : </a:t>
            </a:r>
            <a:r>
              <a:rPr lang="en-US" dirty="0"/>
              <a:t>Absolute </a:t>
            </a:r>
            <a:r>
              <a:rPr lang="en-US" dirty="0">
                <a:solidFill>
                  <a:srgbClr val="FF0000"/>
                </a:solidFill>
              </a:rPr>
              <a:t>neutropenia</a:t>
            </a:r>
            <a:r>
              <a:rPr lang="en-US" dirty="0"/>
              <a:t>, </a:t>
            </a:r>
            <a:r>
              <a:rPr lang="en-GB" dirty="0"/>
              <a:t>eosinophilia, </a:t>
            </a:r>
            <a:r>
              <a:rPr lang="en-GB" dirty="0" err="1"/>
              <a:t>monocytosis</a:t>
            </a:r>
            <a:r>
              <a:rPr lang="en-GB" dirty="0"/>
              <a:t>, high platelets 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Treatment : </a:t>
            </a:r>
            <a:r>
              <a:rPr lang="en-US" dirty="0"/>
              <a:t>G-CSF and BMT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EC3B-9FB8-4A95-9D86-A46762BA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FF0000"/>
                </a:solidFill>
              </a:rPr>
              <a:t>F) Cyclic neutropenia </a:t>
            </a:r>
            <a:br>
              <a:rPr lang="en-GB" b="0" i="0" dirty="0"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F166-5DAE-4151-8FD5-022112FF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dirty="0"/>
              <a:t>AD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dirty="0"/>
              <a:t>Every 21 days +- 3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dirty="0"/>
              <a:t>Mouth ulcers, stomatitis, pharyngitis, pneumonia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dirty="0"/>
              <a:t>Risk of </a:t>
            </a:r>
            <a:r>
              <a:rPr lang="en-GB" sz="3000" dirty="0" err="1"/>
              <a:t>C.perfringis</a:t>
            </a:r>
            <a:r>
              <a:rPr lang="en-GB" sz="3000" dirty="0"/>
              <a:t> sepsis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dirty="0"/>
              <a:t>Tx: G-CSF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Initial Screening Immunologic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CBC:</a:t>
            </a:r>
          </a:p>
          <a:p>
            <a:r>
              <a:rPr lang="en-US" dirty="0"/>
              <a:t>ALC: (normal result rules </a:t>
            </a:r>
            <a:r>
              <a:rPr lang="en-US" dirty="0">
                <a:solidFill>
                  <a:srgbClr val="FF0000"/>
                </a:solidFill>
              </a:rPr>
              <a:t>against T-cell </a:t>
            </a:r>
            <a:r>
              <a:rPr lang="en-US" dirty="0"/>
              <a:t>defect)</a:t>
            </a:r>
          </a:p>
          <a:p>
            <a:r>
              <a:rPr lang="en-US" dirty="0"/>
              <a:t>ANC (normal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result rules </a:t>
            </a:r>
            <a:r>
              <a:rPr lang="en-US" dirty="0">
                <a:solidFill>
                  <a:srgbClr val="FF0000"/>
                </a:solidFill>
              </a:rPr>
              <a:t>against congenital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acquired</a:t>
            </a:r>
          </a:p>
          <a:p>
            <a:r>
              <a:rPr lang="en-US" dirty="0" err="1"/>
              <a:t>Leukoytosis</a:t>
            </a:r>
            <a:r>
              <a:rPr lang="en-US" dirty="0"/>
              <a:t>&gt; 50000</a:t>
            </a:r>
            <a:r>
              <a:rPr lang="en-US" dirty="0">
                <a:solidFill>
                  <a:srgbClr val="FF0000"/>
                </a:solidFill>
              </a:rPr>
              <a:t>: LAD</a:t>
            </a:r>
          </a:p>
          <a:p>
            <a:r>
              <a:rPr lang="sv-SE" dirty="0"/>
              <a:t>Platelet count (normal result </a:t>
            </a:r>
            <a:r>
              <a:rPr lang="sv-SE" dirty="0">
                <a:solidFill>
                  <a:srgbClr val="FF0000"/>
                </a:solidFill>
              </a:rPr>
              <a:t>excludes Wiskott-Aldrich syndrome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en-US" b="1" dirty="0"/>
              <a:t>ESR</a:t>
            </a:r>
            <a:r>
              <a:rPr lang="en-US" dirty="0"/>
              <a:t>: (normal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result indicates chronic bacterial or fungal infection </a:t>
            </a:r>
            <a:r>
              <a:rPr lang="en-US" dirty="0">
                <a:solidFill>
                  <a:srgbClr val="FF0000"/>
                </a:solidFill>
              </a:rPr>
              <a:t>unlikely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095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Initial Screening Immunologic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B) Screening Tests for B-Cell Defects</a:t>
            </a:r>
          </a:p>
          <a:p>
            <a:r>
              <a:rPr lang="en-US" dirty="0"/>
              <a:t>IgG, IgA, IgM (low in most antibody defects)</a:t>
            </a:r>
          </a:p>
          <a:p>
            <a:r>
              <a:rPr lang="en-US" dirty="0"/>
              <a:t>Isohemagglutinins (low in agammaglobulinemia)</a:t>
            </a:r>
          </a:p>
          <a:p>
            <a:r>
              <a:rPr lang="en-US" dirty="0"/>
              <a:t>Antibody titers tetanus, diphtheria, </a:t>
            </a:r>
            <a:r>
              <a:rPr lang="en-US" i="1" dirty="0"/>
              <a:t>Haemophilus influenzae , and </a:t>
            </a:r>
            <a:r>
              <a:rPr lang="en-US" dirty="0"/>
              <a:t>pneumococcus (low in most antibody defects)</a:t>
            </a:r>
          </a:p>
          <a:p>
            <a:pPr>
              <a:buNone/>
            </a:pPr>
            <a:r>
              <a:rPr lang="en-US" b="1" dirty="0"/>
              <a:t>C) Screening Tests for T-Cell Defects</a:t>
            </a:r>
          </a:p>
          <a:p>
            <a:r>
              <a:rPr lang="en-US" dirty="0"/>
              <a:t>Absolute lymphocyte count (normal result indicates T-cell defect unlikely)</a:t>
            </a:r>
          </a:p>
          <a:p>
            <a:r>
              <a:rPr lang="en-US" dirty="0"/>
              <a:t>Flow cytometry to examine for the presence of naïve T cells (CD3+ CD45RA+ cells)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0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D)Screening Tests for Phagocytic Cell Defects</a:t>
            </a:r>
          </a:p>
          <a:p>
            <a:r>
              <a:rPr lang="en-US" dirty="0"/>
              <a:t>Microscopy (abnormal in some neutropenias)</a:t>
            </a:r>
          </a:p>
          <a:p>
            <a:r>
              <a:rPr lang="en-US" dirty="0"/>
              <a:t>Respiratory burst assay (abnormal in chronic granulomatous disease)</a:t>
            </a:r>
          </a:p>
          <a:p>
            <a:pPr>
              <a:buNone/>
            </a:pPr>
            <a:r>
              <a:rPr lang="en-US" b="1" dirty="0"/>
              <a:t>E)Screening Test for Complement Deficiency</a:t>
            </a:r>
          </a:p>
          <a:p>
            <a:r>
              <a:rPr lang="en-US" dirty="0"/>
              <a:t>CH50 (nearly absent in classical pathway and terminal component deficiencies)</a:t>
            </a:r>
          </a:p>
          <a:p>
            <a:r>
              <a:rPr lang="en-US" dirty="0"/>
              <a:t>AH50 (nearly absent in alternative pathway and terminal component deficiencies)</a:t>
            </a:r>
          </a:p>
          <a:p>
            <a:pPr>
              <a:buNone/>
            </a:pPr>
            <a:r>
              <a:rPr lang="en-US" b="1" dirty="0"/>
              <a:t>F )Chest x-ray</a:t>
            </a:r>
            <a:r>
              <a:rPr lang="en-US" dirty="0"/>
              <a:t> may be useful in some infants; an absent thymic shadow suggests a T-cell disorder, especially if the x-ray is obtained before onset of infection or other stresses that may shrink the thymus.</a:t>
            </a:r>
          </a:p>
          <a:p>
            <a:pPr>
              <a:buNone/>
            </a:pPr>
            <a:r>
              <a:rPr lang="en-US" dirty="0"/>
              <a:t> Lateral pharyngeal x-ray may show absence of adenoidal tissue.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0807F-382F-41B3-B2F8-828747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Initial Screening Immunologic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47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A574-A1F3-478F-A851-9B1BEF2E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F2C-AE6F-42D5-840F-A008B34C1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fontAlgn="base"/>
            <a:r>
              <a:rPr lang="en-GB" sz="2200" dirty="0"/>
              <a:t>Indications: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Children with severe hypogammaglobulinemia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ITP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Kawasaki disease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(HIV) infection with antibody deficiency (IgG concentration &lt;400 mg/dL)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Guillain-Barré syndrome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/>
              <a:t>Refractory dermatomyositis and polymyositis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200" dirty="0"/>
              <a:t>Chronic inflammatory demyelinating polyneuropathy</a:t>
            </a:r>
          </a:p>
          <a:p>
            <a:pPr marL="0" indent="0" algn="l" fontAlgn="base">
              <a:buNone/>
            </a:pPr>
            <a:endParaRPr lang="en-US" sz="2200" dirty="0"/>
          </a:p>
          <a:p>
            <a:pPr algn="l" fontAlgn="base"/>
            <a:r>
              <a:rPr lang="en-US" sz="2200" dirty="0"/>
              <a:t>Side effect: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200" dirty="0"/>
              <a:t>Anaphylaxis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200" dirty="0"/>
              <a:t>Aseptic meningitis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200" dirty="0"/>
              <a:t>Fluid overload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200" dirty="0"/>
              <a:t>Acute renal failure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200" dirty="0"/>
              <a:t>Fever, systemic reaction (vomiting) </a:t>
            </a:r>
          </a:p>
          <a:p>
            <a:pPr fontAlgn="base"/>
            <a:endParaRPr lang="en-GB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0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7A55-5875-460E-8149-50DCDD2F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in immunodeficiency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8921-82DA-43CD-A8D6-EE1121A3D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dirty="0"/>
              <a:t>No </a:t>
            </a:r>
            <a:r>
              <a:rPr lang="en-GB" sz="2200" dirty="0">
                <a:solidFill>
                  <a:srgbClr val="FF0000"/>
                </a:solidFill>
              </a:rPr>
              <a:t>live</a:t>
            </a:r>
            <a:r>
              <a:rPr lang="en-GB" sz="2200" dirty="0"/>
              <a:t> vaccines for primary </a:t>
            </a:r>
            <a:r>
              <a:rPr lang="en-GB" sz="2200" dirty="0">
                <a:solidFill>
                  <a:srgbClr val="FF0000"/>
                </a:solidFill>
              </a:rPr>
              <a:t>B and T cells </a:t>
            </a:r>
            <a:r>
              <a:rPr lang="en-GB" sz="2200" dirty="0"/>
              <a:t>immunodeficiency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dirty="0"/>
              <a:t>In complement disorders: All vaccines are efficient</a:t>
            </a:r>
            <a:r>
              <a:rPr lang="en-US" sz="2200" dirty="0">
                <a:solidFill>
                  <a:srgbClr val="FF0000"/>
                </a:solidFill>
              </a:rPr>
              <a:t>, pneumococcal and meningococcal</a:t>
            </a:r>
            <a:r>
              <a:rPr lang="en-US" sz="2200" dirty="0"/>
              <a:t> vaccines should be absolutely administered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dirty="0"/>
              <a:t>In phagocytic disorders: Live bacterial vaccines (BCG, typhoid fever) are avoider</a:t>
            </a:r>
            <a:endParaRPr lang="en-GB" sz="22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dirty="0"/>
              <a:t>No live vaccines for any receiving steroids 2mg/kg/day or 20 mg/day for 14 days, </a:t>
            </a:r>
            <a:r>
              <a:rPr lang="en-US" sz="2200" dirty="0"/>
              <a:t>Live vaccines should not be administered in these individuals until at least one month after steroid discontinuation.</a:t>
            </a:r>
            <a:r>
              <a:rPr lang="en-GB" sz="2200" dirty="0"/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dirty="0"/>
              <a:t>No OPV for any </a:t>
            </a:r>
            <a:r>
              <a:rPr lang="en-GB" sz="2200" dirty="0">
                <a:solidFill>
                  <a:srgbClr val="FF0000"/>
                </a:solidFill>
              </a:rPr>
              <a:t>contact</a:t>
            </a:r>
            <a:r>
              <a:rPr lang="en-GB" sz="2200" dirty="0"/>
              <a:t> of immunodeficiency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dirty="0"/>
              <a:t>HIV can receive MMR and varicella</a:t>
            </a:r>
            <a:r>
              <a:rPr lang="ar-SA" sz="2200" dirty="0"/>
              <a:t> </a:t>
            </a:r>
            <a:r>
              <a:rPr lang="en-GB" sz="2200" dirty="0"/>
              <a:t>if T cell count &gt; 200/mm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dirty="0"/>
              <a:t>Vaccinated babies against varicella should avoid contact with immunodeficiency for 3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6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3925-5ABF-45DA-91FD-FD37EDDF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congenital </a:t>
            </a:r>
            <a:r>
              <a:rPr lang="en-US" dirty="0" err="1"/>
              <a:t>immunodefiiency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3F95-6EF9-4653-9AFB-4DF418E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Congenital B- cell immunodeficiency</a:t>
            </a:r>
          </a:p>
          <a:p>
            <a:r>
              <a:rPr lang="en-US" dirty="0"/>
              <a:t>Congenital T- cell and mixed immunodeficiency disorders</a:t>
            </a:r>
          </a:p>
          <a:p>
            <a:r>
              <a:rPr lang="en-US" dirty="0"/>
              <a:t>Congenital combined immunodeficiency</a:t>
            </a:r>
          </a:p>
          <a:p>
            <a:r>
              <a:rPr lang="en-US" dirty="0"/>
              <a:t>Congenital complement disorders</a:t>
            </a:r>
          </a:p>
          <a:p>
            <a:r>
              <a:rPr lang="en-US" dirty="0"/>
              <a:t>Congenital Phagocytic disorders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61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029-C306-4B9E-9D77-2F36696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52DD-4F34-40D8-B4F7-B5679CFB0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9442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3BE-EABB-4D58-8392-0709FB20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Congenital B-cell immunodeficiencies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108-ADFE-4487-9A79-64A713AB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 of onset: beyond </a:t>
            </a:r>
            <a:r>
              <a:rPr lang="en-US" dirty="0">
                <a:solidFill>
                  <a:srgbClr val="FF0000"/>
                </a:solidFill>
              </a:rPr>
              <a:t>6 months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Characteristic infections: Sinubacterial infections, respiratory infections, encapsulated </a:t>
            </a:r>
            <a:r>
              <a:rPr lang="en-US" dirty="0" err="1"/>
              <a:t>bateria</a:t>
            </a:r>
            <a:r>
              <a:rPr lang="en-US" dirty="0"/>
              <a:t> Enteroviruses (</a:t>
            </a:r>
            <a:r>
              <a:rPr lang="en-US" dirty="0" err="1"/>
              <a:t>hepatits</a:t>
            </a:r>
            <a:r>
              <a:rPr lang="en-US" dirty="0"/>
              <a:t> A, </a:t>
            </a:r>
            <a:r>
              <a:rPr lang="en-US" dirty="0" err="1"/>
              <a:t>coxackie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), Giardia </a:t>
            </a:r>
            <a:r>
              <a:rPr lang="en-US" dirty="0" err="1"/>
              <a:t>lambia</a:t>
            </a:r>
            <a:endParaRPr lang="en-US" dirty="0"/>
          </a:p>
          <a:p>
            <a:endParaRPr lang="en-US" dirty="0"/>
          </a:p>
          <a:p>
            <a:r>
              <a:rPr lang="en-US" dirty="0"/>
              <a:t>Low </a:t>
            </a:r>
            <a:r>
              <a:rPr lang="en-US" dirty="0">
                <a:solidFill>
                  <a:srgbClr val="FF0000"/>
                </a:solidFill>
              </a:rPr>
              <a:t>CD19, CD20, CD21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Low Immunoglobulins (or some of them according to type)</a:t>
            </a:r>
          </a:p>
          <a:p>
            <a:r>
              <a:rPr lang="en-US" dirty="0"/>
              <a:t>Low immunoglobulin response after vaccine (</a:t>
            </a:r>
            <a:r>
              <a:rPr lang="en-US" b="1" dirty="0"/>
              <a:t>DT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5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A) Selective IgA deficiency: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Most common primary immunodeficiency that is characterized by a </a:t>
            </a:r>
            <a:r>
              <a:rPr lang="en-US" dirty="0">
                <a:solidFill>
                  <a:srgbClr val="FF0000"/>
                </a:solidFill>
              </a:rPr>
              <a:t>near or total absence of serum and secretory IgA </a:t>
            </a:r>
          </a:p>
          <a:p>
            <a:r>
              <a:rPr lang="en-US" dirty="0"/>
              <a:t>Mostly AD</a:t>
            </a:r>
          </a:p>
          <a:p>
            <a:endParaRPr lang="en-US" b="1" dirty="0"/>
          </a:p>
          <a:p>
            <a:r>
              <a:rPr lang="en-US" b="1" dirty="0"/>
              <a:t>Clinical features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Often </a:t>
            </a:r>
            <a:r>
              <a:rPr lang="en-US" dirty="0">
                <a:solidFill>
                  <a:srgbClr val="FF0000"/>
                </a:solidFill>
              </a:rPr>
              <a:t>asymptomatic</a:t>
            </a:r>
            <a:r>
              <a:rPr lang="en-US" dirty="0"/>
              <a:t> , but may manifest with sinusitis or respiratory infections (S. pneumoniae, H. influenzae), chronic diarrhea (Giardiasis)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Associated with celiac disease, food allergy, asthma, and other autoimmune </a:t>
            </a:r>
            <a:r>
              <a:rPr lang="en-US" dirty="0" err="1"/>
              <a:t>diseaases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Diagnosis: </a:t>
            </a:r>
            <a:r>
              <a:rPr lang="en-US" dirty="0"/>
              <a:t>Decreased serum IgA levels and normal other </a:t>
            </a:r>
            <a:r>
              <a:rPr lang="en-US" dirty="0" err="1"/>
              <a:t>immunoglublin</a:t>
            </a:r>
            <a:r>
              <a:rPr lang="en-US" dirty="0"/>
              <a:t> levels 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Treatment: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IVIG is not effective</a:t>
            </a:r>
            <a:r>
              <a:rPr lang="en-US" b="1" dirty="0"/>
              <a:t>, </a:t>
            </a:r>
            <a:r>
              <a:rPr lang="en-US" dirty="0"/>
              <a:t>as 99% of IG are IgG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prevent transfusion reactions, IgA-deficient patients must be </a:t>
            </a:r>
            <a:r>
              <a:rPr lang="en-US" dirty="0">
                <a:solidFill>
                  <a:srgbClr val="FF0000"/>
                </a:solidFill>
              </a:rPr>
              <a:t>given washed blood products </a:t>
            </a:r>
            <a:r>
              <a:rPr lang="en-US" dirty="0"/>
              <a:t>without IgA or obtain blood from an IgA-deficient donor.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of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of infections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Intravenous infusion of IgA is not recommended because of the risk of anaphylactic reactions (caused by the production of anti-IgA antibodies).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B) Bruton agammaglobulinemia (X-linked agammaglobulinemia)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X-linked</a:t>
            </a:r>
            <a:r>
              <a:rPr lang="en-US" dirty="0"/>
              <a:t> recessive disease, due to defect in Bruton tyrosine kinase </a:t>
            </a:r>
            <a:r>
              <a:rPr lang="en-US" dirty="0">
                <a:solidFill>
                  <a:srgbClr val="FF0000"/>
                </a:solidFill>
              </a:rPr>
              <a:t>(BTK), </a:t>
            </a:r>
            <a:r>
              <a:rPr lang="en-US" dirty="0"/>
              <a:t>B cells can not progress from Prophase to </a:t>
            </a:r>
            <a:r>
              <a:rPr lang="en-US" dirty="0" err="1"/>
              <a:t>prephase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Clinical features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Onset is &gt; 6 months after birth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Recurrent </a:t>
            </a:r>
            <a:r>
              <a:rPr lang="en-US" dirty="0" err="1"/>
              <a:t>sinubacterial</a:t>
            </a:r>
            <a:r>
              <a:rPr lang="en-US" dirty="0"/>
              <a:t> infections, respiratory infections, encapsulated bacteria Enteroviruses, Giardia </a:t>
            </a:r>
            <a:r>
              <a:rPr lang="en-US" dirty="0" err="1"/>
              <a:t>lambia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Absent Lymph tissue: lymph nodes and tonsils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Diagnosis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dirty="0"/>
              <a:t>Flow cytometry low (CD19, CD20, and CD21)  </a:t>
            </a:r>
          </a:p>
          <a:p>
            <a:pPr marL="514350" indent="-514350">
              <a:buAutoNum type="arabicPeriod"/>
            </a:pPr>
            <a:r>
              <a:rPr lang="en-US" dirty="0"/>
              <a:t>Low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immunoglobulins (IgG, IgM, IgA, </a:t>
            </a:r>
            <a:r>
              <a:rPr lang="en-US" dirty="0" err="1"/>
              <a:t>IgD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Normal T cells markers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Treatment</a:t>
            </a:r>
            <a:r>
              <a:rPr lang="en-US" dirty="0"/>
              <a:t> : IVIG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C) Common variable immunodeficiency :	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 cells are </a:t>
            </a:r>
            <a:r>
              <a:rPr lang="en-US" dirty="0">
                <a:solidFill>
                  <a:srgbClr val="FF0000"/>
                </a:solidFill>
              </a:rPr>
              <a:t>unable to differentiate </a:t>
            </a:r>
            <a:r>
              <a:rPr lang="en-US" dirty="0"/>
              <a:t>into plasma cells, resulting in low immunoglobulins of all classes.</a:t>
            </a:r>
            <a:endParaRPr lang="en-US" b="1" dirty="0"/>
          </a:p>
          <a:p>
            <a:r>
              <a:rPr lang="en-US" dirty="0"/>
              <a:t>Usually presents </a:t>
            </a:r>
            <a:r>
              <a:rPr lang="en-US" dirty="0">
                <a:solidFill>
                  <a:srgbClr val="FF0000"/>
                </a:solidFill>
              </a:rPr>
              <a:t>later than </a:t>
            </a:r>
            <a:r>
              <a:rPr lang="en-US" dirty="0"/>
              <a:t>other B-cell defects (usually at 20–35 years of age) </a:t>
            </a:r>
          </a:p>
          <a:p>
            <a:endParaRPr lang="en-US" b="1" dirty="0"/>
          </a:p>
          <a:p>
            <a:r>
              <a:rPr lang="en-US" b="1" dirty="0"/>
              <a:t>Clinical features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Recurrent </a:t>
            </a:r>
            <a:r>
              <a:rPr lang="en-US" dirty="0" err="1"/>
              <a:t>sinubacterial</a:t>
            </a:r>
            <a:r>
              <a:rPr lang="en-US" dirty="0"/>
              <a:t> infections, respiratory infections, encapsulated bacteria Enteroviruses, Giardia </a:t>
            </a:r>
            <a:r>
              <a:rPr lang="en-US" dirty="0" err="1"/>
              <a:t>lambia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Autoimmune</a:t>
            </a:r>
            <a:r>
              <a:rPr lang="en-US" dirty="0"/>
              <a:t> disorders in 25% (e.g., rheumatoid arthritis, autoimmune hemolytic anemia, immune thrombocytopenia, vitiligo)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splenomegaly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evolve to lymphoma</a:t>
            </a:r>
          </a:p>
          <a:p>
            <a:endParaRPr lang="en-US" dirty="0"/>
          </a:p>
          <a:p>
            <a:r>
              <a:rPr lang="en-US" b="1" dirty="0"/>
              <a:t>Diagnosis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</a:t>
            </a:r>
            <a:r>
              <a:rPr lang="en-US" dirty="0" err="1"/>
              <a:t>low</a:t>
            </a:r>
            <a:r>
              <a:rPr lang="en-US" dirty="0"/>
              <a:t> levels of IgG, IgA, and IgM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Treatment : </a:t>
            </a:r>
            <a:r>
              <a:rPr lang="en-US" dirty="0"/>
              <a:t>IVIG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D) Hyper-IgM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It is characterized by a </a:t>
            </a:r>
            <a:r>
              <a:rPr lang="en-US" dirty="0">
                <a:solidFill>
                  <a:srgbClr val="FF0000"/>
                </a:solidFill>
              </a:rPr>
              <a:t>class-switching defect of Th cells.</a:t>
            </a:r>
          </a:p>
          <a:p>
            <a:r>
              <a:rPr lang="en-US" dirty="0">
                <a:solidFill>
                  <a:srgbClr val="FF0000"/>
                </a:solidFill>
              </a:rPr>
              <a:t>X-linked</a:t>
            </a:r>
            <a:r>
              <a:rPr lang="en-US" dirty="0"/>
              <a:t> recessive: most common type, due to </a:t>
            </a:r>
            <a:r>
              <a:rPr lang="en-US" dirty="0">
                <a:solidFill>
                  <a:srgbClr val="FF0000"/>
                </a:solidFill>
              </a:rPr>
              <a:t>defective CD40 receptor (CD L)</a:t>
            </a:r>
            <a:r>
              <a:rPr lang="en-US" dirty="0"/>
              <a:t>on T cells resulting in abnormal interaction between CD4 T cells and B cells</a:t>
            </a:r>
          </a:p>
          <a:p>
            <a:r>
              <a:rPr lang="en-US" dirty="0"/>
              <a:t>AR: less common, defect of </a:t>
            </a:r>
            <a:r>
              <a:rPr lang="en-US" dirty="0">
                <a:solidFill>
                  <a:srgbClr val="FF0000"/>
                </a:solidFill>
              </a:rPr>
              <a:t>CD40</a:t>
            </a:r>
            <a:r>
              <a:rPr lang="en-US" dirty="0"/>
              <a:t> synthesis on B cells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Clinical presentation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Recurrent sinopulmonary infections (commonly Pneumocystis jirovecii and Histoplasma) Cryptosporidium enteritis, CMV hepatitis Failure to thrive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Recurrent </a:t>
            </a:r>
            <a:r>
              <a:rPr lang="en-US" dirty="0" err="1"/>
              <a:t>sinubacterial</a:t>
            </a:r>
            <a:r>
              <a:rPr lang="en-US" dirty="0"/>
              <a:t> infections, respiratory infections, encapsulated bacteria Enteroviruses, Giardia </a:t>
            </a:r>
            <a:r>
              <a:rPr lang="en-US" dirty="0" err="1"/>
              <a:t>lambia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Neutropenia in 50%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Diagnosis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↓ IgG, IgA, </a:t>
            </a:r>
            <a:r>
              <a:rPr lang="en-US" dirty="0" err="1"/>
              <a:t>IgE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↑ IgM </a:t>
            </a:r>
          </a:p>
          <a:p>
            <a:endParaRPr lang="en-US" b="1" dirty="0"/>
          </a:p>
          <a:p>
            <a:r>
              <a:rPr lang="en-US" b="1" dirty="0"/>
              <a:t>Treatment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IVIG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Prophylactic antibiotics for Pneumocystis </a:t>
            </a:r>
            <a:r>
              <a:rPr lang="en-US" dirty="0" err="1"/>
              <a:t>jirovecii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Recombinant human G-CSF for neutropenia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Stem cell transplantation may be curative.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2381</Words>
  <Application>Microsoft Office PowerPoint</Application>
  <PresentationFormat>On-screen Show (4:3)</PresentationFormat>
  <Paragraphs>334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Segoe UI</vt:lpstr>
      <vt:lpstr>Office Theme</vt:lpstr>
      <vt:lpstr>Congenital immunodeficiency disorders  </vt:lpstr>
      <vt:lpstr>Introduction </vt:lpstr>
      <vt:lpstr>Who is expected to have immunodeficiency  </vt:lpstr>
      <vt:lpstr>Types of congenital immunodefiiency</vt:lpstr>
      <vt:lpstr>Congenital B-cell immunodeficiencies</vt:lpstr>
      <vt:lpstr>A) Selective IgA deficiency:</vt:lpstr>
      <vt:lpstr>B) Bruton agammaglobulinemia (X-linked agammaglobulinemia)</vt:lpstr>
      <vt:lpstr>C) Common variable immunodeficiency :  </vt:lpstr>
      <vt:lpstr>D) Hyper-IgM syndrome </vt:lpstr>
      <vt:lpstr>PowerPoint Presentation</vt:lpstr>
      <vt:lpstr>Congenital T-cell immunodeficiencies and Mixed disorders</vt:lpstr>
      <vt:lpstr>A) DiGeorge syndrome:</vt:lpstr>
      <vt:lpstr>CATCH 22</vt:lpstr>
      <vt:lpstr>A) DiGeorge syndrome: </vt:lpstr>
      <vt:lpstr>PowerPoint Presentation</vt:lpstr>
      <vt:lpstr>B. IL-12 receptor deficiency: </vt:lpstr>
      <vt:lpstr>B. IL-12 receptor deficiency: </vt:lpstr>
      <vt:lpstr>C) Wiskott-Aldrich syndrome (WAS) </vt:lpstr>
      <vt:lpstr>D) Ataxia telangiectasia  </vt:lpstr>
      <vt:lpstr>D) Severe combined immunodeficiency (SCID)</vt:lpstr>
      <vt:lpstr>3.Congenital combined immunodeficiencies</vt:lpstr>
      <vt:lpstr> Complement disorders  </vt:lpstr>
      <vt:lpstr>A. C1 esterase inhibitor deficiency: </vt:lpstr>
      <vt:lpstr>PowerPoint Presentation</vt:lpstr>
      <vt:lpstr>B. Other Complement disorders</vt:lpstr>
      <vt:lpstr>PowerPoint Presentation</vt:lpstr>
      <vt:lpstr>A) Chronic granulomatous disease (CGD)</vt:lpstr>
      <vt:lpstr>PowerPoint Presentation</vt:lpstr>
      <vt:lpstr>B) Leukocyte adhesion deficiency 1</vt:lpstr>
      <vt:lpstr>C) Chédiak-Higashi syndrome: </vt:lpstr>
      <vt:lpstr>D) hyper-IgE syndrome  (Job syndrome) : </vt:lpstr>
      <vt:lpstr>PowerPoint Presentation</vt:lpstr>
      <vt:lpstr>E) Severe congenital neutropenia</vt:lpstr>
      <vt:lpstr>F) Cyclic neutropenia  </vt:lpstr>
      <vt:lpstr>Initial Screening Immunologic Testing</vt:lpstr>
      <vt:lpstr>Initial Screening Immunologic Testing</vt:lpstr>
      <vt:lpstr>Initial Screening Immunologic Testing</vt:lpstr>
      <vt:lpstr>IVIG</vt:lpstr>
      <vt:lpstr>Vaccination in immunodeficiency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immunodeficiency disorders  </dc:title>
  <dc:creator>mohammad244alj@outlook.com</dc:creator>
  <cp:lastModifiedBy>Haitham Dmour</cp:lastModifiedBy>
  <cp:revision>39</cp:revision>
  <dcterms:created xsi:type="dcterms:W3CDTF">2020-11-09T09:47:34Z</dcterms:created>
  <dcterms:modified xsi:type="dcterms:W3CDTF">2021-11-09T20:40:37Z</dcterms:modified>
</cp:coreProperties>
</file>