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6" r:id="rId8"/>
    <p:sldId id="270" r:id="rId9"/>
    <p:sldId id="267" r:id="rId10"/>
    <p:sldId id="268" r:id="rId11"/>
    <p:sldId id="271" r:id="rId12"/>
    <p:sldId id="291" r:id="rId13"/>
    <p:sldId id="272" r:id="rId14"/>
    <p:sldId id="273" r:id="rId15"/>
    <p:sldId id="292" r:id="rId16"/>
    <p:sldId id="269" r:id="rId17"/>
    <p:sldId id="274" r:id="rId18"/>
    <p:sldId id="275" r:id="rId19"/>
    <p:sldId id="263" r:id="rId20"/>
    <p:sldId id="276" r:id="rId21"/>
    <p:sldId id="265" r:id="rId22"/>
    <p:sldId id="293" r:id="rId23"/>
    <p:sldId id="286" r:id="rId24"/>
    <p:sldId id="277" r:id="rId25"/>
    <p:sldId id="279" r:id="rId26"/>
    <p:sldId id="280" r:id="rId27"/>
    <p:sldId id="281" r:id="rId28"/>
    <p:sldId id="287" r:id="rId29"/>
    <p:sldId id="288" r:id="rId30"/>
    <p:sldId id="289" r:id="rId31"/>
    <p:sldId id="29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08AA9-BE48-4860-AA09-0A9145676C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92591A-64C0-4D25-B6E4-7AB095F826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1C9D6B-CF5F-4B73-B69A-57D0E975E062}"/>
              </a:ext>
            </a:extLst>
          </p:cNvPr>
          <p:cNvSpPr>
            <a:spLocks noGrp="1"/>
          </p:cNvSpPr>
          <p:nvPr>
            <p:ph type="dt" sz="half" idx="10"/>
          </p:nvPr>
        </p:nvSpPr>
        <p:spPr/>
        <p:txBody>
          <a:bodyPr/>
          <a:lstStyle/>
          <a:p>
            <a:fld id="{35F4956E-F856-4AD5-B734-D415EBAC1FCE}" type="datetimeFigureOut">
              <a:rPr lang="en-US" smtClean="0"/>
              <a:t>10/27/2021</a:t>
            </a:fld>
            <a:endParaRPr lang="en-US"/>
          </a:p>
        </p:txBody>
      </p:sp>
      <p:sp>
        <p:nvSpPr>
          <p:cNvPr id="5" name="Footer Placeholder 4">
            <a:extLst>
              <a:ext uri="{FF2B5EF4-FFF2-40B4-BE49-F238E27FC236}">
                <a16:creationId xmlns:a16="http://schemas.microsoft.com/office/drawing/2014/main" id="{457EE153-21F1-4FA1-8238-DA930D8E2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998BF4-94B3-4360-8AFB-EFA195886DFF}"/>
              </a:ext>
            </a:extLst>
          </p:cNvPr>
          <p:cNvSpPr>
            <a:spLocks noGrp="1"/>
          </p:cNvSpPr>
          <p:nvPr>
            <p:ph type="sldNum" sz="quarter" idx="12"/>
          </p:nvPr>
        </p:nvSpPr>
        <p:spPr/>
        <p:txBody>
          <a:bodyPr/>
          <a:lstStyle/>
          <a:p>
            <a:fld id="{0BD2C2BE-5D5B-4F84-BDA6-FC1BD60582BF}" type="slidenum">
              <a:rPr lang="en-US" smtClean="0"/>
              <a:t>‹#›</a:t>
            </a:fld>
            <a:endParaRPr lang="en-US"/>
          </a:p>
        </p:txBody>
      </p:sp>
    </p:spTree>
    <p:extLst>
      <p:ext uri="{BB962C8B-B14F-4D97-AF65-F5344CB8AC3E}">
        <p14:creationId xmlns:p14="http://schemas.microsoft.com/office/powerpoint/2010/main" val="4063218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D4298-358E-4DB2-A5F2-89A3F49C50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200B33-E2A8-4E5A-B742-280563394C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70FBD-D6C1-4954-A3ED-C4D23823337B}"/>
              </a:ext>
            </a:extLst>
          </p:cNvPr>
          <p:cNvSpPr>
            <a:spLocks noGrp="1"/>
          </p:cNvSpPr>
          <p:nvPr>
            <p:ph type="dt" sz="half" idx="10"/>
          </p:nvPr>
        </p:nvSpPr>
        <p:spPr/>
        <p:txBody>
          <a:bodyPr/>
          <a:lstStyle/>
          <a:p>
            <a:fld id="{35F4956E-F856-4AD5-B734-D415EBAC1FCE}" type="datetimeFigureOut">
              <a:rPr lang="en-US" smtClean="0"/>
              <a:t>10/27/2021</a:t>
            </a:fld>
            <a:endParaRPr lang="en-US"/>
          </a:p>
        </p:txBody>
      </p:sp>
      <p:sp>
        <p:nvSpPr>
          <p:cNvPr id="5" name="Footer Placeholder 4">
            <a:extLst>
              <a:ext uri="{FF2B5EF4-FFF2-40B4-BE49-F238E27FC236}">
                <a16:creationId xmlns:a16="http://schemas.microsoft.com/office/drawing/2014/main" id="{9A828902-C217-4A77-941C-BBCFF5A0B4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DEFF89-0BE9-482A-826F-D778A283DDE0}"/>
              </a:ext>
            </a:extLst>
          </p:cNvPr>
          <p:cNvSpPr>
            <a:spLocks noGrp="1"/>
          </p:cNvSpPr>
          <p:nvPr>
            <p:ph type="sldNum" sz="quarter" idx="12"/>
          </p:nvPr>
        </p:nvSpPr>
        <p:spPr/>
        <p:txBody>
          <a:bodyPr/>
          <a:lstStyle/>
          <a:p>
            <a:fld id="{0BD2C2BE-5D5B-4F84-BDA6-FC1BD60582BF}" type="slidenum">
              <a:rPr lang="en-US" smtClean="0"/>
              <a:t>‹#›</a:t>
            </a:fld>
            <a:endParaRPr lang="en-US"/>
          </a:p>
        </p:txBody>
      </p:sp>
    </p:spTree>
    <p:extLst>
      <p:ext uri="{BB962C8B-B14F-4D97-AF65-F5344CB8AC3E}">
        <p14:creationId xmlns:p14="http://schemas.microsoft.com/office/powerpoint/2010/main" val="1660327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BB2BEC-2C35-409C-B16F-63482C2C94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F48D3F-93EE-4361-8382-2B11D73C02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E9ECD8-B3CA-41AE-8326-A9321F0B8D8C}"/>
              </a:ext>
            </a:extLst>
          </p:cNvPr>
          <p:cNvSpPr>
            <a:spLocks noGrp="1"/>
          </p:cNvSpPr>
          <p:nvPr>
            <p:ph type="dt" sz="half" idx="10"/>
          </p:nvPr>
        </p:nvSpPr>
        <p:spPr/>
        <p:txBody>
          <a:bodyPr/>
          <a:lstStyle/>
          <a:p>
            <a:fld id="{35F4956E-F856-4AD5-B734-D415EBAC1FCE}" type="datetimeFigureOut">
              <a:rPr lang="en-US" smtClean="0"/>
              <a:t>10/27/2021</a:t>
            </a:fld>
            <a:endParaRPr lang="en-US"/>
          </a:p>
        </p:txBody>
      </p:sp>
      <p:sp>
        <p:nvSpPr>
          <p:cNvPr id="5" name="Footer Placeholder 4">
            <a:extLst>
              <a:ext uri="{FF2B5EF4-FFF2-40B4-BE49-F238E27FC236}">
                <a16:creationId xmlns:a16="http://schemas.microsoft.com/office/drawing/2014/main" id="{75297398-6DFE-48D9-8A09-B524A5DF9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DFB98-63AA-478E-BD2E-991CD7471F65}"/>
              </a:ext>
            </a:extLst>
          </p:cNvPr>
          <p:cNvSpPr>
            <a:spLocks noGrp="1"/>
          </p:cNvSpPr>
          <p:nvPr>
            <p:ph type="sldNum" sz="quarter" idx="12"/>
          </p:nvPr>
        </p:nvSpPr>
        <p:spPr/>
        <p:txBody>
          <a:bodyPr/>
          <a:lstStyle/>
          <a:p>
            <a:fld id="{0BD2C2BE-5D5B-4F84-BDA6-FC1BD60582BF}" type="slidenum">
              <a:rPr lang="en-US" smtClean="0"/>
              <a:t>‹#›</a:t>
            </a:fld>
            <a:endParaRPr lang="en-US"/>
          </a:p>
        </p:txBody>
      </p:sp>
    </p:spTree>
    <p:extLst>
      <p:ext uri="{BB962C8B-B14F-4D97-AF65-F5344CB8AC3E}">
        <p14:creationId xmlns:p14="http://schemas.microsoft.com/office/powerpoint/2010/main" val="928279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2BC1F-376B-4D87-A994-987EEC3B62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25D2AF-E821-4C05-92A0-F2FDC11572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CA7A6D-96FA-4CC6-9DD0-CEDF4F66C630}"/>
              </a:ext>
            </a:extLst>
          </p:cNvPr>
          <p:cNvSpPr>
            <a:spLocks noGrp="1"/>
          </p:cNvSpPr>
          <p:nvPr>
            <p:ph type="dt" sz="half" idx="10"/>
          </p:nvPr>
        </p:nvSpPr>
        <p:spPr/>
        <p:txBody>
          <a:bodyPr/>
          <a:lstStyle/>
          <a:p>
            <a:fld id="{35F4956E-F856-4AD5-B734-D415EBAC1FCE}" type="datetimeFigureOut">
              <a:rPr lang="en-US" smtClean="0"/>
              <a:t>10/27/2021</a:t>
            </a:fld>
            <a:endParaRPr lang="en-US"/>
          </a:p>
        </p:txBody>
      </p:sp>
      <p:sp>
        <p:nvSpPr>
          <p:cNvPr id="5" name="Footer Placeholder 4">
            <a:extLst>
              <a:ext uri="{FF2B5EF4-FFF2-40B4-BE49-F238E27FC236}">
                <a16:creationId xmlns:a16="http://schemas.microsoft.com/office/drawing/2014/main" id="{E7EA6E92-CA7F-4D9A-B103-D510B9A5A6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F8AA3-615C-481C-AC20-0589B74188CF}"/>
              </a:ext>
            </a:extLst>
          </p:cNvPr>
          <p:cNvSpPr>
            <a:spLocks noGrp="1"/>
          </p:cNvSpPr>
          <p:nvPr>
            <p:ph type="sldNum" sz="quarter" idx="12"/>
          </p:nvPr>
        </p:nvSpPr>
        <p:spPr/>
        <p:txBody>
          <a:bodyPr/>
          <a:lstStyle/>
          <a:p>
            <a:fld id="{0BD2C2BE-5D5B-4F84-BDA6-FC1BD60582BF}" type="slidenum">
              <a:rPr lang="en-US" smtClean="0"/>
              <a:t>‹#›</a:t>
            </a:fld>
            <a:endParaRPr lang="en-US"/>
          </a:p>
        </p:txBody>
      </p:sp>
    </p:spTree>
    <p:extLst>
      <p:ext uri="{BB962C8B-B14F-4D97-AF65-F5344CB8AC3E}">
        <p14:creationId xmlns:p14="http://schemas.microsoft.com/office/powerpoint/2010/main" val="1638687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BE572-EF94-48FF-A44F-4462ACB812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25D2DA-23A1-4646-88EB-33C27DDCF5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473C37-A75F-4503-9FD2-ED3D6EF87E1B}"/>
              </a:ext>
            </a:extLst>
          </p:cNvPr>
          <p:cNvSpPr>
            <a:spLocks noGrp="1"/>
          </p:cNvSpPr>
          <p:nvPr>
            <p:ph type="dt" sz="half" idx="10"/>
          </p:nvPr>
        </p:nvSpPr>
        <p:spPr/>
        <p:txBody>
          <a:bodyPr/>
          <a:lstStyle/>
          <a:p>
            <a:fld id="{35F4956E-F856-4AD5-B734-D415EBAC1FCE}" type="datetimeFigureOut">
              <a:rPr lang="en-US" smtClean="0"/>
              <a:t>10/27/2021</a:t>
            </a:fld>
            <a:endParaRPr lang="en-US"/>
          </a:p>
        </p:txBody>
      </p:sp>
      <p:sp>
        <p:nvSpPr>
          <p:cNvPr id="5" name="Footer Placeholder 4">
            <a:extLst>
              <a:ext uri="{FF2B5EF4-FFF2-40B4-BE49-F238E27FC236}">
                <a16:creationId xmlns:a16="http://schemas.microsoft.com/office/drawing/2014/main" id="{D8CFD529-211C-42A9-B8F3-D0614958F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827532-876A-4D33-B94A-9587CFA29EE7}"/>
              </a:ext>
            </a:extLst>
          </p:cNvPr>
          <p:cNvSpPr>
            <a:spLocks noGrp="1"/>
          </p:cNvSpPr>
          <p:nvPr>
            <p:ph type="sldNum" sz="quarter" idx="12"/>
          </p:nvPr>
        </p:nvSpPr>
        <p:spPr/>
        <p:txBody>
          <a:bodyPr/>
          <a:lstStyle/>
          <a:p>
            <a:fld id="{0BD2C2BE-5D5B-4F84-BDA6-FC1BD60582BF}" type="slidenum">
              <a:rPr lang="en-US" smtClean="0"/>
              <a:t>‹#›</a:t>
            </a:fld>
            <a:endParaRPr lang="en-US"/>
          </a:p>
        </p:txBody>
      </p:sp>
    </p:spTree>
    <p:extLst>
      <p:ext uri="{BB962C8B-B14F-4D97-AF65-F5344CB8AC3E}">
        <p14:creationId xmlns:p14="http://schemas.microsoft.com/office/powerpoint/2010/main" val="2814123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77934-AB31-442F-956B-BFE3E73D06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CABF20-36F7-465E-A083-E39C577CA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66D2-7AFC-41C3-87C6-4490487717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5699A7-C9D8-46C2-9B9B-9ADC0795157E}"/>
              </a:ext>
            </a:extLst>
          </p:cNvPr>
          <p:cNvSpPr>
            <a:spLocks noGrp="1"/>
          </p:cNvSpPr>
          <p:nvPr>
            <p:ph type="dt" sz="half" idx="10"/>
          </p:nvPr>
        </p:nvSpPr>
        <p:spPr/>
        <p:txBody>
          <a:bodyPr/>
          <a:lstStyle/>
          <a:p>
            <a:fld id="{35F4956E-F856-4AD5-B734-D415EBAC1FCE}" type="datetimeFigureOut">
              <a:rPr lang="en-US" smtClean="0"/>
              <a:t>10/27/2021</a:t>
            </a:fld>
            <a:endParaRPr lang="en-US"/>
          </a:p>
        </p:txBody>
      </p:sp>
      <p:sp>
        <p:nvSpPr>
          <p:cNvPr id="6" name="Footer Placeholder 5">
            <a:extLst>
              <a:ext uri="{FF2B5EF4-FFF2-40B4-BE49-F238E27FC236}">
                <a16:creationId xmlns:a16="http://schemas.microsoft.com/office/drawing/2014/main" id="{C0453C6B-A0B8-418E-B88B-9652F0DDA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9C6EC8-4909-45D0-B617-FCE76BE4A7FD}"/>
              </a:ext>
            </a:extLst>
          </p:cNvPr>
          <p:cNvSpPr>
            <a:spLocks noGrp="1"/>
          </p:cNvSpPr>
          <p:nvPr>
            <p:ph type="sldNum" sz="quarter" idx="12"/>
          </p:nvPr>
        </p:nvSpPr>
        <p:spPr/>
        <p:txBody>
          <a:bodyPr/>
          <a:lstStyle/>
          <a:p>
            <a:fld id="{0BD2C2BE-5D5B-4F84-BDA6-FC1BD60582BF}" type="slidenum">
              <a:rPr lang="en-US" smtClean="0"/>
              <a:t>‹#›</a:t>
            </a:fld>
            <a:endParaRPr lang="en-US"/>
          </a:p>
        </p:txBody>
      </p:sp>
    </p:spTree>
    <p:extLst>
      <p:ext uri="{BB962C8B-B14F-4D97-AF65-F5344CB8AC3E}">
        <p14:creationId xmlns:p14="http://schemas.microsoft.com/office/powerpoint/2010/main" val="2972196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374D4-759F-4BF3-A55A-A089E1A081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D7B3BA-BF40-4CED-9257-5D00A14C32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D70867-3FAA-4206-9365-AFCD4A5BE3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7E4E80-0956-4C94-9514-27626440D9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79F4BC-4F35-4923-849A-D967A994B4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1513E7-1C52-4B95-8A10-61342035737B}"/>
              </a:ext>
            </a:extLst>
          </p:cNvPr>
          <p:cNvSpPr>
            <a:spLocks noGrp="1"/>
          </p:cNvSpPr>
          <p:nvPr>
            <p:ph type="dt" sz="half" idx="10"/>
          </p:nvPr>
        </p:nvSpPr>
        <p:spPr/>
        <p:txBody>
          <a:bodyPr/>
          <a:lstStyle/>
          <a:p>
            <a:fld id="{35F4956E-F856-4AD5-B734-D415EBAC1FCE}" type="datetimeFigureOut">
              <a:rPr lang="en-US" smtClean="0"/>
              <a:t>10/27/2021</a:t>
            </a:fld>
            <a:endParaRPr lang="en-US"/>
          </a:p>
        </p:txBody>
      </p:sp>
      <p:sp>
        <p:nvSpPr>
          <p:cNvPr id="8" name="Footer Placeholder 7">
            <a:extLst>
              <a:ext uri="{FF2B5EF4-FFF2-40B4-BE49-F238E27FC236}">
                <a16:creationId xmlns:a16="http://schemas.microsoft.com/office/drawing/2014/main" id="{8FD0744D-DDDD-46D2-862F-EADFA0FDED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004D85-940A-48EA-A59F-392401EA63E5}"/>
              </a:ext>
            </a:extLst>
          </p:cNvPr>
          <p:cNvSpPr>
            <a:spLocks noGrp="1"/>
          </p:cNvSpPr>
          <p:nvPr>
            <p:ph type="sldNum" sz="quarter" idx="12"/>
          </p:nvPr>
        </p:nvSpPr>
        <p:spPr/>
        <p:txBody>
          <a:bodyPr/>
          <a:lstStyle/>
          <a:p>
            <a:fld id="{0BD2C2BE-5D5B-4F84-BDA6-FC1BD60582BF}" type="slidenum">
              <a:rPr lang="en-US" smtClean="0"/>
              <a:t>‹#›</a:t>
            </a:fld>
            <a:endParaRPr lang="en-US"/>
          </a:p>
        </p:txBody>
      </p:sp>
    </p:spTree>
    <p:extLst>
      <p:ext uri="{BB962C8B-B14F-4D97-AF65-F5344CB8AC3E}">
        <p14:creationId xmlns:p14="http://schemas.microsoft.com/office/powerpoint/2010/main" val="136006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4EEA0-92E5-43B5-805A-E9B019A489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875E8C-D4B7-4639-8EE4-04D169FB76F7}"/>
              </a:ext>
            </a:extLst>
          </p:cNvPr>
          <p:cNvSpPr>
            <a:spLocks noGrp="1"/>
          </p:cNvSpPr>
          <p:nvPr>
            <p:ph type="dt" sz="half" idx="10"/>
          </p:nvPr>
        </p:nvSpPr>
        <p:spPr/>
        <p:txBody>
          <a:bodyPr/>
          <a:lstStyle/>
          <a:p>
            <a:fld id="{35F4956E-F856-4AD5-B734-D415EBAC1FCE}" type="datetimeFigureOut">
              <a:rPr lang="en-US" smtClean="0"/>
              <a:t>10/27/2021</a:t>
            </a:fld>
            <a:endParaRPr lang="en-US"/>
          </a:p>
        </p:txBody>
      </p:sp>
      <p:sp>
        <p:nvSpPr>
          <p:cNvPr id="4" name="Footer Placeholder 3">
            <a:extLst>
              <a:ext uri="{FF2B5EF4-FFF2-40B4-BE49-F238E27FC236}">
                <a16:creationId xmlns:a16="http://schemas.microsoft.com/office/drawing/2014/main" id="{00FB5E15-8A00-4B0F-97ED-B1E6E28950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7DAA2B-4967-4906-9AFC-31BA0976BDD2}"/>
              </a:ext>
            </a:extLst>
          </p:cNvPr>
          <p:cNvSpPr>
            <a:spLocks noGrp="1"/>
          </p:cNvSpPr>
          <p:nvPr>
            <p:ph type="sldNum" sz="quarter" idx="12"/>
          </p:nvPr>
        </p:nvSpPr>
        <p:spPr/>
        <p:txBody>
          <a:bodyPr/>
          <a:lstStyle/>
          <a:p>
            <a:fld id="{0BD2C2BE-5D5B-4F84-BDA6-FC1BD60582BF}" type="slidenum">
              <a:rPr lang="en-US" smtClean="0"/>
              <a:t>‹#›</a:t>
            </a:fld>
            <a:endParaRPr lang="en-US"/>
          </a:p>
        </p:txBody>
      </p:sp>
    </p:spTree>
    <p:extLst>
      <p:ext uri="{BB962C8B-B14F-4D97-AF65-F5344CB8AC3E}">
        <p14:creationId xmlns:p14="http://schemas.microsoft.com/office/powerpoint/2010/main" val="318609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F26B1B-38C6-49D7-B5F3-2032647416C1}"/>
              </a:ext>
            </a:extLst>
          </p:cNvPr>
          <p:cNvSpPr>
            <a:spLocks noGrp="1"/>
          </p:cNvSpPr>
          <p:nvPr>
            <p:ph type="dt" sz="half" idx="10"/>
          </p:nvPr>
        </p:nvSpPr>
        <p:spPr/>
        <p:txBody>
          <a:bodyPr/>
          <a:lstStyle/>
          <a:p>
            <a:fld id="{35F4956E-F856-4AD5-B734-D415EBAC1FCE}" type="datetimeFigureOut">
              <a:rPr lang="en-US" smtClean="0"/>
              <a:t>10/27/2021</a:t>
            </a:fld>
            <a:endParaRPr lang="en-US"/>
          </a:p>
        </p:txBody>
      </p:sp>
      <p:sp>
        <p:nvSpPr>
          <p:cNvPr id="3" name="Footer Placeholder 2">
            <a:extLst>
              <a:ext uri="{FF2B5EF4-FFF2-40B4-BE49-F238E27FC236}">
                <a16:creationId xmlns:a16="http://schemas.microsoft.com/office/drawing/2014/main" id="{8B442D94-11C5-48D2-8DCB-82B1D4A696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3498C7-7A2E-43F5-AB9D-6EB8723FFC74}"/>
              </a:ext>
            </a:extLst>
          </p:cNvPr>
          <p:cNvSpPr>
            <a:spLocks noGrp="1"/>
          </p:cNvSpPr>
          <p:nvPr>
            <p:ph type="sldNum" sz="quarter" idx="12"/>
          </p:nvPr>
        </p:nvSpPr>
        <p:spPr/>
        <p:txBody>
          <a:bodyPr/>
          <a:lstStyle/>
          <a:p>
            <a:fld id="{0BD2C2BE-5D5B-4F84-BDA6-FC1BD60582BF}" type="slidenum">
              <a:rPr lang="en-US" smtClean="0"/>
              <a:t>‹#›</a:t>
            </a:fld>
            <a:endParaRPr lang="en-US"/>
          </a:p>
        </p:txBody>
      </p:sp>
    </p:spTree>
    <p:extLst>
      <p:ext uri="{BB962C8B-B14F-4D97-AF65-F5344CB8AC3E}">
        <p14:creationId xmlns:p14="http://schemas.microsoft.com/office/powerpoint/2010/main" val="2122012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7306-3B23-4DD6-92D8-265192340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89B3D0-78FA-485C-A23F-17EFD53337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368772-A8B1-48F1-84EB-5BB04605ED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C5C78F-73AA-4CBF-BD5A-F66B4EC39BFD}"/>
              </a:ext>
            </a:extLst>
          </p:cNvPr>
          <p:cNvSpPr>
            <a:spLocks noGrp="1"/>
          </p:cNvSpPr>
          <p:nvPr>
            <p:ph type="dt" sz="half" idx="10"/>
          </p:nvPr>
        </p:nvSpPr>
        <p:spPr/>
        <p:txBody>
          <a:bodyPr/>
          <a:lstStyle/>
          <a:p>
            <a:fld id="{35F4956E-F856-4AD5-B734-D415EBAC1FCE}" type="datetimeFigureOut">
              <a:rPr lang="en-US" smtClean="0"/>
              <a:t>10/27/2021</a:t>
            </a:fld>
            <a:endParaRPr lang="en-US"/>
          </a:p>
        </p:txBody>
      </p:sp>
      <p:sp>
        <p:nvSpPr>
          <p:cNvPr id="6" name="Footer Placeholder 5">
            <a:extLst>
              <a:ext uri="{FF2B5EF4-FFF2-40B4-BE49-F238E27FC236}">
                <a16:creationId xmlns:a16="http://schemas.microsoft.com/office/drawing/2014/main" id="{C5E230FD-172D-44D3-B25C-157651BF5D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40F25B-3746-43BE-9D40-12FDB03CF319}"/>
              </a:ext>
            </a:extLst>
          </p:cNvPr>
          <p:cNvSpPr>
            <a:spLocks noGrp="1"/>
          </p:cNvSpPr>
          <p:nvPr>
            <p:ph type="sldNum" sz="quarter" idx="12"/>
          </p:nvPr>
        </p:nvSpPr>
        <p:spPr/>
        <p:txBody>
          <a:bodyPr/>
          <a:lstStyle/>
          <a:p>
            <a:fld id="{0BD2C2BE-5D5B-4F84-BDA6-FC1BD60582BF}" type="slidenum">
              <a:rPr lang="en-US" smtClean="0"/>
              <a:t>‹#›</a:t>
            </a:fld>
            <a:endParaRPr lang="en-US"/>
          </a:p>
        </p:txBody>
      </p:sp>
    </p:spTree>
    <p:extLst>
      <p:ext uri="{BB962C8B-B14F-4D97-AF65-F5344CB8AC3E}">
        <p14:creationId xmlns:p14="http://schemas.microsoft.com/office/powerpoint/2010/main" val="4176105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6DF7F-A917-4181-888B-80FE7DDF8B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8ACA0D-41F0-4207-8196-98885C401D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83D1C5-C193-4BF2-81F6-E68EF17E1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2BD3C-5A84-4E81-B5A5-589B7D45AEBF}"/>
              </a:ext>
            </a:extLst>
          </p:cNvPr>
          <p:cNvSpPr>
            <a:spLocks noGrp="1"/>
          </p:cNvSpPr>
          <p:nvPr>
            <p:ph type="dt" sz="half" idx="10"/>
          </p:nvPr>
        </p:nvSpPr>
        <p:spPr/>
        <p:txBody>
          <a:bodyPr/>
          <a:lstStyle/>
          <a:p>
            <a:fld id="{35F4956E-F856-4AD5-B734-D415EBAC1FCE}" type="datetimeFigureOut">
              <a:rPr lang="en-US" smtClean="0"/>
              <a:t>10/27/2021</a:t>
            </a:fld>
            <a:endParaRPr lang="en-US"/>
          </a:p>
        </p:txBody>
      </p:sp>
      <p:sp>
        <p:nvSpPr>
          <p:cNvPr id="6" name="Footer Placeholder 5">
            <a:extLst>
              <a:ext uri="{FF2B5EF4-FFF2-40B4-BE49-F238E27FC236}">
                <a16:creationId xmlns:a16="http://schemas.microsoft.com/office/drawing/2014/main" id="{818EBF82-3177-4C42-8673-3A70CE6824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E6EC44-AC9D-4DBB-84D5-77A1BF7CAC8E}"/>
              </a:ext>
            </a:extLst>
          </p:cNvPr>
          <p:cNvSpPr>
            <a:spLocks noGrp="1"/>
          </p:cNvSpPr>
          <p:nvPr>
            <p:ph type="sldNum" sz="quarter" idx="12"/>
          </p:nvPr>
        </p:nvSpPr>
        <p:spPr/>
        <p:txBody>
          <a:bodyPr/>
          <a:lstStyle/>
          <a:p>
            <a:fld id="{0BD2C2BE-5D5B-4F84-BDA6-FC1BD60582BF}" type="slidenum">
              <a:rPr lang="en-US" smtClean="0"/>
              <a:t>‹#›</a:t>
            </a:fld>
            <a:endParaRPr lang="en-US"/>
          </a:p>
        </p:txBody>
      </p:sp>
    </p:spTree>
    <p:extLst>
      <p:ext uri="{BB962C8B-B14F-4D97-AF65-F5344CB8AC3E}">
        <p14:creationId xmlns:p14="http://schemas.microsoft.com/office/powerpoint/2010/main" val="3293731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B444CA-5922-4D13-A03B-50803B256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63B39C-1828-4CD6-BC01-CBB6439AD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6331A-180F-4E2D-A86B-EDD48B07E7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4956E-F856-4AD5-B734-D415EBAC1FCE}" type="datetimeFigureOut">
              <a:rPr lang="en-US" smtClean="0"/>
              <a:t>10/27/2021</a:t>
            </a:fld>
            <a:endParaRPr lang="en-US"/>
          </a:p>
        </p:txBody>
      </p:sp>
      <p:sp>
        <p:nvSpPr>
          <p:cNvPr id="5" name="Footer Placeholder 4">
            <a:extLst>
              <a:ext uri="{FF2B5EF4-FFF2-40B4-BE49-F238E27FC236}">
                <a16:creationId xmlns:a16="http://schemas.microsoft.com/office/drawing/2014/main" id="{C4273D34-D683-4A20-85B5-6A09D82A25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3FA64E-7CC7-497E-A138-73DBC5654C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2C2BE-5D5B-4F84-BDA6-FC1BD60582BF}" type="slidenum">
              <a:rPr lang="en-US" smtClean="0"/>
              <a:t>‹#›</a:t>
            </a:fld>
            <a:endParaRPr lang="en-US"/>
          </a:p>
        </p:txBody>
      </p:sp>
    </p:spTree>
    <p:extLst>
      <p:ext uri="{BB962C8B-B14F-4D97-AF65-F5344CB8AC3E}">
        <p14:creationId xmlns:p14="http://schemas.microsoft.com/office/powerpoint/2010/main" val="574219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D441-420C-4B61-8C6E-07200EA7BA8F}"/>
              </a:ext>
            </a:extLst>
          </p:cNvPr>
          <p:cNvSpPr>
            <a:spLocks noGrp="1"/>
          </p:cNvSpPr>
          <p:nvPr>
            <p:ph type="ctrTitle"/>
          </p:nvPr>
        </p:nvSpPr>
        <p:spPr/>
        <p:txBody>
          <a:bodyPr/>
          <a:lstStyle/>
          <a:p>
            <a:r>
              <a:rPr lang="en-US" dirty="0"/>
              <a:t>Dr. </a:t>
            </a:r>
            <a:r>
              <a:rPr lang="en-US" dirty="0" err="1"/>
              <a:t>Wiam</a:t>
            </a:r>
            <a:r>
              <a:rPr lang="en-US" dirty="0"/>
              <a:t> </a:t>
            </a:r>
            <a:r>
              <a:rPr lang="en-US" dirty="0" err="1"/>
              <a:t>Khreisat</a:t>
            </a:r>
            <a:endParaRPr lang="en-US" dirty="0"/>
          </a:p>
        </p:txBody>
      </p:sp>
      <p:sp>
        <p:nvSpPr>
          <p:cNvPr id="3" name="Subtitle 2">
            <a:extLst>
              <a:ext uri="{FF2B5EF4-FFF2-40B4-BE49-F238E27FC236}">
                <a16:creationId xmlns:a16="http://schemas.microsoft.com/office/drawing/2014/main" id="{CE36B099-6F07-4BE5-8422-A7949B17DF5D}"/>
              </a:ext>
            </a:extLst>
          </p:cNvPr>
          <p:cNvSpPr>
            <a:spLocks noGrp="1"/>
          </p:cNvSpPr>
          <p:nvPr>
            <p:ph type="subTitle" idx="1"/>
          </p:nvPr>
        </p:nvSpPr>
        <p:spPr/>
        <p:txBody>
          <a:bodyPr/>
          <a:lstStyle/>
          <a:p>
            <a:r>
              <a:rPr lang="en-US"/>
              <a:t>27 October 2021</a:t>
            </a:r>
          </a:p>
        </p:txBody>
      </p:sp>
    </p:spTree>
    <p:extLst>
      <p:ext uri="{BB962C8B-B14F-4D97-AF65-F5344CB8AC3E}">
        <p14:creationId xmlns:p14="http://schemas.microsoft.com/office/powerpoint/2010/main" val="1783596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515B-328C-4F52-A1D8-64D3D9B34CA6}"/>
              </a:ext>
            </a:extLst>
          </p:cNvPr>
          <p:cNvSpPr>
            <a:spLocks noGrp="1"/>
          </p:cNvSpPr>
          <p:nvPr>
            <p:ph type="title"/>
          </p:nvPr>
        </p:nvSpPr>
        <p:spPr>
          <a:xfrm>
            <a:off x="838200" y="365125"/>
            <a:ext cx="10515600" cy="913259"/>
          </a:xfrm>
        </p:spPr>
        <p:txBody>
          <a:bodyPr/>
          <a:lstStyle/>
          <a:p>
            <a:r>
              <a:rPr lang="en-US" dirty="0"/>
              <a:t>Primary Tuberculosis </a:t>
            </a:r>
          </a:p>
        </p:txBody>
      </p:sp>
      <p:sp>
        <p:nvSpPr>
          <p:cNvPr id="3" name="Content Placeholder 2">
            <a:extLst>
              <a:ext uri="{FF2B5EF4-FFF2-40B4-BE49-F238E27FC236}">
                <a16:creationId xmlns:a16="http://schemas.microsoft.com/office/drawing/2014/main" id="{0883A934-7667-4BCD-A394-429BA4ECFB0D}"/>
              </a:ext>
            </a:extLst>
          </p:cNvPr>
          <p:cNvSpPr>
            <a:spLocks noGrp="1"/>
          </p:cNvSpPr>
          <p:nvPr>
            <p:ph idx="1"/>
          </p:nvPr>
        </p:nvSpPr>
        <p:spPr>
          <a:xfrm>
            <a:off x="838200" y="1509204"/>
            <a:ext cx="10515600" cy="4667759"/>
          </a:xfrm>
        </p:spPr>
        <p:txBody>
          <a:bodyPr>
            <a:normAutofit fontScale="85000" lnSpcReduction="20000"/>
          </a:bodyPr>
          <a:lstStyle/>
          <a:p>
            <a:r>
              <a:rPr lang="en-US" dirty="0"/>
              <a:t>Primary tuberculosis is the form of disease that develops in a previously unexposed and therefore unsensitized patient. </a:t>
            </a:r>
          </a:p>
          <a:p>
            <a:r>
              <a:rPr lang="en-US" dirty="0"/>
              <a:t>About 5% of those newly infected acquire significant disease. </a:t>
            </a:r>
          </a:p>
          <a:p>
            <a:r>
              <a:rPr lang="en-US" dirty="0"/>
              <a:t>In the large majority of otherwise healthy individuals, the only consequence of primary tuberculosis are the foci of scarring.</a:t>
            </a:r>
          </a:p>
          <a:p>
            <a:r>
              <a:rPr lang="en-US" dirty="0"/>
              <a:t> new infection leads to progressive primary tuberculosis. </a:t>
            </a:r>
          </a:p>
          <a:p>
            <a:r>
              <a:rPr lang="en-US" dirty="0"/>
              <a:t>This complication occurs in patients who are overtly immunocompromised or who have more subtle defects in host defenses, as is characteristic of malnourished individuals.</a:t>
            </a:r>
          </a:p>
          <a:p>
            <a:r>
              <a:rPr lang="en-US" dirty="0"/>
              <a:t>The incidence of progressive primary tuberculosis is particularly high in HIV-positive patients with significant immunosuppression (i.e., CD4+ T cell counts below 200 cells/µL).</a:t>
            </a:r>
          </a:p>
          <a:p>
            <a:r>
              <a:rPr lang="en-US" dirty="0"/>
              <a:t>the lack of a tissue hypersensitivity reaction results in the absence of the characteristic caseating granulomas (nonreactive tuberculosis).</a:t>
            </a:r>
          </a:p>
        </p:txBody>
      </p:sp>
    </p:spTree>
    <p:extLst>
      <p:ext uri="{BB962C8B-B14F-4D97-AF65-F5344CB8AC3E}">
        <p14:creationId xmlns:p14="http://schemas.microsoft.com/office/powerpoint/2010/main" val="89096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3758D3-26F9-4156-8582-DF35B226FFD9}"/>
              </a:ext>
            </a:extLst>
          </p:cNvPr>
          <p:cNvSpPr>
            <a:spLocks noGrp="1"/>
          </p:cNvSpPr>
          <p:nvPr>
            <p:ph type="title"/>
          </p:nvPr>
        </p:nvSpPr>
        <p:spPr>
          <a:xfrm>
            <a:off x="838200" y="365125"/>
            <a:ext cx="10515600" cy="1325563"/>
          </a:xfrm>
        </p:spPr>
        <p:txBody>
          <a:bodyPr>
            <a:normAutofit/>
          </a:bodyPr>
          <a:lstStyle/>
          <a:p>
            <a:r>
              <a:rPr lang="en-US" sz="5400" dirty="0"/>
              <a:t>Morphology</a:t>
            </a:r>
          </a:p>
        </p:txBody>
      </p:sp>
      <p:sp>
        <p:nvSpPr>
          <p:cNvPr id="2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D52580D-6ED5-4DD1-A799-7E2384F1BA8F}"/>
              </a:ext>
            </a:extLst>
          </p:cNvPr>
          <p:cNvSpPr>
            <a:spLocks noGrp="1"/>
          </p:cNvSpPr>
          <p:nvPr>
            <p:ph idx="1"/>
          </p:nvPr>
        </p:nvSpPr>
        <p:spPr>
          <a:xfrm>
            <a:off x="838200" y="1929384"/>
            <a:ext cx="10515600" cy="4251960"/>
          </a:xfrm>
        </p:spPr>
        <p:txBody>
          <a:bodyPr>
            <a:normAutofit/>
          </a:bodyPr>
          <a:lstStyle/>
          <a:p>
            <a:r>
              <a:rPr lang="en-US" sz="1500"/>
              <a:t>In countries in which bovine tuberculosis and infected milk have largely disappeared, primary tuberculosis almost always begins in the lungs.</a:t>
            </a:r>
          </a:p>
          <a:p>
            <a:r>
              <a:rPr lang="en-US" sz="1500"/>
              <a:t>The inhaled bacilli usually implant in the distal air spaces of the lower part of the upper lobe or in the upper part of the lower lobe. </a:t>
            </a:r>
          </a:p>
          <a:p>
            <a:r>
              <a:rPr lang="en-US" sz="1500"/>
              <a:t>They are typically close to the pleura. </a:t>
            </a:r>
          </a:p>
          <a:p>
            <a:r>
              <a:rPr lang="en-US" sz="1500"/>
              <a:t>During the development of sensitization, a 1-cm to 1.5-cm area of gray-white inflammatory consolidation emerges. </a:t>
            </a:r>
          </a:p>
          <a:p>
            <a:r>
              <a:rPr lang="en-US" sz="1500"/>
              <a:t>This is called the Ghon focus. In the majority of cases,the center of this focus undergoes caseous necrosis.Tubercle bacilli, either free or within phagocytes, travel via the lymphatic vessels to the regional lymph nodes, which also often caseate</a:t>
            </a:r>
          </a:p>
          <a:p>
            <a:r>
              <a:rPr lang="en-US" sz="1500"/>
              <a:t>. This combination of parenchymal and nodal lesions is called the Ghon complex.</a:t>
            </a:r>
          </a:p>
          <a:p>
            <a:r>
              <a:rPr lang="en-US" sz="1500"/>
              <a:t> Lymphatic and hematogenous dissemination to other parts of the body also occurs during the first few weeks. </a:t>
            </a:r>
          </a:p>
          <a:p>
            <a:r>
              <a:rPr lang="en-US" sz="1500"/>
              <a:t>Development of cell-mediated immunity controls the infection in approximately 95% of cases. </a:t>
            </a:r>
          </a:p>
          <a:p>
            <a:r>
              <a:rPr lang="en-US" sz="1500"/>
              <a:t>Therefore, the Ghon complex undergoes progressive fibrosis, and calcification often follows (detectable as a Ranke complex on radiograph). Despite seeding of other organs, no lesions develop. </a:t>
            </a:r>
          </a:p>
          <a:p>
            <a:r>
              <a:rPr lang="en-US" sz="1500"/>
              <a:t>Histologically, sites of infection are involved by a characteristic inflammatory reaction marked by the presence of caseating and noncaseating granulomas, which consist of epithelioid histiocytes and multinucleate giant cells</a:t>
            </a:r>
          </a:p>
        </p:txBody>
      </p:sp>
    </p:spTree>
    <p:extLst>
      <p:ext uri="{BB962C8B-B14F-4D97-AF65-F5344CB8AC3E}">
        <p14:creationId xmlns:p14="http://schemas.microsoft.com/office/powerpoint/2010/main" val="3451201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8006220-A5D3-4A3E-B97B-211ECD62CEA4}"/>
              </a:ext>
            </a:extLst>
          </p:cNvPr>
          <p:cNvPicPr>
            <a:picLocks noGrp="1" noChangeAspect="1"/>
          </p:cNvPicPr>
          <p:nvPr>
            <p:ph idx="1"/>
          </p:nvPr>
        </p:nvPicPr>
        <p:blipFill>
          <a:blip r:embed="rId2"/>
          <a:stretch>
            <a:fillRect/>
          </a:stretch>
        </p:blipFill>
        <p:spPr>
          <a:xfrm>
            <a:off x="4452535" y="643466"/>
            <a:ext cx="3286930" cy="5571067"/>
          </a:xfrm>
          <a:prstGeom prst="rect">
            <a:avLst/>
          </a:prstGeom>
        </p:spPr>
      </p:pic>
    </p:spTree>
    <p:extLst>
      <p:ext uri="{BB962C8B-B14F-4D97-AF65-F5344CB8AC3E}">
        <p14:creationId xmlns:p14="http://schemas.microsoft.com/office/powerpoint/2010/main" val="722108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B517C-439E-421F-98B2-861C57BBB8D2}"/>
              </a:ext>
            </a:extLst>
          </p:cNvPr>
          <p:cNvSpPr>
            <a:spLocks noGrp="1"/>
          </p:cNvSpPr>
          <p:nvPr>
            <p:ph type="title"/>
          </p:nvPr>
        </p:nvSpPr>
        <p:spPr/>
        <p:txBody>
          <a:bodyPr/>
          <a:lstStyle/>
          <a:p>
            <a:r>
              <a:rPr lang="en-US" dirty="0"/>
              <a:t>Secondary Tuberculosis </a:t>
            </a:r>
          </a:p>
        </p:txBody>
      </p:sp>
      <p:sp>
        <p:nvSpPr>
          <p:cNvPr id="3" name="Content Placeholder 2">
            <a:extLst>
              <a:ext uri="{FF2B5EF4-FFF2-40B4-BE49-F238E27FC236}">
                <a16:creationId xmlns:a16="http://schemas.microsoft.com/office/drawing/2014/main" id="{268CEC57-F4BF-46EC-AF8B-FA051AFCFBB5}"/>
              </a:ext>
            </a:extLst>
          </p:cNvPr>
          <p:cNvSpPr>
            <a:spLocks noGrp="1"/>
          </p:cNvSpPr>
          <p:nvPr>
            <p:ph idx="1"/>
          </p:nvPr>
        </p:nvSpPr>
        <p:spPr/>
        <p:txBody>
          <a:bodyPr>
            <a:normAutofit lnSpcReduction="10000"/>
          </a:bodyPr>
          <a:lstStyle/>
          <a:p>
            <a:r>
              <a:rPr lang="en-US" dirty="0"/>
              <a:t>is the pattern of disease that arises in a previously sensitized host. </a:t>
            </a:r>
          </a:p>
          <a:p>
            <a:r>
              <a:rPr lang="en-US" dirty="0"/>
              <a:t>It may appear shortly after primary tuberculosis, but more commonly arises from reactivation of dormant primary lesions many decades after initial infection, particularly when host resistance is weakened. </a:t>
            </a:r>
          </a:p>
          <a:p>
            <a:r>
              <a:rPr lang="en-US" dirty="0"/>
              <a:t>It also may result from reinfection.</a:t>
            </a:r>
          </a:p>
          <a:p>
            <a:r>
              <a:rPr lang="en-US" dirty="0"/>
              <a:t>Whatever the source of the organism, only a few patients (&lt;5%) with primary disease subsequently develop secondary tuberculosis.</a:t>
            </a:r>
          </a:p>
          <a:p>
            <a:r>
              <a:rPr lang="en-US" dirty="0"/>
              <a:t>Classically localized to the apex of one or both upper lobes. </a:t>
            </a:r>
          </a:p>
          <a:p>
            <a:r>
              <a:rPr lang="en-US" dirty="0"/>
              <a:t>The reason is obscure but may relate to high oxygen tension in the apices.</a:t>
            </a:r>
          </a:p>
          <a:p>
            <a:endParaRPr lang="en-US" dirty="0"/>
          </a:p>
        </p:txBody>
      </p:sp>
    </p:spTree>
    <p:extLst>
      <p:ext uri="{BB962C8B-B14F-4D97-AF65-F5344CB8AC3E}">
        <p14:creationId xmlns:p14="http://schemas.microsoft.com/office/powerpoint/2010/main" val="1704906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291A47-F84A-42C1-AE8D-3CD7BE074DC2}"/>
              </a:ext>
            </a:extLst>
          </p:cNvPr>
          <p:cNvSpPr>
            <a:spLocks noGrp="1"/>
          </p:cNvSpPr>
          <p:nvPr>
            <p:ph idx="1"/>
          </p:nvPr>
        </p:nvSpPr>
        <p:spPr/>
        <p:txBody>
          <a:bodyPr/>
          <a:lstStyle/>
          <a:p>
            <a:r>
              <a:rPr lang="en-US" dirty="0"/>
              <a:t>The regional lymph nodes are less prominently involved early in the disease than they are in primary tuberculosis. </a:t>
            </a:r>
          </a:p>
          <a:p>
            <a:r>
              <a:rPr lang="en-US" dirty="0"/>
              <a:t>On the other hand, cavitation occurs readily in the secondary form, leading to erosion into and dissemination along airways. </a:t>
            </a:r>
          </a:p>
          <a:p>
            <a:r>
              <a:rPr lang="en-US" dirty="0"/>
              <a:t>Such changes become an important source of infectivity, because the patient now produces sputum containing bacilli. </a:t>
            </a:r>
          </a:p>
          <a:p>
            <a:r>
              <a:rPr lang="en-US" dirty="0"/>
              <a:t>Secondary tuberculosis should always be an important consideration in HIV-positive patients who present with pulmonary disease.</a:t>
            </a:r>
          </a:p>
        </p:txBody>
      </p:sp>
    </p:spTree>
    <p:extLst>
      <p:ext uri="{BB962C8B-B14F-4D97-AF65-F5344CB8AC3E}">
        <p14:creationId xmlns:p14="http://schemas.microsoft.com/office/powerpoint/2010/main" val="1977133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barbecue&#10;&#10;Description automatically generated">
            <a:extLst>
              <a:ext uri="{FF2B5EF4-FFF2-40B4-BE49-F238E27FC236}">
                <a16:creationId xmlns:a16="http://schemas.microsoft.com/office/drawing/2014/main" id="{83A43BDC-895C-4839-A28E-180C7947C1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6983" y="643466"/>
            <a:ext cx="8538034" cy="5571067"/>
          </a:xfrm>
          <a:prstGeom prst="rect">
            <a:avLst/>
          </a:prstGeom>
        </p:spPr>
      </p:pic>
    </p:spTree>
    <p:extLst>
      <p:ext uri="{BB962C8B-B14F-4D97-AF65-F5344CB8AC3E}">
        <p14:creationId xmlns:p14="http://schemas.microsoft.com/office/powerpoint/2010/main" val="3139546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453BE60E-006B-400A-B05B-56611F89E45E}"/>
              </a:ext>
            </a:extLst>
          </p:cNvPr>
          <p:cNvPicPr>
            <a:picLocks noChangeAspect="1"/>
          </p:cNvPicPr>
          <p:nvPr/>
        </p:nvPicPr>
        <p:blipFill rotWithShape="1">
          <a:blip r:embed="rId2">
            <a:extLst>
              <a:ext uri="{28A0092B-C50C-407E-A947-70E740481C1C}">
                <a14:useLocalDpi xmlns:a14="http://schemas.microsoft.com/office/drawing/2010/main" val="0"/>
              </a:ext>
            </a:extLst>
          </a:blip>
          <a:srcRect l="7872" r="1" b="1"/>
          <a:stretch/>
        </p:blipFill>
        <p:spPr>
          <a:xfrm>
            <a:off x="2038358" y="430"/>
            <a:ext cx="8115280" cy="6408311"/>
          </a:xfrm>
          <a:prstGeom prst="rect">
            <a:avLst/>
          </a:prstGeom>
        </p:spPr>
      </p:pic>
      <p:sp>
        <p:nvSpPr>
          <p:cNvPr id="19" name="Rectangle 18">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0460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4B6D-CEEC-4C27-A44E-06CCAA610391}"/>
              </a:ext>
            </a:extLst>
          </p:cNvPr>
          <p:cNvSpPr>
            <a:spLocks noGrp="1"/>
          </p:cNvSpPr>
          <p:nvPr>
            <p:ph type="title"/>
          </p:nvPr>
        </p:nvSpPr>
        <p:spPr/>
        <p:txBody>
          <a:bodyPr/>
          <a:lstStyle/>
          <a:p>
            <a:r>
              <a:rPr lang="en-US" dirty="0"/>
              <a:t>MORPHOLOGY</a:t>
            </a:r>
          </a:p>
        </p:txBody>
      </p:sp>
      <p:sp>
        <p:nvSpPr>
          <p:cNvPr id="3" name="Content Placeholder 2">
            <a:extLst>
              <a:ext uri="{FF2B5EF4-FFF2-40B4-BE49-F238E27FC236}">
                <a16:creationId xmlns:a16="http://schemas.microsoft.com/office/drawing/2014/main" id="{8AA84C26-6029-4E62-ADC4-2E14E750C2CB}"/>
              </a:ext>
            </a:extLst>
          </p:cNvPr>
          <p:cNvSpPr>
            <a:spLocks noGrp="1"/>
          </p:cNvSpPr>
          <p:nvPr>
            <p:ph idx="1"/>
          </p:nvPr>
        </p:nvSpPr>
        <p:spPr/>
        <p:txBody>
          <a:bodyPr>
            <a:normAutofit fontScale="77500" lnSpcReduction="20000"/>
          </a:bodyPr>
          <a:lstStyle/>
          <a:p>
            <a:r>
              <a:rPr lang="en-US" dirty="0"/>
              <a:t>The initial lesion usually is a small focus of consolidation, less than 2 cm in diameter, within 1 to 2 cm of the apical pleura. </a:t>
            </a:r>
          </a:p>
          <a:p>
            <a:r>
              <a:rPr lang="en-US" dirty="0"/>
              <a:t>Such foci are sharply circumscribed, firm, gray-white to yellow areas that have a variable amount of central caseation and </a:t>
            </a:r>
            <a:r>
              <a:rPr lang="en-US" dirty="0" err="1"/>
              <a:t>periphera</a:t>
            </a:r>
            <a:r>
              <a:rPr lang="en-US" dirty="0"/>
              <a:t> fibrosis.</a:t>
            </a:r>
          </a:p>
          <a:p>
            <a:r>
              <a:rPr lang="en-US" dirty="0"/>
              <a:t>Histologically, the active lesions show characteristic coalescent tubercles with central caseation.</a:t>
            </a:r>
          </a:p>
          <a:p>
            <a:endParaRPr lang="en-US" dirty="0"/>
          </a:p>
          <a:p>
            <a:r>
              <a:rPr lang="en-US" dirty="0"/>
              <a:t>Localized, apical, secondary pulmonary tuberculosis may heal with fibrosis either spontaneously or after therapy, or the disease may progress and extend along several different pathways. </a:t>
            </a:r>
          </a:p>
          <a:p>
            <a:r>
              <a:rPr lang="en-US" dirty="0"/>
              <a:t>In progressive pulmonary tuberculosis, the apical lesion enlarges and the area of caseation expands. </a:t>
            </a:r>
          </a:p>
          <a:p>
            <a:r>
              <a:rPr lang="en-US" dirty="0"/>
              <a:t>Erosion into a bronchus evacuates the caseous center, creating a ragged, irregular cavity lined by caseous material that is poorly walled off by fibrous tissue.</a:t>
            </a:r>
          </a:p>
        </p:txBody>
      </p:sp>
    </p:spTree>
    <p:extLst>
      <p:ext uri="{BB962C8B-B14F-4D97-AF65-F5344CB8AC3E}">
        <p14:creationId xmlns:p14="http://schemas.microsoft.com/office/powerpoint/2010/main" val="3605830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F2223B-172D-4CAC-9AB9-6EAA93430198}"/>
              </a:ext>
            </a:extLst>
          </p:cNvPr>
          <p:cNvSpPr>
            <a:spLocks noGrp="1"/>
          </p:cNvSpPr>
          <p:nvPr>
            <p:ph idx="1"/>
          </p:nvPr>
        </p:nvSpPr>
        <p:spPr>
          <a:xfrm>
            <a:off x="838200" y="577049"/>
            <a:ext cx="10515600" cy="5599914"/>
          </a:xfrm>
        </p:spPr>
        <p:txBody>
          <a:bodyPr>
            <a:normAutofit fontScale="92500" lnSpcReduction="20000"/>
          </a:bodyPr>
          <a:lstStyle/>
          <a:p>
            <a:r>
              <a:rPr lang="en-US" dirty="0"/>
              <a:t>Erosion of blood vessels results in hemoptysis. </a:t>
            </a:r>
          </a:p>
          <a:p>
            <a:r>
              <a:rPr lang="en-US" dirty="0"/>
              <a:t>With adequate treatment, the process may be arrested, although healing by fibrosis often distorts the pulmonary architecture. </a:t>
            </a:r>
          </a:p>
          <a:p>
            <a:r>
              <a:rPr lang="en-US" dirty="0"/>
              <a:t>Irregular cavities, now free of caseous necrosis, may remain intact or collapse and become fibrotic. </a:t>
            </a:r>
          </a:p>
          <a:p>
            <a:r>
              <a:rPr lang="en-US" dirty="0"/>
              <a:t>If the treatment is inadequate or host defenses are impaired, the infection may spread by direct extension and by dissemination through airways, lymphatic channels, and the vascular system. </a:t>
            </a:r>
          </a:p>
          <a:p>
            <a:r>
              <a:rPr lang="en-US" dirty="0" err="1"/>
              <a:t>Miliary</a:t>
            </a:r>
            <a:r>
              <a:rPr lang="en-US" dirty="0"/>
              <a:t> pulmonary disease occurs when organisms reach the bloodstream through lymphatic vessels and then recirculate to the lung via the pulmonary arteries.</a:t>
            </a:r>
          </a:p>
          <a:p>
            <a:r>
              <a:rPr lang="en-US" dirty="0"/>
              <a:t>The lesions appear as small (2-mm) foci of yellow-white consolidation scattered through the lung parenchyma (the word </a:t>
            </a:r>
            <a:r>
              <a:rPr lang="en-US" dirty="0" err="1"/>
              <a:t>miliary</a:t>
            </a:r>
            <a:r>
              <a:rPr lang="en-US" dirty="0"/>
              <a:t> is derived from the resemblance of these foci to millet seeds).</a:t>
            </a:r>
          </a:p>
          <a:p>
            <a:r>
              <a:rPr lang="en-US" dirty="0"/>
              <a:t>With progressive pulmonary tuberculosis, the pleural cavity is invariably involved and serous pleural effusions, tuberculous empyema, or obliterative fibrous pleuritis may develop.</a:t>
            </a:r>
          </a:p>
        </p:txBody>
      </p:sp>
    </p:spTree>
    <p:extLst>
      <p:ext uri="{BB962C8B-B14F-4D97-AF65-F5344CB8AC3E}">
        <p14:creationId xmlns:p14="http://schemas.microsoft.com/office/powerpoint/2010/main" val="3696335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4E184-20FB-4798-8233-55AF4BD4F25C}"/>
              </a:ext>
            </a:extLst>
          </p:cNvPr>
          <p:cNvSpPr>
            <a:spLocks noGrp="1"/>
          </p:cNvSpPr>
          <p:nvPr>
            <p:ph idx="1"/>
          </p:nvPr>
        </p:nvSpPr>
        <p:spPr>
          <a:xfrm>
            <a:off x="838200" y="710214"/>
            <a:ext cx="10515600" cy="5466749"/>
          </a:xfrm>
        </p:spPr>
        <p:txBody>
          <a:bodyPr/>
          <a:lstStyle/>
          <a:p>
            <a:r>
              <a:rPr lang="en-US" b="1" dirty="0"/>
              <a:t>Endobronchial, endotracheal, and laryngeal tuberculosis </a:t>
            </a:r>
            <a:r>
              <a:rPr lang="en-US" dirty="0"/>
              <a:t>may develop when infective material is spread either through lymphatic channels or from expectorated infectious material.</a:t>
            </a:r>
          </a:p>
          <a:p>
            <a:r>
              <a:rPr lang="en-US" dirty="0"/>
              <a:t>The mucosal lining may be studded with minute granulomatous lesions.</a:t>
            </a:r>
          </a:p>
          <a:p>
            <a:endParaRPr lang="en-US" dirty="0"/>
          </a:p>
          <a:p>
            <a:r>
              <a:rPr lang="en-US" b="1" dirty="0"/>
              <a:t>Systemic </a:t>
            </a:r>
            <a:r>
              <a:rPr lang="en-US" b="1" dirty="0" err="1"/>
              <a:t>miliary</a:t>
            </a:r>
            <a:r>
              <a:rPr lang="en-US" b="1" dirty="0"/>
              <a:t> tuberculosis </a:t>
            </a:r>
            <a:r>
              <a:rPr lang="en-US" dirty="0"/>
              <a:t>ensues when the organisms disseminate </a:t>
            </a:r>
            <a:r>
              <a:rPr lang="en-US" dirty="0" err="1"/>
              <a:t>hematogenously</a:t>
            </a:r>
            <a:r>
              <a:rPr lang="en-US" dirty="0"/>
              <a:t> throughout the body. </a:t>
            </a:r>
          </a:p>
          <a:p>
            <a:r>
              <a:rPr lang="en-US" dirty="0"/>
              <a:t>Systemic </a:t>
            </a:r>
            <a:r>
              <a:rPr lang="en-US" dirty="0" err="1"/>
              <a:t>miliary</a:t>
            </a:r>
            <a:r>
              <a:rPr lang="en-US" dirty="0"/>
              <a:t> tuberculosis is most prominent in the liver, bone marrow, spleen, adrenal glands, meninges, kidneys, fallopian tubes, and epididymis.</a:t>
            </a:r>
          </a:p>
        </p:txBody>
      </p:sp>
      <p:cxnSp>
        <p:nvCxnSpPr>
          <p:cNvPr id="5" name="Straight Connector 4">
            <a:extLst>
              <a:ext uri="{FF2B5EF4-FFF2-40B4-BE49-F238E27FC236}">
                <a16:creationId xmlns:a16="http://schemas.microsoft.com/office/drawing/2014/main" id="{EC29539D-E50B-4612-9699-24D4A0ED8775}"/>
              </a:ext>
            </a:extLst>
          </p:cNvPr>
          <p:cNvCxnSpPr/>
          <p:nvPr/>
        </p:nvCxnSpPr>
        <p:spPr>
          <a:xfrm>
            <a:off x="1091953" y="3098307"/>
            <a:ext cx="3400148"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71958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1B694-EAF1-42D5-A46B-62A0CADE2C65}"/>
              </a:ext>
            </a:extLst>
          </p:cNvPr>
          <p:cNvSpPr>
            <a:spLocks noGrp="1"/>
          </p:cNvSpPr>
          <p:nvPr>
            <p:ph type="title"/>
          </p:nvPr>
        </p:nvSpPr>
        <p:spPr/>
        <p:txBody>
          <a:bodyPr/>
          <a:lstStyle/>
          <a:p>
            <a:r>
              <a:rPr lang="en-US" dirty="0"/>
              <a:t>Tuberculosis</a:t>
            </a:r>
          </a:p>
        </p:txBody>
      </p:sp>
      <p:sp>
        <p:nvSpPr>
          <p:cNvPr id="3" name="Content Placeholder 2">
            <a:extLst>
              <a:ext uri="{FF2B5EF4-FFF2-40B4-BE49-F238E27FC236}">
                <a16:creationId xmlns:a16="http://schemas.microsoft.com/office/drawing/2014/main" id="{06C56832-DF9A-4A2C-9BB2-89F2EE6100AC}"/>
              </a:ext>
            </a:extLst>
          </p:cNvPr>
          <p:cNvSpPr>
            <a:spLocks noGrp="1"/>
          </p:cNvSpPr>
          <p:nvPr>
            <p:ph idx="1"/>
          </p:nvPr>
        </p:nvSpPr>
        <p:spPr/>
        <p:txBody>
          <a:bodyPr>
            <a:normAutofit lnSpcReduction="10000"/>
          </a:bodyPr>
          <a:lstStyle/>
          <a:p>
            <a:r>
              <a:rPr lang="en-US" dirty="0"/>
              <a:t>Tuberculosis is a communicable chronic granulomatous disease caused by Mycobacterium tuberculosis.</a:t>
            </a:r>
          </a:p>
          <a:p>
            <a:r>
              <a:rPr lang="en-US" dirty="0"/>
              <a:t>It usually involves the lungs but may affect any organ or tissue in the body. </a:t>
            </a:r>
          </a:p>
          <a:p>
            <a:pPr marL="0" indent="0">
              <a:buNone/>
            </a:pPr>
            <a:r>
              <a:rPr lang="en-US" dirty="0">
                <a:solidFill>
                  <a:srgbClr val="FF0000"/>
                </a:solidFill>
              </a:rPr>
              <a:t>Epidemiology </a:t>
            </a:r>
          </a:p>
          <a:p>
            <a:r>
              <a:rPr lang="en-US" dirty="0"/>
              <a:t>The World Health Organization (WHO) considers tuberculosis to be the most common cause of death resulting from a single infectious agent. </a:t>
            </a:r>
          </a:p>
          <a:p>
            <a:r>
              <a:rPr lang="en-US" dirty="0"/>
              <a:t>It is estimated that 1.7 billion individuals are infected worldwide, with 8 to 10 million new cases and 1.5 million deaths per year.</a:t>
            </a:r>
          </a:p>
          <a:p>
            <a:pPr marL="0" indent="0">
              <a:buNone/>
            </a:pPr>
            <a:endParaRPr lang="en-US" dirty="0"/>
          </a:p>
        </p:txBody>
      </p:sp>
    </p:spTree>
    <p:extLst>
      <p:ext uri="{BB962C8B-B14F-4D97-AF65-F5344CB8AC3E}">
        <p14:creationId xmlns:p14="http://schemas.microsoft.com/office/powerpoint/2010/main" val="854784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1BD32-BBFB-4487-8E28-D646D3A23161}"/>
              </a:ext>
            </a:extLst>
          </p:cNvPr>
          <p:cNvSpPr>
            <a:spLocks noGrp="1"/>
          </p:cNvSpPr>
          <p:nvPr>
            <p:ph idx="1"/>
          </p:nvPr>
        </p:nvSpPr>
        <p:spPr>
          <a:xfrm>
            <a:off x="838200" y="736847"/>
            <a:ext cx="10515600" cy="5440116"/>
          </a:xfrm>
        </p:spPr>
        <p:txBody>
          <a:bodyPr>
            <a:normAutofit fontScale="92500" lnSpcReduction="10000"/>
          </a:bodyPr>
          <a:lstStyle/>
          <a:p>
            <a:r>
              <a:rPr lang="en-US" b="1" dirty="0"/>
              <a:t>Isolated-organ tuberculosis </a:t>
            </a:r>
            <a:r>
              <a:rPr lang="en-US" dirty="0"/>
              <a:t>may appear in any one of the organs or tissues seeded </a:t>
            </a:r>
            <a:r>
              <a:rPr lang="en-US" dirty="0" err="1"/>
              <a:t>hematogenously</a:t>
            </a:r>
            <a:r>
              <a:rPr lang="en-US" dirty="0"/>
              <a:t> and may be the presenting manifestation of tuberculosis. Organs typically involved include the meninges (tuberculous meningitis), kidneys (renal tuberculosis), adrenal glands, bones (osteomyelitis), and fallopian tubes (salpingitis).</a:t>
            </a:r>
          </a:p>
          <a:p>
            <a:r>
              <a:rPr lang="en-US" dirty="0"/>
              <a:t>When the vertebrae are </a:t>
            </a:r>
            <a:r>
              <a:rPr lang="en-US" dirty="0" err="1"/>
              <a:t>affected,the</a:t>
            </a:r>
            <a:r>
              <a:rPr lang="en-US" dirty="0"/>
              <a:t> condition is referred to as Pott disease. </a:t>
            </a:r>
          </a:p>
          <a:p>
            <a:r>
              <a:rPr lang="en-US" dirty="0"/>
              <a:t>Paraspinal “cold” abscesses containing necrotic tissues may track along the tissue planes to present as an abdominal or pelvic mass.</a:t>
            </a:r>
          </a:p>
          <a:p>
            <a:endParaRPr lang="en-US" dirty="0"/>
          </a:p>
          <a:p>
            <a:r>
              <a:rPr lang="en-US" b="1" dirty="0"/>
              <a:t>Lymphadenitis</a:t>
            </a:r>
            <a:r>
              <a:rPr lang="en-US" dirty="0"/>
              <a:t> is the most frequent form of extrapulmonary tuberculosis, usually occurring in the cervical region (“scrofula”). </a:t>
            </a:r>
          </a:p>
          <a:p>
            <a:r>
              <a:rPr lang="en-US" dirty="0"/>
              <a:t>Lymphadenopathy tends to be unifocal, and most patients do not have concurrent </a:t>
            </a:r>
            <a:r>
              <a:rPr lang="en-US" dirty="0" err="1"/>
              <a:t>extranodal</a:t>
            </a:r>
            <a:r>
              <a:rPr lang="en-US" dirty="0"/>
              <a:t> disease.</a:t>
            </a:r>
          </a:p>
        </p:txBody>
      </p:sp>
      <p:cxnSp>
        <p:nvCxnSpPr>
          <p:cNvPr id="5" name="Straight Connector 4">
            <a:extLst>
              <a:ext uri="{FF2B5EF4-FFF2-40B4-BE49-F238E27FC236}">
                <a16:creationId xmlns:a16="http://schemas.microsoft.com/office/drawing/2014/main" id="{1FBAB284-BD05-43D5-A7DB-954171946C1A}"/>
              </a:ext>
            </a:extLst>
          </p:cNvPr>
          <p:cNvCxnSpPr/>
          <p:nvPr/>
        </p:nvCxnSpPr>
        <p:spPr>
          <a:xfrm>
            <a:off x="1056443" y="4074850"/>
            <a:ext cx="3107184"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81564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3213CD-8E8A-4AB2-931D-07B18648A481}"/>
              </a:ext>
            </a:extLst>
          </p:cNvPr>
          <p:cNvSpPr>
            <a:spLocks noGrp="1"/>
          </p:cNvSpPr>
          <p:nvPr>
            <p:ph type="title"/>
          </p:nvPr>
        </p:nvSpPr>
        <p:spPr>
          <a:xfrm>
            <a:off x="572493" y="238539"/>
            <a:ext cx="11018520" cy="1434415"/>
          </a:xfrm>
        </p:spPr>
        <p:txBody>
          <a:bodyPr anchor="b">
            <a:normAutofit/>
          </a:bodyPr>
          <a:lstStyle/>
          <a:p>
            <a:r>
              <a:rPr lang="en-US" sz="5400"/>
              <a:t>Clinical Features</a:t>
            </a:r>
          </a:p>
        </p:txBody>
      </p:sp>
      <p:sp>
        <p:nvSpPr>
          <p:cNvPr id="2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DA734F-6A63-4092-99DD-C494A20E593D}"/>
              </a:ext>
            </a:extLst>
          </p:cNvPr>
          <p:cNvSpPr>
            <a:spLocks noGrp="1"/>
          </p:cNvSpPr>
          <p:nvPr>
            <p:ph idx="1"/>
          </p:nvPr>
        </p:nvSpPr>
        <p:spPr>
          <a:xfrm>
            <a:off x="572493" y="2071316"/>
            <a:ext cx="6713552" cy="4119172"/>
          </a:xfrm>
        </p:spPr>
        <p:txBody>
          <a:bodyPr anchor="t">
            <a:normAutofit/>
          </a:bodyPr>
          <a:lstStyle/>
          <a:p>
            <a:r>
              <a:rPr lang="en-US" sz="2000"/>
              <a:t>malaise, anorexia, weight loss, and fever. </a:t>
            </a:r>
          </a:p>
          <a:p>
            <a:r>
              <a:rPr lang="en-US" sz="2000"/>
              <a:t>Commonly, the fever is low grade and remittent (appearing late each afternoon and then subsiding), and night sweats occur. </a:t>
            </a:r>
          </a:p>
          <a:p>
            <a:r>
              <a:rPr lang="en-US" sz="2000"/>
              <a:t>With progressive pulmonary involvement, increasing amounts of sputum, at first mucoid and later purulent, appear. </a:t>
            </a:r>
          </a:p>
          <a:p>
            <a:r>
              <a:rPr lang="en-US" sz="2000"/>
              <a:t>When cavitation is present, the sputum contains tubercle bacilli. Some degree of hemoptysis is present in about half of all cases of pulmonary tuberculosis. </a:t>
            </a:r>
          </a:p>
          <a:p>
            <a:r>
              <a:rPr lang="en-US" sz="2000"/>
              <a:t>Pleuritic pain may result from extension of the infection to the pleural surfaces</a:t>
            </a:r>
          </a:p>
        </p:txBody>
      </p:sp>
    </p:spTree>
    <p:extLst>
      <p:ext uri="{BB962C8B-B14F-4D97-AF65-F5344CB8AC3E}">
        <p14:creationId xmlns:p14="http://schemas.microsoft.com/office/powerpoint/2010/main" val="4292302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3D11D79-CCE3-4ECE-93F5-ECACB99ED268}"/>
              </a:ext>
            </a:extLst>
          </p:cNvPr>
          <p:cNvPicPr>
            <a:picLocks noGrp="1" noChangeAspect="1"/>
          </p:cNvPicPr>
          <p:nvPr>
            <p:ph idx="1"/>
          </p:nvPr>
        </p:nvPicPr>
        <p:blipFill>
          <a:blip r:embed="rId2"/>
          <a:stretch>
            <a:fillRect/>
          </a:stretch>
        </p:blipFill>
        <p:spPr>
          <a:xfrm>
            <a:off x="3414924" y="643466"/>
            <a:ext cx="5362151" cy="5571067"/>
          </a:xfrm>
          <a:prstGeom prst="rect">
            <a:avLst/>
          </a:prstGeom>
        </p:spPr>
      </p:pic>
    </p:spTree>
    <p:extLst>
      <p:ext uri="{BB962C8B-B14F-4D97-AF65-F5344CB8AC3E}">
        <p14:creationId xmlns:p14="http://schemas.microsoft.com/office/powerpoint/2010/main" val="3430379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B97B1F-4501-49A0-85FA-B3F60F2A45D3}"/>
              </a:ext>
            </a:extLst>
          </p:cNvPr>
          <p:cNvSpPr>
            <a:spLocks noGrp="1"/>
          </p:cNvSpPr>
          <p:nvPr>
            <p:ph idx="1"/>
          </p:nvPr>
        </p:nvSpPr>
        <p:spPr>
          <a:xfrm>
            <a:off x="838200" y="857839"/>
            <a:ext cx="10515600" cy="5319124"/>
          </a:xfrm>
        </p:spPr>
        <p:txBody>
          <a:bodyPr>
            <a:normAutofit fontScale="77500" lnSpcReduction="20000"/>
          </a:bodyPr>
          <a:lstStyle/>
          <a:p>
            <a:r>
              <a:rPr lang="en-US" dirty="0"/>
              <a:t>(e.g., tuberculous salpingitis may present as infertility, tuberculous meningitis with headache and neurologic deficits, Pott disease with back pain and paraplegia). </a:t>
            </a:r>
          </a:p>
          <a:p>
            <a:r>
              <a:rPr lang="en-US" dirty="0"/>
              <a:t>The most common methodology for diagnosis of tuberculosis remains demonstration of acid-fast organisms in sputum by staining or by use of fluorescent auramine rhodamine. </a:t>
            </a:r>
          </a:p>
          <a:p>
            <a:r>
              <a:rPr lang="en-US" dirty="0"/>
              <a:t>Conventional cultures for mycobacteria require up to 10 weeks, but liquid media–based radiometric assays that detect mycobacterial metabolism are able to provide an answer within 2 weeks. </a:t>
            </a:r>
          </a:p>
          <a:p>
            <a:r>
              <a:rPr lang="en-US" dirty="0"/>
              <a:t>PCR amplification can be performed on liquid media with growth, as well as on tissue sections, to identify the mycobacterium. </a:t>
            </a:r>
          </a:p>
          <a:p>
            <a:r>
              <a:rPr lang="en-US" dirty="0"/>
              <a:t>However, culture remains the standard diagnostic modality because it can identify the occasional PCR-negative case and also allows testing of drug susceptibility. </a:t>
            </a:r>
          </a:p>
          <a:p>
            <a:r>
              <a:rPr lang="en-US" dirty="0"/>
              <a:t>Of concern, multidrug resistance (MDR), defined as resistance of mycobacteria to two or more of the primary drugs used for treatment of tuberculosis, is becoming more common.</a:t>
            </a:r>
          </a:p>
          <a:p>
            <a:r>
              <a:rPr lang="en-US" dirty="0"/>
              <a:t>The prognosis is determined by the extent of the infection (localized versus widespread), the immune status of the host, and the antibiotic sensitivity of the organism.</a:t>
            </a:r>
          </a:p>
        </p:txBody>
      </p:sp>
    </p:spTree>
    <p:extLst>
      <p:ext uri="{BB962C8B-B14F-4D97-AF65-F5344CB8AC3E}">
        <p14:creationId xmlns:p14="http://schemas.microsoft.com/office/powerpoint/2010/main" val="1487245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F779FC0D-A070-4E33-B6C2-03F07A8237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1247" y="643466"/>
            <a:ext cx="8949506" cy="5571067"/>
          </a:xfrm>
          <a:prstGeom prst="rect">
            <a:avLst/>
          </a:prstGeom>
        </p:spPr>
      </p:pic>
    </p:spTree>
    <p:extLst>
      <p:ext uri="{BB962C8B-B14F-4D97-AF65-F5344CB8AC3E}">
        <p14:creationId xmlns:p14="http://schemas.microsoft.com/office/powerpoint/2010/main" val="2657247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1D0A0-90AE-49A1-95AC-4342E0E80E28}"/>
              </a:ext>
            </a:extLst>
          </p:cNvPr>
          <p:cNvSpPr>
            <a:spLocks noGrp="1"/>
          </p:cNvSpPr>
          <p:nvPr>
            <p:ph type="title"/>
          </p:nvPr>
        </p:nvSpPr>
        <p:spPr/>
        <p:txBody>
          <a:bodyPr/>
          <a:lstStyle/>
          <a:p>
            <a:r>
              <a:rPr lang="en-US" dirty="0"/>
              <a:t>Nontuberculous Mycobacterial Disease </a:t>
            </a:r>
          </a:p>
        </p:txBody>
      </p:sp>
      <p:sp>
        <p:nvSpPr>
          <p:cNvPr id="3" name="Content Placeholder 2">
            <a:extLst>
              <a:ext uri="{FF2B5EF4-FFF2-40B4-BE49-F238E27FC236}">
                <a16:creationId xmlns:a16="http://schemas.microsoft.com/office/drawing/2014/main" id="{5D161085-8648-4507-AEF7-F86F5A25D5CA}"/>
              </a:ext>
            </a:extLst>
          </p:cNvPr>
          <p:cNvSpPr>
            <a:spLocks noGrp="1"/>
          </p:cNvSpPr>
          <p:nvPr>
            <p:ph idx="1"/>
          </p:nvPr>
        </p:nvSpPr>
        <p:spPr/>
        <p:txBody>
          <a:bodyPr>
            <a:normAutofit fontScale="92500" lnSpcReduction="20000"/>
          </a:bodyPr>
          <a:lstStyle/>
          <a:p>
            <a:r>
              <a:rPr lang="en-US" dirty="0"/>
              <a:t>Nontuberculous mycobacteria most commonly cause chronic, localized pulmonary disease in immunocompetent individuals. </a:t>
            </a:r>
          </a:p>
          <a:p>
            <a:r>
              <a:rPr lang="en-US" dirty="0"/>
              <a:t>In the United States, strains implicated most frequently include Mycobacterium avium-</a:t>
            </a:r>
            <a:r>
              <a:rPr lang="en-US" dirty="0" err="1"/>
              <a:t>intracellulare</a:t>
            </a:r>
            <a:r>
              <a:rPr lang="en-US" dirty="0"/>
              <a:t> (also called M. avium complex), Mycobacterium </a:t>
            </a:r>
            <a:r>
              <a:rPr lang="en-US" dirty="0" err="1"/>
              <a:t>kansasii</a:t>
            </a:r>
            <a:r>
              <a:rPr lang="en-US" dirty="0"/>
              <a:t>, and Mycobacterium </a:t>
            </a:r>
            <a:r>
              <a:rPr lang="en-US" dirty="0" err="1"/>
              <a:t>abscessus</a:t>
            </a:r>
            <a:r>
              <a:rPr lang="en-US" dirty="0"/>
              <a:t>. </a:t>
            </a:r>
          </a:p>
          <a:p>
            <a:r>
              <a:rPr lang="en-US" dirty="0"/>
              <a:t>It is not uncommon for nontuberculous mycobacterial infection to manifest as upper-lobe cavitary disease, mimicking tuberculosis, especially in patients with a long history of smoking or alcohol abuse.</a:t>
            </a:r>
          </a:p>
          <a:p>
            <a:r>
              <a:rPr lang="en-US" dirty="0"/>
              <a:t> Concomitant chronic pulmonary disease (COPD, cystic fibrosis, pneumoconiosis) is often present. </a:t>
            </a:r>
          </a:p>
          <a:p>
            <a:r>
              <a:rPr lang="en-US" dirty="0"/>
              <a:t>In immunosuppressed individuals (primarily </a:t>
            </a:r>
            <a:r>
              <a:rPr lang="en-US" dirty="0" err="1"/>
              <a:t>HIVseropositive</a:t>
            </a:r>
            <a:r>
              <a:rPr lang="en-US" dirty="0"/>
              <a:t> patients), M. avium complex infection manifests as signs.</a:t>
            </a:r>
          </a:p>
          <a:p>
            <a:endParaRPr lang="en-US" dirty="0"/>
          </a:p>
        </p:txBody>
      </p:sp>
    </p:spTree>
    <p:extLst>
      <p:ext uri="{BB962C8B-B14F-4D97-AF65-F5344CB8AC3E}">
        <p14:creationId xmlns:p14="http://schemas.microsoft.com/office/powerpoint/2010/main" val="771911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C37D91-22F0-4F59-BE15-E38468C49F64}"/>
              </a:ext>
            </a:extLst>
          </p:cNvPr>
          <p:cNvSpPr>
            <a:spLocks noGrp="1"/>
          </p:cNvSpPr>
          <p:nvPr>
            <p:ph idx="1"/>
          </p:nvPr>
        </p:nvSpPr>
        <p:spPr>
          <a:xfrm>
            <a:off x="838200" y="707010"/>
            <a:ext cx="10515600" cy="5469953"/>
          </a:xfrm>
        </p:spPr>
        <p:txBody>
          <a:bodyPr/>
          <a:lstStyle/>
          <a:p>
            <a:r>
              <a:rPr lang="en-US" dirty="0"/>
              <a:t>Hepatosplenomegaly and lymphadenopathy, signifying involvement of the mononuclear phagocyte system by the opportunistic pathogen, is common, as are gastrointestinal symptoms such as diarrhea and malabsorption. </a:t>
            </a:r>
          </a:p>
          <a:p>
            <a:r>
              <a:rPr lang="en-US" dirty="0"/>
              <a:t>Pulmonary involvement is often indistinguishable from tuberculosis in patients with AIDS. </a:t>
            </a:r>
          </a:p>
          <a:p>
            <a:r>
              <a:rPr lang="en-US" dirty="0"/>
              <a:t>Disseminated M. avium complex infection in patients with AIDS tends to occur late in the clinical course, when CD4+ T cell counts have fallen below 100 cells/µL. </a:t>
            </a:r>
          </a:p>
          <a:p>
            <a:r>
              <a:rPr lang="en-US" dirty="0"/>
              <a:t>Hence, tissue examination usually does not reveal granulomas; instead, foamy macrophages “stuffed” with atypical mycobacteria typically are seen.</a:t>
            </a:r>
          </a:p>
        </p:txBody>
      </p:sp>
    </p:spTree>
    <p:extLst>
      <p:ext uri="{BB962C8B-B14F-4D97-AF65-F5344CB8AC3E}">
        <p14:creationId xmlns:p14="http://schemas.microsoft.com/office/powerpoint/2010/main" val="3085125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ED74-C77B-48CB-A79B-DDC69144E478}"/>
              </a:ext>
            </a:extLst>
          </p:cNvPr>
          <p:cNvSpPr>
            <a:spLocks noGrp="1"/>
          </p:cNvSpPr>
          <p:nvPr>
            <p:ph type="title"/>
          </p:nvPr>
        </p:nvSpPr>
        <p:spPr/>
        <p:txBody>
          <a:bodyPr/>
          <a:lstStyle/>
          <a:p>
            <a:r>
              <a:rPr lang="en-US" dirty="0"/>
              <a:t>Histoplasmosis, Coccidioidomycosis,</a:t>
            </a:r>
            <a:br>
              <a:rPr lang="en-US" dirty="0"/>
            </a:br>
            <a:r>
              <a:rPr lang="en-US" dirty="0"/>
              <a:t>and Blastomycosis</a:t>
            </a:r>
          </a:p>
        </p:txBody>
      </p:sp>
      <p:sp>
        <p:nvSpPr>
          <p:cNvPr id="3" name="Content Placeholder 2">
            <a:extLst>
              <a:ext uri="{FF2B5EF4-FFF2-40B4-BE49-F238E27FC236}">
                <a16:creationId xmlns:a16="http://schemas.microsoft.com/office/drawing/2014/main" id="{31671CE9-630A-4648-81CE-46A8FFE4B2E4}"/>
              </a:ext>
            </a:extLst>
          </p:cNvPr>
          <p:cNvSpPr>
            <a:spLocks noGrp="1"/>
          </p:cNvSpPr>
          <p:nvPr>
            <p:ph idx="1"/>
          </p:nvPr>
        </p:nvSpPr>
        <p:spPr/>
        <p:txBody>
          <a:bodyPr/>
          <a:lstStyle/>
          <a:p>
            <a:r>
              <a:rPr lang="en-US" dirty="0" err="1"/>
              <a:t>nfections</a:t>
            </a:r>
            <a:r>
              <a:rPr lang="en-US" dirty="0"/>
              <a:t> caused by dimorphic fungi, which include Histoplasma capsulatum, Coccidioides </a:t>
            </a:r>
            <a:r>
              <a:rPr lang="en-US" dirty="0" err="1"/>
              <a:t>immitis</a:t>
            </a:r>
            <a:r>
              <a:rPr lang="en-US" dirty="0"/>
              <a:t>, and Blastomyces dermatitidis, manifest either with isolated pulmonary involvement, as commonly seen in infected immunocompetent individuals, or with disseminated disease in immunocompromised individuals. </a:t>
            </a:r>
          </a:p>
          <a:p>
            <a:r>
              <a:rPr lang="en-US" dirty="0"/>
              <a:t>T cell–mediated immune responses are critical for containing the infection, so individuals with compromised cell-mediated immunity, such as those with HIV, are prone to systemic disease.</a:t>
            </a:r>
          </a:p>
        </p:txBody>
      </p:sp>
    </p:spTree>
    <p:extLst>
      <p:ext uri="{BB962C8B-B14F-4D97-AF65-F5344CB8AC3E}">
        <p14:creationId xmlns:p14="http://schemas.microsoft.com/office/powerpoint/2010/main" val="4229308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B9C186-DFE7-410A-98BE-B775B423A307}"/>
              </a:ext>
            </a:extLst>
          </p:cNvPr>
          <p:cNvSpPr>
            <a:spLocks noGrp="1"/>
          </p:cNvSpPr>
          <p:nvPr>
            <p:ph type="title"/>
          </p:nvPr>
        </p:nvSpPr>
        <p:spPr>
          <a:xfrm>
            <a:off x="841248" y="548640"/>
            <a:ext cx="3600860" cy="5431536"/>
          </a:xfrm>
        </p:spPr>
        <p:txBody>
          <a:bodyPr>
            <a:normAutofit/>
          </a:bodyPr>
          <a:lstStyle/>
          <a:p>
            <a:r>
              <a:rPr lang="en-US" sz="4200" dirty="0"/>
              <a:t>MORPHOLOGY</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241336-4E08-4B60-B048-CADFE96B17F8}"/>
              </a:ext>
            </a:extLst>
          </p:cNvPr>
          <p:cNvSpPr>
            <a:spLocks noGrp="1"/>
          </p:cNvSpPr>
          <p:nvPr>
            <p:ph idx="1"/>
          </p:nvPr>
        </p:nvSpPr>
        <p:spPr>
          <a:xfrm>
            <a:off x="5126418" y="552091"/>
            <a:ext cx="6224335" cy="5431536"/>
          </a:xfrm>
        </p:spPr>
        <p:txBody>
          <a:bodyPr anchor="ctr">
            <a:normAutofit/>
          </a:bodyPr>
          <a:lstStyle/>
          <a:p>
            <a:pPr marL="0" indent="0">
              <a:buNone/>
            </a:pPr>
            <a:r>
              <a:rPr lang="en-US" sz="2200" dirty="0"/>
              <a:t>The yeast forms are fairly distinctive, which helps in the identification of individual fungi in tissue sections: </a:t>
            </a:r>
          </a:p>
          <a:p>
            <a:pPr marL="0" indent="0">
              <a:buNone/>
            </a:pPr>
            <a:r>
              <a:rPr lang="en-US" sz="2200" dirty="0">
                <a:solidFill>
                  <a:schemeClr val="accent2">
                    <a:lumMod val="75000"/>
                  </a:schemeClr>
                </a:solidFill>
              </a:rPr>
              <a:t>• H. capsulatum: round to </a:t>
            </a:r>
            <a:r>
              <a:rPr lang="en-US" sz="2200" dirty="0" err="1">
                <a:solidFill>
                  <a:schemeClr val="accent2">
                    <a:lumMod val="75000"/>
                  </a:schemeClr>
                </a:solidFill>
              </a:rPr>
              <a:t>oval,small</a:t>
            </a:r>
            <a:r>
              <a:rPr lang="en-US" sz="2200" dirty="0">
                <a:solidFill>
                  <a:schemeClr val="accent2">
                    <a:lumMod val="75000"/>
                  </a:schemeClr>
                </a:solidFill>
              </a:rPr>
              <a:t> yeast forms measuring 2 to 5 µm in diameter </a:t>
            </a:r>
          </a:p>
          <a:p>
            <a:pPr marL="0" indent="0">
              <a:buNone/>
            </a:pPr>
            <a:r>
              <a:rPr lang="en-US" sz="2200" dirty="0">
                <a:solidFill>
                  <a:schemeClr val="accent2">
                    <a:lumMod val="75000"/>
                  </a:schemeClr>
                </a:solidFill>
              </a:rPr>
              <a:t>• C. </a:t>
            </a:r>
            <a:r>
              <a:rPr lang="en-US" sz="2200" dirty="0" err="1">
                <a:solidFill>
                  <a:schemeClr val="accent2">
                    <a:lumMod val="75000"/>
                  </a:schemeClr>
                </a:solidFill>
              </a:rPr>
              <a:t>immitis</a:t>
            </a:r>
            <a:r>
              <a:rPr lang="en-US" sz="2200" dirty="0">
                <a:solidFill>
                  <a:schemeClr val="accent2">
                    <a:lumMod val="75000"/>
                  </a:schemeClr>
                </a:solidFill>
              </a:rPr>
              <a:t>: thick-walled, nonbudding spherules, 20 to 60 µm in diameter, often filled with small endospores </a:t>
            </a:r>
          </a:p>
          <a:p>
            <a:pPr marL="0" indent="0">
              <a:buNone/>
            </a:pPr>
            <a:r>
              <a:rPr lang="en-US" sz="2200" dirty="0">
                <a:solidFill>
                  <a:schemeClr val="accent2">
                    <a:lumMod val="75000"/>
                  </a:schemeClr>
                </a:solidFill>
              </a:rPr>
              <a:t>• B. dermatitidis: round to oval and larger yeast forms than Histoplasma (5 to 25 µm in diameter) that reproduce by characteristic broad-based budding.</a:t>
            </a:r>
          </a:p>
        </p:txBody>
      </p:sp>
    </p:spTree>
    <p:extLst>
      <p:ext uri="{BB962C8B-B14F-4D97-AF65-F5344CB8AC3E}">
        <p14:creationId xmlns:p14="http://schemas.microsoft.com/office/powerpoint/2010/main" val="2225771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47EDD-9B12-4EF5-8D2A-8EAF822C5628}"/>
              </a:ext>
            </a:extLst>
          </p:cNvPr>
          <p:cNvSpPr>
            <a:spLocks noGrp="1"/>
          </p:cNvSpPr>
          <p:nvPr>
            <p:ph type="title"/>
          </p:nvPr>
        </p:nvSpPr>
        <p:spPr/>
        <p:txBody>
          <a:bodyPr/>
          <a:lstStyle/>
          <a:p>
            <a:r>
              <a:rPr lang="en-US" dirty="0"/>
              <a:t>Clinical Features </a:t>
            </a:r>
          </a:p>
        </p:txBody>
      </p:sp>
      <p:sp>
        <p:nvSpPr>
          <p:cNvPr id="3" name="Content Placeholder 2">
            <a:extLst>
              <a:ext uri="{FF2B5EF4-FFF2-40B4-BE49-F238E27FC236}">
                <a16:creationId xmlns:a16="http://schemas.microsoft.com/office/drawing/2014/main" id="{79F4E18D-3EF3-46E1-85E5-46C8A6E7B2A9}"/>
              </a:ext>
            </a:extLst>
          </p:cNvPr>
          <p:cNvSpPr>
            <a:spLocks noGrp="1"/>
          </p:cNvSpPr>
          <p:nvPr>
            <p:ph idx="1"/>
          </p:nvPr>
        </p:nvSpPr>
        <p:spPr/>
        <p:txBody>
          <a:bodyPr/>
          <a:lstStyle/>
          <a:p>
            <a:r>
              <a:rPr lang="en-US" dirty="0"/>
              <a:t>Clinical manifestations may take the form of</a:t>
            </a:r>
          </a:p>
          <a:p>
            <a:pPr marL="0" indent="0">
              <a:buNone/>
            </a:pPr>
            <a:r>
              <a:rPr lang="en-US" dirty="0">
                <a:solidFill>
                  <a:schemeClr val="accent5">
                    <a:lumMod val="75000"/>
                  </a:schemeClr>
                </a:solidFill>
              </a:rPr>
              <a:t>(1) acute (primary) pulmonary infection.</a:t>
            </a:r>
          </a:p>
          <a:p>
            <a:pPr marL="0" indent="0">
              <a:buNone/>
            </a:pPr>
            <a:r>
              <a:rPr lang="en-US" dirty="0">
                <a:solidFill>
                  <a:schemeClr val="accent5">
                    <a:lumMod val="75000"/>
                  </a:schemeClr>
                </a:solidFill>
              </a:rPr>
              <a:t>(2) chronic (granulomatous) pulmonary disease.</a:t>
            </a:r>
          </a:p>
          <a:p>
            <a:pPr marL="0" indent="0">
              <a:buNone/>
            </a:pPr>
            <a:r>
              <a:rPr lang="en-US" dirty="0">
                <a:solidFill>
                  <a:schemeClr val="accent5">
                    <a:lumMod val="75000"/>
                  </a:schemeClr>
                </a:solidFill>
              </a:rPr>
              <a:t>(3) disseminated </a:t>
            </a:r>
            <a:r>
              <a:rPr lang="en-US" dirty="0" err="1">
                <a:solidFill>
                  <a:schemeClr val="accent5">
                    <a:lumMod val="75000"/>
                  </a:schemeClr>
                </a:solidFill>
              </a:rPr>
              <a:t>miliary</a:t>
            </a:r>
            <a:r>
              <a:rPr lang="en-US" dirty="0">
                <a:solidFill>
                  <a:schemeClr val="accent5">
                    <a:lumMod val="75000"/>
                  </a:schemeClr>
                </a:solidFill>
              </a:rPr>
              <a:t> disease.</a:t>
            </a:r>
          </a:p>
          <a:p>
            <a:r>
              <a:rPr lang="en-US" dirty="0"/>
              <a:t>The primary pulmonary nodules, composed of aggregates of macrophages filled with organisms, are associated with similar lesions in the regional lymph nodes. </a:t>
            </a:r>
          </a:p>
          <a:p>
            <a:r>
              <a:rPr lang="en-US" dirty="0"/>
              <a:t>These lesions evolve into small granulomas complete with giant cells and may develop central necrosis and later fibrosis and calcification.</a:t>
            </a:r>
          </a:p>
        </p:txBody>
      </p:sp>
    </p:spTree>
    <p:extLst>
      <p:ext uri="{BB962C8B-B14F-4D97-AF65-F5344CB8AC3E}">
        <p14:creationId xmlns:p14="http://schemas.microsoft.com/office/powerpoint/2010/main" val="2644319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900D6B-389B-4906-9A0D-BFC27EDA762A}"/>
              </a:ext>
            </a:extLst>
          </p:cNvPr>
          <p:cNvSpPr>
            <a:spLocks noGrp="1"/>
          </p:cNvSpPr>
          <p:nvPr>
            <p:ph idx="1"/>
          </p:nvPr>
        </p:nvSpPr>
        <p:spPr>
          <a:xfrm>
            <a:off x="838200" y="630315"/>
            <a:ext cx="10515600" cy="5546648"/>
          </a:xfrm>
        </p:spPr>
        <p:txBody>
          <a:bodyPr/>
          <a:lstStyle/>
          <a:p>
            <a:r>
              <a:rPr lang="en-US" dirty="0"/>
              <a:t>Tuberculosis flourishes under conditions of poverty, crowding, and chronic debilitating illness. </a:t>
            </a:r>
          </a:p>
          <a:p>
            <a:r>
              <a:rPr lang="en-US" dirty="0"/>
              <a:t>Certain disease states also increase the risk, such as diabetes mellitus, Hodgkin lymphoma, chronic lung disease (particularly silicosis), chronic renal failure, malnutrition, alcoholism, and immunosuppression. </a:t>
            </a:r>
          </a:p>
          <a:p>
            <a:r>
              <a:rPr lang="en-US" dirty="0"/>
              <a:t>In areas of the world where HIV infection.</a:t>
            </a:r>
          </a:p>
        </p:txBody>
      </p:sp>
    </p:spTree>
    <p:extLst>
      <p:ext uri="{BB962C8B-B14F-4D97-AF65-F5344CB8AC3E}">
        <p14:creationId xmlns:p14="http://schemas.microsoft.com/office/powerpoint/2010/main" val="3182348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691AC723-E49C-4663-9277-8C12C44870BA}"/>
              </a:ext>
            </a:extLst>
          </p:cNvPr>
          <p:cNvSpPr>
            <a:spLocks noGrp="1"/>
          </p:cNvSpPr>
          <p:nvPr>
            <p:ph idx="1"/>
          </p:nvPr>
        </p:nvSpPr>
        <p:spPr>
          <a:xfrm>
            <a:off x="838200" y="2586789"/>
            <a:ext cx="10515600" cy="3590174"/>
          </a:xfrm>
        </p:spPr>
        <p:txBody>
          <a:bodyPr>
            <a:normAutofit/>
          </a:bodyPr>
          <a:lstStyle/>
          <a:p>
            <a:r>
              <a:rPr lang="en-US" sz="2000" dirty="0"/>
              <a:t>The clinical symptoms and signs resemble those of a “flulike” syndrome and are most often self-limited. In the vulnerable host, chronic cavitary pulmonary disease develops, with a predilection for the upper lobe, resembling the secondary form of tuberculosis.</a:t>
            </a:r>
          </a:p>
          <a:p>
            <a:r>
              <a:rPr lang="en-US" sz="2000" dirty="0"/>
              <a:t>M</a:t>
            </a:r>
            <a:r>
              <a:rPr lang="en-US" sz="2000"/>
              <a:t>anifestations </a:t>
            </a:r>
            <a:r>
              <a:rPr lang="en-US" sz="2000" dirty="0"/>
              <a:t>may include cough, hemoptysis, and even dyspnea and chest pain. </a:t>
            </a:r>
          </a:p>
          <a:p>
            <a:r>
              <a:rPr lang="en-US" sz="2000" dirty="0"/>
              <a:t>In infants or immunocompromised adults, particularly those with HIV infection, disseminated disease (analogous to </a:t>
            </a:r>
            <a:r>
              <a:rPr lang="en-US" sz="2000" dirty="0" err="1"/>
              <a:t>miliary</a:t>
            </a:r>
            <a:r>
              <a:rPr lang="en-US" sz="2000" dirty="0"/>
              <a:t> tuberculosis) may develop. Under these circumstances, there are no well-formed granulomas.</a:t>
            </a:r>
          </a:p>
          <a:p>
            <a:r>
              <a:rPr lang="en-US" sz="2000" dirty="0"/>
              <a:t> Instead, focal collections of phagocytes containing yeast forms are seen within the liver, spleen, lymph nodes, lymphoid tissue of the gastrointestinal tract, and bone marrow. </a:t>
            </a:r>
          </a:p>
          <a:p>
            <a:r>
              <a:rPr lang="en-US" sz="2000" dirty="0"/>
              <a:t>The adrenal glands and meninges also may be involved.</a:t>
            </a:r>
          </a:p>
        </p:txBody>
      </p:sp>
    </p:spTree>
    <p:extLst>
      <p:ext uri="{BB962C8B-B14F-4D97-AF65-F5344CB8AC3E}">
        <p14:creationId xmlns:p14="http://schemas.microsoft.com/office/powerpoint/2010/main" val="3714180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2BD70C-C4A0-46C4-9518-A731098B4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CB825A-6961-48CC-A7F7-4891C8615836}"/>
              </a:ext>
            </a:extLst>
          </p:cNvPr>
          <p:cNvSpPr>
            <a:spLocks noGrp="1"/>
          </p:cNvSpPr>
          <p:nvPr>
            <p:ph type="title"/>
          </p:nvPr>
        </p:nvSpPr>
        <p:spPr>
          <a:xfrm>
            <a:off x="6072445" y="3640254"/>
            <a:ext cx="5319433" cy="2076333"/>
          </a:xfrm>
        </p:spPr>
        <p:txBody>
          <a:bodyPr vert="horz" lIns="91440" tIns="45720" rIns="91440" bIns="45720" rtlCol="0" anchor="t">
            <a:normAutofit/>
          </a:bodyPr>
          <a:lstStyle/>
          <a:p>
            <a:r>
              <a:rPr lang="en-US" sz="4800" kern="1200" dirty="0">
                <a:solidFill>
                  <a:schemeClr val="bg1"/>
                </a:solidFill>
                <a:latin typeface="+mj-lt"/>
                <a:ea typeface="+mj-ea"/>
                <a:cs typeface="+mj-cs"/>
              </a:rPr>
              <a:t>Thank you</a:t>
            </a:r>
          </a:p>
        </p:txBody>
      </p:sp>
      <p:sp>
        <p:nvSpPr>
          <p:cNvPr id="12" name="Freeform: Shape 11">
            <a:extLst>
              <a:ext uri="{FF2B5EF4-FFF2-40B4-BE49-F238E27FC236}">
                <a16:creationId xmlns:a16="http://schemas.microsoft.com/office/drawing/2014/main" id="{39B74A45-BDDD-4892-B8C0-B290C0944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79352" cy="6374535"/>
          </a:xfrm>
          <a:custGeom>
            <a:avLst/>
            <a:gdLst>
              <a:gd name="connsiteX0" fmla="*/ 609861 w 5379352"/>
              <a:gd name="connsiteY0" fmla="*/ 6374535 h 6374535"/>
              <a:gd name="connsiteX1" fmla="*/ 3449004 w 5379352"/>
              <a:gd name="connsiteY1" fmla="*/ 6374535 h 6374535"/>
              <a:gd name="connsiteX2" fmla="*/ 3628245 w 5379352"/>
              <a:gd name="connsiteY2" fmla="*/ 6288190 h 6374535"/>
              <a:gd name="connsiteX3" fmla="*/ 5379352 w 5379352"/>
              <a:gd name="connsiteY3" fmla="*/ 3346018 h 6374535"/>
              <a:gd name="connsiteX4" fmla="*/ 2033334 w 5379352"/>
              <a:gd name="connsiteY4" fmla="*/ 0 h 6374535"/>
              <a:gd name="connsiteX5" fmla="*/ 129310 w 5379352"/>
              <a:gd name="connsiteY5" fmla="*/ 594192 h 6374535"/>
              <a:gd name="connsiteX6" fmla="*/ 0 w 5379352"/>
              <a:gd name="connsiteY6" fmla="*/ 692103 h 6374535"/>
              <a:gd name="connsiteX7" fmla="*/ 0 w 5379352"/>
              <a:gd name="connsiteY7" fmla="*/ 5999934 h 6374535"/>
              <a:gd name="connsiteX8" fmla="*/ 129311 w 5379352"/>
              <a:gd name="connsiteY8" fmla="*/ 6097845 h 6374535"/>
              <a:gd name="connsiteX9" fmla="*/ 367831 w 5379352"/>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9352" h="6374535">
                <a:moveTo>
                  <a:pt x="609861" y="6374535"/>
                </a:moveTo>
                <a:lnTo>
                  <a:pt x="3449004" y="6374535"/>
                </a:lnTo>
                <a:lnTo>
                  <a:pt x="3628245" y="6288190"/>
                </a:lnTo>
                <a:cubicBezTo>
                  <a:pt x="4671283" y="5721578"/>
                  <a:pt x="5379352" y="4616487"/>
                  <a:pt x="5379352" y="3346018"/>
                </a:cubicBezTo>
                <a:cubicBezTo>
                  <a:pt x="5379352" y="1498063"/>
                  <a:pt x="3881289" y="0"/>
                  <a:pt x="2033334" y="0"/>
                </a:cubicBezTo>
                <a:cubicBezTo>
                  <a:pt x="1325914" y="0"/>
                  <a:pt x="669769" y="219535"/>
                  <a:pt x="129310" y="594192"/>
                </a:cubicBezTo>
                <a:lnTo>
                  <a:pt x="0" y="692103"/>
                </a:lnTo>
                <a:lnTo>
                  <a:pt x="0" y="5999934"/>
                </a:lnTo>
                <a:lnTo>
                  <a:pt x="129311" y="6097845"/>
                </a:lnTo>
                <a:cubicBezTo>
                  <a:pt x="206519" y="6151367"/>
                  <a:pt x="286089" y="6201724"/>
                  <a:pt x="367831" y="6248727"/>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516C73E-9465-4C9E-9B86-9E58FB326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9" y="0"/>
            <a:ext cx="5210147" cy="6210629"/>
          </a:xfrm>
          <a:custGeom>
            <a:avLst/>
            <a:gdLst>
              <a:gd name="connsiteX0" fmla="*/ 1058223 w 5210147"/>
              <a:gd name="connsiteY0" fmla="*/ 0 h 6210629"/>
              <a:gd name="connsiteX1" fmla="*/ 3003078 w 5210147"/>
              <a:gd name="connsiteY1" fmla="*/ 0 h 6210629"/>
              <a:gd name="connsiteX2" fmla="*/ 3266657 w 5210147"/>
              <a:gd name="connsiteY2" fmla="*/ 96471 h 6210629"/>
              <a:gd name="connsiteX3" fmla="*/ 5210147 w 5210147"/>
              <a:gd name="connsiteY3" fmla="*/ 3028517 h 6210629"/>
              <a:gd name="connsiteX4" fmla="*/ 2028035 w 5210147"/>
              <a:gd name="connsiteY4" fmla="*/ 6210629 h 6210629"/>
              <a:gd name="connsiteX5" fmla="*/ 3916 w 5210147"/>
              <a:gd name="connsiteY5" fmla="*/ 5483989 h 6210629"/>
              <a:gd name="connsiteX6" fmla="*/ 0 w 5210147"/>
              <a:gd name="connsiteY6" fmla="*/ 5480430 h 6210629"/>
              <a:gd name="connsiteX7" fmla="*/ 0 w 5210147"/>
              <a:gd name="connsiteY7" fmla="*/ 576603 h 6210629"/>
              <a:gd name="connsiteX8" fmla="*/ 3916 w 5210147"/>
              <a:gd name="connsiteY8" fmla="*/ 573044 h 6210629"/>
              <a:gd name="connsiteX9" fmla="*/ 933918 w 5210147"/>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0147" h="6210629">
                <a:moveTo>
                  <a:pt x="1058223" y="0"/>
                </a:moveTo>
                <a:lnTo>
                  <a:pt x="3003078" y="0"/>
                </a:lnTo>
                <a:lnTo>
                  <a:pt x="3266657" y="96471"/>
                </a:lnTo>
                <a:cubicBezTo>
                  <a:pt x="4408765" y="579542"/>
                  <a:pt x="5210147" y="1710443"/>
                  <a:pt x="5210147" y="3028517"/>
                </a:cubicBezTo>
                <a:cubicBezTo>
                  <a:pt x="5210147" y="4785949"/>
                  <a:pt x="3785467" y="6210629"/>
                  <a:pt x="2028035" y="6210629"/>
                </a:cubicBezTo>
                <a:cubicBezTo>
                  <a:pt x="1259159" y="6210629"/>
                  <a:pt x="553973" y="5937936"/>
                  <a:pt x="3916" y="5483989"/>
                </a:cubicBezTo>
                <a:lnTo>
                  <a:pt x="0" y="5480430"/>
                </a:lnTo>
                <a:lnTo>
                  <a:pt x="0" y="576603"/>
                </a:lnTo>
                <a:lnTo>
                  <a:pt x="3916" y="573044"/>
                </a:lnTo>
                <a:cubicBezTo>
                  <a:pt x="278945" y="346070"/>
                  <a:pt x="592755" y="164410"/>
                  <a:pt x="933918" y="394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Smiling Face with No Fill">
            <a:extLst>
              <a:ext uri="{FF2B5EF4-FFF2-40B4-BE49-F238E27FC236}">
                <a16:creationId xmlns:a16="http://schemas.microsoft.com/office/drawing/2014/main" id="{6D93AB81-8476-4EAF-A378-8EC6034926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941" y="1301551"/>
            <a:ext cx="3440610" cy="3440610"/>
          </a:xfrm>
          <a:prstGeom prst="rect">
            <a:avLst/>
          </a:prstGeom>
        </p:spPr>
      </p:pic>
    </p:spTree>
    <p:extLst>
      <p:ext uri="{BB962C8B-B14F-4D97-AF65-F5344CB8AC3E}">
        <p14:creationId xmlns:p14="http://schemas.microsoft.com/office/powerpoint/2010/main" val="1539985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2F70D1-6970-4926-A9AB-8AA90E2B766B}"/>
              </a:ext>
            </a:extLst>
          </p:cNvPr>
          <p:cNvSpPr>
            <a:spLocks noGrp="1"/>
          </p:cNvSpPr>
          <p:nvPr>
            <p:ph idx="1"/>
          </p:nvPr>
        </p:nvSpPr>
        <p:spPr>
          <a:xfrm>
            <a:off x="838200" y="550416"/>
            <a:ext cx="10515600" cy="5626547"/>
          </a:xfrm>
        </p:spPr>
        <p:txBody>
          <a:bodyPr>
            <a:normAutofit fontScale="92500" lnSpcReduction="20000"/>
          </a:bodyPr>
          <a:lstStyle/>
          <a:p>
            <a:r>
              <a:rPr lang="en-US" dirty="0"/>
              <a:t>It is important that infection be differentiated from disease. Infection implies seeding of a focus with organisms, which may or may not cause clinically significant tissue damage (i.e., disease). </a:t>
            </a:r>
          </a:p>
          <a:p>
            <a:r>
              <a:rPr lang="en-US" dirty="0"/>
              <a:t>Although other routes may be involved, most infections are acquired by direct person-</a:t>
            </a:r>
            <a:r>
              <a:rPr lang="en-US" dirty="0" err="1"/>
              <a:t>toperson</a:t>
            </a:r>
            <a:r>
              <a:rPr lang="en-US" dirty="0"/>
              <a:t> transmission of airborne droplets of organisms from an active case to a susceptible host. </a:t>
            </a:r>
          </a:p>
          <a:p>
            <a:r>
              <a:rPr lang="en-US" dirty="0"/>
              <a:t>In most individuals, an asymptomatic focus of pulmonary infection appears that is self-limited, although uncommonly, primary tuberculosis may result in the development of fever and pleural effusions. </a:t>
            </a:r>
          </a:p>
          <a:p>
            <a:r>
              <a:rPr lang="en-US" dirty="0"/>
              <a:t>Generally, the only evidence of infection, if any remains, is a tiny, telltale fibrocalcific nodule at the site of the infection. </a:t>
            </a:r>
          </a:p>
          <a:p>
            <a:r>
              <a:rPr lang="en-US" dirty="0"/>
              <a:t>Viable organisms may remain dormant in such loci for decades, and possibly for the life of the host. </a:t>
            </a:r>
          </a:p>
          <a:p>
            <a:r>
              <a:rPr lang="en-US" dirty="0"/>
              <a:t>Such individuals are infected but do not have active disease and therefore cannot transmit organisms to others. </a:t>
            </a:r>
          </a:p>
          <a:p>
            <a:r>
              <a:rPr lang="en-US" dirty="0"/>
              <a:t>Yet, if their immune defenses are lowered, the infection may </a:t>
            </a:r>
            <a:r>
              <a:rPr lang="en-US" dirty="0" err="1"/>
              <a:t>reacivate</a:t>
            </a:r>
            <a:r>
              <a:rPr lang="en-US" dirty="0"/>
              <a:t> to produce communicable and potentially </a:t>
            </a:r>
            <a:r>
              <a:rPr lang="en-US" dirty="0" err="1"/>
              <a:t>lifethreatening</a:t>
            </a:r>
            <a:r>
              <a:rPr lang="en-US" dirty="0"/>
              <a:t> disease.</a:t>
            </a:r>
          </a:p>
        </p:txBody>
      </p:sp>
    </p:spTree>
    <p:extLst>
      <p:ext uri="{BB962C8B-B14F-4D97-AF65-F5344CB8AC3E}">
        <p14:creationId xmlns:p14="http://schemas.microsoft.com/office/powerpoint/2010/main" val="2617061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179B8C-0388-4E23-A836-C73CC65E2022}"/>
              </a:ext>
            </a:extLst>
          </p:cNvPr>
          <p:cNvSpPr>
            <a:spLocks noGrp="1"/>
          </p:cNvSpPr>
          <p:nvPr>
            <p:ph idx="1"/>
          </p:nvPr>
        </p:nvSpPr>
        <p:spPr>
          <a:xfrm>
            <a:off x="838200" y="568171"/>
            <a:ext cx="10515600" cy="5608792"/>
          </a:xfrm>
        </p:spPr>
        <p:txBody>
          <a:bodyPr>
            <a:normAutofit fontScale="85000" lnSpcReduction="10000"/>
          </a:bodyPr>
          <a:lstStyle/>
          <a:p>
            <a:r>
              <a:rPr lang="en-US" dirty="0"/>
              <a:t>Infection with M. tuberculosis typically leads to the development of delayed hypersensitivity, which can be detected by the tuberculin (Mantoux) test. </a:t>
            </a:r>
          </a:p>
          <a:p>
            <a:r>
              <a:rPr lang="en-US" dirty="0"/>
              <a:t>About 2 to 4 weeks after the infection has begun, intracutaneous injection of 0.1 mL of sterile purified protein derivative (PPD) induces a visible and palpable induration (at least 5 mm in diameter) that peaks in 48 to 72 hours. </a:t>
            </a:r>
          </a:p>
          <a:p>
            <a:r>
              <a:rPr lang="en-US" dirty="0"/>
              <a:t>Sometimes, more PPD is required to elicit the reaction, and unfortunately, in some responders, the standard dose may produce a large, necrotizing lesion. </a:t>
            </a:r>
          </a:p>
          <a:p>
            <a:r>
              <a:rPr lang="en-US" dirty="0"/>
              <a:t>A positive tuberculin skin test result signifies cell-mediated hypersensitivity to tubercular antigens, but does not differentiate between infection and disease. </a:t>
            </a:r>
          </a:p>
          <a:p>
            <a:r>
              <a:rPr lang="en-US" dirty="0"/>
              <a:t>A well-recognized limitation of this test is that false-negative reactions (or skin test anergy) may be produced by certain viral infections, sarcoidosis, malnutrition, Hodgkin lymphoma, immunosuppression, and (notably) overwhelming active tuberculous disease. </a:t>
            </a:r>
            <a:r>
              <a:rPr lang="en-US" dirty="0" err="1"/>
              <a:t>Falsepositive</a:t>
            </a:r>
            <a:r>
              <a:rPr lang="en-US" dirty="0"/>
              <a:t> reactions may result from infection by atypical mycobacteria</a:t>
            </a:r>
          </a:p>
        </p:txBody>
      </p:sp>
    </p:spTree>
    <p:extLst>
      <p:ext uri="{BB962C8B-B14F-4D97-AF65-F5344CB8AC3E}">
        <p14:creationId xmlns:p14="http://schemas.microsoft.com/office/powerpoint/2010/main" val="2625824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F45EC-B695-4BCD-9660-1D5BD9F74835}"/>
              </a:ext>
            </a:extLst>
          </p:cNvPr>
          <p:cNvSpPr>
            <a:spLocks noGrp="1"/>
          </p:cNvSpPr>
          <p:nvPr>
            <p:ph type="title"/>
          </p:nvPr>
        </p:nvSpPr>
        <p:spPr/>
        <p:txBody>
          <a:bodyPr/>
          <a:lstStyle/>
          <a:p>
            <a:r>
              <a:rPr lang="en-US" dirty="0"/>
              <a:t>Etiology and Pathogenesis </a:t>
            </a:r>
          </a:p>
        </p:txBody>
      </p:sp>
      <p:sp>
        <p:nvSpPr>
          <p:cNvPr id="3" name="Content Placeholder 2">
            <a:extLst>
              <a:ext uri="{FF2B5EF4-FFF2-40B4-BE49-F238E27FC236}">
                <a16:creationId xmlns:a16="http://schemas.microsoft.com/office/drawing/2014/main" id="{E97081A0-2F1A-4757-81B2-A175EB904AEE}"/>
              </a:ext>
            </a:extLst>
          </p:cNvPr>
          <p:cNvSpPr>
            <a:spLocks noGrp="1"/>
          </p:cNvSpPr>
          <p:nvPr>
            <p:ph idx="1"/>
          </p:nvPr>
        </p:nvSpPr>
        <p:spPr/>
        <p:txBody>
          <a:bodyPr>
            <a:normAutofit fontScale="77500" lnSpcReduction="20000"/>
          </a:bodyPr>
          <a:lstStyle/>
          <a:p>
            <a:r>
              <a:rPr lang="en-US" dirty="0"/>
              <a:t>Mycobacteria are slender rods that are acid-fast (i.e., they have a high content of complex lipids that readily bind the </a:t>
            </a:r>
            <a:r>
              <a:rPr lang="en-US" dirty="0" err="1"/>
              <a:t>Ziehl-Neelsen</a:t>
            </a:r>
            <a:r>
              <a:rPr lang="en-US" dirty="0"/>
              <a:t> [</a:t>
            </a:r>
            <a:r>
              <a:rPr lang="en-US" dirty="0" err="1"/>
              <a:t>carbol</a:t>
            </a:r>
            <a:r>
              <a:rPr lang="en-US" dirty="0"/>
              <a:t> fuchsin] stain and subsequently stubbornly resist decolorization). </a:t>
            </a:r>
          </a:p>
          <a:p>
            <a:r>
              <a:rPr lang="en-US" dirty="0"/>
              <a:t>M. tuberculosis hominis is responsible for most cases of tuberculosis; the reservoir of infection typically is found in individuals with active pulmonary disease. </a:t>
            </a:r>
          </a:p>
          <a:p>
            <a:r>
              <a:rPr lang="en-US" dirty="0"/>
              <a:t>Transmission usually is direct, by inhalation of airborne organisms in aerosols generated by expectoration or by exposure to contaminated secretions of infected individuals. </a:t>
            </a:r>
          </a:p>
          <a:p>
            <a:r>
              <a:rPr lang="en-US" dirty="0"/>
              <a:t>Oropharyngeal and intestinal tuberculosis contracted by drinking milk contaminated with Mycobacterium </a:t>
            </a:r>
            <a:r>
              <a:rPr lang="en-US" dirty="0" err="1"/>
              <a:t>bovis</a:t>
            </a:r>
            <a:r>
              <a:rPr lang="en-US" dirty="0"/>
              <a:t> infection is now rare except in those countries with tuberculous dairy cows and sales of unpasteurized milk. </a:t>
            </a:r>
          </a:p>
          <a:p>
            <a:r>
              <a:rPr lang="en-US" dirty="0"/>
              <a:t>Other mycobacteria, particularly Mycobacterium avium complex, are much less virulent than M. tuberculosis and rarely cause disease in immunocompetent individuals.</a:t>
            </a:r>
          </a:p>
          <a:p>
            <a:r>
              <a:rPr lang="en-US" dirty="0"/>
              <a:t>However, they cause disease in 10% to 30% of patients with AIDS.</a:t>
            </a:r>
          </a:p>
        </p:txBody>
      </p:sp>
    </p:spTree>
    <p:extLst>
      <p:ext uri="{BB962C8B-B14F-4D97-AF65-F5344CB8AC3E}">
        <p14:creationId xmlns:p14="http://schemas.microsoft.com/office/powerpoint/2010/main" val="3956535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EE651E-B835-41FE-99EB-7000AC276FF7}"/>
              </a:ext>
            </a:extLst>
          </p:cNvPr>
          <p:cNvSpPr>
            <a:spLocks noGrp="1"/>
          </p:cNvSpPr>
          <p:nvPr>
            <p:ph type="title"/>
          </p:nvPr>
        </p:nvSpPr>
        <p:spPr>
          <a:xfrm>
            <a:off x="630936" y="639520"/>
            <a:ext cx="3429000" cy="1719072"/>
          </a:xfrm>
        </p:spPr>
        <p:txBody>
          <a:bodyPr anchor="b">
            <a:normAutofit/>
          </a:bodyPr>
          <a:lstStyle/>
          <a:p>
            <a:r>
              <a:rPr lang="en-US" sz="4800" dirty="0"/>
              <a:t>Pathogenesis</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7F7C22B-FE75-45E1-80FB-C22A42C3589F}"/>
              </a:ext>
            </a:extLst>
          </p:cNvPr>
          <p:cNvSpPr>
            <a:spLocks noGrp="1"/>
          </p:cNvSpPr>
          <p:nvPr>
            <p:ph idx="1"/>
          </p:nvPr>
        </p:nvSpPr>
        <p:spPr>
          <a:xfrm>
            <a:off x="630936" y="2807208"/>
            <a:ext cx="3429000" cy="3410712"/>
          </a:xfrm>
        </p:spPr>
        <p:txBody>
          <a:bodyPr anchor="t">
            <a:normAutofit fontScale="92500"/>
          </a:bodyPr>
          <a:lstStyle/>
          <a:p>
            <a:r>
              <a:rPr lang="en-US" sz="2200" dirty="0"/>
              <a:t>Caseating granulomas and cavitation, are the result of the destructive tissue hypersensitivity that is part and parcel of the host immune response.</a:t>
            </a:r>
          </a:p>
          <a:p>
            <a:r>
              <a:rPr lang="en-US" sz="2200" dirty="0"/>
              <a:t>The sequence of events from inhalation of the infectious inoculum to containment of the primary focus is illustrated.</a:t>
            </a:r>
          </a:p>
          <a:p>
            <a:endParaRPr lang="en-US" sz="2200" dirty="0"/>
          </a:p>
        </p:txBody>
      </p:sp>
      <p:pic>
        <p:nvPicPr>
          <p:cNvPr id="5" name="Content Placeholder 4" descr="Diagram&#10;&#10;Description automatically generated">
            <a:extLst>
              <a:ext uri="{FF2B5EF4-FFF2-40B4-BE49-F238E27FC236}">
                <a16:creationId xmlns:a16="http://schemas.microsoft.com/office/drawing/2014/main" id="{F331AD84-F657-4916-ACA0-0144F25ABA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1029957"/>
            <a:ext cx="6903720" cy="4798085"/>
          </a:xfrm>
          <a:prstGeom prst="rect">
            <a:avLst/>
          </a:prstGeom>
        </p:spPr>
      </p:pic>
    </p:spTree>
    <p:extLst>
      <p:ext uri="{BB962C8B-B14F-4D97-AF65-F5344CB8AC3E}">
        <p14:creationId xmlns:p14="http://schemas.microsoft.com/office/powerpoint/2010/main" val="3676913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150B1-953D-4406-8BC8-039CD49D2564}"/>
              </a:ext>
            </a:extLst>
          </p:cNvPr>
          <p:cNvSpPr>
            <a:spLocks noGrp="1"/>
          </p:cNvSpPr>
          <p:nvPr>
            <p:ph type="title"/>
          </p:nvPr>
        </p:nvSpPr>
        <p:spPr>
          <a:xfrm>
            <a:off x="838200" y="365125"/>
            <a:ext cx="6681186" cy="824483"/>
          </a:xfrm>
        </p:spPr>
        <p:txBody>
          <a:bodyPr>
            <a:normAutofit/>
          </a:bodyPr>
          <a:lstStyle/>
          <a:p>
            <a:r>
              <a:rPr lang="en-US" sz="3600" dirty="0"/>
              <a:t>And it can be outlined as follows:</a:t>
            </a:r>
          </a:p>
        </p:txBody>
      </p:sp>
      <p:sp>
        <p:nvSpPr>
          <p:cNvPr id="3" name="Content Placeholder 2">
            <a:extLst>
              <a:ext uri="{FF2B5EF4-FFF2-40B4-BE49-F238E27FC236}">
                <a16:creationId xmlns:a16="http://schemas.microsoft.com/office/drawing/2014/main" id="{52943E91-2386-4336-AB11-ADF27AF19F52}"/>
              </a:ext>
            </a:extLst>
          </p:cNvPr>
          <p:cNvSpPr>
            <a:spLocks noGrp="1"/>
          </p:cNvSpPr>
          <p:nvPr>
            <p:ph idx="1"/>
          </p:nvPr>
        </p:nvSpPr>
        <p:spPr>
          <a:xfrm>
            <a:off x="838200" y="1189608"/>
            <a:ext cx="10515600" cy="4987355"/>
          </a:xfrm>
        </p:spPr>
        <p:txBody>
          <a:bodyPr>
            <a:normAutofit fontScale="92500" lnSpcReduction="10000"/>
          </a:bodyPr>
          <a:lstStyle/>
          <a:p>
            <a:pPr marL="514350" indent="-514350">
              <a:buFont typeface="+mj-lt"/>
              <a:buAutoNum type="arabicPeriod"/>
            </a:pPr>
            <a:r>
              <a:rPr lang="en-US" dirty="0"/>
              <a:t>Entry into macrophages.</a:t>
            </a:r>
          </a:p>
          <a:p>
            <a:pPr marL="514350" indent="-514350">
              <a:buFont typeface="+mj-lt"/>
              <a:buAutoNum type="arabicPeriod"/>
            </a:pPr>
            <a:r>
              <a:rPr lang="en-US" dirty="0"/>
              <a:t> Replication in macrophages. </a:t>
            </a:r>
          </a:p>
          <a:p>
            <a:r>
              <a:rPr lang="en-US" dirty="0">
                <a:solidFill>
                  <a:schemeClr val="accent6">
                    <a:lumMod val="50000"/>
                  </a:schemeClr>
                </a:solidFill>
              </a:rPr>
              <a:t>the earliest phase of primary tuberculosis (the first 3 weeks) in the </a:t>
            </a:r>
            <a:r>
              <a:rPr lang="en-US" dirty="0" err="1">
                <a:solidFill>
                  <a:schemeClr val="accent6">
                    <a:lumMod val="50000"/>
                  </a:schemeClr>
                </a:solidFill>
              </a:rPr>
              <a:t>nonsensitized</a:t>
            </a:r>
            <a:r>
              <a:rPr lang="en-US" dirty="0">
                <a:solidFill>
                  <a:schemeClr val="accent6">
                    <a:lumMod val="50000"/>
                  </a:schemeClr>
                </a:solidFill>
              </a:rPr>
              <a:t> patient is characterized by bacillary proliferation within the pulmonary alveolar macrophages and air spaces, eventually resulting in bacteremia and seeding of the organisms to multiple sites. </a:t>
            </a:r>
          </a:p>
          <a:p>
            <a:r>
              <a:rPr lang="en-US" dirty="0">
                <a:solidFill>
                  <a:schemeClr val="accent6">
                    <a:lumMod val="50000"/>
                  </a:schemeClr>
                </a:solidFill>
              </a:rPr>
              <a:t>Despite the bacteremia, most individuals at this stage are asymptomatic or have a mild flulike illness.</a:t>
            </a:r>
          </a:p>
          <a:p>
            <a:pPr marL="0" indent="0">
              <a:buNone/>
            </a:pPr>
            <a:r>
              <a:rPr lang="en-US" dirty="0"/>
              <a:t>3. Development of cell-mediated immunity. </a:t>
            </a:r>
          </a:p>
          <a:p>
            <a:r>
              <a:rPr lang="en-US" dirty="0">
                <a:solidFill>
                  <a:schemeClr val="accent6">
                    <a:lumMod val="50000"/>
                  </a:schemeClr>
                </a:solidFill>
              </a:rPr>
              <a:t>This occurs approximately 3 weeks after exposure. </a:t>
            </a:r>
          </a:p>
          <a:p>
            <a:pPr marL="0" indent="0">
              <a:buNone/>
            </a:pPr>
            <a:r>
              <a:rPr lang="en-US" dirty="0"/>
              <a:t>4. T cell–mediated macrophage activation and killing of bacteria.</a:t>
            </a:r>
          </a:p>
          <a:p>
            <a:pPr marL="0" indent="0">
              <a:buNone/>
            </a:pPr>
            <a:r>
              <a:rPr lang="en-US" dirty="0"/>
              <a:t>5. Granulomatous inflammation and tissue damage.</a:t>
            </a:r>
          </a:p>
          <a:p>
            <a:pPr marL="0" indent="0">
              <a:buNone/>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249853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4F5F0C-FDAD-43FC-868A-76532E383521}"/>
              </a:ext>
            </a:extLst>
          </p:cNvPr>
          <p:cNvSpPr>
            <a:spLocks noGrp="1"/>
          </p:cNvSpPr>
          <p:nvPr>
            <p:ph idx="1"/>
          </p:nvPr>
        </p:nvSpPr>
        <p:spPr>
          <a:xfrm>
            <a:off x="838200" y="594804"/>
            <a:ext cx="10515600" cy="5582159"/>
          </a:xfrm>
        </p:spPr>
        <p:txBody>
          <a:bodyPr/>
          <a:lstStyle/>
          <a:p>
            <a:r>
              <a:rPr lang="en-US" dirty="0"/>
              <a:t>Immunity to a tubercular infection is primarily mediated by TH1 cells, which stimulate macrophages to kill mycobacteria. </a:t>
            </a:r>
          </a:p>
          <a:p>
            <a:r>
              <a:rPr lang="en-US" dirty="0"/>
              <a:t>Defects in any of the steps of a TH1 T cell response (including IL-12, IFN-γ, TNF, or nitric oxide production) result in poorly formed granulomas, absence of resistance, and disease progression.</a:t>
            </a:r>
          </a:p>
          <a:p>
            <a:r>
              <a:rPr lang="en-US" dirty="0"/>
              <a:t>Individuals with inherited mutations in any component of the TH1 pathway are extremely susceptible to infections with mycobacteria.</a:t>
            </a:r>
          </a:p>
        </p:txBody>
      </p:sp>
    </p:spTree>
    <p:extLst>
      <p:ext uri="{BB962C8B-B14F-4D97-AF65-F5344CB8AC3E}">
        <p14:creationId xmlns:p14="http://schemas.microsoft.com/office/powerpoint/2010/main" val="3081829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2822</Words>
  <Application>Microsoft Office PowerPoint</Application>
  <PresentationFormat>Widescreen</PresentationFormat>
  <Paragraphs>145</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Dr. Wiam Khreisat</vt:lpstr>
      <vt:lpstr>Tuberculosis</vt:lpstr>
      <vt:lpstr>PowerPoint Presentation</vt:lpstr>
      <vt:lpstr>PowerPoint Presentation</vt:lpstr>
      <vt:lpstr>PowerPoint Presentation</vt:lpstr>
      <vt:lpstr>Etiology and Pathogenesis </vt:lpstr>
      <vt:lpstr>Pathogenesis</vt:lpstr>
      <vt:lpstr>And it can be outlined as follows:</vt:lpstr>
      <vt:lpstr>PowerPoint Presentation</vt:lpstr>
      <vt:lpstr>Primary Tuberculosis </vt:lpstr>
      <vt:lpstr>Morphology</vt:lpstr>
      <vt:lpstr>PowerPoint Presentation</vt:lpstr>
      <vt:lpstr>Secondary Tuberculosis </vt:lpstr>
      <vt:lpstr>PowerPoint Presentation</vt:lpstr>
      <vt:lpstr>PowerPoint Presentation</vt:lpstr>
      <vt:lpstr>PowerPoint Presentation</vt:lpstr>
      <vt:lpstr>MORPHOLOGY</vt:lpstr>
      <vt:lpstr>PowerPoint Presentation</vt:lpstr>
      <vt:lpstr>PowerPoint Presentation</vt:lpstr>
      <vt:lpstr>PowerPoint Presentation</vt:lpstr>
      <vt:lpstr>Clinical Features</vt:lpstr>
      <vt:lpstr>PowerPoint Presentation</vt:lpstr>
      <vt:lpstr>PowerPoint Presentation</vt:lpstr>
      <vt:lpstr>PowerPoint Presentation</vt:lpstr>
      <vt:lpstr>Nontuberculous Mycobacterial Disease </vt:lpstr>
      <vt:lpstr>PowerPoint Presentation</vt:lpstr>
      <vt:lpstr>Histoplasmosis, Coccidioidomycosis, and Blastomycosis</vt:lpstr>
      <vt:lpstr>MORPHOLOGY</vt:lpstr>
      <vt:lpstr>Clinical Features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Wiam Khreisat</dc:title>
  <dc:creator>Leen Aldabbas</dc:creator>
  <cp:lastModifiedBy>Leen Aldabbas</cp:lastModifiedBy>
  <cp:revision>2</cp:revision>
  <dcterms:created xsi:type="dcterms:W3CDTF">2021-10-26T22:54:26Z</dcterms:created>
  <dcterms:modified xsi:type="dcterms:W3CDTF">2021-10-27T02:47:02Z</dcterms:modified>
</cp:coreProperties>
</file>