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9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7B7F-0C2A-4E5E-9E46-EE54C403B0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0EDB-E2DB-4FEB-90A1-AA96DB51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" y="85729"/>
            <a:ext cx="8067675" cy="22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343150"/>
            <a:ext cx="8713788" cy="266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65938" tIns="32968" rIns="65938" bIns="32968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97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7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6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62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62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62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6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71" y="102692"/>
            <a:ext cx="2087563" cy="6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3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2698"/>
            <a:ext cx="2305050" cy="6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3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FB79C5C-3B48-4CF5-9FB6-2293957DD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" y="0"/>
            <a:ext cx="914165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0"/>
            <a:ext cx="4724400" cy="3695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3867150"/>
            <a:ext cx="4648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7150"/>
            <a:ext cx="472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cs typeface="Arial" pitchFamily="34" charset="0"/>
              </a:rPr>
              <a:t>• </a:t>
            </a:r>
            <a:r>
              <a:rPr lang="en-US" sz="2600" b="1" dirty="0" smtClean="0">
                <a:solidFill>
                  <a:srgbClr val="C00000"/>
                </a:solidFill>
                <a:cs typeface="Arial" pitchFamily="34" charset="0"/>
              </a:rPr>
              <a:t>Double </a:t>
            </a:r>
            <a:r>
              <a:rPr lang="en-US" sz="2600" b="1" dirty="0">
                <a:solidFill>
                  <a:srgbClr val="C00000"/>
                </a:solidFill>
                <a:cs typeface="Arial" pitchFamily="34" charset="0"/>
              </a:rPr>
              <a:t>arch of the aorta: </a:t>
            </a:r>
            <a:endParaRPr lang="en-US" sz="26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smtClean="0">
                <a:cs typeface="Arial" pitchFamily="34" charset="0"/>
              </a:rPr>
              <a:t>It </a:t>
            </a:r>
            <a:r>
              <a:rPr lang="en-US" sz="2600" dirty="0">
                <a:cs typeface="Arial" pitchFamily="34" charset="0"/>
              </a:rPr>
              <a:t>is caused by persistence of the right dorsal aorta. </a:t>
            </a:r>
            <a:endParaRPr lang="en-US" sz="2600" dirty="0" smtClean="0"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600" b="1" dirty="0" smtClean="0">
                <a:cs typeface="Arial" pitchFamily="34" charset="0"/>
              </a:rPr>
              <a:t>They </a:t>
            </a:r>
            <a:r>
              <a:rPr lang="en-US" sz="2600" b="1" dirty="0">
                <a:cs typeface="Arial" pitchFamily="34" charset="0"/>
              </a:rPr>
              <a:t>form a ring around </a:t>
            </a:r>
            <a:endParaRPr lang="en-US" sz="2600" b="1" dirty="0" smtClean="0">
              <a:cs typeface="Arial" pitchFamily="34" charset="0"/>
            </a:endParaRPr>
          </a:p>
          <a:p>
            <a:r>
              <a:rPr lang="en-US" sz="26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cs typeface="Arial" pitchFamily="34" charset="0"/>
              </a:rPr>
              <a:t>  1</a:t>
            </a:r>
            <a:r>
              <a:rPr lang="en-US" sz="2600" b="1" dirty="0">
                <a:solidFill>
                  <a:srgbClr val="0000CC"/>
                </a:solidFill>
                <a:cs typeface="Arial" pitchFamily="34" charset="0"/>
              </a:rPr>
              <a:t>. Trachea </a:t>
            </a:r>
            <a:r>
              <a:rPr lang="en-US" sz="2600" dirty="0">
                <a:cs typeface="Arial" pitchFamily="34" charset="0"/>
              </a:rPr>
              <a:t>leading to difficult </a:t>
            </a:r>
            <a:r>
              <a:rPr lang="en-US" sz="2600" dirty="0" smtClean="0">
                <a:cs typeface="Arial" pitchFamily="34" charset="0"/>
              </a:rPr>
              <a:t>in</a:t>
            </a:r>
          </a:p>
          <a:p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     breathing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(dyspnea).</a:t>
            </a:r>
          </a:p>
          <a:p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 </a:t>
            </a:r>
            <a:r>
              <a:rPr lang="en-US" sz="2600" b="1" dirty="0" smtClean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600" b="1" dirty="0">
                <a:solidFill>
                  <a:srgbClr val="0000CC"/>
                </a:solidFill>
                <a:cs typeface="Arial" pitchFamily="34" charset="0"/>
              </a:rPr>
              <a:t>. Esophagus </a:t>
            </a:r>
            <a:r>
              <a:rPr lang="en-US" sz="2600" dirty="0">
                <a:cs typeface="Arial" pitchFamily="34" charset="0"/>
              </a:rPr>
              <a:t>leading </a:t>
            </a:r>
            <a:r>
              <a:rPr lang="en-US" sz="2600" dirty="0" smtClean="0">
                <a:cs typeface="Arial" pitchFamily="34" charset="0"/>
              </a:rPr>
              <a:t>to</a:t>
            </a:r>
          </a:p>
          <a:p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difficult swallowing </a:t>
            </a:r>
            <a:r>
              <a:rPr lang="en-US" sz="2600" b="1" dirty="0" smtClean="0">
                <a:cs typeface="Arial" pitchFamily="34" charset="0"/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dysphagia</a:t>
            </a:r>
            <a:r>
              <a:rPr lang="en-US" sz="2600" b="1" dirty="0">
                <a:cs typeface="Arial" pitchFamily="34" charset="0"/>
              </a:rPr>
              <a:t>). </a:t>
            </a:r>
            <a:endParaRPr lang="en-US" sz="2600" b="1" dirty="0" smtClean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867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side arch of aorta: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- due to persistence of right dorsal aorta and degeneration of the left dorsal aorta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0"/>
            <a:ext cx="3657600" cy="4248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Coarctation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the aorta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- It means narrowing of the aorta distal to the origin of the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artery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Causes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Contraction and shortening of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ductus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Types: </a:t>
            </a:r>
            <a:endParaRPr lang="en-US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Preductal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proximal to the opening of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ductus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Postductal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distal to the opening of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ductus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45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"/>
            <a:ext cx="9151828" cy="5139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666750"/>
            <a:ext cx="38862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66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66750"/>
            <a:ext cx="388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cs typeface="Arial" pitchFamily="34" charset="0"/>
              </a:rPr>
              <a:t>• Patent </a:t>
            </a:r>
            <a:r>
              <a:rPr lang="en-US" sz="2600" b="1" dirty="0" err="1" smtClean="0">
                <a:solidFill>
                  <a:srgbClr val="C00000"/>
                </a:solidFill>
                <a:cs typeface="Arial" pitchFamily="34" charset="0"/>
              </a:rPr>
              <a:t>ductus</a:t>
            </a:r>
            <a:r>
              <a:rPr lang="en-US" sz="2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cs typeface="Arial" pitchFamily="34" charset="0"/>
              </a:rPr>
              <a:t>arteriosus</a:t>
            </a:r>
            <a:endParaRPr lang="en-US" sz="26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sz="2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r>
              <a:rPr lang="en-US" sz="2600" dirty="0" smtClean="0">
                <a:cs typeface="Arial" pitchFamily="34" charset="0"/>
              </a:rPr>
              <a:t>• Failure  of obliteration of the </a:t>
            </a:r>
            <a:r>
              <a:rPr lang="en-US" sz="2600" dirty="0" err="1" smtClean="0">
                <a:cs typeface="Arial" pitchFamily="34" charset="0"/>
              </a:rPr>
              <a:t>ductus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 err="1" smtClean="0">
                <a:cs typeface="Arial" pitchFamily="34" charset="0"/>
              </a:rPr>
              <a:t>arteriosus</a:t>
            </a:r>
            <a:r>
              <a:rPr lang="en-US" sz="2600" dirty="0" smtClean="0">
                <a:cs typeface="Arial" pitchFamily="34" charset="0"/>
              </a:rPr>
              <a:t> leading to communication between the aorta &amp; left pulmonary artery</a:t>
            </a:r>
          </a:p>
          <a:p>
            <a:r>
              <a:rPr lang="en-US" sz="2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US" sz="2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4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9"/>
            <a:ext cx="9145563" cy="51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"/>
            <a:ext cx="9174265" cy="51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Foetal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A- Circulation of the oxygenated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Placenta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----oxygenated blood along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left umbilical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liver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-----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portal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circulation-----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IVC (the oxygenated blood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mixes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with the small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amount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venous blood coming from the lower half of the body)---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right atrium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-------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foramen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ovale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left atrium-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 ((This is directed by 1) The opening of the inferior vena cava lies opposite the foramen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ovale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2) valve of inferior vena cava directs the blood toward the foramen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))----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left ventricle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ascending aorta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supply mainly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heart and the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upper half of the body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which are rapidly growth.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Circulation of the non-oxygenated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Venous blood from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upper half of the body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------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superior vena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-----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atrium (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nonoxygenated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blood mixed with small amount of oxygenated fall from IVC valve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ventricle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-----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pulmonary trunk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--------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(because the lungs are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functioning during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foetal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life)-----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descending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aorta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------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lower half of the body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-------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two umbilical arteries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---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placenta 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5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Postnatal 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changes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Left umbilical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vein is obliterated to form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teres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of the liver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is obliterated to form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venosum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of the liver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Closure of the foramen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ovale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to form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fossa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ovalis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arteriosus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is obliterated to form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arteriosum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Two umbilical arteries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are obliterated to form two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medial umbilical ligaments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0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0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0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3467100" imgH="5018088" progId="">
                  <p:embed/>
                </p:oleObj>
              </mc:Choice>
              <mc:Fallback>
                <p:oleObj name="Clip" r:id="rId5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0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0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3467100" imgH="5018088" progId="">
                  <p:embed/>
                </p:oleObj>
              </mc:Choice>
              <mc:Fallback>
                <p:oleObj name="Clip" r:id="rId7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2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2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2" y="2120708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55373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Development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blood vessels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372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"/>
            <a:ext cx="9157346" cy="5136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83685"/>
            <a:ext cx="3657600" cy="4469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1640" y="83685"/>
            <a:ext cx="36557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Primitive aorta </a:t>
            </a: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dorsal aortae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After lateral folding of the embryo, the 2 dorsal aortae caudal to the 4th thoracic somite fused and form one 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single dorsal aorta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2-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ventral aortae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fused together to form 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aortic sac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3-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pairs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pharyngeal arch arteries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connect the 2 dorsal aortae with aortic sac.</a:t>
            </a:r>
          </a:p>
        </p:txBody>
      </p:sp>
    </p:spTree>
    <p:extLst>
      <p:ext uri="{BB962C8B-B14F-4D97-AF65-F5344CB8AC3E}">
        <p14:creationId xmlns:p14="http://schemas.microsoft.com/office/powerpoint/2010/main" val="376329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7"/>
            <a:ext cx="9163653" cy="51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213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Derivatives </a:t>
            </a: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pharyngeal </a:t>
            </a: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arteries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 arch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(M):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forms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maxillary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artery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2nd arch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forms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stapodial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caroticotympanic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artery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3rd arch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(C)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(3 carotid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arteries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):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common, internal and external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carotid arteries.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4th aortic arch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differs on the 2 sides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a-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left side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forms part of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the arch of aorta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b-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right side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: forms right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innominate (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brachiocophalic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artery and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proximal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part of the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right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subclavian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artery.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5th aortic arch artery: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disappears on both sides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6th aortic arch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Proximal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part Pulmonary arteries on both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sides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Distal part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a) Right side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degenerated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side: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Ductus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between left pulmonary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artery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and arch of aorta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                                - After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birth; it is obliterated and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ligamentum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arteriosum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75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"/>
            <a:ext cx="9174264" cy="5126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23950"/>
            <a:ext cx="32766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395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N. B. During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arteries: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recurrent laryngeal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nerve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turn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right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subclavian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neck because degeneration of the distal part of the right 6th arch artery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The left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nerve </a:t>
            </a:r>
            <a:r>
              <a:rPr lang="en-US" dirty="0">
                <a:latin typeface="Arial" pitchFamily="34" charset="0"/>
                <a:cs typeface="Arial" pitchFamily="34" charset="0"/>
              </a:rPr>
              <a:t>turn around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ligamentum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arteriosum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thorax.</a:t>
            </a:r>
          </a:p>
        </p:txBody>
      </p:sp>
    </p:spTree>
    <p:extLst>
      <p:ext uri="{BB962C8B-B14F-4D97-AF65-F5344CB8AC3E}">
        <p14:creationId xmlns:p14="http://schemas.microsoft.com/office/powerpoint/2010/main" val="248091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6"/>
            <a:ext cx="9144561" cy="5138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571908"/>
            <a:ext cx="8992160" cy="2514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571908"/>
            <a:ext cx="8992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•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Development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of the Arch of aorta </a:t>
            </a:r>
            <a:endParaRPr lang="en-US" sz="20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cs typeface="Arial" pitchFamily="34" charset="0"/>
              </a:rPr>
              <a:t>• </a:t>
            </a:r>
            <a:r>
              <a:rPr lang="en-US" sz="2000" b="1" dirty="0">
                <a:solidFill>
                  <a:srgbClr val="0000CC"/>
                </a:solidFill>
                <a:cs typeface="Arial" pitchFamily="34" charset="0"/>
              </a:rPr>
              <a:t>1st part</a:t>
            </a:r>
            <a:r>
              <a:rPr lang="en-US" sz="2000" dirty="0">
                <a:cs typeface="Arial" pitchFamily="34" charset="0"/>
              </a:rPr>
              <a:t>, from the aortic sac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•</a:t>
            </a:r>
            <a:r>
              <a:rPr lang="en-US" sz="2000" b="1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cs typeface="Arial" pitchFamily="34" charset="0"/>
              </a:rPr>
              <a:t>2nd part, </a:t>
            </a:r>
            <a:r>
              <a:rPr lang="en-US" sz="2000" dirty="0">
                <a:cs typeface="Arial" pitchFamily="34" charset="0"/>
              </a:rPr>
              <a:t>Left horn of the aortic sac (The right horn forms the brachiocephalic artery) 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• </a:t>
            </a:r>
            <a:r>
              <a:rPr lang="en-US" sz="2000" b="1" dirty="0" smtClean="0">
                <a:solidFill>
                  <a:srgbClr val="0000CC"/>
                </a:solidFill>
                <a:cs typeface="Arial" pitchFamily="34" charset="0"/>
              </a:rPr>
              <a:t>3rd </a:t>
            </a:r>
            <a:r>
              <a:rPr lang="en-US" sz="2000" b="1" dirty="0">
                <a:solidFill>
                  <a:srgbClr val="0000CC"/>
                </a:solidFill>
                <a:cs typeface="Arial" pitchFamily="34" charset="0"/>
              </a:rPr>
              <a:t>part, </a:t>
            </a:r>
            <a:r>
              <a:rPr lang="en-US" sz="2000" dirty="0">
                <a:cs typeface="Arial" pitchFamily="34" charset="0"/>
              </a:rPr>
              <a:t>Left 4th pharyngeal arch artery. 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</a:rPr>
              <a:t>• </a:t>
            </a:r>
            <a:r>
              <a:rPr lang="en-US" sz="2000" b="1" dirty="0" smtClean="0">
                <a:solidFill>
                  <a:srgbClr val="0000CC"/>
                </a:solidFill>
                <a:cs typeface="Arial" pitchFamily="34" charset="0"/>
              </a:rPr>
              <a:t>4th </a:t>
            </a:r>
            <a:r>
              <a:rPr lang="en-US" sz="2000" b="1" dirty="0">
                <a:solidFill>
                  <a:srgbClr val="0000CC"/>
                </a:solidFill>
                <a:cs typeface="Arial" pitchFamily="34" charset="0"/>
              </a:rPr>
              <a:t>part, </a:t>
            </a:r>
            <a:r>
              <a:rPr lang="en-US" sz="2000" dirty="0">
                <a:cs typeface="Arial" pitchFamily="34" charset="0"/>
              </a:rPr>
              <a:t>the left dorsal aorta from the left 4th pharyngeal artery to the common dorsa aorta at 4th thoracic somite. 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• 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Ascending </a:t>
            </a:r>
            <a:r>
              <a:rPr lang="en-US" sz="2000" b="1" dirty="0">
                <a:solidFill>
                  <a:srgbClr val="C00000"/>
                </a:solidFill>
                <a:cs typeface="Arial" pitchFamily="34" charset="0"/>
              </a:rPr>
              <a:t>aorta and pulmonary trunk </a:t>
            </a:r>
            <a:r>
              <a:rPr lang="en-US" sz="2000" dirty="0">
                <a:cs typeface="Arial" pitchFamily="34" charset="0"/>
              </a:rPr>
              <a:t>from </a:t>
            </a:r>
            <a:r>
              <a:rPr lang="en-US" sz="2000" dirty="0" err="1">
                <a:cs typeface="Arial" pitchFamily="34" charset="0"/>
              </a:rPr>
              <a:t>truncus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arteriosus</a:t>
            </a:r>
            <a:r>
              <a:rPr lang="en-US" sz="2000" dirty="0">
                <a:cs typeface="Arial" pitchFamily="34" charset="0"/>
              </a:rPr>
              <a:t> of the </a:t>
            </a:r>
            <a:r>
              <a:rPr lang="en-US" sz="2000" dirty="0" err="1">
                <a:cs typeface="Arial" pitchFamily="34" charset="0"/>
              </a:rPr>
              <a:t>bulbus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cordis</a:t>
            </a: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3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arteries </a:t>
            </a:r>
            <a:endParaRPr lang="en-US" sz="2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700" b="1" dirty="0" smtClean="0">
                <a:latin typeface="Arial" pitchFamily="34" charset="0"/>
                <a:cs typeface="Arial" pitchFamily="34" charset="0"/>
              </a:rPr>
              <a:t>- Branches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of the dorsal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aorta</a:t>
            </a:r>
          </a:p>
          <a:p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Occipital </a:t>
            </a:r>
            <a:r>
              <a:rPr lang="en-US" sz="27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arteries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, disappear.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Cervical </a:t>
            </a:r>
            <a:r>
              <a:rPr lang="en-US" sz="27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arteries: </a:t>
            </a:r>
            <a:endParaRPr lang="en-US" sz="27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  a-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The upper 6 arteries disappear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b- The 7th cervical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artery: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gives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artery</a:t>
            </a:r>
          </a:p>
          <a:p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Thoracic </a:t>
            </a:r>
            <a:r>
              <a:rPr lang="en-US" sz="27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arteries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: form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intercostal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subcostal arteries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Lumbar </a:t>
            </a:r>
            <a:r>
              <a:rPr lang="en-US" sz="27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arteries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gives lumbar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arteries</a:t>
            </a:r>
          </a:p>
          <a:p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Sacral </a:t>
            </a:r>
            <a:r>
              <a:rPr lang="en-US" sz="27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arteries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: form lateral sacral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 arteries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20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66750"/>
            <a:ext cx="7924800" cy="3962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Congenital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/>
              <a:t>a</a:t>
            </a:r>
            <a:r>
              <a:rPr lang="en-US" altLang="en-US" sz="6000" b="1" dirty="0" smtClean="0"/>
              <a:t>nomalies </a:t>
            </a:r>
            <a:r>
              <a:rPr lang="en-US" altLang="en-US" sz="6000" b="1" dirty="0" smtClean="0"/>
              <a:t>of 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of aorta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27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910</Words>
  <Application>Microsoft Office PowerPoint</Application>
  <PresentationFormat>On-screen Show (16:9)</PresentationFormat>
  <Paragraphs>89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2020-11-23T07:50:24Z</dcterms:created>
  <dcterms:modified xsi:type="dcterms:W3CDTF">2020-11-23T09:38:54Z</dcterms:modified>
</cp:coreProperties>
</file>