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08" r:id="rId2"/>
    <p:sldId id="409" r:id="rId3"/>
    <p:sldId id="410" r:id="rId4"/>
    <p:sldId id="411" r:id="rId5"/>
    <p:sldId id="412" r:id="rId6"/>
    <p:sldId id="414" r:id="rId7"/>
    <p:sldId id="415" r:id="rId8"/>
    <p:sldId id="417" r:id="rId9"/>
    <p:sldId id="419" r:id="rId10"/>
    <p:sldId id="421" r:id="rId11"/>
    <p:sldId id="422" r:id="rId12"/>
    <p:sldId id="424" r:id="rId13"/>
    <p:sldId id="423" r:id="rId14"/>
    <p:sldId id="425" r:id="rId15"/>
    <p:sldId id="426" r:id="rId16"/>
    <p:sldId id="427" r:id="rId17"/>
    <p:sldId id="428" r:id="rId18"/>
    <p:sldId id="385" r:id="rId19"/>
    <p:sldId id="429" r:id="rId20"/>
    <p:sldId id="430" r:id="rId21"/>
    <p:sldId id="431" r:id="rId22"/>
    <p:sldId id="272" r:id="rId23"/>
    <p:sldId id="432" r:id="rId24"/>
    <p:sldId id="258" r:id="rId25"/>
    <p:sldId id="433" r:id="rId26"/>
    <p:sldId id="286" r:id="rId27"/>
    <p:sldId id="264" r:id="rId28"/>
    <p:sldId id="434" r:id="rId29"/>
    <p:sldId id="435" r:id="rId30"/>
    <p:sldId id="436" r:id="rId31"/>
    <p:sldId id="446" r:id="rId32"/>
    <p:sldId id="285" r:id="rId33"/>
    <p:sldId id="437" r:id="rId34"/>
    <p:sldId id="438" r:id="rId35"/>
    <p:sldId id="439" r:id="rId36"/>
    <p:sldId id="440" r:id="rId37"/>
    <p:sldId id="441" r:id="rId38"/>
    <p:sldId id="442" r:id="rId39"/>
    <p:sldId id="279" r:id="rId40"/>
    <p:sldId id="450" r:id="rId41"/>
    <p:sldId id="451" r:id="rId42"/>
    <p:sldId id="452" r:id="rId43"/>
    <p:sldId id="443" r:id="rId44"/>
    <p:sldId id="445" r:id="rId45"/>
    <p:sldId id="444" r:id="rId46"/>
    <p:sldId id="448" r:id="rId47"/>
    <p:sldId id="453" r:id="rId48"/>
    <p:sldId id="447" r:id="rId49"/>
    <p:sldId id="455" r:id="rId50"/>
    <p:sldId id="449" r:id="rId51"/>
    <p:sldId id="454" r:id="rId52"/>
    <p:sldId id="333" r:id="rId53"/>
    <p:sldId id="334" r:id="rId54"/>
    <p:sldId id="33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87636" autoAdjust="0"/>
  </p:normalViewPr>
  <p:slideViewPr>
    <p:cSldViewPr snapToGrid="0">
      <p:cViewPr varScale="1">
        <p:scale>
          <a:sx n="64" d="100"/>
          <a:sy n="64"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473C1-98BC-4923-9B6E-493DDA26A3C6}" type="datetimeFigureOut">
              <a:rPr lang="en-US" smtClean="0"/>
              <a:t>25/09/2022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3284-9D3D-4897-9D6E-A938DD86196E}" type="slidenum">
              <a:rPr lang="en-US" smtClean="0"/>
              <a:t>‹#›</a:t>
            </a:fld>
            <a:endParaRPr lang="en-US"/>
          </a:p>
        </p:txBody>
      </p:sp>
    </p:spTree>
    <p:extLst>
      <p:ext uri="{BB962C8B-B14F-4D97-AF65-F5344CB8AC3E}">
        <p14:creationId xmlns:p14="http://schemas.microsoft.com/office/powerpoint/2010/main" val="126349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03284-9D3D-4897-9D6E-A938DD86196E}" type="slidenum">
              <a:rPr lang="en-US" smtClean="0"/>
              <a:t>11</a:t>
            </a:fld>
            <a:endParaRPr lang="en-US"/>
          </a:p>
        </p:txBody>
      </p:sp>
    </p:spTree>
    <p:extLst>
      <p:ext uri="{BB962C8B-B14F-4D97-AF65-F5344CB8AC3E}">
        <p14:creationId xmlns:p14="http://schemas.microsoft.com/office/powerpoint/2010/main" val="34302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solidFill>
                  <a:srgbClr val="FF0000"/>
                </a:solidFill>
              </a:rPr>
              <a:t>Immunoglobulin </a:t>
            </a:r>
          </a:p>
          <a:p>
            <a:pPr lvl="1">
              <a:buFont typeface="Wingdings" panose="05000000000000000000" pitchFamily="2" charset="2"/>
              <a:buChar char="Ø"/>
            </a:pPr>
            <a:r>
              <a:rPr lang="en-US" dirty="0" smtClean="0"/>
              <a:t>Ig is recommended for </a:t>
            </a:r>
            <a:r>
              <a:rPr lang="en-US" dirty="0" err="1" smtClean="0"/>
              <a:t>preexposure</a:t>
            </a:r>
            <a:r>
              <a:rPr lang="en-US" dirty="0" smtClean="0"/>
              <a:t> prophylaxis for susceptible </a:t>
            </a:r>
            <a:r>
              <a:rPr lang="en-US" dirty="0" err="1" smtClean="0"/>
              <a:t>travelersto</a:t>
            </a:r>
            <a:r>
              <a:rPr lang="en-US" dirty="0" smtClean="0"/>
              <a:t> countries where HAV is endemic, and it provides effective protection for up to 3 mo. HAV vaccine given any time before travel is</a:t>
            </a:r>
          </a:p>
          <a:p>
            <a:pPr marL="0" indent="0">
              <a:buNone/>
            </a:pPr>
            <a:r>
              <a:rPr lang="en-US" dirty="0" smtClean="0"/>
              <a:t>preferred for </a:t>
            </a:r>
            <a:r>
              <a:rPr lang="en-US" dirty="0" err="1" smtClean="0"/>
              <a:t>preexposure</a:t>
            </a:r>
            <a:r>
              <a:rPr lang="en-US" dirty="0" smtClean="0"/>
              <a:t> prophylaxis in healthy persons, but Ig ensures</a:t>
            </a:r>
          </a:p>
          <a:p>
            <a:pPr marL="0" indent="0">
              <a:buNone/>
            </a:pPr>
            <a:r>
              <a:rPr lang="en-US" dirty="0" smtClean="0"/>
              <a:t>an appropriate prophylaxis in children younger than 12 </a:t>
            </a:r>
            <a:r>
              <a:rPr lang="en-US" dirty="0" err="1" smtClean="0"/>
              <a:t>mo</a:t>
            </a:r>
            <a:r>
              <a:rPr lang="en-US" dirty="0" smtClean="0"/>
              <a:t> old, patients</a:t>
            </a:r>
          </a:p>
          <a:p>
            <a:pPr marL="0" indent="0">
              <a:buNone/>
            </a:pPr>
            <a:r>
              <a:rPr lang="en-US" dirty="0" smtClean="0"/>
              <a:t>allergic to a vaccine component, or those who elect not to receive the</a:t>
            </a:r>
          </a:p>
          <a:p>
            <a:pPr marL="0" indent="0">
              <a:buNone/>
            </a:pPr>
            <a:r>
              <a:rPr lang="en-US" dirty="0" smtClean="0"/>
              <a:t>vaccine</a:t>
            </a:r>
          </a:p>
          <a:p>
            <a:endParaRPr lang="en-US" dirty="0" smtClean="0"/>
          </a:p>
          <a:p>
            <a:pPr marL="0" indent="0">
              <a:buNone/>
            </a:pPr>
            <a:r>
              <a:rPr lang="en-US" dirty="0" smtClean="0">
                <a:latin typeface="Arial" panose="020B0604020202020204" pitchFamily="34" charset="0"/>
              </a:rPr>
              <a:t>Ig prophylaxis in post-exposure situations should be used as soon as possible (not effective more than 2 weeks after exposure). It is exclusively used for children younger than 12 months old, immunocompromised hosts, those with chronic liver disease or in whom vaccine is contraindicated. Ig is preferred in patients older than 40 years of age, with HAV vaccine preferred in healthy persons 12 mo-40 years old.</a:t>
            </a:r>
          </a:p>
          <a:p>
            <a:pPr marL="0" indent="0">
              <a:buNone/>
            </a:pPr>
            <a:r>
              <a:rPr lang="en-US" dirty="0" smtClean="0">
                <a:latin typeface="Arial" panose="020B0604020202020204" pitchFamily="34" charset="0"/>
              </a:rPr>
              <a:t>Ig is not routinely recommended for sporadic </a:t>
            </a:r>
            <a:r>
              <a:rPr lang="en-US" dirty="0" err="1" smtClean="0">
                <a:latin typeface="Arial" panose="020B0604020202020204" pitchFamily="34" charset="0"/>
              </a:rPr>
              <a:t>nonhousehold</a:t>
            </a:r>
            <a:r>
              <a:rPr lang="en-US" dirty="0" smtClean="0">
                <a:latin typeface="Arial" panose="020B0604020202020204" pitchFamily="34" charset="0"/>
              </a:rPr>
              <a:t> exposure (e.g., protection of hospital personnel or schoolmates). The vaccine has several advantages over Ig, including long-term protection, availability and ease of administration, with cost similar to, or less than, that of Ig.</a:t>
            </a:r>
          </a:p>
          <a:p>
            <a:endParaRPr lang="en-US" dirty="0"/>
          </a:p>
        </p:txBody>
      </p:sp>
      <p:sp>
        <p:nvSpPr>
          <p:cNvPr id="4" name="Slide Number Placeholder 3"/>
          <p:cNvSpPr>
            <a:spLocks noGrp="1"/>
          </p:cNvSpPr>
          <p:nvPr>
            <p:ph type="sldNum" sz="quarter" idx="10"/>
          </p:nvPr>
        </p:nvSpPr>
        <p:spPr/>
        <p:txBody>
          <a:bodyPr/>
          <a:lstStyle/>
          <a:p>
            <a:fld id="{06903284-9D3D-4897-9D6E-A938DD86196E}" type="slidenum">
              <a:rPr lang="en-US" smtClean="0"/>
              <a:t>22</a:t>
            </a:fld>
            <a:endParaRPr lang="en-US"/>
          </a:p>
        </p:txBody>
      </p:sp>
    </p:spTree>
    <p:extLst>
      <p:ext uri="{BB962C8B-B14F-4D97-AF65-F5344CB8AC3E}">
        <p14:creationId xmlns:p14="http://schemas.microsoft.com/office/powerpoint/2010/main" val="419701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diagnosis of viral hepatitis is confirmed by serological testing (see Table 113.1 and Fig. 113.1). The presence of IgM-specific antibody to HAV with low or absent IgG antibody is presumptive evidence of acute HAV infection. The presence of HBsAg signifies acute or chronic infection with HBV. </a:t>
            </a:r>
            <a:r>
              <a:rPr lang="en-US" dirty="0" err="1" smtClean="0"/>
              <a:t>Antigenemia</a:t>
            </a:r>
            <a:r>
              <a:rPr lang="en-US" dirty="0" smtClean="0"/>
              <a:t> appears early in the illness and is usually transient but is characteristic of chronic infection. Maternal HBsAg status should always be determined when HBV infection is diagnosed in children younger than 1 year of age because of the likelihood of vertical transmission. Hepatitis B early antigen (HBeAg) appears in the serum with acute HBV</a:t>
            </a:r>
          </a:p>
          <a:p>
            <a:endParaRPr lang="en-US" dirty="0"/>
          </a:p>
        </p:txBody>
      </p:sp>
      <p:sp>
        <p:nvSpPr>
          <p:cNvPr id="4" name="Slide Number Placeholder 3"/>
          <p:cNvSpPr>
            <a:spLocks noGrp="1"/>
          </p:cNvSpPr>
          <p:nvPr>
            <p:ph type="sldNum" sz="quarter" idx="10"/>
          </p:nvPr>
        </p:nvSpPr>
        <p:spPr/>
        <p:txBody>
          <a:bodyPr/>
          <a:lstStyle/>
          <a:p>
            <a:fld id="{06903284-9D3D-4897-9D6E-A938DD86196E}" type="slidenum">
              <a:rPr lang="en-US" smtClean="0"/>
              <a:t>24</a:t>
            </a:fld>
            <a:endParaRPr lang="en-US"/>
          </a:p>
        </p:txBody>
      </p:sp>
    </p:spTree>
    <p:extLst>
      <p:ext uri="{BB962C8B-B14F-4D97-AF65-F5344CB8AC3E}">
        <p14:creationId xmlns:p14="http://schemas.microsoft.com/office/powerpoint/2010/main" val="173709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a:r>
            <a:br>
              <a:rPr lang="en-US" dirty="0" smtClean="0"/>
            </a:br>
            <a:r>
              <a:rPr lang="en-US" b="1" dirty="0" smtClean="0"/>
              <a:t>Acute hepatitis:</a:t>
            </a:r>
          </a:p>
          <a:p>
            <a:pPr marL="0" indent="0">
              <a:buNone/>
            </a:pPr>
            <a:r>
              <a:rPr lang="en-US" dirty="0" smtClean="0"/>
              <a:t>There is </a:t>
            </a:r>
            <a:r>
              <a:rPr lang="en-US" dirty="0" err="1" smtClean="0"/>
              <a:t>is</a:t>
            </a:r>
            <a:r>
              <a:rPr lang="en-US" dirty="0" smtClean="0"/>
              <a:t> infection of hepatocytes by HBV, resulting in expression of viral antigens on the cell surface (</a:t>
            </a:r>
            <a:r>
              <a:rPr lang="en-US" b="1" dirty="0" err="1" smtClean="0"/>
              <a:t>HBcAg</a:t>
            </a:r>
            <a:r>
              <a:rPr lang="en-US" b="1" dirty="0" smtClean="0"/>
              <a:t> and HBeAg)</a:t>
            </a:r>
            <a:r>
              <a:rPr lang="en-US" dirty="0" smtClean="0"/>
              <a:t>. These antigens, in combination with MHC proteins, make the cell a target for cytotoxic T-cell lysis.</a:t>
            </a:r>
          </a:p>
          <a:p>
            <a:r>
              <a:rPr lang="en-US" b="1" dirty="0" smtClean="0"/>
              <a:t>Chronic hepatitis </a:t>
            </a:r>
            <a:r>
              <a:rPr lang="en-US" dirty="0" smtClean="0"/>
              <a:t>mechanism</a:t>
            </a:r>
            <a:r>
              <a:rPr lang="en-US" b="1" dirty="0" smtClean="0"/>
              <a:t> </a:t>
            </a:r>
            <a:r>
              <a:rPr lang="en-US" dirty="0" smtClean="0"/>
              <a:t>is less well understood, but there is some kind of tolerance which interferences with destruction of hepatocytes. This </a:t>
            </a:r>
            <a:r>
              <a:rPr lang="en-US" b="1" dirty="0" smtClean="0"/>
              <a:t>tolerance </a:t>
            </a:r>
            <a:r>
              <a:rPr lang="en-US" dirty="0" smtClean="0"/>
              <a:t>phenomenon predominates in the cases acquired </a:t>
            </a:r>
            <a:r>
              <a:rPr lang="en-US" dirty="0" err="1" smtClean="0"/>
              <a:t>perinatally</a:t>
            </a:r>
            <a:r>
              <a:rPr lang="en-US" dirty="0" smtClean="0"/>
              <a:t>, resulting in a high incidence of persistent infection in children with no or little inflammation in the liver.</a:t>
            </a:r>
          </a:p>
          <a:p>
            <a:r>
              <a:rPr lang="en-US" dirty="0" smtClean="0"/>
              <a:t> In these patients, the inherent hepatocellular carcinoma risk is very high,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06903284-9D3D-4897-9D6E-A938DD86196E}" type="slidenum">
              <a:rPr lang="en-US" smtClean="0"/>
              <a:t>25</a:t>
            </a:fld>
            <a:endParaRPr lang="en-US"/>
          </a:p>
        </p:txBody>
      </p:sp>
    </p:spTree>
    <p:extLst>
      <p:ext uri="{BB962C8B-B14F-4D97-AF65-F5344CB8AC3E}">
        <p14:creationId xmlns:p14="http://schemas.microsoft.com/office/powerpoint/2010/main" val="263934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C21E27-881B-4AFC-B3D5-1001B42BBCE6}" type="datetimeFigureOut">
              <a:rPr lang="en-US" smtClean="0"/>
              <a:t>25/09/2022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319821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21E27-881B-4AFC-B3D5-1001B42BBCE6}" type="datetimeFigureOut">
              <a:rPr lang="en-US" smtClean="0"/>
              <a:t>25/09/2022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270583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21E27-881B-4AFC-B3D5-1001B42BBCE6}" type="datetimeFigureOut">
              <a:rPr lang="en-US" smtClean="0"/>
              <a:t>25/09/2022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192633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21E27-881B-4AFC-B3D5-1001B42BBCE6}" type="datetimeFigureOut">
              <a:rPr lang="en-US" smtClean="0"/>
              <a:t>25/09/2022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155921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21E27-881B-4AFC-B3D5-1001B42BBCE6}" type="datetimeFigureOut">
              <a:rPr lang="en-US" smtClean="0"/>
              <a:t>25/09/2022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321052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21E27-881B-4AFC-B3D5-1001B42BBCE6}" type="datetimeFigureOut">
              <a:rPr lang="en-US" smtClean="0"/>
              <a:t>25/09/2022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351983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21E27-881B-4AFC-B3D5-1001B42BBCE6}" type="datetimeFigureOut">
              <a:rPr lang="en-US" smtClean="0"/>
              <a:t>25/09/2022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245460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21E27-881B-4AFC-B3D5-1001B42BBCE6}" type="datetimeFigureOut">
              <a:rPr lang="en-US" smtClean="0"/>
              <a:t>25/09/2022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211958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21E27-881B-4AFC-B3D5-1001B42BBCE6}" type="datetimeFigureOut">
              <a:rPr lang="en-US" smtClean="0"/>
              <a:t>25/09/2022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89696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C21E27-881B-4AFC-B3D5-1001B42BBCE6}" type="datetimeFigureOut">
              <a:rPr lang="en-US" smtClean="0"/>
              <a:t>25/09/2022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214531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C21E27-881B-4AFC-B3D5-1001B42BBCE6}" type="datetimeFigureOut">
              <a:rPr lang="en-US" smtClean="0"/>
              <a:t>25/09/2022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A5E8-4579-49DB-ABBB-0D830ABC4059}" type="slidenum">
              <a:rPr lang="en-US" smtClean="0"/>
              <a:t>‹#›</a:t>
            </a:fld>
            <a:endParaRPr lang="en-US"/>
          </a:p>
        </p:txBody>
      </p:sp>
    </p:spTree>
    <p:extLst>
      <p:ext uri="{BB962C8B-B14F-4D97-AF65-F5344CB8AC3E}">
        <p14:creationId xmlns:p14="http://schemas.microsoft.com/office/powerpoint/2010/main" val="107795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6C21E27-881B-4AFC-B3D5-1001B42BBCE6}" type="datetimeFigureOut">
              <a:rPr lang="en-US" smtClean="0"/>
              <a:pPr/>
              <a:t>25/09/2022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14DA5E8-4579-49DB-ABBB-0D830ABC4059}" type="slidenum">
              <a:rPr lang="en-US" smtClean="0"/>
              <a:pPr/>
              <a:t>‹#›</a:t>
            </a:fld>
            <a:endParaRPr lang="en-US" dirty="0"/>
          </a:p>
        </p:txBody>
      </p:sp>
    </p:spTree>
    <p:extLst>
      <p:ext uri="{BB962C8B-B14F-4D97-AF65-F5344CB8AC3E}">
        <p14:creationId xmlns:p14="http://schemas.microsoft.com/office/powerpoint/2010/main" val="99799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clrChange>
              <a:clrFrom>
                <a:srgbClr val="031104"/>
              </a:clrFrom>
              <a:clrTo>
                <a:srgbClr val="031104">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068" t="9412" r="8530" b="9295"/>
          <a:stretch/>
        </p:blipFill>
        <p:spPr>
          <a:xfrm>
            <a:off x="2766278" y="768686"/>
            <a:ext cx="2871989" cy="2833352"/>
          </a:xfrm>
          <a:prstGeom prst="rect">
            <a:avLst/>
          </a:prstGeom>
        </p:spPr>
      </p:pic>
      <p:sp>
        <p:nvSpPr>
          <p:cNvPr id="2" name="Title 1"/>
          <p:cNvSpPr>
            <a:spLocks noGrp="1"/>
          </p:cNvSpPr>
          <p:nvPr>
            <p:ph type="ctrTitle"/>
          </p:nvPr>
        </p:nvSpPr>
        <p:spPr>
          <a:xfrm>
            <a:off x="2584969" y="2143725"/>
            <a:ext cx="9022188" cy="914400"/>
          </a:xfrm>
        </p:spPr>
        <p:txBody>
          <a:bodyPr>
            <a:noAutofit/>
          </a:bodyPr>
          <a:lstStyle/>
          <a:p>
            <a:r>
              <a:rPr lang="en-US" sz="12000" b="1" dirty="0">
                <a:solidFill>
                  <a:srgbClr val="D8D8D8"/>
                </a:solidFill>
                <a:latin typeface="Times New Roman" panose="02020603050405020304" pitchFamily="18" charset="0"/>
                <a:ea typeface="SimSun-ExtB" panose="02010609060101010101" pitchFamily="49" charset="-122"/>
                <a:cs typeface="Times New Roman" panose="02020603050405020304" pitchFamily="18" charset="0"/>
              </a:rPr>
              <a:t>    patitis</a:t>
            </a:r>
          </a:p>
        </p:txBody>
      </p:sp>
      <p:sp>
        <p:nvSpPr>
          <p:cNvPr id="3" name="Subtitle 2"/>
          <p:cNvSpPr>
            <a:spLocks noGrp="1"/>
          </p:cNvSpPr>
          <p:nvPr>
            <p:ph type="subTitle" idx="1"/>
          </p:nvPr>
        </p:nvSpPr>
        <p:spPr>
          <a:xfrm>
            <a:off x="-920498" y="4861775"/>
            <a:ext cx="9144000" cy="406366"/>
          </a:xfrm>
        </p:spPr>
        <p:txBody>
          <a:bodyPr>
            <a:noAutofit/>
          </a:bodyPr>
          <a:lstStyle/>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4885386" y="4863765"/>
            <a:ext cx="9144000" cy="406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9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28978" t="34702" r="39572" b="13502"/>
          <a:stretch/>
        </p:blipFill>
        <p:spPr>
          <a:xfrm>
            <a:off x="0" y="0"/>
            <a:ext cx="6220496" cy="6858000"/>
          </a:xfrm>
          <a:prstGeom prst="rect">
            <a:avLst/>
          </a:prstGeom>
        </p:spPr>
      </p:pic>
      <p:pic>
        <p:nvPicPr>
          <p:cNvPr id="5" name="Picture 4"/>
          <p:cNvPicPr>
            <a:picLocks noChangeAspect="1"/>
          </p:cNvPicPr>
          <p:nvPr/>
        </p:nvPicPr>
        <p:blipFill rotWithShape="1">
          <a:blip r:embed="rId3"/>
          <a:srcRect l="29081" t="23372" r="39443" b="16770"/>
          <a:stretch/>
        </p:blipFill>
        <p:spPr>
          <a:xfrm>
            <a:off x="6220496" y="0"/>
            <a:ext cx="5997261" cy="4378817"/>
          </a:xfrm>
          <a:prstGeom prst="rect">
            <a:avLst/>
          </a:prstGeom>
        </p:spPr>
      </p:pic>
      <p:pic>
        <p:nvPicPr>
          <p:cNvPr id="6" name="Picture 5"/>
          <p:cNvPicPr>
            <a:picLocks noChangeAspect="1"/>
          </p:cNvPicPr>
          <p:nvPr/>
        </p:nvPicPr>
        <p:blipFill rotWithShape="1">
          <a:blip r:embed="rId4"/>
          <a:srcRect l="29081" t="62280" r="39541" b="17826"/>
          <a:stretch/>
        </p:blipFill>
        <p:spPr>
          <a:xfrm>
            <a:off x="6220496" y="4378816"/>
            <a:ext cx="5997261" cy="2479183"/>
          </a:xfrm>
          <a:prstGeom prst="rect">
            <a:avLst/>
          </a:prstGeom>
        </p:spPr>
      </p:pic>
    </p:spTree>
    <p:extLst>
      <p:ext uri="{BB962C8B-B14F-4D97-AF65-F5344CB8AC3E}">
        <p14:creationId xmlns:p14="http://schemas.microsoft.com/office/powerpoint/2010/main" val="263739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HEPATITIS A </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a:t>HAV</a:t>
            </a:r>
            <a:r>
              <a:rPr lang="en-US" dirty="0"/>
              <a:t> is the most </a:t>
            </a:r>
            <a:r>
              <a:rPr lang="en-US" dirty="0">
                <a:solidFill>
                  <a:srgbClr val="FF0000"/>
                </a:solidFill>
              </a:rPr>
              <a:t>prevalent</a:t>
            </a:r>
            <a:r>
              <a:rPr lang="en-US" dirty="0"/>
              <a:t> </a:t>
            </a:r>
            <a:r>
              <a:rPr lang="en-US" b="1" dirty="0" err="1"/>
              <a:t>hepatotropic</a:t>
            </a:r>
            <a:r>
              <a:rPr lang="en-US" dirty="0"/>
              <a:t> virus, also it is responsible for </a:t>
            </a:r>
            <a:r>
              <a:rPr lang="en-US" dirty="0">
                <a:solidFill>
                  <a:srgbClr val="FF0000"/>
                </a:solidFill>
              </a:rPr>
              <a:t>most</a:t>
            </a:r>
            <a:r>
              <a:rPr lang="en-US" dirty="0"/>
              <a:t> forms of acute and benign hepatitis.</a:t>
            </a:r>
          </a:p>
          <a:p>
            <a:pPr marL="0" indent="0">
              <a:buNone/>
            </a:pPr>
            <a:endParaRPr lang="en-US" dirty="0"/>
          </a:p>
          <a:p>
            <a:pPr marL="0" indent="0">
              <a:buNone/>
            </a:pPr>
            <a:r>
              <a:rPr lang="en-US" dirty="0"/>
              <a:t> </a:t>
            </a:r>
            <a:r>
              <a:rPr lang="en-US" sz="3600" b="1" dirty="0"/>
              <a:t>ETIOLOGY</a:t>
            </a:r>
            <a:r>
              <a:rPr lang="en-US" dirty="0"/>
              <a:t>  </a:t>
            </a:r>
          </a:p>
          <a:p>
            <a:r>
              <a:rPr lang="en-US" dirty="0"/>
              <a:t>HAV is a </a:t>
            </a:r>
            <a:r>
              <a:rPr lang="en-US" dirty="0" err="1"/>
              <a:t>ssRNA</a:t>
            </a:r>
            <a:r>
              <a:rPr lang="en-US" dirty="0"/>
              <a:t> virus, a part of </a:t>
            </a:r>
            <a:r>
              <a:rPr lang="en-US" b="1" dirty="0">
                <a:solidFill>
                  <a:srgbClr val="FF0000"/>
                </a:solidFill>
              </a:rPr>
              <a:t>Picornavirus</a:t>
            </a:r>
            <a:r>
              <a:rPr lang="en-US" b="1" dirty="0"/>
              <a:t> </a:t>
            </a:r>
            <a:r>
              <a:rPr lang="en-US" dirty="0" smtClean="0"/>
              <a:t>family.</a:t>
            </a:r>
            <a:endParaRPr lang="en-US" dirty="0"/>
          </a:p>
          <a:p>
            <a:r>
              <a:rPr lang="en-US" dirty="0" smtClean="0"/>
              <a:t>Only </a:t>
            </a:r>
            <a:r>
              <a:rPr lang="en-US" dirty="0"/>
              <a:t>a single serotype </a:t>
            </a:r>
            <a:r>
              <a:rPr lang="en-US" dirty="0" smtClean="0"/>
              <a:t>exist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44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Epidemiology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HAV infection occurs throughout the world but is most prevalent in developing countries. </a:t>
            </a:r>
            <a:endParaRPr lang="en-US" dirty="0" smtClean="0"/>
          </a:p>
          <a:p>
            <a:endParaRPr lang="en-US" dirty="0"/>
          </a:p>
          <a:p>
            <a:r>
              <a:rPr lang="en-US" dirty="0" smtClean="0"/>
              <a:t>In </a:t>
            </a:r>
            <a:r>
              <a:rPr lang="en-US" dirty="0"/>
              <a:t>the United States, 30-40% of the adult population has evidence of previous HAV </a:t>
            </a:r>
            <a:r>
              <a:rPr lang="en-US" dirty="0" smtClean="0"/>
              <a:t>infection.</a:t>
            </a:r>
          </a:p>
          <a:p>
            <a:endParaRPr lang="en-US" dirty="0"/>
          </a:p>
          <a:p>
            <a:r>
              <a:rPr lang="en-US" dirty="0"/>
              <a:t>Hepatitis A is responsible for approximately 50% of all clinically apparent acute viral hepatitis in the United </a:t>
            </a:r>
            <a:r>
              <a:rPr lang="en-US" dirty="0" smtClean="0"/>
              <a:t>States.</a:t>
            </a:r>
          </a:p>
          <a:p>
            <a:endParaRPr lang="en-US" dirty="0"/>
          </a:p>
          <a:p>
            <a:r>
              <a:rPr lang="en-US" dirty="0"/>
              <a:t>Vaccination has dramatically decreased the prevalence of symptomatic HAV cases</a:t>
            </a:r>
            <a:r>
              <a:rPr lang="ar-JO" dirty="0"/>
              <a:t> </a:t>
            </a:r>
            <a:r>
              <a:rPr lang="en-US" dirty="0"/>
              <a:t> worldwide, which has been introduced into the </a:t>
            </a:r>
            <a:r>
              <a:rPr lang="en-US" dirty="0">
                <a:solidFill>
                  <a:srgbClr val="FF0000"/>
                </a:solidFill>
              </a:rPr>
              <a:t>Jordanian national vaccination program since </a:t>
            </a:r>
            <a:r>
              <a:rPr lang="en-US" dirty="0" smtClean="0">
                <a:solidFill>
                  <a:srgbClr val="FF0000"/>
                </a:solidFill>
              </a:rPr>
              <a:t>2020.  </a:t>
            </a:r>
            <a:endParaRPr lang="en-US" dirty="0">
              <a:solidFill>
                <a:srgbClr val="FF0000"/>
              </a:solidFill>
            </a:endParaRPr>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862" y="0"/>
            <a:ext cx="7410138" cy="1690688"/>
          </a:xfrm>
          <a:prstGeom prst="rect">
            <a:avLst/>
          </a:prstGeom>
        </p:spPr>
      </p:pic>
    </p:spTree>
    <p:extLst>
      <p:ext uri="{BB962C8B-B14F-4D97-AF65-F5344CB8AC3E}">
        <p14:creationId xmlns:p14="http://schemas.microsoft.com/office/powerpoint/2010/main" val="44026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a:t>
            </a:r>
          </a:p>
        </p:txBody>
      </p:sp>
      <p:sp>
        <p:nvSpPr>
          <p:cNvPr id="3" name="Content Placeholder 2"/>
          <p:cNvSpPr>
            <a:spLocks noGrp="1"/>
          </p:cNvSpPr>
          <p:nvPr>
            <p:ph idx="1"/>
          </p:nvPr>
        </p:nvSpPr>
        <p:spPr/>
        <p:txBody>
          <a:bodyPr>
            <a:normAutofit/>
          </a:bodyPr>
          <a:lstStyle/>
          <a:p>
            <a:r>
              <a:rPr lang="en-US" dirty="0" smtClean="0"/>
              <a:t>Fecal- </a:t>
            </a:r>
            <a:r>
              <a:rPr lang="en-US" dirty="0"/>
              <a:t>oral, increased risk of infection is found in contacts </a:t>
            </a:r>
            <a:r>
              <a:rPr lang="en-US" dirty="0">
                <a:solidFill>
                  <a:srgbClr val="FF0000"/>
                </a:solidFill>
              </a:rPr>
              <a:t>with infected persons</a:t>
            </a:r>
            <a:r>
              <a:rPr lang="en-US" dirty="0"/>
              <a:t>, </a:t>
            </a:r>
            <a:r>
              <a:rPr lang="en-US" dirty="0">
                <a:solidFill>
                  <a:srgbClr val="FF0000"/>
                </a:solidFill>
              </a:rPr>
              <a:t>childcare centers</a:t>
            </a:r>
            <a:r>
              <a:rPr lang="en-US" dirty="0"/>
              <a:t>, and </a:t>
            </a:r>
            <a:r>
              <a:rPr lang="en-US" dirty="0">
                <a:solidFill>
                  <a:srgbClr val="FF0000"/>
                </a:solidFill>
              </a:rPr>
              <a:t>household</a:t>
            </a:r>
            <a:r>
              <a:rPr lang="en-US" dirty="0"/>
              <a:t> contacts. </a:t>
            </a:r>
            <a:endParaRPr lang="en-US" dirty="0" smtClean="0"/>
          </a:p>
          <a:p>
            <a:endParaRPr lang="en-US" dirty="0" smtClean="0"/>
          </a:p>
          <a:p>
            <a:r>
              <a:rPr lang="en-US" dirty="0" smtClean="0"/>
              <a:t>Infection </a:t>
            </a:r>
            <a:r>
              <a:rPr lang="en-US" dirty="0"/>
              <a:t>is also associated with contact with contaminated food or water and after travel to endemic </a:t>
            </a:r>
            <a:r>
              <a:rPr lang="en-US" dirty="0" smtClean="0"/>
              <a:t>areas.</a:t>
            </a:r>
          </a:p>
          <a:p>
            <a:endParaRPr lang="en-US" dirty="0"/>
          </a:p>
          <a:p>
            <a:r>
              <a:rPr lang="en-US" dirty="0"/>
              <a:t>HAV infection during </a:t>
            </a:r>
            <a:r>
              <a:rPr lang="en-US" dirty="0">
                <a:solidFill>
                  <a:srgbClr val="FF0000"/>
                </a:solidFill>
              </a:rPr>
              <a:t>pregnancy</a:t>
            </a:r>
            <a:r>
              <a:rPr lang="en-US" dirty="0"/>
              <a:t> </a:t>
            </a:r>
            <a:r>
              <a:rPr lang="en-US" dirty="0">
                <a:solidFill>
                  <a:srgbClr val="FF0000"/>
                </a:solidFill>
              </a:rPr>
              <a:t>or at the time of delivery does not appear to result in increased complications of pregnancy or clinical disease in the newborn</a:t>
            </a:r>
          </a:p>
          <a:p>
            <a:pPr marL="0" indent="0">
              <a:buNone/>
            </a:pPr>
            <a:endParaRPr lang="en-US" dirty="0"/>
          </a:p>
          <a:p>
            <a:endParaRPr lang="en-US" dirty="0"/>
          </a:p>
        </p:txBody>
      </p:sp>
    </p:spTree>
    <p:extLst>
      <p:ext uri="{BB962C8B-B14F-4D97-AF65-F5344CB8AC3E}">
        <p14:creationId xmlns:p14="http://schemas.microsoft.com/office/powerpoint/2010/main" val="248389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sp>
        <p:nvSpPr>
          <p:cNvPr id="3" name="Content Placeholder 2"/>
          <p:cNvSpPr>
            <a:spLocks noGrp="1"/>
          </p:cNvSpPr>
          <p:nvPr>
            <p:ph idx="1"/>
          </p:nvPr>
        </p:nvSpPr>
        <p:spPr/>
        <p:txBody>
          <a:bodyPr>
            <a:normAutofit lnSpcReduction="10000"/>
          </a:bodyPr>
          <a:lstStyle/>
          <a:p>
            <a:r>
              <a:rPr lang="en-US" dirty="0"/>
              <a:t>It’s incubation period approximately about </a:t>
            </a:r>
            <a:r>
              <a:rPr lang="en-US" dirty="0">
                <a:solidFill>
                  <a:srgbClr val="FF0000"/>
                </a:solidFill>
              </a:rPr>
              <a:t>3 </a:t>
            </a:r>
            <a:r>
              <a:rPr lang="en-US" dirty="0" smtClean="0">
                <a:solidFill>
                  <a:srgbClr val="FF0000"/>
                </a:solidFill>
              </a:rPr>
              <a:t>weeks</a:t>
            </a:r>
            <a:r>
              <a:rPr lang="en-US" dirty="0" smtClean="0"/>
              <a:t>.</a:t>
            </a:r>
          </a:p>
          <a:p>
            <a:endParaRPr lang="en-US" dirty="0" smtClean="0"/>
          </a:p>
          <a:p>
            <a:r>
              <a:rPr lang="en-US" dirty="0" smtClean="0"/>
              <a:t>Fecal </a:t>
            </a:r>
            <a:r>
              <a:rPr lang="en-US" dirty="0"/>
              <a:t>excretion of the virus </a:t>
            </a:r>
            <a:r>
              <a:rPr lang="en-US" dirty="0">
                <a:solidFill>
                  <a:srgbClr val="FF0000"/>
                </a:solidFill>
              </a:rPr>
              <a:t>starts late</a:t>
            </a:r>
            <a:r>
              <a:rPr lang="en-US" dirty="0"/>
              <a:t> in the incubation period, reaches its peak just before the onset of symptoms, </a:t>
            </a:r>
            <a:r>
              <a:rPr lang="en-US" dirty="0" smtClean="0"/>
              <a:t>Patients are </a:t>
            </a:r>
            <a:r>
              <a:rPr lang="en-US" dirty="0"/>
              <a:t>contagious for </a:t>
            </a:r>
            <a:r>
              <a:rPr lang="en-US" dirty="0">
                <a:solidFill>
                  <a:srgbClr val="FF0000"/>
                </a:solidFill>
              </a:rPr>
              <a:t>2 weeks before and approximately 7 days </a:t>
            </a:r>
            <a:r>
              <a:rPr lang="en-US" dirty="0"/>
              <a:t>after the onset of jaundice and should be excluded from school, childcare, or work during this </a:t>
            </a:r>
            <a:r>
              <a:rPr lang="en-US" dirty="0" smtClean="0"/>
              <a:t>period.</a:t>
            </a:r>
          </a:p>
          <a:p>
            <a:endParaRPr lang="en-US" dirty="0"/>
          </a:p>
          <a:p>
            <a:r>
              <a:rPr lang="en-US" dirty="0" smtClean="0"/>
              <a:t>The </a:t>
            </a:r>
            <a:r>
              <a:rPr lang="en-US" dirty="0"/>
              <a:t>patient is contagious before clinical symptoms are apparent and remains so until viral shedding ceases.</a:t>
            </a:r>
          </a:p>
          <a:p>
            <a:pPr marL="0" indent="0">
              <a:buNone/>
            </a:pPr>
            <a:endParaRPr lang="en-US" dirty="0"/>
          </a:p>
          <a:p>
            <a:pPr marL="0" indent="0">
              <a:buNone/>
            </a:pPr>
            <a:endParaRPr lang="en-US" dirty="0"/>
          </a:p>
        </p:txBody>
      </p:sp>
      <p:pic>
        <p:nvPicPr>
          <p:cNvPr id="4"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1" y="109758"/>
            <a:ext cx="4876800" cy="1715867"/>
          </a:xfrm>
          <a:prstGeom prst="rect">
            <a:avLst/>
          </a:prstGeom>
        </p:spPr>
      </p:pic>
    </p:spTree>
    <p:extLst>
      <p:ext uri="{BB962C8B-B14F-4D97-AF65-F5344CB8AC3E}">
        <p14:creationId xmlns:p14="http://schemas.microsoft.com/office/powerpoint/2010/main" val="301562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p:txBody>
          <a:bodyPr>
            <a:normAutofit fontScale="92500" lnSpcReduction="20000"/>
          </a:bodyPr>
          <a:lstStyle/>
          <a:p>
            <a:r>
              <a:rPr lang="en-US" sz="2600" dirty="0"/>
              <a:t>Most cases are </a:t>
            </a:r>
            <a:r>
              <a:rPr lang="en-US" sz="2600" b="1" dirty="0" smtClean="0">
                <a:solidFill>
                  <a:srgbClr val="FF0000"/>
                </a:solidFill>
              </a:rPr>
              <a:t>asymptomatic</a:t>
            </a:r>
            <a:r>
              <a:rPr lang="en-US" sz="2600" b="1" dirty="0" smtClean="0"/>
              <a:t>,</a:t>
            </a:r>
            <a:r>
              <a:rPr lang="en-US" sz="2600" dirty="0" smtClean="0"/>
              <a:t> but symptoms are very common in adults (70%), </a:t>
            </a:r>
            <a:r>
              <a:rPr lang="en-US" dirty="0" smtClean="0"/>
              <a:t>in </a:t>
            </a:r>
            <a:r>
              <a:rPr lang="en-US" dirty="0"/>
              <a:t>patients with underlying liver disorders and in immunocompromised  patients </a:t>
            </a:r>
            <a:endParaRPr lang="en-US" dirty="0" smtClean="0"/>
          </a:p>
          <a:p>
            <a:endParaRPr lang="en-US" dirty="0"/>
          </a:p>
          <a:p>
            <a:r>
              <a:rPr lang="en-US" dirty="0" smtClean="0"/>
              <a:t>The </a:t>
            </a:r>
            <a:r>
              <a:rPr lang="en-US" dirty="0"/>
              <a:t>typical duration of illness is 7-14 </a:t>
            </a:r>
            <a:r>
              <a:rPr lang="en-US" dirty="0" smtClean="0"/>
              <a:t>days and </a:t>
            </a:r>
            <a:r>
              <a:rPr lang="en-US" dirty="0"/>
              <a:t>s</a:t>
            </a:r>
            <a:r>
              <a:rPr lang="en-US" dirty="0" smtClean="0"/>
              <a:t>ymptoms may include:</a:t>
            </a:r>
          </a:p>
          <a:p>
            <a:pPr lvl="1">
              <a:buFont typeface="Wingdings" panose="05000000000000000000" pitchFamily="2" charset="2"/>
              <a:buChar char="Ø"/>
            </a:pPr>
            <a:r>
              <a:rPr lang="en-US" dirty="0" smtClean="0"/>
              <a:t>Fever </a:t>
            </a:r>
          </a:p>
          <a:p>
            <a:pPr lvl="1">
              <a:buFont typeface="Wingdings" panose="05000000000000000000" pitchFamily="2" charset="2"/>
              <a:buChar char="Ø"/>
            </a:pPr>
            <a:r>
              <a:rPr lang="en-US" dirty="0" smtClean="0"/>
              <a:t>Nausea, vomiting and diarrhea </a:t>
            </a:r>
          </a:p>
          <a:p>
            <a:pPr lvl="1">
              <a:buFont typeface="Wingdings" panose="05000000000000000000" pitchFamily="2" charset="2"/>
              <a:buChar char="Ø"/>
            </a:pPr>
            <a:r>
              <a:rPr lang="en-US" dirty="0" smtClean="0"/>
              <a:t>Jaundice</a:t>
            </a:r>
          </a:p>
          <a:p>
            <a:pPr lvl="1">
              <a:buFont typeface="Wingdings" panose="05000000000000000000" pitchFamily="2" charset="2"/>
              <a:buChar char="Ø"/>
            </a:pPr>
            <a:r>
              <a:rPr lang="en-US" dirty="0" smtClean="0"/>
              <a:t>Irritability and </a:t>
            </a:r>
            <a:r>
              <a:rPr lang="en-US" dirty="0" err="1"/>
              <a:t>h</a:t>
            </a:r>
            <a:r>
              <a:rPr lang="en-US" dirty="0" err="1" smtClean="0"/>
              <a:t>ypoactivity</a:t>
            </a:r>
            <a:r>
              <a:rPr lang="en-US" dirty="0" smtClean="0"/>
              <a:t> </a:t>
            </a:r>
          </a:p>
          <a:p>
            <a:pPr lvl="1">
              <a:buFont typeface="Wingdings" panose="05000000000000000000" pitchFamily="2" charset="2"/>
              <a:buChar char="Ø"/>
            </a:pPr>
            <a:r>
              <a:rPr lang="en-US" dirty="0" smtClean="0"/>
              <a:t>Abdominal pain</a:t>
            </a:r>
          </a:p>
          <a:p>
            <a:pPr lvl="1">
              <a:buFont typeface="Wingdings" panose="05000000000000000000" pitchFamily="2" charset="2"/>
              <a:buChar char="Ø"/>
            </a:pPr>
            <a:r>
              <a:rPr lang="en-US" dirty="0" smtClean="0"/>
              <a:t>Hepatomegaly</a:t>
            </a:r>
          </a:p>
          <a:p>
            <a:pPr lvl="1">
              <a:buFont typeface="Wingdings" panose="05000000000000000000" pitchFamily="2" charset="2"/>
              <a:buChar char="Ø"/>
            </a:pPr>
            <a:r>
              <a:rPr lang="en-US" dirty="0" smtClean="0"/>
              <a:t>Icterus</a:t>
            </a:r>
          </a:p>
          <a:p>
            <a:pPr marL="457200" lvl="1" indent="0">
              <a:buNone/>
            </a:pPr>
            <a:endParaRPr lang="en-US" dirty="0"/>
          </a:p>
          <a:p>
            <a:endParaRPr lang="en-US" dirty="0"/>
          </a:p>
        </p:txBody>
      </p:sp>
    </p:spTree>
    <p:extLst>
      <p:ext uri="{BB962C8B-B14F-4D97-AF65-F5344CB8AC3E}">
        <p14:creationId xmlns:p14="http://schemas.microsoft.com/office/powerpoint/2010/main" val="24625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p:txBody>
          <a:bodyPr>
            <a:normAutofit lnSpcReduction="10000"/>
          </a:bodyPr>
          <a:lstStyle/>
          <a:p>
            <a:pPr marL="0" indent="0">
              <a:buNone/>
            </a:pPr>
            <a:r>
              <a:rPr lang="en-US" b="1" dirty="0" smtClean="0"/>
              <a:t>Extra-hepatic </a:t>
            </a:r>
            <a:r>
              <a:rPr lang="en-US" b="1" dirty="0"/>
              <a:t>complications </a:t>
            </a:r>
            <a:r>
              <a:rPr lang="en-US" dirty="0"/>
              <a:t>are rare but can include:</a:t>
            </a:r>
          </a:p>
          <a:p>
            <a:pPr marL="514350" indent="-514350">
              <a:buFont typeface="+mj-lt"/>
              <a:buAutoNum type="arabicPeriod"/>
            </a:pPr>
            <a:r>
              <a:rPr lang="en-US" dirty="0"/>
              <a:t>Lymphadenopathy</a:t>
            </a:r>
          </a:p>
          <a:p>
            <a:pPr marL="514350" indent="-514350">
              <a:buFont typeface="+mj-lt"/>
              <a:buAutoNum type="arabicPeriod"/>
            </a:pPr>
            <a:r>
              <a:rPr lang="en-US" dirty="0"/>
              <a:t>Splenomegaly</a:t>
            </a:r>
          </a:p>
          <a:p>
            <a:pPr marL="514350" indent="-514350">
              <a:buFont typeface="+mj-lt"/>
              <a:buAutoNum type="arabicPeriod"/>
            </a:pPr>
            <a:r>
              <a:rPr lang="en-US" dirty="0"/>
              <a:t>BM (could be moderately </a:t>
            </a:r>
            <a:r>
              <a:rPr lang="en-US" dirty="0" err="1"/>
              <a:t>hypoplastic</a:t>
            </a:r>
            <a:r>
              <a:rPr lang="en-US" dirty="0"/>
              <a:t>)</a:t>
            </a:r>
            <a:r>
              <a:rPr lang="en-US" b="1" dirty="0"/>
              <a:t> </a:t>
            </a:r>
          </a:p>
          <a:p>
            <a:pPr marL="514350" indent="-514350">
              <a:buFont typeface="+mj-lt"/>
              <a:buAutoNum type="arabicPeriod"/>
            </a:pPr>
            <a:r>
              <a:rPr lang="en-US" dirty="0"/>
              <a:t>Small intestine (ulceration and change in the villous structure especially in fatal cases) </a:t>
            </a:r>
          </a:p>
          <a:p>
            <a:pPr marL="514350" indent="-514350">
              <a:buFont typeface="+mj-lt"/>
              <a:buAutoNum type="arabicPeriod"/>
            </a:pPr>
            <a:r>
              <a:rPr lang="en-US" dirty="0"/>
              <a:t> Acute pancreatitis</a:t>
            </a:r>
          </a:p>
          <a:p>
            <a:pPr marL="514350" indent="-514350">
              <a:buFont typeface="+mj-lt"/>
              <a:buAutoNum type="arabicPeriod"/>
            </a:pPr>
            <a:r>
              <a:rPr lang="en-US" dirty="0"/>
              <a:t>Myocarditis</a:t>
            </a:r>
          </a:p>
          <a:p>
            <a:pPr marL="514350" indent="-514350">
              <a:buFont typeface="+mj-lt"/>
              <a:buAutoNum type="arabicPeriod"/>
            </a:pPr>
            <a:r>
              <a:rPr lang="en-US" dirty="0"/>
              <a:t>Rarely, and nephritis, arthritis, vasculitis, and </a:t>
            </a:r>
            <a:r>
              <a:rPr lang="en-US" dirty="0" err="1"/>
              <a:t>cryoglobulinemia</a:t>
            </a:r>
            <a:endParaRPr lang="en-US" dirty="0"/>
          </a:p>
          <a:p>
            <a:endParaRPr lang="en-US" dirty="0"/>
          </a:p>
        </p:txBody>
      </p:sp>
    </p:spTree>
    <p:extLst>
      <p:ext uri="{BB962C8B-B14F-4D97-AF65-F5344CB8AC3E}">
        <p14:creationId xmlns:p14="http://schemas.microsoft.com/office/powerpoint/2010/main" val="138677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r>
              <a:rPr lang="en-US" b="1" dirty="0"/>
              <a:t> </a:t>
            </a:r>
            <a:br>
              <a:rPr lang="en-US" b="1" dirty="0"/>
            </a:br>
            <a:endParaRPr lang="en-US" dirty="0"/>
          </a:p>
        </p:txBody>
      </p:sp>
      <p:sp>
        <p:nvSpPr>
          <p:cNvPr id="3" name="Content Placeholder 2"/>
          <p:cNvSpPr>
            <a:spLocks noGrp="1"/>
          </p:cNvSpPr>
          <p:nvPr>
            <p:ph idx="1"/>
          </p:nvPr>
        </p:nvSpPr>
        <p:spPr/>
        <p:txBody>
          <a:bodyPr/>
          <a:lstStyle/>
          <a:p>
            <a:r>
              <a:rPr lang="en-US" dirty="0" smtClean="0"/>
              <a:t>Diagnosis of acute infection by detection of </a:t>
            </a:r>
            <a:r>
              <a:rPr lang="en-US" dirty="0">
                <a:solidFill>
                  <a:srgbClr val="FF0000"/>
                </a:solidFill>
              </a:rPr>
              <a:t>Anti-HAV [IgM]  </a:t>
            </a:r>
          </a:p>
          <a:p>
            <a:pPr lvl="1">
              <a:buFont typeface="Wingdings" panose="05000000000000000000" pitchFamily="2" charset="2"/>
              <a:buChar char="Ø"/>
            </a:pPr>
            <a:r>
              <a:rPr lang="en-US" dirty="0" smtClean="0"/>
              <a:t> </a:t>
            </a:r>
            <a:r>
              <a:rPr lang="en-US" dirty="0"/>
              <a:t>Positive </a:t>
            </a:r>
            <a:r>
              <a:rPr lang="en-US" dirty="0" smtClean="0"/>
              <a:t>results </a:t>
            </a:r>
            <a:r>
              <a:rPr lang="en-US" dirty="0"/>
              <a:t>indicate acute or recent (&lt;6 months) </a:t>
            </a:r>
            <a:r>
              <a:rPr lang="en-US" dirty="0" smtClean="0"/>
              <a:t>HAV. </a:t>
            </a:r>
          </a:p>
          <a:p>
            <a:r>
              <a:rPr lang="en-US" dirty="0" smtClean="0"/>
              <a:t>IgG only detects a previous infection</a:t>
            </a:r>
          </a:p>
          <a:p>
            <a:pPr marL="0" indent="0">
              <a:buNone/>
            </a:pPr>
            <a:endParaRPr lang="en-US" dirty="0" smtClean="0"/>
          </a:p>
          <a:p>
            <a:r>
              <a:rPr lang="en-US" dirty="0"/>
              <a:t>Liver Biochemistry </a:t>
            </a:r>
            <a:r>
              <a:rPr lang="en-US" dirty="0" smtClean="0"/>
              <a:t>Test: ALT </a:t>
            </a:r>
            <a:r>
              <a:rPr lang="en-US" dirty="0"/>
              <a:t>and  AST generally reflect the degree of parenchymal inflammation </a:t>
            </a:r>
            <a:endParaRPr lang="en-US" dirty="0" smtClean="0"/>
          </a:p>
          <a:p>
            <a:r>
              <a:rPr lang="en-US" dirty="0"/>
              <a:t>ALP, </a:t>
            </a:r>
            <a:r>
              <a:rPr lang="en-US" dirty="0" smtClean="0"/>
              <a:t>GGT, total </a:t>
            </a:r>
            <a:r>
              <a:rPr lang="en-US" dirty="0"/>
              <a:t>and direct (conjugated) bilirubin levels indicate the degree of </a:t>
            </a:r>
            <a:r>
              <a:rPr lang="en-US" dirty="0" smtClean="0"/>
              <a:t>cholestasis.</a:t>
            </a:r>
            <a:endParaRPr lang="en-US" dirty="0"/>
          </a:p>
          <a:p>
            <a:endParaRPr lang="en-US" dirty="0"/>
          </a:p>
          <a:p>
            <a:endParaRPr lang="en-US" dirty="0"/>
          </a:p>
        </p:txBody>
      </p:sp>
    </p:spTree>
    <p:extLst>
      <p:ext uri="{BB962C8B-B14F-4D97-AF65-F5344CB8AC3E}">
        <p14:creationId xmlns:p14="http://schemas.microsoft.com/office/powerpoint/2010/main" val="303771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188640"/>
            <a:ext cx="8229600" cy="6480720"/>
          </a:xfrm>
        </p:spPr>
        <p:txBody>
          <a:bodyPr>
            <a:normAutofit/>
          </a:bodyPr>
          <a:lstStyle/>
          <a:p>
            <a:pPr marL="0" indent="0">
              <a:buNone/>
            </a:pPr>
            <a:endParaRPr lang="en-US" dirty="0">
              <a:latin typeface="Arial" panose="020B0604020202020204" pitchFamily="34" charset="0"/>
            </a:endParaRPr>
          </a:p>
          <a:p>
            <a:pPr marL="0" indent="0">
              <a:buNone/>
            </a:pPr>
            <a:endParaRPr lang="en-US" dirty="0">
              <a:latin typeface="Arial" panose="020B0604020202020204"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09" y="1618938"/>
            <a:ext cx="7290708" cy="508098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88" y="2082855"/>
            <a:ext cx="227770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9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FF0000"/>
                </a:solidFill>
              </a:rPr>
              <a:t>Acute Liver </a:t>
            </a:r>
            <a:r>
              <a:rPr lang="en-US" b="1" dirty="0" smtClean="0">
                <a:solidFill>
                  <a:srgbClr val="FF0000"/>
                </a:solidFill>
              </a:rPr>
              <a:t>Failure: </a:t>
            </a:r>
            <a:r>
              <a:rPr lang="en-US" b="1" dirty="0" smtClean="0"/>
              <a:t>rare, </a:t>
            </a:r>
            <a:r>
              <a:rPr lang="en-US" dirty="0" smtClean="0"/>
              <a:t>about </a:t>
            </a:r>
            <a:r>
              <a:rPr lang="en-US" dirty="0"/>
              <a:t>&lt;1% chance to get fulminant hepatitis</a:t>
            </a:r>
            <a:r>
              <a:rPr lang="en-US" dirty="0" smtClean="0"/>
              <a:t>.</a:t>
            </a:r>
          </a:p>
          <a:p>
            <a:pPr lvl="1">
              <a:buFont typeface="Wingdings" panose="05000000000000000000" pitchFamily="2" charset="2"/>
              <a:buChar char="Ø"/>
            </a:pPr>
            <a:r>
              <a:rPr lang="en-US" dirty="0"/>
              <a:t>I</a:t>
            </a:r>
            <a:r>
              <a:rPr lang="en-US" dirty="0" smtClean="0"/>
              <a:t>t </a:t>
            </a:r>
            <a:r>
              <a:rPr lang="en-US" dirty="0"/>
              <a:t>is more frequent in adolescents and adults, immunocompromised and patients with underlying liver </a:t>
            </a:r>
            <a:r>
              <a:rPr lang="en-US" dirty="0" smtClean="0"/>
              <a:t>disease</a:t>
            </a:r>
          </a:p>
          <a:p>
            <a:pPr lvl="1">
              <a:buFont typeface="Wingdings" panose="05000000000000000000" pitchFamily="2" charset="2"/>
              <a:buChar char="Ø"/>
            </a:pPr>
            <a:r>
              <a:rPr lang="en-US" dirty="0"/>
              <a:t>I</a:t>
            </a:r>
            <a:r>
              <a:rPr lang="en-US" dirty="0" smtClean="0"/>
              <a:t>n </a:t>
            </a:r>
            <a:r>
              <a:rPr lang="en-US" dirty="0"/>
              <a:t>the United States, HAV represents &lt; 0.5% of pediatric-age ALF, it is responsible for up to 3% mortality in the adult population with ALF. </a:t>
            </a:r>
            <a:endParaRPr lang="en-US" dirty="0" smtClean="0"/>
          </a:p>
          <a:p>
            <a:pPr lvl="1">
              <a:buFont typeface="Wingdings" panose="05000000000000000000" pitchFamily="2" charset="2"/>
              <a:buChar char="Ø"/>
            </a:pPr>
            <a:r>
              <a:rPr lang="en-US" dirty="0" smtClean="0"/>
              <a:t>In </a:t>
            </a:r>
            <a:r>
              <a:rPr lang="en-US" dirty="0"/>
              <a:t>endemic areas of the </a:t>
            </a:r>
            <a:r>
              <a:rPr lang="en-US" dirty="0" err="1" smtClean="0"/>
              <a:t>world,HAV</a:t>
            </a:r>
            <a:r>
              <a:rPr lang="en-US" dirty="0" smtClean="0"/>
              <a:t> </a:t>
            </a:r>
            <a:r>
              <a:rPr lang="en-US" dirty="0"/>
              <a:t>constitutes up to 40% of all cases of pediatric ALF </a:t>
            </a:r>
          </a:p>
          <a:p>
            <a:r>
              <a:rPr lang="en-US" b="1" dirty="0">
                <a:solidFill>
                  <a:srgbClr val="FF0000"/>
                </a:solidFill>
              </a:rPr>
              <a:t>Prolonged </a:t>
            </a:r>
            <a:r>
              <a:rPr lang="en-US" b="1" dirty="0" err="1">
                <a:solidFill>
                  <a:srgbClr val="FF0000"/>
                </a:solidFill>
              </a:rPr>
              <a:t>Cholestatic</a:t>
            </a:r>
            <a:r>
              <a:rPr lang="en-US" b="1" dirty="0">
                <a:solidFill>
                  <a:srgbClr val="FF0000"/>
                </a:solidFill>
              </a:rPr>
              <a:t> </a:t>
            </a:r>
            <a:r>
              <a:rPr lang="en-US" b="1" dirty="0" smtClean="0">
                <a:solidFill>
                  <a:srgbClr val="FF0000"/>
                </a:solidFill>
              </a:rPr>
              <a:t>Syndrome: </a:t>
            </a:r>
            <a:r>
              <a:rPr lang="en-US" dirty="0" smtClean="0"/>
              <a:t>up to 4 months after acute infection</a:t>
            </a:r>
            <a:r>
              <a:rPr lang="en-US" b="1" dirty="0" smtClean="0">
                <a:solidFill>
                  <a:srgbClr val="FF0000"/>
                </a:solidFill>
              </a:rPr>
              <a:t> </a:t>
            </a:r>
          </a:p>
          <a:p>
            <a:r>
              <a:rPr lang="en-US" b="1" dirty="0" smtClean="0">
                <a:solidFill>
                  <a:srgbClr val="FF0000"/>
                </a:solidFill>
              </a:rPr>
              <a:t>Pruritus </a:t>
            </a:r>
            <a:r>
              <a:rPr lang="en-US" b="1" dirty="0">
                <a:solidFill>
                  <a:srgbClr val="FF0000"/>
                </a:solidFill>
              </a:rPr>
              <a:t>and </a:t>
            </a:r>
            <a:r>
              <a:rPr lang="en-US" b="1" dirty="0" err="1">
                <a:solidFill>
                  <a:srgbClr val="FF0000"/>
                </a:solidFill>
              </a:rPr>
              <a:t>malabsorbtion</a:t>
            </a:r>
            <a:r>
              <a:rPr lang="en-US" b="1" dirty="0">
                <a:solidFill>
                  <a:srgbClr val="FF0000"/>
                </a:solidFill>
              </a:rPr>
              <a:t> </a:t>
            </a:r>
          </a:p>
          <a:p>
            <a:endParaRPr lang="en-US" dirty="0"/>
          </a:p>
          <a:p>
            <a:endParaRPr lang="en-US" dirty="0"/>
          </a:p>
          <a:p>
            <a:endParaRPr lang="en-US" dirty="0"/>
          </a:p>
        </p:txBody>
      </p:sp>
    </p:spTree>
    <p:extLst>
      <p:ext uri="{BB962C8B-B14F-4D97-AF65-F5344CB8AC3E}">
        <p14:creationId xmlns:p14="http://schemas.microsoft.com/office/powerpoint/2010/main" val="83564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latin typeface="Times New Roman" panose="02020603050405020304" pitchFamily="18" charset="0"/>
                <a:cs typeface="Times New Roman" panose="02020603050405020304" pitchFamily="18" charset="0"/>
              </a:rPr>
              <a:t>Hepatitis</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dirty="0">
                <a:latin typeface="Times New Roman" panose="02020603050405020304" pitchFamily="18" charset="0"/>
                <a:cs typeface="Times New Roman" panose="02020603050405020304" pitchFamily="18" charset="0"/>
              </a:rPr>
              <a:t>Hepatitis, a general term referring to inflammation of the </a:t>
            </a:r>
            <a:r>
              <a:rPr lang="en-US" dirty="0" smtClean="0">
                <a:latin typeface="Times New Roman" panose="02020603050405020304" pitchFamily="18" charset="0"/>
                <a:cs typeface="Times New Roman" panose="02020603050405020304" pitchFamily="18" charset="0"/>
              </a:rPr>
              <a:t>liver.</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Acute hepatitis can </a:t>
            </a:r>
            <a:r>
              <a:rPr lang="en-US" dirty="0">
                <a:latin typeface="Times New Roman" panose="02020603050405020304" pitchFamily="18" charset="0"/>
                <a:cs typeface="Times New Roman" panose="02020603050405020304" pitchFamily="18" charset="0"/>
              </a:rPr>
              <a:t>be the result of a number of infectious and noninfectious etiologies.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Among </a:t>
            </a:r>
            <a:r>
              <a:rPr lang="en-US" dirty="0">
                <a:latin typeface="Times New Roman" panose="02020603050405020304" pitchFamily="18" charset="0"/>
                <a:cs typeface="Times New Roman" panose="02020603050405020304" pitchFamily="18" charset="0"/>
              </a:rPr>
              <a:t>infectious causes of hepatitis, viruses play an important role. The six primary </a:t>
            </a:r>
            <a:r>
              <a:rPr lang="en-US" dirty="0" err="1">
                <a:solidFill>
                  <a:srgbClr val="FF0000"/>
                </a:solidFill>
                <a:latin typeface="Times New Roman" panose="02020603050405020304" pitchFamily="18" charset="0"/>
                <a:cs typeface="Times New Roman" panose="02020603050405020304" pitchFamily="18" charset="0"/>
              </a:rPr>
              <a:t>hepatotropic</a:t>
            </a:r>
            <a:r>
              <a:rPr lang="en-US" dirty="0">
                <a:solidFill>
                  <a:srgbClr val="FF0000"/>
                </a:solidFill>
                <a:latin typeface="Times New Roman" panose="02020603050405020304" pitchFamily="18" charset="0"/>
                <a:cs typeface="Times New Roman" panose="02020603050405020304" pitchFamily="18" charset="0"/>
              </a:rPr>
              <a:t> viruses</a:t>
            </a:r>
            <a:r>
              <a:rPr lang="en-US" dirty="0">
                <a:latin typeface="Times New Roman" panose="02020603050405020304" pitchFamily="18" charset="0"/>
                <a:cs typeface="Times New Roman" panose="02020603050405020304" pitchFamily="18" charset="0"/>
              </a:rPr>
              <a:t>, hepatitis A to G, differ in their </a:t>
            </a:r>
            <a:r>
              <a:rPr lang="en-US" dirty="0" err="1">
                <a:latin typeface="Times New Roman" panose="02020603050405020304" pitchFamily="18" charset="0"/>
                <a:cs typeface="Times New Roman" panose="02020603050405020304" pitchFamily="18" charset="0"/>
              </a:rPr>
              <a:t>virological</a:t>
            </a:r>
            <a:r>
              <a:rPr lang="en-US" dirty="0">
                <a:latin typeface="Times New Roman" panose="02020603050405020304" pitchFamily="18" charset="0"/>
                <a:cs typeface="Times New Roman" panose="02020603050405020304" pitchFamily="18" charset="0"/>
              </a:rPr>
              <a:t> characteristics, transmission, severity, likely hood of persistence, and subsequent risk of causing hepatocellular </a:t>
            </a:r>
            <a:r>
              <a:rPr lang="en-US" dirty="0" smtClean="0">
                <a:latin typeface="Times New Roman" panose="02020603050405020304" pitchFamily="18" charset="0"/>
                <a:cs typeface="Times New Roman" panose="02020603050405020304" pitchFamily="18" charset="0"/>
              </a:rPr>
              <a:t>carcinoma</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cause of 10-15% of cases of acute hepatitis is unknown</a:t>
            </a:r>
          </a:p>
        </p:txBody>
      </p:sp>
    </p:spTree>
    <p:extLst>
      <p:ext uri="{BB962C8B-B14F-4D97-AF65-F5344CB8AC3E}">
        <p14:creationId xmlns:p14="http://schemas.microsoft.com/office/powerpoint/2010/main" val="106807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reatment</a:t>
            </a:r>
            <a:endParaRPr lang="en-US" dirty="0"/>
          </a:p>
        </p:txBody>
      </p:sp>
      <p:sp>
        <p:nvSpPr>
          <p:cNvPr id="3" name="Content Placeholder 2"/>
          <p:cNvSpPr>
            <a:spLocks noGrp="1"/>
          </p:cNvSpPr>
          <p:nvPr>
            <p:ph idx="1"/>
          </p:nvPr>
        </p:nvSpPr>
        <p:spPr>
          <a:xfrm>
            <a:off x="838200" y="1573967"/>
            <a:ext cx="10515600" cy="4602996"/>
          </a:xfrm>
        </p:spPr>
        <p:txBody>
          <a:bodyPr/>
          <a:lstStyle/>
          <a:p>
            <a:pPr marL="0" indent="0" algn="ctr">
              <a:buNone/>
            </a:pPr>
            <a:endParaRPr lang="en-US" sz="3600" b="1" dirty="0"/>
          </a:p>
          <a:p>
            <a:r>
              <a:rPr lang="en-US" dirty="0"/>
              <a:t>There is </a:t>
            </a:r>
            <a:r>
              <a:rPr lang="en-US" b="1" dirty="0"/>
              <a:t>no specific</a:t>
            </a:r>
            <a:r>
              <a:rPr lang="en-US" dirty="0"/>
              <a:t> treatment for HAV </a:t>
            </a:r>
            <a:r>
              <a:rPr lang="en-US" dirty="0" smtClean="0"/>
              <a:t>infection. </a:t>
            </a:r>
            <a:r>
              <a:rPr lang="en-US" b="1" dirty="0" smtClean="0">
                <a:solidFill>
                  <a:srgbClr val="FF0000"/>
                </a:solidFill>
              </a:rPr>
              <a:t>Supportive</a:t>
            </a:r>
            <a:r>
              <a:rPr lang="en-US" dirty="0" smtClean="0"/>
              <a:t> </a:t>
            </a:r>
            <a:r>
              <a:rPr lang="en-US" dirty="0"/>
              <a:t>treatment </a:t>
            </a:r>
            <a:r>
              <a:rPr lang="en-US" dirty="0" smtClean="0"/>
              <a:t>may include: IVF and antipruritic </a:t>
            </a:r>
            <a:r>
              <a:rPr lang="en-US" dirty="0"/>
              <a:t>agents </a:t>
            </a:r>
            <a:endParaRPr lang="en-US" dirty="0" smtClean="0"/>
          </a:p>
          <a:p>
            <a:endParaRPr lang="en-US" dirty="0"/>
          </a:p>
          <a:p>
            <a:r>
              <a:rPr lang="en-US" dirty="0" smtClean="0"/>
              <a:t>Serial </a:t>
            </a:r>
            <a:r>
              <a:rPr lang="en-US" dirty="0"/>
              <a:t>monitoring for signs of </a:t>
            </a:r>
            <a:r>
              <a:rPr lang="en-US" b="1" dirty="0"/>
              <a:t>ALF</a:t>
            </a:r>
          </a:p>
          <a:p>
            <a:endParaRPr lang="en-US" dirty="0"/>
          </a:p>
        </p:txBody>
      </p:sp>
    </p:spTree>
    <p:extLst>
      <p:ext uri="{BB962C8B-B14F-4D97-AF65-F5344CB8AC3E}">
        <p14:creationId xmlns:p14="http://schemas.microsoft.com/office/powerpoint/2010/main" val="17568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r>
              <a:rPr lang="en-US" dirty="0"/>
              <a:t>Careful hand-washing is necessary, particularly after changing diapers and before preparing or serving </a:t>
            </a:r>
            <a:r>
              <a:rPr lang="en-US" dirty="0" smtClean="0"/>
              <a:t>food.</a:t>
            </a:r>
            <a:endParaRPr lang="en-US" dirty="0"/>
          </a:p>
          <a:p>
            <a:r>
              <a:rPr lang="en-US" dirty="0"/>
              <a:t>In hospital settings, </a:t>
            </a:r>
            <a:r>
              <a:rPr lang="en-US" dirty="0" smtClean="0">
                <a:solidFill>
                  <a:srgbClr val="FF0000"/>
                </a:solidFill>
              </a:rPr>
              <a:t>contact</a:t>
            </a:r>
            <a:r>
              <a:rPr lang="en-US" dirty="0" smtClean="0"/>
              <a:t> precautions are recommended.</a:t>
            </a:r>
          </a:p>
          <a:p>
            <a:endParaRPr lang="en-US" dirty="0"/>
          </a:p>
          <a:p>
            <a:endParaRPr lang="en-US" dirty="0"/>
          </a:p>
        </p:txBody>
      </p:sp>
    </p:spTree>
    <p:extLst>
      <p:ext uri="{BB962C8B-B14F-4D97-AF65-F5344CB8AC3E}">
        <p14:creationId xmlns:p14="http://schemas.microsoft.com/office/powerpoint/2010/main" val="264591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573967"/>
            <a:ext cx="9144000" cy="528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838200" y="365125"/>
            <a:ext cx="10515600" cy="1325563"/>
          </a:xfrm>
        </p:spPr>
        <p:txBody>
          <a:bodyPr/>
          <a:lstStyle/>
          <a:p>
            <a:r>
              <a:rPr lang="en-US" dirty="0" smtClean="0"/>
              <a:t>Prevention</a:t>
            </a:r>
            <a:endParaRPr lang="en-US" dirty="0"/>
          </a:p>
        </p:txBody>
      </p:sp>
    </p:spTree>
    <p:extLst>
      <p:ext uri="{BB962C8B-B14F-4D97-AF65-F5344CB8AC3E}">
        <p14:creationId xmlns:p14="http://schemas.microsoft.com/office/powerpoint/2010/main" val="3479702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HAV Vaccine</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Inactivated</a:t>
            </a:r>
            <a:r>
              <a:rPr lang="en-US" dirty="0" smtClean="0"/>
              <a:t> vaccine is </a:t>
            </a:r>
            <a:r>
              <a:rPr lang="en-US" dirty="0"/>
              <a:t>approved for children older than 12 mo</a:t>
            </a:r>
            <a:r>
              <a:rPr lang="en-US" dirty="0" smtClean="0"/>
              <a:t>.</a:t>
            </a:r>
          </a:p>
          <a:p>
            <a:r>
              <a:rPr lang="en-US" dirty="0" smtClean="0">
                <a:solidFill>
                  <a:srgbClr val="FF0000"/>
                </a:solidFill>
              </a:rPr>
              <a:t>Two</a:t>
            </a:r>
            <a:r>
              <a:rPr lang="en-US" dirty="0" smtClean="0"/>
              <a:t> doses</a:t>
            </a:r>
            <a:r>
              <a:rPr lang="en-US" dirty="0"/>
              <a:t>, 0.5 ml for each dose, at the age of </a:t>
            </a:r>
            <a:r>
              <a:rPr lang="en-US" dirty="0">
                <a:solidFill>
                  <a:srgbClr val="FF0000"/>
                </a:solidFill>
              </a:rPr>
              <a:t>12 and 18 </a:t>
            </a:r>
            <a:r>
              <a:rPr lang="en-US" dirty="0"/>
              <a:t>months according t the Jordanian national program, given </a:t>
            </a:r>
            <a:r>
              <a:rPr lang="en-US" dirty="0" smtClean="0">
                <a:solidFill>
                  <a:srgbClr val="FF0000"/>
                </a:solidFill>
              </a:rPr>
              <a:t>IM</a:t>
            </a:r>
          </a:p>
          <a:p>
            <a:r>
              <a:rPr lang="en-US" dirty="0"/>
              <a:t>Seroconversion rates in children exceed 90% after an initial dose and approach 100% after the 2</a:t>
            </a:r>
            <a:r>
              <a:rPr lang="en-US" baseline="30000" dirty="0"/>
              <a:t>nd</a:t>
            </a:r>
            <a:r>
              <a:rPr lang="en-US" dirty="0"/>
              <a:t>  dose; protective antibody titer persists for longer than 10 years in the vast majority of </a:t>
            </a:r>
            <a:r>
              <a:rPr lang="en-US" dirty="0" smtClean="0"/>
              <a:t>patients.</a:t>
            </a:r>
          </a:p>
          <a:p>
            <a:r>
              <a:rPr lang="en-US" dirty="0" smtClean="0">
                <a:solidFill>
                  <a:srgbClr val="FF0000"/>
                </a:solidFill>
              </a:rPr>
              <a:t>Side</a:t>
            </a:r>
            <a:r>
              <a:rPr lang="en-US" dirty="0" smtClean="0"/>
              <a:t> effects may include: fever, nausea </a:t>
            </a:r>
            <a:r>
              <a:rPr lang="en-US" dirty="0"/>
              <a:t>and vomiting</a:t>
            </a:r>
          </a:p>
          <a:p>
            <a:r>
              <a:rPr lang="en-US" dirty="0" smtClean="0">
                <a:solidFill>
                  <a:srgbClr val="FF0000"/>
                </a:solidFill>
              </a:rPr>
              <a:t>Contraindicated</a:t>
            </a:r>
            <a:r>
              <a:rPr lang="en-US" dirty="0" smtClean="0"/>
              <a:t> </a:t>
            </a:r>
            <a:r>
              <a:rPr lang="en-US" dirty="0"/>
              <a:t>in case of sever allergic reaction after the first dose </a:t>
            </a:r>
          </a:p>
          <a:p>
            <a:endParaRPr lang="en-US" dirty="0"/>
          </a:p>
          <a:p>
            <a:endParaRPr lang="en-US" dirty="0"/>
          </a:p>
        </p:txBody>
      </p:sp>
    </p:spTree>
    <p:extLst>
      <p:ext uri="{BB962C8B-B14F-4D97-AF65-F5344CB8AC3E}">
        <p14:creationId xmlns:p14="http://schemas.microsoft.com/office/powerpoint/2010/main" val="89934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HEPATITIS B VIRUS</a:t>
            </a:r>
            <a:endParaRPr lang="en-US" dirty="0"/>
          </a:p>
        </p:txBody>
      </p:sp>
      <p:sp>
        <p:nvSpPr>
          <p:cNvPr id="3" name="Content Placeholder 2"/>
          <p:cNvSpPr>
            <a:spLocks noGrp="1"/>
          </p:cNvSpPr>
          <p:nvPr>
            <p:ph idx="1"/>
          </p:nvPr>
        </p:nvSpPr>
        <p:spPr>
          <a:xfrm>
            <a:off x="838200" y="1389788"/>
            <a:ext cx="10515600" cy="4351338"/>
          </a:xfrm>
        </p:spPr>
        <p:txBody>
          <a:bodyPr>
            <a:normAutofit fontScale="25000" lnSpcReduction="20000"/>
          </a:bodyPr>
          <a:lstStyle/>
          <a:p>
            <a:r>
              <a:rPr lang="en-US" sz="8000" dirty="0" smtClean="0"/>
              <a:t>HBV </a:t>
            </a:r>
            <a:r>
              <a:rPr lang="en-US" sz="8000" dirty="0"/>
              <a:t>is a member of the </a:t>
            </a:r>
            <a:r>
              <a:rPr lang="en-US" sz="8000" dirty="0" err="1"/>
              <a:t>Hepadnaviridae</a:t>
            </a:r>
            <a:r>
              <a:rPr lang="en-US" sz="8000" dirty="0"/>
              <a:t> family. It has a </a:t>
            </a:r>
            <a:r>
              <a:rPr lang="en-US" sz="8000" b="1" dirty="0"/>
              <a:t>double-stranded DNA </a:t>
            </a:r>
            <a:r>
              <a:rPr lang="en-US" sz="8000" dirty="0"/>
              <a:t>genome. </a:t>
            </a:r>
            <a:endParaRPr lang="en-US" sz="8000" dirty="0" smtClean="0"/>
          </a:p>
          <a:p>
            <a:endParaRPr lang="en-US" sz="8000" dirty="0"/>
          </a:p>
          <a:p>
            <a:r>
              <a:rPr lang="en-US" sz="8000" dirty="0" smtClean="0"/>
              <a:t>HBV </a:t>
            </a:r>
            <a:r>
              <a:rPr lang="en-US" sz="8000" dirty="0"/>
              <a:t>has been detected worldwide, with an estimated 400 million persons chronically </a:t>
            </a:r>
            <a:r>
              <a:rPr lang="en-US" sz="8000" dirty="0" smtClean="0"/>
              <a:t>infected.</a:t>
            </a:r>
          </a:p>
          <a:p>
            <a:endParaRPr lang="en-US" sz="8000" dirty="0" smtClean="0"/>
          </a:p>
          <a:p>
            <a:r>
              <a:rPr lang="en-US" sz="8000" dirty="0" smtClean="0"/>
              <a:t>The </a:t>
            </a:r>
            <a:r>
              <a:rPr lang="en-US" sz="8000" dirty="0"/>
              <a:t>areas of highest prevalence of HBV infection are sub-Saharan Africa, China, parts of the Middle East, the Amazon basin, and the Pacific Islands. </a:t>
            </a:r>
            <a:endParaRPr lang="en-US" sz="8000" dirty="0" smtClean="0"/>
          </a:p>
          <a:p>
            <a:endParaRPr lang="en-US" sz="8000" dirty="0"/>
          </a:p>
          <a:p>
            <a:r>
              <a:rPr lang="en-US" sz="8000" dirty="0" smtClean="0"/>
              <a:t>In </a:t>
            </a:r>
            <a:r>
              <a:rPr lang="en-US" sz="8000" dirty="0"/>
              <a:t>Jordan, the prevalence of HBV in the general population has been around 9.9</a:t>
            </a:r>
            <a:r>
              <a:rPr lang="en-US" sz="8000" dirty="0" smtClean="0"/>
              <a:t>%.</a:t>
            </a:r>
            <a:endParaRPr lang="en-US" sz="8000" dirty="0"/>
          </a:p>
          <a:p>
            <a:r>
              <a:rPr lang="en-US" sz="8000" dirty="0" smtClean="0"/>
              <a:t>In </a:t>
            </a:r>
            <a:r>
              <a:rPr lang="en-US" sz="8000" dirty="0"/>
              <a:t>1995, the HBV vaccine was integrated into the childhood immunization program</a:t>
            </a:r>
            <a:r>
              <a:rPr lang="en-US" sz="8000" dirty="0" smtClean="0"/>
              <a:t>.</a:t>
            </a:r>
          </a:p>
          <a:p>
            <a:endParaRPr lang="en-US" sz="8000" dirty="0"/>
          </a:p>
          <a:p>
            <a:r>
              <a:rPr lang="en-US" sz="8000" b="1" dirty="0"/>
              <a:t>Chronic HBV infection</a:t>
            </a:r>
            <a:r>
              <a:rPr lang="en-US" sz="8000" b="1" dirty="0" smtClean="0"/>
              <a:t>: </a:t>
            </a:r>
            <a:r>
              <a:rPr lang="en-US" sz="8000" b="1" dirty="0" smtClean="0">
                <a:solidFill>
                  <a:srgbClr val="FF0000"/>
                </a:solidFill>
              </a:rPr>
              <a:t>Risk is inversely related to age.</a:t>
            </a:r>
            <a:endParaRPr lang="en-US" sz="8000" b="1" dirty="0">
              <a:solidFill>
                <a:srgbClr val="FF0000"/>
              </a:solidFill>
            </a:endParaRPr>
          </a:p>
          <a:p>
            <a:pPr lvl="1"/>
            <a:r>
              <a:rPr lang="en-US" sz="8000" dirty="0"/>
              <a:t>The risk of chronic infection is 90% in </a:t>
            </a:r>
            <a:r>
              <a:rPr lang="en-US" sz="8000" dirty="0" smtClean="0"/>
              <a:t>perinatal transmission</a:t>
            </a:r>
            <a:endParaRPr lang="en-US" sz="8000" dirty="0"/>
          </a:p>
          <a:p>
            <a:pPr lvl="1"/>
            <a:r>
              <a:rPr lang="en-US" sz="8000" dirty="0" smtClean="0"/>
              <a:t>The </a:t>
            </a:r>
            <a:r>
              <a:rPr lang="en-US" sz="8000" dirty="0"/>
              <a:t>risk is </a:t>
            </a:r>
            <a:r>
              <a:rPr lang="en-US" sz="8000" dirty="0" smtClean="0"/>
              <a:t>30-50% </a:t>
            </a:r>
            <a:r>
              <a:rPr lang="en-US" sz="8000" dirty="0"/>
              <a:t>for those 1-5 </a:t>
            </a:r>
            <a:r>
              <a:rPr lang="en-US" sz="8000" dirty="0" err="1"/>
              <a:t>yr</a:t>
            </a:r>
            <a:r>
              <a:rPr lang="en-US" sz="8000" dirty="0"/>
              <a:t> and 2% for adults.</a:t>
            </a:r>
          </a:p>
          <a:p>
            <a:pPr lvl="1"/>
            <a:r>
              <a:rPr lang="en-US" sz="8000" dirty="0"/>
              <a:t>Chronic infection is associated with the development of chronic liver disease and hepatocellular carcinoma. </a:t>
            </a:r>
          </a:p>
          <a:p>
            <a:pPr marL="0" indent="0">
              <a:buNone/>
            </a:pPr>
            <a:endParaRPr lang="en-US" sz="8400" dirty="0" smtClean="0"/>
          </a:p>
          <a:p>
            <a:pPr marL="457200" lvl="1" indent="0">
              <a:buNone/>
            </a:pPr>
            <a:endParaRPr lang="en-US" sz="8000" dirty="0"/>
          </a:p>
          <a:p>
            <a:endParaRPr lang="en-US" dirty="0"/>
          </a:p>
          <a:p>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35813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 older children, transmission </a:t>
            </a:r>
            <a:r>
              <a:rPr lang="en-US" dirty="0"/>
              <a:t>occurs through </a:t>
            </a:r>
            <a:r>
              <a:rPr lang="en-US" b="1" dirty="0">
                <a:solidFill>
                  <a:srgbClr val="FF0000"/>
                </a:solidFill>
              </a:rPr>
              <a:t>blood exposure and sexual contact</a:t>
            </a:r>
            <a:r>
              <a:rPr lang="en-US" dirty="0">
                <a:solidFill>
                  <a:srgbClr val="FF0000"/>
                </a:solidFill>
              </a:rPr>
              <a:t>. </a:t>
            </a:r>
            <a:endParaRPr lang="en-US" dirty="0" smtClean="0">
              <a:solidFill>
                <a:srgbClr val="FF0000"/>
              </a:solidFill>
            </a:endParaRPr>
          </a:p>
          <a:p>
            <a:endParaRPr lang="en-US" dirty="0"/>
          </a:p>
          <a:p>
            <a:r>
              <a:rPr lang="en-US" dirty="0" smtClean="0"/>
              <a:t>In younger children, </a:t>
            </a:r>
            <a:r>
              <a:rPr lang="en-US" dirty="0"/>
              <a:t>the most important risk factor for acquisition of HBV </a:t>
            </a:r>
            <a:r>
              <a:rPr lang="en-US" b="1" dirty="0"/>
              <a:t>is </a:t>
            </a:r>
            <a:r>
              <a:rPr lang="en-US" b="1" dirty="0">
                <a:solidFill>
                  <a:srgbClr val="FF0000"/>
                </a:solidFill>
              </a:rPr>
              <a:t>perinatal exposure to an </a:t>
            </a:r>
            <a:r>
              <a:rPr lang="en-US" b="1" dirty="0" err="1">
                <a:solidFill>
                  <a:srgbClr val="FF0000"/>
                </a:solidFill>
              </a:rPr>
              <a:t>HBsAg</a:t>
            </a:r>
            <a:r>
              <a:rPr lang="en-US" b="1" dirty="0">
                <a:solidFill>
                  <a:srgbClr val="FF0000"/>
                </a:solidFill>
              </a:rPr>
              <a:t>-positive </a:t>
            </a:r>
            <a:r>
              <a:rPr lang="en-US" b="1" dirty="0" smtClean="0">
                <a:solidFill>
                  <a:srgbClr val="FF0000"/>
                </a:solidFill>
              </a:rPr>
              <a:t>mother.</a:t>
            </a:r>
          </a:p>
          <a:p>
            <a:pPr lvl="1">
              <a:buFont typeface="Wingdings" panose="05000000000000000000" pitchFamily="2" charset="2"/>
              <a:buChar char="Ø"/>
            </a:pPr>
            <a:r>
              <a:rPr lang="en-US" dirty="0" smtClean="0"/>
              <a:t>The </a:t>
            </a:r>
            <a:r>
              <a:rPr lang="en-US" dirty="0"/>
              <a:t>risk of </a:t>
            </a:r>
            <a:r>
              <a:rPr lang="en-US" b="1" dirty="0"/>
              <a:t>transmission is greatest if the mother is also HBeAg positive </a:t>
            </a:r>
            <a:r>
              <a:rPr lang="en-US" dirty="0"/>
              <a:t>(</a:t>
            </a:r>
            <a:r>
              <a:rPr lang="en-US" dirty="0">
                <a:solidFill>
                  <a:srgbClr val="FF0000"/>
                </a:solidFill>
              </a:rPr>
              <a:t>90</a:t>
            </a:r>
            <a:r>
              <a:rPr lang="en-US" dirty="0"/>
              <a:t>% </a:t>
            </a:r>
            <a:r>
              <a:rPr lang="en-US" dirty="0" smtClean="0"/>
              <a:t>risk)</a:t>
            </a:r>
          </a:p>
          <a:p>
            <a:pPr lvl="1">
              <a:buFont typeface="Wingdings" panose="05000000000000000000" pitchFamily="2" charset="2"/>
              <a:buChar char="Ø"/>
            </a:pPr>
            <a:r>
              <a:rPr lang="en-US" dirty="0" smtClean="0"/>
              <a:t>In </a:t>
            </a:r>
            <a:r>
              <a:rPr lang="en-US" dirty="0"/>
              <a:t>most cases, serologic markers of infection appear 1-3 months after birth, suggesting that transmission occurred at the time of </a:t>
            </a:r>
            <a:r>
              <a:rPr lang="en-US" dirty="0" smtClean="0"/>
              <a:t>delivery.</a:t>
            </a:r>
          </a:p>
          <a:p>
            <a:pPr lvl="1">
              <a:buFont typeface="Wingdings" panose="05000000000000000000" pitchFamily="2" charset="2"/>
              <a:buChar char="Ø"/>
            </a:pPr>
            <a:r>
              <a:rPr lang="en-US" dirty="0" err="1" smtClean="0"/>
              <a:t>Immunoprophylaxis</a:t>
            </a:r>
            <a:r>
              <a:rPr lang="en-US" dirty="0" smtClean="0"/>
              <a:t> </a:t>
            </a:r>
            <a:r>
              <a:rPr lang="en-US" dirty="0"/>
              <a:t>of those infants is very effective in preventing infection and protects </a:t>
            </a:r>
            <a:r>
              <a:rPr lang="en-US" dirty="0">
                <a:solidFill>
                  <a:srgbClr val="FF0000"/>
                </a:solidFill>
              </a:rPr>
              <a:t>&gt;95% </a:t>
            </a:r>
            <a:r>
              <a:rPr lang="en-US" dirty="0"/>
              <a:t>of </a:t>
            </a:r>
            <a:r>
              <a:rPr lang="en-US" dirty="0" smtClean="0"/>
              <a:t>neonates.</a:t>
            </a:r>
          </a:p>
          <a:p>
            <a:pPr lvl="1">
              <a:buFont typeface="Wingdings" panose="05000000000000000000" pitchFamily="2" charset="2"/>
              <a:buChar char="Ø"/>
            </a:pPr>
            <a:endParaRPr lang="en-US" dirty="0"/>
          </a:p>
          <a:p>
            <a:r>
              <a:rPr lang="en-US" dirty="0"/>
              <a:t>Breast-feeding </a:t>
            </a:r>
            <a:r>
              <a:rPr lang="en-US" dirty="0" smtClean="0"/>
              <a:t>by </a:t>
            </a:r>
            <a:r>
              <a:rPr lang="en-US" dirty="0"/>
              <a:t>infected mothers does not confer a greater risk of hepatitis than does formula feeding. (</a:t>
            </a:r>
            <a:r>
              <a:rPr lang="en-US" dirty="0">
                <a:solidFill>
                  <a:srgbClr val="FF0000"/>
                </a:solidFill>
              </a:rPr>
              <a:t>no transmission through breast milk</a:t>
            </a:r>
            <a:r>
              <a:rPr lang="en-US" dirty="0" smtClean="0"/>
              <a:t>)</a:t>
            </a:r>
          </a:p>
          <a:p>
            <a:endParaRPr lang="en-US" dirty="0"/>
          </a:p>
          <a:p>
            <a:r>
              <a:rPr lang="en-US" dirty="0" smtClean="0"/>
              <a:t>The risk of intrauterine transmission is 2.5%.</a:t>
            </a:r>
          </a:p>
          <a:p>
            <a:endParaRPr lang="en-US" dirty="0" smtClean="0"/>
          </a:p>
          <a:p>
            <a:r>
              <a:rPr lang="en-US" dirty="0" smtClean="0"/>
              <a:t>In 40% on risk of transmission identified.</a:t>
            </a:r>
            <a:endParaRPr lang="en-US" dirty="0"/>
          </a:p>
          <a:p>
            <a:endParaRPr lang="en-US" dirty="0" smtClean="0"/>
          </a:p>
          <a:p>
            <a:r>
              <a:rPr lang="en-US" dirty="0" smtClean="0"/>
              <a:t>The </a:t>
            </a:r>
            <a:r>
              <a:rPr lang="en-US" dirty="0" smtClean="0">
                <a:solidFill>
                  <a:srgbClr val="FF0000"/>
                </a:solidFill>
              </a:rPr>
              <a:t>risk</a:t>
            </a:r>
            <a:r>
              <a:rPr lang="en-US" dirty="0" smtClean="0"/>
              <a:t> of acute fulminant hepatitis is 1-5%: </a:t>
            </a:r>
            <a:r>
              <a:rPr lang="en-US" dirty="0"/>
              <a:t>The risk of ALF is further increased when there is co-infection or super- infection with HDV and in an immunosuppressed host.</a:t>
            </a:r>
          </a:p>
          <a:p>
            <a:endParaRPr lang="en-US" dirty="0"/>
          </a:p>
          <a:p>
            <a:endParaRPr lang="en-US" dirty="0"/>
          </a:p>
        </p:txBody>
      </p:sp>
    </p:spTree>
    <p:extLst>
      <p:ext uri="{BB962C8B-B14F-4D97-AF65-F5344CB8AC3E}">
        <p14:creationId xmlns:p14="http://schemas.microsoft.com/office/powerpoint/2010/main" val="2261161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8631" t="28783" r="14614" b="33279"/>
          <a:stretch/>
        </p:blipFill>
        <p:spPr>
          <a:xfrm>
            <a:off x="2390274" y="505497"/>
            <a:ext cx="6850010" cy="5460934"/>
          </a:xfrm>
          <a:prstGeom prst="rect">
            <a:avLst/>
          </a:prstGeom>
        </p:spPr>
      </p:pic>
    </p:spTree>
    <p:extLst>
      <p:ext uri="{BB962C8B-B14F-4D97-AF65-F5344CB8AC3E}">
        <p14:creationId xmlns:p14="http://schemas.microsoft.com/office/powerpoint/2010/main" val="3288787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a:xfrm>
            <a:off x="838200" y="1690688"/>
            <a:ext cx="10515600" cy="4351338"/>
          </a:xfrm>
        </p:spPr>
        <p:txBody>
          <a:bodyPr>
            <a:normAutofit fontScale="92500"/>
          </a:bodyPr>
          <a:lstStyle/>
          <a:p>
            <a:r>
              <a:rPr lang="en-US" dirty="0" smtClean="0"/>
              <a:t>After </a:t>
            </a:r>
            <a:r>
              <a:rPr lang="en-US" dirty="0"/>
              <a:t>HBV infection, the incubation period ranges from 45 to 160 days, with a mean of ~120 </a:t>
            </a:r>
            <a:r>
              <a:rPr lang="en-US" dirty="0" smtClean="0"/>
              <a:t>days.</a:t>
            </a:r>
            <a:endParaRPr lang="en-US" b="1" dirty="0"/>
          </a:p>
          <a:p>
            <a:endParaRPr lang="en-US" b="1" dirty="0" smtClean="0"/>
          </a:p>
          <a:p>
            <a:r>
              <a:rPr lang="en-US" dirty="0" smtClean="0"/>
              <a:t>Many </a:t>
            </a:r>
            <a:r>
              <a:rPr lang="en-US" dirty="0"/>
              <a:t>acute cases of HBV infection in children are </a:t>
            </a:r>
            <a:r>
              <a:rPr lang="en-US" b="1" dirty="0"/>
              <a:t>asymptomatic</a:t>
            </a:r>
            <a:r>
              <a:rPr lang="en-US" dirty="0"/>
              <a:t>,</a:t>
            </a:r>
            <a:br>
              <a:rPr lang="en-US" dirty="0"/>
            </a:br>
            <a:r>
              <a:rPr lang="en-US" dirty="0"/>
              <a:t>The usual acute symptomatic episode is similar to HAV and HCV infections, but may be more severe and is more likely to include involvement of skin and </a:t>
            </a:r>
            <a:r>
              <a:rPr lang="en-US" dirty="0" smtClean="0"/>
              <a:t>joints.</a:t>
            </a:r>
          </a:p>
          <a:p>
            <a:endParaRPr lang="en-US" dirty="0"/>
          </a:p>
          <a:p>
            <a:r>
              <a:rPr lang="en-US" dirty="0" smtClean="0"/>
              <a:t>The </a:t>
            </a:r>
            <a:r>
              <a:rPr lang="en-US" dirty="0"/>
              <a:t>first biochemical evidence of HBV infection is </a:t>
            </a:r>
            <a:r>
              <a:rPr lang="en-US" i="1" dirty="0"/>
              <a:t>elevation of serum ALT levels</a:t>
            </a:r>
            <a:r>
              <a:rPr lang="en-US" dirty="0"/>
              <a:t>, which begin to rise just before development of </a:t>
            </a:r>
            <a:r>
              <a:rPr lang="en-US" dirty="0" smtClean="0"/>
              <a:t>symptoms</a:t>
            </a:r>
            <a:endParaRPr lang="en-US" dirty="0"/>
          </a:p>
        </p:txBody>
      </p:sp>
    </p:spTree>
    <p:extLst>
      <p:ext uri="{BB962C8B-B14F-4D97-AF65-F5344CB8AC3E}">
        <p14:creationId xmlns:p14="http://schemas.microsoft.com/office/powerpoint/2010/main" val="274435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Prodromal </a:t>
            </a:r>
            <a:r>
              <a:rPr lang="en-US" b="1" dirty="0" smtClean="0"/>
              <a:t>stage: </a:t>
            </a:r>
            <a:r>
              <a:rPr lang="en-US" dirty="0" smtClean="0"/>
              <a:t>fatigue</a:t>
            </a:r>
            <a:r>
              <a:rPr lang="en-US" dirty="0"/>
              <a:t>, anorexia, </a:t>
            </a:r>
            <a:r>
              <a:rPr lang="en-US" dirty="0" smtClean="0"/>
              <a:t>malaise</a:t>
            </a:r>
            <a:r>
              <a:rPr lang="en-US" dirty="0"/>
              <a:t>, </a:t>
            </a:r>
            <a:r>
              <a:rPr lang="en-US" dirty="0" smtClean="0"/>
              <a:t>urticarial, angioedema and serum sickness like symptoms, which </a:t>
            </a:r>
            <a:r>
              <a:rPr lang="en-US" dirty="0"/>
              <a:t>occurs about </a:t>
            </a:r>
            <a:r>
              <a:rPr lang="en-US" dirty="0" smtClean="0"/>
              <a:t>6 </a:t>
            </a:r>
            <a:r>
              <a:rPr lang="en-US" dirty="0" err="1"/>
              <a:t>wk</a:t>
            </a:r>
            <a:r>
              <a:rPr lang="en-US" dirty="0"/>
              <a:t> after exposure. </a:t>
            </a:r>
            <a:endParaRPr lang="en-US" dirty="0" smtClean="0"/>
          </a:p>
          <a:p>
            <a:endParaRPr lang="en-US" dirty="0" smtClean="0"/>
          </a:p>
          <a:p>
            <a:r>
              <a:rPr lang="en-US" b="1" dirty="0" smtClean="0"/>
              <a:t>Jaundice: </a:t>
            </a:r>
            <a:r>
              <a:rPr lang="en-US" dirty="0"/>
              <a:t>which is present in ∼25% of acutely infected patients, usually begins ∼8 </a:t>
            </a:r>
            <a:r>
              <a:rPr lang="en-US" dirty="0" err="1"/>
              <a:t>wk</a:t>
            </a:r>
            <a:r>
              <a:rPr lang="en-US" dirty="0"/>
              <a:t> after exposure and lasts for ∼4 wk. </a:t>
            </a:r>
            <a:endParaRPr lang="en-US" dirty="0" smtClean="0"/>
          </a:p>
          <a:p>
            <a:endParaRPr lang="en-US" dirty="0"/>
          </a:p>
          <a:p>
            <a:r>
              <a:rPr lang="en-US" dirty="0"/>
              <a:t>Most patients </a:t>
            </a:r>
            <a:r>
              <a:rPr lang="en-US" dirty="0" smtClean="0">
                <a:solidFill>
                  <a:srgbClr val="FF0000"/>
                </a:solidFill>
              </a:rPr>
              <a:t>recover</a:t>
            </a:r>
            <a:r>
              <a:rPr lang="en-US" dirty="0"/>
              <a:t>, but the “</a:t>
            </a:r>
            <a:r>
              <a:rPr lang="en-US" b="1" dirty="0"/>
              <a:t>chronic carrier state</a:t>
            </a:r>
            <a:r>
              <a:rPr lang="en-US" dirty="0"/>
              <a:t>” complicates up to 10% of cases acquired in adulthood. The rate of acquisition of chronic infection is </a:t>
            </a:r>
            <a:r>
              <a:rPr lang="en-US" b="1" dirty="0"/>
              <a:t>up to 90% in the perinatal cases. </a:t>
            </a:r>
            <a:endParaRPr lang="en-US" b="1" dirty="0" smtClean="0"/>
          </a:p>
          <a:p>
            <a:endParaRPr lang="en-US" b="1" dirty="0"/>
          </a:p>
          <a:p>
            <a:r>
              <a:rPr lang="en-US" dirty="0" smtClean="0"/>
              <a:t>Some patients develop extrahepatic manifestations like</a:t>
            </a:r>
            <a:r>
              <a:rPr lang="en-US" dirty="0"/>
              <a:t>: </a:t>
            </a:r>
            <a:r>
              <a:rPr lang="en-US" dirty="0" err="1">
                <a:solidFill>
                  <a:srgbClr val="FF0000"/>
                </a:solidFill>
              </a:rPr>
              <a:t>polyarteritis</a:t>
            </a:r>
            <a:r>
              <a:rPr lang="en-US" dirty="0">
                <a:solidFill>
                  <a:srgbClr val="FF0000"/>
                </a:solidFill>
              </a:rPr>
              <a:t> </a:t>
            </a:r>
            <a:r>
              <a:rPr lang="en-US" dirty="0" err="1" smtClean="0">
                <a:solidFill>
                  <a:srgbClr val="FF0000"/>
                </a:solidFill>
              </a:rPr>
              <a:t>nodosa</a:t>
            </a:r>
            <a:r>
              <a:rPr lang="en-US" dirty="0" smtClean="0"/>
              <a:t>, polymyalgia </a:t>
            </a:r>
            <a:r>
              <a:rPr lang="en-US" dirty="0" err="1" smtClean="0"/>
              <a:t>rheumatia</a:t>
            </a:r>
            <a:r>
              <a:rPr lang="en-US" dirty="0" smtClean="0"/>
              <a:t>, </a:t>
            </a:r>
            <a:r>
              <a:rPr lang="en-US" dirty="0" err="1" smtClean="0"/>
              <a:t>Gullian</a:t>
            </a:r>
            <a:r>
              <a:rPr lang="en-US" dirty="0" smtClean="0"/>
              <a:t> </a:t>
            </a:r>
            <a:r>
              <a:rPr lang="en-US" dirty="0" err="1" smtClean="0"/>
              <a:t>barrie</a:t>
            </a:r>
            <a:r>
              <a:rPr lang="en-US" dirty="0" smtClean="0"/>
              <a:t> syndrome, </a:t>
            </a:r>
            <a:r>
              <a:rPr lang="en-US" dirty="0" smtClean="0">
                <a:solidFill>
                  <a:srgbClr val="FF0000"/>
                </a:solidFill>
              </a:rPr>
              <a:t>membranous</a:t>
            </a:r>
            <a:r>
              <a:rPr lang="en-US" dirty="0" smtClean="0"/>
              <a:t> glomerulonephritis </a:t>
            </a:r>
            <a:r>
              <a:rPr lang="en-US" dirty="0"/>
              <a:t>and </a:t>
            </a:r>
            <a:r>
              <a:rPr lang="en-US" dirty="0" smtClean="0"/>
              <a:t>aplastic anemia</a:t>
            </a:r>
            <a:r>
              <a:rPr lang="en-US" dirty="0"/>
              <a:t/>
            </a:r>
            <a:br>
              <a:rPr lang="en-US" dirty="0"/>
            </a:br>
            <a:endParaRPr lang="en-US" dirty="0"/>
          </a:p>
          <a:p>
            <a:endParaRPr lang="en-US" dirty="0"/>
          </a:p>
        </p:txBody>
      </p:sp>
    </p:spTree>
    <p:extLst>
      <p:ext uri="{BB962C8B-B14F-4D97-AF65-F5344CB8AC3E}">
        <p14:creationId xmlns:p14="http://schemas.microsoft.com/office/powerpoint/2010/main" val="338785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HBsAg</a:t>
            </a:r>
            <a:r>
              <a:rPr lang="en-US" dirty="0"/>
              <a:t> is the first serologic marker of infection to appear and is found </a:t>
            </a:r>
            <a:r>
              <a:rPr lang="en-US" dirty="0" smtClean="0"/>
              <a:t>in almost </a:t>
            </a:r>
            <a:r>
              <a:rPr lang="en-US" dirty="0"/>
              <a:t>all infected persons; its rise closely coincides with the onset of symptoms. </a:t>
            </a:r>
            <a:endParaRPr lang="en-US" i="1" dirty="0" smtClean="0"/>
          </a:p>
          <a:p>
            <a:pPr lvl="1">
              <a:buFont typeface="Wingdings" panose="05000000000000000000" pitchFamily="2" charset="2"/>
              <a:buChar char="Ø"/>
            </a:pPr>
            <a:r>
              <a:rPr lang="en-US" dirty="0" smtClean="0"/>
              <a:t>Persistence </a:t>
            </a:r>
            <a:r>
              <a:rPr lang="en-US" dirty="0"/>
              <a:t>of HBsAg </a:t>
            </a:r>
            <a:r>
              <a:rPr lang="en-US" dirty="0">
                <a:solidFill>
                  <a:srgbClr val="FF0000"/>
                </a:solidFill>
              </a:rPr>
              <a:t>beyond 6 months defines the </a:t>
            </a:r>
            <a:r>
              <a:rPr lang="en-US" b="1" dirty="0">
                <a:solidFill>
                  <a:srgbClr val="FF0000"/>
                </a:solidFill>
              </a:rPr>
              <a:t>chronic infection state</a:t>
            </a:r>
            <a:r>
              <a:rPr lang="en-US" dirty="0">
                <a:solidFill>
                  <a:srgbClr val="FF0000"/>
                </a:solidFill>
              </a:rPr>
              <a:t>.</a:t>
            </a:r>
          </a:p>
          <a:p>
            <a:endParaRPr lang="en-US" dirty="0" smtClean="0"/>
          </a:p>
          <a:p>
            <a:r>
              <a:rPr lang="en-US" dirty="0">
                <a:solidFill>
                  <a:srgbClr val="FF0000"/>
                </a:solidFill>
              </a:rPr>
              <a:t>Anti-</a:t>
            </a:r>
            <a:r>
              <a:rPr lang="en-US" dirty="0" err="1">
                <a:solidFill>
                  <a:srgbClr val="FF0000"/>
                </a:solidFill>
              </a:rPr>
              <a:t>HBc</a:t>
            </a:r>
            <a:r>
              <a:rPr lang="en-US" dirty="0">
                <a:solidFill>
                  <a:srgbClr val="FF0000"/>
                </a:solidFill>
              </a:rPr>
              <a:t> IgM </a:t>
            </a:r>
            <a:r>
              <a:rPr lang="en-US" dirty="0"/>
              <a:t>rises early after the infection and remains positive for many months before being replaced by anti-</a:t>
            </a:r>
            <a:r>
              <a:rPr lang="en-US" dirty="0" err="1"/>
              <a:t>HBc</a:t>
            </a:r>
            <a:r>
              <a:rPr lang="en-US" dirty="0"/>
              <a:t> IgG, which then persists for years.</a:t>
            </a:r>
          </a:p>
          <a:p>
            <a:pPr lvl="1">
              <a:buFont typeface="Wingdings" panose="05000000000000000000" pitchFamily="2" charset="2"/>
              <a:buChar char="Ø"/>
            </a:pPr>
            <a:r>
              <a:rPr lang="en-US" dirty="0"/>
              <a:t> </a:t>
            </a:r>
            <a:r>
              <a:rPr lang="en-US" dirty="0" smtClean="0"/>
              <a:t>Anti-</a:t>
            </a:r>
            <a:r>
              <a:rPr lang="en-US" dirty="0" err="1" smtClean="0"/>
              <a:t>HBc</a:t>
            </a:r>
            <a:r>
              <a:rPr lang="en-US" dirty="0" smtClean="0"/>
              <a:t> IgM </a:t>
            </a:r>
            <a:r>
              <a:rPr lang="en-US" dirty="0"/>
              <a:t>is therefore a valuable serologic marker of acute HBV infection. </a:t>
            </a:r>
          </a:p>
          <a:p>
            <a:endParaRPr lang="en-US" dirty="0"/>
          </a:p>
        </p:txBody>
      </p:sp>
    </p:spTree>
    <p:extLst>
      <p:ext uri="{BB962C8B-B14F-4D97-AF65-F5344CB8AC3E}">
        <p14:creationId xmlns:p14="http://schemas.microsoft.com/office/powerpoint/2010/main" val="26468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23614" t="18986" r="26371" b="24626"/>
          <a:stretch/>
        </p:blipFill>
        <p:spPr>
          <a:xfrm>
            <a:off x="0" y="0"/>
            <a:ext cx="12192000" cy="6858000"/>
          </a:xfrm>
          <a:prstGeom prst="rect">
            <a:avLst/>
          </a:prstGeom>
        </p:spPr>
      </p:pic>
    </p:spTree>
    <p:extLst>
      <p:ext uri="{BB962C8B-B14F-4D97-AF65-F5344CB8AC3E}">
        <p14:creationId xmlns:p14="http://schemas.microsoft.com/office/powerpoint/2010/main" val="51090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fontScale="92500" lnSpcReduction="10000"/>
          </a:bodyPr>
          <a:lstStyle/>
          <a:p>
            <a:r>
              <a:rPr lang="en-US" u="sng" dirty="0">
                <a:solidFill>
                  <a:srgbClr val="FF0000"/>
                </a:solidFill>
              </a:rPr>
              <a:t>Anti-HBs</a:t>
            </a:r>
            <a:r>
              <a:rPr lang="en-US" dirty="0"/>
              <a:t> marks serologic recovery and protection. </a:t>
            </a:r>
            <a:endParaRPr lang="en-US" dirty="0" smtClean="0"/>
          </a:p>
          <a:p>
            <a:pPr lvl="1">
              <a:buFont typeface="Wingdings" panose="05000000000000000000" pitchFamily="2" charset="2"/>
              <a:buChar char="Ø"/>
            </a:pPr>
            <a:r>
              <a:rPr lang="en-US" dirty="0" smtClean="0"/>
              <a:t> Only </a:t>
            </a:r>
            <a:r>
              <a:rPr lang="en-US" dirty="0"/>
              <a:t>anti-HBs is present in persons immunized with hepatitis B </a:t>
            </a:r>
            <a:r>
              <a:rPr lang="en-US" dirty="0" smtClean="0"/>
              <a:t>vaccine</a:t>
            </a:r>
          </a:p>
          <a:p>
            <a:pPr lvl="1">
              <a:buFont typeface="Wingdings" panose="05000000000000000000" pitchFamily="2" charset="2"/>
              <a:buChar char="Ø"/>
            </a:pPr>
            <a:r>
              <a:rPr lang="en-US" dirty="0" smtClean="0"/>
              <a:t> Both </a:t>
            </a:r>
            <a:r>
              <a:rPr lang="en-US" dirty="0"/>
              <a:t>anti-HBs and anti-</a:t>
            </a:r>
            <a:r>
              <a:rPr lang="en-US" dirty="0" err="1"/>
              <a:t>HBc</a:t>
            </a:r>
            <a:r>
              <a:rPr lang="en-US" dirty="0"/>
              <a:t> are detected in persons with resolved infection. </a:t>
            </a:r>
          </a:p>
          <a:p>
            <a:endParaRPr lang="en-US" dirty="0" smtClean="0"/>
          </a:p>
          <a:p>
            <a:r>
              <a:rPr lang="en-US" u="sng" dirty="0">
                <a:solidFill>
                  <a:srgbClr val="FF0000"/>
                </a:solidFill>
              </a:rPr>
              <a:t>HBeAg</a:t>
            </a:r>
            <a:r>
              <a:rPr lang="en-US" dirty="0"/>
              <a:t> is present in active acute or chronic infection and is a marker </a:t>
            </a:r>
            <a:r>
              <a:rPr lang="en-US" dirty="0" smtClean="0"/>
              <a:t>of </a:t>
            </a:r>
            <a:r>
              <a:rPr lang="en-US" dirty="0" smtClean="0">
                <a:solidFill>
                  <a:srgbClr val="FF0000"/>
                </a:solidFill>
              </a:rPr>
              <a:t>high infectivity</a:t>
            </a:r>
            <a:r>
              <a:rPr lang="en-US" dirty="0">
                <a:solidFill>
                  <a:srgbClr val="FF0000"/>
                </a:solidFill>
              </a:rPr>
              <a:t>.</a:t>
            </a:r>
          </a:p>
          <a:p>
            <a:pPr lvl="1">
              <a:buFont typeface="Wingdings" panose="05000000000000000000" pitchFamily="2" charset="2"/>
              <a:buChar char="Ø"/>
            </a:pPr>
            <a:r>
              <a:rPr lang="en-US" dirty="0" smtClean="0"/>
              <a:t>The </a:t>
            </a:r>
            <a:r>
              <a:rPr lang="en-US" dirty="0"/>
              <a:t>development of </a:t>
            </a:r>
            <a:r>
              <a:rPr lang="en-US" u="sng" dirty="0">
                <a:solidFill>
                  <a:srgbClr val="FF0000"/>
                </a:solidFill>
              </a:rPr>
              <a:t>anti-</a:t>
            </a:r>
            <a:r>
              <a:rPr lang="en-US" u="sng" dirty="0" err="1">
                <a:solidFill>
                  <a:srgbClr val="FF0000"/>
                </a:solidFill>
              </a:rPr>
              <a:t>HBe</a:t>
            </a:r>
            <a:r>
              <a:rPr lang="en-US" dirty="0"/>
              <a:t> marks improvement and is a goal of therapy in chronically infected patients</a:t>
            </a:r>
            <a:r>
              <a:rPr lang="en-US" dirty="0" smtClean="0"/>
              <a:t>.</a:t>
            </a:r>
          </a:p>
          <a:p>
            <a:pPr marL="457200" lvl="1" indent="0">
              <a:buNone/>
            </a:pPr>
            <a:endParaRPr lang="en-US" dirty="0"/>
          </a:p>
          <a:p>
            <a:r>
              <a:rPr lang="en-US" u="sng" dirty="0">
                <a:solidFill>
                  <a:srgbClr val="FF0000"/>
                </a:solidFill>
              </a:rPr>
              <a:t>HBV DNA </a:t>
            </a:r>
            <a:r>
              <a:rPr lang="en-US" dirty="0"/>
              <a:t>can be detected in the serum of acutely infected patients and chronic carriers. High DNA titers are seen in patients with HBeAg, and they typically fall once anti-</a:t>
            </a:r>
            <a:r>
              <a:rPr lang="en-US" dirty="0" err="1"/>
              <a:t>HBe</a:t>
            </a:r>
            <a:r>
              <a:rPr lang="en-US" dirty="0"/>
              <a:t> develops.</a:t>
            </a:r>
          </a:p>
          <a:p>
            <a:endParaRPr lang="en-US" dirty="0"/>
          </a:p>
        </p:txBody>
      </p:sp>
    </p:spTree>
    <p:extLst>
      <p:ext uri="{BB962C8B-B14F-4D97-AF65-F5344CB8AC3E}">
        <p14:creationId xmlns:p14="http://schemas.microsoft.com/office/powerpoint/2010/main" val="357591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211" y="944381"/>
            <a:ext cx="10169577" cy="5621312"/>
          </a:xfrm>
        </p:spPr>
      </p:pic>
    </p:spTree>
    <p:extLst>
      <p:ext uri="{BB962C8B-B14F-4D97-AF65-F5344CB8AC3E}">
        <p14:creationId xmlns:p14="http://schemas.microsoft.com/office/powerpoint/2010/main" val="1020187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5016" y="2355836"/>
            <a:ext cx="6073253" cy="2739211"/>
          </a:xfrm>
          <a:prstGeom prst="rect">
            <a:avLst/>
          </a:prstGeom>
        </p:spPr>
        <p:txBody>
          <a:bodyPr wrap="square">
            <a:spAutoFit/>
          </a:bodyPr>
          <a:lstStyle/>
          <a:p>
            <a:r>
              <a:rPr lang="en-US" sz="2800" b="1" dirty="0">
                <a:latin typeface="Arial" panose="020B0604020202020204" pitchFamily="34" charset="0"/>
              </a:rPr>
              <a:t>-Window Period:</a:t>
            </a:r>
          </a:p>
          <a:p>
            <a:r>
              <a:rPr lang="en-US" sz="2400" dirty="0">
                <a:latin typeface="Arial" panose="020B0604020202020204" pitchFamily="34" charset="0"/>
              </a:rPr>
              <a:t> The period that precedes the clearance of HBsAg from the serum.</a:t>
            </a:r>
          </a:p>
          <a:p>
            <a:endParaRPr lang="en-US" sz="2400" dirty="0">
              <a:latin typeface="Arial" panose="020B0604020202020204" pitchFamily="34" charset="0"/>
            </a:endParaRPr>
          </a:p>
          <a:p>
            <a:r>
              <a:rPr lang="en-US" sz="2400" dirty="0">
                <a:latin typeface="Arial" panose="020B0604020202020204" pitchFamily="34" charset="0"/>
              </a:rPr>
              <a:t>- </a:t>
            </a:r>
            <a:r>
              <a:rPr lang="en-US" sz="2400" b="1" dirty="0">
                <a:latin typeface="Arial" panose="020B0604020202020204" pitchFamily="34" charset="0"/>
              </a:rPr>
              <a:t>Anti-</a:t>
            </a:r>
            <a:r>
              <a:rPr lang="en-US" sz="2400" b="1" dirty="0" err="1">
                <a:latin typeface="Arial" panose="020B0604020202020204" pitchFamily="34" charset="0"/>
              </a:rPr>
              <a:t>HBc</a:t>
            </a:r>
            <a:r>
              <a:rPr lang="en-US" sz="2400" dirty="0">
                <a:latin typeface="Arial" panose="020B0604020202020204" pitchFamily="34" charset="0"/>
              </a:rPr>
              <a:t> </a:t>
            </a:r>
            <a:r>
              <a:rPr lang="en-US" sz="2400" b="1" dirty="0" smtClean="0">
                <a:latin typeface="Arial" panose="020B0604020202020204" pitchFamily="34" charset="0"/>
              </a:rPr>
              <a:t>IgM</a:t>
            </a:r>
            <a:r>
              <a:rPr lang="en-US" sz="2400" dirty="0" smtClean="0">
                <a:latin typeface="Arial" panose="020B0604020202020204" pitchFamily="34" charset="0"/>
              </a:rPr>
              <a:t> is </a:t>
            </a:r>
            <a:r>
              <a:rPr lang="en-US" sz="2400" dirty="0">
                <a:latin typeface="Arial" panose="020B0604020202020204" pitchFamily="34" charset="0"/>
              </a:rPr>
              <a:t>a useful marker for recognizing HBV infection during the window phase</a:t>
            </a:r>
          </a:p>
        </p:txBody>
      </p:sp>
      <p:pic>
        <p:nvPicPr>
          <p:cNvPr id="1026" name="Picture 2" descr="Kaplan USMLE Step 1 prep: Change in serologic findings | American Medical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3" y="794479"/>
            <a:ext cx="5426439" cy="512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0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036" y="1873770"/>
            <a:ext cx="9503764" cy="4646951"/>
          </a:xfrm>
        </p:spPr>
      </p:pic>
    </p:spTree>
    <p:extLst>
      <p:ext uri="{BB962C8B-B14F-4D97-AF65-F5344CB8AC3E}">
        <p14:creationId xmlns:p14="http://schemas.microsoft.com/office/powerpoint/2010/main" val="524553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Treatment of </a:t>
            </a:r>
            <a:r>
              <a:rPr lang="en-US" i="1" dirty="0">
                <a:solidFill>
                  <a:srgbClr val="FF0000"/>
                </a:solidFill>
              </a:rPr>
              <a:t>acute</a:t>
            </a:r>
            <a:r>
              <a:rPr lang="en-US" i="1" dirty="0"/>
              <a:t> </a:t>
            </a:r>
            <a:r>
              <a:rPr lang="en-US" dirty="0"/>
              <a:t>HBV infection is largely </a:t>
            </a:r>
            <a:r>
              <a:rPr lang="en-US" b="1" dirty="0"/>
              <a:t>supportive</a:t>
            </a:r>
            <a:r>
              <a:rPr lang="en-US" dirty="0"/>
              <a:t>. Close monitoring for liver failure and extrahepatic morbidities is key.</a:t>
            </a:r>
          </a:p>
          <a:p>
            <a:endParaRPr lang="en-US" dirty="0" smtClean="0"/>
          </a:p>
          <a:p>
            <a:r>
              <a:rPr lang="en-US" dirty="0" smtClean="0"/>
              <a:t>Treatment </a:t>
            </a:r>
            <a:r>
              <a:rPr lang="en-US" dirty="0"/>
              <a:t>of </a:t>
            </a:r>
            <a:r>
              <a:rPr lang="en-US" i="1" dirty="0"/>
              <a:t>chronic </a:t>
            </a:r>
            <a:r>
              <a:rPr lang="en-US" dirty="0"/>
              <a:t>HBV infection is in evolution; and should be under the care of a pediatric gastroenterologist experienced in treating liver disease.</a:t>
            </a:r>
          </a:p>
          <a:p>
            <a:endParaRPr lang="en-US" dirty="0" smtClean="0"/>
          </a:p>
          <a:p>
            <a:r>
              <a:rPr lang="en-US" dirty="0" smtClean="0"/>
              <a:t>The </a:t>
            </a:r>
            <a:r>
              <a:rPr lang="en-US" dirty="0"/>
              <a:t>goal of treatment is to reduce viral replication as defined by:</a:t>
            </a:r>
          </a:p>
          <a:p>
            <a:pPr marL="0" indent="0">
              <a:buNone/>
            </a:pPr>
            <a:r>
              <a:rPr lang="en-US" dirty="0"/>
              <a:t>	1- undetectable HBV DNA in the serum.</a:t>
            </a:r>
          </a:p>
          <a:p>
            <a:pPr marL="0" indent="0">
              <a:buNone/>
            </a:pPr>
            <a:r>
              <a:rPr lang="en-US" dirty="0"/>
              <a:t>	2- development of anti-</a:t>
            </a:r>
            <a:r>
              <a:rPr lang="en-US" dirty="0" err="1"/>
              <a:t>HBe</a:t>
            </a:r>
            <a:r>
              <a:rPr lang="en-US" dirty="0" smtClean="0"/>
              <a:t>.</a:t>
            </a:r>
          </a:p>
          <a:p>
            <a:pPr marL="0" indent="0">
              <a:buNone/>
            </a:pPr>
            <a:endParaRPr lang="en-US" dirty="0" smtClean="0"/>
          </a:p>
          <a:p>
            <a:r>
              <a:rPr lang="en-US" dirty="0"/>
              <a:t>Currently, treatment is only indicated for patients in </a:t>
            </a:r>
            <a:r>
              <a:rPr lang="en-US" dirty="0" smtClean="0"/>
              <a:t>the immune-active </a:t>
            </a:r>
            <a:r>
              <a:rPr lang="en-US" dirty="0"/>
              <a:t>form of </a:t>
            </a:r>
            <a:r>
              <a:rPr lang="en-US" dirty="0" smtClean="0"/>
              <a:t>the disease</a:t>
            </a:r>
            <a:r>
              <a:rPr lang="en-US" dirty="0"/>
              <a:t>, with evidence of </a:t>
            </a:r>
            <a:r>
              <a:rPr lang="en-US" dirty="0" smtClean="0"/>
              <a:t>ongoing inflammation </a:t>
            </a:r>
            <a:r>
              <a:rPr lang="en-US" dirty="0"/>
              <a:t>and fibrosis putting the child at higher risk for cirrhosis during childhood</a:t>
            </a:r>
          </a:p>
          <a:p>
            <a:endParaRPr lang="en-US" dirty="0"/>
          </a:p>
        </p:txBody>
      </p:sp>
    </p:spTree>
    <p:extLst>
      <p:ext uri="{BB962C8B-B14F-4D97-AF65-F5344CB8AC3E}">
        <p14:creationId xmlns:p14="http://schemas.microsoft.com/office/powerpoint/2010/main" val="129888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includes:</a:t>
            </a:r>
            <a:endParaRPr lang="en-US" dirty="0"/>
          </a:p>
        </p:txBody>
      </p:sp>
      <p:sp>
        <p:nvSpPr>
          <p:cNvPr id="3" name="Content Placeholder 2"/>
          <p:cNvSpPr>
            <a:spLocks noGrp="1"/>
          </p:cNvSpPr>
          <p:nvPr>
            <p:ph idx="1"/>
          </p:nvPr>
        </p:nvSpPr>
        <p:spPr/>
        <p:txBody>
          <a:bodyPr/>
          <a:lstStyle/>
          <a:p>
            <a:r>
              <a:rPr lang="en-US" i="1" dirty="0" smtClean="0"/>
              <a:t>Interferon-α-2b </a:t>
            </a:r>
            <a:r>
              <a:rPr lang="en-US" i="1" dirty="0"/>
              <a:t>(IFN-α2b) </a:t>
            </a:r>
            <a:endParaRPr lang="en-US" dirty="0" smtClean="0"/>
          </a:p>
          <a:p>
            <a:r>
              <a:rPr lang="en-US" i="1" dirty="0" smtClean="0"/>
              <a:t>Lamivudine for children &gt; 2 years </a:t>
            </a:r>
          </a:p>
          <a:p>
            <a:r>
              <a:rPr lang="en-US" i="1" dirty="0" err="1" smtClean="0"/>
              <a:t>Adefovir</a:t>
            </a:r>
            <a:r>
              <a:rPr lang="en-US" i="1" dirty="0" smtClean="0"/>
              <a:t> </a:t>
            </a:r>
            <a:r>
              <a:rPr lang="en-US" dirty="0"/>
              <a:t>(inhibits viral replication) is approved for use in children &gt;12 </a:t>
            </a:r>
            <a:r>
              <a:rPr lang="en-US" dirty="0" err="1"/>
              <a:t>yr</a:t>
            </a:r>
            <a:r>
              <a:rPr lang="en-US" dirty="0"/>
              <a:t> of age</a:t>
            </a:r>
          </a:p>
          <a:p>
            <a:pPr marL="0" indent="0">
              <a:buNone/>
            </a:pPr>
            <a:endParaRPr lang="en-US" dirty="0" smtClean="0"/>
          </a:p>
          <a:p>
            <a:pPr marL="0" indent="0">
              <a:buNone/>
            </a:pPr>
            <a:r>
              <a:rPr lang="en-US" dirty="0" smtClean="0"/>
              <a:t>Patients </a:t>
            </a:r>
            <a:r>
              <a:rPr lang="en-US" dirty="0"/>
              <a:t>most likely to respond to currently available drugs have low serum DNA titers, are HBeAg positive, have active hepatic inflammation (recently acquired disease).</a:t>
            </a:r>
          </a:p>
          <a:p>
            <a:endParaRPr lang="en-US" dirty="0"/>
          </a:p>
        </p:txBody>
      </p:sp>
    </p:spTree>
    <p:extLst>
      <p:ext uri="{BB962C8B-B14F-4D97-AF65-F5344CB8AC3E}">
        <p14:creationId xmlns:p14="http://schemas.microsoft.com/office/powerpoint/2010/main" val="3126805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Hepatitis B vaccine </a:t>
            </a:r>
            <a:r>
              <a:rPr lang="en-US" dirty="0"/>
              <a:t>and </a:t>
            </a:r>
            <a:r>
              <a:rPr lang="en-US" b="1" dirty="0"/>
              <a:t>hepatitis B immunoglobulin (HBIG</a:t>
            </a:r>
            <a:r>
              <a:rPr lang="en-US" dirty="0"/>
              <a:t>) are available for prevention of HBV infection. </a:t>
            </a:r>
          </a:p>
          <a:p>
            <a:r>
              <a:rPr lang="en-US" dirty="0"/>
              <a:t>The most reported side effects are </a:t>
            </a:r>
            <a:r>
              <a:rPr lang="en-US" b="1" dirty="0"/>
              <a:t>pain at the injection site and fever</a:t>
            </a:r>
            <a:r>
              <a:rPr lang="en-US" dirty="0"/>
              <a:t>.</a:t>
            </a:r>
          </a:p>
          <a:p>
            <a:endParaRPr lang="en-US" dirty="0" smtClean="0"/>
          </a:p>
          <a:p>
            <a:r>
              <a:rPr lang="en-US" dirty="0" smtClean="0"/>
              <a:t>Household, sexual, and needle-sharing contacts should be identified and vaccinated if they are susceptible to HBV infection.</a:t>
            </a:r>
            <a:br>
              <a:rPr lang="en-US" dirty="0" smtClean="0"/>
            </a:br>
            <a:r>
              <a:rPr lang="en-US" dirty="0" smtClean="0"/>
              <a:t/>
            </a:r>
            <a:br>
              <a:rPr lang="en-US" dirty="0" smtClean="0"/>
            </a:br>
            <a:endParaRPr lang="en-US" dirty="0" smtClean="0"/>
          </a:p>
          <a:p>
            <a:r>
              <a:rPr lang="en-US" dirty="0" smtClean="0"/>
              <a:t>Children </a:t>
            </a:r>
            <a:r>
              <a:rPr lang="en-US" dirty="0"/>
              <a:t>with HBV should not be excluded from school, play, child care, or work, unless they are prone to biting.</a:t>
            </a:r>
          </a:p>
          <a:p>
            <a:r>
              <a:rPr lang="en-US" dirty="0"/>
              <a:t>All patients positive for HBsAg should be reported to the state or local health department, and chronicity is diagnosed if they remain positive past 6 mo. </a:t>
            </a:r>
            <a:br>
              <a:rPr lang="en-US" dirty="0"/>
            </a:br>
            <a:endParaRPr lang="en-US" dirty="0"/>
          </a:p>
          <a:p>
            <a:endParaRPr lang="en-US" dirty="0"/>
          </a:p>
        </p:txBody>
      </p:sp>
    </p:spTree>
    <p:extLst>
      <p:ext uri="{BB962C8B-B14F-4D97-AF65-F5344CB8AC3E}">
        <p14:creationId xmlns:p14="http://schemas.microsoft.com/office/powerpoint/2010/main" val="361207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b="1" dirty="0"/>
              <a:t>HEPATITIS B IMMUNOGLOBULIN </a:t>
            </a:r>
            <a:r>
              <a:rPr lang="en-US" dirty="0"/>
              <a:t>HBIG is indicated only for specific </a:t>
            </a:r>
            <a:r>
              <a:rPr lang="en-US" dirty="0" err="1"/>
              <a:t>postexposure</a:t>
            </a:r>
            <a:r>
              <a:rPr lang="en-US" dirty="0"/>
              <a:t> circumstances and provides only </a:t>
            </a:r>
            <a:r>
              <a:rPr lang="en-US" b="1" dirty="0"/>
              <a:t>temporary protection (3-6 </a:t>
            </a:r>
            <a:r>
              <a:rPr lang="en-US" b="1" dirty="0" err="1"/>
              <a:t>mo</a:t>
            </a:r>
            <a:r>
              <a:rPr lang="en-US" b="1" dirty="0"/>
              <a:t>) </a:t>
            </a:r>
            <a:r>
              <a:rPr lang="en-US" dirty="0"/>
              <a:t>It plays a role in </a:t>
            </a:r>
            <a:r>
              <a:rPr lang="en-US" b="1" dirty="0"/>
              <a:t>preventing perinatal transmission when administered within 12 h of birth</a:t>
            </a:r>
            <a:r>
              <a:rPr lang="en-US" dirty="0"/>
              <a:t>.</a:t>
            </a:r>
          </a:p>
        </p:txBody>
      </p:sp>
    </p:spTree>
    <p:extLst>
      <p:ext uri="{BB962C8B-B14F-4D97-AF65-F5344CB8AC3E}">
        <p14:creationId xmlns:p14="http://schemas.microsoft.com/office/powerpoint/2010/main" val="145791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HEPATITIS B VACCINE</a:t>
            </a:r>
            <a:endParaRPr lang="en-US" dirty="0"/>
          </a:p>
        </p:txBody>
      </p:sp>
      <p:sp>
        <p:nvSpPr>
          <p:cNvPr id="3" name="Content Placeholder 2"/>
          <p:cNvSpPr>
            <a:spLocks noGrp="1"/>
          </p:cNvSpPr>
          <p:nvPr>
            <p:ph idx="1"/>
          </p:nvPr>
        </p:nvSpPr>
        <p:spPr/>
        <p:txBody>
          <a:bodyPr>
            <a:normAutofit fontScale="77500" lnSpcReduction="20000"/>
          </a:bodyPr>
          <a:lstStyle/>
          <a:p>
            <a:r>
              <a:rPr lang="en-US" dirty="0"/>
              <a:t>Its an Inactivated/fractional (recombinant) Vaccine</a:t>
            </a:r>
          </a:p>
          <a:p>
            <a:r>
              <a:rPr lang="en-US" dirty="0"/>
              <a:t>Given to provide </a:t>
            </a:r>
            <a:r>
              <a:rPr lang="en-US" b="1" dirty="0"/>
              <a:t>protection from Chronic Liver disease and liver cancer</a:t>
            </a:r>
          </a:p>
          <a:p>
            <a:r>
              <a:rPr lang="en-US" dirty="0"/>
              <a:t>Given </a:t>
            </a:r>
            <a:r>
              <a:rPr lang="en-US" b="1" dirty="0"/>
              <a:t>Intramuscularly</a:t>
            </a:r>
            <a:r>
              <a:rPr lang="en-US" dirty="0"/>
              <a:t>, </a:t>
            </a:r>
            <a:endParaRPr lang="en-US" dirty="0" smtClean="0"/>
          </a:p>
          <a:p>
            <a:r>
              <a:rPr lang="en-US" dirty="0" smtClean="0"/>
              <a:t>In </a:t>
            </a:r>
            <a:r>
              <a:rPr lang="en-US" dirty="0"/>
              <a:t>Jordan It is given to infants whose mothers are HBsAg negative at 2</a:t>
            </a:r>
            <a:r>
              <a:rPr lang="en-US" baseline="30000" dirty="0"/>
              <a:t>nd</a:t>
            </a:r>
            <a:r>
              <a:rPr lang="en-US" dirty="0"/>
              <a:t>, 3</a:t>
            </a:r>
            <a:r>
              <a:rPr lang="en-US" baseline="30000" dirty="0"/>
              <a:t>rd</a:t>
            </a:r>
            <a:r>
              <a:rPr lang="en-US" dirty="0"/>
              <a:t>, 4</a:t>
            </a:r>
            <a:r>
              <a:rPr lang="en-US" baseline="30000" dirty="0"/>
              <a:t>th</a:t>
            </a:r>
            <a:r>
              <a:rPr lang="en-US" dirty="0"/>
              <a:t> </a:t>
            </a:r>
            <a:r>
              <a:rPr lang="en-US" dirty="0" smtClean="0"/>
              <a:t>months</a:t>
            </a:r>
          </a:p>
          <a:p>
            <a:r>
              <a:rPr lang="en-US" dirty="0" smtClean="0"/>
              <a:t>Protection is about 95% after 2 doses, the third dose is booster.</a:t>
            </a:r>
          </a:p>
          <a:p>
            <a:r>
              <a:rPr lang="en-US" dirty="0" smtClean="0"/>
              <a:t>Minimal interval between first and second dose is 1 month, and between 2</a:t>
            </a:r>
            <a:r>
              <a:rPr lang="en-US" baseline="30000" dirty="0" smtClean="0"/>
              <a:t>nd</a:t>
            </a:r>
            <a:r>
              <a:rPr lang="en-US" dirty="0" smtClean="0"/>
              <a:t> and 3</a:t>
            </a:r>
            <a:r>
              <a:rPr lang="en-US" baseline="30000" dirty="0" smtClean="0"/>
              <a:t>rd</a:t>
            </a:r>
            <a:r>
              <a:rPr lang="en-US" dirty="0" smtClean="0"/>
              <a:t> dose is 2 months</a:t>
            </a:r>
          </a:p>
          <a:p>
            <a:endParaRPr lang="en-US" dirty="0"/>
          </a:p>
          <a:p>
            <a:r>
              <a:rPr lang="en-US" dirty="0" smtClean="0">
                <a:solidFill>
                  <a:srgbClr val="FF0000"/>
                </a:solidFill>
              </a:rPr>
              <a:t>For infants </a:t>
            </a:r>
            <a:r>
              <a:rPr lang="en-US" dirty="0">
                <a:solidFill>
                  <a:srgbClr val="FF0000"/>
                </a:solidFill>
              </a:rPr>
              <a:t>whose mothers are HBsAg </a:t>
            </a:r>
            <a:r>
              <a:rPr lang="en-US" dirty="0" smtClean="0">
                <a:solidFill>
                  <a:srgbClr val="FF0000"/>
                </a:solidFill>
              </a:rPr>
              <a:t>positive, it is given after birth, in addition to HBIG</a:t>
            </a:r>
            <a:endParaRPr lang="en-US" dirty="0">
              <a:solidFill>
                <a:srgbClr val="FF0000"/>
              </a:solidFill>
            </a:endParaRPr>
          </a:p>
          <a:p>
            <a:pPr marL="0" indent="0">
              <a:buNone/>
            </a:pPr>
            <a:r>
              <a:rPr lang="en-US" dirty="0"/>
              <a:t>		</a:t>
            </a:r>
          </a:p>
        </p:txBody>
      </p:sp>
    </p:spTree>
    <p:extLst>
      <p:ext uri="{BB962C8B-B14F-4D97-AF65-F5344CB8AC3E}">
        <p14:creationId xmlns:p14="http://schemas.microsoft.com/office/powerpoint/2010/main" val="1981026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2"/>
          <a:srcRect l="61466" t="21766" r="13135" b="21782"/>
          <a:stretch/>
        </p:blipFill>
        <p:spPr>
          <a:xfrm>
            <a:off x="6865495" y="0"/>
            <a:ext cx="5438274" cy="6795835"/>
          </a:xfrm>
          <a:prstGeom prst="rect">
            <a:avLst/>
          </a:prstGeom>
        </p:spPr>
      </p:pic>
      <p:pic>
        <p:nvPicPr>
          <p:cNvPr id="5" name="Picture 4"/>
          <p:cNvPicPr>
            <a:picLocks noChangeAspect="1"/>
          </p:cNvPicPr>
          <p:nvPr/>
        </p:nvPicPr>
        <p:blipFill rotWithShape="1">
          <a:blip r:embed="rId2"/>
          <a:srcRect l="61096" t="77687" r="13259" b="6963"/>
          <a:stretch/>
        </p:blipFill>
        <p:spPr>
          <a:xfrm>
            <a:off x="416569" y="2278505"/>
            <a:ext cx="6323205" cy="3147933"/>
          </a:xfrm>
          <a:prstGeom prst="rect">
            <a:avLst/>
          </a:prstGeom>
        </p:spPr>
      </p:pic>
    </p:spTree>
    <p:extLst>
      <p:ext uri="{BB962C8B-B14F-4D97-AF65-F5344CB8AC3E}">
        <p14:creationId xmlns:p14="http://schemas.microsoft.com/office/powerpoint/2010/main" val="50781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rotWithShape="1">
          <a:blip r:embed="rId2"/>
          <a:srcRect l="26815" t="36774" r="8288" b="35700"/>
          <a:stretch/>
        </p:blipFill>
        <p:spPr>
          <a:xfrm>
            <a:off x="0" y="0"/>
            <a:ext cx="12192000" cy="6858000"/>
          </a:xfrm>
          <a:prstGeom prst="rect">
            <a:avLst/>
          </a:prstGeom>
        </p:spPr>
      </p:pic>
    </p:spTree>
    <p:extLst>
      <p:ext uri="{BB962C8B-B14F-4D97-AF65-F5344CB8AC3E}">
        <p14:creationId xmlns:p14="http://schemas.microsoft.com/office/powerpoint/2010/main" val="1793342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D VIRUS </a:t>
            </a:r>
          </a:p>
        </p:txBody>
      </p:sp>
      <p:sp>
        <p:nvSpPr>
          <p:cNvPr id="3" name="Content Placeholder 2"/>
          <p:cNvSpPr>
            <a:spLocks noGrp="1"/>
          </p:cNvSpPr>
          <p:nvPr>
            <p:ph idx="1"/>
          </p:nvPr>
        </p:nvSpPr>
        <p:spPr/>
        <p:txBody>
          <a:bodyPr>
            <a:normAutofit/>
          </a:bodyPr>
          <a:lstStyle/>
          <a:p>
            <a:r>
              <a:rPr lang="en-US" dirty="0"/>
              <a:t>HDV, the smallest known animal virus, is considered defective because it cannot produce infection </a:t>
            </a:r>
            <a:r>
              <a:rPr lang="en-US" dirty="0">
                <a:solidFill>
                  <a:srgbClr val="FF0000"/>
                </a:solidFill>
              </a:rPr>
              <a:t>without</a:t>
            </a:r>
            <a:r>
              <a:rPr lang="en-US" dirty="0"/>
              <a:t> concurrent HBV infection. </a:t>
            </a:r>
            <a:endParaRPr lang="en-US" dirty="0" smtClean="0"/>
          </a:p>
          <a:p>
            <a:r>
              <a:rPr lang="en-US" dirty="0" smtClean="0"/>
              <a:t>The </a:t>
            </a:r>
            <a:r>
              <a:rPr lang="en-US" dirty="0"/>
              <a:t>36 nm diameter virus is incapable of making its own coat protein; its outer coat is composed of excess HBsAg from HBV. The inner core of the virus is single-stranded circular RNA that expresses the HDV antigen</a:t>
            </a:r>
          </a:p>
          <a:p>
            <a:endParaRPr lang="en-US" dirty="0"/>
          </a:p>
          <a:p>
            <a:endParaRPr lang="en-US" dirty="0"/>
          </a:p>
        </p:txBody>
      </p:sp>
    </p:spTree>
    <p:extLst>
      <p:ext uri="{BB962C8B-B14F-4D97-AF65-F5344CB8AC3E}">
        <p14:creationId xmlns:p14="http://schemas.microsoft.com/office/powerpoint/2010/main" val="4066166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lnSpcReduction="10000"/>
          </a:bodyPr>
          <a:lstStyle/>
          <a:p>
            <a:r>
              <a:rPr lang="en-US" dirty="0"/>
              <a:t>The clinical outcome depend on the mechanism of infection :</a:t>
            </a:r>
          </a:p>
          <a:p>
            <a:pPr lvl="1">
              <a:buFont typeface="Wingdings" panose="05000000000000000000" pitchFamily="2" charset="2"/>
              <a:buChar char="Ø"/>
            </a:pPr>
            <a:r>
              <a:rPr lang="en-US" dirty="0"/>
              <a:t>In </a:t>
            </a:r>
            <a:r>
              <a:rPr lang="en-US" b="1" dirty="0"/>
              <a:t>coinfection</a:t>
            </a:r>
            <a:r>
              <a:rPr lang="en-US" dirty="0"/>
              <a:t>, acute hepatitis, which is much more severe than for HBV alone, is common, but the risk of developing chronic hepatitis is not increased</a:t>
            </a:r>
            <a:r>
              <a:rPr lang="en-US" dirty="0" smtClean="0"/>
              <a:t>.</a:t>
            </a:r>
          </a:p>
          <a:p>
            <a:pPr marL="457200" lvl="1" indent="0">
              <a:buNone/>
            </a:pPr>
            <a:endParaRPr lang="en-US" dirty="0"/>
          </a:p>
          <a:p>
            <a:pPr lvl="1">
              <a:buFont typeface="Wingdings" panose="05000000000000000000" pitchFamily="2" charset="2"/>
              <a:buChar char="Ø"/>
            </a:pPr>
            <a:r>
              <a:rPr lang="en-US" dirty="0"/>
              <a:t>In </a:t>
            </a:r>
            <a:r>
              <a:rPr lang="en-US" b="1" dirty="0"/>
              <a:t>superinfection</a:t>
            </a:r>
            <a:r>
              <a:rPr lang="en-US" dirty="0"/>
              <a:t>, in acute illness is rare but common in chronic. Hepatitis. The risk of ALF is highest in superinfection. Hepatitis D should be considered in any child who experiences ALF</a:t>
            </a:r>
            <a:r>
              <a:rPr lang="en-US" dirty="0" smtClean="0"/>
              <a:t>.</a:t>
            </a:r>
          </a:p>
          <a:p>
            <a:pPr lvl="1">
              <a:buFont typeface="Wingdings" panose="05000000000000000000" pitchFamily="2" charset="2"/>
              <a:buChar char="Ø"/>
            </a:pPr>
            <a:endParaRPr lang="en-US" dirty="0"/>
          </a:p>
          <a:p>
            <a:r>
              <a:rPr lang="en-US" dirty="0" smtClean="0"/>
              <a:t>The </a:t>
            </a:r>
            <a:r>
              <a:rPr lang="en-US" dirty="0"/>
              <a:t>diagnosis is made by detecting A</a:t>
            </a:r>
            <a:r>
              <a:rPr lang="en-US" dirty="0" smtClean="0"/>
              <a:t>nti-HDV IgM</a:t>
            </a:r>
          </a:p>
          <a:p>
            <a:pPr lvl="1">
              <a:buFont typeface="Wingdings" panose="05000000000000000000" pitchFamily="2" charset="2"/>
              <a:buChar char="Ø"/>
            </a:pPr>
            <a:r>
              <a:rPr lang="en-US" dirty="0"/>
              <a:t>T</a:t>
            </a:r>
            <a:r>
              <a:rPr lang="en-US" dirty="0" smtClean="0"/>
              <a:t>he </a:t>
            </a:r>
            <a:r>
              <a:rPr lang="en-US" dirty="0"/>
              <a:t>antibodies to HDV develop approximately (2-4) week after </a:t>
            </a:r>
            <a:r>
              <a:rPr lang="en-US" b="1" dirty="0"/>
              <a:t>coinfection</a:t>
            </a:r>
            <a:r>
              <a:rPr lang="en-US" dirty="0"/>
              <a:t> and approximately 10 week after a </a:t>
            </a:r>
            <a:r>
              <a:rPr lang="en-US" b="1" dirty="0"/>
              <a:t>superinfection</a:t>
            </a:r>
            <a:r>
              <a:rPr lang="en-US" dirty="0"/>
              <a:t>.</a:t>
            </a:r>
            <a:endParaRPr lang="ar-JO" dirty="0"/>
          </a:p>
          <a:p>
            <a:endParaRPr lang="en-US" dirty="0"/>
          </a:p>
        </p:txBody>
      </p:sp>
    </p:spTree>
    <p:extLst>
      <p:ext uri="{BB962C8B-B14F-4D97-AF65-F5344CB8AC3E}">
        <p14:creationId xmlns:p14="http://schemas.microsoft.com/office/powerpoint/2010/main" val="234691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normAutofit fontScale="92500"/>
          </a:bodyPr>
          <a:lstStyle/>
          <a:p>
            <a:r>
              <a:rPr lang="en-US" sz="4000" dirty="0">
                <a:solidFill>
                  <a:srgbClr val="FF0000"/>
                </a:solidFill>
              </a:rPr>
              <a:t>Complications :</a:t>
            </a:r>
            <a:r>
              <a:rPr lang="en-US" dirty="0"/>
              <a:t> HDV must be considered in all cases of </a:t>
            </a:r>
            <a:r>
              <a:rPr lang="en-US" dirty="0" smtClean="0"/>
              <a:t>ALF.</a:t>
            </a:r>
          </a:p>
          <a:p>
            <a:r>
              <a:rPr lang="en-US" sz="4000" dirty="0" smtClean="0">
                <a:solidFill>
                  <a:srgbClr val="FF0000"/>
                </a:solidFill>
              </a:rPr>
              <a:t>Treatment:</a:t>
            </a:r>
            <a:r>
              <a:rPr lang="en-US" dirty="0" smtClean="0"/>
              <a:t> There </a:t>
            </a:r>
            <a:r>
              <a:rPr lang="en-US" dirty="0"/>
              <a:t>are no specific HDV-targeted treatments to date. The treatment is mostly based on controlling and treating HBV infection, without which HDV cannot induce hepatitis</a:t>
            </a:r>
            <a:r>
              <a:rPr lang="en-US" dirty="0" smtClean="0"/>
              <a:t>.</a:t>
            </a:r>
          </a:p>
          <a:p>
            <a:endParaRPr lang="en-US" dirty="0"/>
          </a:p>
          <a:p>
            <a:r>
              <a:rPr lang="en-US" sz="3900" dirty="0" smtClean="0">
                <a:solidFill>
                  <a:srgbClr val="FF0000"/>
                </a:solidFill>
              </a:rPr>
              <a:t>Prevention:</a:t>
            </a:r>
            <a:r>
              <a:rPr lang="en-US" dirty="0" smtClean="0"/>
              <a:t> Because </a:t>
            </a:r>
            <a:r>
              <a:rPr lang="en-US" dirty="0"/>
              <a:t>HDV replication cannot occur without hepatitis B coinfection, immunization against HBV also prevents HDV infection. Hepatitis B vaccines and HBIG are used for the same indications as for hepatitis B alone.</a:t>
            </a:r>
            <a:endParaRPr lang="en-US" sz="2600" dirty="0"/>
          </a:p>
          <a:p>
            <a:endParaRPr lang="en-US" dirty="0"/>
          </a:p>
          <a:p>
            <a:endParaRPr lang="en-US" dirty="0"/>
          </a:p>
          <a:p>
            <a:endParaRPr lang="en-US" dirty="0"/>
          </a:p>
        </p:txBody>
      </p:sp>
    </p:spTree>
    <p:extLst>
      <p:ext uri="{BB962C8B-B14F-4D97-AF65-F5344CB8AC3E}">
        <p14:creationId xmlns:p14="http://schemas.microsoft.com/office/powerpoint/2010/main" val="818325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HEPATITIS C VIRUS</a:t>
            </a:r>
          </a:p>
        </p:txBody>
      </p:sp>
      <p:sp>
        <p:nvSpPr>
          <p:cNvPr id="3" name="Content Placeholder 2"/>
          <p:cNvSpPr>
            <a:spLocks noGrp="1"/>
          </p:cNvSpPr>
          <p:nvPr>
            <p:ph idx="1"/>
          </p:nvPr>
        </p:nvSpPr>
        <p:spPr/>
        <p:txBody>
          <a:bodyPr>
            <a:normAutofit/>
          </a:bodyPr>
          <a:lstStyle/>
          <a:p>
            <a:r>
              <a:rPr lang="en-US" dirty="0" smtClean="0"/>
              <a:t>The most common cause of chronic liver disease</a:t>
            </a:r>
          </a:p>
          <a:p>
            <a:pPr marL="0" indent="0">
              <a:buNone/>
            </a:pPr>
            <a:endParaRPr lang="en-US" dirty="0" smtClean="0"/>
          </a:p>
          <a:p>
            <a:r>
              <a:rPr lang="en-US" dirty="0" smtClean="0"/>
              <a:t>HCV </a:t>
            </a:r>
            <a:r>
              <a:rPr lang="en-US" dirty="0"/>
              <a:t>is a single-stranded RNA virus, classified as a separate genus within the </a:t>
            </a:r>
            <a:r>
              <a:rPr lang="en-US" dirty="0" err="1">
                <a:solidFill>
                  <a:srgbClr val="FF0000"/>
                </a:solidFill>
              </a:rPr>
              <a:t>Flaviviridae</a:t>
            </a:r>
            <a:r>
              <a:rPr lang="en-US" dirty="0"/>
              <a:t> family, </a:t>
            </a:r>
            <a:r>
              <a:rPr lang="en-US" dirty="0">
                <a:solidFill>
                  <a:srgbClr val="FF0000"/>
                </a:solidFill>
              </a:rPr>
              <a:t>with marked genetic heterogeneity. </a:t>
            </a:r>
            <a:endParaRPr lang="en-US" dirty="0" smtClean="0">
              <a:solidFill>
                <a:srgbClr val="FF0000"/>
              </a:solidFill>
            </a:endParaRPr>
          </a:p>
          <a:p>
            <a:endParaRPr lang="en-US" dirty="0">
              <a:solidFill>
                <a:srgbClr val="FF0000"/>
              </a:solidFill>
            </a:endParaRPr>
          </a:p>
          <a:p>
            <a:r>
              <a:rPr lang="en-US" dirty="0"/>
              <a:t>The risk of ALF caused by HCV is low, but the risk of chronic hepatitis is the highest of all the </a:t>
            </a:r>
            <a:r>
              <a:rPr lang="en-US" dirty="0" err="1"/>
              <a:t>hepatotropic</a:t>
            </a:r>
            <a:r>
              <a:rPr lang="en-US" dirty="0"/>
              <a:t> viruses</a:t>
            </a:r>
          </a:p>
          <a:p>
            <a:endParaRPr lang="en-US" dirty="0" smtClean="0">
              <a:solidFill>
                <a:srgbClr val="FF0000"/>
              </a:solidFill>
            </a:endParaRPr>
          </a:p>
          <a:p>
            <a:pPr marL="0" indent="0">
              <a:buNone/>
            </a:pPr>
            <a:endParaRPr lang="en-US" dirty="0" smtClean="0">
              <a:solidFill>
                <a:srgbClr val="FF0000"/>
              </a:solidFill>
            </a:endParaRPr>
          </a:p>
        </p:txBody>
      </p:sp>
    </p:spTree>
    <p:extLst>
      <p:ext uri="{BB962C8B-B14F-4D97-AF65-F5344CB8AC3E}">
        <p14:creationId xmlns:p14="http://schemas.microsoft.com/office/powerpoint/2010/main" val="837471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p:txBody>
          <a:bodyPr>
            <a:normAutofit fontScale="77500" lnSpcReduction="20000"/>
          </a:bodyPr>
          <a:lstStyle/>
          <a:p>
            <a:pPr marL="274320" indent="-274320">
              <a:buFont typeface="Wingdings 2"/>
              <a:buChar char=""/>
            </a:pPr>
            <a:r>
              <a:rPr lang="en-US" dirty="0"/>
              <a:t>The virus is transmitted by </a:t>
            </a:r>
            <a:r>
              <a:rPr lang="en-US" dirty="0">
                <a:solidFill>
                  <a:srgbClr val="FF0000"/>
                </a:solidFill>
              </a:rPr>
              <a:t>blood and blood products </a:t>
            </a:r>
            <a:r>
              <a:rPr lang="en-US" dirty="0"/>
              <a:t>and was common in people with hemophilia treated before screening of blood products was introduced</a:t>
            </a:r>
          </a:p>
          <a:p>
            <a:pPr lvl="1">
              <a:buFont typeface="Wingdings" panose="05000000000000000000" pitchFamily="2" charset="2"/>
              <a:buChar char="Ø"/>
            </a:pPr>
            <a:r>
              <a:rPr lang="en-US" dirty="0"/>
              <a:t>The incidence in intravenous drug users is high (50–60%)</a:t>
            </a:r>
          </a:p>
          <a:p>
            <a:pPr marL="274320" indent="-274320">
              <a:buFont typeface="Wingdings 2"/>
              <a:buChar char=""/>
            </a:pPr>
            <a:endParaRPr lang="en-US" dirty="0" smtClean="0"/>
          </a:p>
          <a:p>
            <a:pPr marL="274320" indent="-274320">
              <a:buFont typeface="Wingdings 2"/>
              <a:buChar char=""/>
            </a:pPr>
            <a:r>
              <a:rPr lang="en-US" dirty="0" smtClean="0"/>
              <a:t>Low rate of sexual transmission seen in monogamous couples, only 5% after 10 -20 years. This is low rate, but does occur, so safe sex recommended</a:t>
            </a:r>
          </a:p>
          <a:p>
            <a:pPr lvl="1">
              <a:buFont typeface="Wingdings" panose="05000000000000000000" pitchFamily="2" charset="2"/>
              <a:buChar char="Ø"/>
            </a:pPr>
            <a:r>
              <a:rPr lang="en-US" dirty="0" smtClean="0"/>
              <a:t>Sexual transmission increased with multiple sexual partners</a:t>
            </a:r>
          </a:p>
          <a:p>
            <a:pPr marL="457200" lvl="1" indent="0">
              <a:buNone/>
            </a:pPr>
            <a:r>
              <a:rPr lang="en-US" dirty="0" smtClean="0"/>
              <a:t> </a:t>
            </a:r>
            <a:endParaRPr lang="en-US" dirty="0"/>
          </a:p>
          <a:p>
            <a:pPr marL="274320" indent="-274320">
              <a:buFont typeface="Wingdings 2"/>
              <a:buChar char=""/>
            </a:pPr>
            <a:r>
              <a:rPr lang="en-US" dirty="0"/>
              <a:t>Vertical transmission may occur. Perinatal transmission is possible and affects an estimated 5% of babies born to mothers with hepatitis C virus infection. The risk is higher for babies born to mothers who are co-infected with hepatitis C virus and HIV or hepatitis B virus</a:t>
            </a:r>
            <a:r>
              <a:rPr lang="en-US" dirty="0" smtClean="0"/>
              <a:t>.</a:t>
            </a:r>
          </a:p>
          <a:p>
            <a:pPr marL="274320" indent="-274320">
              <a:buFont typeface="Wingdings 2"/>
              <a:buChar char=""/>
            </a:pPr>
            <a:endParaRPr lang="en-US" dirty="0"/>
          </a:p>
          <a:p>
            <a:pPr marL="274320" indent="-274320">
              <a:buFont typeface="Wingdings 2"/>
              <a:buChar char=""/>
            </a:pPr>
            <a:r>
              <a:rPr lang="en-US" dirty="0"/>
              <a:t>In </a:t>
            </a:r>
            <a:r>
              <a:rPr lang="en-US" dirty="0" smtClean="0"/>
              <a:t>10</a:t>
            </a:r>
            <a:r>
              <a:rPr lang="en-US" dirty="0"/>
              <a:t>% of cases the exact mode of transmission is unknown</a:t>
            </a:r>
          </a:p>
          <a:p>
            <a:endParaRPr lang="ar-JO"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3619271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VIRUS</a:t>
            </a:r>
          </a:p>
        </p:txBody>
      </p:sp>
      <p:sp>
        <p:nvSpPr>
          <p:cNvPr id="3" name="Content Placeholder 2"/>
          <p:cNvSpPr>
            <a:spLocks noGrp="1"/>
          </p:cNvSpPr>
          <p:nvPr>
            <p:ph idx="1"/>
          </p:nvPr>
        </p:nvSpPr>
        <p:spPr/>
        <p:txBody>
          <a:bodyPr>
            <a:normAutofit fontScale="77500" lnSpcReduction="20000"/>
          </a:bodyPr>
          <a:lstStyle/>
          <a:p>
            <a:pPr marL="274320" indent="-274320">
              <a:buFont typeface="Wingdings 2"/>
              <a:buChar char=""/>
            </a:pPr>
            <a:r>
              <a:rPr lang="en-US" dirty="0"/>
              <a:t>Most acute infections are asymptomatic, with about </a:t>
            </a:r>
            <a:r>
              <a:rPr lang="en-US" dirty="0" smtClean="0"/>
              <a:t>25% of acute infections are </a:t>
            </a:r>
            <a:r>
              <a:rPr lang="en-US" dirty="0" smtClean="0"/>
              <a:t>symptomatic and have non specific symptoms</a:t>
            </a:r>
            <a:endParaRPr lang="en-US" dirty="0"/>
          </a:p>
          <a:p>
            <a:pPr marL="274320" indent="-274320">
              <a:buFont typeface="Wingdings 2"/>
              <a:buChar char=""/>
            </a:pPr>
            <a:endParaRPr lang="en-US" dirty="0"/>
          </a:p>
          <a:p>
            <a:pPr marL="274320" indent="-274320">
              <a:buFont typeface="Wingdings 2"/>
              <a:buChar char=""/>
            </a:pPr>
            <a:r>
              <a:rPr lang="en-US" dirty="0"/>
              <a:t>Most patients will not be diagnosed until they present, years later, with evidence of abnormal transferase values at health checks or with chronic liver </a:t>
            </a:r>
            <a:r>
              <a:rPr lang="en-US" dirty="0" smtClean="0"/>
              <a:t>disease</a:t>
            </a:r>
          </a:p>
          <a:p>
            <a:pPr marL="0" indent="0">
              <a:buNone/>
            </a:pPr>
            <a:endParaRPr lang="en-US" dirty="0"/>
          </a:p>
          <a:p>
            <a:pPr marL="274320" indent="-274320">
              <a:buFont typeface="Wingdings 2"/>
              <a:buChar char=""/>
            </a:pPr>
            <a:r>
              <a:rPr lang="en-US" dirty="0" smtClean="0">
                <a:solidFill>
                  <a:srgbClr val="FF0000"/>
                </a:solidFill>
              </a:rPr>
              <a:t>80% </a:t>
            </a:r>
            <a:r>
              <a:rPr lang="en-US" dirty="0">
                <a:solidFill>
                  <a:srgbClr val="FF0000"/>
                </a:solidFill>
              </a:rPr>
              <a:t>of </a:t>
            </a:r>
            <a:r>
              <a:rPr lang="en-US" dirty="0" smtClean="0">
                <a:solidFill>
                  <a:srgbClr val="FF0000"/>
                </a:solidFill>
              </a:rPr>
              <a:t>patients </a:t>
            </a:r>
            <a:r>
              <a:rPr lang="en-US" dirty="0">
                <a:solidFill>
                  <a:srgbClr val="FF0000"/>
                </a:solidFill>
              </a:rPr>
              <a:t>develop chronic liver </a:t>
            </a:r>
            <a:r>
              <a:rPr lang="en-US" dirty="0" smtClean="0">
                <a:solidFill>
                  <a:srgbClr val="FF0000"/>
                </a:solidFill>
              </a:rPr>
              <a:t>disease:</a:t>
            </a:r>
          </a:p>
          <a:p>
            <a:pPr lvl="1">
              <a:buFont typeface="Wingdings" panose="05000000000000000000" pitchFamily="2" charset="2"/>
              <a:buChar char="Ø"/>
            </a:pPr>
            <a:r>
              <a:rPr lang="en-US" dirty="0"/>
              <a:t>In chronic HCV , Fatigue is the commonest symptom with sometimes nausea, anorexia and weight loss, which do not correlate with disease activity</a:t>
            </a:r>
          </a:p>
          <a:p>
            <a:pPr lvl="1">
              <a:buFont typeface="Wingdings" panose="05000000000000000000" pitchFamily="2" charset="2"/>
              <a:buChar char="Ø"/>
            </a:pPr>
            <a:r>
              <a:rPr lang="en-US" dirty="0"/>
              <a:t>mild elevations in the aminotransferases (usually ALT) are noticed (50</a:t>
            </a:r>
            <a:r>
              <a:rPr lang="en-US" dirty="0" smtClean="0"/>
              <a:t>%)</a:t>
            </a:r>
          </a:p>
          <a:p>
            <a:pPr lvl="1">
              <a:buFont typeface="Wingdings" panose="05000000000000000000" pitchFamily="2" charset="2"/>
              <a:buChar char="Ø"/>
            </a:pPr>
            <a:r>
              <a:rPr lang="en-US" dirty="0" smtClean="0"/>
              <a:t>About 25% of chronic patients develop cirrhosis after 20 -25 years</a:t>
            </a:r>
          </a:p>
          <a:p>
            <a:pPr lvl="1">
              <a:buFont typeface="Wingdings" panose="05000000000000000000" pitchFamily="2" charset="2"/>
              <a:buChar char="Ø"/>
            </a:pPr>
            <a:r>
              <a:rPr lang="en-US" dirty="0" smtClean="0"/>
              <a:t>About 1-4% of patients with cirrhosis develop hepatocellular carcinoma each year</a:t>
            </a:r>
            <a:endParaRPr lang="en-US" dirty="0"/>
          </a:p>
          <a:p>
            <a:pPr marL="0" indent="0">
              <a:buNone/>
            </a:pP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932298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VIRUS</a:t>
            </a:r>
          </a:p>
        </p:txBody>
      </p:sp>
      <p:sp>
        <p:nvSpPr>
          <p:cNvPr id="3" name="Content Placeholder 2"/>
          <p:cNvSpPr>
            <a:spLocks noGrp="1"/>
          </p:cNvSpPr>
          <p:nvPr>
            <p:ph idx="1"/>
          </p:nvPr>
        </p:nvSpPr>
        <p:spPr/>
        <p:txBody>
          <a:bodyPr/>
          <a:lstStyle/>
          <a:p>
            <a:r>
              <a:rPr lang="en-US" dirty="0" smtClean="0"/>
              <a:t>Extrahepatic disease includes small vessel vasculitis with </a:t>
            </a:r>
            <a:r>
              <a:rPr lang="en-US" dirty="0" err="1" smtClean="0">
                <a:solidFill>
                  <a:srgbClr val="FF0000"/>
                </a:solidFill>
              </a:rPr>
              <a:t>membranoprofilerative</a:t>
            </a:r>
            <a:r>
              <a:rPr lang="en-US" dirty="0" smtClean="0"/>
              <a:t> glomerulonephritis and neuropathy, mixed </a:t>
            </a:r>
            <a:r>
              <a:rPr lang="en-US" dirty="0" err="1" smtClean="0"/>
              <a:t>cryoglobulinemia</a:t>
            </a:r>
            <a:r>
              <a:rPr lang="en-US" dirty="0" smtClean="0"/>
              <a:t>, and porphyria </a:t>
            </a:r>
            <a:r>
              <a:rPr lang="en-US" dirty="0" err="1" smtClean="0"/>
              <a:t>cutanea</a:t>
            </a:r>
            <a:r>
              <a:rPr lang="en-US" dirty="0" smtClean="0"/>
              <a:t> </a:t>
            </a:r>
            <a:r>
              <a:rPr lang="en-US" dirty="0" err="1" smtClean="0"/>
              <a:t>tarda</a:t>
            </a:r>
            <a:r>
              <a:rPr lang="en-US" dirty="0" smtClean="0"/>
              <a:t> (PCT)</a:t>
            </a:r>
            <a:endParaRPr lang="en-US" dirty="0"/>
          </a:p>
        </p:txBody>
      </p:sp>
    </p:spTree>
    <p:extLst>
      <p:ext uri="{BB962C8B-B14F-4D97-AF65-F5344CB8AC3E}">
        <p14:creationId xmlns:p14="http://schemas.microsoft.com/office/powerpoint/2010/main" val="2310418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normAutofit/>
          </a:bodyPr>
          <a:lstStyle/>
          <a:p>
            <a:pPr marL="0" indent="0">
              <a:buNone/>
            </a:pPr>
            <a:r>
              <a:rPr lang="en-US" dirty="0"/>
              <a:t>Screen patients for HCV infection if any of the following applies:</a:t>
            </a:r>
          </a:p>
          <a:p>
            <a:r>
              <a:rPr lang="en-US" dirty="0"/>
              <a:t>History of illegal injected drug use</a:t>
            </a:r>
          </a:p>
          <a:p>
            <a:r>
              <a:rPr lang="en-US" dirty="0" smtClean="0"/>
              <a:t>Use </a:t>
            </a:r>
            <a:r>
              <a:rPr lang="en-US" dirty="0"/>
              <a:t>of HCV-contaminated blood from a donor</a:t>
            </a:r>
          </a:p>
          <a:p>
            <a:r>
              <a:rPr lang="en-US" dirty="0"/>
              <a:t>Long-term hemodialysis or persistently abnormal serum alanine aminotransferase (ALT) levels</a:t>
            </a:r>
          </a:p>
          <a:p>
            <a:r>
              <a:rPr lang="en-US" dirty="0"/>
              <a:t>Needle sticks, accidents with sharps, or mucosal exposures to </a:t>
            </a:r>
            <a:r>
              <a:rPr lang="en-US" dirty="0" smtClean="0"/>
              <a:t>HCV-positive</a:t>
            </a:r>
          </a:p>
          <a:p>
            <a:r>
              <a:rPr lang="en-US" dirty="0" smtClean="0"/>
              <a:t>Patients diagnosed with HIV</a:t>
            </a:r>
            <a:endParaRPr lang="en-US" dirty="0"/>
          </a:p>
          <a:p>
            <a:endParaRPr lang="en-US" dirty="0"/>
          </a:p>
        </p:txBody>
      </p:sp>
    </p:spTree>
    <p:extLst>
      <p:ext uri="{BB962C8B-B14F-4D97-AF65-F5344CB8AC3E}">
        <p14:creationId xmlns:p14="http://schemas.microsoft.com/office/powerpoint/2010/main" val="1854027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a:buFont typeface="Wingdings 2"/>
              <a:buChar char=""/>
            </a:pPr>
            <a:r>
              <a:rPr lang="en-US" dirty="0"/>
              <a:t>The diagnosis made by finding </a:t>
            </a:r>
            <a:r>
              <a:rPr lang="en-US" u="sng" dirty="0">
                <a:solidFill>
                  <a:srgbClr val="FF0000"/>
                </a:solidFill>
              </a:rPr>
              <a:t>HCV IgG antibody</a:t>
            </a:r>
            <a:r>
              <a:rPr lang="en-US" dirty="0"/>
              <a:t> in the serum, which suggest </a:t>
            </a:r>
            <a:r>
              <a:rPr lang="en-US" dirty="0">
                <a:solidFill>
                  <a:srgbClr val="FF0000"/>
                </a:solidFill>
              </a:rPr>
              <a:t>exposure</a:t>
            </a:r>
            <a:r>
              <a:rPr lang="en-US" dirty="0"/>
              <a:t> to HCH and warrant testing to confirm the diagnosis of chronic HCV </a:t>
            </a:r>
            <a:r>
              <a:rPr lang="en-US" dirty="0" smtClean="0"/>
              <a:t>infection</a:t>
            </a:r>
          </a:p>
          <a:p>
            <a:pPr marL="274320" indent="-274320">
              <a:buFont typeface="Wingdings 2"/>
              <a:buChar char=""/>
            </a:pPr>
            <a:endParaRPr lang="en-US" dirty="0"/>
          </a:p>
          <a:p>
            <a:pPr marL="274320" indent="-274320">
              <a:buFont typeface="Wingdings 2"/>
              <a:buChar char=""/>
            </a:pPr>
            <a:r>
              <a:rPr lang="en-US" dirty="0"/>
              <a:t>Because the virus may spontaneously clear in some patients, the diagnosis of chronic HCV infection is a </a:t>
            </a:r>
            <a:r>
              <a:rPr lang="en-US" dirty="0">
                <a:solidFill>
                  <a:srgbClr val="FF0000"/>
                </a:solidFill>
              </a:rPr>
              <a:t>2-step process </a:t>
            </a:r>
            <a:r>
              <a:rPr lang="en-US" dirty="0"/>
              <a:t>requiring both a positive serologic test for anti-HCV IgG antibody and a confirmatory test for </a:t>
            </a:r>
            <a:r>
              <a:rPr lang="en-US" u="sng" dirty="0">
                <a:solidFill>
                  <a:srgbClr val="FF0000"/>
                </a:solidFill>
              </a:rPr>
              <a:t>HCV-RNA </a:t>
            </a:r>
            <a:r>
              <a:rPr lang="en-US" u="sng" dirty="0" smtClean="0">
                <a:solidFill>
                  <a:srgbClr val="FF0000"/>
                </a:solidFill>
              </a:rPr>
              <a:t>PCR</a:t>
            </a:r>
          </a:p>
          <a:p>
            <a:pPr marL="274320" indent="-274320">
              <a:buFont typeface="Wingdings 2"/>
              <a:buChar char=""/>
            </a:pPr>
            <a:endParaRPr lang="en-US" u="sng" dirty="0" smtClean="0">
              <a:solidFill>
                <a:srgbClr val="FF0000"/>
              </a:solidFill>
            </a:endParaRPr>
          </a:p>
          <a:p>
            <a:pPr marL="274320" indent="-274320">
              <a:buFont typeface="Wingdings 2"/>
              <a:buChar char=""/>
            </a:pPr>
            <a:r>
              <a:rPr lang="en-US" dirty="0"/>
              <a:t>Genotyping of HCV has proven to be a useful clinical tool, as the response to therapy and prognosis is influenced by the viral genotype. Genotype 1 </a:t>
            </a:r>
            <a:r>
              <a:rPr lang="en-US" dirty="0" smtClean="0"/>
              <a:t>(most common) is </a:t>
            </a:r>
            <a:r>
              <a:rPr lang="en-US" dirty="0"/>
              <a:t>less than half as </a:t>
            </a:r>
            <a:r>
              <a:rPr lang="en-US" dirty="0" smtClean="0"/>
              <a:t>likely as </a:t>
            </a:r>
            <a:r>
              <a:rPr lang="en-US" dirty="0"/>
              <a:t>other genotypes to respond to therapy, and combination therapy regimens vary depending on the different genotypes</a:t>
            </a:r>
            <a:endParaRPr lang="en-US" u="sng" dirty="0">
              <a:solidFill>
                <a:srgbClr val="FF0000"/>
              </a:solidFill>
            </a:endParaRPr>
          </a:p>
          <a:p>
            <a:pPr marL="274320" indent="-274320">
              <a:buFont typeface="Wingdings 2"/>
              <a:buChar char=""/>
            </a:pPr>
            <a:endParaRPr lang="en-US" dirty="0"/>
          </a:p>
          <a:p>
            <a:endParaRPr lang="en-US" dirty="0"/>
          </a:p>
        </p:txBody>
      </p:sp>
    </p:spTree>
    <p:extLst>
      <p:ext uri="{BB962C8B-B14F-4D97-AF65-F5344CB8AC3E}">
        <p14:creationId xmlns:p14="http://schemas.microsoft.com/office/powerpoint/2010/main" val="382819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Infants </a:t>
            </a:r>
            <a:r>
              <a:rPr lang="en-US" dirty="0"/>
              <a:t>born to mothers with HCV infection deserve special consideration.</a:t>
            </a:r>
            <a:r>
              <a:rPr lang="en-US" baseline="30000" dirty="0"/>
              <a:t> </a:t>
            </a:r>
            <a:endParaRPr lang="en-US" baseline="30000" dirty="0"/>
          </a:p>
          <a:p>
            <a:endParaRPr lang="en-US" dirty="0"/>
          </a:p>
          <a:p>
            <a:r>
              <a:rPr lang="en-US" dirty="0" smtClean="0"/>
              <a:t>Most </a:t>
            </a:r>
            <a:r>
              <a:rPr lang="en-US" dirty="0"/>
              <a:t>experts recommend waiting until after age 12 months to obtain antibody levels, with follow-up testing for any positives at that time.</a:t>
            </a:r>
          </a:p>
          <a:p>
            <a:endParaRPr lang="en-US" dirty="0" smtClean="0"/>
          </a:p>
          <a:p>
            <a:r>
              <a:rPr lang="en-US" dirty="0" smtClean="0"/>
              <a:t>Testing </a:t>
            </a:r>
            <a:r>
              <a:rPr lang="en-US" dirty="0"/>
              <a:t>with real time PCR (RT-PCR) for HCV RNA is sensitive after the first 1-2 months of life; 95% of infants exposed will be uninfected and a negative result at this early point can be reassuring for the family. </a:t>
            </a:r>
            <a:endParaRPr lang="en-US" dirty="0" smtClean="0"/>
          </a:p>
          <a:p>
            <a:pPr lvl="1">
              <a:buFont typeface="Wingdings" panose="05000000000000000000" pitchFamily="2" charset="2"/>
              <a:buChar char="Ø"/>
            </a:pPr>
            <a:r>
              <a:rPr lang="en-US" dirty="0" smtClean="0"/>
              <a:t>An </a:t>
            </a:r>
            <a:r>
              <a:rPr lang="en-US" dirty="0"/>
              <a:t>argument can be made for not testing for HCV RNA because of cost considerations, however, and because even if the child is infected, treatment is rarely needed until the second decade of life</a:t>
            </a:r>
            <a:r>
              <a:rPr lang="en-US" dirty="0" smtClean="0"/>
              <a:t>.</a:t>
            </a:r>
          </a:p>
          <a:p>
            <a:endParaRPr lang="en-US" dirty="0"/>
          </a:p>
          <a:p>
            <a:r>
              <a:rPr lang="en-US" dirty="0" smtClean="0"/>
              <a:t>Spontaneous </a:t>
            </a:r>
            <a:r>
              <a:rPr lang="en-US" dirty="0"/>
              <a:t>clearance can occur (up to 30% of infected infants) but is rare beyond age 3 years. Children who clear infection are negative for HCV RNA but remain antibody-positive.</a:t>
            </a:r>
          </a:p>
          <a:p>
            <a:endParaRPr lang="en-US" dirty="0"/>
          </a:p>
        </p:txBody>
      </p:sp>
    </p:spTree>
    <p:extLst>
      <p:ext uri="{BB962C8B-B14F-4D97-AF65-F5344CB8AC3E}">
        <p14:creationId xmlns:p14="http://schemas.microsoft.com/office/powerpoint/2010/main" val="119182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EPIDEMIOLOGY</a:t>
            </a:r>
          </a:p>
        </p:txBody>
      </p:sp>
      <p:sp>
        <p:nvSpPr>
          <p:cNvPr id="3" name="Content Placeholder 2"/>
          <p:cNvSpPr>
            <a:spLocks noGrp="1"/>
          </p:cNvSpPr>
          <p:nvPr>
            <p:ph idx="1"/>
          </p:nvPr>
        </p:nvSpPr>
        <p:spPr/>
        <p:txBody>
          <a:bodyPr>
            <a:noAutofit/>
          </a:bodyPr>
          <a:lstStyle/>
          <a:p>
            <a:r>
              <a:rPr lang="en-US" dirty="0" smtClean="0"/>
              <a:t>Hepatitis </a:t>
            </a:r>
            <a:r>
              <a:rPr lang="en-US" dirty="0"/>
              <a:t>A virus (HAV) is the </a:t>
            </a:r>
            <a:r>
              <a:rPr lang="en-US" dirty="0">
                <a:solidFill>
                  <a:srgbClr val="FF0000"/>
                </a:solidFill>
              </a:rPr>
              <a:t>most</a:t>
            </a:r>
            <a:r>
              <a:rPr lang="en-US" dirty="0"/>
              <a:t> common cause of acute viral hepatitis and is spread by fecal-oral transmission. </a:t>
            </a:r>
            <a:endParaRPr lang="en-US" dirty="0" smtClean="0"/>
          </a:p>
          <a:p>
            <a:endParaRPr lang="en-US" dirty="0"/>
          </a:p>
          <a:p>
            <a:r>
              <a:rPr lang="en-US" dirty="0" smtClean="0"/>
              <a:t>Hepatitis </a:t>
            </a:r>
            <a:r>
              <a:rPr lang="en-US" dirty="0"/>
              <a:t>B virus (HBV), hepatitis C virus (</a:t>
            </a:r>
            <a:r>
              <a:rPr lang="en-US" dirty="0" smtClean="0"/>
              <a:t>HCV) infections </a:t>
            </a:r>
            <a:r>
              <a:rPr lang="en-US" dirty="0"/>
              <a:t>can result in </a:t>
            </a:r>
            <a:r>
              <a:rPr lang="en-US" dirty="0">
                <a:solidFill>
                  <a:srgbClr val="FF0000"/>
                </a:solidFill>
              </a:rPr>
              <a:t>chronic hepatitis</a:t>
            </a:r>
            <a:r>
              <a:rPr lang="en-US" dirty="0"/>
              <a:t>, or a chronic carrier state, which facilitates </a:t>
            </a:r>
            <a:r>
              <a:rPr lang="en-US" dirty="0" smtClean="0"/>
              <a:t>spread, </a:t>
            </a:r>
            <a:r>
              <a:rPr lang="en-US" dirty="0"/>
              <a:t>which may lead to </a:t>
            </a:r>
            <a:r>
              <a:rPr lang="en-US" dirty="0">
                <a:solidFill>
                  <a:srgbClr val="FF0000"/>
                </a:solidFill>
              </a:rPr>
              <a:t>cirrhosis</a:t>
            </a:r>
            <a:r>
              <a:rPr lang="en-US" dirty="0"/>
              <a:t> and hepatocellular </a:t>
            </a:r>
            <a:r>
              <a:rPr lang="en-US" dirty="0" smtClean="0"/>
              <a:t>carcinoma</a:t>
            </a:r>
          </a:p>
          <a:p>
            <a:endParaRPr lang="en-US" dirty="0" smtClean="0"/>
          </a:p>
          <a:p>
            <a:r>
              <a:rPr lang="en-US" dirty="0"/>
              <a:t>Hepatitis E virus (HEV) infection occurs following travel to endemic areas (South Asia) outside of the United States. Hepatitis G virus (HGV) is prevalent in HIV-infected persons.</a:t>
            </a:r>
          </a:p>
        </p:txBody>
      </p:sp>
    </p:spTree>
    <p:extLst>
      <p:ext uri="{BB962C8B-B14F-4D97-AF65-F5344CB8AC3E}">
        <p14:creationId xmlns:p14="http://schemas.microsoft.com/office/powerpoint/2010/main" val="4109649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pPr marL="274320" indent="-274320">
              <a:buFont typeface="Wingdings 2"/>
              <a:buChar char=""/>
            </a:pPr>
            <a:r>
              <a:rPr lang="en-US" dirty="0" smtClean="0"/>
              <a:t>Treatment is </a:t>
            </a:r>
            <a:r>
              <a:rPr lang="en-US" dirty="0"/>
              <a:t>appropriate for patients who have HCV RNA in their serum and who have </a:t>
            </a:r>
            <a:r>
              <a:rPr lang="en-US" dirty="0">
                <a:solidFill>
                  <a:srgbClr val="FF0000"/>
                </a:solidFill>
              </a:rPr>
              <a:t>raised</a:t>
            </a:r>
            <a:r>
              <a:rPr lang="en-US" dirty="0"/>
              <a:t> serum aminotransferases for more than 6 months</a:t>
            </a:r>
          </a:p>
          <a:p>
            <a:pPr marL="274320" indent="-274320">
              <a:buFont typeface="Wingdings 2"/>
              <a:buChar char=""/>
            </a:pPr>
            <a:r>
              <a:rPr lang="en-US" dirty="0"/>
              <a:t>Patients with persistently normal aminotransferases are also treated if they have abnormal </a:t>
            </a:r>
            <a:r>
              <a:rPr lang="en-US" dirty="0" smtClean="0">
                <a:solidFill>
                  <a:srgbClr val="FF0000"/>
                </a:solidFill>
              </a:rPr>
              <a:t>histology</a:t>
            </a:r>
          </a:p>
          <a:p>
            <a:pPr marL="274320" indent="-274320">
              <a:buFont typeface="Wingdings 2"/>
              <a:buChar char=""/>
            </a:pPr>
            <a:endParaRPr lang="en-US" dirty="0">
              <a:solidFill>
                <a:srgbClr val="FF0000"/>
              </a:solidFill>
            </a:endParaRPr>
          </a:p>
          <a:p>
            <a:pPr marL="274320" indent="-274320">
              <a:buFont typeface="Wingdings 2"/>
              <a:buChar char=""/>
            </a:pPr>
            <a:r>
              <a:rPr lang="en-US" dirty="0"/>
              <a:t>The presence of cirrhosis is not a contraindication, but therapeutic responses are less </a:t>
            </a:r>
            <a:r>
              <a:rPr lang="en-US" dirty="0" smtClean="0"/>
              <a:t>likely</a:t>
            </a:r>
          </a:p>
          <a:p>
            <a:pPr marL="274320" indent="-274320">
              <a:buFont typeface="Wingdings 2"/>
              <a:buChar char=""/>
            </a:pPr>
            <a:endParaRPr lang="en-US" dirty="0"/>
          </a:p>
          <a:p>
            <a:endParaRPr lang="en-US" dirty="0"/>
          </a:p>
        </p:txBody>
      </p:sp>
    </p:spTree>
    <p:extLst>
      <p:ext uri="{BB962C8B-B14F-4D97-AF65-F5344CB8AC3E}">
        <p14:creationId xmlns:p14="http://schemas.microsoft.com/office/powerpoint/2010/main" val="4090951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a:t>The aim of treatment is to eliminate the HCV RNA from the serum in order to stop the progression of active liver disease and prevent the development of hepatocellular carcinoma</a:t>
            </a:r>
          </a:p>
          <a:p>
            <a:endParaRPr lang="en-US" dirty="0"/>
          </a:p>
          <a:p>
            <a:r>
              <a:rPr lang="en-US" dirty="0"/>
              <a:t>Children younger than 3 years should not be treated due to a lack of approved medications and the possibility of spontaneous clearance of infection without therapy</a:t>
            </a:r>
            <a:r>
              <a:rPr lang="en-US" dirty="0" smtClean="0"/>
              <a:t>.</a:t>
            </a:r>
          </a:p>
          <a:p>
            <a:r>
              <a:rPr lang="en-US" dirty="0" smtClean="0"/>
              <a:t>Protocols </a:t>
            </a:r>
            <a:r>
              <a:rPr lang="en-US" dirty="0"/>
              <a:t>include </a:t>
            </a:r>
            <a:r>
              <a:rPr lang="en-US" dirty="0" smtClean="0"/>
              <a:t>ribavirin, other antiviral drugs </a:t>
            </a:r>
            <a:r>
              <a:rPr lang="en-US" dirty="0"/>
              <a:t>and interferons, although the response rate is at best nearing 50</a:t>
            </a:r>
            <a:r>
              <a:rPr lang="en-US" dirty="0" smtClean="0"/>
              <a:t>% depending on genotyping of the virus</a:t>
            </a:r>
            <a:endParaRPr lang="ar-JO" dirty="0"/>
          </a:p>
          <a:p>
            <a:endParaRPr lang="en-US" dirty="0"/>
          </a:p>
        </p:txBody>
      </p:sp>
    </p:spTree>
    <p:extLst>
      <p:ext uri="{BB962C8B-B14F-4D97-AF65-F5344CB8AC3E}">
        <p14:creationId xmlns:p14="http://schemas.microsoft.com/office/powerpoint/2010/main" val="4132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dirty="0"/>
              <a:t>HEPATITIS E VIRUS </a:t>
            </a:r>
            <a:endParaRPr lang="ar-JO" dirty="0"/>
          </a:p>
        </p:txBody>
      </p:sp>
      <p:sp>
        <p:nvSpPr>
          <p:cNvPr id="1048608" name="Content Placeholder 2"/>
          <p:cNvSpPr>
            <a:spLocks noGrp="1"/>
          </p:cNvSpPr>
          <p:nvPr>
            <p:ph idx="1"/>
          </p:nvPr>
        </p:nvSpPr>
        <p:spPr/>
        <p:txBody>
          <a:bodyPr>
            <a:normAutofit fontScale="96875"/>
          </a:bodyPr>
          <a:lstStyle/>
          <a:p>
            <a:pPr marL="0" indent="0">
              <a:buNone/>
            </a:pPr>
            <a:r>
              <a:rPr lang="en-US" dirty="0"/>
              <a:t>  HEV is RNA virus has a nonenveloped sphere shape with spikes .</a:t>
            </a:r>
          </a:p>
          <a:p>
            <a:pPr marL="274320" indent="-274320">
              <a:buFont typeface="Wingdings 2"/>
              <a:buChar char=""/>
            </a:pPr>
            <a:r>
              <a:rPr lang="en-US" dirty="0"/>
              <a:t>Transmission is </a:t>
            </a:r>
            <a:r>
              <a:rPr lang="en-US" dirty="0">
                <a:solidFill>
                  <a:srgbClr val="FF0000"/>
                </a:solidFill>
              </a:rPr>
              <a:t>fecal–oral</a:t>
            </a:r>
            <a:r>
              <a:rPr lang="en-US" dirty="0"/>
              <a:t>, usually by contaminated water, with 30% of dogs, pigs and rodents carrying the virus </a:t>
            </a:r>
            <a:endParaRPr lang="zh-CN" altLang="en-US" dirty="0"/>
          </a:p>
          <a:p>
            <a:pPr marL="274320" indent="-274320">
              <a:buFont typeface="Wingdings 2"/>
              <a:buChar char=""/>
            </a:pPr>
            <a:r>
              <a:rPr lang="en-US" dirty="0"/>
              <a:t>V</a:t>
            </a:r>
            <a:r>
              <a:rPr lang="en-US" dirty="0" smtClean="0"/>
              <a:t>ertical </a:t>
            </a:r>
            <a:r>
              <a:rPr lang="en-US" dirty="0"/>
              <a:t>transmission from pregnant woman to her baby  </a:t>
            </a:r>
            <a:endParaRPr lang="zh-CN" altLang="en-US" dirty="0"/>
          </a:p>
          <a:p>
            <a:pPr marL="274320" indent="-274320">
              <a:buFont typeface="Wingdings 2"/>
              <a:buChar char=""/>
            </a:pPr>
            <a:r>
              <a:rPr lang="en-US" dirty="0"/>
              <a:t>Epidemics have been seen in many developing countries</a:t>
            </a:r>
          </a:p>
          <a:p>
            <a:endParaRPr lang="ar-JO"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r>
              <a:rPr lang="en-US" dirty="0"/>
              <a:t>HEPATITIS E VIRUS </a:t>
            </a:r>
            <a:r>
              <a:rPr lang="en-US" dirty="0">
                <a:solidFill>
                  <a:srgbClr val="FF0000"/>
                </a:solidFill>
              </a:rPr>
              <a:t/>
            </a:r>
            <a:br>
              <a:rPr lang="en-US" dirty="0">
                <a:solidFill>
                  <a:srgbClr val="FF0000"/>
                </a:solidFill>
              </a:rPr>
            </a:br>
            <a:endParaRPr lang="ar-JO" dirty="0"/>
          </a:p>
        </p:txBody>
      </p:sp>
      <p:sp>
        <p:nvSpPr>
          <p:cNvPr id="1048610" name="Content Placeholder 2"/>
          <p:cNvSpPr>
            <a:spLocks noGrp="1"/>
          </p:cNvSpPr>
          <p:nvPr>
            <p:ph idx="1"/>
          </p:nvPr>
        </p:nvSpPr>
        <p:spPr/>
        <p:txBody>
          <a:bodyPr>
            <a:normAutofit fontScale="96875"/>
          </a:bodyPr>
          <a:lstStyle/>
          <a:p>
            <a:r>
              <a:rPr lang="en-US" dirty="0" smtClean="0"/>
              <a:t>The </a:t>
            </a:r>
            <a:r>
              <a:rPr lang="en-US" dirty="0"/>
              <a:t>clinical illness associated with HEV infection is similar to that of HAV but is often more severe. </a:t>
            </a:r>
            <a:endParaRPr lang="en-US" dirty="0" smtClean="0"/>
          </a:p>
          <a:p>
            <a:r>
              <a:rPr lang="en-US" dirty="0" smtClean="0"/>
              <a:t>As </a:t>
            </a:r>
            <a:r>
              <a:rPr lang="en-US" dirty="0"/>
              <a:t>with HAV, chronic illness does not occur. </a:t>
            </a:r>
          </a:p>
          <a:p>
            <a:r>
              <a:rPr lang="en-US" dirty="0"/>
              <a:t>HEV tends to affect older patients, with a peak age between 15 and 34 yr. </a:t>
            </a:r>
            <a:endParaRPr lang="en-US" dirty="0" smtClean="0"/>
          </a:p>
          <a:p>
            <a:r>
              <a:rPr lang="en-US" dirty="0" smtClean="0"/>
              <a:t>HEV </a:t>
            </a:r>
            <a:r>
              <a:rPr lang="en-US" dirty="0"/>
              <a:t>is a major pathogen in </a:t>
            </a:r>
            <a:r>
              <a:rPr lang="en-US" dirty="0">
                <a:solidFill>
                  <a:srgbClr val="FF0000"/>
                </a:solidFill>
              </a:rPr>
              <a:t>pregnant women, in whom it causes ALF </a:t>
            </a:r>
            <a:r>
              <a:rPr lang="en-US" dirty="0"/>
              <a:t>with a high fatality incidence. </a:t>
            </a:r>
            <a:endParaRPr lang="ar-J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dirty="0"/>
              <a:t>HEPATITIS E VIRUS </a:t>
            </a:r>
            <a:endParaRPr lang="ar-JO" dirty="0"/>
          </a:p>
        </p:txBody>
      </p:sp>
      <p:sp>
        <p:nvSpPr>
          <p:cNvPr id="1048612" name="Content Placeholder 2"/>
          <p:cNvSpPr>
            <a:spLocks noGrp="1"/>
          </p:cNvSpPr>
          <p:nvPr>
            <p:ph idx="1"/>
          </p:nvPr>
        </p:nvSpPr>
        <p:spPr/>
        <p:txBody>
          <a:bodyPr>
            <a:normAutofit fontScale="95833"/>
          </a:bodyPr>
          <a:lstStyle/>
          <a:p>
            <a:pPr marL="274320" indent="-274320">
              <a:buFont typeface="Wingdings 2"/>
              <a:buChar char=""/>
            </a:pPr>
            <a:r>
              <a:rPr lang="en-US" sz="2400" dirty="0" smtClean="0"/>
              <a:t>An </a:t>
            </a:r>
            <a:r>
              <a:rPr lang="en-US" sz="2400" dirty="0"/>
              <a:t>ELISA </a:t>
            </a:r>
            <a:r>
              <a:rPr lang="en-US" sz="2400" dirty="0" smtClean="0">
                <a:solidFill>
                  <a:srgbClr val="FF0000"/>
                </a:solidFill>
              </a:rPr>
              <a:t>IgM </a:t>
            </a:r>
            <a:r>
              <a:rPr lang="en-US" sz="2400" dirty="0">
                <a:solidFill>
                  <a:srgbClr val="FF0000"/>
                </a:solidFill>
              </a:rPr>
              <a:t>anti-HEV </a:t>
            </a:r>
            <a:r>
              <a:rPr lang="en-US" sz="2400" dirty="0"/>
              <a:t>is available for diagnosis</a:t>
            </a:r>
          </a:p>
          <a:p>
            <a:pPr marL="274320" indent="-274320">
              <a:buFont typeface="Wingdings 2"/>
              <a:buChar char=""/>
            </a:pPr>
            <a:r>
              <a:rPr lang="en-US" sz="2400" dirty="0"/>
              <a:t>HEV RNA can be detected in the serum or stools by PCR </a:t>
            </a:r>
          </a:p>
          <a:p>
            <a:pPr marL="274320" indent="-274320">
              <a:buFont typeface="Wingdings 2"/>
              <a:buChar char=""/>
            </a:pPr>
            <a:r>
              <a:rPr lang="en-US" sz="2400" dirty="0"/>
              <a:t>Prevention and control depend on good sanitation and hygiene</a:t>
            </a:r>
          </a:p>
          <a:p>
            <a:endParaRPr lang="ar-JO"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MANIFESTATIONS</a:t>
            </a:r>
            <a:br>
              <a:rPr lang="en-US" dirty="0"/>
            </a:br>
            <a:endParaRPr lang="en-US" dirty="0"/>
          </a:p>
        </p:txBody>
      </p:sp>
      <p:sp>
        <p:nvSpPr>
          <p:cNvPr id="3" name="Content Placeholder 2"/>
          <p:cNvSpPr>
            <a:spLocks noGrp="1"/>
          </p:cNvSpPr>
          <p:nvPr>
            <p:ph idx="1"/>
          </p:nvPr>
        </p:nvSpPr>
        <p:spPr/>
        <p:txBody>
          <a:bodyPr>
            <a:normAutofit/>
          </a:bodyPr>
          <a:lstStyle/>
          <a:p>
            <a:r>
              <a:rPr lang="en-US" dirty="0"/>
              <a:t>Jaundice</a:t>
            </a:r>
          </a:p>
          <a:p>
            <a:endParaRPr lang="en-US" dirty="0"/>
          </a:p>
          <a:p>
            <a:r>
              <a:rPr lang="en-US" dirty="0"/>
              <a:t> Hepatomegaly </a:t>
            </a:r>
          </a:p>
          <a:p>
            <a:endParaRPr lang="en-US" dirty="0"/>
          </a:p>
          <a:p>
            <a:r>
              <a:rPr lang="en-US" dirty="0" smtClean="0"/>
              <a:t>Fever</a:t>
            </a:r>
          </a:p>
          <a:p>
            <a:endParaRPr lang="en-US" dirty="0"/>
          </a:p>
          <a:p>
            <a:r>
              <a:rPr lang="en-US" dirty="0" smtClean="0"/>
              <a:t>Other symptoms: icterus, lymphadenopathy, </a:t>
            </a:r>
          </a:p>
          <a:p>
            <a:pPr marL="0" indent="0">
              <a:buNone/>
            </a:pPr>
            <a:r>
              <a:rPr lang="en-US" dirty="0" smtClean="0"/>
              <a:t>splenomegaly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435" y="1358622"/>
            <a:ext cx="1941759" cy="12910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610" y="2940458"/>
            <a:ext cx="1961248" cy="13185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435" y="4578451"/>
            <a:ext cx="1920423" cy="1291063"/>
          </a:xfrm>
          <a:prstGeom prst="rect">
            <a:avLst/>
          </a:prstGeom>
        </p:spPr>
      </p:pic>
    </p:spTree>
    <p:extLst>
      <p:ext uri="{BB962C8B-B14F-4D97-AF65-F5344CB8AC3E}">
        <p14:creationId xmlns:p14="http://schemas.microsoft.com/office/powerpoint/2010/main" val="108043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CLINICAL MANIFESTATIONS</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Asymptomatic</a:t>
            </a:r>
            <a:r>
              <a:rPr lang="en-US" dirty="0"/>
              <a:t> or mild, </a:t>
            </a:r>
            <a:r>
              <a:rPr lang="en-US" dirty="0">
                <a:solidFill>
                  <a:srgbClr val="FF0000"/>
                </a:solidFill>
              </a:rPr>
              <a:t>nonspecific illness </a:t>
            </a:r>
            <a:r>
              <a:rPr lang="en-US" u="sng" dirty="0">
                <a:solidFill>
                  <a:srgbClr val="FF0000"/>
                </a:solidFill>
              </a:rPr>
              <a:t>without</a:t>
            </a:r>
            <a:r>
              <a:rPr lang="en-US" dirty="0"/>
              <a:t> icterus is common with </a:t>
            </a:r>
            <a:r>
              <a:rPr lang="en-US" dirty="0" smtClean="0"/>
              <a:t>viral hepatitis esp. in </a:t>
            </a:r>
            <a:r>
              <a:rPr lang="en-US" dirty="0" smtClean="0">
                <a:solidFill>
                  <a:srgbClr val="FF0000"/>
                </a:solidFill>
              </a:rPr>
              <a:t>young</a:t>
            </a:r>
            <a:r>
              <a:rPr lang="en-US" dirty="0" smtClean="0"/>
              <a:t> children</a:t>
            </a:r>
            <a:r>
              <a:rPr lang="en-US" dirty="0"/>
              <a:t>. </a:t>
            </a:r>
            <a:endParaRPr lang="en-US" dirty="0" smtClean="0"/>
          </a:p>
          <a:p>
            <a:endParaRPr lang="en-US" dirty="0" smtClean="0"/>
          </a:p>
          <a:p>
            <a:r>
              <a:rPr lang="en-US" dirty="0" smtClean="0"/>
              <a:t>Tender </a:t>
            </a:r>
            <a:r>
              <a:rPr lang="en-US" dirty="0"/>
              <a:t>hepatomegaly </a:t>
            </a:r>
            <a:r>
              <a:rPr lang="en-US" dirty="0" smtClean="0">
                <a:solidFill>
                  <a:srgbClr val="FF0000"/>
                </a:solidFill>
              </a:rPr>
              <a:t>may</a:t>
            </a:r>
            <a:r>
              <a:rPr lang="en-US" dirty="0" smtClean="0"/>
              <a:t> occur </a:t>
            </a:r>
            <a:r>
              <a:rPr lang="en-US" dirty="0"/>
              <a:t>later and characterize the icteric phase</a:t>
            </a:r>
            <a:r>
              <a:rPr lang="en-US" dirty="0" smtClean="0"/>
              <a:t>.</a:t>
            </a:r>
          </a:p>
          <a:p>
            <a:pPr lvl="1">
              <a:buFont typeface="Wingdings" panose="05000000000000000000" pitchFamily="2" charset="2"/>
              <a:buChar char="Ø"/>
            </a:pPr>
            <a:r>
              <a:rPr lang="en-US" dirty="0" smtClean="0"/>
              <a:t>Take in consideration that liver edge can be palpated normally up to 2 cm below costal margin in children and 3.5 cm below costal margin in newborn</a:t>
            </a:r>
          </a:p>
          <a:p>
            <a:pPr lvl="1">
              <a:buFont typeface="Wingdings" panose="05000000000000000000" pitchFamily="2" charset="2"/>
              <a:buChar char="Ø"/>
            </a:pPr>
            <a:r>
              <a:rPr lang="en-US" dirty="0" smtClean="0"/>
              <a:t>Normal liver span for a 12 year old boy is 7-8 cm and 6-6.5 in girls of same age</a:t>
            </a:r>
          </a:p>
          <a:p>
            <a:pPr marL="457200" lvl="1" indent="0">
              <a:buNone/>
            </a:pPr>
            <a:endParaRPr lang="en-US" dirty="0" smtClean="0"/>
          </a:p>
          <a:p>
            <a:r>
              <a:rPr lang="en-US" dirty="0"/>
              <a:t>Extrahepatic manifestations such as arthralgia, arthritis, rash, thrombocytopenia, glomerulonephritis, or </a:t>
            </a:r>
            <a:r>
              <a:rPr lang="en-US" dirty="0" err="1"/>
              <a:t>papular</a:t>
            </a:r>
            <a:r>
              <a:rPr lang="en-US" dirty="0"/>
              <a:t> </a:t>
            </a:r>
            <a:r>
              <a:rPr lang="en-US" dirty="0" err="1"/>
              <a:t>acrodermatitis</a:t>
            </a:r>
            <a:r>
              <a:rPr lang="en-US" dirty="0"/>
              <a:t> (</a:t>
            </a:r>
            <a:r>
              <a:rPr lang="en-US" dirty="0" err="1"/>
              <a:t>Gianotti-Crosti</a:t>
            </a:r>
            <a:r>
              <a:rPr lang="en-US" dirty="0"/>
              <a:t> syndrome) can occur early in the </a:t>
            </a:r>
            <a:r>
              <a:rPr lang="en-US" dirty="0" smtClean="0"/>
              <a:t>illness are characteristic if </a:t>
            </a:r>
            <a:r>
              <a:rPr lang="en-US" dirty="0" err="1" smtClean="0">
                <a:solidFill>
                  <a:srgbClr val="FF0000"/>
                </a:solidFill>
              </a:rPr>
              <a:t>Hepatits</a:t>
            </a:r>
            <a:r>
              <a:rPr lang="en-US" dirty="0" smtClean="0">
                <a:solidFill>
                  <a:srgbClr val="FF0000"/>
                </a:solidFill>
              </a:rPr>
              <a:t> B, C.</a:t>
            </a:r>
          </a:p>
          <a:p>
            <a:endParaRPr lang="en-US" dirty="0" smtClean="0">
              <a:solidFill>
                <a:srgbClr val="FF0000"/>
              </a:solidFill>
            </a:endParaRPr>
          </a:p>
          <a:p>
            <a:r>
              <a:rPr lang="en-US" dirty="0"/>
              <a:t>Clinical signs of altered sensorium or hyperreflexia should be carefully sought, because they mark the </a:t>
            </a:r>
            <a:r>
              <a:rPr lang="en-US" dirty="0">
                <a:solidFill>
                  <a:srgbClr val="FF0000"/>
                </a:solidFill>
              </a:rPr>
              <a:t>onset of encephalopathy and ALF</a:t>
            </a:r>
            <a:endParaRPr lang="en-US" dirty="0" smtClean="0">
              <a:solidFill>
                <a:srgbClr val="FF0000"/>
              </a:solidFill>
            </a:endParaRPr>
          </a:p>
        </p:txBody>
      </p:sp>
    </p:spTree>
    <p:extLst>
      <p:ext uri="{BB962C8B-B14F-4D97-AF65-F5344CB8AC3E}">
        <p14:creationId xmlns:p14="http://schemas.microsoft.com/office/powerpoint/2010/main" val="157577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LABORATORY AND IMAGING </a:t>
            </a:r>
            <a:r>
              <a:rPr lang="en-US" dirty="0" smtClean="0"/>
              <a:t>STUDIES of LIVER DISEASE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t>
            </a:r>
            <a:r>
              <a:rPr lang="en-US" dirty="0"/>
              <a:t>ALT) and </a:t>
            </a:r>
            <a:r>
              <a:rPr lang="en-US" dirty="0" smtClean="0"/>
              <a:t>(</a:t>
            </a:r>
            <a:r>
              <a:rPr lang="en-US" dirty="0"/>
              <a:t>AST) levels are elevated and generally reflect the degree of </a:t>
            </a:r>
            <a:r>
              <a:rPr lang="en-US" dirty="0" smtClean="0">
                <a:solidFill>
                  <a:srgbClr val="FF0000"/>
                </a:solidFill>
              </a:rPr>
              <a:t>cellular</a:t>
            </a:r>
            <a:r>
              <a:rPr lang="en-US" dirty="0" smtClean="0"/>
              <a:t> </a:t>
            </a:r>
            <a:r>
              <a:rPr lang="en-US" dirty="0" smtClean="0">
                <a:solidFill>
                  <a:srgbClr val="FF0000"/>
                </a:solidFill>
              </a:rPr>
              <a:t>injury</a:t>
            </a:r>
            <a:r>
              <a:rPr lang="en-US" dirty="0" smtClean="0"/>
              <a:t> and parenchymal </a:t>
            </a:r>
            <a:r>
              <a:rPr lang="en-US" dirty="0">
                <a:solidFill>
                  <a:srgbClr val="FF0000"/>
                </a:solidFill>
              </a:rPr>
              <a:t>inflammation</a:t>
            </a:r>
            <a:r>
              <a:rPr lang="en-US" dirty="0"/>
              <a:t>. </a:t>
            </a:r>
            <a:endParaRPr lang="en-US" dirty="0" smtClean="0"/>
          </a:p>
          <a:p>
            <a:pPr lvl="1">
              <a:buFont typeface="Wingdings" panose="05000000000000000000" pitchFamily="2" charset="2"/>
              <a:buChar char="Ø"/>
            </a:pPr>
            <a:r>
              <a:rPr lang="en-US" dirty="0"/>
              <a:t>Hepatic enzymes may increase 15- to </a:t>
            </a:r>
            <a:r>
              <a:rPr lang="en-US" dirty="0" smtClean="0"/>
              <a:t>20-fold</a:t>
            </a:r>
            <a:r>
              <a:rPr lang="en-US" dirty="0"/>
              <a:t> </a:t>
            </a:r>
            <a:r>
              <a:rPr lang="en-US" dirty="0" smtClean="0"/>
              <a:t>in </a:t>
            </a:r>
            <a:r>
              <a:rPr lang="en-US" dirty="0" err="1" smtClean="0">
                <a:solidFill>
                  <a:srgbClr val="FF0000"/>
                </a:solidFill>
              </a:rPr>
              <a:t>hepatotrpic</a:t>
            </a:r>
            <a:r>
              <a:rPr lang="en-US" dirty="0" smtClean="0"/>
              <a:t> </a:t>
            </a:r>
            <a:r>
              <a:rPr lang="en-US" dirty="0" smtClean="0">
                <a:solidFill>
                  <a:srgbClr val="FF0000"/>
                </a:solidFill>
              </a:rPr>
              <a:t>viral</a:t>
            </a:r>
            <a:r>
              <a:rPr lang="en-US" dirty="0" smtClean="0"/>
              <a:t> </a:t>
            </a:r>
            <a:r>
              <a:rPr lang="en-US" dirty="0" smtClean="0">
                <a:solidFill>
                  <a:srgbClr val="FF0000"/>
                </a:solidFill>
              </a:rPr>
              <a:t>hepatitis.</a:t>
            </a:r>
          </a:p>
          <a:p>
            <a:pPr lvl="1">
              <a:buFont typeface="Wingdings" panose="05000000000000000000" pitchFamily="2" charset="2"/>
              <a:buChar char="Ø"/>
            </a:pPr>
            <a:r>
              <a:rPr lang="en-US" dirty="0" smtClean="0"/>
              <a:t>Early drop of liver enzymes, </a:t>
            </a:r>
            <a:r>
              <a:rPr lang="en-US" dirty="0"/>
              <a:t>particularly if their decline occurs in conjunction with a rising bilirubin level and a prolonged </a:t>
            </a:r>
            <a:r>
              <a:rPr lang="en-US" dirty="0" smtClean="0"/>
              <a:t>PT; </a:t>
            </a:r>
            <a:r>
              <a:rPr lang="en-US" dirty="0"/>
              <a:t>reflect </a:t>
            </a:r>
            <a:r>
              <a:rPr lang="en-US" dirty="0" smtClean="0"/>
              <a:t>massive hepatic injury.</a:t>
            </a:r>
          </a:p>
          <a:p>
            <a:endParaRPr lang="en-US" dirty="0"/>
          </a:p>
          <a:p>
            <a:r>
              <a:rPr lang="en-US" dirty="0" smtClean="0"/>
              <a:t>Cholestasis: </a:t>
            </a:r>
            <a:r>
              <a:rPr lang="en-US" dirty="0" smtClean="0">
                <a:solidFill>
                  <a:srgbClr val="FF0000"/>
                </a:solidFill>
              </a:rPr>
              <a:t>ALP, GGT\, </a:t>
            </a:r>
            <a:r>
              <a:rPr lang="en-US" dirty="0"/>
              <a:t>5′-nucleotidase and </a:t>
            </a:r>
            <a:r>
              <a:rPr lang="en-US" dirty="0">
                <a:solidFill>
                  <a:srgbClr val="FF0000"/>
                </a:solidFill>
              </a:rPr>
              <a:t>total and direct</a:t>
            </a:r>
            <a:r>
              <a:rPr lang="en-US" dirty="0"/>
              <a:t> (conjugated) </a:t>
            </a:r>
            <a:r>
              <a:rPr lang="en-US" dirty="0" smtClean="0"/>
              <a:t>bilirubin</a:t>
            </a:r>
          </a:p>
          <a:p>
            <a:pPr lvl="1">
              <a:buFont typeface="Wingdings" panose="05000000000000000000" pitchFamily="2" charset="2"/>
              <a:buChar char="Ø"/>
            </a:pPr>
            <a:r>
              <a:rPr lang="en-US" dirty="0"/>
              <a:t>Improvement tends to parallel the acute hepatitis phase </a:t>
            </a:r>
            <a:endParaRPr lang="en-US" dirty="0" smtClean="0"/>
          </a:p>
          <a:p>
            <a:endParaRPr lang="en-US" dirty="0"/>
          </a:p>
          <a:p>
            <a:r>
              <a:rPr lang="en-US" dirty="0" smtClean="0"/>
              <a:t>Liver function assessment: </a:t>
            </a:r>
          </a:p>
          <a:p>
            <a:pPr lvl="1">
              <a:buFont typeface="Wingdings" panose="05000000000000000000" pitchFamily="2" charset="2"/>
              <a:buChar char="Ø"/>
            </a:pPr>
            <a:r>
              <a:rPr lang="en-US" dirty="0" smtClean="0"/>
              <a:t>Synthetic function: The PT/INR </a:t>
            </a:r>
            <a:r>
              <a:rPr lang="en-US" dirty="0"/>
              <a:t>is a good predictor of severe hepatocellular injury and progression to fulminant hepatic </a:t>
            </a:r>
            <a:r>
              <a:rPr lang="en-US" dirty="0" smtClean="0"/>
              <a:t>failure. Albumin is another indicator of liver synthetic function</a:t>
            </a:r>
          </a:p>
          <a:p>
            <a:pPr lvl="1">
              <a:buFont typeface="Wingdings" panose="05000000000000000000" pitchFamily="2" charset="2"/>
              <a:buChar char="Ø"/>
            </a:pPr>
            <a:r>
              <a:rPr lang="en-US" dirty="0" smtClean="0"/>
              <a:t>Metabolic dysfunction:   reflected by high lactate, ammonia and hypoglycemia</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98701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a:t>
            </a:r>
            <a:r>
              <a:rPr lang="en-US" dirty="0" smtClean="0"/>
              <a:t>Diagnosis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Newborn </a:t>
            </a:r>
          </a:p>
          <a:p>
            <a:pPr lvl="1">
              <a:buFont typeface="Wingdings" panose="05000000000000000000" pitchFamily="2" charset="2"/>
              <a:buChar char="Ø"/>
            </a:pPr>
            <a:r>
              <a:rPr lang="en-US" dirty="0"/>
              <a:t>B</a:t>
            </a:r>
            <a:r>
              <a:rPr lang="en-US" dirty="0" smtClean="0"/>
              <a:t>acterial sepsis </a:t>
            </a:r>
            <a:r>
              <a:rPr lang="en-US" dirty="0"/>
              <a:t>(e.g., Escherichia coli, Listeria, </a:t>
            </a:r>
            <a:r>
              <a:rPr lang="en-US" dirty="0" smtClean="0"/>
              <a:t>syphilis)</a:t>
            </a:r>
          </a:p>
          <a:p>
            <a:pPr lvl="1">
              <a:buFont typeface="Wingdings" panose="05000000000000000000" pitchFamily="2" charset="2"/>
              <a:buChar char="Ø"/>
            </a:pPr>
            <a:r>
              <a:rPr lang="en-US" dirty="0" err="1"/>
              <a:t>N</a:t>
            </a:r>
            <a:r>
              <a:rPr lang="en-US" dirty="0" err="1" smtClean="0"/>
              <a:t>onhepatotropic</a:t>
            </a:r>
            <a:r>
              <a:rPr lang="en-US" dirty="0" smtClean="0"/>
              <a:t> </a:t>
            </a:r>
            <a:r>
              <a:rPr lang="en-US" dirty="0"/>
              <a:t>virus </a:t>
            </a:r>
            <a:r>
              <a:rPr lang="en-US" dirty="0" smtClean="0"/>
              <a:t>(herpes </a:t>
            </a:r>
            <a:r>
              <a:rPr lang="en-US" dirty="0"/>
              <a:t>simplex virus, enteroviruses, </a:t>
            </a:r>
            <a:r>
              <a:rPr lang="en-US" dirty="0" smtClean="0"/>
              <a:t>cytomegalovirus)</a:t>
            </a:r>
          </a:p>
          <a:p>
            <a:pPr lvl="1">
              <a:buFont typeface="Wingdings" panose="05000000000000000000" pitchFamily="2" charset="2"/>
              <a:buChar char="Ø"/>
            </a:pPr>
            <a:r>
              <a:rPr lang="en-US" dirty="0" smtClean="0"/>
              <a:t>Metabolic </a:t>
            </a:r>
            <a:r>
              <a:rPr lang="en-US" dirty="0"/>
              <a:t>(α1- antitrypsin deficiency, cystic fibrosis, </a:t>
            </a:r>
            <a:r>
              <a:rPr lang="en-US" dirty="0" err="1"/>
              <a:t>tyrosinemia</a:t>
            </a:r>
            <a:r>
              <a:rPr lang="en-US" dirty="0"/>
              <a:t>), </a:t>
            </a:r>
            <a:endParaRPr lang="en-US" dirty="0" smtClean="0"/>
          </a:p>
          <a:p>
            <a:pPr lvl="1">
              <a:buFont typeface="Wingdings" panose="05000000000000000000" pitchFamily="2" charset="2"/>
              <a:buChar char="Ø"/>
            </a:pPr>
            <a:r>
              <a:rPr lang="en-US" dirty="0" smtClean="0"/>
              <a:t>Anatomic: (biliary </a:t>
            </a:r>
            <a:r>
              <a:rPr lang="en-US" dirty="0"/>
              <a:t>atresia, </a:t>
            </a:r>
            <a:r>
              <a:rPr lang="en-US" dirty="0" err="1"/>
              <a:t>choledochal</a:t>
            </a:r>
            <a:r>
              <a:rPr lang="en-US" dirty="0"/>
              <a:t> cysts) and inherited forms of intrahepatic cholestasis </a:t>
            </a:r>
            <a:endParaRPr lang="en-US" dirty="0" smtClean="0"/>
          </a:p>
          <a:p>
            <a:pPr marL="457200" lvl="1" indent="0">
              <a:buNone/>
            </a:pPr>
            <a:endParaRPr lang="en-US" dirty="0" smtClean="0"/>
          </a:p>
          <a:p>
            <a:r>
              <a:rPr lang="en-US" dirty="0" smtClean="0"/>
              <a:t>In </a:t>
            </a:r>
            <a:r>
              <a:rPr lang="en-US" dirty="0"/>
              <a:t>later </a:t>
            </a:r>
            <a:r>
              <a:rPr lang="en-US" dirty="0" smtClean="0"/>
              <a:t>childhood:</a:t>
            </a:r>
          </a:p>
          <a:p>
            <a:pPr lvl="1">
              <a:buFont typeface="Wingdings" panose="05000000000000000000" pitchFamily="2" charset="2"/>
              <a:buChar char="Ø"/>
            </a:pPr>
            <a:r>
              <a:rPr lang="en-US" dirty="0" smtClean="0"/>
              <a:t>Autoimmune hepatitis</a:t>
            </a:r>
          </a:p>
          <a:p>
            <a:pPr lvl="1">
              <a:buFont typeface="Wingdings" panose="05000000000000000000" pitchFamily="2" charset="2"/>
              <a:buChar char="Ø"/>
            </a:pPr>
            <a:r>
              <a:rPr lang="en-US" dirty="0" smtClean="0"/>
              <a:t>Ischemia  (Shock)</a:t>
            </a:r>
            <a:endParaRPr lang="en-US" dirty="0" smtClean="0"/>
          </a:p>
          <a:p>
            <a:pPr lvl="1">
              <a:buFont typeface="Wingdings" panose="05000000000000000000" pitchFamily="2" charset="2"/>
              <a:buChar char="Ø"/>
            </a:pPr>
            <a:r>
              <a:rPr lang="en-US" dirty="0"/>
              <a:t>I</a:t>
            </a:r>
            <a:r>
              <a:rPr lang="en-US" dirty="0" smtClean="0"/>
              <a:t>nfiltrative </a:t>
            </a:r>
            <a:r>
              <a:rPr lang="en-US" dirty="0"/>
              <a:t>disorders (malignancies), </a:t>
            </a:r>
            <a:endParaRPr lang="en-US" dirty="0" smtClean="0"/>
          </a:p>
          <a:p>
            <a:pPr lvl="1">
              <a:buFont typeface="Wingdings" panose="05000000000000000000" pitchFamily="2" charset="2"/>
              <a:buChar char="Ø"/>
            </a:pPr>
            <a:r>
              <a:rPr lang="en-US" dirty="0"/>
              <a:t>T</a:t>
            </a:r>
            <a:r>
              <a:rPr lang="en-US" dirty="0" smtClean="0"/>
              <a:t>oxins </a:t>
            </a:r>
            <a:r>
              <a:rPr lang="en-US" dirty="0"/>
              <a:t>and </a:t>
            </a:r>
            <a:r>
              <a:rPr lang="en-US" dirty="0" smtClean="0"/>
              <a:t>medications</a:t>
            </a:r>
          </a:p>
          <a:p>
            <a:pPr lvl="1">
              <a:buFont typeface="Wingdings" panose="05000000000000000000" pitchFamily="2" charset="2"/>
              <a:buChar char="Ø"/>
            </a:pPr>
            <a:r>
              <a:rPr lang="en-US" dirty="0"/>
              <a:t>M</a:t>
            </a:r>
            <a:r>
              <a:rPr lang="en-US" dirty="0" smtClean="0"/>
              <a:t>etabolic </a:t>
            </a:r>
            <a:r>
              <a:rPr lang="en-US" dirty="0"/>
              <a:t>disorders (Wilson disease, cystic </a:t>
            </a:r>
            <a:r>
              <a:rPr lang="en-US" dirty="0" smtClean="0"/>
              <a:t>fibrosis)</a:t>
            </a:r>
          </a:p>
          <a:p>
            <a:pPr lvl="1">
              <a:buFont typeface="Wingdings" panose="05000000000000000000" pitchFamily="2" charset="2"/>
              <a:buChar char="Ø"/>
            </a:pPr>
            <a:r>
              <a:rPr lang="en-US" dirty="0"/>
              <a:t>I</a:t>
            </a:r>
            <a:r>
              <a:rPr lang="en-US" dirty="0" smtClean="0"/>
              <a:t>nfection (EPV, </a:t>
            </a:r>
            <a:r>
              <a:rPr lang="en-US" dirty="0"/>
              <a:t>varicella, malaria, leptospirosis, syphilis) </a:t>
            </a:r>
            <a:endParaRPr lang="en-US" dirty="0" smtClean="0"/>
          </a:p>
          <a:p>
            <a:pPr lvl="1">
              <a:buFont typeface="Wingdings" panose="05000000000000000000" pitchFamily="2" charset="2"/>
              <a:buChar char="Ø"/>
            </a:pPr>
            <a:r>
              <a:rPr lang="en-US" dirty="0"/>
              <a:t>E</a:t>
            </a:r>
            <a:r>
              <a:rPr lang="en-US" dirty="0" smtClean="0"/>
              <a:t>xtrahepatic </a:t>
            </a:r>
            <a:r>
              <a:rPr lang="en-US" dirty="0"/>
              <a:t>obstruction (gallstones, primary </a:t>
            </a:r>
            <a:r>
              <a:rPr lang="en-US" dirty="0" err="1"/>
              <a:t>sclerosing</a:t>
            </a:r>
            <a:r>
              <a:rPr lang="en-US" dirty="0"/>
              <a:t> cholangitis, pancreatic pathology</a:t>
            </a:r>
            <a:r>
              <a:rPr lang="en-US" dirty="0" smtClean="0"/>
              <a:t>)</a:t>
            </a:r>
            <a:endParaRPr lang="en-US" dirty="0"/>
          </a:p>
        </p:txBody>
      </p:sp>
    </p:spTree>
    <p:extLst>
      <p:ext uri="{BB962C8B-B14F-4D97-AF65-F5344CB8AC3E}">
        <p14:creationId xmlns:p14="http://schemas.microsoft.com/office/powerpoint/2010/main" val="118202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3610</Words>
  <Application>Microsoft Office PowerPoint</Application>
  <PresentationFormat>Widescreen</PresentationFormat>
  <Paragraphs>349</Paragraphs>
  <Slides>54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SimSun-ExtB</vt:lpstr>
      <vt:lpstr>Arial</vt:lpstr>
      <vt:lpstr>Calibri</vt:lpstr>
      <vt:lpstr>Times New Roman</vt:lpstr>
      <vt:lpstr>Wingdings</vt:lpstr>
      <vt:lpstr>Wingdings 2</vt:lpstr>
      <vt:lpstr>Office Theme</vt:lpstr>
      <vt:lpstr>    patitis</vt:lpstr>
      <vt:lpstr>Hepatitis</vt:lpstr>
      <vt:lpstr>PowerPoint Presentation</vt:lpstr>
      <vt:lpstr>PowerPoint Presentation</vt:lpstr>
      <vt:lpstr>EPIDEMIOLOGY</vt:lpstr>
      <vt:lpstr>CLINICAL MANIFESTATIONS </vt:lpstr>
      <vt:lpstr>CLINICAL MANIFESTATIONS</vt:lpstr>
      <vt:lpstr>LABORATORY AND IMAGING STUDIES of LIVER DISEASE</vt:lpstr>
      <vt:lpstr>Differential Diagnosis </vt:lpstr>
      <vt:lpstr>PowerPoint Presentation</vt:lpstr>
      <vt:lpstr>HEPATITIS A </vt:lpstr>
      <vt:lpstr>Epidemiology</vt:lpstr>
      <vt:lpstr>Transmission</vt:lpstr>
      <vt:lpstr>Clinical manifestation</vt:lpstr>
      <vt:lpstr>Clinical manifestation</vt:lpstr>
      <vt:lpstr>Clinical manifestation</vt:lpstr>
      <vt:lpstr>Diagnosis  </vt:lpstr>
      <vt:lpstr>PowerPoint Presentation</vt:lpstr>
      <vt:lpstr>Complications</vt:lpstr>
      <vt:lpstr>Treatment</vt:lpstr>
      <vt:lpstr>Prevention</vt:lpstr>
      <vt:lpstr>Prevention</vt:lpstr>
      <vt:lpstr>HAV Vaccine </vt:lpstr>
      <vt:lpstr>HEPATITIS B VIRUS</vt:lpstr>
      <vt:lpstr>Transmission</vt:lpstr>
      <vt:lpstr>PowerPoint Presentation</vt:lpstr>
      <vt:lpstr>Clinical Manifestations</vt:lpstr>
      <vt:lpstr>Clinical Manifestations</vt:lpstr>
      <vt:lpstr>Diagnosis</vt:lpstr>
      <vt:lpstr>Diagnosis</vt:lpstr>
      <vt:lpstr>PowerPoint Presentation</vt:lpstr>
      <vt:lpstr>PowerPoint Presentation</vt:lpstr>
      <vt:lpstr>PowerPoint Presentation</vt:lpstr>
      <vt:lpstr>Treatment</vt:lpstr>
      <vt:lpstr>Treatment includes:</vt:lpstr>
      <vt:lpstr>Prevention</vt:lpstr>
      <vt:lpstr>Prevention</vt:lpstr>
      <vt:lpstr>HEPATITIS B VACCINE</vt:lpstr>
      <vt:lpstr>PowerPoint Presentation</vt:lpstr>
      <vt:lpstr>HEPATITIS D VIRUS </vt:lpstr>
      <vt:lpstr>Clinical manifestations</vt:lpstr>
      <vt:lpstr>Clinical manifestations</vt:lpstr>
      <vt:lpstr>HEPATITIS C VIRUS</vt:lpstr>
      <vt:lpstr>Transmission</vt:lpstr>
      <vt:lpstr>HEPATITIS C VIRUS</vt:lpstr>
      <vt:lpstr>HEPATITIS C VIRUS</vt:lpstr>
      <vt:lpstr>Screening</vt:lpstr>
      <vt:lpstr>Diagnosis</vt:lpstr>
      <vt:lpstr>Diagnosis</vt:lpstr>
      <vt:lpstr>Treatment</vt:lpstr>
      <vt:lpstr>Treatment</vt:lpstr>
      <vt:lpstr>HEPATITIS E VIRUS </vt:lpstr>
      <vt:lpstr>HEPATITIS E VIRUS  </vt:lpstr>
      <vt:lpstr>HEPATITIS E VIRUS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B</dc:title>
  <dc:creator>user</dc:creator>
  <cp:lastModifiedBy>Admin</cp:lastModifiedBy>
  <cp:revision>75</cp:revision>
  <dcterms:created xsi:type="dcterms:W3CDTF">2022-08-11T16:02:13Z</dcterms:created>
  <dcterms:modified xsi:type="dcterms:W3CDTF">2022-09-25T11:40:41Z</dcterms:modified>
</cp:coreProperties>
</file>