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9"/>
  </p:notesMasterIdLst>
  <p:sldIdLst>
    <p:sldId id="273" r:id="rId2"/>
    <p:sldId id="299" r:id="rId3"/>
    <p:sldId id="278" r:id="rId4"/>
    <p:sldId id="298" r:id="rId5"/>
    <p:sldId id="279" r:id="rId6"/>
    <p:sldId id="258" r:id="rId7"/>
    <p:sldId id="259" r:id="rId8"/>
    <p:sldId id="290" r:id="rId9"/>
    <p:sldId id="260" r:id="rId10"/>
    <p:sldId id="280" r:id="rId11"/>
    <p:sldId id="262" r:id="rId12"/>
    <p:sldId id="291" r:id="rId13"/>
    <p:sldId id="281" r:id="rId14"/>
    <p:sldId id="282" r:id="rId15"/>
    <p:sldId id="293" r:id="rId16"/>
    <p:sldId id="263" r:id="rId17"/>
    <p:sldId id="265" r:id="rId18"/>
    <p:sldId id="268" r:id="rId19"/>
    <p:sldId id="267" r:id="rId20"/>
    <p:sldId id="284" r:id="rId21"/>
    <p:sldId id="270" r:id="rId22"/>
    <p:sldId id="285" r:id="rId23"/>
    <p:sldId id="271" r:id="rId24"/>
    <p:sldId id="272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89964" autoAdjust="0"/>
  </p:normalViewPr>
  <p:slideViewPr>
    <p:cSldViewPr>
      <p:cViewPr>
        <p:scale>
          <a:sx n="50" d="100"/>
          <a:sy n="50" d="100"/>
        </p:scale>
        <p:origin x="-195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30057D-40E9-4E06-94DC-B6CB140C0160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685754-A165-47E6-84C4-8C1CB775F4B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1419-2803-4788-A351-3BCED608BB9E}" type="datetimeFigureOut">
              <a:rPr lang="ar-SA" smtClean="0"/>
              <a:pPr/>
              <a:t>01/05/1442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460432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Diagnosis of the Parasitic infections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General Microbiology</a:t>
            </a:r>
          </a:p>
          <a:p>
            <a:pPr rtl="0"/>
            <a:r>
              <a:rPr lang="en-US" b="1" dirty="0" smtClean="0"/>
              <a:t>  2</a:t>
            </a:r>
            <a:r>
              <a:rPr lang="en-US" b="1" baseline="30000" dirty="0" smtClean="0"/>
              <a:t>nd</a:t>
            </a:r>
            <a:r>
              <a:rPr lang="en-US" b="1" dirty="0" smtClean="0"/>
              <a:t> year student</a:t>
            </a:r>
          </a:p>
          <a:p>
            <a:pPr rtl="0"/>
            <a:r>
              <a:rPr lang="en-US" b="1" dirty="0" smtClean="0"/>
              <a:t>2020-2021</a:t>
            </a:r>
          </a:p>
          <a:p>
            <a:r>
              <a:rPr lang="en-US" b="1" dirty="0" smtClean="0"/>
              <a:t>Dr. Mohammad Odibate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40960" cy="5437916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Wingdings 2" pitchFamily="18" charset="2"/>
              <a:buNone/>
            </a:pPr>
            <a:r>
              <a:rPr lang="en-C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Sample collection:</a:t>
            </a:r>
          </a:p>
          <a:p>
            <a:pPr algn="l" rtl="0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Sample is collected in clean, dry container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Handled carefully.</a:t>
            </a:r>
          </a:p>
          <a:p>
            <a:pPr algn="l" rtl="0"/>
            <a:r>
              <a:rPr lang="en-US" dirty="0" smtClean="0"/>
              <a:t>Collect it into wide mouth,clean, sterile,leak proof container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Samples in some cases fresh (amoeba, ciliates).</a:t>
            </a:r>
          </a:p>
          <a:p>
            <a:pPr algn="l" rtl="0"/>
            <a:r>
              <a:rPr lang="en-US" dirty="0" smtClean="0"/>
              <a:t>Do not referigerate stool.</a:t>
            </a:r>
            <a:endParaRPr lang="en-CA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Liquid and soft stool examined within 15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min.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mixed with urine or disinfectant (</a:t>
            </a:r>
            <a:r>
              <a:rPr lang="en-CA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they will kill </a:t>
            </a:r>
            <a:r>
              <a:rPr lang="en-CA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C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Preservation of stool specimens: </a:t>
            </a:r>
            <a:endParaRPr lang="ar-SA" b="1" u="sng" dirty="0" smtClean="0">
              <a:solidFill>
                <a:srgbClr val="00B050"/>
              </a:solidFill>
            </a:endParaRPr>
          </a:p>
          <a:p>
            <a:pPr algn="just" rtl="0"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Aim: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To preserve protozoan morphology.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To prevent the continued development of some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helminthic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eggs and larvae.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The most common preservative used is 10% formalin. </a:t>
            </a:r>
          </a:p>
          <a:p>
            <a:pPr algn="l" rtl="0"/>
            <a:endParaRPr lang="en-C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F34F7-0BA5-47EF-AE38-2B584F2ADA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764704"/>
            <a:ext cx="9033678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b="1" dirty="0" smtClean="0"/>
              <a:t>Microscopic Examination of Faecal Specimens</a:t>
            </a:r>
            <a:r>
              <a:rPr lang="en-US" sz="3600" b="1" dirty="0" smtClean="0"/>
              <a:t>: </a:t>
            </a:r>
          </a:p>
          <a:p>
            <a:pPr marL="0" algn="l" rtl="0">
              <a:buNone/>
            </a:pPr>
            <a:r>
              <a:rPr lang="en-US" sz="3600" dirty="0" smtClean="0">
                <a:solidFill>
                  <a:srgbClr val="0000FF"/>
                </a:solidFill>
                <a:cs typeface="Times New Roman" pitchFamily="18" charset="0"/>
              </a:rPr>
              <a:t>1- </a:t>
            </a:r>
            <a:r>
              <a:rPr lang="en-US" dirty="0" smtClean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</a:p>
          <a:p>
            <a:pPr marL="0" algn="l" rtl="0">
              <a:buNone/>
            </a:pPr>
            <a:r>
              <a:rPr lang="en-US" dirty="0" smtClean="0">
                <a:solidFill>
                  <a:srgbClr val="0000FF"/>
                </a:solidFill>
                <a:cs typeface="Times New Roman" pitchFamily="18" charset="0"/>
              </a:rPr>
              <a:t>2- </a:t>
            </a: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Direct wet mount</a:t>
            </a:r>
          </a:p>
          <a:p>
            <a:pPr marL="0" algn="l" rtl="0">
              <a:buNone/>
            </a:pP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3- Concentration methods.</a:t>
            </a:r>
          </a:p>
          <a:p>
            <a:pPr algn="just" rtl="0"/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76872"/>
            <a:ext cx="285299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20688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3600" b="1" dirty="0" smtClean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  <a:endParaRPr lang="en-CA" sz="3600" b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marL="0" algn="l" rtl="0">
              <a:buNone/>
            </a:pPr>
            <a:r>
              <a:rPr lang="en-US" b="1" dirty="0" smtClean="0"/>
              <a:t>Principle </a:t>
            </a:r>
            <a:endParaRPr lang="en-US" b="1" dirty="0"/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assess the worm burden of a patient 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provide a quick diagnosis of a heavily infected specimen 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check organism motility </a:t>
            </a:r>
          </a:p>
          <a:p>
            <a:pPr algn="just" rtl="0">
              <a:buNone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0" name="AutoShape 2" descr="ÙØªÙØ¬Ø© Ø¨Ø­Ø« Ø§ÙØµÙØ± Ø¹Ù âªstool Direct Smears.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32448"/>
            <a:ext cx="4837357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74577" y="1021731"/>
            <a:ext cx="4585455" cy="5575621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 2" pitchFamily="18" charset="2"/>
              <a:buNone/>
            </a:pPr>
            <a:r>
              <a:rPr lang="en-CA" sz="36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Direct wet mount</a:t>
            </a:r>
            <a:r>
              <a:rPr lang="en-CA" sz="36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:</a:t>
            </a:r>
          </a:p>
          <a:p>
            <a:pPr algn="just" rtl="0">
              <a:lnSpc>
                <a:spcPct val="110000"/>
              </a:lnSpc>
            </a:pPr>
            <a:r>
              <a:rPr lang="en-US" sz="2800" dirty="0" smtClean="0">
                <a:latin typeface="+mj-lt"/>
                <a:cs typeface="Times New Roman" pitchFamily="18" charset="0"/>
              </a:rPr>
              <a:t>To detect motile protozoan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trophozoites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</a:t>
            </a:r>
            <a:endParaRPr lang="en-CA" sz="2800" dirty="0" smtClean="0">
              <a:latin typeface="+mj-lt"/>
              <a:cs typeface="Times New Roman" pitchFamily="18" charset="0"/>
            </a:endParaRP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 smtClean="0">
                <a:latin typeface="+mj-lt"/>
                <a:cs typeface="Times New Roman" pitchFamily="18" charset="0"/>
              </a:rPr>
              <a:t>Small amount of faeces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 smtClean="0">
                <a:latin typeface="+mj-lt"/>
                <a:cs typeface="Times New Roman" pitchFamily="18" charset="0"/>
              </a:rPr>
              <a:t>Few drops of saline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 smtClean="0">
                <a:latin typeface="+mj-lt"/>
                <a:cs typeface="Times New Roman" pitchFamily="18" charset="0"/>
              </a:rPr>
              <a:t>Sometimes add lugol’s iodine (nuclear details, glycogen vacuole in cyst).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 smtClean="0">
                <a:latin typeface="+mj-lt"/>
                <a:cs typeface="Times New Roman" pitchFamily="18" charset="0"/>
              </a:rPr>
              <a:t>Protozoa (trophozoite), cyst, eggs and larva of helminths.</a:t>
            </a:r>
          </a:p>
          <a:p>
            <a:pPr algn="just" rtl="0" eaLnBrk="1" hangingPunct="1">
              <a:lnSpc>
                <a:spcPct val="200000"/>
              </a:lnSpc>
            </a:pPr>
            <a:endParaRPr lang="en-CA" sz="28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B272C-FBCF-45D1-8C49-E48D1BED61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980728"/>
            <a:ext cx="167361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140968"/>
            <a:ext cx="37444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797152"/>
            <a:ext cx="38884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6" y="620688"/>
            <a:ext cx="8687801" cy="5301645"/>
          </a:xfrm>
          <a:solidFill>
            <a:schemeClr val="bg1">
              <a:alpha val="43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Concentration methods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Used if parasites are scanty in the sample.</a:t>
            </a:r>
          </a:p>
          <a:p>
            <a:pPr algn="l" rtl="0">
              <a:lnSpc>
                <a:spcPct val="150000"/>
              </a:lnSpc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Two types:</a:t>
            </a:r>
          </a:p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1- Floatation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eggs and cyst float , solution of high specific gravity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Saturated </a:t>
            </a: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sodium chloride 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Zinc sulphate centrifugation floatation (</a:t>
            </a:r>
            <a:r>
              <a:rPr lang="en-CA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cyst, nematodes</a:t>
            </a: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28" indent="-514328" algn="l" rtl="0">
              <a:buNone/>
              <a:defRPr/>
            </a:pPr>
            <a:endParaRPr lang="en-CA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  <a:defRPr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2- Sedimentation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solution of  low specific gravity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l" rtl="0">
              <a:buNone/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       formol ether </a:t>
            </a:r>
          </a:p>
          <a:p>
            <a:pPr algn="l" rtl="0">
              <a:buNone/>
              <a:defRPr/>
            </a:pPr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Egg count in 1 gram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AC3FE-40F8-405A-BDE7-84FD841D849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6" y="620688"/>
            <a:ext cx="8687801" cy="5301645"/>
          </a:xfrm>
          <a:solidFill>
            <a:schemeClr val="bg1">
              <a:alpha val="43000"/>
            </a:schemeClr>
          </a:solidFill>
        </p:spPr>
        <p:txBody>
          <a:bodyPr rtlCol="0">
            <a:normAutofit/>
          </a:bodyPr>
          <a:lstStyle/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Concentration methods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3815" y="2421164"/>
            <a:ext cx="6429688" cy="259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605739" y="5023340"/>
            <a:ext cx="8100034" cy="186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gm stool and 42 ml water</a:t>
            </a: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0.15 ml on </a:t>
            </a: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endParaRPr lang="en-CA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Multiply result in 100</a:t>
            </a: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Number in 1 gm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907976" y="1837076"/>
            <a:ext cx="7776833" cy="58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Stoll’s technique for counting helminth egg 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637936-8F63-4F0D-A7CC-32C947FBE7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2800" b="1" dirty="0" smtClean="0"/>
              <a:t>Microscopic </a:t>
            </a:r>
            <a:r>
              <a:rPr lang="en-US" sz="2800" b="1" dirty="0"/>
              <a:t>Examination of </a:t>
            </a:r>
            <a:r>
              <a:rPr lang="en-US" sz="2800" b="1" dirty="0" err="1"/>
              <a:t>Faecal</a:t>
            </a:r>
            <a:r>
              <a:rPr lang="en-US" sz="2800" b="1" dirty="0"/>
              <a:t> Specimens: </a:t>
            </a:r>
            <a:r>
              <a:rPr lang="en-US" sz="2800" b="1" dirty="0" smtClean="0"/>
              <a:t>Direct </a:t>
            </a:r>
            <a:r>
              <a:rPr lang="en-US" sz="2800" b="1" dirty="0"/>
              <a:t>Smears </a:t>
            </a:r>
            <a:endParaRPr lang="en-US" sz="2800" b="1" dirty="0" smtClean="0"/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27443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700808"/>
            <a:ext cx="2808312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84578" y="1700808"/>
            <a:ext cx="297991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3793" y="4149080"/>
            <a:ext cx="2856359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مربع نص 8"/>
          <p:cNvSpPr txBox="1"/>
          <p:nvPr/>
        </p:nvSpPr>
        <p:spPr>
          <a:xfrm>
            <a:off x="3042153" y="6084004"/>
            <a:ext cx="12418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1">
            <a:spAutoFit/>
          </a:bodyPr>
          <a:lstStyle/>
          <a:p>
            <a:r>
              <a:rPr lang="en-US" b="1" dirty="0" err="1"/>
              <a:t>Ascaris</a:t>
            </a:r>
            <a:r>
              <a:rPr lang="en-US" b="1" dirty="0"/>
              <a:t> </a:t>
            </a:r>
            <a:r>
              <a:rPr lang="en-US" b="1" dirty="0" smtClean="0"/>
              <a:t>egg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just" rtl="0">
              <a:buNone/>
            </a:pPr>
            <a:endParaRPr lang="en-US" sz="2800" b="1" dirty="0" smtClean="0"/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00034" y="1000108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smtClean="0"/>
              <a:t>Sputum </a:t>
            </a:r>
            <a:r>
              <a:rPr lang="en-US" sz="2800" b="1" dirty="0"/>
              <a:t>examination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Abnormally</a:t>
            </a:r>
            <a:r>
              <a:rPr lang="en-US" sz="2800" dirty="0"/>
              <a:t>, it is purulent, bloody, contains rusty brown particles (</a:t>
            </a:r>
            <a:r>
              <a:rPr lang="en-US" sz="2800" dirty="0" err="1"/>
              <a:t>Paragonimus</a:t>
            </a:r>
            <a:r>
              <a:rPr lang="en-US" sz="2800" dirty="0"/>
              <a:t>). </a:t>
            </a:r>
          </a:p>
          <a:p>
            <a:pPr algn="just" rtl="0"/>
            <a:endParaRPr lang="ar-SA" sz="2800" dirty="0"/>
          </a:p>
          <a:p>
            <a:pPr algn="just" rtl="0"/>
            <a:r>
              <a:rPr lang="en-US" sz="2800" b="1" dirty="0"/>
              <a:t>Technique for examination: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Add </a:t>
            </a:r>
            <a:r>
              <a:rPr lang="en-US" sz="2800" dirty="0"/>
              <a:t>on a sputum sample equal volume of </a:t>
            </a:r>
            <a:r>
              <a:rPr lang="en-US" sz="2800" dirty="0" err="1"/>
              <a:t>NaOH</a:t>
            </a:r>
            <a:r>
              <a:rPr lang="en-US" sz="2800" dirty="0"/>
              <a:t> to dissolve the mucus. </a:t>
            </a:r>
            <a:endParaRPr lang="en-US" sz="2800" dirty="0" smtClean="0"/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Leave </a:t>
            </a:r>
            <a:r>
              <a:rPr lang="en-US" sz="2800" dirty="0"/>
              <a:t>this combination for a while, then centrifuge at 200xg for 5 minutes, then examine the sediment. </a:t>
            </a:r>
            <a:endParaRPr lang="en-US" sz="2800" dirty="0" smtClean="0"/>
          </a:p>
          <a:p>
            <a:pPr lvl="1" algn="just" rtl="0">
              <a:buFont typeface="Wingdings" pitchFamily="2" charset="2"/>
              <a:buChar char="ü"/>
            </a:pPr>
            <a:r>
              <a:rPr lang="en-CA" sz="2800" dirty="0" smtClean="0">
                <a:solidFill>
                  <a:srgbClr val="0000FF"/>
                </a:solidFill>
                <a:cs typeface="Times New Roman" pitchFamily="18" charset="0"/>
              </a:rPr>
              <a:t>The specimen can be preserved in 10% formalin and a formalin-ethyl acetate</a:t>
            </a:r>
          </a:p>
          <a:p>
            <a:pPr lvl="1" algn="just" rtl="0">
              <a:buFont typeface="Wingdings" pitchFamily="2" charset="2"/>
              <a:buChar char="ü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771800" y="2132856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Microscopic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35696" y="764704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Parasitology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1520" y="2132856"/>
            <a:ext cx="172819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429000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Appearance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547664" y="4797152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Bloody (</a:t>
            </a:r>
            <a:r>
              <a:rPr lang="en-US" sz="2000" b="1" dirty="0" err="1" smtClean="0">
                <a:solidFill>
                  <a:schemeClr val="tx1"/>
                </a:solidFill>
              </a:rPr>
              <a:t>Parag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547664" y="5949280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Rusty brown (</a:t>
            </a:r>
            <a:r>
              <a:rPr lang="en-US" sz="2000" b="1" dirty="0" err="1" smtClean="0">
                <a:solidFill>
                  <a:schemeClr val="tx1"/>
                </a:solidFill>
              </a:rPr>
              <a:t>Parag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923928" y="3501008"/>
            <a:ext cx="1800200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Concentration</a:t>
            </a:r>
            <a:endParaRPr lang="ar-SA" sz="20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</p:cNvCxnSpPr>
          <p:nvPr/>
        </p:nvCxnSpPr>
        <p:spPr>
          <a:xfrm>
            <a:off x="2879812" y="1556792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115616" y="1916832"/>
            <a:ext cx="280831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115616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115616" y="2924944"/>
            <a:ext cx="0" cy="50405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>
            <a:off x="1115616" y="4221088"/>
            <a:ext cx="0" cy="20882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>
            <a:off x="1115616" y="630932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>
            <a:off x="1115616" y="522920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>
            <a:off x="3563888" y="3861048"/>
            <a:ext cx="36004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>
            <a:off x="3563888" y="2924944"/>
            <a:ext cx="0" cy="93610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923928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92896"/>
            <a:ext cx="9620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7" y="942152"/>
            <a:ext cx="1119397" cy="227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0985" y="2060848"/>
            <a:ext cx="77547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4373" y="2604904"/>
            <a:ext cx="672083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5626" y="3212976"/>
            <a:ext cx="130079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256" y="3677794"/>
            <a:ext cx="1296144" cy="196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893643"/>
            <a:ext cx="2483768" cy="96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مربع نص 36"/>
          <p:cNvSpPr txBox="1"/>
          <p:nvPr/>
        </p:nvSpPr>
        <p:spPr>
          <a:xfrm>
            <a:off x="6343956" y="5589240"/>
            <a:ext cx="218848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Take the sediment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7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836712"/>
            <a:ext cx="85689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>
                <a:solidFill>
                  <a:srgbClr val="FF0000"/>
                </a:solidFill>
              </a:rPr>
              <a:t>Parasites </a:t>
            </a:r>
            <a:r>
              <a:rPr lang="en-US" sz="3200" dirty="0">
                <a:solidFill>
                  <a:srgbClr val="FF0000"/>
                </a:solidFill>
              </a:rPr>
              <a:t>that could be detected in sputum: </a:t>
            </a:r>
          </a:p>
          <a:p>
            <a:pPr marL="514350" indent="-514350" algn="just" rtl="0">
              <a:buFont typeface="+mj-lt"/>
              <a:buAutoNum type="arabicPeriod"/>
            </a:pPr>
            <a:r>
              <a:rPr lang="en-US" sz="3000" dirty="0" smtClean="0">
                <a:solidFill>
                  <a:srgbClr val="0070C0"/>
                </a:solidFill>
              </a:rPr>
              <a:t>The inhabitant </a:t>
            </a:r>
            <a:r>
              <a:rPr lang="en-US" sz="3000" dirty="0">
                <a:solidFill>
                  <a:srgbClr val="0070C0"/>
                </a:solidFill>
              </a:rPr>
              <a:t>in the </a:t>
            </a:r>
            <a:r>
              <a:rPr lang="en-US" sz="3000" dirty="0" smtClean="0">
                <a:solidFill>
                  <a:srgbClr val="0070C0"/>
                </a:solidFill>
              </a:rPr>
              <a:t>lung: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3000" dirty="0" err="1" smtClean="0"/>
              <a:t>Paragonimus</a:t>
            </a:r>
            <a:endParaRPr lang="en-US" sz="3000" dirty="0" smtClean="0"/>
          </a:p>
          <a:p>
            <a:pPr marL="514350" indent="-514350" algn="just" rtl="0"/>
            <a:r>
              <a:rPr lang="en-US" sz="3000" dirty="0" smtClean="0"/>
              <a:t>2.  </a:t>
            </a:r>
            <a:r>
              <a:rPr lang="en-US" sz="3000" dirty="0">
                <a:solidFill>
                  <a:srgbClr val="0070C0"/>
                </a:solidFill>
              </a:rPr>
              <a:t>Migratory larvae: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 smtClean="0"/>
              <a:t>Ascaris</a:t>
            </a:r>
            <a:r>
              <a:rPr lang="en-US" sz="2800" dirty="0" smtClean="0"/>
              <a:t>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smtClean="0"/>
              <a:t>Hook </a:t>
            </a:r>
            <a:r>
              <a:rPr lang="en-US" sz="2800" dirty="0"/>
              <a:t>worm (</a:t>
            </a:r>
            <a:r>
              <a:rPr lang="en-US" sz="2800" dirty="0" err="1"/>
              <a:t>Ancylostoma</a:t>
            </a:r>
            <a:r>
              <a:rPr lang="en-US" sz="2800" dirty="0"/>
              <a:t>) </a:t>
            </a:r>
            <a:endParaRPr lang="en-US" sz="2800" dirty="0" smtClean="0"/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 smtClean="0"/>
              <a:t>Strongyloides</a:t>
            </a:r>
            <a:r>
              <a:rPr lang="en-US" sz="2800" dirty="0"/>
              <a:t>. </a:t>
            </a:r>
          </a:p>
          <a:p>
            <a:pPr algn="just" rtl="0"/>
            <a:r>
              <a:rPr lang="en-US" sz="3200" dirty="0" smtClean="0"/>
              <a:t>3.   </a:t>
            </a:r>
            <a:r>
              <a:rPr lang="en-US" sz="3000" dirty="0">
                <a:solidFill>
                  <a:srgbClr val="0070C0"/>
                </a:solidFill>
              </a:rPr>
              <a:t>Parasites causing pathology in the lung: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err="1"/>
              <a:t>Trophozoites</a:t>
            </a:r>
            <a:r>
              <a:rPr lang="en-US" sz="2800" dirty="0"/>
              <a:t> of </a:t>
            </a:r>
            <a:r>
              <a:rPr lang="en-US" sz="2800" dirty="0" err="1"/>
              <a:t>Entamoeba</a:t>
            </a:r>
            <a:r>
              <a:rPr lang="en-US" sz="2800" dirty="0"/>
              <a:t> </a:t>
            </a:r>
            <a:r>
              <a:rPr lang="en-US" sz="2800" dirty="0" err="1"/>
              <a:t>histolytica</a:t>
            </a:r>
            <a:r>
              <a:rPr lang="en-US" sz="2800" dirty="0"/>
              <a:t>.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Hydatid sand due to rupture of hydatid cyst that could be </a:t>
            </a:r>
            <a:r>
              <a:rPr lang="en-US" sz="2800" dirty="0" smtClean="0"/>
              <a:t>present </a:t>
            </a:r>
            <a:r>
              <a:rPr lang="en-US" sz="2800" dirty="0"/>
              <a:t>in the lung.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The Reality of Parasites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 rtl="0"/>
            <a:r>
              <a:rPr lang="en-US" sz="4000" dirty="0" smtClean="0"/>
              <a:t>1.3 billion persons infected with Ascaris (1: 4 persons on earth).</a:t>
            </a:r>
          </a:p>
          <a:p>
            <a:pPr algn="just" rtl="0"/>
            <a:r>
              <a:rPr lang="en-US" sz="4000" dirty="0" smtClean="0"/>
              <a:t>300 million with Schistosomiasis.</a:t>
            </a:r>
          </a:p>
          <a:p>
            <a:pPr algn="just" rtl="0"/>
            <a:r>
              <a:rPr lang="en-US" sz="4000" dirty="0" smtClean="0"/>
              <a:t>100 million new malaria cases/ year.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632999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Fresh capillary blood of finger or ear lobe 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Venous blood collected in EDTA (anticoagulant)</a:t>
            </a: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Blood sample will be used for :</a:t>
            </a:r>
          </a:p>
          <a:p>
            <a:pPr lvl="1"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Microscopic examination(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Thin Smear, Thick smear, Wet mount for microfilaria</a:t>
            </a:r>
            <a:r>
              <a:rPr lang="en-US" dirty="0" smtClean="0"/>
              <a:t>).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Molecular diagnosis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Detection of parasite antigen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Isolation of organisms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Special tests </a:t>
            </a: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7CC88-4655-4F43-B9DA-2A325203C8B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CA" sz="4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07504" y="764704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/>
              <a:t>Two </a:t>
            </a:r>
            <a:r>
              <a:rPr lang="en-US" sz="2800" dirty="0"/>
              <a:t>types of blood films can be made, thin and thick blood films: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Thick films.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Thin films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275" y="1772816"/>
            <a:ext cx="8477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132856"/>
            <a:ext cx="733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59" y="2348879"/>
            <a:ext cx="2740071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7" y="3284984"/>
            <a:ext cx="2736305" cy="88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4149079"/>
            <a:ext cx="316835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7" y="5013176"/>
            <a:ext cx="28083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1844824"/>
            <a:ext cx="857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59624" y="2276872"/>
            <a:ext cx="30963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3140968"/>
            <a:ext cx="244827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7624" y="4077072"/>
            <a:ext cx="2590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339752" y="1700808"/>
            <a:ext cx="3312368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652120" y="1700808"/>
            <a:ext cx="3275856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78762" y="764704"/>
            <a:ext cx="3775439" cy="539345"/>
          </a:xfrm>
        </p:spPr>
        <p:txBody>
          <a:bodyPr>
            <a:noAutofit/>
          </a:bodyPr>
          <a:lstStyle/>
          <a:p>
            <a:pPr eaLnBrk="1" hangingPunct="1"/>
            <a:r>
              <a:rPr lang="en-CA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Thick blood film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135859" y="1268760"/>
            <a:ext cx="3749698" cy="5149596"/>
          </a:xfrm>
        </p:spPr>
        <p:txBody>
          <a:bodyPr/>
          <a:lstStyle/>
          <a:p>
            <a:pPr algn="just" rtl="0" eaLnBrk="1" hangingPunct="1"/>
            <a:r>
              <a:rPr lang="en-CA" dirty="0" smtClean="0"/>
              <a:t>Screen large amount of blood (light infection)</a:t>
            </a:r>
          </a:p>
          <a:p>
            <a:pPr algn="l" rtl="0" eaLnBrk="1" hangingPunct="1"/>
            <a:r>
              <a:rPr lang="en-CA" dirty="0" smtClean="0"/>
              <a:t>Can be stained latter </a:t>
            </a:r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4239985" y="1311067"/>
            <a:ext cx="5189799" cy="4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79" tIns="41239" rIns="82479" bIns="41239">
            <a:spAutoFit/>
          </a:bodyPr>
          <a:lstStyle/>
          <a:p>
            <a:pPr algn="l" eaLnBrk="1" hangingPunct="1"/>
            <a:r>
              <a:rPr lang="en-CA" sz="2400" dirty="0">
                <a:latin typeface="Times New Roman" pitchFamily="18" charset="0"/>
                <a:cs typeface="Times New Roman" pitchFamily="18" charset="0"/>
              </a:rPr>
              <a:t>In malaria Parasitized red blood cells </a:t>
            </a:r>
          </a:p>
        </p:txBody>
      </p:sp>
      <p:sp>
        <p:nvSpPr>
          <p:cNvPr id="45063" name="TextBox 8"/>
          <p:cNvSpPr txBox="1">
            <a:spLocks noChangeArrowheads="1"/>
          </p:cNvSpPr>
          <p:nvPr/>
        </p:nvSpPr>
        <p:spPr bwMode="auto">
          <a:xfrm>
            <a:off x="3995936" y="765042"/>
            <a:ext cx="4187306" cy="57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>
            <a:spAutoFit/>
          </a:bodyPr>
          <a:lstStyle/>
          <a:p>
            <a:pPr algn="ctr"/>
            <a:r>
              <a:rPr lang="en-CA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Thin blood film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B0AF5-5714-40F2-B8C0-37C9CF937C8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AutoShape 2" descr="ÙØªÙØ¬Ø© Ø¨Ø­Ø« Ø§ÙØµÙØ± Ø¹Ù âªThin blood film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380115" cy="311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3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36004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Parasites </a:t>
            </a:r>
            <a:r>
              <a:rPr lang="en-US" b="1" dirty="0"/>
              <a:t>that could be detected in blood film: </a:t>
            </a:r>
          </a:p>
          <a:p>
            <a:pPr algn="l" rtl="0"/>
            <a:r>
              <a:rPr lang="en-US" dirty="0" smtClean="0"/>
              <a:t>Malaria </a:t>
            </a:r>
            <a:endParaRPr lang="en-US" dirty="0"/>
          </a:p>
          <a:p>
            <a:pPr algn="l" rtl="0"/>
            <a:r>
              <a:rPr lang="en-US" dirty="0" err="1" smtClean="0"/>
              <a:t>Trypanosoma</a:t>
            </a:r>
            <a:r>
              <a:rPr lang="en-US" dirty="0" smtClean="0"/>
              <a:t> </a:t>
            </a:r>
            <a:r>
              <a:rPr lang="en-US" dirty="0"/>
              <a:t>(African and American). </a:t>
            </a:r>
          </a:p>
          <a:p>
            <a:pPr algn="l" rtl="0"/>
            <a:r>
              <a:rPr lang="en-US" dirty="0" smtClean="0"/>
              <a:t>Microfilaria </a:t>
            </a:r>
            <a:r>
              <a:rPr lang="en-US" dirty="0"/>
              <a:t>of all types </a:t>
            </a:r>
            <a:r>
              <a:rPr lang="en-US" dirty="0" err="1"/>
              <a:t>Filaria</a:t>
            </a:r>
            <a:r>
              <a:rPr lang="en-US" dirty="0"/>
              <a:t> except </a:t>
            </a:r>
            <a:r>
              <a:rPr lang="en-US" dirty="0" err="1"/>
              <a:t>Onchocerca</a:t>
            </a:r>
            <a:r>
              <a:rPr lang="en-US" dirty="0"/>
              <a:t> </a:t>
            </a:r>
            <a:r>
              <a:rPr lang="en-US" dirty="0" err="1"/>
              <a:t>volvulus</a:t>
            </a:r>
            <a:r>
              <a:rPr lang="en-US" dirty="0"/>
              <a:t>. </a:t>
            </a:r>
          </a:p>
          <a:p>
            <a:pPr algn="l" rtl="0"/>
            <a:r>
              <a:rPr lang="en-US" dirty="0" smtClean="0"/>
              <a:t>Indian </a:t>
            </a:r>
            <a:r>
              <a:rPr lang="en-US" dirty="0"/>
              <a:t>type of </a:t>
            </a:r>
            <a:r>
              <a:rPr lang="en-US" dirty="0" err="1"/>
              <a:t>Leishmania</a:t>
            </a:r>
            <a:r>
              <a:rPr lang="en-US" dirty="0"/>
              <a:t> </a:t>
            </a:r>
            <a:r>
              <a:rPr lang="en-US" dirty="0" err="1"/>
              <a:t>donovani</a:t>
            </a:r>
            <a:r>
              <a:rPr lang="en-US" dirty="0"/>
              <a:t>. </a:t>
            </a:r>
          </a:p>
          <a:p>
            <a:pPr algn="l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2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b="1" dirty="0" smtClean="0"/>
              <a:t>Lung </a:t>
            </a:r>
            <a:r>
              <a:rPr lang="en-US" sz="2800" b="1" dirty="0"/>
              <a:t>and Liver </a:t>
            </a:r>
          </a:p>
          <a:p>
            <a:pPr algn="l" rtl="0"/>
            <a:r>
              <a:rPr lang="en-US" sz="2400" dirty="0" smtClean="0"/>
              <a:t>Aspiration </a:t>
            </a:r>
            <a:r>
              <a:rPr lang="en-US" sz="2400" dirty="0"/>
              <a:t>from lung and liver could be examined for: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 smtClean="0"/>
              <a:t>Pneumocytosis</a:t>
            </a:r>
            <a:r>
              <a:rPr lang="en-US" dirty="0" smtClean="0"/>
              <a:t>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 smtClean="0"/>
              <a:t>Amoebiasis</a:t>
            </a:r>
            <a:r>
              <a:rPr lang="en-US" dirty="0" smtClean="0"/>
              <a:t> </a:t>
            </a:r>
            <a:endParaRPr lang="en-US" dirty="0"/>
          </a:p>
          <a:p>
            <a:pPr marL="0" algn="just" rtl="0">
              <a:buNone/>
            </a:pPr>
            <a:r>
              <a:rPr lang="en-US" sz="2400" u="sng" dirty="0" smtClean="0"/>
              <a:t>Technique</a:t>
            </a:r>
            <a:r>
              <a:rPr lang="en-US" sz="2400" u="sng" dirty="0"/>
              <a:t>:</a:t>
            </a:r>
            <a:r>
              <a:rPr lang="en-US" sz="2400" dirty="0"/>
              <a:t> The use of </a:t>
            </a:r>
            <a:r>
              <a:rPr lang="en-US" sz="2400" dirty="0" err="1"/>
              <a:t>proteolytic</a:t>
            </a:r>
            <a:r>
              <a:rPr lang="en-US" sz="2400" dirty="0"/>
              <a:t> enzymes is recommended to free the organisms from the aspirate material </a:t>
            </a:r>
            <a:endParaRPr lang="en-US" sz="2400" dirty="0" smtClean="0"/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/>
              <a:t>Hydatid</a:t>
            </a:r>
            <a:r>
              <a:rPr lang="en-US" dirty="0"/>
              <a:t> Disease</a:t>
            </a:r>
          </a:p>
          <a:p>
            <a:pPr marL="514350" indent="-514350" algn="l" rtl="0">
              <a:buAutoNum type="arabicPeriod" startAt="2"/>
            </a:pPr>
            <a:r>
              <a:rPr lang="en-US" sz="2800" b="1" dirty="0" smtClean="0"/>
              <a:t>Lymph </a:t>
            </a:r>
            <a:r>
              <a:rPr lang="en-US" sz="2800" b="1" dirty="0"/>
              <a:t>nodes, Spleen, Liver, Bone Marrow and Spinal </a:t>
            </a:r>
            <a:r>
              <a:rPr lang="en-US" sz="2800" b="1" dirty="0" err="1"/>
              <a:t>Fliud</a:t>
            </a:r>
            <a:r>
              <a:rPr lang="en-US" sz="2800" b="1" dirty="0"/>
              <a:t>: Aspirated material may be examined for presence of trypanosomes, </a:t>
            </a:r>
            <a:r>
              <a:rPr lang="en-US" sz="2800" b="1" dirty="0" err="1"/>
              <a:t>leishmanial</a:t>
            </a:r>
            <a:r>
              <a:rPr lang="en-US" sz="2800" b="1" dirty="0"/>
              <a:t> forms and amoebae. </a:t>
            </a:r>
            <a:endParaRPr lang="en-US" sz="2800" b="1" dirty="0" smtClean="0"/>
          </a:p>
          <a:p>
            <a:pPr marL="514350" indent="-514350" algn="l" rtl="0">
              <a:buAutoNum type="arabicPeriod" startAt="2"/>
            </a:pPr>
            <a:r>
              <a:rPr lang="en-US" sz="2800" b="1" dirty="0" err="1" smtClean="0"/>
              <a:t>Cutaneous</a:t>
            </a:r>
            <a:r>
              <a:rPr lang="en-US" sz="2800" b="1" dirty="0" smtClean="0"/>
              <a:t> </a:t>
            </a:r>
            <a:r>
              <a:rPr lang="en-US" sz="2800" b="1" dirty="0"/>
              <a:t>Ulcers : </a:t>
            </a:r>
            <a:r>
              <a:rPr lang="en-US" sz="2800" b="1" dirty="0" err="1"/>
              <a:t>Leishmaniasis</a:t>
            </a:r>
            <a:r>
              <a:rPr lang="en-US" sz="2800" b="1" dirty="0"/>
              <a:t> 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Examination of other Specimens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marL="0" algn="just" rtl="0"/>
            <a:r>
              <a:rPr lang="en-US" sz="3600" dirty="0" smtClean="0"/>
              <a:t>Many parasites cause harmful effects to their host, Such effects comprise:</a:t>
            </a:r>
          </a:p>
          <a:p>
            <a:pPr lvl="1" algn="l" rtl="0"/>
            <a:r>
              <a:rPr lang="en-US" sz="3200" b="1" dirty="0" smtClean="0"/>
              <a:t>Wasting (</a:t>
            </a:r>
            <a:r>
              <a:rPr lang="en-US" sz="3200" b="1" dirty="0" err="1" smtClean="0"/>
              <a:t>cachexia</a:t>
            </a:r>
            <a:r>
              <a:rPr lang="en-US" sz="3200" b="1" dirty="0" smtClean="0"/>
              <a:t>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African </a:t>
            </a:r>
            <a:r>
              <a:rPr lang="en-US" sz="3200" dirty="0" err="1" smtClean="0"/>
              <a:t>trypanosomiasis</a:t>
            </a:r>
            <a:r>
              <a:rPr lang="en-US" sz="3200" dirty="0" smtClean="0"/>
              <a:t> and </a:t>
            </a:r>
            <a:r>
              <a:rPr lang="en-US" sz="3200" dirty="0" err="1" smtClean="0"/>
              <a:t>leishmaniasis</a:t>
            </a:r>
            <a:r>
              <a:rPr lang="en-US" sz="3200" dirty="0" smtClean="0"/>
              <a:t> may lead to severe loss of weight in both animals and man.</a:t>
            </a:r>
          </a:p>
          <a:p>
            <a:pPr lvl="1" algn="l" rtl="0"/>
            <a:r>
              <a:rPr lang="en-US" sz="3200" b="1" dirty="0" err="1" smtClean="0"/>
              <a:t>Superinfections</a:t>
            </a:r>
            <a:r>
              <a:rPr lang="en-US" sz="3200" b="1" dirty="0" smtClean="0"/>
              <a:t> 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In the case of (</a:t>
            </a:r>
            <a:r>
              <a:rPr lang="en-US" sz="3200" dirty="0" err="1" smtClean="0"/>
              <a:t>muco</a:t>
            </a:r>
            <a:r>
              <a:rPr lang="en-US" sz="3200" dirty="0" smtClean="0"/>
              <a:t>)</a:t>
            </a:r>
            <a:r>
              <a:rPr lang="en-US" sz="3200" dirty="0" err="1" smtClean="0"/>
              <a:t>cutaneous</a:t>
            </a:r>
            <a:r>
              <a:rPr lang="en-US" sz="3200" dirty="0" smtClean="0"/>
              <a:t> </a:t>
            </a:r>
            <a:r>
              <a:rPr lang="en-US" sz="3200" dirty="0" err="1" smtClean="0"/>
              <a:t>leishmaniasis</a:t>
            </a:r>
            <a:r>
              <a:rPr lang="en-US" sz="3200" dirty="0" smtClean="0"/>
              <a:t> ulcerations may lead to </a:t>
            </a:r>
            <a:r>
              <a:rPr lang="en-US" sz="3200" dirty="0" err="1" smtClean="0"/>
              <a:t>superinfections</a:t>
            </a:r>
            <a:r>
              <a:rPr lang="en-US" sz="3200" dirty="0" smtClean="0"/>
              <a:t> with bacteria</a:t>
            </a:r>
          </a:p>
          <a:p>
            <a:pPr algn="just" rtl="0"/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 smtClean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lvl="1" algn="l" rtl="0"/>
            <a:r>
              <a:rPr lang="en-US" b="1" dirty="0" smtClean="0"/>
              <a:t>Immunodepression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Malaria, bilharziosis, etc., lead to a certain degree of immune suppression which renders the infected host more susceptible to other diseases.</a:t>
            </a:r>
          </a:p>
          <a:p>
            <a:pPr lvl="1" algn="l" rtl="0"/>
            <a:r>
              <a:rPr lang="en-US" b="1" dirty="0" smtClean="0"/>
              <a:t>Allergic reactions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algn="l" rtl="0"/>
            <a:r>
              <a:rPr lang="en-US" b="1" dirty="0" smtClean="0"/>
              <a:t>Anaphylactic shock</a:t>
            </a:r>
            <a:r>
              <a:rPr lang="en-US" dirty="0" smtClean="0"/>
              <a:t> : may be induced by the sudden release of large amounts of parasite internal antigens into the bloodstream.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 smtClean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b="1" dirty="0" smtClean="0"/>
              <a:t>-  Mechanical damage</a:t>
            </a:r>
            <a:endParaRPr lang="en-US" sz="2400" dirty="0" smtClean="0"/>
          </a:p>
          <a:p>
            <a:pPr lvl="1" algn="just" rtl="0"/>
            <a:r>
              <a:rPr lang="en-US" dirty="0" smtClean="0"/>
              <a:t>In the case of malaria the </a:t>
            </a:r>
            <a:r>
              <a:rPr lang="en-US" dirty="0" err="1" smtClean="0"/>
              <a:t>lysis</a:t>
            </a:r>
            <a:r>
              <a:rPr lang="en-US" dirty="0" smtClean="0"/>
              <a:t> of erythrocytes does lead to </a:t>
            </a:r>
            <a:r>
              <a:rPr lang="en-US" dirty="0" err="1" smtClean="0"/>
              <a:t>haemolysis</a:t>
            </a:r>
            <a:r>
              <a:rPr lang="en-US" dirty="0" smtClean="0"/>
              <a:t> and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  <a:endParaRPr lang="en-US" sz="2000" dirty="0" smtClean="0"/>
          </a:p>
          <a:p>
            <a:pPr lvl="1" algn="just" rtl="0"/>
            <a:r>
              <a:rPr lang="en-US" dirty="0" smtClean="0"/>
              <a:t>In the case of </a:t>
            </a:r>
            <a:r>
              <a:rPr lang="en-US" dirty="0" err="1" smtClean="0"/>
              <a:t>ascaris</a:t>
            </a:r>
            <a:r>
              <a:rPr lang="en-US" dirty="0" smtClean="0"/>
              <a:t> infection the presence of the worms in the small intestine may lead to intestinal occlusions</a:t>
            </a:r>
            <a:endParaRPr lang="en-US" sz="2000" dirty="0" smtClean="0"/>
          </a:p>
          <a:p>
            <a:pPr lvl="0" algn="l" rtl="0"/>
            <a:r>
              <a:rPr lang="en-US" b="1" dirty="0" smtClean="0"/>
              <a:t>Reflexes</a:t>
            </a:r>
            <a:r>
              <a:rPr lang="en-US" dirty="0" smtClean="0"/>
              <a:t> (intestinal contractions-ascaris)</a:t>
            </a:r>
            <a:endParaRPr lang="en-US" sz="2400" dirty="0" smtClean="0"/>
          </a:p>
          <a:p>
            <a:pPr lvl="0" algn="l" rtl="0"/>
            <a:r>
              <a:rPr lang="en-US" b="1" dirty="0" smtClean="0"/>
              <a:t>Irritation of skin and tissues</a:t>
            </a:r>
            <a:r>
              <a:rPr lang="en-US" dirty="0" smtClean="0"/>
              <a:t> by ecto- and endoparasites</a:t>
            </a:r>
            <a:endParaRPr lang="en-US" sz="2400" dirty="0" smtClean="0"/>
          </a:p>
          <a:p>
            <a:pPr lvl="1" algn="l" rtl="0">
              <a:buNone/>
            </a:pPr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marL="0" algn="l" rtl="0">
              <a:buNone/>
            </a:pPr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 smtClean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5001">
              <a:defRPr/>
            </a:pPr>
            <a:fld id="{FCFE8C78-EE3C-4A54-9960-3C4B3BB2B62A}" type="slidenum">
              <a:rPr lang="en-US"/>
              <a:pPr defTabSz="915001">
                <a:defRPr/>
              </a:pPr>
              <a:t>3</a:t>
            </a:fld>
            <a:endParaRPr lang="en-US" dirty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00744" y="1052736"/>
            <a:ext cx="8443256" cy="4572956"/>
          </a:xfrm>
        </p:spPr>
        <p:txBody>
          <a:bodyPr>
            <a:normAutofit/>
          </a:bodyPr>
          <a:lstStyle/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Clinical  </a:t>
            </a:r>
          </a:p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Laboratory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C0000"/>
                </a:solidFill>
                <a:latin typeface="+mj-lt"/>
                <a:cs typeface="Times New Roman" pitchFamily="18" charset="0"/>
              </a:rPr>
              <a:t>Purpose of laboratory diagnosis :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 smtClean="0">
                <a:latin typeface="+mj-lt"/>
                <a:cs typeface="Times New Roman" pitchFamily="18" charset="0"/>
              </a:rPr>
              <a:t>Confirmation of clinical suspicion.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 smtClean="0">
                <a:latin typeface="+mj-lt"/>
                <a:cs typeface="Times New Roman" pitchFamily="18" charset="0"/>
              </a:rPr>
              <a:t>Identification of unsuspected infection.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95536" y="332656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Diagnosis of Parasitic Infections</a:t>
            </a:r>
            <a:endParaRPr kumimoji="0" lang="ar-SA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71414"/>
            <a:ext cx="9001156" cy="785818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Collect the Information of the Patient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1071546"/>
            <a:ext cx="81439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b="1" dirty="0" smtClean="0"/>
              <a:t>1- Provisional diagnosis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 smtClean="0"/>
              <a:t>History (Age, occupation, residency, previous infection).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 smtClean="0"/>
              <a:t>Complaint .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 smtClean="0"/>
              <a:t>Clinical examination.</a:t>
            </a:r>
          </a:p>
          <a:p>
            <a:pPr marL="0" lvl="2" indent="-742950" algn="l" rtl="0"/>
            <a:r>
              <a:rPr lang="en-US" sz="3600" b="1" dirty="0" smtClean="0"/>
              <a:t>2- Confirmed diagnosis: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 smtClean="0"/>
              <a:t>Laboratory investigations .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 smtClean="0"/>
              <a:t>Radiology .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 smtClean="0"/>
              <a:t>Surgical intervention (Exploratory)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78762" y="1088731"/>
            <a:ext cx="8687801" cy="550820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 smtClean="0">
                <a:cs typeface="Times New Roman" pitchFamily="18" charset="0"/>
              </a:rPr>
              <a:t>Stool.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 smtClean="0">
                <a:cs typeface="Times New Roman" pitchFamily="18" charset="0"/>
              </a:rPr>
              <a:t>Blood.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 smtClean="0">
                <a:cs typeface="Times New Roman" pitchFamily="18" charset="0"/>
              </a:rPr>
              <a:t>Serum and plasma.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 smtClean="0">
                <a:cs typeface="Times New Roman" pitchFamily="18" charset="0"/>
              </a:rPr>
              <a:t>Others (anal swab, duodenal aspirate, sputum, urine, urogenital specimen).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 smtClean="0">
                <a:cs typeface="Times New Roman" pitchFamily="18" charset="0"/>
              </a:rPr>
              <a:t>Tissues and aspirates.</a:t>
            </a:r>
          </a:p>
          <a:p>
            <a:pPr algn="l" rtl="0" eaLnBrk="1" hangingPunct="1">
              <a:buFont typeface="Wingdings" pitchFamily="2" charset="2"/>
              <a:buChar char="v"/>
            </a:pPr>
            <a:endParaRPr lang="en-CA" sz="4400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1CF31-EBA9-4973-832E-7909C8F4B3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352606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algn="ctr"/>
            <a:r>
              <a:rPr lang="en-CA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Specimens</a:t>
            </a:r>
            <a:r>
              <a:rPr lang="en-C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70790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516216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MOLECULAR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32656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DIAGNOSIS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6754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Urine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Stool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Sputum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Biopsy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Blood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Aspirates</a:t>
            </a:r>
            <a:endParaRPr lang="ar-SA" sz="24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  <a:endCxn id="6" idx="0"/>
          </p:cNvCxnSpPr>
          <p:nvPr/>
        </p:nvCxnSpPr>
        <p:spPr>
          <a:xfrm>
            <a:off x="4752020" y="1124744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403648" y="1268760"/>
            <a:ext cx="6336704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7740352" y="1268760"/>
            <a:ext cx="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403648" y="1268760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403648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مستطيل 23"/>
          <p:cNvSpPr/>
          <p:nvPr/>
        </p:nvSpPr>
        <p:spPr>
          <a:xfrm>
            <a:off x="3563888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IHAT </a:t>
            </a:r>
            <a:endParaRPr lang="en-US" sz="2500" b="1" dirty="0">
              <a:solidFill>
                <a:schemeClr val="tx1"/>
              </a:solidFill>
            </a:endParaRP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LAT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IFAT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ELISA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CFT </a:t>
            </a:r>
          </a:p>
          <a:p>
            <a:pPr algn="ctr"/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6" name="رابط مستقيم 25"/>
          <p:cNvCxnSpPr/>
          <p:nvPr/>
        </p:nvCxnSpPr>
        <p:spPr>
          <a:xfrm>
            <a:off x="4716016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مستطيل 27"/>
          <p:cNvSpPr/>
          <p:nvPr/>
        </p:nvSpPr>
        <p:spPr>
          <a:xfrm>
            <a:off x="6588224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DNA </a:t>
            </a:r>
            <a:r>
              <a:rPr lang="en-US" sz="2500" b="1" dirty="0">
                <a:solidFill>
                  <a:schemeClr val="tx1"/>
                </a:solidFill>
              </a:rPr>
              <a:t>probes </a:t>
            </a:r>
            <a:endParaRPr lang="en-US" sz="2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PCR</a:t>
            </a:r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9" name="رابط مستقيم 28"/>
          <p:cNvCxnSpPr/>
          <p:nvPr/>
        </p:nvCxnSpPr>
        <p:spPr>
          <a:xfrm>
            <a:off x="7740352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4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Urine examination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6750" y="775245"/>
            <a:ext cx="8712968" cy="6082755"/>
          </a:xfrm>
        </p:spPr>
        <p:txBody>
          <a:bodyPr>
            <a:normAutofit fontScale="92500" lnSpcReduction="10000"/>
          </a:bodyPr>
          <a:lstStyle/>
          <a:p>
            <a:pPr marL="0" algn="just" rtl="0">
              <a:buNone/>
            </a:pPr>
            <a:r>
              <a:rPr lang="en-US" b="1" dirty="0" smtClean="0"/>
              <a:t>Parasites detected</a:t>
            </a:r>
            <a:r>
              <a:rPr lang="en-US" b="1" dirty="0"/>
              <a:t> </a:t>
            </a:r>
            <a:r>
              <a:rPr lang="en-US" b="1" dirty="0" smtClean="0"/>
              <a:t>in the terminal drops of urine : </a:t>
            </a:r>
            <a:endParaRPr lang="en-US" b="1" dirty="0"/>
          </a:p>
          <a:p>
            <a:pPr algn="just" rtl="0">
              <a:buNone/>
            </a:pPr>
            <a:r>
              <a:rPr lang="en-US" b="1" dirty="0" err="1"/>
              <a:t>Helminths</a:t>
            </a:r>
            <a:r>
              <a:rPr lang="en-US" b="1" dirty="0"/>
              <a:t>: </a:t>
            </a:r>
          </a:p>
          <a:p>
            <a:pPr algn="just" rtl="0"/>
            <a:r>
              <a:rPr lang="en-US" sz="3000" dirty="0" err="1"/>
              <a:t>Schistosoma</a:t>
            </a:r>
            <a:r>
              <a:rPr lang="en-US" sz="3000" dirty="0"/>
              <a:t> </a:t>
            </a:r>
            <a:r>
              <a:rPr lang="en-US" sz="3000" dirty="0" err="1"/>
              <a:t>haematobium</a:t>
            </a:r>
            <a:r>
              <a:rPr lang="en-US" sz="3000" dirty="0"/>
              <a:t> eggs. </a:t>
            </a:r>
          </a:p>
          <a:p>
            <a:pPr algn="just" rtl="0"/>
            <a:r>
              <a:rPr lang="en-US" sz="3000" dirty="0" err="1"/>
              <a:t>Enterobius</a:t>
            </a:r>
            <a:r>
              <a:rPr lang="en-US" sz="3000" dirty="0"/>
              <a:t> </a:t>
            </a:r>
            <a:r>
              <a:rPr lang="en-US" sz="3000" dirty="0" err="1"/>
              <a:t>vermicularis</a:t>
            </a:r>
            <a:r>
              <a:rPr lang="en-US" sz="3000" dirty="0"/>
              <a:t> eggs in female patients. </a:t>
            </a:r>
          </a:p>
          <a:p>
            <a:pPr algn="just" rtl="0"/>
            <a:r>
              <a:rPr lang="en-US" sz="3000" dirty="0"/>
              <a:t>Microfilaria of </a:t>
            </a:r>
            <a:r>
              <a:rPr lang="en-US" sz="3000" dirty="0" err="1"/>
              <a:t>Wuchereria</a:t>
            </a:r>
            <a:r>
              <a:rPr lang="en-US" sz="3000" dirty="0"/>
              <a:t> </a:t>
            </a:r>
            <a:r>
              <a:rPr lang="en-US" sz="3000" dirty="0" err="1"/>
              <a:t>bancrofti</a:t>
            </a:r>
            <a:r>
              <a:rPr lang="en-US" sz="3000" dirty="0"/>
              <a:t>. </a:t>
            </a:r>
            <a:endParaRPr lang="en-US" sz="3000" dirty="0" smtClean="0"/>
          </a:p>
          <a:p>
            <a:pPr algn="just" rtl="0">
              <a:buNone/>
            </a:pPr>
            <a:r>
              <a:rPr lang="en-US" sz="3000" b="1" dirty="0" smtClean="0"/>
              <a:t>Protozoa</a:t>
            </a:r>
            <a:r>
              <a:rPr lang="en-US" sz="3000" b="1" dirty="0"/>
              <a:t>: </a:t>
            </a:r>
          </a:p>
          <a:p>
            <a:pPr algn="just" rtl="0"/>
            <a:r>
              <a:rPr lang="fr-FR" dirty="0"/>
              <a:t>Trichomonas </a:t>
            </a:r>
            <a:r>
              <a:rPr lang="fr-FR" dirty="0" err="1"/>
              <a:t>vaginalis</a:t>
            </a:r>
            <a:r>
              <a:rPr lang="fr-FR" dirty="0"/>
              <a:t> </a:t>
            </a:r>
            <a:r>
              <a:rPr lang="fr-FR" dirty="0" err="1"/>
              <a:t>trophozoite</a:t>
            </a:r>
            <a:r>
              <a:rPr lang="fr-FR" dirty="0"/>
              <a:t> in </a:t>
            </a:r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smtClean="0"/>
              <a:t>patients.</a:t>
            </a:r>
          </a:p>
          <a:p>
            <a:pPr algn="just" rtl="0"/>
            <a:r>
              <a:rPr lang="en-CA" dirty="0" smtClean="0">
                <a:cs typeface="Times New Roman" pitchFamily="18" charset="0"/>
              </a:rPr>
              <a:t>Temporary stains, such as methylene blue is helpful to see </a:t>
            </a:r>
            <a:r>
              <a:rPr lang="en-CA" i="1" dirty="0" smtClean="0">
                <a:cs typeface="Times New Roman" pitchFamily="18" charset="0"/>
              </a:rPr>
              <a:t>T. Vaginalis.</a:t>
            </a:r>
          </a:p>
          <a:p>
            <a:pPr lvl="2" algn="just" rtl="0">
              <a:buNone/>
            </a:pP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   Note: Urine specimen should be centrifuged at 400 × </a:t>
            </a:r>
            <a:r>
              <a:rPr lang="en-CA" i="1" dirty="0" smtClean="0">
                <a:solidFill>
                  <a:srgbClr val="0000FF"/>
                </a:solidFill>
                <a:cs typeface="Times New Roman" pitchFamily="18" charset="0"/>
              </a:rPr>
              <a:t>g</a:t>
            </a: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, the sediment mixed with a drop or two of saline, and examined by wet mount.</a:t>
            </a:r>
          </a:p>
          <a:p>
            <a:pPr algn="just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Urine examination </a:t>
            </a:r>
            <a:endParaRPr lang="ar-S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1198406" cy="53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6304" y="1556792"/>
            <a:ext cx="581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140968"/>
            <a:ext cx="18192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991" y="1124744"/>
            <a:ext cx="24860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52528" y="1124744"/>
            <a:ext cx="2238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6624" y="1484784"/>
            <a:ext cx="5810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3140968"/>
            <a:ext cx="1732145" cy="42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3717032"/>
            <a:ext cx="16859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12372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1722" y="2780928"/>
            <a:ext cx="119626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مستطيل 16"/>
          <p:cNvSpPr/>
          <p:nvPr/>
        </p:nvSpPr>
        <p:spPr>
          <a:xfrm>
            <a:off x="464400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764704"/>
            <a:ext cx="504056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3600" b="1" dirty="0" smtClean="0"/>
              <a:t>Urine </a:t>
            </a:r>
            <a:r>
              <a:rPr lang="en-US" sz="3600" b="1" dirty="0"/>
              <a:t>examination </a:t>
            </a:r>
          </a:p>
          <a:p>
            <a:pPr algn="l" rtl="0">
              <a:buNone/>
            </a:pPr>
            <a:r>
              <a:rPr lang="en-US" sz="3600" dirty="0"/>
              <a:t>Other techniques: </a:t>
            </a:r>
          </a:p>
          <a:p>
            <a:pPr algn="l" rtl="0"/>
            <a:r>
              <a:rPr lang="en-US" sz="2800" b="1" dirty="0"/>
              <a:t>Membrane Filter technique: </a:t>
            </a:r>
          </a:p>
          <a:p>
            <a:pPr lvl="1" algn="just" rtl="0"/>
            <a:r>
              <a:rPr lang="en-US" dirty="0"/>
              <a:t>For concentration of Schistosoma </a:t>
            </a:r>
            <a:r>
              <a:rPr lang="en-US" dirty="0" smtClean="0"/>
              <a:t>eggs.</a:t>
            </a:r>
          </a:p>
          <a:p>
            <a:pPr lvl="1" algn="just" rtl="0"/>
            <a:r>
              <a:rPr lang="en-US" dirty="0" smtClean="0"/>
              <a:t>Fill </a:t>
            </a:r>
            <a:r>
              <a:rPr lang="en-US" dirty="0"/>
              <a:t>a syringe with urine, pass the urine through a </a:t>
            </a:r>
            <a:r>
              <a:rPr lang="en-US" dirty="0" smtClean="0"/>
              <a:t>filter.</a:t>
            </a:r>
          </a:p>
          <a:p>
            <a:pPr lvl="1" algn="just" rtl="0"/>
            <a:r>
              <a:rPr lang="en-US" dirty="0" smtClean="0"/>
              <a:t>Remove </a:t>
            </a:r>
            <a:r>
              <a:rPr lang="en-US" dirty="0"/>
              <a:t>the filter and place it on the slide, and examine it microscopicall</a:t>
            </a:r>
            <a:r>
              <a:rPr lang="en-US" sz="3600" dirty="0"/>
              <a:t>y.</a:t>
            </a:r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Urine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6144" y="1196752"/>
            <a:ext cx="936104" cy="26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2048" y="1299822"/>
            <a:ext cx="831817" cy="47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1968" y="2348880"/>
            <a:ext cx="1507227" cy="344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9920" y="3140968"/>
            <a:ext cx="2068043" cy="40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6024" y="3933056"/>
            <a:ext cx="2558008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CE2C4C7B96C94992FCDCD516328081" ma:contentTypeVersion="6" ma:contentTypeDescription="Create a new document." ma:contentTypeScope="" ma:versionID="b1955c1e537e1892f2dd2acfb88f53ae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aeb8efd1d22bcb3380e1ff5a6439060c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982680-8CC9-41FB-A5BC-D971DB6951E7}"/>
</file>

<file path=customXml/itemProps2.xml><?xml version="1.0" encoding="utf-8"?>
<ds:datastoreItem xmlns:ds="http://schemas.openxmlformats.org/officeDocument/2006/customXml" ds:itemID="{28A4CF7B-F1C4-4589-895B-00EECC974814}"/>
</file>

<file path=customXml/itemProps3.xml><?xml version="1.0" encoding="utf-8"?>
<ds:datastoreItem xmlns:ds="http://schemas.openxmlformats.org/officeDocument/2006/customXml" ds:itemID="{1ADDB2A5-AEEE-4C8D-9D8B-DF77A3CC6F5E}"/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1022</Words>
  <Application>Microsoft Office PowerPoint</Application>
  <PresentationFormat>عرض على الشاشة (3:4)‏</PresentationFormat>
  <Paragraphs>216</Paragraphs>
  <Slides>27</Slides>
  <Notes>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سمة Office</vt:lpstr>
      <vt:lpstr>Diagnosis of the Parasitic infections </vt:lpstr>
      <vt:lpstr>The Reality of Parasites </vt:lpstr>
      <vt:lpstr>الشريحة 3</vt:lpstr>
      <vt:lpstr>Collect the Information of the Patient</vt:lpstr>
      <vt:lpstr>الشريحة 5</vt:lpstr>
      <vt:lpstr>الشريحة 6</vt:lpstr>
      <vt:lpstr>Urine examination </vt:lpstr>
      <vt:lpstr>Urine examination 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Thick blood film</vt:lpstr>
      <vt:lpstr>الشريحة 23</vt:lpstr>
      <vt:lpstr>الشريحة 24</vt:lpstr>
      <vt:lpstr>الشريحة 25</vt:lpstr>
      <vt:lpstr>الشريحة 26</vt:lpstr>
      <vt:lpstr>الشريحة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mohammad</dc:creator>
  <cp:lastModifiedBy>mohammad</cp:lastModifiedBy>
  <cp:revision>101</cp:revision>
  <dcterms:created xsi:type="dcterms:W3CDTF">2018-10-17T09:17:19Z</dcterms:created>
  <dcterms:modified xsi:type="dcterms:W3CDTF">2020-12-15T06:40:02Z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