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sldIdLst>
    <p:sldId id="256" r:id="rId2"/>
    <p:sldId id="260" r:id="rId3"/>
    <p:sldId id="257" r:id="rId4"/>
    <p:sldId id="280" r:id="rId5"/>
    <p:sldId id="262" r:id="rId6"/>
    <p:sldId id="261" r:id="rId7"/>
    <p:sldId id="259" r:id="rId8"/>
    <p:sldId id="282" r:id="rId9"/>
    <p:sldId id="263" r:id="rId10"/>
    <p:sldId id="264" r:id="rId11"/>
    <p:sldId id="281" r:id="rId12"/>
    <p:sldId id="284" r:id="rId13"/>
    <p:sldId id="265" r:id="rId14"/>
    <p:sldId id="285" r:id="rId15"/>
    <p:sldId id="266" r:id="rId16"/>
    <p:sldId id="267" r:id="rId17"/>
    <p:sldId id="268" r:id="rId18"/>
    <p:sldId id="269" r:id="rId19"/>
    <p:sldId id="270" r:id="rId20"/>
    <p:sldId id="271" r:id="rId21"/>
    <p:sldId id="272" r:id="rId22"/>
    <p:sldId id="273" r:id="rId23"/>
    <p:sldId id="275" r:id="rId24"/>
    <p:sldId id="276" r:id="rId25"/>
    <p:sldId id="277" r:id="rId26"/>
    <p:sldId id="278" r:id="rId27"/>
    <p:sldId id="279" r:id="rId28"/>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16"/>
    <p:restoredTop sz="94671"/>
  </p:normalViewPr>
  <p:slideViewPr>
    <p:cSldViewPr>
      <p:cViewPr varScale="1">
        <p:scale>
          <a:sx n="66" d="100"/>
          <a:sy n="66" d="100"/>
        </p:scale>
        <p:origin x="-61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17284E-2667-4EC5-A2F1-32B484C5FF92}" type="datetimeFigureOut">
              <a:rPr lang="ar-JO" smtClean="0"/>
              <a:pPr/>
              <a:t>05/03/1440</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490BD6-D73F-4073-BD0D-8E5DF38D2D6E}" type="slidenum">
              <a:rPr lang="ar-JO" smtClean="0"/>
              <a:pPr/>
              <a:t>‹#›</a:t>
            </a:fld>
            <a:endParaRPr lang="ar-JO"/>
          </a:p>
        </p:txBody>
      </p:sp>
    </p:spTree>
    <p:extLst>
      <p:ext uri="{BB962C8B-B14F-4D97-AF65-F5344CB8AC3E}">
        <p14:creationId xmlns:p14="http://schemas.microsoft.com/office/powerpoint/2010/main" xmlns="" val="182038846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a:t>
            </a:fld>
            <a:endParaRPr lang="ar-JO"/>
          </a:p>
        </p:txBody>
      </p:sp>
    </p:spTree>
    <p:extLst>
      <p:ext uri="{BB962C8B-B14F-4D97-AF65-F5344CB8AC3E}">
        <p14:creationId xmlns:p14="http://schemas.microsoft.com/office/powerpoint/2010/main" xmlns="" val="933110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6</a:t>
            </a:fld>
            <a:endParaRPr lang="ar-JO"/>
          </a:p>
        </p:txBody>
      </p:sp>
    </p:spTree>
    <p:extLst>
      <p:ext uri="{BB962C8B-B14F-4D97-AF65-F5344CB8AC3E}">
        <p14:creationId xmlns:p14="http://schemas.microsoft.com/office/powerpoint/2010/main" xmlns="" val="6939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18</a:t>
            </a:fld>
            <a:endParaRPr lang="ar-JO"/>
          </a:p>
        </p:txBody>
      </p:sp>
    </p:spTree>
    <p:extLst>
      <p:ext uri="{BB962C8B-B14F-4D97-AF65-F5344CB8AC3E}">
        <p14:creationId xmlns:p14="http://schemas.microsoft.com/office/powerpoint/2010/main" xmlns="" val="1789376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27</a:t>
            </a:fld>
            <a:endParaRPr lang="ar-JO"/>
          </a:p>
        </p:txBody>
      </p:sp>
    </p:spTree>
    <p:extLst>
      <p:ext uri="{BB962C8B-B14F-4D97-AF65-F5344CB8AC3E}">
        <p14:creationId xmlns:p14="http://schemas.microsoft.com/office/powerpoint/2010/main" xmlns="" val="1450573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05/03/1440</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05/03/1440</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05/03/1440</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05/03/1440</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05/03/1440</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05/03/1440</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7" name="عنصر نائب للتاريخ 6"/>
          <p:cNvSpPr>
            <a:spLocks noGrp="1"/>
          </p:cNvSpPr>
          <p:nvPr>
            <p:ph type="dt" sz="half" idx="10"/>
          </p:nvPr>
        </p:nvSpPr>
        <p:spPr/>
        <p:txBody>
          <a:bodyPr/>
          <a:lstStyle/>
          <a:p>
            <a:fld id="{E2094C36-A3DD-4F65-806E-55592C05031B}" type="datetimeFigureOut">
              <a:rPr lang="ar-JO" smtClean="0"/>
              <a:pPr/>
              <a:t>05/03/1440</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E2094C36-A3DD-4F65-806E-55592C05031B}" type="datetimeFigureOut">
              <a:rPr lang="ar-JO" smtClean="0"/>
              <a:pPr/>
              <a:t>05/03/1440</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2094C36-A3DD-4F65-806E-55592C05031B}" type="datetimeFigureOut">
              <a:rPr lang="ar-JO" smtClean="0"/>
              <a:pPr/>
              <a:t>05/03/1440</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05/03/1440</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05/03/1440</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2094C36-A3DD-4F65-806E-55592C05031B}" type="datetimeFigureOut">
              <a:rPr lang="ar-JO" smtClean="0"/>
              <a:pPr/>
              <a:t>05/03/1440</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BB3590-2A40-4DA6-9524-1FADA3C43527}"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gif"/><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gif"/><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gif"/></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5.jpeg"/><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428736"/>
            <a:ext cx="7772400" cy="1470025"/>
          </a:xfrm>
        </p:spPr>
        <p:txBody>
          <a:bodyPr>
            <a:normAutofit/>
          </a:bodyPr>
          <a:lstStyle/>
          <a:p>
            <a:pPr rtl="0"/>
            <a:r>
              <a:rPr lang="en-US" sz="6000" dirty="0" smtClean="0">
                <a:solidFill>
                  <a:srgbClr val="C00000"/>
                </a:solidFill>
              </a:rPr>
              <a:t>Carbohydrates</a:t>
            </a:r>
            <a:endParaRPr lang="ar-JO" sz="6000" dirty="0">
              <a:solidFill>
                <a:srgbClr val="C00000"/>
              </a:solidFill>
            </a:endParaRPr>
          </a:p>
        </p:txBody>
      </p:sp>
      <p:sp>
        <p:nvSpPr>
          <p:cNvPr id="3" name="عنوان فرعي 2"/>
          <p:cNvSpPr>
            <a:spLocks noGrp="1"/>
          </p:cNvSpPr>
          <p:nvPr>
            <p:ph type="subTitle" idx="1"/>
          </p:nvPr>
        </p:nvSpPr>
        <p:spPr>
          <a:xfrm>
            <a:off x="-214314" y="4319606"/>
            <a:ext cx="10144164" cy="2038352"/>
          </a:xfrm>
        </p:spPr>
        <p:txBody>
          <a:bodyPr>
            <a:normAutofit/>
          </a:bodyPr>
          <a:lstStyle/>
          <a:p>
            <a:pPr rtl="0"/>
            <a:r>
              <a:rPr lang="en-US" sz="2800" dirty="0" smtClean="0">
                <a:solidFill>
                  <a:schemeClr val="tx1"/>
                </a:solidFill>
                <a:latin typeface="Arial" pitchFamily="34" charset="0"/>
                <a:cs typeface="Arial" pitchFamily="34" charset="0"/>
              </a:rPr>
              <a:t>Dr. </a:t>
            </a:r>
            <a:r>
              <a:rPr lang="en-US" sz="2800" dirty="0" err="1" smtClean="0">
                <a:solidFill>
                  <a:schemeClr val="tx1"/>
                </a:solidFill>
                <a:latin typeface="Arial" pitchFamily="34" charset="0"/>
                <a:cs typeface="Arial" pitchFamily="34" charset="0"/>
              </a:rPr>
              <a:t>Nesrin</a:t>
            </a:r>
            <a:r>
              <a:rPr lang="en-US" sz="2800" dirty="0" smtClean="0">
                <a:solidFill>
                  <a:schemeClr val="tx1"/>
                </a:solidFill>
                <a:latin typeface="Arial" pitchFamily="34" charset="0"/>
                <a:cs typeface="Arial" pitchFamily="34" charset="0"/>
              </a:rPr>
              <a:t> </a:t>
            </a:r>
            <a:r>
              <a:rPr lang="en-US" sz="2800" dirty="0" err="1" smtClean="0">
                <a:solidFill>
                  <a:schemeClr val="tx1"/>
                </a:solidFill>
                <a:latin typeface="Arial" pitchFamily="34" charset="0"/>
                <a:cs typeface="Arial" pitchFamily="34" charset="0"/>
              </a:rPr>
              <a:t>Mwafi</a:t>
            </a:r>
            <a:endParaRPr lang="en-US" sz="2800" dirty="0" smtClean="0">
              <a:solidFill>
                <a:schemeClr val="tx1"/>
              </a:solidFill>
              <a:latin typeface="Arial" pitchFamily="34" charset="0"/>
              <a:cs typeface="Arial" pitchFamily="34" charset="0"/>
            </a:endParaRPr>
          </a:p>
          <a:p>
            <a:pPr rtl="0"/>
            <a:r>
              <a:rPr lang="ar-JO" sz="2800" dirty="0" smtClean="0">
                <a:solidFill>
                  <a:schemeClr val="tx1"/>
                </a:solidFill>
                <a:latin typeface="Arial" pitchFamily="34" charset="0"/>
                <a:cs typeface="Arial" pitchFamily="34" charset="0"/>
              </a:rPr>
              <a:t>  </a:t>
            </a:r>
            <a:r>
              <a:rPr lang="en-US" sz="2800" dirty="0" smtClean="0">
                <a:solidFill>
                  <a:schemeClr val="tx1"/>
                </a:solidFill>
                <a:latin typeface="Arial" pitchFamily="34" charset="0"/>
                <a:cs typeface="Arial" pitchFamily="34" charset="0"/>
              </a:rPr>
              <a:t>Biochemistry &amp; Molecular Biology Department </a:t>
            </a:r>
          </a:p>
          <a:p>
            <a:pPr rtl="0"/>
            <a:r>
              <a:rPr lang="en-US" sz="2800" dirty="0" smtClean="0">
                <a:solidFill>
                  <a:schemeClr val="tx1"/>
                </a:solidFill>
                <a:latin typeface="Arial" pitchFamily="34" charset="0"/>
                <a:cs typeface="Arial" pitchFamily="34" charset="0"/>
              </a:rPr>
              <a:t>Faculty of Medicine, </a:t>
            </a:r>
            <a:r>
              <a:rPr lang="en-US" sz="2800" dirty="0" err="1" smtClean="0">
                <a:solidFill>
                  <a:schemeClr val="tx1"/>
                </a:solidFill>
                <a:latin typeface="Arial" pitchFamily="34" charset="0"/>
                <a:cs typeface="Arial" pitchFamily="34" charset="0"/>
              </a:rPr>
              <a:t>Mutah</a:t>
            </a:r>
            <a:r>
              <a:rPr lang="en-US" sz="2800" dirty="0" smtClean="0">
                <a:solidFill>
                  <a:schemeClr val="tx1"/>
                </a:solidFill>
                <a:latin typeface="Arial" pitchFamily="34" charset="0"/>
                <a:cs typeface="Arial" pitchFamily="34" charset="0"/>
              </a:rPr>
              <a:t> University</a:t>
            </a:r>
          </a:p>
          <a:p>
            <a:pPr rtl="0">
              <a:lnSpc>
                <a:spcPct val="90000"/>
              </a:lnSpc>
            </a:pPr>
            <a:endParaRPr lang="ar-JO" dirty="0"/>
          </a:p>
        </p:txBody>
      </p:sp>
      <p:pic>
        <p:nvPicPr>
          <p:cNvPr id="5" name="صورة 4" descr="carbohydrates.jpg"/>
          <p:cNvPicPr>
            <a:picLocks noChangeAspect="1"/>
          </p:cNvPicPr>
          <p:nvPr/>
        </p:nvPicPr>
        <p:blipFill>
          <a:blip r:embed="rId3" cstate="print"/>
          <a:stretch>
            <a:fillRect/>
          </a:stretch>
        </p:blipFill>
        <p:spPr>
          <a:xfrm>
            <a:off x="2862753" y="2643182"/>
            <a:ext cx="3423759" cy="1426566"/>
          </a:xfrm>
          <a:prstGeom prst="rect">
            <a:avLst/>
          </a:prstGeom>
        </p:spPr>
      </p:pic>
      <p:pic>
        <p:nvPicPr>
          <p:cNvPr id="6" name="Picture 2" descr="http://www.mutah.edu.jo/images/banners/medi-sign.gif"/>
          <p:cNvPicPr>
            <a:picLocks noChangeAspect="1" noChangeArrowheads="1"/>
          </p:cNvPicPr>
          <p:nvPr/>
        </p:nvPicPr>
        <p:blipFill>
          <a:blip r:embed="rId4" cstate="print"/>
          <a:srcRect/>
          <a:stretch>
            <a:fillRect/>
          </a:stretch>
        </p:blipFill>
        <p:spPr bwMode="auto">
          <a:xfrm>
            <a:off x="7929586" y="133326"/>
            <a:ext cx="1143008" cy="1295410"/>
          </a:xfrm>
          <a:prstGeom prst="rect">
            <a:avLst/>
          </a:prstGeom>
          <a:noFill/>
        </p:spPr>
      </p:pic>
      <p:sp>
        <p:nvSpPr>
          <p:cNvPr id="10" name="مستطيل 9"/>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مستطيل 243"/>
          <p:cNvSpPr/>
          <p:nvPr/>
        </p:nvSpPr>
        <p:spPr>
          <a:xfrm rot="10800000">
            <a:off x="4500563" y="2014308"/>
            <a:ext cx="823476" cy="4522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96" name="مستطيل 195"/>
          <p:cNvSpPr/>
          <p:nvPr/>
        </p:nvSpPr>
        <p:spPr>
          <a:xfrm rot="10800000">
            <a:off x="3391334" y="5477105"/>
            <a:ext cx="823476" cy="4522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97" name="مستطيل 196"/>
          <p:cNvSpPr/>
          <p:nvPr/>
        </p:nvSpPr>
        <p:spPr>
          <a:xfrm rot="10800000">
            <a:off x="4677218" y="5477105"/>
            <a:ext cx="823476" cy="4522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83" name="مستطيل 82"/>
          <p:cNvSpPr/>
          <p:nvPr/>
        </p:nvSpPr>
        <p:spPr>
          <a:xfrm rot="10800000">
            <a:off x="3500431" y="2028376"/>
            <a:ext cx="823476" cy="4522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 name="عنوان 1"/>
          <p:cNvSpPr>
            <a:spLocks noGrp="1"/>
          </p:cNvSpPr>
          <p:nvPr>
            <p:ph type="title"/>
          </p:nvPr>
        </p:nvSpPr>
        <p:spPr>
          <a:xfrm>
            <a:off x="142844" y="-24"/>
            <a:ext cx="8229600" cy="1143000"/>
          </a:xfrm>
        </p:spPr>
        <p:txBody>
          <a:bodyPr/>
          <a:lstStyle/>
          <a:p>
            <a:r>
              <a:rPr lang="en-US" dirty="0" smtClean="0">
                <a:solidFill>
                  <a:srgbClr val="C00000"/>
                </a:solidFill>
              </a:rPr>
              <a:t>D/L Monosaccharides</a:t>
            </a:r>
            <a:endParaRPr lang="en-GB" dirty="0"/>
          </a:p>
        </p:txBody>
      </p:sp>
      <p:grpSp>
        <p:nvGrpSpPr>
          <p:cNvPr id="278" name="مجموعة 277"/>
          <p:cNvGrpSpPr/>
          <p:nvPr/>
        </p:nvGrpSpPr>
        <p:grpSpPr>
          <a:xfrm>
            <a:off x="2258513" y="1142984"/>
            <a:ext cx="4599503" cy="2571768"/>
            <a:chOff x="43935" y="1142984"/>
            <a:chExt cx="4599503" cy="2571768"/>
          </a:xfrm>
        </p:grpSpPr>
        <p:grpSp>
          <p:nvGrpSpPr>
            <p:cNvPr id="85" name="مجموعة 84"/>
            <p:cNvGrpSpPr/>
            <p:nvPr/>
          </p:nvGrpSpPr>
          <p:grpSpPr>
            <a:xfrm>
              <a:off x="43935" y="1214422"/>
              <a:ext cx="2027735" cy="2428589"/>
              <a:chOff x="578158" y="1571612"/>
              <a:chExt cx="2342372" cy="2805425"/>
            </a:xfrm>
          </p:grpSpPr>
          <p:grpSp>
            <p:nvGrpSpPr>
              <p:cNvPr id="81" name="مجموعة 80"/>
              <p:cNvGrpSpPr/>
              <p:nvPr/>
            </p:nvGrpSpPr>
            <p:grpSpPr>
              <a:xfrm>
                <a:off x="609891" y="1571612"/>
                <a:ext cx="2167468" cy="2278115"/>
                <a:chOff x="3924175" y="2130974"/>
                <a:chExt cx="2167468" cy="2278115"/>
              </a:xfrm>
            </p:grpSpPr>
            <p:grpSp>
              <p:nvGrpSpPr>
                <p:cNvPr id="80" name="مجموعة 79"/>
                <p:cNvGrpSpPr/>
                <p:nvPr/>
              </p:nvGrpSpPr>
              <p:grpSpPr>
                <a:xfrm>
                  <a:off x="3924175" y="2177593"/>
                  <a:ext cx="2167468" cy="2231496"/>
                  <a:chOff x="3852737" y="2307198"/>
                  <a:chExt cx="2167468" cy="2231496"/>
                </a:xfrm>
              </p:grpSpPr>
              <p:sp>
                <p:nvSpPr>
                  <p:cNvPr id="71" name="مربع نص 70"/>
                  <p:cNvSpPr txBox="1"/>
                  <p:nvPr/>
                </p:nvSpPr>
                <p:spPr>
                  <a:xfrm>
                    <a:off x="5239373" y="3148677"/>
                    <a:ext cx="746620" cy="604406"/>
                  </a:xfrm>
                  <a:prstGeom prst="rect">
                    <a:avLst/>
                  </a:prstGeom>
                  <a:noFill/>
                </p:spPr>
                <p:txBody>
                  <a:bodyPr wrap="none" rtlCol="0">
                    <a:spAutoFit/>
                  </a:bodyPr>
                  <a:lstStyle/>
                  <a:p>
                    <a:pPr algn="l" rtl="0"/>
                    <a:r>
                      <a:rPr lang="en-US" sz="2800" dirty="0" smtClean="0"/>
                      <a:t>OH</a:t>
                    </a:r>
                    <a:endParaRPr lang="en-GB" sz="3200" dirty="0"/>
                  </a:p>
                </p:txBody>
              </p:sp>
              <p:grpSp>
                <p:nvGrpSpPr>
                  <p:cNvPr id="79" name="مجموعة 78"/>
                  <p:cNvGrpSpPr/>
                  <p:nvPr/>
                </p:nvGrpSpPr>
                <p:grpSpPr>
                  <a:xfrm>
                    <a:off x="3852737" y="2307198"/>
                    <a:ext cx="2167468" cy="2231496"/>
                    <a:chOff x="3852737" y="2307198"/>
                    <a:chExt cx="2167468" cy="2231496"/>
                  </a:xfrm>
                </p:grpSpPr>
                <p:cxnSp>
                  <p:nvCxnSpPr>
                    <p:cNvPr id="67" name="رابط مستقيم 66"/>
                    <p:cNvCxnSpPr/>
                    <p:nvPr/>
                  </p:nvCxnSpPr>
                  <p:spPr>
                    <a:xfrm rot="5400000">
                      <a:off x="4112414" y="3469482"/>
                      <a:ext cx="1347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رابط مستقيم 68"/>
                    <p:cNvCxnSpPr/>
                    <p:nvPr/>
                  </p:nvCxnSpPr>
                  <p:spPr>
                    <a:xfrm>
                      <a:off x="4329550" y="3498850"/>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مربع نص 69"/>
                    <p:cNvSpPr txBox="1"/>
                    <p:nvPr/>
                  </p:nvSpPr>
                  <p:spPr>
                    <a:xfrm>
                      <a:off x="4653253" y="3934288"/>
                      <a:ext cx="1366952" cy="604406"/>
                    </a:xfrm>
                    <a:prstGeom prst="rect">
                      <a:avLst/>
                    </a:prstGeom>
                    <a:noFill/>
                  </p:spPr>
                  <p:txBody>
                    <a:bodyPr wrap="none" rtlCol="0">
                      <a:spAutoFit/>
                    </a:bodyPr>
                    <a:lstStyle/>
                    <a:p>
                      <a:pPr algn="l" rtl="0"/>
                      <a:r>
                        <a:rPr lang="en-US" sz="2800" dirty="0" smtClean="0"/>
                        <a:t>CH</a:t>
                      </a:r>
                      <a:r>
                        <a:rPr lang="en-US" sz="2800" b="1" baseline="-25000" dirty="0" smtClean="0"/>
                        <a:t>2</a:t>
                      </a:r>
                      <a:r>
                        <a:rPr lang="en-US" sz="2800" dirty="0" smtClean="0"/>
                        <a:t>OH</a:t>
                      </a:r>
                      <a:endParaRPr lang="en-GB" sz="2800" dirty="0"/>
                    </a:p>
                  </p:txBody>
                </p:sp>
                <p:sp>
                  <p:nvSpPr>
                    <p:cNvPr id="72" name="مربع نص 71"/>
                    <p:cNvSpPr txBox="1"/>
                    <p:nvPr/>
                  </p:nvSpPr>
                  <p:spPr>
                    <a:xfrm>
                      <a:off x="3852737" y="3160008"/>
                      <a:ext cx="472563" cy="604406"/>
                    </a:xfrm>
                    <a:prstGeom prst="rect">
                      <a:avLst/>
                    </a:prstGeom>
                    <a:noFill/>
                  </p:spPr>
                  <p:txBody>
                    <a:bodyPr wrap="none" rtlCol="0">
                      <a:spAutoFit/>
                    </a:bodyPr>
                    <a:lstStyle/>
                    <a:p>
                      <a:pPr algn="l" rtl="0"/>
                      <a:r>
                        <a:rPr lang="en-US" sz="2800" dirty="0" smtClean="0"/>
                        <a:t>H</a:t>
                      </a:r>
                      <a:endParaRPr lang="en-GB" sz="3200" dirty="0"/>
                    </a:p>
                  </p:txBody>
                </p:sp>
                <p:sp>
                  <p:nvSpPr>
                    <p:cNvPr id="73" name="مربع نص 72"/>
                    <p:cNvSpPr txBox="1"/>
                    <p:nvPr/>
                  </p:nvSpPr>
                  <p:spPr>
                    <a:xfrm>
                      <a:off x="4643437" y="2307198"/>
                      <a:ext cx="966978" cy="604406"/>
                    </a:xfrm>
                    <a:prstGeom prst="rect">
                      <a:avLst/>
                    </a:prstGeom>
                    <a:noFill/>
                  </p:spPr>
                  <p:txBody>
                    <a:bodyPr wrap="none" rtlCol="0">
                      <a:spAutoFit/>
                    </a:bodyPr>
                    <a:lstStyle/>
                    <a:p>
                      <a:pPr algn="l" rtl="0"/>
                      <a:r>
                        <a:rPr lang="en-US" sz="2800" dirty="0" smtClean="0"/>
                        <a:t>CHO</a:t>
                      </a:r>
                      <a:endParaRPr lang="en-GB" sz="3200" dirty="0"/>
                    </a:p>
                  </p:txBody>
                </p:sp>
              </p:grpSp>
            </p:grpSp>
            <p:grpSp>
              <p:nvGrpSpPr>
                <p:cNvPr id="78" name="مجموعة 77"/>
                <p:cNvGrpSpPr/>
                <p:nvPr/>
              </p:nvGrpSpPr>
              <p:grpSpPr>
                <a:xfrm>
                  <a:off x="4583089" y="2130974"/>
                  <a:ext cx="363284" cy="1970086"/>
                  <a:chOff x="4511651" y="2273850"/>
                  <a:chExt cx="363284" cy="1970086"/>
                </a:xfrm>
              </p:grpSpPr>
              <p:sp>
                <p:nvSpPr>
                  <p:cNvPr id="75" name="مربع نص 74"/>
                  <p:cNvSpPr txBox="1"/>
                  <p:nvPr/>
                </p:nvSpPr>
                <p:spPr>
                  <a:xfrm>
                    <a:off x="4511651" y="3202543"/>
                    <a:ext cx="318870" cy="355534"/>
                  </a:xfrm>
                  <a:prstGeom prst="rect">
                    <a:avLst/>
                  </a:prstGeom>
                  <a:noFill/>
                </p:spPr>
                <p:txBody>
                  <a:bodyPr wrap="none" rtlCol="0">
                    <a:spAutoFit/>
                  </a:bodyPr>
                  <a:lstStyle/>
                  <a:p>
                    <a:pPr algn="l" rtl="0"/>
                    <a:r>
                      <a:rPr lang="en-US" sz="1400" b="1" dirty="0" smtClean="0">
                        <a:solidFill>
                          <a:srgbClr val="C00000"/>
                        </a:solidFill>
                      </a:rPr>
                      <a:t>2</a:t>
                    </a:r>
                    <a:endParaRPr lang="en-GB" sz="1400" b="1" dirty="0">
                      <a:solidFill>
                        <a:srgbClr val="C00000"/>
                      </a:solidFill>
                    </a:endParaRPr>
                  </a:p>
                </p:txBody>
              </p:sp>
              <p:sp>
                <p:nvSpPr>
                  <p:cNvPr id="76" name="مربع نص 75"/>
                  <p:cNvSpPr txBox="1"/>
                  <p:nvPr/>
                </p:nvSpPr>
                <p:spPr>
                  <a:xfrm>
                    <a:off x="4512919" y="3888402"/>
                    <a:ext cx="318870" cy="355534"/>
                  </a:xfrm>
                  <a:prstGeom prst="rect">
                    <a:avLst/>
                  </a:prstGeom>
                  <a:noFill/>
                </p:spPr>
                <p:txBody>
                  <a:bodyPr wrap="none" rtlCol="0">
                    <a:spAutoFit/>
                  </a:bodyPr>
                  <a:lstStyle/>
                  <a:p>
                    <a:pPr algn="l" rtl="0"/>
                    <a:r>
                      <a:rPr lang="en-US" sz="1400" b="1" dirty="0" smtClean="0">
                        <a:solidFill>
                          <a:srgbClr val="C00000"/>
                        </a:solidFill>
                      </a:rPr>
                      <a:t>3</a:t>
                    </a:r>
                    <a:endParaRPr lang="en-GB" sz="1400" b="1" dirty="0">
                      <a:solidFill>
                        <a:srgbClr val="C00000"/>
                      </a:solidFill>
                    </a:endParaRPr>
                  </a:p>
                </p:txBody>
              </p:sp>
              <p:sp>
                <p:nvSpPr>
                  <p:cNvPr id="77" name="مربع نص 76"/>
                  <p:cNvSpPr txBox="1"/>
                  <p:nvPr/>
                </p:nvSpPr>
                <p:spPr>
                  <a:xfrm>
                    <a:off x="4556065" y="2273850"/>
                    <a:ext cx="318870" cy="355534"/>
                  </a:xfrm>
                  <a:prstGeom prst="rect">
                    <a:avLst/>
                  </a:prstGeom>
                  <a:noFill/>
                </p:spPr>
                <p:txBody>
                  <a:bodyPr wrap="none" rtlCol="0">
                    <a:spAutoFit/>
                  </a:bodyPr>
                  <a:lstStyle/>
                  <a:p>
                    <a:pPr algn="l" rtl="0"/>
                    <a:r>
                      <a:rPr lang="en-US" sz="1400" b="1" dirty="0" smtClean="0">
                        <a:solidFill>
                          <a:srgbClr val="C00000"/>
                        </a:solidFill>
                      </a:rPr>
                      <a:t>1</a:t>
                    </a:r>
                    <a:endParaRPr lang="en-GB" sz="1400" b="1" dirty="0">
                      <a:solidFill>
                        <a:srgbClr val="C00000"/>
                      </a:solidFill>
                    </a:endParaRPr>
                  </a:p>
                </p:txBody>
              </p:sp>
            </p:grpSp>
          </p:grpSp>
          <p:sp>
            <p:nvSpPr>
              <p:cNvPr id="82" name="مربع نص 81"/>
              <p:cNvSpPr txBox="1"/>
              <p:nvPr/>
            </p:nvSpPr>
            <p:spPr>
              <a:xfrm>
                <a:off x="578158" y="3914843"/>
                <a:ext cx="2342372" cy="462194"/>
              </a:xfrm>
              <a:prstGeom prst="rect">
                <a:avLst/>
              </a:prstGeom>
              <a:noFill/>
            </p:spPr>
            <p:txBody>
              <a:bodyPr wrap="none" rtlCol="0">
                <a:spAutoFit/>
              </a:bodyPr>
              <a:lstStyle/>
              <a:p>
                <a:r>
                  <a:rPr lang="en-US" sz="2000" b="1" dirty="0" smtClean="0">
                    <a:solidFill>
                      <a:srgbClr val="002060"/>
                    </a:solidFill>
                  </a:rPr>
                  <a:t>D-</a:t>
                </a:r>
                <a:r>
                  <a:rPr lang="en-US" sz="2000" b="1" dirty="0" err="1" smtClean="0">
                    <a:solidFill>
                      <a:srgbClr val="002060"/>
                    </a:solidFill>
                  </a:rPr>
                  <a:t>glyceraldehyde</a:t>
                </a:r>
                <a:endParaRPr lang="en-GB" b="1" dirty="0">
                  <a:solidFill>
                    <a:srgbClr val="002060"/>
                  </a:solidFill>
                </a:endParaRPr>
              </a:p>
            </p:txBody>
          </p:sp>
        </p:grpSp>
        <p:grpSp>
          <p:nvGrpSpPr>
            <p:cNvPr id="198" name="مجموعة 197"/>
            <p:cNvGrpSpPr/>
            <p:nvPr/>
          </p:nvGrpSpPr>
          <p:grpSpPr>
            <a:xfrm>
              <a:off x="2357421" y="1214422"/>
              <a:ext cx="2104707" cy="2428589"/>
              <a:chOff x="346071" y="1571612"/>
              <a:chExt cx="2431289" cy="2805425"/>
            </a:xfrm>
          </p:grpSpPr>
          <p:grpSp>
            <p:nvGrpSpPr>
              <p:cNvPr id="199" name="مجموعة 80"/>
              <p:cNvGrpSpPr/>
              <p:nvPr/>
            </p:nvGrpSpPr>
            <p:grpSpPr>
              <a:xfrm>
                <a:off x="346071" y="1571612"/>
                <a:ext cx="2431289" cy="2278115"/>
                <a:chOff x="3660355" y="2130974"/>
                <a:chExt cx="2431289" cy="2278115"/>
              </a:xfrm>
            </p:grpSpPr>
            <p:grpSp>
              <p:nvGrpSpPr>
                <p:cNvPr id="201" name="مجموعة 79"/>
                <p:cNvGrpSpPr/>
                <p:nvPr/>
              </p:nvGrpSpPr>
              <p:grpSpPr>
                <a:xfrm>
                  <a:off x="3660355" y="2177593"/>
                  <a:ext cx="2431289" cy="2231496"/>
                  <a:chOff x="3588917" y="2307198"/>
                  <a:chExt cx="2431289" cy="2231496"/>
                </a:xfrm>
              </p:grpSpPr>
              <p:sp>
                <p:nvSpPr>
                  <p:cNvPr id="206" name="مربع نص 205"/>
                  <p:cNvSpPr txBox="1"/>
                  <p:nvPr/>
                </p:nvSpPr>
                <p:spPr>
                  <a:xfrm>
                    <a:off x="5239373" y="3148677"/>
                    <a:ext cx="472563" cy="604406"/>
                  </a:xfrm>
                  <a:prstGeom prst="rect">
                    <a:avLst/>
                  </a:prstGeom>
                  <a:noFill/>
                </p:spPr>
                <p:txBody>
                  <a:bodyPr wrap="none" rtlCol="0">
                    <a:spAutoFit/>
                  </a:bodyPr>
                  <a:lstStyle/>
                  <a:p>
                    <a:pPr algn="l" rtl="0"/>
                    <a:r>
                      <a:rPr lang="en-US" sz="2800" dirty="0" smtClean="0"/>
                      <a:t>H</a:t>
                    </a:r>
                    <a:endParaRPr lang="en-GB" sz="3200" dirty="0"/>
                  </a:p>
                </p:txBody>
              </p:sp>
              <p:grpSp>
                <p:nvGrpSpPr>
                  <p:cNvPr id="207" name="مجموعة 78"/>
                  <p:cNvGrpSpPr/>
                  <p:nvPr/>
                </p:nvGrpSpPr>
                <p:grpSpPr>
                  <a:xfrm>
                    <a:off x="3588917" y="2307198"/>
                    <a:ext cx="2431289" cy="2231496"/>
                    <a:chOff x="3588917" y="2307198"/>
                    <a:chExt cx="2431289" cy="2231496"/>
                  </a:xfrm>
                </p:grpSpPr>
                <p:cxnSp>
                  <p:nvCxnSpPr>
                    <p:cNvPr id="208" name="رابط مستقيم 207"/>
                    <p:cNvCxnSpPr/>
                    <p:nvPr/>
                  </p:nvCxnSpPr>
                  <p:spPr>
                    <a:xfrm rot="5400000">
                      <a:off x="4112414" y="3469482"/>
                      <a:ext cx="1347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رابط مستقيم 208"/>
                    <p:cNvCxnSpPr/>
                    <p:nvPr/>
                  </p:nvCxnSpPr>
                  <p:spPr>
                    <a:xfrm>
                      <a:off x="4329550" y="3498850"/>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مربع نص 209"/>
                    <p:cNvSpPr txBox="1"/>
                    <p:nvPr/>
                  </p:nvSpPr>
                  <p:spPr>
                    <a:xfrm>
                      <a:off x="4653254" y="3934288"/>
                      <a:ext cx="1366952" cy="604406"/>
                    </a:xfrm>
                    <a:prstGeom prst="rect">
                      <a:avLst/>
                    </a:prstGeom>
                    <a:noFill/>
                  </p:spPr>
                  <p:txBody>
                    <a:bodyPr wrap="none" rtlCol="0">
                      <a:spAutoFit/>
                    </a:bodyPr>
                    <a:lstStyle/>
                    <a:p>
                      <a:pPr algn="l" rtl="0"/>
                      <a:r>
                        <a:rPr lang="en-US" sz="2800" dirty="0" smtClean="0"/>
                        <a:t>CH</a:t>
                      </a:r>
                      <a:r>
                        <a:rPr lang="en-US" sz="2800" b="1" baseline="-25000" dirty="0" smtClean="0"/>
                        <a:t>2</a:t>
                      </a:r>
                      <a:r>
                        <a:rPr lang="en-US" sz="2800" dirty="0" smtClean="0"/>
                        <a:t>OH</a:t>
                      </a:r>
                      <a:endParaRPr lang="en-GB" sz="2800" dirty="0"/>
                    </a:p>
                  </p:txBody>
                </p:sp>
                <p:sp>
                  <p:nvSpPr>
                    <p:cNvPr id="211" name="مربع نص 210"/>
                    <p:cNvSpPr txBox="1"/>
                    <p:nvPr/>
                  </p:nvSpPr>
                  <p:spPr>
                    <a:xfrm>
                      <a:off x="3588917" y="3160008"/>
                      <a:ext cx="746621" cy="604406"/>
                    </a:xfrm>
                    <a:prstGeom prst="rect">
                      <a:avLst/>
                    </a:prstGeom>
                    <a:noFill/>
                  </p:spPr>
                  <p:txBody>
                    <a:bodyPr wrap="none" rtlCol="0">
                      <a:spAutoFit/>
                    </a:bodyPr>
                    <a:lstStyle/>
                    <a:p>
                      <a:pPr algn="l" rtl="0"/>
                      <a:r>
                        <a:rPr lang="en-US" sz="2800" dirty="0" smtClean="0"/>
                        <a:t>HO</a:t>
                      </a:r>
                      <a:endParaRPr lang="en-GB" sz="3200" dirty="0"/>
                    </a:p>
                  </p:txBody>
                </p:sp>
                <p:sp>
                  <p:nvSpPr>
                    <p:cNvPr id="212" name="مربع نص 211"/>
                    <p:cNvSpPr txBox="1"/>
                    <p:nvPr/>
                  </p:nvSpPr>
                  <p:spPr>
                    <a:xfrm>
                      <a:off x="4643437" y="2307198"/>
                      <a:ext cx="966978" cy="604406"/>
                    </a:xfrm>
                    <a:prstGeom prst="rect">
                      <a:avLst/>
                    </a:prstGeom>
                    <a:noFill/>
                  </p:spPr>
                  <p:txBody>
                    <a:bodyPr wrap="none" rtlCol="0">
                      <a:spAutoFit/>
                    </a:bodyPr>
                    <a:lstStyle/>
                    <a:p>
                      <a:pPr algn="l" rtl="0"/>
                      <a:r>
                        <a:rPr lang="en-US" sz="2800" dirty="0" smtClean="0"/>
                        <a:t>CHO</a:t>
                      </a:r>
                      <a:endParaRPr lang="en-GB" sz="3200" dirty="0"/>
                    </a:p>
                  </p:txBody>
                </p:sp>
              </p:grpSp>
            </p:grpSp>
            <p:grpSp>
              <p:nvGrpSpPr>
                <p:cNvPr id="202" name="مجموعة 77"/>
                <p:cNvGrpSpPr/>
                <p:nvPr/>
              </p:nvGrpSpPr>
              <p:grpSpPr>
                <a:xfrm>
                  <a:off x="4583089" y="2130974"/>
                  <a:ext cx="363284" cy="1970086"/>
                  <a:chOff x="4511651" y="2273850"/>
                  <a:chExt cx="363284" cy="1970086"/>
                </a:xfrm>
              </p:grpSpPr>
              <p:sp>
                <p:nvSpPr>
                  <p:cNvPr id="203" name="مربع نص 202"/>
                  <p:cNvSpPr txBox="1"/>
                  <p:nvPr/>
                </p:nvSpPr>
                <p:spPr>
                  <a:xfrm>
                    <a:off x="4511651" y="3202543"/>
                    <a:ext cx="318870" cy="355534"/>
                  </a:xfrm>
                  <a:prstGeom prst="rect">
                    <a:avLst/>
                  </a:prstGeom>
                  <a:noFill/>
                </p:spPr>
                <p:txBody>
                  <a:bodyPr wrap="none" rtlCol="0">
                    <a:spAutoFit/>
                  </a:bodyPr>
                  <a:lstStyle/>
                  <a:p>
                    <a:pPr algn="l" rtl="0"/>
                    <a:r>
                      <a:rPr lang="en-US" sz="1400" b="1" dirty="0" smtClean="0">
                        <a:solidFill>
                          <a:srgbClr val="C00000"/>
                        </a:solidFill>
                      </a:rPr>
                      <a:t>2</a:t>
                    </a:r>
                    <a:endParaRPr lang="en-GB" sz="1400" b="1" dirty="0">
                      <a:solidFill>
                        <a:srgbClr val="C00000"/>
                      </a:solidFill>
                    </a:endParaRPr>
                  </a:p>
                </p:txBody>
              </p:sp>
              <p:sp>
                <p:nvSpPr>
                  <p:cNvPr id="204" name="مربع نص 203"/>
                  <p:cNvSpPr txBox="1"/>
                  <p:nvPr/>
                </p:nvSpPr>
                <p:spPr>
                  <a:xfrm>
                    <a:off x="4512919" y="3888402"/>
                    <a:ext cx="318870" cy="355534"/>
                  </a:xfrm>
                  <a:prstGeom prst="rect">
                    <a:avLst/>
                  </a:prstGeom>
                  <a:noFill/>
                </p:spPr>
                <p:txBody>
                  <a:bodyPr wrap="none" rtlCol="0">
                    <a:spAutoFit/>
                  </a:bodyPr>
                  <a:lstStyle/>
                  <a:p>
                    <a:pPr algn="l" rtl="0"/>
                    <a:r>
                      <a:rPr lang="en-US" sz="1400" b="1" dirty="0" smtClean="0">
                        <a:solidFill>
                          <a:srgbClr val="C00000"/>
                        </a:solidFill>
                      </a:rPr>
                      <a:t>3</a:t>
                    </a:r>
                    <a:endParaRPr lang="en-GB" sz="1400" b="1" dirty="0">
                      <a:solidFill>
                        <a:srgbClr val="C00000"/>
                      </a:solidFill>
                    </a:endParaRPr>
                  </a:p>
                </p:txBody>
              </p:sp>
              <p:sp>
                <p:nvSpPr>
                  <p:cNvPr id="205" name="مربع نص 204"/>
                  <p:cNvSpPr txBox="1"/>
                  <p:nvPr/>
                </p:nvSpPr>
                <p:spPr>
                  <a:xfrm>
                    <a:off x="4556065" y="2273850"/>
                    <a:ext cx="318870" cy="355534"/>
                  </a:xfrm>
                  <a:prstGeom prst="rect">
                    <a:avLst/>
                  </a:prstGeom>
                  <a:noFill/>
                </p:spPr>
                <p:txBody>
                  <a:bodyPr wrap="none" rtlCol="0">
                    <a:spAutoFit/>
                  </a:bodyPr>
                  <a:lstStyle/>
                  <a:p>
                    <a:pPr algn="l" rtl="0"/>
                    <a:r>
                      <a:rPr lang="en-US" sz="1400" b="1" dirty="0" smtClean="0">
                        <a:solidFill>
                          <a:srgbClr val="C00000"/>
                        </a:solidFill>
                      </a:rPr>
                      <a:t>1</a:t>
                    </a:r>
                    <a:endParaRPr lang="en-GB" sz="1400" b="1" dirty="0">
                      <a:solidFill>
                        <a:srgbClr val="C00000"/>
                      </a:solidFill>
                    </a:endParaRPr>
                  </a:p>
                </p:txBody>
              </p:sp>
            </p:grpSp>
          </p:grpSp>
          <p:sp>
            <p:nvSpPr>
              <p:cNvPr id="200" name="مربع نص 199"/>
              <p:cNvSpPr txBox="1"/>
              <p:nvPr/>
            </p:nvSpPr>
            <p:spPr>
              <a:xfrm>
                <a:off x="375210" y="3914843"/>
                <a:ext cx="2281266" cy="462194"/>
              </a:xfrm>
              <a:prstGeom prst="rect">
                <a:avLst/>
              </a:prstGeom>
              <a:noFill/>
            </p:spPr>
            <p:txBody>
              <a:bodyPr wrap="none" rtlCol="0">
                <a:spAutoFit/>
              </a:bodyPr>
              <a:lstStyle/>
              <a:p>
                <a:r>
                  <a:rPr lang="en-US" sz="2000" b="1" dirty="0" smtClean="0">
                    <a:solidFill>
                      <a:srgbClr val="002060"/>
                    </a:solidFill>
                  </a:rPr>
                  <a:t>L-</a:t>
                </a:r>
                <a:r>
                  <a:rPr lang="en-US" sz="2000" b="1" dirty="0" err="1" smtClean="0">
                    <a:solidFill>
                      <a:srgbClr val="002060"/>
                    </a:solidFill>
                  </a:rPr>
                  <a:t>glyceraldehyde</a:t>
                </a:r>
                <a:endParaRPr lang="en-GB" b="1" dirty="0">
                  <a:solidFill>
                    <a:srgbClr val="002060"/>
                  </a:solidFill>
                </a:endParaRPr>
              </a:p>
            </p:txBody>
          </p:sp>
        </p:grpSp>
        <p:sp>
          <p:nvSpPr>
            <p:cNvPr id="277" name="مستطيل 276"/>
            <p:cNvSpPr/>
            <p:nvPr/>
          </p:nvSpPr>
          <p:spPr>
            <a:xfrm>
              <a:off x="71438" y="1142984"/>
              <a:ext cx="4572000" cy="25717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1" name="مجموعة 280"/>
          <p:cNvGrpSpPr/>
          <p:nvPr/>
        </p:nvGrpSpPr>
        <p:grpSpPr>
          <a:xfrm>
            <a:off x="2310762" y="3691598"/>
            <a:ext cx="4432482" cy="3123124"/>
            <a:chOff x="124288" y="3691598"/>
            <a:chExt cx="4432482" cy="3123124"/>
          </a:xfrm>
        </p:grpSpPr>
        <p:grpSp>
          <p:nvGrpSpPr>
            <p:cNvPr id="164" name="مجموعة 163"/>
            <p:cNvGrpSpPr/>
            <p:nvPr/>
          </p:nvGrpSpPr>
          <p:grpSpPr>
            <a:xfrm>
              <a:off x="124288" y="3691598"/>
              <a:ext cx="1947382" cy="3067819"/>
              <a:chOff x="6409069" y="2256596"/>
              <a:chExt cx="2472440" cy="3894972"/>
            </a:xfrm>
          </p:grpSpPr>
          <p:grpSp>
            <p:nvGrpSpPr>
              <p:cNvPr id="102" name="مجموعة 101"/>
              <p:cNvGrpSpPr/>
              <p:nvPr/>
            </p:nvGrpSpPr>
            <p:grpSpPr>
              <a:xfrm>
                <a:off x="6409069" y="2256596"/>
                <a:ext cx="2472440" cy="3479771"/>
                <a:chOff x="6337631" y="2256596"/>
                <a:chExt cx="2472440" cy="3479771"/>
              </a:xfrm>
            </p:grpSpPr>
            <p:grpSp>
              <p:nvGrpSpPr>
                <p:cNvPr id="103" name="مجموعة 114"/>
                <p:cNvGrpSpPr/>
                <p:nvPr/>
              </p:nvGrpSpPr>
              <p:grpSpPr>
                <a:xfrm>
                  <a:off x="6337631" y="2256596"/>
                  <a:ext cx="2472440" cy="3479771"/>
                  <a:chOff x="6337631" y="2256596"/>
                  <a:chExt cx="2472440" cy="3479771"/>
                </a:xfrm>
              </p:grpSpPr>
              <p:grpSp>
                <p:nvGrpSpPr>
                  <p:cNvPr id="108" name="مجموعة 72"/>
                  <p:cNvGrpSpPr/>
                  <p:nvPr/>
                </p:nvGrpSpPr>
                <p:grpSpPr>
                  <a:xfrm>
                    <a:off x="7127834" y="2285993"/>
                    <a:ext cx="432863" cy="3073042"/>
                    <a:chOff x="6715140" y="2357431"/>
                    <a:chExt cx="432863" cy="3073042"/>
                  </a:xfrm>
                </p:grpSpPr>
                <p:grpSp>
                  <p:nvGrpSpPr>
                    <p:cNvPr id="124" name="مجموعة 123"/>
                    <p:cNvGrpSpPr/>
                    <p:nvPr/>
                  </p:nvGrpSpPr>
                  <p:grpSpPr>
                    <a:xfrm>
                      <a:off x="6715140" y="2357431"/>
                      <a:ext cx="432863" cy="3073042"/>
                      <a:chOff x="5786446" y="2357431"/>
                      <a:chExt cx="432863" cy="3073042"/>
                    </a:xfrm>
                  </p:grpSpPr>
                  <p:sp>
                    <p:nvSpPr>
                      <p:cNvPr id="126" name="مربع نص 125"/>
                      <p:cNvSpPr txBox="1"/>
                      <p:nvPr/>
                    </p:nvSpPr>
                    <p:spPr>
                      <a:xfrm>
                        <a:off x="5786446" y="2357431"/>
                        <a:ext cx="366745" cy="429836"/>
                      </a:xfrm>
                      <a:prstGeom prst="rect">
                        <a:avLst/>
                      </a:prstGeom>
                      <a:noFill/>
                    </p:spPr>
                    <p:txBody>
                      <a:bodyPr wrap="none" rtlCol="0">
                        <a:spAutoFit/>
                      </a:bodyPr>
                      <a:lstStyle/>
                      <a:p>
                        <a:pPr algn="l" rtl="0"/>
                        <a:r>
                          <a:rPr lang="en-US" sz="1600" b="1" dirty="0" smtClean="0">
                            <a:solidFill>
                              <a:srgbClr val="C00000"/>
                            </a:solidFill>
                          </a:rPr>
                          <a:t>1</a:t>
                        </a:r>
                        <a:endParaRPr lang="en-GB" sz="1600" b="1" dirty="0">
                          <a:solidFill>
                            <a:srgbClr val="C00000"/>
                          </a:solidFill>
                        </a:endParaRPr>
                      </a:p>
                    </p:txBody>
                  </p:sp>
                  <p:sp>
                    <p:nvSpPr>
                      <p:cNvPr id="127" name="مربع نص 126"/>
                      <p:cNvSpPr txBox="1"/>
                      <p:nvPr/>
                    </p:nvSpPr>
                    <p:spPr>
                      <a:xfrm>
                        <a:off x="5816841" y="2998126"/>
                        <a:ext cx="366746" cy="429836"/>
                      </a:xfrm>
                      <a:prstGeom prst="rect">
                        <a:avLst/>
                      </a:prstGeom>
                      <a:noFill/>
                    </p:spPr>
                    <p:txBody>
                      <a:bodyPr wrap="none" rtlCol="0">
                        <a:spAutoFit/>
                      </a:bodyPr>
                      <a:lstStyle/>
                      <a:p>
                        <a:pPr algn="l" rtl="0"/>
                        <a:r>
                          <a:rPr lang="en-US" sz="1600" b="1" dirty="0" smtClean="0">
                            <a:solidFill>
                              <a:srgbClr val="C00000"/>
                            </a:solidFill>
                          </a:rPr>
                          <a:t>2</a:t>
                        </a:r>
                        <a:endParaRPr lang="en-GB" b="1" dirty="0">
                          <a:solidFill>
                            <a:srgbClr val="C00000"/>
                          </a:solidFill>
                        </a:endParaRPr>
                      </a:p>
                    </p:txBody>
                  </p:sp>
                  <p:sp>
                    <p:nvSpPr>
                      <p:cNvPr id="128" name="مربع نص 127"/>
                      <p:cNvSpPr txBox="1"/>
                      <p:nvPr/>
                    </p:nvSpPr>
                    <p:spPr>
                      <a:xfrm>
                        <a:off x="5824089" y="3429001"/>
                        <a:ext cx="366746" cy="429836"/>
                      </a:xfrm>
                      <a:prstGeom prst="rect">
                        <a:avLst/>
                      </a:prstGeom>
                      <a:noFill/>
                    </p:spPr>
                    <p:txBody>
                      <a:bodyPr wrap="none" rtlCol="0">
                        <a:spAutoFit/>
                      </a:bodyPr>
                      <a:lstStyle/>
                      <a:p>
                        <a:pPr algn="l" rtl="0"/>
                        <a:r>
                          <a:rPr lang="en-US" sz="1600" b="1" dirty="0" smtClean="0">
                            <a:solidFill>
                              <a:srgbClr val="C00000"/>
                            </a:solidFill>
                          </a:rPr>
                          <a:t>3</a:t>
                        </a:r>
                        <a:endParaRPr lang="en-GB" b="1" dirty="0">
                          <a:solidFill>
                            <a:srgbClr val="C00000"/>
                          </a:solidFill>
                        </a:endParaRPr>
                      </a:p>
                    </p:txBody>
                  </p:sp>
                  <p:sp>
                    <p:nvSpPr>
                      <p:cNvPr id="129" name="مربع نص 128"/>
                      <p:cNvSpPr txBox="1"/>
                      <p:nvPr/>
                    </p:nvSpPr>
                    <p:spPr>
                      <a:xfrm>
                        <a:off x="5841950" y="4000505"/>
                        <a:ext cx="366746" cy="429836"/>
                      </a:xfrm>
                      <a:prstGeom prst="rect">
                        <a:avLst/>
                      </a:prstGeom>
                      <a:noFill/>
                    </p:spPr>
                    <p:txBody>
                      <a:bodyPr wrap="none" rtlCol="0">
                        <a:spAutoFit/>
                      </a:bodyPr>
                      <a:lstStyle/>
                      <a:p>
                        <a:pPr algn="l" rtl="0"/>
                        <a:r>
                          <a:rPr lang="en-US" sz="1600" b="1" dirty="0" smtClean="0">
                            <a:solidFill>
                              <a:srgbClr val="C00000"/>
                            </a:solidFill>
                          </a:rPr>
                          <a:t>4</a:t>
                        </a:r>
                        <a:endParaRPr lang="en-GB" b="1" dirty="0">
                          <a:solidFill>
                            <a:srgbClr val="C00000"/>
                          </a:solidFill>
                        </a:endParaRPr>
                      </a:p>
                    </p:txBody>
                  </p:sp>
                  <p:sp>
                    <p:nvSpPr>
                      <p:cNvPr id="130" name="مربع نص 129"/>
                      <p:cNvSpPr txBox="1"/>
                      <p:nvPr/>
                    </p:nvSpPr>
                    <p:spPr>
                      <a:xfrm>
                        <a:off x="5852563" y="5000637"/>
                        <a:ext cx="366746" cy="429836"/>
                      </a:xfrm>
                      <a:prstGeom prst="rect">
                        <a:avLst/>
                      </a:prstGeom>
                      <a:noFill/>
                    </p:spPr>
                    <p:txBody>
                      <a:bodyPr wrap="none" rtlCol="0">
                        <a:spAutoFit/>
                      </a:bodyPr>
                      <a:lstStyle/>
                      <a:p>
                        <a:pPr algn="l" rtl="0"/>
                        <a:r>
                          <a:rPr lang="en-US" sz="1600" b="1" dirty="0" smtClean="0">
                            <a:solidFill>
                              <a:srgbClr val="C00000"/>
                            </a:solidFill>
                          </a:rPr>
                          <a:t>6</a:t>
                        </a:r>
                        <a:endParaRPr lang="en-GB" b="1" dirty="0">
                          <a:solidFill>
                            <a:srgbClr val="C00000"/>
                          </a:solidFill>
                        </a:endParaRPr>
                      </a:p>
                    </p:txBody>
                  </p:sp>
                </p:grpSp>
                <p:sp>
                  <p:nvSpPr>
                    <p:cNvPr id="125" name="مربع نص 124"/>
                    <p:cNvSpPr txBox="1"/>
                    <p:nvPr/>
                  </p:nvSpPr>
                  <p:spPr>
                    <a:xfrm>
                      <a:off x="6770644" y="4542007"/>
                      <a:ext cx="366746" cy="429836"/>
                    </a:xfrm>
                    <a:prstGeom prst="rect">
                      <a:avLst/>
                    </a:prstGeom>
                    <a:noFill/>
                  </p:spPr>
                  <p:txBody>
                    <a:bodyPr wrap="none" rtlCol="0">
                      <a:spAutoFit/>
                    </a:bodyPr>
                    <a:lstStyle/>
                    <a:p>
                      <a:pPr algn="l" rtl="0"/>
                      <a:r>
                        <a:rPr lang="en-US" sz="1600" b="1" dirty="0" smtClean="0">
                          <a:solidFill>
                            <a:srgbClr val="C00000"/>
                          </a:solidFill>
                        </a:rPr>
                        <a:t>5</a:t>
                      </a:r>
                      <a:endParaRPr lang="en-GB" b="1" dirty="0">
                        <a:solidFill>
                          <a:srgbClr val="C00000"/>
                        </a:solidFill>
                      </a:endParaRPr>
                    </a:p>
                  </p:txBody>
                </p:sp>
              </p:grpSp>
              <p:sp>
                <p:nvSpPr>
                  <p:cNvPr id="109" name="مربع نص 108"/>
                  <p:cNvSpPr txBox="1"/>
                  <p:nvPr/>
                </p:nvSpPr>
                <p:spPr>
                  <a:xfrm>
                    <a:off x="7880502" y="3942338"/>
                    <a:ext cx="820596" cy="664292"/>
                  </a:xfrm>
                  <a:prstGeom prst="rect">
                    <a:avLst/>
                  </a:prstGeom>
                  <a:noFill/>
                </p:spPr>
                <p:txBody>
                  <a:bodyPr wrap="none" rtlCol="0">
                    <a:spAutoFit/>
                  </a:bodyPr>
                  <a:lstStyle/>
                  <a:p>
                    <a:pPr algn="l" rtl="0"/>
                    <a:r>
                      <a:rPr lang="en-US" sz="2800" dirty="0" smtClean="0"/>
                      <a:t>OH</a:t>
                    </a:r>
                    <a:endParaRPr lang="en-GB" sz="2800" dirty="0"/>
                  </a:p>
                </p:txBody>
              </p:sp>
              <p:grpSp>
                <p:nvGrpSpPr>
                  <p:cNvPr id="110" name="مجموعة 113"/>
                  <p:cNvGrpSpPr/>
                  <p:nvPr/>
                </p:nvGrpSpPr>
                <p:grpSpPr>
                  <a:xfrm>
                    <a:off x="6337631" y="2256596"/>
                    <a:ext cx="2472440" cy="3479771"/>
                    <a:chOff x="6337631" y="2256596"/>
                    <a:chExt cx="2472440" cy="3479771"/>
                  </a:xfrm>
                </p:grpSpPr>
                <p:grpSp>
                  <p:nvGrpSpPr>
                    <p:cNvPr id="111" name="مجموعة 111"/>
                    <p:cNvGrpSpPr/>
                    <p:nvPr/>
                  </p:nvGrpSpPr>
                  <p:grpSpPr>
                    <a:xfrm>
                      <a:off x="6337631" y="2786852"/>
                      <a:ext cx="2379398" cy="2428098"/>
                      <a:chOff x="6337631" y="2786852"/>
                      <a:chExt cx="2379398" cy="2428098"/>
                    </a:xfrm>
                  </p:grpSpPr>
                  <p:cxnSp>
                    <p:nvCxnSpPr>
                      <p:cNvPr id="114" name="رابط مستقيم 113"/>
                      <p:cNvCxnSpPr/>
                      <p:nvPr/>
                    </p:nvCxnSpPr>
                    <p:spPr>
                      <a:xfrm>
                        <a:off x="7029028" y="4812870"/>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5" name="مجموعة 64"/>
                      <p:cNvGrpSpPr/>
                      <p:nvPr/>
                    </p:nvGrpSpPr>
                    <p:grpSpPr>
                      <a:xfrm>
                        <a:off x="6337631" y="3370833"/>
                        <a:ext cx="2379398" cy="1801452"/>
                        <a:chOff x="3880627" y="3429000"/>
                        <a:chExt cx="2379398" cy="1801452"/>
                      </a:xfrm>
                    </p:grpSpPr>
                    <p:sp>
                      <p:nvSpPr>
                        <p:cNvPr id="119" name="مربع نص 118"/>
                        <p:cNvSpPr txBox="1"/>
                        <p:nvPr/>
                      </p:nvSpPr>
                      <p:spPr>
                        <a:xfrm>
                          <a:off x="5439429" y="4558738"/>
                          <a:ext cx="820596" cy="664292"/>
                        </a:xfrm>
                        <a:prstGeom prst="rect">
                          <a:avLst/>
                        </a:prstGeom>
                        <a:noFill/>
                      </p:spPr>
                      <p:txBody>
                        <a:bodyPr wrap="none" rtlCol="0">
                          <a:spAutoFit/>
                        </a:bodyPr>
                        <a:lstStyle/>
                        <a:p>
                          <a:pPr algn="l" rtl="0"/>
                          <a:r>
                            <a:rPr lang="en-US" sz="2800" dirty="0" smtClean="0"/>
                            <a:t>OH</a:t>
                          </a:r>
                          <a:endParaRPr lang="en-GB" sz="2800" dirty="0"/>
                        </a:p>
                      </p:txBody>
                    </p:sp>
                    <p:sp>
                      <p:nvSpPr>
                        <p:cNvPr id="120" name="مربع نص 119"/>
                        <p:cNvSpPr txBox="1"/>
                        <p:nvPr/>
                      </p:nvSpPr>
                      <p:spPr>
                        <a:xfrm>
                          <a:off x="5416738" y="3429000"/>
                          <a:ext cx="519385" cy="664292"/>
                        </a:xfrm>
                        <a:prstGeom prst="rect">
                          <a:avLst/>
                        </a:prstGeom>
                        <a:noFill/>
                      </p:spPr>
                      <p:txBody>
                        <a:bodyPr wrap="none" rtlCol="0">
                          <a:spAutoFit/>
                        </a:bodyPr>
                        <a:lstStyle/>
                        <a:p>
                          <a:pPr algn="l" rtl="0"/>
                          <a:r>
                            <a:rPr lang="en-US" sz="2800" dirty="0" smtClean="0"/>
                            <a:t>H</a:t>
                          </a:r>
                          <a:endParaRPr lang="en-GB" sz="2800" dirty="0"/>
                        </a:p>
                      </p:txBody>
                    </p:sp>
                    <p:sp>
                      <p:nvSpPr>
                        <p:cNvPr id="121" name="مربع نص 120"/>
                        <p:cNvSpPr txBox="1"/>
                        <p:nvPr/>
                      </p:nvSpPr>
                      <p:spPr>
                        <a:xfrm>
                          <a:off x="3880627" y="3429000"/>
                          <a:ext cx="820596" cy="664292"/>
                        </a:xfrm>
                        <a:prstGeom prst="rect">
                          <a:avLst/>
                        </a:prstGeom>
                        <a:noFill/>
                      </p:spPr>
                      <p:txBody>
                        <a:bodyPr wrap="none" rtlCol="0">
                          <a:spAutoFit/>
                        </a:bodyPr>
                        <a:lstStyle/>
                        <a:p>
                          <a:pPr algn="l" rtl="0"/>
                          <a:r>
                            <a:rPr lang="en-US" sz="2800" dirty="0" smtClean="0"/>
                            <a:t>OH</a:t>
                          </a:r>
                          <a:endParaRPr lang="en-GB" sz="2800" dirty="0"/>
                        </a:p>
                      </p:txBody>
                    </p:sp>
                    <p:sp>
                      <p:nvSpPr>
                        <p:cNvPr id="122" name="مربع نص 121"/>
                        <p:cNvSpPr txBox="1"/>
                        <p:nvPr/>
                      </p:nvSpPr>
                      <p:spPr>
                        <a:xfrm>
                          <a:off x="4157029" y="3987233"/>
                          <a:ext cx="519385" cy="664292"/>
                        </a:xfrm>
                        <a:prstGeom prst="rect">
                          <a:avLst/>
                        </a:prstGeom>
                        <a:noFill/>
                      </p:spPr>
                      <p:txBody>
                        <a:bodyPr wrap="none" rtlCol="0">
                          <a:spAutoFit/>
                        </a:bodyPr>
                        <a:lstStyle/>
                        <a:p>
                          <a:pPr algn="l" rtl="0"/>
                          <a:r>
                            <a:rPr lang="en-US" sz="2800" dirty="0" smtClean="0"/>
                            <a:t>H</a:t>
                          </a:r>
                          <a:endParaRPr lang="en-GB" sz="2800" dirty="0"/>
                        </a:p>
                      </p:txBody>
                    </p:sp>
                    <p:sp>
                      <p:nvSpPr>
                        <p:cNvPr id="123" name="مربع نص 122"/>
                        <p:cNvSpPr txBox="1"/>
                        <p:nvPr/>
                      </p:nvSpPr>
                      <p:spPr>
                        <a:xfrm>
                          <a:off x="4157029" y="4566160"/>
                          <a:ext cx="519385" cy="664292"/>
                        </a:xfrm>
                        <a:prstGeom prst="rect">
                          <a:avLst/>
                        </a:prstGeom>
                        <a:noFill/>
                      </p:spPr>
                      <p:txBody>
                        <a:bodyPr wrap="none" rtlCol="0">
                          <a:spAutoFit/>
                        </a:bodyPr>
                        <a:lstStyle/>
                        <a:p>
                          <a:pPr algn="l" rtl="0"/>
                          <a:r>
                            <a:rPr lang="en-US" sz="2800" dirty="0" smtClean="0"/>
                            <a:t>H</a:t>
                          </a:r>
                          <a:endParaRPr lang="en-GB" sz="3200" dirty="0"/>
                        </a:p>
                      </p:txBody>
                    </p:sp>
                  </p:grpSp>
                  <p:cxnSp>
                    <p:nvCxnSpPr>
                      <p:cNvPr id="116" name="رابط مستقيم 115"/>
                      <p:cNvCxnSpPr/>
                      <p:nvPr/>
                    </p:nvCxnSpPr>
                    <p:spPr>
                      <a:xfrm rot="5400000">
                        <a:off x="6244377" y="4000107"/>
                        <a:ext cx="242809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رابط مستقيم 116"/>
                      <p:cNvCxnSpPr/>
                      <p:nvPr/>
                    </p:nvCxnSpPr>
                    <p:spPr>
                      <a:xfrm>
                        <a:off x="7029004" y="3713164"/>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رابط مستقيم 117"/>
                      <p:cNvCxnSpPr/>
                      <p:nvPr/>
                    </p:nvCxnSpPr>
                    <p:spPr>
                      <a:xfrm>
                        <a:off x="7029004" y="4284668"/>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 name="مربع نص 111"/>
                    <p:cNvSpPr txBox="1"/>
                    <p:nvPr/>
                  </p:nvSpPr>
                  <p:spPr>
                    <a:xfrm>
                      <a:off x="7307680" y="2256596"/>
                      <a:ext cx="1502391" cy="664292"/>
                    </a:xfrm>
                    <a:prstGeom prst="rect">
                      <a:avLst/>
                    </a:prstGeom>
                    <a:noFill/>
                  </p:spPr>
                  <p:txBody>
                    <a:bodyPr wrap="none" rtlCol="0">
                      <a:spAutoFit/>
                    </a:bodyPr>
                    <a:lstStyle/>
                    <a:p>
                      <a:pPr algn="l" rtl="0"/>
                      <a:r>
                        <a:rPr lang="en-US" sz="2800" dirty="0" smtClean="0"/>
                        <a:t>CH</a:t>
                      </a:r>
                      <a:r>
                        <a:rPr lang="en-US" sz="2800" b="1" baseline="-25000" dirty="0" smtClean="0"/>
                        <a:t>2</a:t>
                      </a:r>
                      <a:r>
                        <a:rPr lang="en-US" sz="2800" dirty="0" smtClean="0"/>
                        <a:t>OH</a:t>
                      </a:r>
                      <a:endParaRPr lang="en-GB" sz="2800" dirty="0"/>
                    </a:p>
                  </p:txBody>
                </p:sp>
                <p:sp>
                  <p:nvSpPr>
                    <p:cNvPr id="113" name="مربع نص 112"/>
                    <p:cNvSpPr txBox="1"/>
                    <p:nvPr/>
                  </p:nvSpPr>
                  <p:spPr>
                    <a:xfrm>
                      <a:off x="7243319" y="5072075"/>
                      <a:ext cx="1502391" cy="664292"/>
                    </a:xfrm>
                    <a:prstGeom prst="rect">
                      <a:avLst/>
                    </a:prstGeom>
                    <a:noFill/>
                  </p:spPr>
                  <p:txBody>
                    <a:bodyPr wrap="none" rtlCol="0">
                      <a:spAutoFit/>
                    </a:bodyPr>
                    <a:lstStyle/>
                    <a:p>
                      <a:pPr algn="l" rtl="0"/>
                      <a:r>
                        <a:rPr lang="en-US" sz="2800" dirty="0" smtClean="0"/>
                        <a:t>CH</a:t>
                      </a:r>
                      <a:r>
                        <a:rPr lang="en-US" sz="2800" b="1" baseline="-25000" dirty="0" smtClean="0"/>
                        <a:t>2</a:t>
                      </a:r>
                      <a:r>
                        <a:rPr lang="en-US" sz="2800" dirty="0" smtClean="0"/>
                        <a:t>OH</a:t>
                      </a:r>
                      <a:endParaRPr lang="en-GB" sz="2800" dirty="0"/>
                    </a:p>
                  </p:txBody>
                </p:sp>
              </p:grpSp>
            </p:grpSp>
            <p:grpSp>
              <p:nvGrpSpPr>
                <p:cNvPr id="104" name="مجموعة 65"/>
                <p:cNvGrpSpPr/>
                <p:nvPr/>
              </p:nvGrpSpPr>
              <p:grpSpPr>
                <a:xfrm>
                  <a:off x="7444034" y="3115112"/>
                  <a:ext cx="430976" cy="99574"/>
                  <a:chOff x="4998280" y="3115112"/>
                  <a:chExt cx="430976" cy="99574"/>
                </a:xfrm>
              </p:grpSpPr>
              <p:cxnSp>
                <p:nvCxnSpPr>
                  <p:cNvPr id="106" name="رابط مستقيم 105"/>
                  <p:cNvCxnSpPr/>
                  <p:nvPr/>
                </p:nvCxnSpPr>
                <p:spPr>
                  <a:xfrm>
                    <a:off x="5000628" y="3213098"/>
                    <a:ext cx="42862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رابط مستقيم 106"/>
                  <p:cNvCxnSpPr/>
                  <p:nvPr/>
                </p:nvCxnSpPr>
                <p:spPr>
                  <a:xfrm>
                    <a:off x="4998280" y="3115112"/>
                    <a:ext cx="42862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 name="مربع نص 104"/>
                <p:cNvSpPr txBox="1"/>
                <p:nvPr/>
              </p:nvSpPr>
              <p:spPr>
                <a:xfrm>
                  <a:off x="7751109" y="2821775"/>
                  <a:ext cx="535666" cy="664292"/>
                </a:xfrm>
                <a:prstGeom prst="rect">
                  <a:avLst/>
                </a:prstGeom>
                <a:noFill/>
              </p:spPr>
              <p:txBody>
                <a:bodyPr wrap="none" rtlCol="0">
                  <a:spAutoFit/>
                </a:bodyPr>
                <a:lstStyle/>
                <a:p>
                  <a:r>
                    <a:rPr lang="en-US" sz="2800" dirty="0" smtClean="0"/>
                    <a:t>O</a:t>
                  </a:r>
                  <a:endParaRPr lang="en-GB" sz="2800" dirty="0"/>
                </a:p>
              </p:txBody>
            </p:sp>
          </p:grpSp>
          <p:sp>
            <p:nvSpPr>
              <p:cNvPr id="163" name="مربع نص 162"/>
              <p:cNvSpPr txBox="1"/>
              <p:nvPr/>
            </p:nvSpPr>
            <p:spPr>
              <a:xfrm>
                <a:off x="6708393" y="5643579"/>
                <a:ext cx="1649821" cy="507989"/>
              </a:xfrm>
              <a:prstGeom prst="rect">
                <a:avLst/>
              </a:prstGeom>
              <a:noFill/>
            </p:spPr>
            <p:txBody>
              <a:bodyPr wrap="none" rtlCol="0">
                <a:spAutoFit/>
              </a:bodyPr>
              <a:lstStyle/>
              <a:p>
                <a:r>
                  <a:rPr lang="en-US" sz="2000" b="1" dirty="0" smtClean="0">
                    <a:solidFill>
                      <a:srgbClr val="002060"/>
                    </a:solidFill>
                  </a:rPr>
                  <a:t>D-fructose</a:t>
                </a:r>
                <a:endParaRPr lang="en-GB" sz="2400" b="1" dirty="0">
                  <a:solidFill>
                    <a:srgbClr val="002060"/>
                  </a:solidFill>
                </a:endParaRPr>
              </a:p>
            </p:txBody>
          </p:sp>
        </p:grpSp>
        <p:grpSp>
          <p:nvGrpSpPr>
            <p:cNvPr id="213" name="مجموعة 212"/>
            <p:cNvGrpSpPr/>
            <p:nvPr/>
          </p:nvGrpSpPr>
          <p:grpSpPr>
            <a:xfrm>
              <a:off x="2515465" y="3704699"/>
              <a:ext cx="1985095" cy="3067819"/>
              <a:chOff x="6361187" y="2256596"/>
              <a:chExt cx="2520322" cy="3894972"/>
            </a:xfrm>
          </p:grpSpPr>
          <p:grpSp>
            <p:nvGrpSpPr>
              <p:cNvPr id="214" name="مجموعة 101"/>
              <p:cNvGrpSpPr/>
              <p:nvPr/>
            </p:nvGrpSpPr>
            <p:grpSpPr>
              <a:xfrm>
                <a:off x="6361187" y="2256596"/>
                <a:ext cx="2520322" cy="3479771"/>
                <a:chOff x="6289749" y="2256596"/>
                <a:chExt cx="2520322" cy="3479771"/>
              </a:xfrm>
            </p:grpSpPr>
            <p:grpSp>
              <p:nvGrpSpPr>
                <p:cNvPr id="216" name="مجموعة 114"/>
                <p:cNvGrpSpPr/>
                <p:nvPr/>
              </p:nvGrpSpPr>
              <p:grpSpPr>
                <a:xfrm>
                  <a:off x="6289749" y="2256596"/>
                  <a:ext cx="2520322" cy="3479771"/>
                  <a:chOff x="6289749" y="2256596"/>
                  <a:chExt cx="2520322" cy="3479771"/>
                </a:xfrm>
              </p:grpSpPr>
              <p:grpSp>
                <p:nvGrpSpPr>
                  <p:cNvPr id="221" name="مجموعة 72"/>
                  <p:cNvGrpSpPr/>
                  <p:nvPr/>
                </p:nvGrpSpPr>
                <p:grpSpPr>
                  <a:xfrm>
                    <a:off x="7127834" y="2285993"/>
                    <a:ext cx="422253" cy="3073042"/>
                    <a:chOff x="6715140" y="2357431"/>
                    <a:chExt cx="422253" cy="3073042"/>
                  </a:xfrm>
                </p:grpSpPr>
                <p:grpSp>
                  <p:nvGrpSpPr>
                    <p:cNvPr id="237" name="مجموعة 123"/>
                    <p:cNvGrpSpPr/>
                    <p:nvPr/>
                  </p:nvGrpSpPr>
                  <p:grpSpPr>
                    <a:xfrm>
                      <a:off x="6715140" y="2357431"/>
                      <a:ext cx="422250" cy="3073042"/>
                      <a:chOff x="5786446" y="2357431"/>
                      <a:chExt cx="422250" cy="3073042"/>
                    </a:xfrm>
                  </p:grpSpPr>
                  <p:sp>
                    <p:nvSpPr>
                      <p:cNvPr id="239" name="مربع نص 238"/>
                      <p:cNvSpPr txBox="1"/>
                      <p:nvPr/>
                    </p:nvSpPr>
                    <p:spPr>
                      <a:xfrm>
                        <a:off x="5786446" y="2357431"/>
                        <a:ext cx="366745" cy="429836"/>
                      </a:xfrm>
                      <a:prstGeom prst="rect">
                        <a:avLst/>
                      </a:prstGeom>
                      <a:noFill/>
                    </p:spPr>
                    <p:txBody>
                      <a:bodyPr wrap="none" rtlCol="0">
                        <a:spAutoFit/>
                      </a:bodyPr>
                      <a:lstStyle/>
                      <a:p>
                        <a:pPr algn="l" rtl="0"/>
                        <a:r>
                          <a:rPr lang="en-US" sz="1600" b="1" dirty="0" smtClean="0">
                            <a:solidFill>
                              <a:srgbClr val="C00000"/>
                            </a:solidFill>
                          </a:rPr>
                          <a:t>1</a:t>
                        </a:r>
                        <a:endParaRPr lang="en-GB" sz="1600" b="1" dirty="0">
                          <a:solidFill>
                            <a:srgbClr val="C00000"/>
                          </a:solidFill>
                        </a:endParaRPr>
                      </a:p>
                    </p:txBody>
                  </p:sp>
                  <p:sp>
                    <p:nvSpPr>
                      <p:cNvPr id="240" name="مربع نص 239"/>
                      <p:cNvSpPr txBox="1"/>
                      <p:nvPr/>
                    </p:nvSpPr>
                    <p:spPr>
                      <a:xfrm>
                        <a:off x="5816841" y="2998126"/>
                        <a:ext cx="366746" cy="429836"/>
                      </a:xfrm>
                      <a:prstGeom prst="rect">
                        <a:avLst/>
                      </a:prstGeom>
                      <a:noFill/>
                    </p:spPr>
                    <p:txBody>
                      <a:bodyPr wrap="none" rtlCol="0">
                        <a:spAutoFit/>
                      </a:bodyPr>
                      <a:lstStyle/>
                      <a:p>
                        <a:pPr algn="l" rtl="0"/>
                        <a:r>
                          <a:rPr lang="en-US" sz="1600" b="1" dirty="0" smtClean="0">
                            <a:solidFill>
                              <a:srgbClr val="C00000"/>
                            </a:solidFill>
                          </a:rPr>
                          <a:t>2</a:t>
                        </a:r>
                        <a:endParaRPr lang="en-GB" b="1" dirty="0">
                          <a:solidFill>
                            <a:srgbClr val="C00000"/>
                          </a:solidFill>
                        </a:endParaRPr>
                      </a:p>
                    </p:txBody>
                  </p:sp>
                  <p:sp>
                    <p:nvSpPr>
                      <p:cNvPr id="241" name="مربع نص 240"/>
                      <p:cNvSpPr txBox="1"/>
                      <p:nvPr/>
                    </p:nvSpPr>
                    <p:spPr>
                      <a:xfrm>
                        <a:off x="5824089" y="3429001"/>
                        <a:ext cx="366746" cy="429836"/>
                      </a:xfrm>
                      <a:prstGeom prst="rect">
                        <a:avLst/>
                      </a:prstGeom>
                      <a:noFill/>
                    </p:spPr>
                    <p:txBody>
                      <a:bodyPr wrap="none" rtlCol="0">
                        <a:spAutoFit/>
                      </a:bodyPr>
                      <a:lstStyle/>
                      <a:p>
                        <a:pPr algn="l" rtl="0"/>
                        <a:r>
                          <a:rPr lang="en-US" sz="1600" b="1" dirty="0" smtClean="0">
                            <a:solidFill>
                              <a:srgbClr val="C00000"/>
                            </a:solidFill>
                          </a:rPr>
                          <a:t>3</a:t>
                        </a:r>
                        <a:endParaRPr lang="en-GB" b="1" dirty="0">
                          <a:solidFill>
                            <a:srgbClr val="C00000"/>
                          </a:solidFill>
                        </a:endParaRPr>
                      </a:p>
                    </p:txBody>
                  </p:sp>
                  <p:sp>
                    <p:nvSpPr>
                      <p:cNvPr id="242" name="مربع نص 241"/>
                      <p:cNvSpPr txBox="1"/>
                      <p:nvPr/>
                    </p:nvSpPr>
                    <p:spPr>
                      <a:xfrm>
                        <a:off x="5841950" y="4000505"/>
                        <a:ext cx="366746" cy="429836"/>
                      </a:xfrm>
                      <a:prstGeom prst="rect">
                        <a:avLst/>
                      </a:prstGeom>
                      <a:noFill/>
                    </p:spPr>
                    <p:txBody>
                      <a:bodyPr wrap="none" rtlCol="0">
                        <a:spAutoFit/>
                      </a:bodyPr>
                      <a:lstStyle/>
                      <a:p>
                        <a:pPr algn="l" rtl="0"/>
                        <a:r>
                          <a:rPr lang="en-US" sz="1600" b="1" dirty="0" smtClean="0">
                            <a:solidFill>
                              <a:srgbClr val="C00000"/>
                            </a:solidFill>
                          </a:rPr>
                          <a:t>4</a:t>
                        </a:r>
                        <a:endParaRPr lang="en-GB" b="1" dirty="0">
                          <a:solidFill>
                            <a:srgbClr val="C00000"/>
                          </a:solidFill>
                        </a:endParaRPr>
                      </a:p>
                    </p:txBody>
                  </p:sp>
                  <p:sp>
                    <p:nvSpPr>
                      <p:cNvPr id="243" name="مربع نص 242"/>
                      <p:cNvSpPr txBox="1"/>
                      <p:nvPr/>
                    </p:nvSpPr>
                    <p:spPr>
                      <a:xfrm>
                        <a:off x="5834704" y="5000637"/>
                        <a:ext cx="366746" cy="429836"/>
                      </a:xfrm>
                      <a:prstGeom prst="rect">
                        <a:avLst/>
                      </a:prstGeom>
                      <a:noFill/>
                    </p:spPr>
                    <p:txBody>
                      <a:bodyPr wrap="none" rtlCol="0">
                        <a:spAutoFit/>
                      </a:bodyPr>
                      <a:lstStyle/>
                      <a:p>
                        <a:pPr algn="l" rtl="0"/>
                        <a:r>
                          <a:rPr lang="en-US" sz="1600" b="1" dirty="0" smtClean="0">
                            <a:solidFill>
                              <a:srgbClr val="C00000"/>
                            </a:solidFill>
                          </a:rPr>
                          <a:t>6</a:t>
                        </a:r>
                        <a:endParaRPr lang="en-GB" b="1" dirty="0">
                          <a:solidFill>
                            <a:srgbClr val="C00000"/>
                          </a:solidFill>
                        </a:endParaRPr>
                      </a:p>
                    </p:txBody>
                  </p:sp>
                </p:grpSp>
                <p:sp>
                  <p:nvSpPr>
                    <p:cNvPr id="238" name="مربع نص 237"/>
                    <p:cNvSpPr txBox="1"/>
                    <p:nvPr/>
                  </p:nvSpPr>
                  <p:spPr>
                    <a:xfrm>
                      <a:off x="6770647" y="4524146"/>
                      <a:ext cx="366746" cy="429836"/>
                    </a:xfrm>
                    <a:prstGeom prst="rect">
                      <a:avLst/>
                    </a:prstGeom>
                    <a:noFill/>
                  </p:spPr>
                  <p:txBody>
                    <a:bodyPr wrap="none" rtlCol="0">
                      <a:spAutoFit/>
                    </a:bodyPr>
                    <a:lstStyle/>
                    <a:p>
                      <a:pPr algn="l" rtl="0"/>
                      <a:r>
                        <a:rPr lang="en-US" sz="1600" b="1" dirty="0" smtClean="0">
                          <a:solidFill>
                            <a:srgbClr val="C00000"/>
                          </a:solidFill>
                        </a:rPr>
                        <a:t>5</a:t>
                      </a:r>
                      <a:endParaRPr lang="en-GB" b="1" dirty="0">
                        <a:solidFill>
                          <a:srgbClr val="C00000"/>
                        </a:solidFill>
                      </a:endParaRPr>
                    </a:p>
                  </p:txBody>
                </p:sp>
              </p:grpSp>
              <p:sp>
                <p:nvSpPr>
                  <p:cNvPr id="222" name="مربع نص 221"/>
                  <p:cNvSpPr txBox="1"/>
                  <p:nvPr/>
                </p:nvSpPr>
                <p:spPr>
                  <a:xfrm>
                    <a:off x="7880508" y="3942338"/>
                    <a:ext cx="519385" cy="664292"/>
                  </a:xfrm>
                  <a:prstGeom prst="rect">
                    <a:avLst/>
                  </a:prstGeom>
                  <a:noFill/>
                </p:spPr>
                <p:txBody>
                  <a:bodyPr wrap="none" rtlCol="0">
                    <a:spAutoFit/>
                  </a:bodyPr>
                  <a:lstStyle/>
                  <a:p>
                    <a:pPr algn="l" rtl="0"/>
                    <a:r>
                      <a:rPr lang="en-US" sz="2800" dirty="0" smtClean="0"/>
                      <a:t>H</a:t>
                    </a:r>
                    <a:endParaRPr lang="en-GB" sz="2800" dirty="0"/>
                  </a:p>
                </p:txBody>
              </p:sp>
              <p:grpSp>
                <p:nvGrpSpPr>
                  <p:cNvPr id="223" name="مجموعة 113"/>
                  <p:cNvGrpSpPr/>
                  <p:nvPr/>
                </p:nvGrpSpPr>
                <p:grpSpPr>
                  <a:xfrm>
                    <a:off x="6289749" y="2256596"/>
                    <a:ext cx="2520322" cy="3479771"/>
                    <a:chOff x="6289749" y="2256596"/>
                    <a:chExt cx="2520322" cy="3479771"/>
                  </a:xfrm>
                </p:grpSpPr>
                <p:grpSp>
                  <p:nvGrpSpPr>
                    <p:cNvPr id="224" name="مجموعة 111"/>
                    <p:cNvGrpSpPr/>
                    <p:nvPr/>
                  </p:nvGrpSpPr>
                  <p:grpSpPr>
                    <a:xfrm>
                      <a:off x="6289749" y="2786852"/>
                      <a:ext cx="2404589" cy="2428098"/>
                      <a:chOff x="6289749" y="2786852"/>
                      <a:chExt cx="2404589" cy="2428098"/>
                    </a:xfrm>
                  </p:grpSpPr>
                  <p:cxnSp>
                    <p:nvCxnSpPr>
                      <p:cNvPr id="227" name="رابط مستقيم 226"/>
                      <p:cNvCxnSpPr/>
                      <p:nvPr/>
                    </p:nvCxnSpPr>
                    <p:spPr>
                      <a:xfrm>
                        <a:off x="7029028" y="4812870"/>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8" name="مجموعة 64"/>
                      <p:cNvGrpSpPr/>
                      <p:nvPr/>
                    </p:nvGrpSpPr>
                    <p:grpSpPr>
                      <a:xfrm>
                        <a:off x="6289749" y="3370833"/>
                        <a:ext cx="2404589" cy="1794030"/>
                        <a:chOff x="3832745" y="3429000"/>
                        <a:chExt cx="2404589" cy="1794030"/>
                      </a:xfrm>
                    </p:grpSpPr>
                    <p:sp>
                      <p:nvSpPr>
                        <p:cNvPr id="232" name="مربع نص 231"/>
                        <p:cNvSpPr txBox="1"/>
                        <p:nvPr/>
                      </p:nvSpPr>
                      <p:spPr>
                        <a:xfrm>
                          <a:off x="5439431" y="4558738"/>
                          <a:ext cx="519385" cy="664292"/>
                        </a:xfrm>
                        <a:prstGeom prst="rect">
                          <a:avLst/>
                        </a:prstGeom>
                        <a:noFill/>
                      </p:spPr>
                      <p:txBody>
                        <a:bodyPr wrap="none" rtlCol="0">
                          <a:spAutoFit/>
                        </a:bodyPr>
                        <a:lstStyle/>
                        <a:p>
                          <a:pPr algn="l" rtl="0"/>
                          <a:r>
                            <a:rPr lang="en-US" sz="2800" dirty="0" smtClean="0"/>
                            <a:t>H</a:t>
                          </a:r>
                          <a:endParaRPr lang="en-GB" sz="2800" dirty="0"/>
                        </a:p>
                      </p:txBody>
                    </p:sp>
                    <p:sp>
                      <p:nvSpPr>
                        <p:cNvPr id="233" name="مربع نص 232"/>
                        <p:cNvSpPr txBox="1"/>
                        <p:nvPr/>
                      </p:nvSpPr>
                      <p:spPr>
                        <a:xfrm>
                          <a:off x="5416738" y="3429000"/>
                          <a:ext cx="820596" cy="664292"/>
                        </a:xfrm>
                        <a:prstGeom prst="rect">
                          <a:avLst/>
                        </a:prstGeom>
                        <a:noFill/>
                      </p:spPr>
                      <p:txBody>
                        <a:bodyPr wrap="none" rtlCol="0">
                          <a:spAutoFit/>
                        </a:bodyPr>
                        <a:lstStyle/>
                        <a:p>
                          <a:pPr algn="l" rtl="0"/>
                          <a:r>
                            <a:rPr lang="en-US" sz="2800" dirty="0" smtClean="0"/>
                            <a:t>OH</a:t>
                          </a:r>
                          <a:endParaRPr lang="en-GB" sz="2800" dirty="0"/>
                        </a:p>
                      </p:txBody>
                    </p:sp>
                    <p:sp>
                      <p:nvSpPr>
                        <p:cNvPr id="234" name="مربع نص 233"/>
                        <p:cNvSpPr txBox="1"/>
                        <p:nvPr/>
                      </p:nvSpPr>
                      <p:spPr>
                        <a:xfrm>
                          <a:off x="4109006" y="3429000"/>
                          <a:ext cx="519385" cy="664292"/>
                        </a:xfrm>
                        <a:prstGeom prst="rect">
                          <a:avLst/>
                        </a:prstGeom>
                        <a:noFill/>
                      </p:spPr>
                      <p:txBody>
                        <a:bodyPr wrap="none" rtlCol="0">
                          <a:spAutoFit/>
                        </a:bodyPr>
                        <a:lstStyle/>
                        <a:p>
                          <a:pPr algn="l" rtl="0"/>
                          <a:r>
                            <a:rPr lang="en-US" sz="2800" dirty="0" smtClean="0"/>
                            <a:t>H</a:t>
                          </a:r>
                          <a:endParaRPr lang="en-GB" sz="2800" dirty="0"/>
                        </a:p>
                      </p:txBody>
                    </p:sp>
                    <p:sp>
                      <p:nvSpPr>
                        <p:cNvPr id="235" name="مربع نص 234"/>
                        <p:cNvSpPr txBox="1"/>
                        <p:nvPr/>
                      </p:nvSpPr>
                      <p:spPr>
                        <a:xfrm>
                          <a:off x="3832745" y="3987233"/>
                          <a:ext cx="820597" cy="664292"/>
                        </a:xfrm>
                        <a:prstGeom prst="rect">
                          <a:avLst/>
                        </a:prstGeom>
                        <a:noFill/>
                      </p:spPr>
                      <p:txBody>
                        <a:bodyPr wrap="none" rtlCol="0">
                          <a:spAutoFit/>
                        </a:bodyPr>
                        <a:lstStyle/>
                        <a:p>
                          <a:pPr algn="l" rtl="0"/>
                          <a:r>
                            <a:rPr lang="en-US" sz="2800" dirty="0" smtClean="0"/>
                            <a:t>HO</a:t>
                          </a:r>
                          <a:endParaRPr lang="en-GB" sz="2800" dirty="0"/>
                        </a:p>
                      </p:txBody>
                    </p:sp>
                    <p:sp>
                      <p:nvSpPr>
                        <p:cNvPr id="236" name="مربع نص 235"/>
                        <p:cNvSpPr txBox="1"/>
                        <p:nvPr/>
                      </p:nvSpPr>
                      <p:spPr>
                        <a:xfrm>
                          <a:off x="3849209" y="4504309"/>
                          <a:ext cx="820596" cy="664292"/>
                        </a:xfrm>
                        <a:prstGeom prst="rect">
                          <a:avLst/>
                        </a:prstGeom>
                        <a:noFill/>
                      </p:spPr>
                      <p:txBody>
                        <a:bodyPr wrap="none" rtlCol="0">
                          <a:spAutoFit/>
                        </a:bodyPr>
                        <a:lstStyle/>
                        <a:p>
                          <a:pPr algn="l" rtl="0"/>
                          <a:r>
                            <a:rPr lang="en-US" sz="2800" dirty="0" smtClean="0"/>
                            <a:t>HO</a:t>
                          </a:r>
                          <a:endParaRPr lang="en-GB" sz="3200" dirty="0"/>
                        </a:p>
                      </p:txBody>
                    </p:sp>
                  </p:grpSp>
                  <p:cxnSp>
                    <p:nvCxnSpPr>
                      <p:cNvPr id="229" name="رابط مستقيم 228"/>
                      <p:cNvCxnSpPr/>
                      <p:nvPr/>
                    </p:nvCxnSpPr>
                    <p:spPr>
                      <a:xfrm rot="5400000">
                        <a:off x="6244377" y="4000107"/>
                        <a:ext cx="242809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رابط مستقيم 229"/>
                      <p:cNvCxnSpPr/>
                      <p:nvPr/>
                    </p:nvCxnSpPr>
                    <p:spPr>
                      <a:xfrm>
                        <a:off x="7029004" y="3713164"/>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رابط مستقيم 230"/>
                      <p:cNvCxnSpPr/>
                      <p:nvPr/>
                    </p:nvCxnSpPr>
                    <p:spPr>
                      <a:xfrm>
                        <a:off x="7029004" y="4284668"/>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5" name="مربع نص 224"/>
                    <p:cNvSpPr txBox="1"/>
                    <p:nvPr/>
                  </p:nvSpPr>
                  <p:spPr>
                    <a:xfrm>
                      <a:off x="7307680" y="2256596"/>
                      <a:ext cx="1502391" cy="664292"/>
                    </a:xfrm>
                    <a:prstGeom prst="rect">
                      <a:avLst/>
                    </a:prstGeom>
                    <a:noFill/>
                  </p:spPr>
                  <p:txBody>
                    <a:bodyPr wrap="none" rtlCol="0">
                      <a:spAutoFit/>
                    </a:bodyPr>
                    <a:lstStyle/>
                    <a:p>
                      <a:pPr algn="l" rtl="0"/>
                      <a:r>
                        <a:rPr lang="en-US" sz="2800" dirty="0" smtClean="0"/>
                        <a:t>CH</a:t>
                      </a:r>
                      <a:r>
                        <a:rPr lang="en-US" sz="2800" b="1" baseline="-25000" dirty="0" smtClean="0"/>
                        <a:t>2</a:t>
                      </a:r>
                      <a:r>
                        <a:rPr lang="en-US" sz="2800" dirty="0" smtClean="0"/>
                        <a:t>OH</a:t>
                      </a:r>
                      <a:endParaRPr lang="en-GB" sz="2800" dirty="0"/>
                    </a:p>
                  </p:txBody>
                </p:sp>
                <p:sp>
                  <p:nvSpPr>
                    <p:cNvPr id="226" name="مربع نص 225"/>
                    <p:cNvSpPr txBox="1"/>
                    <p:nvPr/>
                  </p:nvSpPr>
                  <p:spPr>
                    <a:xfrm>
                      <a:off x="7243319" y="5072075"/>
                      <a:ext cx="1502391" cy="664292"/>
                    </a:xfrm>
                    <a:prstGeom prst="rect">
                      <a:avLst/>
                    </a:prstGeom>
                    <a:noFill/>
                  </p:spPr>
                  <p:txBody>
                    <a:bodyPr wrap="none" rtlCol="0">
                      <a:spAutoFit/>
                    </a:bodyPr>
                    <a:lstStyle/>
                    <a:p>
                      <a:pPr algn="l" rtl="0"/>
                      <a:r>
                        <a:rPr lang="en-US" sz="2800" dirty="0" smtClean="0"/>
                        <a:t>CH</a:t>
                      </a:r>
                      <a:r>
                        <a:rPr lang="en-US" sz="2800" b="1" baseline="-25000" dirty="0" smtClean="0"/>
                        <a:t>2</a:t>
                      </a:r>
                      <a:r>
                        <a:rPr lang="en-US" sz="2800" dirty="0" smtClean="0"/>
                        <a:t>OH</a:t>
                      </a:r>
                      <a:endParaRPr lang="en-GB" sz="2800" dirty="0"/>
                    </a:p>
                  </p:txBody>
                </p:sp>
              </p:grpSp>
            </p:grpSp>
            <p:grpSp>
              <p:nvGrpSpPr>
                <p:cNvPr id="217" name="مجموعة 65"/>
                <p:cNvGrpSpPr/>
                <p:nvPr/>
              </p:nvGrpSpPr>
              <p:grpSpPr>
                <a:xfrm>
                  <a:off x="7444034" y="3115112"/>
                  <a:ext cx="430976" cy="99574"/>
                  <a:chOff x="4998280" y="3115112"/>
                  <a:chExt cx="430976" cy="99574"/>
                </a:xfrm>
              </p:grpSpPr>
              <p:cxnSp>
                <p:nvCxnSpPr>
                  <p:cNvPr id="219" name="رابط مستقيم 218"/>
                  <p:cNvCxnSpPr/>
                  <p:nvPr/>
                </p:nvCxnSpPr>
                <p:spPr>
                  <a:xfrm>
                    <a:off x="5000628" y="3213098"/>
                    <a:ext cx="42862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رابط مستقيم 219"/>
                  <p:cNvCxnSpPr/>
                  <p:nvPr/>
                </p:nvCxnSpPr>
                <p:spPr>
                  <a:xfrm>
                    <a:off x="4998280" y="3115112"/>
                    <a:ext cx="42862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8" name="مربع نص 217"/>
                <p:cNvSpPr txBox="1"/>
                <p:nvPr/>
              </p:nvSpPr>
              <p:spPr>
                <a:xfrm>
                  <a:off x="7751109" y="2821775"/>
                  <a:ext cx="535666" cy="664292"/>
                </a:xfrm>
                <a:prstGeom prst="rect">
                  <a:avLst/>
                </a:prstGeom>
                <a:noFill/>
              </p:spPr>
              <p:txBody>
                <a:bodyPr wrap="none" rtlCol="0">
                  <a:spAutoFit/>
                </a:bodyPr>
                <a:lstStyle/>
                <a:p>
                  <a:r>
                    <a:rPr lang="en-US" sz="2800" dirty="0" smtClean="0"/>
                    <a:t>O</a:t>
                  </a:r>
                  <a:endParaRPr lang="en-GB" sz="2800" dirty="0"/>
                </a:p>
              </p:txBody>
            </p:sp>
          </p:grpSp>
          <p:sp>
            <p:nvSpPr>
              <p:cNvPr id="215" name="مربع نص 214"/>
              <p:cNvSpPr txBox="1"/>
              <p:nvPr/>
            </p:nvSpPr>
            <p:spPr>
              <a:xfrm>
                <a:off x="6775554" y="5643579"/>
                <a:ext cx="1582661" cy="507989"/>
              </a:xfrm>
              <a:prstGeom prst="rect">
                <a:avLst/>
              </a:prstGeom>
              <a:noFill/>
            </p:spPr>
            <p:txBody>
              <a:bodyPr wrap="none" rtlCol="0">
                <a:spAutoFit/>
              </a:bodyPr>
              <a:lstStyle/>
              <a:p>
                <a:r>
                  <a:rPr lang="en-US" sz="2000" b="1" dirty="0" smtClean="0">
                    <a:solidFill>
                      <a:srgbClr val="002060"/>
                    </a:solidFill>
                  </a:rPr>
                  <a:t>L-fructose</a:t>
                </a:r>
                <a:endParaRPr lang="en-GB" sz="2400" b="1" dirty="0">
                  <a:solidFill>
                    <a:srgbClr val="002060"/>
                  </a:solidFill>
                </a:endParaRPr>
              </a:p>
            </p:txBody>
          </p:sp>
        </p:grpSp>
        <p:sp>
          <p:nvSpPr>
            <p:cNvPr id="280" name="مستطيل 279"/>
            <p:cNvSpPr/>
            <p:nvPr/>
          </p:nvSpPr>
          <p:spPr>
            <a:xfrm>
              <a:off x="170948" y="3814326"/>
              <a:ext cx="4385822" cy="300039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مجموعة 184"/>
          <p:cNvGrpSpPr/>
          <p:nvPr/>
        </p:nvGrpSpPr>
        <p:grpSpPr>
          <a:xfrm>
            <a:off x="4143372" y="1142984"/>
            <a:ext cx="369332" cy="2483762"/>
            <a:chOff x="1928794" y="1142984"/>
            <a:chExt cx="369332" cy="2483762"/>
          </a:xfrm>
        </p:grpSpPr>
        <p:cxnSp>
          <p:nvCxnSpPr>
            <p:cNvPr id="167" name="رابط مستقيم 166"/>
            <p:cNvCxnSpPr/>
            <p:nvPr/>
          </p:nvCxnSpPr>
          <p:spPr>
            <a:xfrm rot="5400000">
              <a:off x="1291543" y="2732977"/>
              <a:ext cx="1786744" cy="794"/>
            </a:xfrm>
            <a:prstGeom prst="line">
              <a:avLst/>
            </a:prstGeom>
          </p:spPr>
          <p:style>
            <a:lnRef idx="1">
              <a:schemeClr val="accent1"/>
            </a:lnRef>
            <a:fillRef idx="0">
              <a:schemeClr val="accent1"/>
            </a:fillRef>
            <a:effectRef idx="0">
              <a:schemeClr val="accent1"/>
            </a:effectRef>
            <a:fontRef idx="minor">
              <a:schemeClr val="tx1"/>
            </a:fontRef>
          </p:style>
        </p:cxnSp>
        <p:sp>
          <p:nvSpPr>
            <p:cNvPr id="169" name="مربع نص 168"/>
            <p:cNvSpPr txBox="1"/>
            <p:nvPr/>
          </p:nvSpPr>
          <p:spPr>
            <a:xfrm rot="16200000">
              <a:off x="1723225" y="1348553"/>
              <a:ext cx="780470" cy="369332"/>
            </a:xfrm>
            <a:prstGeom prst="rect">
              <a:avLst/>
            </a:prstGeom>
            <a:noFill/>
          </p:spPr>
          <p:txBody>
            <a:bodyPr wrap="none" rtlCol="0">
              <a:spAutoFit/>
            </a:bodyPr>
            <a:lstStyle/>
            <a:p>
              <a:r>
                <a:rPr lang="en-US" dirty="0" smtClean="0"/>
                <a:t>mirror</a:t>
              </a:r>
              <a:endParaRPr lang="en-GB" dirty="0"/>
            </a:p>
          </p:txBody>
        </p:sp>
      </p:grpSp>
      <p:grpSp>
        <p:nvGrpSpPr>
          <p:cNvPr id="186" name="مجموعة 185"/>
          <p:cNvGrpSpPr/>
          <p:nvPr/>
        </p:nvGrpSpPr>
        <p:grpSpPr>
          <a:xfrm>
            <a:off x="4253600" y="3929066"/>
            <a:ext cx="369332" cy="2714644"/>
            <a:chOff x="2067126" y="3929066"/>
            <a:chExt cx="369332" cy="2714644"/>
          </a:xfrm>
        </p:grpSpPr>
        <p:cxnSp>
          <p:nvCxnSpPr>
            <p:cNvPr id="170" name="رابط مستقيم 169"/>
            <p:cNvCxnSpPr/>
            <p:nvPr/>
          </p:nvCxnSpPr>
          <p:spPr>
            <a:xfrm rot="5400000">
              <a:off x="1375723" y="5662011"/>
              <a:ext cx="1928826" cy="34572"/>
            </a:xfrm>
            <a:prstGeom prst="line">
              <a:avLst/>
            </a:prstGeom>
          </p:spPr>
          <p:style>
            <a:lnRef idx="1">
              <a:schemeClr val="accent1"/>
            </a:lnRef>
            <a:fillRef idx="0">
              <a:schemeClr val="accent1"/>
            </a:fillRef>
            <a:effectRef idx="0">
              <a:schemeClr val="accent1"/>
            </a:effectRef>
            <a:fontRef idx="minor">
              <a:schemeClr val="tx1"/>
            </a:fontRef>
          </p:style>
        </p:cxnSp>
        <p:sp>
          <p:nvSpPr>
            <p:cNvPr id="171" name="مربع نص 170"/>
            <p:cNvSpPr txBox="1"/>
            <p:nvPr/>
          </p:nvSpPr>
          <p:spPr>
            <a:xfrm rot="16200000">
              <a:off x="1861557" y="4134635"/>
              <a:ext cx="780470" cy="369332"/>
            </a:xfrm>
            <a:prstGeom prst="rect">
              <a:avLst/>
            </a:prstGeom>
            <a:noFill/>
          </p:spPr>
          <p:txBody>
            <a:bodyPr wrap="none" rtlCol="0">
              <a:spAutoFit/>
            </a:bodyPr>
            <a:lstStyle/>
            <a:p>
              <a:r>
                <a:rPr lang="en-US" dirty="0" smtClean="0"/>
                <a:t>mirror</a:t>
              </a:r>
              <a:endParaRPr lang="en-GB" dirty="0"/>
            </a:p>
          </p:txBody>
        </p:sp>
      </p:grpSp>
      <p:pic>
        <p:nvPicPr>
          <p:cNvPr id="172" name="Picture 2" descr="http://www.mutah.edu.jo/images/banners/medi-sign.gif"/>
          <p:cNvPicPr>
            <a:picLocks noChangeAspect="1" noChangeArrowheads="1"/>
          </p:cNvPicPr>
          <p:nvPr/>
        </p:nvPicPr>
        <p:blipFill>
          <a:blip r:embed="rId2" cstate="print"/>
          <a:srcRect/>
          <a:stretch>
            <a:fillRect/>
          </a:stretch>
        </p:blipFill>
        <p:spPr bwMode="auto">
          <a:xfrm>
            <a:off x="7929586" y="61864"/>
            <a:ext cx="1143008" cy="1295410"/>
          </a:xfrm>
          <a:prstGeom prst="rect">
            <a:avLst/>
          </a:prstGeom>
          <a:noFill/>
        </p:spPr>
      </p:pic>
      <p:sp>
        <p:nvSpPr>
          <p:cNvPr id="173" name="مستطيل 172"/>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linds(horizontal)">
                                      <p:cBhvr>
                                        <p:cTn id="7" dur="500"/>
                                        <p:tgtEl>
                                          <p:spTgt spid="8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4"/>
                                        </p:tgtEl>
                                        <p:attrNameLst>
                                          <p:attrName>style.visibility</p:attrName>
                                        </p:attrNameLst>
                                      </p:cBhvr>
                                      <p:to>
                                        <p:strVal val="visible"/>
                                      </p:to>
                                    </p:set>
                                    <p:animEffect transition="in" filter="blinds(horizontal)">
                                      <p:cBhvr>
                                        <p:cTn id="10" dur="500"/>
                                        <p:tgtEl>
                                          <p:spTgt spid="24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281"/>
                                        </p:tgtEl>
                                        <p:attrNameLst>
                                          <p:attrName>style.visibility</p:attrName>
                                        </p:attrNameLst>
                                      </p:cBhvr>
                                      <p:to>
                                        <p:strVal val="visible"/>
                                      </p:to>
                                    </p:set>
                                    <p:animEffect transition="in" filter="diamond(in)">
                                      <p:cBhvr>
                                        <p:cTn id="15" dur="500"/>
                                        <p:tgtEl>
                                          <p:spTgt spid="281"/>
                                        </p:tgtEl>
                                      </p:cBhvr>
                                    </p:animEffect>
                                  </p:childTnLst>
                                </p:cTn>
                              </p:par>
                              <p:par>
                                <p:cTn id="16" presetID="8" presetClass="entr" presetSubtype="16" fill="hold" nodeType="withEffect">
                                  <p:stCondLst>
                                    <p:cond delay="0"/>
                                  </p:stCondLst>
                                  <p:childTnLst>
                                    <p:set>
                                      <p:cBhvr>
                                        <p:cTn id="17" dur="1" fill="hold">
                                          <p:stCondLst>
                                            <p:cond delay="0"/>
                                          </p:stCondLst>
                                        </p:cTn>
                                        <p:tgtEl>
                                          <p:spTgt spid="186"/>
                                        </p:tgtEl>
                                        <p:attrNameLst>
                                          <p:attrName>style.visibility</p:attrName>
                                        </p:attrNameLst>
                                      </p:cBhvr>
                                      <p:to>
                                        <p:strVal val="visible"/>
                                      </p:to>
                                    </p:set>
                                    <p:animEffect transition="in" filter="diamond(in)">
                                      <p:cBhvr>
                                        <p:cTn id="18" dur="500"/>
                                        <p:tgtEl>
                                          <p:spTgt spid="18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96"/>
                                        </p:tgtEl>
                                        <p:attrNameLst>
                                          <p:attrName>style.visibility</p:attrName>
                                        </p:attrNameLst>
                                      </p:cBhvr>
                                      <p:to>
                                        <p:strVal val="visible"/>
                                      </p:to>
                                    </p:set>
                                    <p:animEffect transition="in" filter="blinds(horizontal)">
                                      <p:cBhvr>
                                        <p:cTn id="23" dur="500"/>
                                        <p:tgtEl>
                                          <p:spTgt spid="19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97"/>
                                        </p:tgtEl>
                                        <p:attrNameLst>
                                          <p:attrName>style.visibility</p:attrName>
                                        </p:attrNameLst>
                                      </p:cBhvr>
                                      <p:to>
                                        <p:strVal val="visible"/>
                                      </p:to>
                                    </p:set>
                                    <p:animEffect transition="in" filter="blinds(horizontal)">
                                      <p:cBhvr>
                                        <p:cTn id="26"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196" grpId="0" animBg="1"/>
      <p:bldP spid="197" grpId="0" animBg="1"/>
      <p:bldP spid="8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مستطيل 275"/>
          <p:cNvSpPr/>
          <p:nvPr/>
        </p:nvSpPr>
        <p:spPr>
          <a:xfrm rot="10800000">
            <a:off x="4572001" y="3867157"/>
            <a:ext cx="823476" cy="4522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75" name="مستطيل 274"/>
          <p:cNvSpPr/>
          <p:nvPr/>
        </p:nvSpPr>
        <p:spPr>
          <a:xfrm rot="10800000">
            <a:off x="3500431" y="3857628"/>
            <a:ext cx="823476" cy="4522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 name="عنوان 1"/>
          <p:cNvSpPr>
            <a:spLocks noGrp="1"/>
          </p:cNvSpPr>
          <p:nvPr>
            <p:ph type="title"/>
          </p:nvPr>
        </p:nvSpPr>
        <p:spPr>
          <a:xfrm>
            <a:off x="142844" y="-24"/>
            <a:ext cx="8229600" cy="1143000"/>
          </a:xfrm>
        </p:spPr>
        <p:txBody>
          <a:bodyPr/>
          <a:lstStyle/>
          <a:p>
            <a:r>
              <a:rPr lang="en-US" dirty="0" smtClean="0">
                <a:solidFill>
                  <a:srgbClr val="C00000"/>
                </a:solidFill>
              </a:rPr>
              <a:t>D/L Monosaccharides</a:t>
            </a:r>
            <a:endParaRPr lang="en-GB" dirty="0"/>
          </a:p>
        </p:txBody>
      </p:sp>
      <p:grpSp>
        <p:nvGrpSpPr>
          <p:cNvPr id="14" name="مجموعة 164"/>
          <p:cNvGrpSpPr/>
          <p:nvPr/>
        </p:nvGrpSpPr>
        <p:grpSpPr>
          <a:xfrm>
            <a:off x="2143108" y="1724012"/>
            <a:ext cx="4540944" cy="3633814"/>
            <a:chOff x="4643438" y="1357298"/>
            <a:chExt cx="4540944" cy="3633814"/>
          </a:xfrm>
        </p:grpSpPr>
        <p:grpSp>
          <p:nvGrpSpPr>
            <p:cNvPr id="15" name="مجموعة 246"/>
            <p:cNvGrpSpPr/>
            <p:nvPr/>
          </p:nvGrpSpPr>
          <p:grpSpPr>
            <a:xfrm>
              <a:off x="4643438" y="1419212"/>
              <a:ext cx="2083759" cy="3400506"/>
              <a:chOff x="4429124" y="1142984"/>
              <a:chExt cx="2083759" cy="3400506"/>
            </a:xfrm>
          </p:grpSpPr>
          <p:sp>
            <p:nvSpPr>
              <p:cNvPr id="162" name="مربع نص 161"/>
              <p:cNvSpPr txBox="1"/>
              <p:nvPr/>
            </p:nvSpPr>
            <p:spPr>
              <a:xfrm>
                <a:off x="4848466" y="4143380"/>
                <a:ext cx="1223732" cy="400110"/>
              </a:xfrm>
              <a:prstGeom prst="rect">
                <a:avLst/>
              </a:prstGeom>
              <a:noFill/>
            </p:spPr>
            <p:txBody>
              <a:bodyPr wrap="none" rtlCol="0">
                <a:spAutoFit/>
              </a:bodyPr>
              <a:lstStyle/>
              <a:p>
                <a:r>
                  <a:rPr lang="en-US" sz="2000" b="1" dirty="0" smtClean="0">
                    <a:solidFill>
                      <a:srgbClr val="002060"/>
                    </a:solidFill>
                  </a:rPr>
                  <a:t>D-glucose</a:t>
                </a:r>
                <a:endParaRPr lang="en-GB" sz="2000" b="1" dirty="0">
                  <a:solidFill>
                    <a:srgbClr val="002060"/>
                  </a:solidFill>
                </a:endParaRPr>
              </a:p>
            </p:txBody>
          </p:sp>
          <p:grpSp>
            <p:nvGrpSpPr>
              <p:cNvPr id="16" name="مجموعة 245"/>
              <p:cNvGrpSpPr/>
              <p:nvPr/>
            </p:nvGrpSpPr>
            <p:grpSpPr>
              <a:xfrm>
                <a:off x="4429124" y="1142984"/>
                <a:ext cx="2083759" cy="3091069"/>
                <a:chOff x="5844502" y="2381497"/>
                <a:chExt cx="2083759" cy="3091069"/>
              </a:xfrm>
            </p:grpSpPr>
            <p:grpSp>
              <p:nvGrpSpPr>
                <p:cNvPr id="17" name="مجموعة 90"/>
                <p:cNvGrpSpPr/>
                <p:nvPr/>
              </p:nvGrpSpPr>
              <p:grpSpPr>
                <a:xfrm>
                  <a:off x="5844502" y="2381497"/>
                  <a:ext cx="2083759" cy="3091069"/>
                  <a:chOff x="1000100" y="2217340"/>
                  <a:chExt cx="2226544" cy="3436409"/>
                </a:xfrm>
              </p:grpSpPr>
              <p:grpSp>
                <p:nvGrpSpPr>
                  <p:cNvPr id="18" name="مجموعة 88"/>
                  <p:cNvGrpSpPr/>
                  <p:nvPr/>
                </p:nvGrpSpPr>
                <p:grpSpPr>
                  <a:xfrm>
                    <a:off x="1000100" y="2643183"/>
                    <a:ext cx="2226544" cy="3010566"/>
                    <a:chOff x="1059572" y="2643183"/>
                    <a:chExt cx="2226544" cy="3010566"/>
                  </a:xfrm>
                </p:grpSpPr>
                <p:cxnSp>
                  <p:nvCxnSpPr>
                    <p:cNvPr id="145" name="رابط مستقيم 144"/>
                    <p:cNvCxnSpPr/>
                    <p:nvPr/>
                  </p:nvCxnSpPr>
                  <p:spPr>
                    <a:xfrm>
                      <a:off x="1718083" y="4812870"/>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مربع نص 145"/>
                    <p:cNvSpPr txBox="1"/>
                    <p:nvPr/>
                  </p:nvSpPr>
                  <p:spPr>
                    <a:xfrm>
                      <a:off x="2560216" y="3929066"/>
                      <a:ext cx="713657" cy="584775"/>
                    </a:xfrm>
                    <a:prstGeom prst="rect">
                      <a:avLst/>
                    </a:prstGeom>
                    <a:noFill/>
                  </p:spPr>
                  <p:txBody>
                    <a:bodyPr wrap="none" rtlCol="0">
                      <a:spAutoFit/>
                    </a:bodyPr>
                    <a:lstStyle/>
                    <a:p>
                      <a:pPr algn="l" rtl="0"/>
                      <a:r>
                        <a:rPr lang="en-US" sz="2800" dirty="0" smtClean="0"/>
                        <a:t>OH</a:t>
                      </a:r>
                      <a:endParaRPr lang="en-GB" sz="2800" dirty="0"/>
                    </a:p>
                  </p:txBody>
                </p:sp>
                <p:sp>
                  <p:nvSpPr>
                    <p:cNvPr id="147" name="مربع نص 146"/>
                    <p:cNvSpPr txBox="1"/>
                    <p:nvPr/>
                  </p:nvSpPr>
                  <p:spPr>
                    <a:xfrm>
                      <a:off x="2572459" y="4487299"/>
                      <a:ext cx="713657" cy="584775"/>
                    </a:xfrm>
                    <a:prstGeom prst="rect">
                      <a:avLst/>
                    </a:prstGeom>
                    <a:noFill/>
                  </p:spPr>
                  <p:txBody>
                    <a:bodyPr wrap="none" rtlCol="0">
                      <a:spAutoFit/>
                    </a:bodyPr>
                    <a:lstStyle/>
                    <a:p>
                      <a:pPr algn="l" rtl="0"/>
                      <a:r>
                        <a:rPr lang="en-US" sz="2800" dirty="0" smtClean="0"/>
                        <a:t>OH</a:t>
                      </a:r>
                      <a:endParaRPr lang="en-GB" sz="3200" dirty="0"/>
                    </a:p>
                  </p:txBody>
                </p:sp>
                <p:sp>
                  <p:nvSpPr>
                    <p:cNvPr id="148" name="مربع نص 147"/>
                    <p:cNvSpPr txBox="1"/>
                    <p:nvPr/>
                  </p:nvSpPr>
                  <p:spPr>
                    <a:xfrm>
                      <a:off x="2577311" y="3357562"/>
                      <a:ext cx="441146" cy="584775"/>
                    </a:xfrm>
                    <a:prstGeom prst="rect">
                      <a:avLst/>
                    </a:prstGeom>
                    <a:noFill/>
                  </p:spPr>
                  <p:txBody>
                    <a:bodyPr wrap="none" rtlCol="0">
                      <a:spAutoFit/>
                    </a:bodyPr>
                    <a:lstStyle/>
                    <a:p>
                      <a:pPr algn="l" rtl="0"/>
                      <a:r>
                        <a:rPr lang="en-US" sz="2800" dirty="0" smtClean="0"/>
                        <a:t>H</a:t>
                      </a:r>
                      <a:endParaRPr lang="en-GB" sz="3200" dirty="0"/>
                    </a:p>
                  </p:txBody>
                </p:sp>
                <p:sp>
                  <p:nvSpPr>
                    <p:cNvPr id="149" name="مربع نص 148"/>
                    <p:cNvSpPr txBox="1"/>
                    <p:nvPr/>
                  </p:nvSpPr>
                  <p:spPr>
                    <a:xfrm>
                      <a:off x="1059572" y="3429000"/>
                      <a:ext cx="713657" cy="584775"/>
                    </a:xfrm>
                    <a:prstGeom prst="rect">
                      <a:avLst/>
                    </a:prstGeom>
                    <a:noFill/>
                  </p:spPr>
                  <p:txBody>
                    <a:bodyPr wrap="none" rtlCol="0">
                      <a:spAutoFit/>
                    </a:bodyPr>
                    <a:lstStyle/>
                    <a:p>
                      <a:pPr algn="l" rtl="0"/>
                      <a:r>
                        <a:rPr lang="en-US" sz="2800" dirty="0" smtClean="0"/>
                        <a:t>OH</a:t>
                      </a:r>
                      <a:endParaRPr lang="en-GB" sz="2800" dirty="0"/>
                    </a:p>
                  </p:txBody>
                </p:sp>
                <p:sp>
                  <p:nvSpPr>
                    <p:cNvPr id="150" name="مربع نص 149"/>
                    <p:cNvSpPr txBox="1"/>
                    <p:nvPr/>
                  </p:nvSpPr>
                  <p:spPr>
                    <a:xfrm>
                      <a:off x="1333252" y="3987233"/>
                      <a:ext cx="441146" cy="584775"/>
                    </a:xfrm>
                    <a:prstGeom prst="rect">
                      <a:avLst/>
                    </a:prstGeom>
                    <a:noFill/>
                  </p:spPr>
                  <p:txBody>
                    <a:bodyPr wrap="none" rtlCol="0">
                      <a:spAutoFit/>
                    </a:bodyPr>
                    <a:lstStyle/>
                    <a:p>
                      <a:pPr algn="l" rtl="0"/>
                      <a:r>
                        <a:rPr lang="en-US" sz="2800" dirty="0" smtClean="0"/>
                        <a:t>H</a:t>
                      </a:r>
                      <a:endParaRPr lang="en-GB" sz="3200" dirty="0"/>
                    </a:p>
                  </p:txBody>
                </p:sp>
                <p:sp>
                  <p:nvSpPr>
                    <p:cNvPr id="151" name="مربع نص 150"/>
                    <p:cNvSpPr txBox="1"/>
                    <p:nvPr/>
                  </p:nvSpPr>
                  <p:spPr>
                    <a:xfrm>
                      <a:off x="1331256" y="4500570"/>
                      <a:ext cx="441146" cy="584775"/>
                    </a:xfrm>
                    <a:prstGeom prst="rect">
                      <a:avLst/>
                    </a:prstGeom>
                    <a:noFill/>
                  </p:spPr>
                  <p:txBody>
                    <a:bodyPr wrap="none" rtlCol="0">
                      <a:spAutoFit/>
                    </a:bodyPr>
                    <a:lstStyle/>
                    <a:p>
                      <a:pPr algn="l" rtl="0"/>
                      <a:r>
                        <a:rPr lang="en-US" sz="2800" dirty="0" smtClean="0"/>
                        <a:t>H</a:t>
                      </a:r>
                      <a:endParaRPr lang="en-GB" sz="3200" dirty="0"/>
                    </a:p>
                  </p:txBody>
                </p:sp>
                <p:cxnSp>
                  <p:nvCxnSpPr>
                    <p:cNvPr id="152" name="رابط مستقيم 151"/>
                    <p:cNvCxnSpPr/>
                    <p:nvPr/>
                  </p:nvCxnSpPr>
                  <p:spPr>
                    <a:xfrm>
                      <a:off x="1718059" y="3713164"/>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رابط مستقيم 152"/>
                    <p:cNvCxnSpPr/>
                    <p:nvPr/>
                  </p:nvCxnSpPr>
                  <p:spPr>
                    <a:xfrm>
                      <a:off x="1718059" y="4284668"/>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مربع نص 153"/>
                    <p:cNvSpPr txBox="1"/>
                    <p:nvPr/>
                  </p:nvSpPr>
                  <p:spPr>
                    <a:xfrm>
                      <a:off x="1946887" y="5072074"/>
                      <a:ext cx="1264423" cy="581675"/>
                    </a:xfrm>
                    <a:prstGeom prst="rect">
                      <a:avLst/>
                    </a:prstGeom>
                    <a:noFill/>
                  </p:spPr>
                  <p:txBody>
                    <a:bodyPr wrap="none" rtlCol="0">
                      <a:spAutoFit/>
                    </a:bodyPr>
                    <a:lstStyle/>
                    <a:p>
                      <a:pPr algn="l" rtl="0"/>
                      <a:r>
                        <a:rPr lang="en-US" sz="2800" dirty="0" smtClean="0"/>
                        <a:t>CH</a:t>
                      </a:r>
                      <a:r>
                        <a:rPr lang="en-US" sz="2800" b="1" baseline="-25000" dirty="0" smtClean="0"/>
                        <a:t>2</a:t>
                      </a:r>
                      <a:r>
                        <a:rPr lang="en-US" sz="2800" dirty="0" smtClean="0"/>
                        <a:t>OH</a:t>
                      </a:r>
                      <a:endParaRPr lang="en-GB" sz="2800" dirty="0"/>
                    </a:p>
                  </p:txBody>
                </p:sp>
                <p:cxnSp>
                  <p:nvCxnSpPr>
                    <p:cNvPr id="155" name="رابط مستقيم 154"/>
                    <p:cNvCxnSpPr/>
                    <p:nvPr/>
                  </p:nvCxnSpPr>
                  <p:spPr>
                    <a:xfrm>
                      <a:off x="1730856" y="3214686"/>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مربع نص 155"/>
                    <p:cNvSpPr txBox="1"/>
                    <p:nvPr/>
                  </p:nvSpPr>
                  <p:spPr>
                    <a:xfrm>
                      <a:off x="2573875" y="2928934"/>
                      <a:ext cx="690619" cy="581675"/>
                    </a:xfrm>
                    <a:prstGeom prst="rect">
                      <a:avLst/>
                    </a:prstGeom>
                    <a:noFill/>
                  </p:spPr>
                  <p:txBody>
                    <a:bodyPr wrap="none" rtlCol="0">
                      <a:spAutoFit/>
                    </a:bodyPr>
                    <a:lstStyle/>
                    <a:p>
                      <a:pPr algn="l" rtl="0"/>
                      <a:r>
                        <a:rPr lang="en-US" sz="2800" dirty="0" smtClean="0"/>
                        <a:t>OH</a:t>
                      </a:r>
                      <a:endParaRPr lang="en-GB" sz="3200" dirty="0"/>
                    </a:p>
                  </p:txBody>
                </p:sp>
                <p:sp>
                  <p:nvSpPr>
                    <p:cNvPr id="157" name="مربع نص 156"/>
                    <p:cNvSpPr txBox="1"/>
                    <p:nvPr/>
                  </p:nvSpPr>
                  <p:spPr>
                    <a:xfrm>
                      <a:off x="1331256" y="2915663"/>
                      <a:ext cx="441146" cy="584775"/>
                    </a:xfrm>
                    <a:prstGeom prst="rect">
                      <a:avLst/>
                    </a:prstGeom>
                    <a:noFill/>
                  </p:spPr>
                  <p:txBody>
                    <a:bodyPr wrap="none" rtlCol="0">
                      <a:spAutoFit/>
                    </a:bodyPr>
                    <a:lstStyle/>
                    <a:p>
                      <a:pPr algn="l" rtl="0"/>
                      <a:r>
                        <a:rPr lang="en-US" sz="2800" dirty="0" smtClean="0"/>
                        <a:t>H</a:t>
                      </a:r>
                      <a:endParaRPr lang="en-GB" sz="3200" dirty="0"/>
                    </a:p>
                  </p:txBody>
                </p:sp>
                <p:cxnSp>
                  <p:nvCxnSpPr>
                    <p:cNvPr id="159" name="رابط مستقيم 158"/>
                    <p:cNvCxnSpPr/>
                    <p:nvPr/>
                  </p:nvCxnSpPr>
                  <p:spPr>
                    <a:xfrm rot="5400000">
                      <a:off x="873874" y="3915411"/>
                      <a:ext cx="2571768" cy="27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مجموعة 86"/>
                  <p:cNvGrpSpPr/>
                  <p:nvPr/>
                </p:nvGrpSpPr>
                <p:grpSpPr>
                  <a:xfrm>
                    <a:off x="1854063" y="2217340"/>
                    <a:ext cx="325017" cy="3085300"/>
                    <a:chOff x="2109161" y="2217340"/>
                    <a:chExt cx="325017" cy="3085300"/>
                  </a:xfrm>
                </p:grpSpPr>
                <p:sp>
                  <p:nvSpPr>
                    <p:cNvPr id="139" name="مربع نص 138"/>
                    <p:cNvSpPr txBox="1"/>
                    <p:nvPr/>
                  </p:nvSpPr>
                  <p:spPr>
                    <a:xfrm>
                      <a:off x="2109161" y="2887559"/>
                      <a:ext cx="294953" cy="342162"/>
                    </a:xfrm>
                    <a:prstGeom prst="rect">
                      <a:avLst/>
                    </a:prstGeom>
                    <a:noFill/>
                  </p:spPr>
                  <p:txBody>
                    <a:bodyPr wrap="none" rtlCol="0">
                      <a:spAutoFit/>
                    </a:bodyPr>
                    <a:lstStyle/>
                    <a:p>
                      <a:pPr algn="l" rtl="0"/>
                      <a:r>
                        <a:rPr lang="en-US" sz="1400" b="1" dirty="0" smtClean="0">
                          <a:solidFill>
                            <a:srgbClr val="C00000"/>
                          </a:solidFill>
                        </a:rPr>
                        <a:t>2</a:t>
                      </a:r>
                      <a:endParaRPr lang="en-GB" b="1" dirty="0">
                        <a:solidFill>
                          <a:srgbClr val="C00000"/>
                        </a:solidFill>
                      </a:endParaRPr>
                    </a:p>
                  </p:txBody>
                </p:sp>
                <p:sp>
                  <p:nvSpPr>
                    <p:cNvPr id="140" name="مربع نص 139"/>
                    <p:cNvSpPr txBox="1"/>
                    <p:nvPr/>
                  </p:nvSpPr>
                  <p:spPr>
                    <a:xfrm>
                      <a:off x="2109161" y="3433113"/>
                      <a:ext cx="294953" cy="342162"/>
                    </a:xfrm>
                    <a:prstGeom prst="rect">
                      <a:avLst/>
                    </a:prstGeom>
                    <a:noFill/>
                  </p:spPr>
                  <p:txBody>
                    <a:bodyPr wrap="none" rtlCol="0">
                      <a:spAutoFit/>
                    </a:bodyPr>
                    <a:lstStyle/>
                    <a:p>
                      <a:pPr algn="l" rtl="0"/>
                      <a:r>
                        <a:rPr lang="en-US" sz="1400" b="1" dirty="0" smtClean="0">
                          <a:solidFill>
                            <a:srgbClr val="C00000"/>
                          </a:solidFill>
                        </a:rPr>
                        <a:t>3</a:t>
                      </a:r>
                      <a:endParaRPr lang="en-GB" b="1" dirty="0">
                        <a:solidFill>
                          <a:srgbClr val="C00000"/>
                        </a:solidFill>
                      </a:endParaRPr>
                    </a:p>
                  </p:txBody>
                </p:sp>
                <p:sp>
                  <p:nvSpPr>
                    <p:cNvPr id="141" name="مربع نص 140"/>
                    <p:cNvSpPr txBox="1"/>
                    <p:nvPr/>
                  </p:nvSpPr>
                  <p:spPr>
                    <a:xfrm>
                      <a:off x="2109161" y="3971271"/>
                      <a:ext cx="294953" cy="342162"/>
                    </a:xfrm>
                    <a:prstGeom prst="rect">
                      <a:avLst/>
                    </a:prstGeom>
                    <a:noFill/>
                  </p:spPr>
                  <p:txBody>
                    <a:bodyPr wrap="none" rtlCol="0">
                      <a:spAutoFit/>
                    </a:bodyPr>
                    <a:lstStyle/>
                    <a:p>
                      <a:pPr algn="l" rtl="0"/>
                      <a:r>
                        <a:rPr lang="en-US" sz="1400" b="1" dirty="0" smtClean="0">
                          <a:solidFill>
                            <a:srgbClr val="C00000"/>
                          </a:solidFill>
                        </a:rPr>
                        <a:t>4</a:t>
                      </a:r>
                      <a:endParaRPr lang="en-GB" b="1" dirty="0">
                        <a:solidFill>
                          <a:srgbClr val="C00000"/>
                        </a:solidFill>
                      </a:endParaRPr>
                    </a:p>
                  </p:txBody>
                </p:sp>
                <p:sp>
                  <p:nvSpPr>
                    <p:cNvPr id="142" name="مربع نص 141"/>
                    <p:cNvSpPr txBox="1"/>
                    <p:nvPr/>
                  </p:nvSpPr>
                  <p:spPr>
                    <a:xfrm>
                      <a:off x="2109161" y="4960478"/>
                      <a:ext cx="294953" cy="342162"/>
                    </a:xfrm>
                    <a:prstGeom prst="rect">
                      <a:avLst/>
                    </a:prstGeom>
                    <a:noFill/>
                  </p:spPr>
                  <p:txBody>
                    <a:bodyPr wrap="none" rtlCol="0">
                      <a:spAutoFit/>
                    </a:bodyPr>
                    <a:lstStyle/>
                    <a:p>
                      <a:pPr algn="l" rtl="0"/>
                      <a:r>
                        <a:rPr lang="en-US" sz="1400" b="1" dirty="0" smtClean="0">
                          <a:solidFill>
                            <a:srgbClr val="C00000"/>
                          </a:solidFill>
                        </a:rPr>
                        <a:t>6</a:t>
                      </a:r>
                      <a:endParaRPr lang="en-GB" b="1" dirty="0">
                        <a:solidFill>
                          <a:srgbClr val="C00000"/>
                        </a:solidFill>
                      </a:endParaRPr>
                    </a:p>
                  </p:txBody>
                </p:sp>
                <p:sp>
                  <p:nvSpPr>
                    <p:cNvPr id="143" name="مربع نص 142"/>
                    <p:cNvSpPr txBox="1"/>
                    <p:nvPr/>
                  </p:nvSpPr>
                  <p:spPr>
                    <a:xfrm>
                      <a:off x="2109161" y="4530634"/>
                      <a:ext cx="294953" cy="342162"/>
                    </a:xfrm>
                    <a:prstGeom prst="rect">
                      <a:avLst/>
                    </a:prstGeom>
                    <a:noFill/>
                  </p:spPr>
                  <p:txBody>
                    <a:bodyPr wrap="none" rtlCol="0">
                      <a:spAutoFit/>
                    </a:bodyPr>
                    <a:lstStyle/>
                    <a:p>
                      <a:pPr algn="l" rtl="0"/>
                      <a:r>
                        <a:rPr lang="en-US" sz="1400" b="1" dirty="0" smtClean="0">
                          <a:solidFill>
                            <a:srgbClr val="C00000"/>
                          </a:solidFill>
                        </a:rPr>
                        <a:t>5</a:t>
                      </a:r>
                      <a:endParaRPr lang="en-GB" b="1" dirty="0">
                        <a:solidFill>
                          <a:srgbClr val="C00000"/>
                        </a:solidFill>
                      </a:endParaRPr>
                    </a:p>
                  </p:txBody>
                </p:sp>
                <p:sp>
                  <p:nvSpPr>
                    <p:cNvPr id="144" name="مربع نص 143"/>
                    <p:cNvSpPr txBox="1"/>
                    <p:nvPr/>
                  </p:nvSpPr>
                  <p:spPr>
                    <a:xfrm>
                      <a:off x="2139225" y="2217340"/>
                      <a:ext cx="294953" cy="342162"/>
                    </a:xfrm>
                    <a:prstGeom prst="rect">
                      <a:avLst/>
                    </a:prstGeom>
                    <a:noFill/>
                  </p:spPr>
                  <p:txBody>
                    <a:bodyPr wrap="none" rtlCol="0">
                      <a:spAutoFit/>
                    </a:bodyPr>
                    <a:lstStyle/>
                    <a:p>
                      <a:pPr algn="l" rtl="0"/>
                      <a:r>
                        <a:rPr lang="en-US" sz="1400" b="1" dirty="0" smtClean="0">
                          <a:solidFill>
                            <a:srgbClr val="C00000"/>
                          </a:solidFill>
                        </a:rPr>
                        <a:t>1</a:t>
                      </a:r>
                      <a:endParaRPr lang="en-GB" b="1" dirty="0">
                        <a:solidFill>
                          <a:srgbClr val="C00000"/>
                        </a:solidFill>
                      </a:endParaRPr>
                    </a:p>
                  </p:txBody>
                </p:sp>
              </p:grpSp>
            </p:grpSp>
            <p:sp>
              <p:nvSpPr>
                <p:cNvPr id="245" name="مربع نص 244"/>
                <p:cNvSpPr txBox="1"/>
                <p:nvPr/>
              </p:nvSpPr>
              <p:spPr>
                <a:xfrm>
                  <a:off x="6806745" y="2385566"/>
                  <a:ext cx="837089" cy="523220"/>
                </a:xfrm>
                <a:prstGeom prst="rect">
                  <a:avLst/>
                </a:prstGeom>
                <a:noFill/>
              </p:spPr>
              <p:txBody>
                <a:bodyPr wrap="none" rtlCol="0">
                  <a:spAutoFit/>
                </a:bodyPr>
                <a:lstStyle/>
                <a:p>
                  <a:pPr algn="l" rtl="0"/>
                  <a:r>
                    <a:rPr lang="en-US" sz="2800" dirty="0" smtClean="0"/>
                    <a:t>CHO</a:t>
                  </a:r>
                  <a:endParaRPr lang="en-GB" sz="3200" dirty="0"/>
                </a:p>
              </p:txBody>
            </p:sp>
          </p:grpSp>
        </p:grpSp>
        <p:grpSp>
          <p:nvGrpSpPr>
            <p:cNvPr id="20" name="مجموعة 247"/>
            <p:cNvGrpSpPr/>
            <p:nvPr/>
          </p:nvGrpSpPr>
          <p:grpSpPr>
            <a:xfrm>
              <a:off x="7143768" y="1405144"/>
              <a:ext cx="2040614" cy="3400506"/>
              <a:chOff x="4455249" y="1142984"/>
              <a:chExt cx="2040614" cy="3400506"/>
            </a:xfrm>
          </p:grpSpPr>
          <p:sp>
            <p:nvSpPr>
              <p:cNvPr id="249" name="مربع نص 248"/>
              <p:cNvSpPr txBox="1"/>
              <p:nvPr/>
            </p:nvSpPr>
            <p:spPr>
              <a:xfrm>
                <a:off x="4901365" y="4143380"/>
                <a:ext cx="1170833" cy="400110"/>
              </a:xfrm>
              <a:prstGeom prst="rect">
                <a:avLst/>
              </a:prstGeom>
              <a:noFill/>
            </p:spPr>
            <p:txBody>
              <a:bodyPr wrap="none" rtlCol="0">
                <a:spAutoFit/>
              </a:bodyPr>
              <a:lstStyle/>
              <a:p>
                <a:r>
                  <a:rPr lang="en-US" sz="2000" b="1" dirty="0" smtClean="0">
                    <a:solidFill>
                      <a:srgbClr val="002060"/>
                    </a:solidFill>
                  </a:rPr>
                  <a:t>L-glucose</a:t>
                </a:r>
                <a:endParaRPr lang="en-GB" sz="2000" b="1" dirty="0">
                  <a:solidFill>
                    <a:srgbClr val="002060"/>
                  </a:solidFill>
                </a:endParaRPr>
              </a:p>
            </p:txBody>
          </p:sp>
          <p:grpSp>
            <p:nvGrpSpPr>
              <p:cNvPr id="21" name="مجموعة 245"/>
              <p:cNvGrpSpPr/>
              <p:nvPr/>
            </p:nvGrpSpPr>
            <p:grpSpPr>
              <a:xfrm>
                <a:off x="4455249" y="1142984"/>
                <a:ext cx="2040614" cy="3091070"/>
                <a:chOff x="5870627" y="2381497"/>
                <a:chExt cx="2040614" cy="3091070"/>
              </a:xfrm>
            </p:grpSpPr>
            <p:grpSp>
              <p:nvGrpSpPr>
                <p:cNvPr id="22" name="مجموعة 90"/>
                <p:cNvGrpSpPr/>
                <p:nvPr/>
              </p:nvGrpSpPr>
              <p:grpSpPr>
                <a:xfrm>
                  <a:off x="5870627" y="2381497"/>
                  <a:ext cx="2040614" cy="3091070"/>
                  <a:chOff x="1028015" y="2217340"/>
                  <a:chExt cx="2180443" cy="3436409"/>
                </a:xfrm>
              </p:grpSpPr>
              <p:grpSp>
                <p:nvGrpSpPr>
                  <p:cNvPr id="23" name="مجموعة 88"/>
                  <p:cNvGrpSpPr/>
                  <p:nvPr/>
                </p:nvGrpSpPr>
                <p:grpSpPr>
                  <a:xfrm>
                    <a:off x="1028015" y="2643183"/>
                    <a:ext cx="2180443" cy="3010566"/>
                    <a:chOff x="1087487" y="2643183"/>
                    <a:chExt cx="2180443" cy="3010566"/>
                  </a:xfrm>
                </p:grpSpPr>
                <p:cxnSp>
                  <p:nvCxnSpPr>
                    <p:cNvPr id="261" name="رابط مستقيم 260"/>
                    <p:cNvCxnSpPr/>
                    <p:nvPr/>
                  </p:nvCxnSpPr>
                  <p:spPr>
                    <a:xfrm>
                      <a:off x="1718083" y="4812870"/>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2" name="مربع نص 261"/>
                    <p:cNvSpPr txBox="1"/>
                    <p:nvPr/>
                  </p:nvSpPr>
                  <p:spPr>
                    <a:xfrm>
                      <a:off x="2560216" y="3929066"/>
                      <a:ext cx="437118" cy="581675"/>
                    </a:xfrm>
                    <a:prstGeom prst="rect">
                      <a:avLst/>
                    </a:prstGeom>
                    <a:noFill/>
                  </p:spPr>
                  <p:txBody>
                    <a:bodyPr wrap="none" rtlCol="0">
                      <a:spAutoFit/>
                    </a:bodyPr>
                    <a:lstStyle/>
                    <a:p>
                      <a:pPr algn="l" rtl="0"/>
                      <a:r>
                        <a:rPr lang="en-US" sz="2800" dirty="0" smtClean="0"/>
                        <a:t>H</a:t>
                      </a:r>
                      <a:endParaRPr lang="en-GB" sz="2800" dirty="0"/>
                    </a:p>
                  </p:txBody>
                </p:sp>
                <p:sp>
                  <p:nvSpPr>
                    <p:cNvPr id="263" name="مربع نص 262"/>
                    <p:cNvSpPr txBox="1"/>
                    <p:nvPr/>
                  </p:nvSpPr>
                  <p:spPr>
                    <a:xfrm>
                      <a:off x="2572459" y="4487299"/>
                      <a:ext cx="437118" cy="581675"/>
                    </a:xfrm>
                    <a:prstGeom prst="rect">
                      <a:avLst/>
                    </a:prstGeom>
                    <a:noFill/>
                  </p:spPr>
                  <p:txBody>
                    <a:bodyPr wrap="none" rtlCol="0">
                      <a:spAutoFit/>
                    </a:bodyPr>
                    <a:lstStyle/>
                    <a:p>
                      <a:pPr algn="l" rtl="0"/>
                      <a:r>
                        <a:rPr lang="en-US" sz="2800" dirty="0" smtClean="0"/>
                        <a:t>H</a:t>
                      </a:r>
                      <a:endParaRPr lang="en-GB" sz="3200" dirty="0"/>
                    </a:p>
                  </p:txBody>
                </p:sp>
                <p:sp>
                  <p:nvSpPr>
                    <p:cNvPr id="264" name="مربع نص 263"/>
                    <p:cNvSpPr txBox="1"/>
                    <p:nvPr/>
                  </p:nvSpPr>
                  <p:spPr>
                    <a:xfrm>
                      <a:off x="2577311" y="3357562"/>
                      <a:ext cx="690619" cy="581675"/>
                    </a:xfrm>
                    <a:prstGeom prst="rect">
                      <a:avLst/>
                    </a:prstGeom>
                    <a:noFill/>
                  </p:spPr>
                  <p:txBody>
                    <a:bodyPr wrap="none" rtlCol="0">
                      <a:spAutoFit/>
                    </a:bodyPr>
                    <a:lstStyle/>
                    <a:p>
                      <a:pPr algn="l" rtl="0"/>
                      <a:r>
                        <a:rPr lang="en-US" sz="2800" dirty="0" smtClean="0"/>
                        <a:t>OH</a:t>
                      </a:r>
                      <a:endParaRPr lang="en-GB" sz="3200" dirty="0"/>
                    </a:p>
                  </p:txBody>
                </p:sp>
                <p:sp>
                  <p:nvSpPr>
                    <p:cNvPr id="265" name="مربع نص 264"/>
                    <p:cNvSpPr txBox="1"/>
                    <p:nvPr/>
                  </p:nvSpPr>
                  <p:spPr>
                    <a:xfrm>
                      <a:off x="1377787" y="3429000"/>
                      <a:ext cx="437118" cy="581675"/>
                    </a:xfrm>
                    <a:prstGeom prst="rect">
                      <a:avLst/>
                    </a:prstGeom>
                    <a:noFill/>
                  </p:spPr>
                  <p:txBody>
                    <a:bodyPr wrap="none" rtlCol="0">
                      <a:spAutoFit/>
                    </a:bodyPr>
                    <a:lstStyle/>
                    <a:p>
                      <a:pPr algn="l" rtl="0"/>
                      <a:r>
                        <a:rPr lang="en-US" sz="2800" dirty="0" smtClean="0"/>
                        <a:t>H</a:t>
                      </a:r>
                      <a:endParaRPr lang="en-GB" sz="2800" dirty="0"/>
                    </a:p>
                  </p:txBody>
                </p:sp>
                <p:sp>
                  <p:nvSpPr>
                    <p:cNvPr id="266" name="مربع نص 265"/>
                    <p:cNvSpPr txBox="1"/>
                    <p:nvPr/>
                  </p:nvSpPr>
                  <p:spPr>
                    <a:xfrm>
                      <a:off x="1103692" y="3987233"/>
                      <a:ext cx="690620" cy="581675"/>
                    </a:xfrm>
                    <a:prstGeom prst="rect">
                      <a:avLst/>
                    </a:prstGeom>
                    <a:noFill/>
                  </p:spPr>
                  <p:txBody>
                    <a:bodyPr wrap="none" rtlCol="0">
                      <a:spAutoFit/>
                    </a:bodyPr>
                    <a:lstStyle/>
                    <a:p>
                      <a:pPr algn="l" rtl="0"/>
                      <a:r>
                        <a:rPr lang="en-US" sz="2800" dirty="0" smtClean="0"/>
                        <a:t>HO</a:t>
                      </a:r>
                      <a:endParaRPr lang="en-GB" sz="3200" dirty="0"/>
                    </a:p>
                  </p:txBody>
                </p:sp>
                <p:sp>
                  <p:nvSpPr>
                    <p:cNvPr id="267" name="مربع نص 266"/>
                    <p:cNvSpPr txBox="1"/>
                    <p:nvPr/>
                  </p:nvSpPr>
                  <p:spPr>
                    <a:xfrm>
                      <a:off x="1087487" y="4500570"/>
                      <a:ext cx="690620" cy="581675"/>
                    </a:xfrm>
                    <a:prstGeom prst="rect">
                      <a:avLst/>
                    </a:prstGeom>
                    <a:noFill/>
                  </p:spPr>
                  <p:txBody>
                    <a:bodyPr wrap="none" rtlCol="0">
                      <a:spAutoFit/>
                    </a:bodyPr>
                    <a:lstStyle/>
                    <a:p>
                      <a:pPr algn="l" rtl="0"/>
                      <a:r>
                        <a:rPr lang="en-US" sz="2800" dirty="0" smtClean="0"/>
                        <a:t>HO</a:t>
                      </a:r>
                      <a:endParaRPr lang="en-GB" sz="3200" dirty="0"/>
                    </a:p>
                  </p:txBody>
                </p:sp>
                <p:cxnSp>
                  <p:nvCxnSpPr>
                    <p:cNvPr id="268" name="رابط مستقيم 267"/>
                    <p:cNvCxnSpPr/>
                    <p:nvPr/>
                  </p:nvCxnSpPr>
                  <p:spPr>
                    <a:xfrm>
                      <a:off x="1718059" y="3713164"/>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رابط مستقيم 268"/>
                    <p:cNvCxnSpPr/>
                    <p:nvPr/>
                  </p:nvCxnSpPr>
                  <p:spPr>
                    <a:xfrm>
                      <a:off x="1718059" y="4284668"/>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0" name="مربع نص 269"/>
                    <p:cNvSpPr txBox="1"/>
                    <p:nvPr/>
                  </p:nvSpPr>
                  <p:spPr>
                    <a:xfrm>
                      <a:off x="1946887" y="5072074"/>
                      <a:ext cx="1264423" cy="581675"/>
                    </a:xfrm>
                    <a:prstGeom prst="rect">
                      <a:avLst/>
                    </a:prstGeom>
                    <a:noFill/>
                  </p:spPr>
                  <p:txBody>
                    <a:bodyPr wrap="none" rtlCol="0">
                      <a:spAutoFit/>
                    </a:bodyPr>
                    <a:lstStyle/>
                    <a:p>
                      <a:pPr algn="l" rtl="0"/>
                      <a:r>
                        <a:rPr lang="en-US" sz="2800" dirty="0" smtClean="0"/>
                        <a:t>CH</a:t>
                      </a:r>
                      <a:r>
                        <a:rPr lang="en-US" sz="2800" b="1" baseline="-25000" dirty="0" smtClean="0"/>
                        <a:t>2</a:t>
                      </a:r>
                      <a:r>
                        <a:rPr lang="en-US" sz="2800" dirty="0" smtClean="0"/>
                        <a:t>OH</a:t>
                      </a:r>
                      <a:endParaRPr lang="en-GB" sz="2800" dirty="0"/>
                    </a:p>
                  </p:txBody>
                </p:sp>
                <p:cxnSp>
                  <p:nvCxnSpPr>
                    <p:cNvPr id="271" name="رابط مستقيم 270"/>
                    <p:cNvCxnSpPr/>
                    <p:nvPr/>
                  </p:nvCxnSpPr>
                  <p:spPr>
                    <a:xfrm>
                      <a:off x="1730856" y="3214686"/>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2" name="مربع نص 271"/>
                    <p:cNvSpPr txBox="1"/>
                    <p:nvPr/>
                  </p:nvSpPr>
                  <p:spPr>
                    <a:xfrm>
                      <a:off x="2573875" y="2928934"/>
                      <a:ext cx="437118" cy="581675"/>
                    </a:xfrm>
                    <a:prstGeom prst="rect">
                      <a:avLst/>
                    </a:prstGeom>
                    <a:noFill/>
                  </p:spPr>
                  <p:txBody>
                    <a:bodyPr wrap="none" rtlCol="0">
                      <a:spAutoFit/>
                    </a:bodyPr>
                    <a:lstStyle/>
                    <a:p>
                      <a:pPr algn="l" rtl="0"/>
                      <a:r>
                        <a:rPr lang="en-US" sz="2800" dirty="0" smtClean="0"/>
                        <a:t>H</a:t>
                      </a:r>
                      <a:endParaRPr lang="en-GB" sz="3200" dirty="0"/>
                    </a:p>
                  </p:txBody>
                </p:sp>
                <p:sp>
                  <p:nvSpPr>
                    <p:cNvPr id="273" name="مربع نص 272"/>
                    <p:cNvSpPr txBox="1"/>
                    <p:nvPr/>
                  </p:nvSpPr>
                  <p:spPr>
                    <a:xfrm>
                      <a:off x="1133756" y="2915663"/>
                      <a:ext cx="690619" cy="581675"/>
                    </a:xfrm>
                    <a:prstGeom prst="rect">
                      <a:avLst/>
                    </a:prstGeom>
                    <a:noFill/>
                  </p:spPr>
                  <p:txBody>
                    <a:bodyPr wrap="none" rtlCol="0">
                      <a:spAutoFit/>
                    </a:bodyPr>
                    <a:lstStyle/>
                    <a:p>
                      <a:pPr algn="l" rtl="0"/>
                      <a:r>
                        <a:rPr lang="en-US" sz="2800" dirty="0" smtClean="0"/>
                        <a:t>HO</a:t>
                      </a:r>
                      <a:endParaRPr lang="en-GB" sz="3200" dirty="0"/>
                    </a:p>
                  </p:txBody>
                </p:sp>
                <p:cxnSp>
                  <p:nvCxnSpPr>
                    <p:cNvPr id="274" name="رابط مستقيم 273"/>
                    <p:cNvCxnSpPr/>
                    <p:nvPr/>
                  </p:nvCxnSpPr>
                  <p:spPr>
                    <a:xfrm rot="5400000">
                      <a:off x="873874" y="3915411"/>
                      <a:ext cx="2571768" cy="27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مجموعة 86"/>
                  <p:cNvGrpSpPr/>
                  <p:nvPr/>
                </p:nvGrpSpPr>
                <p:grpSpPr>
                  <a:xfrm>
                    <a:off x="1854063" y="2217340"/>
                    <a:ext cx="325017" cy="3085300"/>
                    <a:chOff x="2109161" y="2217340"/>
                    <a:chExt cx="325017" cy="3085300"/>
                  </a:xfrm>
                </p:grpSpPr>
                <p:sp>
                  <p:nvSpPr>
                    <p:cNvPr id="255" name="مربع نص 254"/>
                    <p:cNvSpPr txBox="1"/>
                    <p:nvPr/>
                  </p:nvSpPr>
                  <p:spPr>
                    <a:xfrm>
                      <a:off x="2109161" y="2887559"/>
                      <a:ext cx="294953" cy="342162"/>
                    </a:xfrm>
                    <a:prstGeom prst="rect">
                      <a:avLst/>
                    </a:prstGeom>
                    <a:noFill/>
                  </p:spPr>
                  <p:txBody>
                    <a:bodyPr wrap="none" rtlCol="0">
                      <a:spAutoFit/>
                    </a:bodyPr>
                    <a:lstStyle/>
                    <a:p>
                      <a:pPr algn="l" rtl="0"/>
                      <a:r>
                        <a:rPr lang="en-US" sz="1400" b="1" dirty="0" smtClean="0">
                          <a:solidFill>
                            <a:srgbClr val="C00000"/>
                          </a:solidFill>
                        </a:rPr>
                        <a:t>2</a:t>
                      </a:r>
                      <a:endParaRPr lang="en-GB" b="1" dirty="0">
                        <a:solidFill>
                          <a:srgbClr val="C00000"/>
                        </a:solidFill>
                      </a:endParaRPr>
                    </a:p>
                  </p:txBody>
                </p:sp>
                <p:sp>
                  <p:nvSpPr>
                    <p:cNvPr id="256" name="مربع نص 255"/>
                    <p:cNvSpPr txBox="1"/>
                    <p:nvPr/>
                  </p:nvSpPr>
                  <p:spPr>
                    <a:xfrm>
                      <a:off x="2109161" y="3433113"/>
                      <a:ext cx="294953" cy="342162"/>
                    </a:xfrm>
                    <a:prstGeom prst="rect">
                      <a:avLst/>
                    </a:prstGeom>
                    <a:noFill/>
                  </p:spPr>
                  <p:txBody>
                    <a:bodyPr wrap="none" rtlCol="0">
                      <a:spAutoFit/>
                    </a:bodyPr>
                    <a:lstStyle/>
                    <a:p>
                      <a:pPr algn="l" rtl="0"/>
                      <a:r>
                        <a:rPr lang="en-US" sz="1400" b="1" dirty="0" smtClean="0">
                          <a:solidFill>
                            <a:srgbClr val="C00000"/>
                          </a:solidFill>
                        </a:rPr>
                        <a:t>3</a:t>
                      </a:r>
                      <a:endParaRPr lang="en-GB" b="1" dirty="0">
                        <a:solidFill>
                          <a:srgbClr val="C00000"/>
                        </a:solidFill>
                      </a:endParaRPr>
                    </a:p>
                  </p:txBody>
                </p:sp>
                <p:sp>
                  <p:nvSpPr>
                    <p:cNvPr id="257" name="مربع نص 256"/>
                    <p:cNvSpPr txBox="1"/>
                    <p:nvPr/>
                  </p:nvSpPr>
                  <p:spPr>
                    <a:xfrm>
                      <a:off x="2109161" y="3971271"/>
                      <a:ext cx="294953" cy="342162"/>
                    </a:xfrm>
                    <a:prstGeom prst="rect">
                      <a:avLst/>
                    </a:prstGeom>
                    <a:noFill/>
                  </p:spPr>
                  <p:txBody>
                    <a:bodyPr wrap="none" rtlCol="0">
                      <a:spAutoFit/>
                    </a:bodyPr>
                    <a:lstStyle/>
                    <a:p>
                      <a:pPr algn="l" rtl="0"/>
                      <a:r>
                        <a:rPr lang="en-US" sz="1400" b="1" dirty="0" smtClean="0">
                          <a:solidFill>
                            <a:srgbClr val="C00000"/>
                          </a:solidFill>
                        </a:rPr>
                        <a:t>4</a:t>
                      </a:r>
                      <a:endParaRPr lang="en-GB" b="1" dirty="0">
                        <a:solidFill>
                          <a:srgbClr val="C00000"/>
                        </a:solidFill>
                      </a:endParaRPr>
                    </a:p>
                  </p:txBody>
                </p:sp>
                <p:sp>
                  <p:nvSpPr>
                    <p:cNvPr id="258" name="مربع نص 257"/>
                    <p:cNvSpPr txBox="1"/>
                    <p:nvPr/>
                  </p:nvSpPr>
                  <p:spPr>
                    <a:xfrm>
                      <a:off x="2109161" y="4960478"/>
                      <a:ext cx="294953" cy="342162"/>
                    </a:xfrm>
                    <a:prstGeom prst="rect">
                      <a:avLst/>
                    </a:prstGeom>
                    <a:noFill/>
                  </p:spPr>
                  <p:txBody>
                    <a:bodyPr wrap="none" rtlCol="0">
                      <a:spAutoFit/>
                    </a:bodyPr>
                    <a:lstStyle/>
                    <a:p>
                      <a:pPr algn="l" rtl="0"/>
                      <a:r>
                        <a:rPr lang="en-US" sz="1400" b="1" dirty="0" smtClean="0">
                          <a:solidFill>
                            <a:srgbClr val="C00000"/>
                          </a:solidFill>
                        </a:rPr>
                        <a:t>6</a:t>
                      </a:r>
                      <a:endParaRPr lang="en-GB" b="1" dirty="0">
                        <a:solidFill>
                          <a:srgbClr val="C00000"/>
                        </a:solidFill>
                      </a:endParaRPr>
                    </a:p>
                  </p:txBody>
                </p:sp>
                <p:sp>
                  <p:nvSpPr>
                    <p:cNvPr id="259" name="مربع نص 258"/>
                    <p:cNvSpPr txBox="1"/>
                    <p:nvPr/>
                  </p:nvSpPr>
                  <p:spPr>
                    <a:xfrm>
                      <a:off x="2109161" y="4530634"/>
                      <a:ext cx="294953" cy="342162"/>
                    </a:xfrm>
                    <a:prstGeom prst="rect">
                      <a:avLst/>
                    </a:prstGeom>
                    <a:noFill/>
                  </p:spPr>
                  <p:txBody>
                    <a:bodyPr wrap="none" rtlCol="0">
                      <a:spAutoFit/>
                    </a:bodyPr>
                    <a:lstStyle/>
                    <a:p>
                      <a:pPr algn="l" rtl="0"/>
                      <a:r>
                        <a:rPr lang="en-US" sz="1400" b="1" dirty="0" smtClean="0">
                          <a:solidFill>
                            <a:srgbClr val="C00000"/>
                          </a:solidFill>
                        </a:rPr>
                        <a:t>5</a:t>
                      </a:r>
                      <a:endParaRPr lang="en-GB" b="1" dirty="0">
                        <a:solidFill>
                          <a:srgbClr val="C00000"/>
                        </a:solidFill>
                      </a:endParaRPr>
                    </a:p>
                  </p:txBody>
                </p:sp>
                <p:sp>
                  <p:nvSpPr>
                    <p:cNvPr id="260" name="مربع نص 259"/>
                    <p:cNvSpPr txBox="1"/>
                    <p:nvPr/>
                  </p:nvSpPr>
                  <p:spPr>
                    <a:xfrm>
                      <a:off x="2139225" y="2217340"/>
                      <a:ext cx="294953" cy="342162"/>
                    </a:xfrm>
                    <a:prstGeom prst="rect">
                      <a:avLst/>
                    </a:prstGeom>
                    <a:noFill/>
                  </p:spPr>
                  <p:txBody>
                    <a:bodyPr wrap="none" rtlCol="0">
                      <a:spAutoFit/>
                    </a:bodyPr>
                    <a:lstStyle/>
                    <a:p>
                      <a:pPr algn="l" rtl="0"/>
                      <a:r>
                        <a:rPr lang="en-US" sz="1400" b="1" dirty="0" smtClean="0">
                          <a:solidFill>
                            <a:srgbClr val="C00000"/>
                          </a:solidFill>
                        </a:rPr>
                        <a:t>1</a:t>
                      </a:r>
                      <a:endParaRPr lang="en-GB" b="1" dirty="0">
                        <a:solidFill>
                          <a:srgbClr val="C00000"/>
                        </a:solidFill>
                      </a:endParaRPr>
                    </a:p>
                  </p:txBody>
                </p:sp>
              </p:grpSp>
            </p:grpSp>
            <p:sp>
              <p:nvSpPr>
                <p:cNvPr id="252" name="مربع نص 251"/>
                <p:cNvSpPr txBox="1"/>
                <p:nvPr/>
              </p:nvSpPr>
              <p:spPr>
                <a:xfrm>
                  <a:off x="6806745" y="2385566"/>
                  <a:ext cx="837089" cy="523220"/>
                </a:xfrm>
                <a:prstGeom prst="rect">
                  <a:avLst/>
                </a:prstGeom>
                <a:noFill/>
              </p:spPr>
              <p:txBody>
                <a:bodyPr wrap="none" rtlCol="0">
                  <a:spAutoFit/>
                </a:bodyPr>
                <a:lstStyle/>
                <a:p>
                  <a:pPr algn="l" rtl="0"/>
                  <a:r>
                    <a:rPr lang="en-US" sz="2800" dirty="0" smtClean="0"/>
                    <a:t>CHO</a:t>
                  </a:r>
                  <a:endParaRPr lang="en-GB" sz="3200" dirty="0"/>
                </a:p>
              </p:txBody>
            </p:sp>
          </p:grpSp>
        </p:grpSp>
        <p:sp>
          <p:nvSpPr>
            <p:cNvPr id="279" name="مستطيل 278"/>
            <p:cNvSpPr/>
            <p:nvPr/>
          </p:nvSpPr>
          <p:spPr>
            <a:xfrm>
              <a:off x="4714876" y="1357298"/>
              <a:ext cx="4385822" cy="36338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4" name="مجموعة 183"/>
          <p:cNvGrpSpPr/>
          <p:nvPr/>
        </p:nvGrpSpPr>
        <p:grpSpPr>
          <a:xfrm>
            <a:off x="4159366" y="1928803"/>
            <a:ext cx="369332" cy="2769513"/>
            <a:chOff x="6643702" y="1928803"/>
            <a:chExt cx="369332" cy="2769513"/>
          </a:xfrm>
        </p:grpSpPr>
        <p:cxnSp>
          <p:nvCxnSpPr>
            <p:cNvPr id="175" name="رابط مستقيم 174"/>
            <p:cNvCxnSpPr/>
            <p:nvPr/>
          </p:nvCxnSpPr>
          <p:spPr>
            <a:xfrm rot="5400000">
              <a:off x="5773649" y="3542511"/>
              <a:ext cx="2269447" cy="42164"/>
            </a:xfrm>
            <a:prstGeom prst="line">
              <a:avLst/>
            </a:prstGeom>
          </p:spPr>
          <p:style>
            <a:lnRef idx="1">
              <a:schemeClr val="accent1"/>
            </a:lnRef>
            <a:fillRef idx="0">
              <a:schemeClr val="accent1"/>
            </a:fillRef>
            <a:effectRef idx="0">
              <a:schemeClr val="accent1"/>
            </a:effectRef>
            <a:fontRef idx="minor">
              <a:schemeClr val="tx1"/>
            </a:fontRef>
          </p:style>
        </p:cxnSp>
        <p:sp>
          <p:nvSpPr>
            <p:cNvPr id="176" name="مربع نص 175"/>
            <p:cNvSpPr txBox="1"/>
            <p:nvPr/>
          </p:nvSpPr>
          <p:spPr>
            <a:xfrm rot="16200000">
              <a:off x="6438133" y="2134372"/>
              <a:ext cx="780470" cy="369332"/>
            </a:xfrm>
            <a:prstGeom prst="rect">
              <a:avLst/>
            </a:prstGeom>
            <a:noFill/>
          </p:spPr>
          <p:txBody>
            <a:bodyPr wrap="none" rtlCol="0">
              <a:spAutoFit/>
            </a:bodyPr>
            <a:lstStyle/>
            <a:p>
              <a:r>
                <a:rPr lang="en-US" dirty="0" smtClean="0"/>
                <a:t>mirror</a:t>
              </a:r>
              <a:endParaRPr lang="en-GB" dirty="0"/>
            </a:p>
          </p:txBody>
        </p:sp>
      </p:grpSp>
      <p:pic>
        <p:nvPicPr>
          <p:cNvPr id="172" name="Picture 2" descr="http://www.mutah.edu.jo/images/banners/medi-sign.gif"/>
          <p:cNvPicPr>
            <a:picLocks noChangeAspect="1" noChangeArrowheads="1"/>
          </p:cNvPicPr>
          <p:nvPr/>
        </p:nvPicPr>
        <p:blipFill>
          <a:blip r:embed="rId2" cstate="print"/>
          <a:srcRect/>
          <a:stretch>
            <a:fillRect/>
          </a:stretch>
        </p:blipFill>
        <p:spPr bwMode="auto">
          <a:xfrm>
            <a:off x="7929586" y="61864"/>
            <a:ext cx="1143008" cy="1295410"/>
          </a:xfrm>
          <a:prstGeom prst="rect">
            <a:avLst/>
          </a:prstGeom>
          <a:noFill/>
        </p:spPr>
      </p:pic>
      <p:sp>
        <p:nvSpPr>
          <p:cNvPr id="173" name="مستطيل 172"/>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blinds(horizontal)">
                                      <p:cBhvr>
                                        <p:cTn id="7" dur="500"/>
                                        <p:tgtEl>
                                          <p:spTgt spid="27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6"/>
                                        </p:tgtEl>
                                        <p:attrNameLst>
                                          <p:attrName>style.visibility</p:attrName>
                                        </p:attrNameLst>
                                      </p:cBhvr>
                                      <p:to>
                                        <p:strVal val="visible"/>
                                      </p:to>
                                    </p:set>
                                    <p:animEffect transition="in" filter="blinds(horizontal)">
                                      <p:cBhvr>
                                        <p:cTn id="10"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animBg="1"/>
      <p:bldP spid="2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1470" y="71422"/>
            <a:ext cx="8229600" cy="1143000"/>
          </a:xfrm>
        </p:spPr>
        <p:txBody>
          <a:bodyPr/>
          <a:lstStyle/>
          <a:p>
            <a:pPr rtl="0"/>
            <a:r>
              <a:rPr lang="en-GB" dirty="0" smtClean="0">
                <a:solidFill>
                  <a:srgbClr val="C00000"/>
                </a:solidFill>
              </a:rPr>
              <a:t>Isomerization</a:t>
            </a:r>
            <a:endParaRPr lang="en-GB" dirty="0"/>
          </a:p>
        </p:txBody>
      </p:sp>
      <p:sp>
        <p:nvSpPr>
          <p:cNvPr id="3" name="عنصر نائب للمحتوى 2"/>
          <p:cNvSpPr>
            <a:spLocks noGrp="1"/>
          </p:cNvSpPr>
          <p:nvPr>
            <p:ph idx="1"/>
          </p:nvPr>
        </p:nvSpPr>
        <p:spPr>
          <a:xfrm>
            <a:off x="500066" y="1214422"/>
            <a:ext cx="8858280" cy="5357850"/>
          </a:xfrm>
        </p:spPr>
        <p:txBody>
          <a:bodyPr>
            <a:normAutofit/>
          </a:bodyPr>
          <a:lstStyle/>
          <a:p>
            <a:pPr algn="l" rtl="0">
              <a:buFont typeface="Wingdings" pitchFamily="2" charset="2"/>
              <a:buChar char="q"/>
            </a:pPr>
            <a:r>
              <a:rPr lang="en-US" sz="2800" dirty="0" smtClean="0">
                <a:latin typeface="Arial" pitchFamily="34" charset="0"/>
                <a:cs typeface="Arial" pitchFamily="34" charset="0"/>
              </a:rPr>
              <a:t>Enantiomers: are two stereoisomers that are mirror images to each other but not superimposable</a:t>
            </a:r>
          </a:p>
          <a:p>
            <a:pPr algn="l" rtl="0">
              <a:buFont typeface="Wingdings" pitchFamily="2" charset="2"/>
              <a:buChar char="q"/>
            </a:pPr>
            <a:r>
              <a:rPr lang="en-US" sz="2800" b="1" dirty="0" smtClean="0">
                <a:latin typeface="Arial" pitchFamily="34" charset="0"/>
                <a:cs typeface="Arial" pitchFamily="34" charset="0"/>
              </a:rPr>
              <a:t>D-</a:t>
            </a:r>
            <a:r>
              <a:rPr lang="en-US" sz="2800" dirty="0" smtClean="0">
                <a:latin typeface="Arial" pitchFamily="34" charset="0"/>
                <a:cs typeface="Arial" pitchFamily="34" charset="0"/>
              </a:rPr>
              <a:t> (dexter)/</a:t>
            </a:r>
            <a:r>
              <a:rPr lang="en-US" sz="2800" b="1" dirty="0" smtClean="0">
                <a:latin typeface="Arial" pitchFamily="34" charset="0"/>
                <a:cs typeface="Arial" pitchFamily="34" charset="0"/>
              </a:rPr>
              <a:t>L-</a:t>
            </a:r>
            <a:r>
              <a:rPr lang="en-US" sz="2800" dirty="0" smtClean="0">
                <a:latin typeface="Arial" pitchFamily="34" charset="0"/>
                <a:cs typeface="Arial" pitchFamily="34" charset="0"/>
              </a:rPr>
              <a:t> (laevus) Nomenclature system: commonly used to assign the configurations in  sugars and amino acids</a:t>
            </a:r>
          </a:p>
          <a:p>
            <a:pPr lvl="2" algn="l" rtl="0">
              <a:buNone/>
            </a:pPr>
            <a:endParaRPr lang="en-US" sz="800" dirty="0" smtClean="0">
              <a:latin typeface="Arial" pitchFamily="34" charset="0"/>
              <a:cs typeface="Arial" pitchFamily="34" charset="0"/>
            </a:endParaRPr>
          </a:p>
          <a:p>
            <a:pPr lvl="1" algn="l" rtl="0">
              <a:buFont typeface="Wingdings" pitchFamily="2" charset="2"/>
              <a:buChar char="§"/>
            </a:pPr>
            <a:r>
              <a:rPr lang="en-US" sz="2400" dirty="0" smtClean="0">
                <a:latin typeface="Arial" pitchFamily="34" charset="0"/>
                <a:cs typeface="Arial" pitchFamily="34" charset="0"/>
              </a:rPr>
              <a:t>As a rule of thumb: </a:t>
            </a:r>
            <a:r>
              <a:rPr lang="en-GB" sz="2400" dirty="0" smtClean="0">
                <a:latin typeface="Arial" pitchFamily="34" charset="0"/>
                <a:cs typeface="Arial" pitchFamily="34" charset="0"/>
              </a:rPr>
              <a:t> if the farthest chiral atom from the highest oxidized carbon (i.e.  carbonyl group) has –OH group on the right side, the configuration is D. If it is on     the left, the configuration is L.</a:t>
            </a:r>
          </a:p>
          <a:p>
            <a:pPr lvl="1" algn="l" rtl="0">
              <a:buFont typeface="Wingdings" pitchFamily="2" charset="2"/>
              <a:buChar char="§"/>
            </a:pPr>
            <a:r>
              <a:rPr lang="en-GB" sz="2400" dirty="0" smtClean="0">
                <a:latin typeface="Arial" pitchFamily="34" charset="0"/>
                <a:cs typeface="Arial" pitchFamily="34" charset="0"/>
              </a:rPr>
              <a:t>Most naturally occurring sugars are D-isomers while most naturally occurring amino acids are L-isomers. </a:t>
            </a:r>
            <a:endParaRPr lang="en-US" sz="2400" dirty="0" smtClean="0">
              <a:latin typeface="Arial" pitchFamily="34" charset="0"/>
              <a:cs typeface="Arial" pitchFamily="34" charset="0"/>
            </a:endParaRPr>
          </a:p>
        </p:txBody>
      </p:sp>
      <p:pic>
        <p:nvPicPr>
          <p:cNvPr id="5" name="Picture 2" descr="http://www.mutah.edu.jo/images/banners/medi-sign.gif"/>
          <p:cNvPicPr>
            <a:picLocks noChangeAspect="1" noChangeArrowheads="1"/>
          </p:cNvPicPr>
          <p:nvPr/>
        </p:nvPicPr>
        <p:blipFill>
          <a:blip r:embed="rId2" cstate="print"/>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polariser.gif"/>
          <p:cNvPicPr>
            <a:picLocks noChangeAspect="1"/>
          </p:cNvPicPr>
          <p:nvPr/>
        </p:nvPicPr>
        <p:blipFill>
          <a:blip r:embed="rId2" cstate="print"/>
          <a:stretch>
            <a:fillRect/>
          </a:stretch>
        </p:blipFill>
        <p:spPr>
          <a:xfrm>
            <a:off x="1944324" y="2564904"/>
            <a:ext cx="5342320" cy="3143272"/>
          </a:xfrm>
          <a:prstGeom prst="rect">
            <a:avLst/>
          </a:prstGeom>
        </p:spPr>
      </p:pic>
      <p:sp>
        <p:nvSpPr>
          <p:cNvPr id="2" name="عنوان 1"/>
          <p:cNvSpPr>
            <a:spLocks noGrp="1"/>
          </p:cNvSpPr>
          <p:nvPr>
            <p:ph type="title"/>
          </p:nvPr>
        </p:nvSpPr>
        <p:spPr>
          <a:xfrm>
            <a:off x="-32" y="71414"/>
            <a:ext cx="8229600" cy="1143000"/>
          </a:xfrm>
        </p:spPr>
        <p:txBody>
          <a:bodyPr/>
          <a:lstStyle/>
          <a:p>
            <a:r>
              <a:rPr lang="en-US" dirty="0" smtClean="0">
                <a:solidFill>
                  <a:srgbClr val="C00000"/>
                </a:solidFill>
              </a:rPr>
              <a:t>Monosaccharides</a:t>
            </a:r>
            <a:endParaRPr lang="en-GB" dirty="0"/>
          </a:p>
        </p:txBody>
      </p:sp>
      <p:sp>
        <p:nvSpPr>
          <p:cNvPr id="3" name="عنصر نائب للمحتوى 2"/>
          <p:cNvSpPr>
            <a:spLocks noGrp="1"/>
          </p:cNvSpPr>
          <p:nvPr>
            <p:ph idx="1"/>
          </p:nvPr>
        </p:nvSpPr>
        <p:spPr>
          <a:xfrm>
            <a:off x="428596" y="1268760"/>
            <a:ext cx="8858312" cy="5616624"/>
          </a:xfrm>
        </p:spPr>
        <p:txBody>
          <a:bodyPr>
            <a:normAutofit/>
          </a:bodyPr>
          <a:lstStyle/>
          <a:p>
            <a:pPr algn="l" rtl="0">
              <a:buFont typeface="Wingdings" pitchFamily="2" charset="2"/>
              <a:buChar char="q"/>
            </a:pPr>
            <a:r>
              <a:rPr lang="en-US" sz="2800" dirty="0" smtClean="0">
                <a:latin typeface="Arial" pitchFamily="34" charset="0"/>
                <a:cs typeface="Arial" pitchFamily="34" charset="0"/>
              </a:rPr>
              <a:t>Enantiomers are optically active and can rotate the polarized light plane either clockwise or counterclockwise</a:t>
            </a:r>
          </a:p>
          <a:p>
            <a:pPr algn="l" rtl="0">
              <a:buFont typeface="Wingdings" pitchFamily="2" charset="2"/>
              <a:buChar char="q"/>
            </a:pPr>
            <a:endParaRPr lang="en-US" sz="2800" dirty="0">
              <a:latin typeface="Arial" pitchFamily="34" charset="0"/>
              <a:cs typeface="Arial" pitchFamily="34" charset="0"/>
            </a:endParaRPr>
          </a:p>
          <a:p>
            <a:pPr algn="l" rtl="0">
              <a:buFont typeface="Wingdings" pitchFamily="2" charset="2"/>
              <a:buChar char="q"/>
            </a:pPr>
            <a:endParaRPr lang="en-US" sz="2800" dirty="0" smtClean="0">
              <a:latin typeface="Arial" pitchFamily="34" charset="0"/>
              <a:cs typeface="Arial" pitchFamily="34" charset="0"/>
            </a:endParaRPr>
          </a:p>
          <a:p>
            <a:pPr algn="l" rtl="0">
              <a:buFont typeface="Wingdings" pitchFamily="2" charset="2"/>
              <a:buChar char="q"/>
            </a:pPr>
            <a:endParaRPr lang="en-US" sz="2800" dirty="0">
              <a:latin typeface="Arial" pitchFamily="34" charset="0"/>
              <a:cs typeface="Arial" pitchFamily="34" charset="0"/>
            </a:endParaRPr>
          </a:p>
          <a:p>
            <a:pPr algn="l" rtl="0">
              <a:buFont typeface="Wingdings" pitchFamily="2" charset="2"/>
              <a:buChar char="q"/>
            </a:pPr>
            <a:endParaRPr lang="en-US" sz="2800" dirty="0" smtClean="0">
              <a:latin typeface="Arial" pitchFamily="34" charset="0"/>
              <a:cs typeface="Arial" pitchFamily="34" charset="0"/>
            </a:endParaRPr>
          </a:p>
          <a:p>
            <a:pPr algn="l" rtl="0">
              <a:buFont typeface="Wingdings" pitchFamily="2" charset="2"/>
              <a:buChar char="q"/>
            </a:pPr>
            <a:endParaRPr lang="en-US" sz="2800" dirty="0">
              <a:latin typeface="Arial" pitchFamily="34" charset="0"/>
              <a:cs typeface="Arial" pitchFamily="34" charset="0"/>
            </a:endParaRPr>
          </a:p>
          <a:p>
            <a:pPr marL="0" indent="0" algn="l" rtl="0">
              <a:buNone/>
            </a:pPr>
            <a:endParaRPr lang="en-US" sz="2800" dirty="0" smtClean="0">
              <a:latin typeface="Arial" pitchFamily="34" charset="0"/>
              <a:cs typeface="Arial" pitchFamily="34" charset="0"/>
            </a:endParaRPr>
          </a:p>
          <a:p>
            <a:pPr algn="l" rtl="0">
              <a:buFont typeface="Wingdings" pitchFamily="2" charset="2"/>
              <a:buChar char="q"/>
            </a:pPr>
            <a:r>
              <a:rPr lang="en-US" sz="2800" b="1" dirty="0">
                <a:latin typeface="Arial" pitchFamily="34" charset="0"/>
                <a:cs typeface="Arial" pitchFamily="34" charset="0"/>
              </a:rPr>
              <a:t>Racemic mixture </a:t>
            </a:r>
            <a:r>
              <a:rPr lang="en-US" sz="2800" dirty="0">
                <a:latin typeface="Arial" pitchFamily="34" charset="0"/>
                <a:cs typeface="Arial" pitchFamily="34" charset="0"/>
              </a:rPr>
              <a:t>contains equal amounts of each enantiomer </a:t>
            </a:r>
          </a:p>
          <a:p>
            <a:pPr algn="l" rtl="0">
              <a:buFont typeface="Wingdings" pitchFamily="2" charset="2"/>
              <a:buChar char="q"/>
            </a:pPr>
            <a:endParaRPr lang="en-US" sz="2800" dirty="0" smtClean="0">
              <a:latin typeface="Arial" pitchFamily="34" charset="0"/>
              <a:cs typeface="Arial" pitchFamily="34" charset="0"/>
            </a:endParaRPr>
          </a:p>
          <a:p>
            <a:pPr lvl="2" algn="l" rtl="0">
              <a:buNone/>
            </a:pPr>
            <a:endParaRPr lang="en-GB" dirty="0">
              <a:latin typeface="Arial" pitchFamily="34" charset="0"/>
              <a:cs typeface="Arial" pitchFamily="34" charset="0"/>
            </a:endParaRPr>
          </a:p>
        </p:txBody>
      </p:sp>
      <p:pic>
        <p:nvPicPr>
          <p:cNvPr id="5" name="Picture 2" descr="http://www.mutah.edu.jo/images/banners/medi-sign.gif"/>
          <p:cNvPicPr>
            <a:picLocks noChangeAspect="1" noChangeArrowheads="1"/>
          </p:cNvPicPr>
          <p:nvPr/>
        </p:nvPicPr>
        <p:blipFill>
          <a:blip r:embed="rId3" cstate="print"/>
          <a:srcRect/>
          <a:stretch>
            <a:fillRect/>
          </a:stretch>
        </p:blipFill>
        <p:spPr bwMode="auto">
          <a:xfrm>
            <a:off x="7929586" y="61864"/>
            <a:ext cx="1143008" cy="1295410"/>
          </a:xfrm>
          <a:prstGeom prst="rect">
            <a:avLst/>
          </a:prstGeom>
          <a:noFill/>
        </p:spPr>
      </p:pic>
      <p:sp>
        <p:nvSpPr>
          <p:cNvPr id="6" name="مستطيل 5"/>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vertical)">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US" dirty="0" smtClean="0">
                <a:solidFill>
                  <a:srgbClr val="C00000"/>
                </a:solidFill>
              </a:rPr>
              <a:t>Monosaccharides</a:t>
            </a:r>
            <a:endParaRPr lang="en-GB" dirty="0"/>
          </a:p>
        </p:txBody>
      </p:sp>
      <p:sp>
        <p:nvSpPr>
          <p:cNvPr id="3" name="عنصر نائب للمحتوى 2"/>
          <p:cNvSpPr>
            <a:spLocks noGrp="1"/>
          </p:cNvSpPr>
          <p:nvPr>
            <p:ph idx="1"/>
          </p:nvPr>
        </p:nvSpPr>
        <p:spPr>
          <a:xfrm>
            <a:off x="428596" y="1357298"/>
            <a:ext cx="8858312" cy="5286412"/>
          </a:xfrm>
        </p:spPr>
        <p:txBody>
          <a:bodyPr>
            <a:normAutofit/>
          </a:bodyPr>
          <a:lstStyle/>
          <a:p>
            <a:pPr algn="l" rtl="0">
              <a:buFont typeface="Wingdings" pitchFamily="2" charset="2"/>
              <a:buChar char="q"/>
            </a:pPr>
            <a:r>
              <a:rPr lang="en-US" sz="2800" dirty="0" smtClean="0">
                <a:latin typeface="Arial" pitchFamily="34" charset="0"/>
                <a:cs typeface="Arial" pitchFamily="34" charset="0"/>
              </a:rPr>
              <a:t>Enantiomers are optically active and can rotate the polarized light plane either clockwise or counterclockwise</a:t>
            </a:r>
          </a:p>
          <a:p>
            <a:pPr lvl="2" algn="l" rtl="0">
              <a:buFont typeface="Wingdings" pitchFamily="2" charset="2"/>
              <a:buChar char="§"/>
            </a:pPr>
            <a:r>
              <a:rPr lang="en-US" dirty="0" smtClean="0">
                <a:latin typeface="Arial" pitchFamily="34" charset="0"/>
                <a:cs typeface="Arial" pitchFamily="34" charset="0"/>
              </a:rPr>
              <a:t>(+)/(-) nomenclature system: if one enantiomer rotates the light clockwise, it is labeled (+) or (</a:t>
            </a:r>
            <a:r>
              <a:rPr lang="en-US" i="1" dirty="0" smtClean="0">
                <a:latin typeface="Arial" pitchFamily="34" charset="0"/>
                <a:cs typeface="Arial" pitchFamily="34" charset="0"/>
              </a:rPr>
              <a:t>d</a:t>
            </a:r>
            <a:r>
              <a:rPr lang="en-US" dirty="0" smtClean="0">
                <a:latin typeface="Arial" pitchFamily="34" charset="0"/>
                <a:cs typeface="Arial" pitchFamily="34" charset="0"/>
              </a:rPr>
              <a:t>)</a:t>
            </a:r>
            <a:r>
              <a:rPr lang="en-US" i="1" dirty="0" smtClean="0">
                <a:latin typeface="Arial" pitchFamily="34" charset="0"/>
                <a:cs typeface="Arial" pitchFamily="34" charset="0"/>
              </a:rPr>
              <a:t> </a:t>
            </a:r>
            <a:r>
              <a:rPr lang="en-US" dirty="0" smtClean="0">
                <a:latin typeface="Arial" pitchFamily="34" charset="0"/>
                <a:cs typeface="Arial" pitchFamily="34" charset="0"/>
              </a:rPr>
              <a:t>(dextrorotatory). The second mirror image enantiomer is labeled (-) or (</a:t>
            </a:r>
            <a:r>
              <a:rPr lang="en-US" i="1" dirty="0" smtClean="0">
                <a:latin typeface="Arial" pitchFamily="34" charset="0"/>
                <a:cs typeface="Arial" pitchFamily="34" charset="0"/>
              </a:rPr>
              <a:t>l</a:t>
            </a:r>
            <a:r>
              <a:rPr lang="en-US" dirty="0" smtClean="0">
                <a:latin typeface="Arial" pitchFamily="34" charset="0"/>
                <a:cs typeface="Arial" pitchFamily="34" charset="0"/>
              </a:rPr>
              <a:t>)</a:t>
            </a:r>
            <a:r>
              <a:rPr lang="en-US" i="1" dirty="0" smtClean="0">
                <a:latin typeface="Arial" pitchFamily="34" charset="0"/>
                <a:cs typeface="Arial" pitchFamily="34" charset="0"/>
              </a:rPr>
              <a:t> </a:t>
            </a:r>
            <a:r>
              <a:rPr lang="en-US" dirty="0" smtClean="0">
                <a:latin typeface="Arial" pitchFamily="34" charset="0"/>
                <a:cs typeface="Arial" pitchFamily="34" charset="0"/>
              </a:rPr>
              <a:t>laevorotatory.</a:t>
            </a:r>
          </a:p>
          <a:p>
            <a:pPr lvl="2" algn="l" rtl="0">
              <a:buFont typeface="Wingdings" pitchFamily="2" charset="2"/>
              <a:buChar char="§"/>
            </a:pPr>
            <a:r>
              <a:rPr lang="en-US" dirty="0" smtClean="0">
                <a:latin typeface="Arial" pitchFamily="34" charset="0"/>
                <a:cs typeface="Arial" pitchFamily="34" charset="0"/>
              </a:rPr>
              <a:t>by chance, it was found that  D-glyceraldehyde is in  fact the dextrorotatory isomer. </a:t>
            </a:r>
          </a:p>
          <a:p>
            <a:pPr lvl="2" algn="l" rtl="0">
              <a:buFont typeface="Wingdings" pitchFamily="2" charset="2"/>
              <a:buChar char="§"/>
            </a:pPr>
            <a:r>
              <a:rPr lang="en-US" dirty="0" smtClean="0">
                <a:latin typeface="Arial" pitchFamily="34" charset="0"/>
                <a:cs typeface="Arial" pitchFamily="34" charset="0"/>
              </a:rPr>
              <a:t> D/L system should not  be confused with +/-  or </a:t>
            </a:r>
            <a:r>
              <a:rPr lang="en-US" i="1" dirty="0" smtClean="0">
                <a:latin typeface="Arial" pitchFamily="34" charset="0"/>
                <a:cs typeface="Arial" pitchFamily="34" charset="0"/>
              </a:rPr>
              <a:t>d</a:t>
            </a:r>
            <a:r>
              <a:rPr lang="en-US" dirty="0" smtClean="0">
                <a:latin typeface="Arial" pitchFamily="34" charset="0"/>
                <a:cs typeface="Arial" pitchFamily="34" charset="0"/>
              </a:rPr>
              <a:t>/l  system. For example, D-fructose (laevulose) is levorotatory whereas D-glucose (dextrose) is dextrorotatory.</a:t>
            </a:r>
          </a:p>
          <a:p>
            <a:pPr lvl="2" algn="l" rtl="0">
              <a:buNone/>
            </a:pPr>
            <a:endParaRPr lang="en-GB" dirty="0">
              <a:latin typeface="Arial" pitchFamily="34" charset="0"/>
              <a:cs typeface="Arial" pitchFamily="34" charset="0"/>
            </a:endParaRPr>
          </a:p>
        </p:txBody>
      </p:sp>
      <p:pic>
        <p:nvPicPr>
          <p:cNvPr id="5" name="Picture 2" descr="http://www.mutah.edu.jo/images/banners/medi-sign.gif"/>
          <p:cNvPicPr>
            <a:picLocks noChangeAspect="1" noChangeArrowheads="1"/>
          </p:cNvPicPr>
          <p:nvPr/>
        </p:nvPicPr>
        <p:blipFill>
          <a:blip r:embed="rId2" cstate="print"/>
          <a:srcRect/>
          <a:stretch>
            <a:fillRect/>
          </a:stretch>
        </p:blipFill>
        <p:spPr bwMode="auto">
          <a:xfrm>
            <a:off x="7929586" y="61864"/>
            <a:ext cx="1143008" cy="1295410"/>
          </a:xfrm>
          <a:prstGeom prst="rect">
            <a:avLst/>
          </a:prstGeom>
          <a:noFill/>
        </p:spPr>
      </p:pic>
      <p:sp>
        <p:nvSpPr>
          <p:cNvPr id="6" name="مستطيل 5"/>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مستطيل 88"/>
          <p:cNvSpPr/>
          <p:nvPr/>
        </p:nvSpPr>
        <p:spPr>
          <a:xfrm rot="10800000">
            <a:off x="1962574" y="3834031"/>
            <a:ext cx="823476" cy="4522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3" name="مستطيل 32"/>
          <p:cNvSpPr/>
          <p:nvPr/>
        </p:nvSpPr>
        <p:spPr>
          <a:xfrm rot="10800000">
            <a:off x="2034012" y="4762725"/>
            <a:ext cx="823476" cy="4522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 name="عنوان 1"/>
          <p:cNvSpPr>
            <a:spLocks noGrp="1"/>
          </p:cNvSpPr>
          <p:nvPr>
            <p:ph type="title"/>
          </p:nvPr>
        </p:nvSpPr>
        <p:spPr>
          <a:xfrm>
            <a:off x="57176" y="71414"/>
            <a:ext cx="8229600" cy="1143000"/>
          </a:xfrm>
        </p:spPr>
        <p:txBody>
          <a:bodyPr/>
          <a:lstStyle/>
          <a:p>
            <a:r>
              <a:rPr lang="en-US" dirty="0" smtClean="0">
                <a:solidFill>
                  <a:srgbClr val="C00000"/>
                </a:solidFill>
              </a:rPr>
              <a:t>Monosaccharides</a:t>
            </a:r>
            <a:endParaRPr lang="en-GB" dirty="0"/>
          </a:p>
        </p:txBody>
      </p:sp>
      <p:sp>
        <p:nvSpPr>
          <p:cNvPr id="3" name="عنصر نائب للمحتوى 2"/>
          <p:cNvSpPr>
            <a:spLocks noGrp="1"/>
          </p:cNvSpPr>
          <p:nvPr>
            <p:ph idx="1"/>
          </p:nvPr>
        </p:nvSpPr>
        <p:spPr>
          <a:xfrm>
            <a:off x="467544" y="1196752"/>
            <a:ext cx="8786874" cy="5286412"/>
          </a:xfrm>
        </p:spPr>
        <p:txBody>
          <a:bodyPr>
            <a:normAutofit/>
          </a:bodyPr>
          <a:lstStyle/>
          <a:p>
            <a:pPr algn="l" rtl="0">
              <a:buFont typeface="Wingdings" pitchFamily="2" charset="2"/>
              <a:buChar char="q"/>
            </a:pPr>
            <a:r>
              <a:rPr lang="en-US" sz="2800" dirty="0" smtClean="0">
                <a:latin typeface="Arial" pitchFamily="34" charset="0"/>
                <a:cs typeface="Arial" pitchFamily="34" charset="0"/>
              </a:rPr>
              <a:t>Epimers: are stereoisomers that differ in the configurations of atoms at </a:t>
            </a:r>
            <a:r>
              <a:rPr lang="en-US" sz="2800" b="1" u="sng" dirty="0" smtClean="0">
                <a:latin typeface="Arial" pitchFamily="34" charset="0"/>
                <a:cs typeface="Arial" pitchFamily="34" charset="0"/>
              </a:rPr>
              <a:t>only</a:t>
            </a:r>
            <a:r>
              <a:rPr lang="en-US" sz="2800" dirty="0" smtClean="0">
                <a:latin typeface="Arial" pitchFamily="34" charset="0"/>
                <a:cs typeface="Arial" pitchFamily="34" charset="0"/>
              </a:rPr>
              <a:t> one stereogenic center (</a:t>
            </a:r>
            <a:r>
              <a:rPr lang="en-US" sz="2800" smtClean="0">
                <a:latin typeface="Arial" pitchFamily="34" charset="0"/>
                <a:cs typeface="Arial" pitchFamily="34" charset="0"/>
              </a:rPr>
              <a:t>chiral center in CHO). </a:t>
            </a:r>
            <a:r>
              <a:rPr lang="en-US" sz="2800" dirty="0" smtClean="0">
                <a:latin typeface="Arial" pitchFamily="34" charset="0"/>
                <a:cs typeface="Arial" pitchFamily="34" charset="0"/>
              </a:rPr>
              <a:t>They are not mirror image isomers.</a:t>
            </a:r>
            <a:endParaRPr lang="en-GB" sz="2800" dirty="0">
              <a:latin typeface="Arial" pitchFamily="34" charset="0"/>
              <a:cs typeface="Arial" pitchFamily="34" charset="0"/>
            </a:endParaRPr>
          </a:p>
        </p:txBody>
      </p:sp>
      <p:sp>
        <p:nvSpPr>
          <p:cNvPr id="5" name="مستطيل 4"/>
          <p:cNvSpPr/>
          <p:nvPr/>
        </p:nvSpPr>
        <p:spPr>
          <a:xfrm rot="10800000">
            <a:off x="3534210" y="4757088"/>
            <a:ext cx="823476" cy="4522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grpSp>
        <p:nvGrpSpPr>
          <p:cNvPr id="6" name="مجموعة 5"/>
          <p:cNvGrpSpPr/>
          <p:nvPr/>
        </p:nvGrpSpPr>
        <p:grpSpPr>
          <a:xfrm>
            <a:off x="702291" y="3171766"/>
            <a:ext cx="2083759" cy="3471944"/>
            <a:chOff x="4429124" y="1142984"/>
            <a:chExt cx="2083759" cy="3471944"/>
          </a:xfrm>
        </p:grpSpPr>
        <p:sp>
          <p:nvSpPr>
            <p:cNvPr id="7" name="مربع نص 6"/>
            <p:cNvSpPr txBox="1"/>
            <p:nvPr/>
          </p:nvSpPr>
          <p:spPr>
            <a:xfrm>
              <a:off x="4848466" y="4214818"/>
              <a:ext cx="1223732" cy="400110"/>
            </a:xfrm>
            <a:prstGeom prst="rect">
              <a:avLst/>
            </a:prstGeom>
            <a:noFill/>
          </p:spPr>
          <p:txBody>
            <a:bodyPr wrap="none" rtlCol="0">
              <a:spAutoFit/>
            </a:bodyPr>
            <a:lstStyle/>
            <a:p>
              <a:r>
                <a:rPr lang="en-US" sz="2000" b="1" dirty="0" smtClean="0">
                  <a:solidFill>
                    <a:srgbClr val="002060"/>
                  </a:solidFill>
                </a:rPr>
                <a:t>D-glucose</a:t>
              </a:r>
              <a:endParaRPr lang="en-GB" sz="2000" b="1" dirty="0">
                <a:solidFill>
                  <a:srgbClr val="002060"/>
                </a:solidFill>
              </a:endParaRPr>
            </a:p>
          </p:txBody>
        </p:sp>
        <p:grpSp>
          <p:nvGrpSpPr>
            <p:cNvPr id="8" name="مجموعة 245"/>
            <p:cNvGrpSpPr/>
            <p:nvPr/>
          </p:nvGrpSpPr>
          <p:grpSpPr>
            <a:xfrm>
              <a:off x="4429124" y="1142984"/>
              <a:ext cx="2083759" cy="3091070"/>
              <a:chOff x="5844502" y="2381497"/>
              <a:chExt cx="2083759" cy="3091070"/>
            </a:xfrm>
          </p:grpSpPr>
          <p:grpSp>
            <p:nvGrpSpPr>
              <p:cNvPr id="9" name="مجموعة 90"/>
              <p:cNvGrpSpPr/>
              <p:nvPr/>
            </p:nvGrpSpPr>
            <p:grpSpPr>
              <a:xfrm>
                <a:off x="5844502" y="2381497"/>
                <a:ext cx="2083759" cy="3091070"/>
                <a:chOff x="1000100" y="2217340"/>
                <a:chExt cx="2226544" cy="3436409"/>
              </a:xfrm>
            </p:grpSpPr>
            <p:grpSp>
              <p:nvGrpSpPr>
                <p:cNvPr id="11" name="مجموعة 88"/>
                <p:cNvGrpSpPr/>
                <p:nvPr/>
              </p:nvGrpSpPr>
              <p:grpSpPr>
                <a:xfrm>
                  <a:off x="1000100" y="2643183"/>
                  <a:ext cx="2226544" cy="3010566"/>
                  <a:chOff x="1059572" y="2643183"/>
                  <a:chExt cx="2226544" cy="3010566"/>
                </a:xfrm>
              </p:grpSpPr>
              <p:cxnSp>
                <p:nvCxnSpPr>
                  <p:cNvPr id="19" name="رابط مستقيم 18"/>
                  <p:cNvCxnSpPr/>
                  <p:nvPr/>
                </p:nvCxnSpPr>
                <p:spPr>
                  <a:xfrm>
                    <a:off x="1718083" y="4812870"/>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مربع نص 19"/>
                  <p:cNvSpPr txBox="1"/>
                  <p:nvPr/>
                </p:nvSpPr>
                <p:spPr>
                  <a:xfrm>
                    <a:off x="2560216" y="3929066"/>
                    <a:ext cx="713657" cy="584775"/>
                  </a:xfrm>
                  <a:prstGeom prst="rect">
                    <a:avLst/>
                  </a:prstGeom>
                  <a:noFill/>
                </p:spPr>
                <p:txBody>
                  <a:bodyPr wrap="none" rtlCol="0">
                    <a:spAutoFit/>
                  </a:bodyPr>
                  <a:lstStyle/>
                  <a:p>
                    <a:pPr algn="l" rtl="0"/>
                    <a:r>
                      <a:rPr lang="en-US" sz="2800" dirty="0" smtClean="0"/>
                      <a:t>OH</a:t>
                    </a:r>
                    <a:endParaRPr lang="en-GB" sz="2800" dirty="0"/>
                  </a:p>
                </p:txBody>
              </p:sp>
              <p:sp>
                <p:nvSpPr>
                  <p:cNvPr id="21" name="مربع نص 20"/>
                  <p:cNvSpPr txBox="1"/>
                  <p:nvPr/>
                </p:nvSpPr>
                <p:spPr>
                  <a:xfrm>
                    <a:off x="2572459" y="4487299"/>
                    <a:ext cx="713657" cy="584775"/>
                  </a:xfrm>
                  <a:prstGeom prst="rect">
                    <a:avLst/>
                  </a:prstGeom>
                  <a:noFill/>
                </p:spPr>
                <p:txBody>
                  <a:bodyPr wrap="none" rtlCol="0">
                    <a:spAutoFit/>
                  </a:bodyPr>
                  <a:lstStyle/>
                  <a:p>
                    <a:pPr algn="l" rtl="0"/>
                    <a:r>
                      <a:rPr lang="en-US" sz="2800" dirty="0" smtClean="0"/>
                      <a:t>OH</a:t>
                    </a:r>
                    <a:endParaRPr lang="en-GB" sz="3200" dirty="0"/>
                  </a:p>
                </p:txBody>
              </p:sp>
              <p:sp>
                <p:nvSpPr>
                  <p:cNvPr id="22" name="مربع نص 21"/>
                  <p:cNvSpPr txBox="1"/>
                  <p:nvPr/>
                </p:nvSpPr>
                <p:spPr>
                  <a:xfrm>
                    <a:off x="2577311" y="3357562"/>
                    <a:ext cx="441146" cy="584775"/>
                  </a:xfrm>
                  <a:prstGeom prst="rect">
                    <a:avLst/>
                  </a:prstGeom>
                  <a:noFill/>
                </p:spPr>
                <p:txBody>
                  <a:bodyPr wrap="none" rtlCol="0">
                    <a:spAutoFit/>
                  </a:bodyPr>
                  <a:lstStyle/>
                  <a:p>
                    <a:pPr algn="l" rtl="0"/>
                    <a:r>
                      <a:rPr lang="en-US" sz="2800" dirty="0" smtClean="0"/>
                      <a:t>H</a:t>
                    </a:r>
                    <a:endParaRPr lang="en-GB" sz="3200" dirty="0"/>
                  </a:p>
                </p:txBody>
              </p:sp>
              <p:sp>
                <p:nvSpPr>
                  <p:cNvPr id="23" name="مربع نص 22"/>
                  <p:cNvSpPr txBox="1"/>
                  <p:nvPr/>
                </p:nvSpPr>
                <p:spPr>
                  <a:xfrm>
                    <a:off x="1059572" y="3429000"/>
                    <a:ext cx="713657" cy="584775"/>
                  </a:xfrm>
                  <a:prstGeom prst="rect">
                    <a:avLst/>
                  </a:prstGeom>
                  <a:noFill/>
                </p:spPr>
                <p:txBody>
                  <a:bodyPr wrap="none" rtlCol="0">
                    <a:spAutoFit/>
                  </a:bodyPr>
                  <a:lstStyle/>
                  <a:p>
                    <a:pPr algn="l" rtl="0"/>
                    <a:r>
                      <a:rPr lang="en-US" sz="2800" dirty="0" smtClean="0"/>
                      <a:t>OH</a:t>
                    </a:r>
                    <a:endParaRPr lang="en-GB" sz="2800" dirty="0"/>
                  </a:p>
                </p:txBody>
              </p:sp>
              <p:sp>
                <p:nvSpPr>
                  <p:cNvPr id="24" name="مربع نص 23"/>
                  <p:cNvSpPr txBox="1"/>
                  <p:nvPr/>
                </p:nvSpPr>
                <p:spPr>
                  <a:xfrm>
                    <a:off x="1333252" y="3987233"/>
                    <a:ext cx="441146" cy="584775"/>
                  </a:xfrm>
                  <a:prstGeom prst="rect">
                    <a:avLst/>
                  </a:prstGeom>
                  <a:noFill/>
                </p:spPr>
                <p:txBody>
                  <a:bodyPr wrap="none" rtlCol="0">
                    <a:spAutoFit/>
                  </a:bodyPr>
                  <a:lstStyle/>
                  <a:p>
                    <a:pPr algn="l" rtl="0"/>
                    <a:r>
                      <a:rPr lang="en-US" sz="2800" dirty="0" smtClean="0"/>
                      <a:t>H</a:t>
                    </a:r>
                    <a:endParaRPr lang="en-GB" sz="3200" dirty="0"/>
                  </a:p>
                </p:txBody>
              </p:sp>
              <p:sp>
                <p:nvSpPr>
                  <p:cNvPr id="25" name="مربع نص 24"/>
                  <p:cNvSpPr txBox="1"/>
                  <p:nvPr/>
                </p:nvSpPr>
                <p:spPr>
                  <a:xfrm>
                    <a:off x="1331256" y="4500570"/>
                    <a:ext cx="441146" cy="584775"/>
                  </a:xfrm>
                  <a:prstGeom prst="rect">
                    <a:avLst/>
                  </a:prstGeom>
                  <a:noFill/>
                </p:spPr>
                <p:txBody>
                  <a:bodyPr wrap="none" rtlCol="0">
                    <a:spAutoFit/>
                  </a:bodyPr>
                  <a:lstStyle/>
                  <a:p>
                    <a:pPr algn="l" rtl="0"/>
                    <a:r>
                      <a:rPr lang="en-US" sz="2800" dirty="0" smtClean="0"/>
                      <a:t>H</a:t>
                    </a:r>
                    <a:endParaRPr lang="en-GB" sz="3200" dirty="0"/>
                  </a:p>
                </p:txBody>
              </p:sp>
              <p:cxnSp>
                <p:nvCxnSpPr>
                  <p:cNvPr id="26" name="رابط مستقيم 25"/>
                  <p:cNvCxnSpPr/>
                  <p:nvPr/>
                </p:nvCxnSpPr>
                <p:spPr>
                  <a:xfrm>
                    <a:off x="1718059" y="3713164"/>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رابط مستقيم 26"/>
                  <p:cNvCxnSpPr/>
                  <p:nvPr/>
                </p:nvCxnSpPr>
                <p:spPr>
                  <a:xfrm>
                    <a:off x="1718059" y="4284668"/>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مربع نص 27"/>
                  <p:cNvSpPr txBox="1"/>
                  <p:nvPr/>
                </p:nvSpPr>
                <p:spPr>
                  <a:xfrm>
                    <a:off x="1946887" y="5072074"/>
                    <a:ext cx="1264423" cy="581675"/>
                  </a:xfrm>
                  <a:prstGeom prst="rect">
                    <a:avLst/>
                  </a:prstGeom>
                  <a:noFill/>
                </p:spPr>
                <p:txBody>
                  <a:bodyPr wrap="none" rtlCol="0">
                    <a:spAutoFit/>
                  </a:bodyPr>
                  <a:lstStyle/>
                  <a:p>
                    <a:pPr algn="l" rtl="0"/>
                    <a:r>
                      <a:rPr lang="en-US" sz="2800" dirty="0" smtClean="0"/>
                      <a:t>CH</a:t>
                    </a:r>
                    <a:r>
                      <a:rPr lang="en-US" sz="2800" b="1" baseline="-25000" dirty="0" smtClean="0"/>
                      <a:t>2</a:t>
                    </a:r>
                    <a:r>
                      <a:rPr lang="en-US" sz="2800" dirty="0" smtClean="0"/>
                      <a:t>OH</a:t>
                    </a:r>
                    <a:endParaRPr lang="en-GB" sz="2800" dirty="0"/>
                  </a:p>
                </p:txBody>
              </p:sp>
              <p:cxnSp>
                <p:nvCxnSpPr>
                  <p:cNvPr id="29" name="رابط مستقيم 28"/>
                  <p:cNvCxnSpPr/>
                  <p:nvPr/>
                </p:nvCxnSpPr>
                <p:spPr>
                  <a:xfrm>
                    <a:off x="1730856" y="3214686"/>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مربع نص 29"/>
                  <p:cNvSpPr txBox="1"/>
                  <p:nvPr/>
                </p:nvSpPr>
                <p:spPr>
                  <a:xfrm>
                    <a:off x="2573875" y="2928934"/>
                    <a:ext cx="690619" cy="581675"/>
                  </a:xfrm>
                  <a:prstGeom prst="rect">
                    <a:avLst/>
                  </a:prstGeom>
                  <a:noFill/>
                </p:spPr>
                <p:txBody>
                  <a:bodyPr wrap="none" rtlCol="0">
                    <a:spAutoFit/>
                  </a:bodyPr>
                  <a:lstStyle/>
                  <a:p>
                    <a:pPr algn="l" rtl="0"/>
                    <a:r>
                      <a:rPr lang="en-US" sz="2800" dirty="0" smtClean="0"/>
                      <a:t>OH</a:t>
                    </a:r>
                    <a:endParaRPr lang="en-GB" sz="3200" dirty="0"/>
                  </a:p>
                </p:txBody>
              </p:sp>
              <p:sp>
                <p:nvSpPr>
                  <p:cNvPr id="31" name="مربع نص 30"/>
                  <p:cNvSpPr txBox="1"/>
                  <p:nvPr/>
                </p:nvSpPr>
                <p:spPr>
                  <a:xfrm>
                    <a:off x="1331256" y="2915663"/>
                    <a:ext cx="441146" cy="584775"/>
                  </a:xfrm>
                  <a:prstGeom prst="rect">
                    <a:avLst/>
                  </a:prstGeom>
                  <a:noFill/>
                </p:spPr>
                <p:txBody>
                  <a:bodyPr wrap="none" rtlCol="0">
                    <a:spAutoFit/>
                  </a:bodyPr>
                  <a:lstStyle/>
                  <a:p>
                    <a:pPr algn="l" rtl="0"/>
                    <a:r>
                      <a:rPr lang="en-US" sz="2800" dirty="0" smtClean="0"/>
                      <a:t>H</a:t>
                    </a:r>
                    <a:endParaRPr lang="en-GB" sz="3200" dirty="0"/>
                  </a:p>
                </p:txBody>
              </p:sp>
              <p:cxnSp>
                <p:nvCxnSpPr>
                  <p:cNvPr id="32" name="رابط مستقيم 31"/>
                  <p:cNvCxnSpPr/>
                  <p:nvPr/>
                </p:nvCxnSpPr>
                <p:spPr>
                  <a:xfrm rot="5400000">
                    <a:off x="873874" y="3915411"/>
                    <a:ext cx="2571768" cy="27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مجموعة 86"/>
                <p:cNvGrpSpPr/>
                <p:nvPr/>
              </p:nvGrpSpPr>
              <p:grpSpPr>
                <a:xfrm>
                  <a:off x="1854063" y="2217340"/>
                  <a:ext cx="325017" cy="3085300"/>
                  <a:chOff x="2109161" y="2217340"/>
                  <a:chExt cx="325017" cy="3085300"/>
                </a:xfrm>
              </p:grpSpPr>
              <p:sp>
                <p:nvSpPr>
                  <p:cNvPr id="13" name="مربع نص 12"/>
                  <p:cNvSpPr txBox="1"/>
                  <p:nvPr/>
                </p:nvSpPr>
                <p:spPr>
                  <a:xfrm>
                    <a:off x="2109161" y="2887559"/>
                    <a:ext cx="294953" cy="342162"/>
                  </a:xfrm>
                  <a:prstGeom prst="rect">
                    <a:avLst/>
                  </a:prstGeom>
                  <a:noFill/>
                </p:spPr>
                <p:txBody>
                  <a:bodyPr wrap="none" rtlCol="0">
                    <a:spAutoFit/>
                  </a:bodyPr>
                  <a:lstStyle/>
                  <a:p>
                    <a:pPr algn="l" rtl="0"/>
                    <a:r>
                      <a:rPr lang="en-US" sz="1400" b="1" dirty="0" smtClean="0">
                        <a:solidFill>
                          <a:srgbClr val="C00000"/>
                        </a:solidFill>
                      </a:rPr>
                      <a:t>2</a:t>
                    </a:r>
                    <a:endParaRPr lang="en-GB" b="1" dirty="0">
                      <a:solidFill>
                        <a:srgbClr val="C00000"/>
                      </a:solidFill>
                    </a:endParaRPr>
                  </a:p>
                </p:txBody>
              </p:sp>
              <p:sp>
                <p:nvSpPr>
                  <p:cNvPr id="14" name="مربع نص 13"/>
                  <p:cNvSpPr txBox="1"/>
                  <p:nvPr/>
                </p:nvSpPr>
                <p:spPr>
                  <a:xfrm>
                    <a:off x="2109161" y="3433113"/>
                    <a:ext cx="294953" cy="342162"/>
                  </a:xfrm>
                  <a:prstGeom prst="rect">
                    <a:avLst/>
                  </a:prstGeom>
                  <a:noFill/>
                </p:spPr>
                <p:txBody>
                  <a:bodyPr wrap="none" rtlCol="0">
                    <a:spAutoFit/>
                  </a:bodyPr>
                  <a:lstStyle/>
                  <a:p>
                    <a:pPr algn="l" rtl="0"/>
                    <a:r>
                      <a:rPr lang="en-US" sz="1400" b="1" dirty="0" smtClean="0">
                        <a:solidFill>
                          <a:srgbClr val="C00000"/>
                        </a:solidFill>
                      </a:rPr>
                      <a:t>3</a:t>
                    </a:r>
                    <a:endParaRPr lang="en-GB" b="1" dirty="0">
                      <a:solidFill>
                        <a:srgbClr val="C00000"/>
                      </a:solidFill>
                    </a:endParaRPr>
                  </a:p>
                </p:txBody>
              </p:sp>
              <p:sp>
                <p:nvSpPr>
                  <p:cNvPr id="15" name="مربع نص 14"/>
                  <p:cNvSpPr txBox="1"/>
                  <p:nvPr/>
                </p:nvSpPr>
                <p:spPr>
                  <a:xfrm>
                    <a:off x="2109161" y="3971271"/>
                    <a:ext cx="294953" cy="342162"/>
                  </a:xfrm>
                  <a:prstGeom prst="rect">
                    <a:avLst/>
                  </a:prstGeom>
                  <a:noFill/>
                </p:spPr>
                <p:txBody>
                  <a:bodyPr wrap="none" rtlCol="0">
                    <a:spAutoFit/>
                  </a:bodyPr>
                  <a:lstStyle/>
                  <a:p>
                    <a:pPr algn="l" rtl="0"/>
                    <a:r>
                      <a:rPr lang="en-US" sz="1400" b="1" dirty="0" smtClean="0">
                        <a:solidFill>
                          <a:srgbClr val="C00000"/>
                        </a:solidFill>
                      </a:rPr>
                      <a:t>4</a:t>
                    </a:r>
                    <a:endParaRPr lang="en-GB" b="1" dirty="0">
                      <a:solidFill>
                        <a:srgbClr val="C00000"/>
                      </a:solidFill>
                    </a:endParaRPr>
                  </a:p>
                </p:txBody>
              </p:sp>
              <p:sp>
                <p:nvSpPr>
                  <p:cNvPr id="16" name="مربع نص 15"/>
                  <p:cNvSpPr txBox="1"/>
                  <p:nvPr/>
                </p:nvSpPr>
                <p:spPr>
                  <a:xfrm>
                    <a:off x="2109161" y="4960478"/>
                    <a:ext cx="294953" cy="342162"/>
                  </a:xfrm>
                  <a:prstGeom prst="rect">
                    <a:avLst/>
                  </a:prstGeom>
                  <a:noFill/>
                </p:spPr>
                <p:txBody>
                  <a:bodyPr wrap="none" rtlCol="0">
                    <a:spAutoFit/>
                  </a:bodyPr>
                  <a:lstStyle/>
                  <a:p>
                    <a:pPr algn="l" rtl="0"/>
                    <a:r>
                      <a:rPr lang="en-US" sz="1400" b="1" dirty="0" smtClean="0">
                        <a:solidFill>
                          <a:srgbClr val="C00000"/>
                        </a:solidFill>
                      </a:rPr>
                      <a:t>6</a:t>
                    </a:r>
                    <a:endParaRPr lang="en-GB" b="1" dirty="0">
                      <a:solidFill>
                        <a:srgbClr val="C00000"/>
                      </a:solidFill>
                    </a:endParaRPr>
                  </a:p>
                </p:txBody>
              </p:sp>
              <p:sp>
                <p:nvSpPr>
                  <p:cNvPr id="17" name="مربع نص 16"/>
                  <p:cNvSpPr txBox="1"/>
                  <p:nvPr/>
                </p:nvSpPr>
                <p:spPr>
                  <a:xfrm>
                    <a:off x="2109161" y="4530634"/>
                    <a:ext cx="294953" cy="342162"/>
                  </a:xfrm>
                  <a:prstGeom prst="rect">
                    <a:avLst/>
                  </a:prstGeom>
                  <a:noFill/>
                </p:spPr>
                <p:txBody>
                  <a:bodyPr wrap="none" rtlCol="0">
                    <a:spAutoFit/>
                  </a:bodyPr>
                  <a:lstStyle/>
                  <a:p>
                    <a:pPr algn="l" rtl="0"/>
                    <a:r>
                      <a:rPr lang="en-US" sz="1400" b="1" dirty="0" smtClean="0">
                        <a:solidFill>
                          <a:srgbClr val="C00000"/>
                        </a:solidFill>
                      </a:rPr>
                      <a:t>5</a:t>
                    </a:r>
                    <a:endParaRPr lang="en-GB" b="1" dirty="0">
                      <a:solidFill>
                        <a:srgbClr val="C00000"/>
                      </a:solidFill>
                    </a:endParaRPr>
                  </a:p>
                </p:txBody>
              </p:sp>
              <p:sp>
                <p:nvSpPr>
                  <p:cNvPr id="18" name="مربع نص 17"/>
                  <p:cNvSpPr txBox="1"/>
                  <p:nvPr/>
                </p:nvSpPr>
                <p:spPr>
                  <a:xfrm>
                    <a:off x="2139225" y="2217340"/>
                    <a:ext cx="294953" cy="342162"/>
                  </a:xfrm>
                  <a:prstGeom prst="rect">
                    <a:avLst/>
                  </a:prstGeom>
                  <a:noFill/>
                </p:spPr>
                <p:txBody>
                  <a:bodyPr wrap="none" rtlCol="0">
                    <a:spAutoFit/>
                  </a:bodyPr>
                  <a:lstStyle/>
                  <a:p>
                    <a:pPr algn="l" rtl="0"/>
                    <a:r>
                      <a:rPr lang="en-US" sz="1400" b="1" dirty="0" smtClean="0">
                        <a:solidFill>
                          <a:srgbClr val="C00000"/>
                        </a:solidFill>
                      </a:rPr>
                      <a:t>1</a:t>
                    </a:r>
                    <a:endParaRPr lang="en-GB" b="1" dirty="0">
                      <a:solidFill>
                        <a:srgbClr val="C00000"/>
                      </a:solidFill>
                    </a:endParaRPr>
                  </a:p>
                </p:txBody>
              </p:sp>
            </p:grpSp>
          </p:grpSp>
          <p:sp>
            <p:nvSpPr>
              <p:cNvPr id="10" name="مربع نص 9"/>
              <p:cNvSpPr txBox="1"/>
              <p:nvPr/>
            </p:nvSpPr>
            <p:spPr>
              <a:xfrm>
                <a:off x="6806745" y="2385566"/>
                <a:ext cx="837089" cy="523220"/>
              </a:xfrm>
              <a:prstGeom prst="rect">
                <a:avLst/>
              </a:prstGeom>
              <a:noFill/>
            </p:spPr>
            <p:txBody>
              <a:bodyPr wrap="none" rtlCol="0">
                <a:spAutoFit/>
              </a:bodyPr>
              <a:lstStyle/>
              <a:p>
                <a:pPr algn="l" rtl="0"/>
                <a:r>
                  <a:rPr lang="en-US" sz="2800" dirty="0" smtClean="0"/>
                  <a:t>CHO</a:t>
                </a:r>
                <a:endParaRPr lang="en-GB" sz="3200" dirty="0"/>
              </a:p>
            </p:txBody>
          </p:sp>
        </p:grpSp>
      </p:grpSp>
      <p:grpSp>
        <p:nvGrpSpPr>
          <p:cNvPr id="34" name="مجموعة 33"/>
          <p:cNvGrpSpPr/>
          <p:nvPr/>
        </p:nvGrpSpPr>
        <p:grpSpPr>
          <a:xfrm>
            <a:off x="3559811" y="3171766"/>
            <a:ext cx="2083759" cy="3471944"/>
            <a:chOff x="4429124" y="1142984"/>
            <a:chExt cx="2083759" cy="3471944"/>
          </a:xfrm>
        </p:grpSpPr>
        <p:sp>
          <p:nvSpPr>
            <p:cNvPr id="35" name="مربع نص 34"/>
            <p:cNvSpPr txBox="1"/>
            <p:nvPr/>
          </p:nvSpPr>
          <p:spPr>
            <a:xfrm>
              <a:off x="4714876" y="4214818"/>
              <a:ext cx="1421736" cy="400110"/>
            </a:xfrm>
            <a:prstGeom prst="rect">
              <a:avLst/>
            </a:prstGeom>
            <a:solidFill>
              <a:srgbClr val="FFFF00"/>
            </a:solidFill>
          </p:spPr>
          <p:txBody>
            <a:bodyPr wrap="none" rtlCol="0">
              <a:spAutoFit/>
            </a:bodyPr>
            <a:lstStyle/>
            <a:p>
              <a:r>
                <a:rPr lang="en-US" sz="2000" b="1" dirty="0" smtClean="0">
                  <a:solidFill>
                    <a:srgbClr val="002060"/>
                  </a:solidFill>
                </a:rPr>
                <a:t>D-galactose</a:t>
              </a:r>
              <a:endParaRPr lang="en-GB" sz="2000" b="1" dirty="0">
                <a:solidFill>
                  <a:srgbClr val="002060"/>
                </a:solidFill>
              </a:endParaRPr>
            </a:p>
          </p:txBody>
        </p:sp>
        <p:grpSp>
          <p:nvGrpSpPr>
            <p:cNvPr id="36" name="مجموعة 245"/>
            <p:cNvGrpSpPr/>
            <p:nvPr/>
          </p:nvGrpSpPr>
          <p:grpSpPr>
            <a:xfrm>
              <a:off x="4429124" y="1142984"/>
              <a:ext cx="2083759" cy="3091070"/>
              <a:chOff x="5844502" y="2381497"/>
              <a:chExt cx="2083759" cy="3091070"/>
            </a:xfrm>
          </p:grpSpPr>
          <p:grpSp>
            <p:nvGrpSpPr>
              <p:cNvPr id="37" name="مجموعة 90"/>
              <p:cNvGrpSpPr/>
              <p:nvPr/>
            </p:nvGrpSpPr>
            <p:grpSpPr>
              <a:xfrm>
                <a:off x="5844502" y="2381497"/>
                <a:ext cx="2083759" cy="3091070"/>
                <a:chOff x="1000100" y="2217340"/>
                <a:chExt cx="2226544" cy="3436409"/>
              </a:xfrm>
            </p:grpSpPr>
            <p:grpSp>
              <p:nvGrpSpPr>
                <p:cNvPr id="39" name="مجموعة 88"/>
                <p:cNvGrpSpPr/>
                <p:nvPr/>
              </p:nvGrpSpPr>
              <p:grpSpPr>
                <a:xfrm>
                  <a:off x="1000100" y="2643183"/>
                  <a:ext cx="2226544" cy="3010566"/>
                  <a:chOff x="1059572" y="2643183"/>
                  <a:chExt cx="2226544" cy="3010566"/>
                </a:xfrm>
              </p:grpSpPr>
              <p:cxnSp>
                <p:nvCxnSpPr>
                  <p:cNvPr id="47" name="رابط مستقيم 46"/>
                  <p:cNvCxnSpPr/>
                  <p:nvPr/>
                </p:nvCxnSpPr>
                <p:spPr>
                  <a:xfrm>
                    <a:off x="1718083" y="4812870"/>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مربع نص 47"/>
                  <p:cNvSpPr txBox="1"/>
                  <p:nvPr/>
                </p:nvSpPr>
                <p:spPr>
                  <a:xfrm>
                    <a:off x="2560216" y="3929066"/>
                    <a:ext cx="437118" cy="581675"/>
                  </a:xfrm>
                  <a:prstGeom prst="rect">
                    <a:avLst/>
                  </a:prstGeom>
                  <a:noFill/>
                </p:spPr>
                <p:txBody>
                  <a:bodyPr wrap="none" rtlCol="0">
                    <a:spAutoFit/>
                  </a:bodyPr>
                  <a:lstStyle/>
                  <a:p>
                    <a:pPr algn="l" rtl="0"/>
                    <a:r>
                      <a:rPr lang="en-US" sz="2800" dirty="0" smtClean="0"/>
                      <a:t>H</a:t>
                    </a:r>
                    <a:endParaRPr lang="en-GB" sz="2800" dirty="0"/>
                  </a:p>
                </p:txBody>
              </p:sp>
              <p:sp>
                <p:nvSpPr>
                  <p:cNvPr id="49" name="مربع نص 48"/>
                  <p:cNvSpPr txBox="1"/>
                  <p:nvPr/>
                </p:nvSpPr>
                <p:spPr>
                  <a:xfrm>
                    <a:off x="2572459" y="4487299"/>
                    <a:ext cx="713657" cy="584775"/>
                  </a:xfrm>
                  <a:prstGeom prst="rect">
                    <a:avLst/>
                  </a:prstGeom>
                  <a:noFill/>
                </p:spPr>
                <p:txBody>
                  <a:bodyPr wrap="none" rtlCol="0">
                    <a:spAutoFit/>
                  </a:bodyPr>
                  <a:lstStyle/>
                  <a:p>
                    <a:pPr algn="l" rtl="0"/>
                    <a:r>
                      <a:rPr lang="en-US" sz="2800" dirty="0" smtClean="0"/>
                      <a:t>OH</a:t>
                    </a:r>
                    <a:endParaRPr lang="en-GB" sz="3200" dirty="0"/>
                  </a:p>
                </p:txBody>
              </p:sp>
              <p:sp>
                <p:nvSpPr>
                  <p:cNvPr id="50" name="مربع نص 49"/>
                  <p:cNvSpPr txBox="1"/>
                  <p:nvPr/>
                </p:nvSpPr>
                <p:spPr>
                  <a:xfrm>
                    <a:off x="2577311" y="3357562"/>
                    <a:ext cx="441146" cy="584775"/>
                  </a:xfrm>
                  <a:prstGeom prst="rect">
                    <a:avLst/>
                  </a:prstGeom>
                  <a:noFill/>
                </p:spPr>
                <p:txBody>
                  <a:bodyPr wrap="none" rtlCol="0">
                    <a:spAutoFit/>
                  </a:bodyPr>
                  <a:lstStyle/>
                  <a:p>
                    <a:pPr algn="l" rtl="0"/>
                    <a:r>
                      <a:rPr lang="en-US" sz="2800" dirty="0" smtClean="0"/>
                      <a:t>H</a:t>
                    </a:r>
                    <a:endParaRPr lang="en-GB" sz="3200" dirty="0"/>
                  </a:p>
                </p:txBody>
              </p:sp>
              <p:sp>
                <p:nvSpPr>
                  <p:cNvPr id="51" name="مربع نص 50"/>
                  <p:cNvSpPr txBox="1"/>
                  <p:nvPr/>
                </p:nvSpPr>
                <p:spPr>
                  <a:xfrm>
                    <a:off x="1059572" y="3429000"/>
                    <a:ext cx="713657" cy="584775"/>
                  </a:xfrm>
                  <a:prstGeom prst="rect">
                    <a:avLst/>
                  </a:prstGeom>
                  <a:noFill/>
                </p:spPr>
                <p:txBody>
                  <a:bodyPr wrap="none" rtlCol="0">
                    <a:spAutoFit/>
                  </a:bodyPr>
                  <a:lstStyle/>
                  <a:p>
                    <a:pPr algn="l" rtl="0"/>
                    <a:r>
                      <a:rPr lang="en-US" sz="2800" dirty="0" smtClean="0"/>
                      <a:t>OH</a:t>
                    </a:r>
                    <a:endParaRPr lang="en-GB" sz="2800" dirty="0"/>
                  </a:p>
                </p:txBody>
              </p:sp>
              <p:sp>
                <p:nvSpPr>
                  <p:cNvPr id="52" name="مربع نص 51"/>
                  <p:cNvSpPr txBox="1"/>
                  <p:nvPr/>
                </p:nvSpPr>
                <p:spPr>
                  <a:xfrm>
                    <a:off x="1074604" y="3987233"/>
                    <a:ext cx="690619" cy="581675"/>
                  </a:xfrm>
                  <a:prstGeom prst="rect">
                    <a:avLst/>
                  </a:prstGeom>
                  <a:noFill/>
                </p:spPr>
                <p:txBody>
                  <a:bodyPr wrap="none" rtlCol="0">
                    <a:spAutoFit/>
                  </a:bodyPr>
                  <a:lstStyle/>
                  <a:p>
                    <a:pPr algn="l" rtl="0"/>
                    <a:r>
                      <a:rPr lang="en-US" sz="2800" dirty="0" smtClean="0"/>
                      <a:t>OH</a:t>
                    </a:r>
                    <a:endParaRPr lang="en-GB" sz="3200" dirty="0"/>
                  </a:p>
                </p:txBody>
              </p:sp>
              <p:sp>
                <p:nvSpPr>
                  <p:cNvPr id="53" name="مربع نص 52"/>
                  <p:cNvSpPr txBox="1"/>
                  <p:nvPr/>
                </p:nvSpPr>
                <p:spPr>
                  <a:xfrm>
                    <a:off x="1331256" y="4500570"/>
                    <a:ext cx="441146" cy="584775"/>
                  </a:xfrm>
                  <a:prstGeom prst="rect">
                    <a:avLst/>
                  </a:prstGeom>
                  <a:noFill/>
                </p:spPr>
                <p:txBody>
                  <a:bodyPr wrap="none" rtlCol="0">
                    <a:spAutoFit/>
                  </a:bodyPr>
                  <a:lstStyle/>
                  <a:p>
                    <a:pPr algn="l" rtl="0"/>
                    <a:r>
                      <a:rPr lang="en-US" sz="2800" dirty="0" smtClean="0"/>
                      <a:t>H</a:t>
                    </a:r>
                    <a:endParaRPr lang="en-GB" sz="3200" dirty="0"/>
                  </a:p>
                </p:txBody>
              </p:sp>
              <p:cxnSp>
                <p:nvCxnSpPr>
                  <p:cNvPr id="54" name="رابط مستقيم 53"/>
                  <p:cNvCxnSpPr/>
                  <p:nvPr/>
                </p:nvCxnSpPr>
                <p:spPr>
                  <a:xfrm>
                    <a:off x="1718059" y="3713164"/>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رابط مستقيم 54"/>
                  <p:cNvCxnSpPr/>
                  <p:nvPr/>
                </p:nvCxnSpPr>
                <p:spPr>
                  <a:xfrm>
                    <a:off x="1718059" y="4284668"/>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مربع نص 55"/>
                  <p:cNvSpPr txBox="1"/>
                  <p:nvPr/>
                </p:nvSpPr>
                <p:spPr>
                  <a:xfrm>
                    <a:off x="1946887" y="5072074"/>
                    <a:ext cx="1264423" cy="581675"/>
                  </a:xfrm>
                  <a:prstGeom prst="rect">
                    <a:avLst/>
                  </a:prstGeom>
                  <a:noFill/>
                </p:spPr>
                <p:txBody>
                  <a:bodyPr wrap="none" rtlCol="0">
                    <a:spAutoFit/>
                  </a:bodyPr>
                  <a:lstStyle/>
                  <a:p>
                    <a:pPr algn="l" rtl="0"/>
                    <a:r>
                      <a:rPr lang="en-US" sz="2800" dirty="0" smtClean="0"/>
                      <a:t>CH</a:t>
                    </a:r>
                    <a:r>
                      <a:rPr lang="en-US" sz="2800" b="1" baseline="-25000" dirty="0" smtClean="0"/>
                      <a:t>2</a:t>
                    </a:r>
                    <a:r>
                      <a:rPr lang="en-US" sz="2800" dirty="0" smtClean="0"/>
                      <a:t>OH</a:t>
                    </a:r>
                    <a:endParaRPr lang="en-GB" sz="2800" dirty="0"/>
                  </a:p>
                </p:txBody>
              </p:sp>
              <p:cxnSp>
                <p:nvCxnSpPr>
                  <p:cNvPr id="57" name="رابط مستقيم 56"/>
                  <p:cNvCxnSpPr/>
                  <p:nvPr/>
                </p:nvCxnSpPr>
                <p:spPr>
                  <a:xfrm>
                    <a:off x="1730856" y="3214686"/>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مربع نص 57"/>
                  <p:cNvSpPr txBox="1"/>
                  <p:nvPr/>
                </p:nvSpPr>
                <p:spPr>
                  <a:xfrm>
                    <a:off x="2573875" y="2928934"/>
                    <a:ext cx="690619" cy="581675"/>
                  </a:xfrm>
                  <a:prstGeom prst="rect">
                    <a:avLst/>
                  </a:prstGeom>
                  <a:noFill/>
                </p:spPr>
                <p:txBody>
                  <a:bodyPr wrap="none" rtlCol="0">
                    <a:spAutoFit/>
                  </a:bodyPr>
                  <a:lstStyle/>
                  <a:p>
                    <a:pPr algn="l" rtl="0"/>
                    <a:r>
                      <a:rPr lang="en-US" sz="2800" dirty="0" smtClean="0"/>
                      <a:t>OH</a:t>
                    </a:r>
                    <a:endParaRPr lang="en-GB" sz="3200" dirty="0"/>
                  </a:p>
                </p:txBody>
              </p:sp>
              <p:sp>
                <p:nvSpPr>
                  <p:cNvPr id="59" name="مربع نص 58"/>
                  <p:cNvSpPr txBox="1"/>
                  <p:nvPr/>
                </p:nvSpPr>
                <p:spPr>
                  <a:xfrm>
                    <a:off x="1331256" y="2915663"/>
                    <a:ext cx="441146" cy="584775"/>
                  </a:xfrm>
                  <a:prstGeom prst="rect">
                    <a:avLst/>
                  </a:prstGeom>
                  <a:noFill/>
                </p:spPr>
                <p:txBody>
                  <a:bodyPr wrap="none" rtlCol="0">
                    <a:spAutoFit/>
                  </a:bodyPr>
                  <a:lstStyle/>
                  <a:p>
                    <a:pPr algn="l" rtl="0"/>
                    <a:r>
                      <a:rPr lang="en-US" sz="2800" dirty="0" smtClean="0"/>
                      <a:t>H</a:t>
                    </a:r>
                    <a:endParaRPr lang="en-GB" sz="3200" dirty="0"/>
                  </a:p>
                </p:txBody>
              </p:sp>
              <p:cxnSp>
                <p:nvCxnSpPr>
                  <p:cNvPr id="60" name="رابط مستقيم 59"/>
                  <p:cNvCxnSpPr/>
                  <p:nvPr/>
                </p:nvCxnSpPr>
                <p:spPr>
                  <a:xfrm rot="5400000">
                    <a:off x="873874" y="3915411"/>
                    <a:ext cx="2571768" cy="27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مجموعة 86"/>
                <p:cNvGrpSpPr/>
                <p:nvPr/>
              </p:nvGrpSpPr>
              <p:grpSpPr>
                <a:xfrm>
                  <a:off x="1854063" y="2217340"/>
                  <a:ext cx="325017" cy="3085300"/>
                  <a:chOff x="2109161" y="2217340"/>
                  <a:chExt cx="325017" cy="3085300"/>
                </a:xfrm>
              </p:grpSpPr>
              <p:sp>
                <p:nvSpPr>
                  <p:cNvPr id="41" name="مربع نص 40"/>
                  <p:cNvSpPr txBox="1"/>
                  <p:nvPr/>
                </p:nvSpPr>
                <p:spPr>
                  <a:xfrm>
                    <a:off x="2109161" y="2887559"/>
                    <a:ext cx="294953" cy="342162"/>
                  </a:xfrm>
                  <a:prstGeom prst="rect">
                    <a:avLst/>
                  </a:prstGeom>
                  <a:noFill/>
                </p:spPr>
                <p:txBody>
                  <a:bodyPr wrap="none" rtlCol="0">
                    <a:spAutoFit/>
                  </a:bodyPr>
                  <a:lstStyle/>
                  <a:p>
                    <a:pPr algn="l" rtl="0"/>
                    <a:r>
                      <a:rPr lang="en-US" sz="1400" b="1" dirty="0" smtClean="0">
                        <a:solidFill>
                          <a:srgbClr val="C00000"/>
                        </a:solidFill>
                      </a:rPr>
                      <a:t>2</a:t>
                    </a:r>
                    <a:endParaRPr lang="en-GB" b="1" dirty="0">
                      <a:solidFill>
                        <a:srgbClr val="C00000"/>
                      </a:solidFill>
                    </a:endParaRPr>
                  </a:p>
                </p:txBody>
              </p:sp>
              <p:sp>
                <p:nvSpPr>
                  <p:cNvPr id="42" name="مربع نص 41"/>
                  <p:cNvSpPr txBox="1"/>
                  <p:nvPr/>
                </p:nvSpPr>
                <p:spPr>
                  <a:xfrm>
                    <a:off x="2109161" y="3433113"/>
                    <a:ext cx="294953" cy="342162"/>
                  </a:xfrm>
                  <a:prstGeom prst="rect">
                    <a:avLst/>
                  </a:prstGeom>
                  <a:noFill/>
                </p:spPr>
                <p:txBody>
                  <a:bodyPr wrap="none" rtlCol="0">
                    <a:spAutoFit/>
                  </a:bodyPr>
                  <a:lstStyle/>
                  <a:p>
                    <a:pPr algn="l" rtl="0"/>
                    <a:r>
                      <a:rPr lang="en-US" sz="1400" b="1" dirty="0" smtClean="0">
                        <a:solidFill>
                          <a:srgbClr val="C00000"/>
                        </a:solidFill>
                      </a:rPr>
                      <a:t>3</a:t>
                    </a:r>
                    <a:endParaRPr lang="en-GB" b="1" dirty="0">
                      <a:solidFill>
                        <a:srgbClr val="C00000"/>
                      </a:solidFill>
                    </a:endParaRPr>
                  </a:p>
                </p:txBody>
              </p:sp>
              <p:sp>
                <p:nvSpPr>
                  <p:cNvPr id="43" name="مربع نص 42"/>
                  <p:cNvSpPr txBox="1"/>
                  <p:nvPr/>
                </p:nvSpPr>
                <p:spPr>
                  <a:xfrm>
                    <a:off x="2109161" y="3971271"/>
                    <a:ext cx="294953" cy="342162"/>
                  </a:xfrm>
                  <a:prstGeom prst="rect">
                    <a:avLst/>
                  </a:prstGeom>
                  <a:noFill/>
                </p:spPr>
                <p:txBody>
                  <a:bodyPr wrap="none" rtlCol="0">
                    <a:spAutoFit/>
                  </a:bodyPr>
                  <a:lstStyle/>
                  <a:p>
                    <a:pPr algn="l" rtl="0"/>
                    <a:r>
                      <a:rPr lang="en-US" sz="1400" b="1" dirty="0" smtClean="0">
                        <a:solidFill>
                          <a:srgbClr val="C00000"/>
                        </a:solidFill>
                      </a:rPr>
                      <a:t>4</a:t>
                    </a:r>
                    <a:endParaRPr lang="en-GB" b="1" dirty="0">
                      <a:solidFill>
                        <a:srgbClr val="C00000"/>
                      </a:solidFill>
                    </a:endParaRPr>
                  </a:p>
                </p:txBody>
              </p:sp>
              <p:sp>
                <p:nvSpPr>
                  <p:cNvPr id="44" name="مربع نص 43"/>
                  <p:cNvSpPr txBox="1"/>
                  <p:nvPr/>
                </p:nvSpPr>
                <p:spPr>
                  <a:xfrm>
                    <a:off x="2109161" y="4960478"/>
                    <a:ext cx="294953" cy="342162"/>
                  </a:xfrm>
                  <a:prstGeom prst="rect">
                    <a:avLst/>
                  </a:prstGeom>
                  <a:noFill/>
                </p:spPr>
                <p:txBody>
                  <a:bodyPr wrap="none" rtlCol="0">
                    <a:spAutoFit/>
                  </a:bodyPr>
                  <a:lstStyle/>
                  <a:p>
                    <a:pPr algn="l" rtl="0"/>
                    <a:r>
                      <a:rPr lang="en-US" sz="1400" b="1" dirty="0" smtClean="0">
                        <a:solidFill>
                          <a:srgbClr val="C00000"/>
                        </a:solidFill>
                      </a:rPr>
                      <a:t>6</a:t>
                    </a:r>
                    <a:endParaRPr lang="en-GB" b="1" dirty="0">
                      <a:solidFill>
                        <a:srgbClr val="C00000"/>
                      </a:solidFill>
                    </a:endParaRPr>
                  </a:p>
                </p:txBody>
              </p:sp>
              <p:sp>
                <p:nvSpPr>
                  <p:cNvPr id="45" name="مربع نص 44"/>
                  <p:cNvSpPr txBox="1"/>
                  <p:nvPr/>
                </p:nvSpPr>
                <p:spPr>
                  <a:xfrm>
                    <a:off x="2109161" y="4530634"/>
                    <a:ext cx="294953" cy="342162"/>
                  </a:xfrm>
                  <a:prstGeom prst="rect">
                    <a:avLst/>
                  </a:prstGeom>
                  <a:noFill/>
                </p:spPr>
                <p:txBody>
                  <a:bodyPr wrap="none" rtlCol="0">
                    <a:spAutoFit/>
                  </a:bodyPr>
                  <a:lstStyle/>
                  <a:p>
                    <a:pPr algn="l" rtl="0"/>
                    <a:r>
                      <a:rPr lang="en-US" sz="1400" b="1" dirty="0" smtClean="0">
                        <a:solidFill>
                          <a:srgbClr val="C00000"/>
                        </a:solidFill>
                      </a:rPr>
                      <a:t>5</a:t>
                    </a:r>
                    <a:endParaRPr lang="en-GB" b="1" dirty="0">
                      <a:solidFill>
                        <a:srgbClr val="C00000"/>
                      </a:solidFill>
                    </a:endParaRPr>
                  </a:p>
                </p:txBody>
              </p:sp>
              <p:sp>
                <p:nvSpPr>
                  <p:cNvPr id="46" name="مربع نص 45"/>
                  <p:cNvSpPr txBox="1"/>
                  <p:nvPr/>
                </p:nvSpPr>
                <p:spPr>
                  <a:xfrm>
                    <a:off x="2139225" y="2217340"/>
                    <a:ext cx="294953" cy="342162"/>
                  </a:xfrm>
                  <a:prstGeom prst="rect">
                    <a:avLst/>
                  </a:prstGeom>
                  <a:noFill/>
                </p:spPr>
                <p:txBody>
                  <a:bodyPr wrap="none" rtlCol="0">
                    <a:spAutoFit/>
                  </a:bodyPr>
                  <a:lstStyle/>
                  <a:p>
                    <a:pPr algn="l" rtl="0"/>
                    <a:r>
                      <a:rPr lang="en-US" sz="1400" b="1" dirty="0" smtClean="0">
                        <a:solidFill>
                          <a:srgbClr val="C00000"/>
                        </a:solidFill>
                      </a:rPr>
                      <a:t>1</a:t>
                    </a:r>
                    <a:endParaRPr lang="en-GB" b="1" dirty="0">
                      <a:solidFill>
                        <a:srgbClr val="C00000"/>
                      </a:solidFill>
                    </a:endParaRPr>
                  </a:p>
                </p:txBody>
              </p:sp>
            </p:grpSp>
          </p:grpSp>
          <p:sp>
            <p:nvSpPr>
              <p:cNvPr id="38" name="مربع نص 37"/>
              <p:cNvSpPr txBox="1"/>
              <p:nvPr/>
            </p:nvSpPr>
            <p:spPr>
              <a:xfrm>
                <a:off x="6806745" y="2385566"/>
                <a:ext cx="837089" cy="523220"/>
              </a:xfrm>
              <a:prstGeom prst="rect">
                <a:avLst/>
              </a:prstGeom>
              <a:noFill/>
            </p:spPr>
            <p:txBody>
              <a:bodyPr wrap="none" rtlCol="0">
                <a:spAutoFit/>
              </a:bodyPr>
              <a:lstStyle/>
              <a:p>
                <a:pPr algn="l" rtl="0"/>
                <a:r>
                  <a:rPr lang="en-US" sz="2800" dirty="0" smtClean="0"/>
                  <a:t>CHO</a:t>
                </a:r>
                <a:endParaRPr lang="en-GB" sz="3200" dirty="0"/>
              </a:p>
            </p:txBody>
          </p:sp>
        </p:grpSp>
      </p:grpSp>
      <p:sp>
        <p:nvSpPr>
          <p:cNvPr id="61" name="مستطيل 60"/>
          <p:cNvSpPr/>
          <p:nvPr/>
        </p:nvSpPr>
        <p:spPr>
          <a:xfrm rot="10800000">
            <a:off x="6286513" y="3857628"/>
            <a:ext cx="823476" cy="4522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grpSp>
        <p:nvGrpSpPr>
          <p:cNvPr id="62" name="مجموعة 61"/>
          <p:cNvGrpSpPr/>
          <p:nvPr/>
        </p:nvGrpSpPr>
        <p:grpSpPr>
          <a:xfrm>
            <a:off x="6345893" y="3171766"/>
            <a:ext cx="2083759" cy="3471944"/>
            <a:chOff x="4429124" y="1142984"/>
            <a:chExt cx="2083759" cy="3471944"/>
          </a:xfrm>
        </p:grpSpPr>
        <p:sp>
          <p:nvSpPr>
            <p:cNvPr id="63" name="مربع نص 62"/>
            <p:cNvSpPr txBox="1"/>
            <p:nvPr/>
          </p:nvSpPr>
          <p:spPr>
            <a:xfrm>
              <a:off x="4749539" y="4214818"/>
              <a:ext cx="1406154" cy="400110"/>
            </a:xfrm>
            <a:prstGeom prst="rect">
              <a:avLst/>
            </a:prstGeom>
            <a:solidFill>
              <a:srgbClr val="FF0000"/>
            </a:solidFill>
          </p:spPr>
          <p:txBody>
            <a:bodyPr wrap="none" rtlCol="0">
              <a:spAutoFit/>
            </a:bodyPr>
            <a:lstStyle/>
            <a:p>
              <a:r>
                <a:rPr lang="en-US" sz="2000" b="1" dirty="0" smtClean="0"/>
                <a:t>D-mannose</a:t>
              </a:r>
              <a:endParaRPr lang="en-GB" sz="2000" b="1" dirty="0"/>
            </a:p>
          </p:txBody>
        </p:sp>
        <p:grpSp>
          <p:nvGrpSpPr>
            <p:cNvPr id="64" name="مجموعة 245"/>
            <p:cNvGrpSpPr/>
            <p:nvPr/>
          </p:nvGrpSpPr>
          <p:grpSpPr>
            <a:xfrm>
              <a:off x="4429124" y="1142984"/>
              <a:ext cx="2083759" cy="3091070"/>
              <a:chOff x="5844502" y="2381497"/>
              <a:chExt cx="2083759" cy="3091070"/>
            </a:xfrm>
          </p:grpSpPr>
          <p:grpSp>
            <p:nvGrpSpPr>
              <p:cNvPr id="65" name="مجموعة 90"/>
              <p:cNvGrpSpPr/>
              <p:nvPr/>
            </p:nvGrpSpPr>
            <p:grpSpPr>
              <a:xfrm>
                <a:off x="5844502" y="2381497"/>
                <a:ext cx="2083759" cy="3091070"/>
                <a:chOff x="1000100" y="2217340"/>
                <a:chExt cx="2226544" cy="3436409"/>
              </a:xfrm>
            </p:grpSpPr>
            <p:grpSp>
              <p:nvGrpSpPr>
                <p:cNvPr id="67" name="مجموعة 88"/>
                <p:cNvGrpSpPr/>
                <p:nvPr/>
              </p:nvGrpSpPr>
              <p:grpSpPr>
                <a:xfrm>
                  <a:off x="1000100" y="2643183"/>
                  <a:ext cx="2226544" cy="3010566"/>
                  <a:chOff x="1059572" y="2643183"/>
                  <a:chExt cx="2226544" cy="3010566"/>
                </a:xfrm>
              </p:grpSpPr>
              <p:cxnSp>
                <p:nvCxnSpPr>
                  <p:cNvPr id="75" name="رابط مستقيم 74"/>
                  <p:cNvCxnSpPr/>
                  <p:nvPr/>
                </p:nvCxnSpPr>
                <p:spPr>
                  <a:xfrm>
                    <a:off x="1718083" y="4812870"/>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مربع نص 75"/>
                  <p:cNvSpPr txBox="1"/>
                  <p:nvPr/>
                </p:nvSpPr>
                <p:spPr>
                  <a:xfrm>
                    <a:off x="2560216" y="3929066"/>
                    <a:ext cx="713657" cy="584775"/>
                  </a:xfrm>
                  <a:prstGeom prst="rect">
                    <a:avLst/>
                  </a:prstGeom>
                  <a:noFill/>
                </p:spPr>
                <p:txBody>
                  <a:bodyPr wrap="none" rtlCol="0">
                    <a:spAutoFit/>
                  </a:bodyPr>
                  <a:lstStyle/>
                  <a:p>
                    <a:pPr algn="l" rtl="0"/>
                    <a:r>
                      <a:rPr lang="en-US" sz="2800" dirty="0" smtClean="0"/>
                      <a:t>OH</a:t>
                    </a:r>
                    <a:endParaRPr lang="en-GB" sz="2800" dirty="0"/>
                  </a:p>
                </p:txBody>
              </p:sp>
              <p:sp>
                <p:nvSpPr>
                  <p:cNvPr id="77" name="مربع نص 76"/>
                  <p:cNvSpPr txBox="1"/>
                  <p:nvPr/>
                </p:nvSpPr>
                <p:spPr>
                  <a:xfrm>
                    <a:off x="2572459" y="4487299"/>
                    <a:ext cx="713657" cy="584775"/>
                  </a:xfrm>
                  <a:prstGeom prst="rect">
                    <a:avLst/>
                  </a:prstGeom>
                  <a:noFill/>
                </p:spPr>
                <p:txBody>
                  <a:bodyPr wrap="none" rtlCol="0">
                    <a:spAutoFit/>
                  </a:bodyPr>
                  <a:lstStyle/>
                  <a:p>
                    <a:pPr algn="l" rtl="0"/>
                    <a:r>
                      <a:rPr lang="en-US" sz="2800" dirty="0" smtClean="0"/>
                      <a:t>OH</a:t>
                    </a:r>
                    <a:endParaRPr lang="en-GB" sz="3200" dirty="0"/>
                  </a:p>
                </p:txBody>
              </p:sp>
              <p:sp>
                <p:nvSpPr>
                  <p:cNvPr id="78" name="مربع نص 77"/>
                  <p:cNvSpPr txBox="1"/>
                  <p:nvPr/>
                </p:nvSpPr>
                <p:spPr>
                  <a:xfrm>
                    <a:off x="2577311" y="3357562"/>
                    <a:ext cx="441146" cy="584775"/>
                  </a:xfrm>
                  <a:prstGeom prst="rect">
                    <a:avLst/>
                  </a:prstGeom>
                  <a:noFill/>
                </p:spPr>
                <p:txBody>
                  <a:bodyPr wrap="none" rtlCol="0">
                    <a:spAutoFit/>
                  </a:bodyPr>
                  <a:lstStyle/>
                  <a:p>
                    <a:pPr algn="l" rtl="0"/>
                    <a:r>
                      <a:rPr lang="en-US" sz="2800" dirty="0" smtClean="0"/>
                      <a:t>H</a:t>
                    </a:r>
                    <a:endParaRPr lang="en-GB" sz="3200" dirty="0"/>
                  </a:p>
                </p:txBody>
              </p:sp>
              <p:sp>
                <p:nvSpPr>
                  <p:cNvPr id="79" name="مربع نص 78"/>
                  <p:cNvSpPr txBox="1"/>
                  <p:nvPr/>
                </p:nvSpPr>
                <p:spPr>
                  <a:xfrm>
                    <a:off x="1059572" y="3429000"/>
                    <a:ext cx="713657" cy="584775"/>
                  </a:xfrm>
                  <a:prstGeom prst="rect">
                    <a:avLst/>
                  </a:prstGeom>
                  <a:noFill/>
                </p:spPr>
                <p:txBody>
                  <a:bodyPr wrap="none" rtlCol="0">
                    <a:spAutoFit/>
                  </a:bodyPr>
                  <a:lstStyle/>
                  <a:p>
                    <a:pPr algn="l" rtl="0"/>
                    <a:r>
                      <a:rPr lang="en-US" sz="2800" dirty="0" smtClean="0"/>
                      <a:t>OH</a:t>
                    </a:r>
                    <a:endParaRPr lang="en-GB" sz="2800" dirty="0"/>
                  </a:p>
                </p:txBody>
              </p:sp>
              <p:sp>
                <p:nvSpPr>
                  <p:cNvPr id="80" name="مربع نص 79"/>
                  <p:cNvSpPr txBox="1"/>
                  <p:nvPr/>
                </p:nvSpPr>
                <p:spPr>
                  <a:xfrm>
                    <a:off x="1333252" y="3987233"/>
                    <a:ext cx="441146" cy="584775"/>
                  </a:xfrm>
                  <a:prstGeom prst="rect">
                    <a:avLst/>
                  </a:prstGeom>
                  <a:noFill/>
                </p:spPr>
                <p:txBody>
                  <a:bodyPr wrap="none" rtlCol="0">
                    <a:spAutoFit/>
                  </a:bodyPr>
                  <a:lstStyle/>
                  <a:p>
                    <a:pPr algn="l" rtl="0"/>
                    <a:r>
                      <a:rPr lang="en-US" sz="2800" dirty="0" smtClean="0"/>
                      <a:t>H</a:t>
                    </a:r>
                    <a:endParaRPr lang="en-GB" sz="3200" dirty="0"/>
                  </a:p>
                </p:txBody>
              </p:sp>
              <p:sp>
                <p:nvSpPr>
                  <p:cNvPr id="81" name="مربع نص 80"/>
                  <p:cNvSpPr txBox="1"/>
                  <p:nvPr/>
                </p:nvSpPr>
                <p:spPr>
                  <a:xfrm>
                    <a:off x="1331256" y="4500570"/>
                    <a:ext cx="441146" cy="584775"/>
                  </a:xfrm>
                  <a:prstGeom prst="rect">
                    <a:avLst/>
                  </a:prstGeom>
                  <a:noFill/>
                </p:spPr>
                <p:txBody>
                  <a:bodyPr wrap="none" rtlCol="0">
                    <a:spAutoFit/>
                  </a:bodyPr>
                  <a:lstStyle/>
                  <a:p>
                    <a:pPr algn="l" rtl="0"/>
                    <a:r>
                      <a:rPr lang="en-US" sz="2800" dirty="0" smtClean="0"/>
                      <a:t>H</a:t>
                    </a:r>
                    <a:endParaRPr lang="en-GB" sz="3200" dirty="0"/>
                  </a:p>
                </p:txBody>
              </p:sp>
              <p:cxnSp>
                <p:nvCxnSpPr>
                  <p:cNvPr id="82" name="رابط مستقيم 81"/>
                  <p:cNvCxnSpPr/>
                  <p:nvPr/>
                </p:nvCxnSpPr>
                <p:spPr>
                  <a:xfrm>
                    <a:off x="1718059" y="3713164"/>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رابط مستقيم 82"/>
                  <p:cNvCxnSpPr/>
                  <p:nvPr/>
                </p:nvCxnSpPr>
                <p:spPr>
                  <a:xfrm>
                    <a:off x="1718059" y="4284668"/>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مربع نص 83"/>
                  <p:cNvSpPr txBox="1"/>
                  <p:nvPr/>
                </p:nvSpPr>
                <p:spPr>
                  <a:xfrm>
                    <a:off x="1946887" y="5072074"/>
                    <a:ext cx="1264423" cy="581675"/>
                  </a:xfrm>
                  <a:prstGeom prst="rect">
                    <a:avLst/>
                  </a:prstGeom>
                  <a:noFill/>
                </p:spPr>
                <p:txBody>
                  <a:bodyPr wrap="none" rtlCol="0">
                    <a:spAutoFit/>
                  </a:bodyPr>
                  <a:lstStyle/>
                  <a:p>
                    <a:pPr algn="l" rtl="0"/>
                    <a:r>
                      <a:rPr lang="en-US" sz="2800" dirty="0" smtClean="0"/>
                      <a:t>CH</a:t>
                    </a:r>
                    <a:r>
                      <a:rPr lang="en-US" sz="2800" b="1" baseline="-25000" dirty="0" smtClean="0"/>
                      <a:t>2</a:t>
                    </a:r>
                    <a:r>
                      <a:rPr lang="en-US" sz="2800" dirty="0" smtClean="0"/>
                      <a:t>OH</a:t>
                    </a:r>
                    <a:endParaRPr lang="en-GB" sz="2800" dirty="0"/>
                  </a:p>
                </p:txBody>
              </p:sp>
              <p:cxnSp>
                <p:nvCxnSpPr>
                  <p:cNvPr id="85" name="رابط مستقيم 84"/>
                  <p:cNvCxnSpPr/>
                  <p:nvPr/>
                </p:nvCxnSpPr>
                <p:spPr>
                  <a:xfrm>
                    <a:off x="1730856" y="3214686"/>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مربع نص 85"/>
                  <p:cNvSpPr txBox="1"/>
                  <p:nvPr/>
                </p:nvSpPr>
                <p:spPr>
                  <a:xfrm>
                    <a:off x="2573875" y="2928934"/>
                    <a:ext cx="437118" cy="581675"/>
                  </a:xfrm>
                  <a:prstGeom prst="rect">
                    <a:avLst/>
                  </a:prstGeom>
                  <a:noFill/>
                </p:spPr>
                <p:txBody>
                  <a:bodyPr wrap="none" rtlCol="0">
                    <a:spAutoFit/>
                  </a:bodyPr>
                  <a:lstStyle/>
                  <a:p>
                    <a:pPr algn="l" rtl="0"/>
                    <a:r>
                      <a:rPr lang="en-US" sz="2800" dirty="0" smtClean="0"/>
                      <a:t>H</a:t>
                    </a:r>
                    <a:endParaRPr lang="en-GB" sz="3200" dirty="0"/>
                  </a:p>
                </p:txBody>
              </p:sp>
              <p:sp>
                <p:nvSpPr>
                  <p:cNvPr id="87" name="مربع نص 86"/>
                  <p:cNvSpPr txBox="1"/>
                  <p:nvPr/>
                </p:nvSpPr>
                <p:spPr>
                  <a:xfrm>
                    <a:off x="1072455" y="2915663"/>
                    <a:ext cx="690619" cy="581675"/>
                  </a:xfrm>
                  <a:prstGeom prst="rect">
                    <a:avLst/>
                  </a:prstGeom>
                  <a:noFill/>
                </p:spPr>
                <p:txBody>
                  <a:bodyPr wrap="none" rtlCol="0">
                    <a:spAutoFit/>
                  </a:bodyPr>
                  <a:lstStyle/>
                  <a:p>
                    <a:pPr algn="l" rtl="0"/>
                    <a:r>
                      <a:rPr lang="en-US" sz="2800" dirty="0" smtClean="0"/>
                      <a:t>OH</a:t>
                    </a:r>
                    <a:endParaRPr lang="en-GB" sz="3200" dirty="0"/>
                  </a:p>
                </p:txBody>
              </p:sp>
              <p:cxnSp>
                <p:nvCxnSpPr>
                  <p:cNvPr id="88" name="رابط مستقيم 87"/>
                  <p:cNvCxnSpPr/>
                  <p:nvPr/>
                </p:nvCxnSpPr>
                <p:spPr>
                  <a:xfrm rot="5400000">
                    <a:off x="873874" y="3915411"/>
                    <a:ext cx="2571768" cy="27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مجموعة 86"/>
                <p:cNvGrpSpPr/>
                <p:nvPr/>
              </p:nvGrpSpPr>
              <p:grpSpPr>
                <a:xfrm>
                  <a:off x="1854063" y="2217340"/>
                  <a:ext cx="325017" cy="3085300"/>
                  <a:chOff x="2109161" y="2217340"/>
                  <a:chExt cx="325017" cy="3085300"/>
                </a:xfrm>
              </p:grpSpPr>
              <p:sp>
                <p:nvSpPr>
                  <p:cNvPr id="69" name="مربع نص 68"/>
                  <p:cNvSpPr txBox="1"/>
                  <p:nvPr/>
                </p:nvSpPr>
                <p:spPr>
                  <a:xfrm>
                    <a:off x="2109161" y="2887559"/>
                    <a:ext cx="294953" cy="342162"/>
                  </a:xfrm>
                  <a:prstGeom prst="rect">
                    <a:avLst/>
                  </a:prstGeom>
                  <a:noFill/>
                </p:spPr>
                <p:txBody>
                  <a:bodyPr wrap="none" rtlCol="0">
                    <a:spAutoFit/>
                  </a:bodyPr>
                  <a:lstStyle/>
                  <a:p>
                    <a:pPr algn="l" rtl="0"/>
                    <a:r>
                      <a:rPr lang="en-US" sz="1400" b="1" dirty="0" smtClean="0">
                        <a:solidFill>
                          <a:srgbClr val="C00000"/>
                        </a:solidFill>
                      </a:rPr>
                      <a:t>2</a:t>
                    </a:r>
                    <a:endParaRPr lang="en-GB" b="1" dirty="0">
                      <a:solidFill>
                        <a:srgbClr val="C00000"/>
                      </a:solidFill>
                    </a:endParaRPr>
                  </a:p>
                </p:txBody>
              </p:sp>
              <p:sp>
                <p:nvSpPr>
                  <p:cNvPr id="70" name="مربع نص 69"/>
                  <p:cNvSpPr txBox="1"/>
                  <p:nvPr/>
                </p:nvSpPr>
                <p:spPr>
                  <a:xfrm>
                    <a:off x="2109161" y="3433113"/>
                    <a:ext cx="294953" cy="342162"/>
                  </a:xfrm>
                  <a:prstGeom prst="rect">
                    <a:avLst/>
                  </a:prstGeom>
                  <a:noFill/>
                </p:spPr>
                <p:txBody>
                  <a:bodyPr wrap="none" rtlCol="0">
                    <a:spAutoFit/>
                  </a:bodyPr>
                  <a:lstStyle/>
                  <a:p>
                    <a:pPr algn="l" rtl="0"/>
                    <a:r>
                      <a:rPr lang="en-US" sz="1400" b="1" dirty="0" smtClean="0">
                        <a:solidFill>
                          <a:srgbClr val="C00000"/>
                        </a:solidFill>
                      </a:rPr>
                      <a:t>3</a:t>
                    </a:r>
                    <a:endParaRPr lang="en-GB" b="1" dirty="0">
                      <a:solidFill>
                        <a:srgbClr val="C00000"/>
                      </a:solidFill>
                    </a:endParaRPr>
                  </a:p>
                </p:txBody>
              </p:sp>
              <p:sp>
                <p:nvSpPr>
                  <p:cNvPr id="71" name="مربع نص 70"/>
                  <p:cNvSpPr txBox="1"/>
                  <p:nvPr/>
                </p:nvSpPr>
                <p:spPr>
                  <a:xfrm>
                    <a:off x="2109161" y="3971271"/>
                    <a:ext cx="294953" cy="342162"/>
                  </a:xfrm>
                  <a:prstGeom prst="rect">
                    <a:avLst/>
                  </a:prstGeom>
                  <a:noFill/>
                </p:spPr>
                <p:txBody>
                  <a:bodyPr wrap="none" rtlCol="0">
                    <a:spAutoFit/>
                  </a:bodyPr>
                  <a:lstStyle/>
                  <a:p>
                    <a:pPr algn="l" rtl="0"/>
                    <a:r>
                      <a:rPr lang="en-US" sz="1400" b="1" dirty="0" smtClean="0">
                        <a:solidFill>
                          <a:srgbClr val="C00000"/>
                        </a:solidFill>
                      </a:rPr>
                      <a:t>4</a:t>
                    </a:r>
                    <a:endParaRPr lang="en-GB" b="1" dirty="0">
                      <a:solidFill>
                        <a:srgbClr val="C00000"/>
                      </a:solidFill>
                    </a:endParaRPr>
                  </a:p>
                </p:txBody>
              </p:sp>
              <p:sp>
                <p:nvSpPr>
                  <p:cNvPr id="72" name="مربع نص 71"/>
                  <p:cNvSpPr txBox="1"/>
                  <p:nvPr/>
                </p:nvSpPr>
                <p:spPr>
                  <a:xfrm>
                    <a:off x="2109161" y="4960478"/>
                    <a:ext cx="294953" cy="342162"/>
                  </a:xfrm>
                  <a:prstGeom prst="rect">
                    <a:avLst/>
                  </a:prstGeom>
                  <a:noFill/>
                </p:spPr>
                <p:txBody>
                  <a:bodyPr wrap="none" rtlCol="0">
                    <a:spAutoFit/>
                  </a:bodyPr>
                  <a:lstStyle/>
                  <a:p>
                    <a:pPr algn="l" rtl="0"/>
                    <a:r>
                      <a:rPr lang="en-US" sz="1400" b="1" dirty="0" smtClean="0">
                        <a:solidFill>
                          <a:srgbClr val="C00000"/>
                        </a:solidFill>
                      </a:rPr>
                      <a:t>6</a:t>
                    </a:r>
                    <a:endParaRPr lang="en-GB" b="1" dirty="0">
                      <a:solidFill>
                        <a:srgbClr val="C00000"/>
                      </a:solidFill>
                    </a:endParaRPr>
                  </a:p>
                </p:txBody>
              </p:sp>
              <p:sp>
                <p:nvSpPr>
                  <p:cNvPr id="73" name="مربع نص 72"/>
                  <p:cNvSpPr txBox="1"/>
                  <p:nvPr/>
                </p:nvSpPr>
                <p:spPr>
                  <a:xfrm>
                    <a:off x="2109161" y="4530634"/>
                    <a:ext cx="294953" cy="342162"/>
                  </a:xfrm>
                  <a:prstGeom prst="rect">
                    <a:avLst/>
                  </a:prstGeom>
                  <a:noFill/>
                </p:spPr>
                <p:txBody>
                  <a:bodyPr wrap="none" rtlCol="0">
                    <a:spAutoFit/>
                  </a:bodyPr>
                  <a:lstStyle/>
                  <a:p>
                    <a:pPr algn="l" rtl="0"/>
                    <a:r>
                      <a:rPr lang="en-US" sz="1400" b="1" dirty="0" smtClean="0">
                        <a:solidFill>
                          <a:srgbClr val="C00000"/>
                        </a:solidFill>
                      </a:rPr>
                      <a:t>5</a:t>
                    </a:r>
                    <a:endParaRPr lang="en-GB" b="1" dirty="0">
                      <a:solidFill>
                        <a:srgbClr val="C00000"/>
                      </a:solidFill>
                    </a:endParaRPr>
                  </a:p>
                </p:txBody>
              </p:sp>
              <p:sp>
                <p:nvSpPr>
                  <p:cNvPr id="74" name="مربع نص 73"/>
                  <p:cNvSpPr txBox="1"/>
                  <p:nvPr/>
                </p:nvSpPr>
                <p:spPr>
                  <a:xfrm>
                    <a:off x="2139225" y="2217340"/>
                    <a:ext cx="294953" cy="342162"/>
                  </a:xfrm>
                  <a:prstGeom prst="rect">
                    <a:avLst/>
                  </a:prstGeom>
                  <a:noFill/>
                </p:spPr>
                <p:txBody>
                  <a:bodyPr wrap="none" rtlCol="0">
                    <a:spAutoFit/>
                  </a:bodyPr>
                  <a:lstStyle/>
                  <a:p>
                    <a:pPr algn="l" rtl="0"/>
                    <a:r>
                      <a:rPr lang="en-US" sz="1400" b="1" dirty="0" smtClean="0">
                        <a:solidFill>
                          <a:srgbClr val="C00000"/>
                        </a:solidFill>
                      </a:rPr>
                      <a:t>1</a:t>
                    </a:r>
                    <a:endParaRPr lang="en-GB" b="1" dirty="0">
                      <a:solidFill>
                        <a:srgbClr val="C00000"/>
                      </a:solidFill>
                    </a:endParaRPr>
                  </a:p>
                </p:txBody>
              </p:sp>
            </p:grpSp>
          </p:grpSp>
          <p:sp>
            <p:nvSpPr>
              <p:cNvPr id="66" name="مربع نص 65"/>
              <p:cNvSpPr txBox="1"/>
              <p:nvPr/>
            </p:nvSpPr>
            <p:spPr>
              <a:xfrm>
                <a:off x="6806745" y="2385566"/>
                <a:ext cx="837089" cy="523220"/>
              </a:xfrm>
              <a:prstGeom prst="rect">
                <a:avLst/>
              </a:prstGeom>
              <a:noFill/>
            </p:spPr>
            <p:txBody>
              <a:bodyPr wrap="none" rtlCol="0">
                <a:spAutoFit/>
              </a:bodyPr>
              <a:lstStyle/>
              <a:p>
                <a:pPr algn="l" rtl="0"/>
                <a:r>
                  <a:rPr lang="en-US" sz="2800" dirty="0" smtClean="0"/>
                  <a:t>CHO</a:t>
                </a:r>
                <a:endParaRPr lang="en-GB" sz="3200" dirty="0"/>
              </a:p>
            </p:txBody>
          </p:sp>
        </p:grpSp>
      </p:grpSp>
      <p:pic>
        <p:nvPicPr>
          <p:cNvPr id="90" name="Picture 2" descr="http://www.mutah.edu.jo/images/banners/medi-sign.gif"/>
          <p:cNvPicPr>
            <a:picLocks noChangeAspect="1" noChangeArrowheads="1"/>
          </p:cNvPicPr>
          <p:nvPr/>
        </p:nvPicPr>
        <p:blipFill>
          <a:blip r:embed="rId2" cstate="print"/>
          <a:srcRect/>
          <a:stretch>
            <a:fillRect/>
          </a:stretch>
        </p:blipFill>
        <p:spPr bwMode="auto">
          <a:xfrm>
            <a:off x="7929586" y="61864"/>
            <a:ext cx="1143008" cy="1295410"/>
          </a:xfrm>
          <a:prstGeom prst="rect">
            <a:avLst/>
          </a:prstGeom>
          <a:noFill/>
        </p:spPr>
      </p:pic>
      <p:sp>
        <p:nvSpPr>
          <p:cNvPr id="91" name="مستطيل 90"/>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diamond(in)">
                                      <p:cBhvr>
                                        <p:cTn id="10" dur="10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linds(vertical)">
                                      <p:cBhvr>
                                        <p:cTn id="15" dur="500"/>
                                        <p:tgtEl>
                                          <p:spTgt spid="33"/>
                                        </p:tgtEl>
                                      </p:cBhvr>
                                    </p:animEffect>
                                  </p:childTnLst>
                                </p:cTn>
                              </p:par>
                              <p:par>
                                <p:cTn id="16" presetID="3" presetClass="entr" presetSubtype="5"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diamond(in)">
                                      <p:cBhvr>
                                        <p:cTn id="23" dur="10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5" fill="hold" grpId="0" nodeType="click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blinds(vertical)">
                                      <p:cBhvr>
                                        <p:cTn id="28" dur="500"/>
                                        <p:tgtEl>
                                          <p:spTgt spid="89"/>
                                        </p:tgtEl>
                                      </p:cBhvr>
                                    </p:animEffect>
                                  </p:childTnLst>
                                </p:cTn>
                              </p:par>
                              <p:par>
                                <p:cTn id="29" presetID="3" presetClass="entr" presetSubtype="5"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blinds(vertical)">
                                      <p:cBhvr>
                                        <p:cTn id="3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33" grpId="0" animBg="1"/>
      <p:bldP spid="5" grpId="0" animBg="1"/>
      <p:bldP spid="6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1406" y="142860"/>
            <a:ext cx="8229600" cy="1143000"/>
          </a:xfrm>
        </p:spPr>
        <p:txBody>
          <a:bodyPr/>
          <a:lstStyle/>
          <a:p>
            <a:r>
              <a:rPr lang="en-US" dirty="0" smtClean="0">
                <a:solidFill>
                  <a:srgbClr val="C00000"/>
                </a:solidFill>
              </a:rPr>
              <a:t>Hemiacetal &amp; Hemiketal </a:t>
            </a:r>
            <a:endParaRPr lang="en-GB" dirty="0"/>
          </a:p>
        </p:txBody>
      </p:sp>
      <p:pic>
        <p:nvPicPr>
          <p:cNvPr id="5" name="صورة 4" descr="hemiacetal.gif"/>
          <p:cNvPicPr>
            <a:picLocks noChangeAspect="1"/>
          </p:cNvPicPr>
          <p:nvPr/>
        </p:nvPicPr>
        <p:blipFill>
          <a:blip r:embed="rId2" cstate="print"/>
          <a:srcRect b="50925"/>
          <a:stretch>
            <a:fillRect/>
          </a:stretch>
        </p:blipFill>
        <p:spPr>
          <a:xfrm>
            <a:off x="1857354" y="1571612"/>
            <a:ext cx="5286414" cy="2143140"/>
          </a:xfrm>
          <a:prstGeom prst="rect">
            <a:avLst/>
          </a:prstGeom>
        </p:spPr>
      </p:pic>
      <p:pic>
        <p:nvPicPr>
          <p:cNvPr id="6" name="صورة 5" descr="hemiacetal.gif"/>
          <p:cNvPicPr>
            <a:picLocks noChangeAspect="1"/>
          </p:cNvPicPr>
          <p:nvPr/>
        </p:nvPicPr>
        <p:blipFill>
          <a:blip r:embed="rId2" cstate="print"/>
          <a:srcRect t="52561"/>
          <a:stretch>
            <a:fillRect/>
          </a:stretch>
        </p:blipFill>
        <p:spPr>
          <a:xfrm>
            <a:off x="1857379" y="3857647"/>
            <a:ext cx="5286389" cy="2071683"/>
          </a:xfrm>
          <a:prstGeom prst="rect">
            <a:avLst/>
          </a:prstGeom>
        </p:spPr>
      </p:pic>
      <p:pic>
        <p:nvPicPr>
          <p:cNvPr id="7" name="Picture 2" descr="http://www.mutah.edu.jo/images/banners/medi-sign.gif"/>
          <p:cNvPicPr>
            <a:picLocks noChangeAspect="1" noChangeArrowheads="1"/>
          </p:cNvPicPr>
          <p:nvPr/>
        </p:nvPicPr>
        <p:blipFill>
          <a:blip r:embed="rId3" cstate="print"/>
          <a:srcRect/>
          <a:stretch>
            <a:fillRect/>
          </a:stretch>
        </p:blipFill>
        <p:spPr bwMode="auto">
          <a:xfrm>
            <a:off x="7929586" y="61864"/>
            <a:ext cx="1143008" cy="1295410"/>
          </a:xfrm>
          <a:prstGeom prst="rect">
            <a:avLst/>
          </a:prstGeom>
          <a:noFill/>
        </p:spPr>
      </p:pic>
      <p:sp>
        <p:nvSpPr>
          <p:cNvPr id="8" name="مستطيل 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76" y="71414"/>
            <a:ext cx="8229600" cy="1143000"/>
          </a:xfrm>
        </p:spPr>
        <p:txBody>
          <a:bodyPr/>
          <a:lstStyle/>
          <a:p>
            <a:pPr rtl="0"/>
            <a:r>
              <a:rPr lang="en-US" dirty="0" smtClean="0">
                <a:solidFill>
                  <a:srgbClr val="C00000"/>
                </a:solidFill>
              </a:rPr>
              <a:t> Monosaccharide cyclization </a:t>
            </a:r>
            <a:endParaRPr lang="en-GB" dirty="0"/>
          </a:p>
        </p:txBody>
      </p:sp>
      <p:pic>
        <p:nvPicPr>
          <p:cNvPr id="1027" name="Picture 3"/>
          <p:cNvPicPr>
            <a:picLocks noChangeAspect="1" noChangeArrowheads="1"/>
          </p:cNvPicPr>
          <p:nvPr/>
        </p:nvPicPr>
        <p:blipFill>
          <a:blip r:embed="rId2" cstate="print"/>
          <a:srcRect/>
          <a:stretch>
            <a:fillRect/>
          </a:stretch>
        </p:blipFill>
        <p:spPr bwMode="auto">
          <a:xfrm>
            <a:off x="2871792" y="2433646"/>
            <a:ext cx="2343150" cy="2209800"/>
          </a:xfrm>
          <a:prstGeom prst="rect">
            <a:avLst/>
          </a:prstGeom>
          <a:noFill/>
          <a:ln w="9525">
            <a:noFill/>
            <a:miter lim="800000"/>
            <a:headEnd/>
            <a:tailEnd/>
          </a:ln>
          <a:effectLst/>
        </p:spPr>
      </p:pic>
      <p:grpSp>
        <p:nvGrpSpPr>
          <p:cNvPr id="41" name="مجموعة 40"/>
          <p:cNvGrpSpPr/>
          <p:nvPr/>
        </p:nvGrpSpPr>
        <p:grpSpPr>
          <a:xfrm>
            <a:off x="515200" y="2000240"/>
            <a:ext cx="2143140" cy="3186192"/>
            <a:chOff x="-32" y="2000240"/>
            <a:chExt cx="2143140" cy="3186192"/>
          </a:xfrm>
        </p:grpSpPr>
        <p:pic>
          <p:nvPicPr>
            <p:cNvPr id="1026" name="Picture 2"/>
            <p:cNvPicPr>
              <a:picLocks noChangeAspect="1" noChangeArrowheads="1"/>
            </p:cNvPicPr>
            <p:nvPr/>
          </p:nvPicPr>
          <p:blipFill>
            <a:blip r:embed="rId3" cstate="print"/>
            <a:srcRect/>
            <a:stretch>
              <a:fillRect/>
            </a:stretch>
          </p:blipFill>
          <p:spPr bwMode="auto">
            <a:xfrm>
              <a:off x="-32" y="2000240"/>
              <a:ext cx="1781175" cy="2762250"/>
            </a:xfrm>
            <a:prstGeom prst="rect">
              <a:avLst/>
            </a:prstGeom>
            <a:noFill/>
            <a:ln w="9525">
              <a:noFill/>
              <a:miter lim="800000"/>
              <a:headEnd/>
              <a:tailEnd/>
            </a:ln>
            <a:effectLst/>
          </p:spPr>
        </p:pic>
        <p:sp>
          <p:nvSpPr>
            <p:cNvPr id="18" name="مربع نص 17"/>
            <p:cNvSpPr txBox="1"/>
            <p:nvPr/>
          </p:nvSpPr>
          <p:spPr>
            <a:xfrm>
              <a:off x="101313" y="4786322"/>
              <a:ext cx="2041795" cy="400110"/>
            </a:xfrm>
            <a:prstGeom prst="rect">
              <a:avLst/>
            </a:prstGeom>
            <a:noFill/>
          </p:spPr>
          <p:txBody>
            <a:bodyPr wrap="square" rtlCol="0">
              <a:spAutoFit/>
            </a:bodyPr>
            <a:lstStyle/>
            <a:p>
              <a:pPr algn="ctr"/>
              <a:r>
                <a:rPr lang="en-US" sz="2000" b="1" dirty="0" smtClean="0"/>
                <a:t>D-glucose</a:t>
              </a:r>
            </a:p>
          </p:txBody>
        </p:sp>
      </p:grpSp>
      <p:pic>
        <p:nvPicPr>
          <p:cNvPr id="1030" name="Picture 6"/>
          <p:cNvPicPr>
            <a:picLocks noChangeAspect="1" noChangeArrowheads="1"/>
          </p:cNvPicPr>
          <p:nvPr/>
        </p:nvPicPr>
        <p:blipFill>
          <a:blip r:embed="rId4" cstate="print"/>
          <a:srcRect/>
          <a:stretch>
            <a:fillRect/>
          </a:stretch>
        </p:blipFill>
        <p:spPr bwMode="auto">
          <a:xfrm>
            <a:off x="5781702" y="1295400"/>
            <a:ext cx="2647950" cy="2133600"/>
          </a:xfrm>
          <a:prstGeom prst="rect">
            <a:avLst/>
          </a:prstGeom>
          <a:noFill/>
          <a:ln w="9525">
            <a:noFill/>
            <a:miter lim="800000"/>
            <a:headEnd/>
            <a:tailEnd/>
          </a:ln>
          <a:effectLst/>
        </p:spPr>
      </p:pic>
      <p:sp>
        <p:nvSpPr>
          <p:cNvPr id="27" name="مربع نص 26"/>
          <p:cNvSpPr txBox="1"/>
          <p:nvPr/>
        </p:nvSpPr>
        <p:spPr>
          <a:xfrm>
            <a:off x="6260707" y="3357562"/>
            <a:ext cx="1454565" cy="400110"/>
          </a:xfrm>
          <a:prstGeom prst="rect">
            <a:avLst/>
          </a:prstGeom>
          <a:noFill/>
        </p:spPr>
        <p:txBody>
          <a:bodyPr wrap="none" rtlCol="0">
            <a:spAutoFit/>
          </a:bodyPr>
          <a:lstStyle/>
          <a:p>
            <a:r>
              <a:rPr lang="el-GR" sz="2000" b="1" dirty="0" smtClean="0">
                <a:solidFill>
                  <a:srgbClr val="C00000"/>
                </a:solidFill>
              </a:rPr>
              <a:t>α</a:t>
            </a:r>
            <a:r>
              <a:rPr lang="en-US" sz="2000" b="1" dirty="0" smtClean="0"/>
              <a:t>-D-glucose</a:t>
            </a:r>
            <a:endParaRPr lang="en-GB" sz="2000" b="1" dirty="0"/>
          </a:p>
        </p:txBody>
      </p:sp>
      <p:grpSp>
        <p:nvGrpSpPr>
          <p:cNvPr id="45" name="مجموعة 44"/>
          <p:cNvGrpSpPr/>
          <p:nvPr/>
        </p:nvGrpSpPr>
        <p:grpSpPr>
          <a:xfrm>
            <a:off x="5896002" y="4071942"/>
            <a:ext cx="2533650" cy="2500330"/>
            <a:chOff x="5681688" y="4071942"/>
            <a:chExt cx="2533650" cy="2500330"/>
          </a:xfrm>
        </p:grpSpPr>
        <p:pic>
          <p:nvPicPr>
            <p:cNvPr id="1031" name="Picture 7"/>
            <p:cNvPicPr>
              <a:picLocks noChangeAspect="1" noChangeArrowheads="1"/>
            </p:cNvPicPr>
            <p:nvPr/>
          </p:nvPicPr>
          <p:blipFill>
            <a:blip r:embed="rId5" cstate="print"/>
            <a:srcRect/>
            <a:stretch>
              <a:fillRect/>
            </a:stretch>
          </p:blipFill>
          <p:spPr bwMode="auto">
            <a:xfrm>
              <a:off x="5681688" y="4071942"/>
              <a:ext cx="2533650" cy="2085975"/>
            </a:xfrm>
            <a:prstGeom prst="rect">
              <a:avLst/>
            </a:prstGeom>
            <a:noFill/>
            <a:ln w="9525">
              <a:noFill/>
              <a:miter lim="800000"/>
              <a:headEnd/>
              <a:tailEnd/>
            </a:ln>
            <a:effectLst/>
          </p:spPr>
        </p:pic>
        <p:sp>
          <p:nvSpPr>
            <p:cNvPr id="28" name="مربع نص 27"/>
            <p:cNvSpPr txBox="1"/>
            <p:nvPr/>
          </p:nvSpPr>
          <p:spPr>
            <a:xfrm>
              <a:off x="6202093" y="6172162"/>
              <a:ext cx="1441741" cy="400110"/>
            </a:xfrm>
            <a:prstGeom prst="rect">
              <a:avLst/>
            </a:prstGeom>
            <a:noFill/>
          </p:spPr>
          <p:txBody>
            <a:bodyPr wrap="none" rtlCol="0">
              <a:spAutoFit/>
            </a:bodyPr>
            <a:lstStyle/>
            <a:p>
              <a:r>
                <a:rPr lang="el-GR" sz="2000" b="1" dirty="0" smtClean="0">
                  <a:solidFill>
                    <a:srgbClr val="C00000"/>
                  </a:solidFill>
                </a:rPr>
                <a:t>β</a:t>
              </a:r>
              <a:r>
                <a:rPr lang="en-US" sz="2000" b="1" dirty="0" smtClean="0"/>
                <a:t>-D-glucose</a:t>
              </a:r>
              <a:endParaRPr lang="en-GB" sz="2000" b="1" dirty="0"/>
            </a:p>
          </p:txBody>
        </p:sp>
      </p:grpSp>
      <p:grpSp>
        <p:nvGrpSpPr>
          <p:cNvPr id="36" name="مجموعة 35"/>
          <p:cNvGrpSpPr/>
          <p:nvPr/>
        </p:nvGrpSpPr>
        <p:grpSpPr>
          <a:xfrm>
            <a:off x="2181866" y="3526986"/>
            <a:ext cx="818498" cy="116328"/>
            <a:chOff x="1896114" y="3500438"/>
            <a:chExt cx="818498" cy="116328"/>
          </a:xfrm>
        </p:grpSpPr>
        <p:cxnSp>
          <p:nvCxnSpPr>
            <p:cNvPr id="20" name="رابط كسهم مستقيم 19"/>
            <p:cNvCxnSpPr/>
            <p:nvPr/>
          </p:nvCxnSpPr>
          <p:spPr>
            <a:xfrm>
              <a:off x="1928794" y="3500438"/>
              <a:ext cx="785818"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رابط كسهم مستقيم 21"/>
            <p:cNvCxnSpPr/>
            <p:nvPr/>
          </p:nvCxnSpPr>
          <p:spPr>
            <a:xfrm rot="10800000">
              <a:off x="1896114" y="3615178"/>
              <a:ext cx="776294"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8" name="مجموعة 37"/>
          <p:cNvGrpSpPr/>
          <p:nvPr/>
        </p:nvGrpSpPr>
        <p:grpSpPr>
          <a:xfrm>
            <a:off x="4893670" y="2403602"/>
            <a:ext cx="1178528" cy="623317"/>
            <a:chOff x="4595456" y="2403602"/>
            <a:chExt cx="1178528" cy="623317"/>
          </a:xfrm>
        </p:grpSpPr>
        <p:cxnSp>
          <p:nvCxnSpPr>
            <p:cNvPr id="24" name="رابط كسهم مستقيم 23"/>
            <p:cNvCxnSpPr/>
            <p:nvPr/>
          </p:nvCxnSpPr>
          <p:spPr>
            <a:xfrm flipV="1">
              <a:off x="5000628" y="2626428"/>
              <a:ext cx="642942" cy="2857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رابط كسهم مستقيم 24"/>
            <p:cNvCxnSpPr/>
            <p:nvPr/>
          </p:nvCxnSpPr>
          <p:spPr>
            <a:xfrm rot="10800000" flipV="1">
              <a:off x="5039386" y="2741168"/>
              <a:ext cx="604184" cy="2857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مربع نص 29"/>
            <p:cNvSpPr txBox="1"/>
            <p:nvPr/>
          </p:nvSpPr>
          <p:spPr>
            <a:xfrm rot="19928249">
              <a:off x="4595456" y="2403602"/>
              <a:ext cx="1178528" cy="369332"/>
            </a:xfrm>
            <a:prstGeom prst="rect">
              <a:avLst/>
            </a:prstGeom>
            <a:noFill/>
          </p:spPr>
          <p:txBody>
            <a:bodyPr wrap="none" rtlCol="0">
              <a:spAutoFit/>
            </a:bodyPr>
            <a:lstStyle/>
            <a:p>
              <a:r>
                <a:rPr lang="en-US" b="1" dirty="0" smtClean="0"/>
                <a:t>cyclization</a:t>
              </a:r>
              <a:endParaRPr lang="en-GB" b="1" dirty="0"/>
            </a:p>
          </p:txBody>
        </p:sp>
      </p:grpSp>
      <p:grpSp>
        <p:nvGrpSpPr>
          <p:cNvPr id="39" name="مجموعة 38"/>
          <p:cNvGrpSpPr/>
          <p:nvPr/>
        </p:nvGrpSpPr>
        <p:grpSpPr>
          <a:xfrm>
            <a:off x="4893670" y="4071942"/>
            <a:ext cx="1178528" cy="581046"/>
            <a:chOff x="4593108" y="4071942"/>
            <a:chExt cx="1178528" cy="581046"/>
          </a:xfrm>
        </p:grpSpPr>
        <p:cxnSp>
          <p:nvCxnSpPr>
            <p:cNvPr id="33" name="رابط كسهم مستقيم 32"/>
            <p:cNvCxnSpPr/>
            <p:nvPr/>
          </p:nvCxnSpPr>
          <p:spPr>
            <a:xfrm>
              <a:off x="5104747" y="4071942"/>
              <a:ext cx="485998" cy="4286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رابط كسهم مستقيم 33"/>
            <p:cNvCxnSpPr/>
            <p:nvPr/>
          </p:nvCxnSpPr>
          <p:spPr>
            <a:xfrm rot="10800000">
              <a:off x="5000629" y="4101176"/>
              <a:ext cx="461308" cy="4286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مربع نص 30"/>
            <p:cNvSpPr txBox="1"/>
            <p:nvPr/>
          </p:nvSpPr>
          <p:spPr>
            <a:xfrm rot="2606356">
              <a:off x="4593108" y="4283656"/>
              <a:ext cx="1178528" cy="369332"/>
            </a:xfrm>
            <a:prstGeom prst="rect">
              <a:avLst/>
            </a:prstGeom>
            <a:noFill/>
          </p:spPr>
          <p:txBody>
            <a:bodyPr wrap="none" rtlCol="0">
              <a:spAutoFit/>
            </a:bodyPr>
            <a:lstStyle/>
            <a:p>
              <a:r>
                <a:rPr lang="en-US" b="1" dirty="0" smtClean="0"/>
                <a:t>cyclization</a:t>
              </a:r>
              <a:endParaRPr lang="en-GB" b="1" dirty="0"/>
            </a:p>
          </p:txBody>
        </p:sp>
      </p:grpSp>
      <p:sp>
        <p:nvSpPr>
          <p:cNvPr id="32" name="مربع نص 31"/>
          <p:cNvSpPr txBox="1"/>
          <p:nvPr/>
        </p:nvSpPr>
        <p:spPr>
          <a:xfrm rot="16200000">
            <a:off x="7429636" y="4025776"/>
            <a:ext cx="2681375" cy="461665"/>
          </a:xfrm>
          <a:prstGeom prst="rect">
            <a:avLst/>
          </a:prstGeom>
          <a:noFill/>
        </p:spPr>
        <p:txBody>
          <a:bodyPr wrap="none" rtlCol="0">
            <a:spAutoFit/>
          </a:bodyPr>
          <a:lstStyle/>
          <a:p>
            <a:r>
              <a:rPr lang="en-US" sz="2400" b="1" dirty="0" smtClean="0">
                <a:solidFill>
                  <a:srgbClr val="002060"/>
                </a:solidFill>
              </a:rPr>
              <a:t>Haworth projection</a:t>
            </a:r>
            <a:endParaRPr lang="en-GB" sz="2400" b="1" dirty="0">
              <a:solidFill>
                <a:srgbClr val="002060"/>
              </a:solidFill>
            </a:endParaRPr>
          </a:p>
        </p:txBody>
      </p:sp>
      <p:grpSp>
        <p:nvGrpSpPr>
          <p:cNvPr id="42" name="مجموعة 41"/>
          <p:cNvGrpSpPr/>
          <p:nvPr/>
        </p:nvGrpSpPr>
        <p:grpSpPr>
          <a:xfrm>
            <a:off x="351848" y="1690204"/>
            <a:ext cx="2648516" cy="3914973"/>
            <a:chOff x="351848" y="1690204"/>
            <a:chExt cx="2648516" cy="3914973"/>
          </a:xfrm>
        </p:grpSpPr>
        <p:sp>
          <p:nvSpPr>
            <p:cNvPr id="29" name="مربع نص 28"/>
            <p:cNvSpPr txBox="1"/>
            <p:nvPr/>
          </p:nvSpPr>
          <p:spPr>
            <a:xfrm>
              <a:off x="351848" y="5143512"/>
              <a:ext cx="2648516" cy="461665"/>
            </a:xfrm>
            <a:prstGeom prst="rect">
              <a:avLst/>
            </a:prstGeom>
            <a:noFill/>
          </p:spPr>
          <p:txBody>
            <a:bodyPr wrap="square" rtlCol="0">
              <a:spAutoFit/>
            </a:bodyPr>
            <a:lstStyle/>
            <a:p>
              <a:r>
                <a:rPr lang="en-US" sz="2400" b="1" dirty="0" smtClean="0">
                  <a:solidFill>
                    <a:srgbClr val="002060"/>
                  </a:solidFill>
                </a:rPr>
                <a:t>Fisher projection</a:t>
              </a:r>
              <a:endParaRPr lang="en-GB" sz="2400" b="1" dirty="0">
                <a:solidFill>
                  <a:srgbClr val="002060"/>
                </a:solidFill>
              </a:endParaRPr>
            </a:p>
          </p:txBody>
        </p:sp>
        <p:sp>
          <p:nvSpPr>
            <p:cNvPr id="35" name="مربع نص 34"/>
            <p:cNvSpPr txBox="1"/>
            <p:nvPr/>
          </p:nvSpPr>
          <p:spPr>
            <a:xfrm>
              <a:off x="428628" y="1690204"/>
              <a:ext cx="1785918" cy="738664"/>
            </a:xfrm>
            <a:prstGeom prst="rect">
              <a:avLst/>
            </a:prstGeom>
            <a:noFill/>
          </p:spPr>
          <p:txBody>
            <a:bodyPr wrap="square" rtlCol="0">
              <a:spAutoFit/>
            </a:bodyPr>
            <a:lstStyle/>
            <a:p>
              <a:r>
                <a:rPr lang="en-US" sz="2400" b="1" dirty="0" smtClean="0">
                  <a:solidFill>
                    <a:srgbClr val="C00000"/>
                  </a:solidFill>
                </a:rPr>
                <a:t>Linear form</a:t>
              </a:r>
              <a:endParaRPr lang="en-GB" sz="2400" b="1" dirty="0" smtClean="0">
                <a:solidFill>
                  <a:srgbClr val="C00000"/>
                </a:solidFill>
              </a:endParaRPr>
            </a:p>
            <a:p>
              <a:endParaRPr lang="en-GB" dirty="0"/>
            </a:p>
          </p:txBody>
        </p:sp>
      </p:grpSp>
      <p:pic>
        <p:nvPicPr>
          <p:cNvPr id="26" name="Picture 2" descr="http://www.mutah.edu.jo/images/banners/medi-sign.gif"/>
          <p:cNvPicPr>
            <a:picLocks noChangeAspect="1" noChangeArrowheads="1"/>
          </p:cNvPicPr>
          <p:nvPr/>
        </p:nvPicPr>
        <p:blipFill>
          <a:blip r:embed="rId6" cstate="print"/>
          <a:srcRect/>
          <a:stretch>
            <a:fillRect/>
          </a:stretch>
        </p:blipFill>
        <p:spPr bwMode="auto">
          <a:xfrm>
            <a:off x="7929586" y="61864"/>
            <a:ext cx="1143008" cy="1295410"/>
          </a:xfrm>
          <a:prstGeom prst="rect">
            <a:avLst/>
          </a:prstGeom>
          <a:noFill/>
        </p:spPr>
      </p:pic>
      <p:sp>
        <p:nvSpPr>
          <p:cNvPr id="16" name="سهم منحني إلى اليمين 15"/>
          <p:cNvSpPr/>
          <p:nvPr/>
        </p:nvSpPr>
        <p:spPr>
          <a:xfrm rot="10800000">
            <a:off x="1699314" y="2571744"/>
            <a:ext cx="442696" cy="1643074"/>
          </a:xfrm>
          <a:prstGeom prst="curvedRightArrow">
            <a:avLst>
              <a:gd name="adj1" fmla="val 9993"/>
              <a:gd name="adj2" fmla="val 50000"/>
              <a:gd name="adj3" fmla="val 25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43" name="مجموعة 42"/>
          <p:cNvGrpSpPr/>
          <p:nvPr/>
        </p:nvGrpSpPr>
        <p:grpSpPr>
          <a:xfrm>
            <a:off x="7786710" y="1571612"/>
            <a:ext cx="1344509" cy="857256"/>
            <a:chOff x="7738864" y="1571612"/>
            <a:chExt cx="1344509" cy="857256"/>
          </a:xfrm>
        </p:grpSpPr>
        <p:sp>
          <p:nvSpPr>
            <p:cNvPr id="19" name="مربع نص 18"/>
            <p:cNvSpPr txBox="1"/>
            <p:nvPr/>
          </p:nvSpPr>
          <p:spPr>
            <a:xfrm>
              <a:off x="8001024" y="1571612"/>
              <a:ext cx="1082349" cy="646331"/>
            </a:xfrm>
            <a:prstGeom prst="rect">
              <a:avLst/>
            </a:prstGeom>
            <a:noFill/>
          </p:spPr>
          <p:txBody>
            <a:bodyPr wrap="none" rtlCol="0">
              <a:spAutoFit/>
            </a:bodyPr>
            <a:lstStyle/>
            <a:p>
              <a:pPr algn="ctr"/>
              <a:r>
                <a:rPr lang="en-US" b="1" dirty="0" smtClean="0"/>
                <a:t>anomeric</a:t>
              </a:r>
            </a:p>
            <a:p>
              <a:pPr algn="ctr"/>
              <a:r>
                <a:rPr lang="en-US" b="1" dirty="0" smtClean="0"/>
                <a:t> carbon</a:t>
              </a:r>
              <a:endParaRPr lang="en-GB" b="1" dirty="0"/>
            </a:p>
          </p:txBody>
        </p:sp>
        <p:cxnSp>
          <p:nvCxnSpPr>
            <p:cNvPr id="21" name="رابط كسهم مستقيم 20"/>
            <p:cNvCxnSpPr/>
            <p:nvPr/>
          </p:nvCxnSpPr>
          <p:spPr>
            <a:xfrm rot="10800000" flipV="1">
              <a:off x="7738864" y="2214554"/>
              <a:ext cx="547912" cy="2143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7" name="مستطيل 36"/>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checkerboard(across)">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checkerboard(across)">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diamond(in)">
                                      <p:cBhvr>
                                        <p:cTn id="27" dur="1000"/>
                                        <p:tgtEl>
                                          <p:spTgt spid="103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checkerboard(across)">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heckerboard(across)">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checkerboard(across)">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diamond(in)">
                                      <p:cBhvr>
                                        <p:cTn id="47" dur="10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checkerboard(across)">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checkerboard(across)">
                                      <p:cBhvr>
                                        <p:cTn id="5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417922" y="4318010"/>
            <a:ext cx="2868194" cy="2111386"/>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2995591" y="3742888"/>
            <a:ext cx="1362095" cy="1071570"/>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cstate="print"/>
          <a:srcRect/>
          <a:stretch>
            <a:fillRect/>
          </a:stretch>
        </p:blipFill>
        <p:spPr bwMode="auto">
          <a:xfrm>
            <a:off x="3571868" y="785794"/>
            <a:ext cx="2152516" cy="2975134"/>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cstate="print"/>
          <a:srcRect/>
          <a:stretch>
            <a:fillRect/>
          </a:stretch>
        </p:blipFill>
        <p:spPr bwMode="auto">
          <a:xfrm>
            <a:off x="5000628" y="3850279"/>
            <a:ext cx="1282258" cy="1150357"/>
          </a:xfrm>
          <a:prstGeom prst="rect">
            <a:avLst/>
          </a:prstGeom>
          <a:noFill/>
          <a:ln w="9525">
            <a:noFill/>
            <a:miter lim="800000"/>
            <a:headEnd/>
            <a:tailEnd/>
          </a:ln>
          <a:effectLst/>
        </p:spPr>
      </p:pic>
      <p:sp>
        <p:nvSpPr>
          <p:cNvPr id="10" name="مربع نص 9"/>
          <p:cNvSpPr txBox="1"/>
          <p:nvPr/>
        </p:nvSpPr>
        <p:spPr>
          <a:xfrm>
            <a:off x="6585957" y="2214554"/>
            <a:ext cx="1415067" cy="707886"/>
          </a:xfrm>
          <a:prstGeom prst="rect">
            <a:avLst/>
          </a:prstGeom>
          <a:noFill/>
        </p:spPr>
        <p:txBody>
          <a:bodyPr wrap="none" rtlCol="0">
            <a:spAutoFit/>
          </a:bodyPr>
          <a:lstStyle/>
          <a:p>
            <a:pPr algn="ctr"/>
            <a:r>
              <a:rPr lang="en-US" sz="2000" b="1" dirty="0" smtClean="0"/>
              <a:t>D-fructose</a:t>
            </a:r>
          </a:p>
          <a:p>
            <a:pPr algn="ctr"/>
            <a:r>
              <a:rPr lang="en-US" sz="2000" b="1" dirty="0" smtClean="0">
                <a:solidFill>
                  <a:srgbClr val="002060"/>
                </a:solidFill>
              </a:rPr>
              <a:t>Linear</a:t>
            </a:r>
            <a:r>
              <a:rPr lang="en-US" sz="2000" b="1" dirty="0" smtClean="0"/>
              <a:t> </a:t>
            </a:r>
            <a:r>
              <a:rPr lang="en-US" sz="2000" b="1" dirty="0" smtClean="0">
                <a:solidFill>
                  <a:srgbClr val="002060"/>
                </a:solidFill>
              </a:rPr>
              <a:t>form</a:t>
            </a:r>
            <a:endParaRPr lang="en-GB" sz="2000" b="1" dirty="0">
              <a:solidFill>
                <a:srgbClr val="002060"/>
              </a:solidFill>
            </a:endParaRPr>
          </a:p>
        </p:txBody>
      </p:sp>
      <p:sp>
        <p:nvSpPr>
          <p:cNvPr id="11" name="مربع نص 10"/>
          <p:cNvSpPr txBox="1"/>
          <p:nvPr/>
        </p:nvSpPr>
        <p:spPr>
          <a:xfrm>
            <a:off x="523251" y="6357958"/>
            <a:ext cx="2191361" cy="707886"/>
          </a:xfrm>
          <a:prstGeom prst="rect">
            <a:avLst/>
          </a:prstGeom>
          <a:noFill/>
        </p:spPr>
        <p:txBody>
          <a:bodyPr wrap="square" rtlCol="0">
            <a:spAutoFit/>
          </a:bodyPr>
          <a:lstStyle/>
          <a:p>
            <a:pPr algn="ctr"/>
            <a:r>
              <a:rPr lang="el-GR" sz="2000" b="1" dirty="0" smtClean="0">
                <a:solidFill>
                  <a:srgbClr val="C00000"/>
                </a:solidFill>
              </a:rPr>
              <a:t>α</a:t>
            </a:r>
            <a:r>
              <a:rPr lang="en-US" sz="2000" b="1" dirty="0" smtClean="0"/>
              <a:t>-D-fructose</a:t>
            </a:r>
          </a:p>
          <a:p>
            <a:pPr algn="ctr"/>
            <a:endParaRPr lang="en-GB" sz="2000" b="1" dirty="0">
              <a:solidFill>
                <a:srgbClr val="002060"/>
              </a:solidFill>
            </a:endParaRPr>
          </a:p>
        </p:txBody>
      </p:sp>
      <p:grpSp>
        <p:nvGrpSpPr>
          <p:cNvPr id="19" name="مجموعة 18"/>
          <p:cNvGrpSpPr/>
          <p:nvPr/>
        </p:nvGrpSpPr>
        <p:grpSpPr>
          <a:xfrm>
            <a:off x="6119397" y="4035433"/>
            <a:ext cx="2953197" cy="3030411"/>
            <a:chOff x="6119397" y="4035433"/>
            <a:chExt cx="2953197" cy="3030411"/>
          </a:xfrm>
        </p:grpSpPr>
        <p:pic>
          <p:nvPicPr>
            <p:cNvPr id="1028" name="Picture 4"/>
            <p:cNvPicPr>
              <a:picLocks noChangeAspect="1" noChangeArrowheads="1"/>
            </p:cNvPicPr>
            <p:nvPr/>
          </p:nvPicPr>
          <p:blipFill>
            <a:blip r:embed="rId7" cstate="print"/>
            <a:srcRect/>
            <a:stretch>
              <a:fillRect/>
            </a:stretch>
          </p:blipFill>
          <p:spPr bwMode="auto">
            <a:xfrm>
              <a:off x="6119397" y="4035433"/>
              <a:ext cx="2953197" cy="2322525"/>
            </a:xfrm>
            <a:prstGeom prst="rect">
              <a:avLst/>
            </a:prstGeom>
            <a:noFill/>
            <a:ln w="9525">
              <a:noFill/>
              <a:miter lim="800000"/>
              <a:headEnd/>
              <a:tailEnd/>
            </a:ln>
            <a:effectLst/>
          </p:spPr>
        </p:pic>
        <p:sp>
          <p:nvSpPr>
            <p:cNvPr id="12" name="مربع نص 11"/>
            <p:cNvSpPr txBox="1"/>
            <p:nvPr/>
          </p:nvSpPr>
          <p:spPr>
            <a:xfrm>
              <a:off x="6524043" y="6357958"/>
              <a:ext cx="2191361" cy="707886"/>
            </a:xfrm>
            <a:prstGeom prst="rect">
              <a:avLst/>
            </a:prstGeom>
            <a:noFill/>
          </p:spPr>
          <p:txBody>
            <a:bodyPr wrap="square" rtlCol="0">
              <a:spAutoFit/>
            </a:bodyPr>
            <a:lstStyle/>
            <a:p>
              <a:pPr algn="ctr"/>
              <a:r>
                <a:rPr lang="el-GR" sz="2000" b="1" dirty="0" smtClean="0">
                  <a:solidFill>
                    <a:srgbClr val="C00000"/>
                  </a:solidFill>
                </a:rPr>
                <a:t>β</a:t>
              </a:r>
              <a:r>
                <a:rPr lang="en-US" sz="2000" b="1" dirty="0" smtClean="0"/>
                <a:t>-D-fructose</a:t>
              </a:r>
            </a:p>
            <a:p>
              <a:pPr algn="ctr"/>
              <a:endParaRPr lang="en-GB" sz="2000" b="1" dirty="0">
                <a:solidFill>
                  <a:srgbClr val="002060"/>
                </a:solidFill>
              </a:endParaRPr>
            </a:p>
          </p:txBody>
        </p:sp>
      </p:grpSp>
      <p:sp>
        <p:nvSpPr>
          <p:cNvPr id="13" name="سهم منحني إلى اليمين 12"/>
          <p:cNvSpPr/>
          <p:nvPr/>
        </p:nvSpPr>
        <p:spPr>
          <a:xfrm rot="10800000">
            <a:off x="5286380" y="1500174"/>
            <a:ext cx="571504" cy="1714512"/>
          </a:xfrm>
          <a:prstGeom prst="curvedRightArrow">
            <a:avLst>
              <a:gd name="adj1" fmla="val 9993"/>
              <a:gd name="adj2" fmla="val 50000"/>
              <a:gd name="adj3" fmla="val 25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عنوان 1"/>
          <p:cNvSpPr>
            <a:spLocks noGrp="1"/>
          </p:cNvSpPr>
          <p:nvPr>
            <p:ph type="title"/>
          </p:nvPr>
        </p:nvSpPr>
        <p:spPr>
          <a:xfrm>
            <a:off x="57176" y="71414"/>
            <a:ext cx="8229600" cy="1143000"/>
          </a:xfrm>
        </p:spPr>
        <p:txBody>
          <a:bodyPr/>
          <a:lstStyle/>
          <a:p>
            <a:pPr rtl="0"/>
            <a:r>
              <a:rPr lang="en-US" dirty="0" smtClean="0">
                <a:solidFill>
                  <a:srgbClr val="C00000"/>
                </a:solidFill>
              </a:rPr>
              <a:t> Monosaccharide cyclization </a:t>
            </a:r>
            <a:endParaRPr lang="en-GB" dirty="0"/>
          </a:p>
        </p:txBody>
      </p:sp>
      <p:pic>
        <p:nvPicPr>
          <p:cNvPr id="18" name="Picture 2" descr="http://www.mutah.edu.jo/images/banners/medi-sign.gif"/>
          <p:cNvPicPr>
            <a:picLocks noChangeAspect="1" noChangeArrowheads="1"/>
          </p:cNvPicPr>
          <p:nvPr/>
        </p:nvPicPr>
        <p:blipFill>
          <a:blip r:embed="rId8" cstate="print"/>
          <a:srcRect/>
          <a:stretch>
            <a:fillRect/>
          </a:stretch>
        </p:blipFill>
        <p:spPr bwMode="auto">
          <a:xfrm>
            <a:off x="7929586" y="61864"/>
            <a:ext cx="1143008" cy="1295410"/>
          </a:xfrm>
          <a:prstGeom prst="rect">
            <a:avLst/>
          </a:prstGeom>
          <a:noFill/>
        </p:spPr>
      </p:pic>
      <p:sp>
        <p:nvSpPr>
          <p:cNvPr id="14" name="مستطيل 13"/>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checkerboard(across)">
                                      <p:cBhvr>
                                        <p:cTn id="12" dur="500"/>
                                        <p:tgtEl>
                                          <p:spTgt spid="1029"/>
                                        </p:tgtEl>
                                      </p:cBhvr>
                                    </p:animEffect>
                                  </p:childTnLst>
                                </p:cTn>
                              </p:par>
                              <p:par>
                                <p:cTn id="13" presetID="8" presetClass="entr" presetSubtype="16"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diamond(in)">
                                      <p:cBhvr>
                                        <p:cTn id="15" dur="10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heckerboard(across)">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checkerboard(across)">
                                      <p:cBhvr>
                                        <p:cTn id="25" dur="500"/>
                                        <p:tgtEl>
                                          <p:spTgt spid="1030"/>
                                        </p:tgtEl>
                                      </p:cBhvr>
                                    </p:animEffect>
                                  </p:childTnLst>
                                </p:cTn>
                              </p:par>
                              <p:par>
                                <p:cTn id="26" presetID="8" presetClass="entr" presetSubtype="16"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amond(in)">
                                      <p:cBhvr>
                                        <p:cTn id="2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569141" y="3943183"/>
            <a:ext cx="8717767" cy="1200329"/>
          </a:xfrm>
          <a:prstGeom prst="rect">
            <a:avLst/>
          </a:prstGeom>
          <a:noFill/>
        </p:spPr>
        <p:txBody>
          <a:bodyPr wrap="square" rtlCol="0">
            <a:spAutoFit/>
          </a:bodyPr>
          <a:lstStyle/>
          <a:p>
            <a:pPr algn="l" rtl="0">
              <a:buFont typeface="Wingdings" pitchFamily="2" charset="2"/>
              <a:buChar char="q"/>
            </a:pPr>
            <a:r>
              <a:rPr lang="en-US" sz="2400" dirty="0" smtClean="0">
                <a:latin typeface="Arial" pitchFamily="34" charset="0"/>
                <a:cs typeface="Arial" pitchFamily="34" charset="0"/>
              </a:rPr>
              <a:t>  Sugars with five -membered rings are known as furanoses    </a:t>
            </a:r>
          </a:p>
          <a:p>
            <a:pPr algn="l" rtl="0"/>
            <a:r>
              <a:rPr lang="en-US" sz="2400" dirty="0" smtClean="0">
                <a:latin typeface="Arial" pitchFamily="34" charset="0"/>
                <a:cs typeface="Arial" pitchFamily="34" charset="0"/>
              </a:rPr>
              <a:t>     (e.g. fructofuranose) as they resemble the heterocyclic       </a:t>
            </a:r>
          </a:p>
          <a:p>
            <a:pPr algn="l" rtl="0"/>
            <a:r>
              <a:rPr lang="en-US" sz="2400" dirty="0" smtClean="0">
                <a:latin typeface="Arial" pitchFamily="34" charset="0"/>
                <a:cs typeface="Arial" pitchFamily="34" charset="0"/>
              </a:rPr>
              <a:t>     compound furan.</a:t>
            </a:r>
            <a:endParaRPr lang="en-GB" sz="2400" dirty="0">
              <a:latin typeface="Arial" pitchFamily="34" charset="0"/>
              <a:cs typeface="Arial" pitchFamily="34" charset="0"/>
            </a:endParaRPr>
          </a:p>
        </p:txBody>
      </p:sp>
      <p:sp>
        <p:nvSpPr>
          <p:cNvPr id="8" name="مربع نص 7"/>
          <p:cNvSpPr txBox="1"/>
          <p:nvPr/>
        </p:nvSpPr>
        <p:spPr>
          <a:xfrm>
            <a:off x="500034" y="1285860"/>
            <a:ext cx="8643998" cy="1200329"/>
          </a:xfrm>
          <a:prstGeom prst="rect">
            <a:avLst/>
          </a:prstGeom>
          <a:noFill/>
        </p:spPr>
        <p:txBody>
          <a:bodyPr wrap="square" rtlCol="0">
            <a:spAutoFit/>
          </a:bodyPr>
          <a:lstStyle/>
          <a:p>
            <a:pPr algn="l" rtl="0">
              <a:buFont typeface="Wingdings" pitchFamily="2" charset="2"/>
              <a:buChar char="q"/>
            </a:pPr>
            <a:r>
              <a:rPr lang="en-US" sz="2400" dirty="0" smtClean="0">
                <a:latin typeface="Arial" pitchFamily="34" charset="0"/>
                <a:cs typeface="Arial" pitchFamily="34" charset="0"/>
              </a:rPr>
              <a:t>  Sugars with six-membered rings are known as pyranoses  </a:t>
            </a:r>
          </a:p>
          <a:p>
            <a:pPr algn="l" rtl="0"/>
            <a:r>
              <a:rPr lang="en-US" sz="2400" dirty="0" smtClean="0">
                <a:latin typeface="Arial" pitchFamily="34" charset="0"/>
                <a:cs typeface="Arial" pitchFamily="34" charset="0"/>
              </a:rPr>
              <a:t>     (e.g. glucopyranose) as they resemble the heterocyclic      </a:t>
            </a:r>
          </a:p>
          <a:p>
            <a:pPr algn="l" rtl="0"/>
            <a:r>
              <a:rPr lang="en-US" sz="2400" dirty="0" smtClean="0">
                <a:latin typeface="Arial" pitchFamily="34" charset="0"/>
                <a:cs typeface="Arial" pitchFamily="34" charset="0"/>
              </a:rPr>
              <a:t>      compound pyran.</a:t>
            </a:r>
          </a:p>
        </p:txBody>
      </p:sp>
      <p:grpSp>
        <p:nvGrpSpPr>
          <p:cNvPr id="20" name="مجموعة 19"/>
          <p:cNvGrpSpPr/>
          <p:nvPr/>
        </p:nvGrpSpPr>
        <p:grpSpPr>
          <a:xfrm>
            <a:off x="1142976" y="5000636"/>
            <a:ext cx="7406335" cy="2195245"/>
            <a:chOff x="1142976" y="2370269"/>
            <a:chExt cx="7406335" cy="2195245"/>
          </a:xfrm>
        </p:grpSpPr>
        <p:pic>
          <p:nvPicPr>
            <p:cNvPr id="9" name="صورة 8" descr="furan_pyran.gif"/>
            <p:cNvPicPr>
              <a:picLocks noChangeAspect="1"/>
            </p:cNvPicPr>
            <p:nvPr/>
          </p:nvPicPr>
          <p:blipFill>
            <a:blip r:embed="rId2" cstate="print"/>
            <a:srcRect l="4736" r="53283"/>
            <a:stretch>
              <a:fillRect/>
            </a:stretch>
          </p:blipFill>
          <p:spPr>
            <a:xfrm>
              <a:off x="1142976" y="2561995"/>
              <a:ext cx="1285884" cy="1509947"/>
            </a:xfrm>
            <a:prstGeom prst="rect">
              <a:avLst/>
            </a:prstGeom>
          </p:spPr>
        </p:pic>
        <p:pic>
          <p:nvPicPr>
            <p:cNvPr id="11" name="Picture 3"/>
            <p:cNvPicPr>
              <a:picLocks noChangeAspect="1" noChangeArrowheads="1"/>
            </p:cNvPicPr>
            <p:nvPr/>
          </p:nvPicPr>
          <p:blipFill>
            <a:blip r:embed="rId3" cstate="print"/>
            <a:srcRect/>
            <a:stretch>
              <a:fillRect/>
            </a:stretch>
          </p:blipFill>
          <p:spPr bwMode="auto">
            <a:xfrm>
              <a:off x="5929322" y="2370269"/>
              <a:ext cx="2214578" cy="1630235"/>
            </a:xfrm>
            <a:prstGeom prst="rect">
              <a:avLst/>
            </a:prstGeom>
            <a:noFill/>
            <a:ln w="9525">
              <a:noFill/>
              <a:miter lim="800000"/>
              <a:headEnd/>
              <a:tailEnd/>
            </a:ln>
            <a:effectLst/>
          </p:spPr>
        </p:pic>
        <p:sp>
          <p:nvSpPr>
            <p:cNvPr id="12" name="سهم إلى اليسار واليمين 11"/>
            <p:cNvSpPr/>
            <p:nvPr/>
          </p:nvSpPr>
          <p:spPr>
            <a:xfrm>
              <a:off x="3286116" y="3214686"/>
              <a:ext cx="2286016" cy="428628"/>
            </a:xfrm>
            <a:prstGeom prst="lef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مربع نص 12"/>
            <p:cNvSpPr txBox="1"/>
            <p:nvPr/>
          </p:nvSpPr>
          <p:spPr>
            <a:xfrm>
              <a:off x="5500694" y="3857628"/>
              <a:ext cx="3048617" cy="707886"/>
            </a:xfrm>
            <a:prstGeom prst="rect">
              <a:avLst/>
            </a:prstGeom>
            <a:noFill/>
          </p:spPr>
          <p:txBody>
            <a:bodyPr wrap="square" rtlCol="0">
              <a:spAutoFit/>
            </a:bodyPr>
            <a:lstStyle/>
            <a:p>
              <a:pPr algn="ctr"/>
              <a:r>
                <a:rPr lang="el-GR" sz="2000" b="1" dirty="0" smtClean="0">
                  <a:solidFill>
                    <a:srgbClr val="C00000"/>
                  </a:solidFill>
                </a:rPr>
                <a:t>α</a:t>
              </a:r>
              <a:r>
                <a:rPr lang="en-US" sz="2000" b="1" dirty="0" smtClean="0"/>
                <a:t>-D-</a:t>
              </a:r>
              <a:r>
                <a:rPr lang="en-US" sz="2000" b="1" dirty="0" err="1" smtClean="0"/>
                <a:t>fructofuranose</a:t>
              </a:r>
              <a:endParaRPr lang="en-US" sz="2000" b="1" dirty="0" smtClean="0"/>
            </a:p>
            <a:p>
              <a:pPr algn="ctr"/>
              <a:endParaRPr lang="en-GB" sz="2000" b="1" dirty="0">
                <a:solidFill>
                  <a:srgbClr val="002060"/>
                </a:solidFill>
              </a:endParaRPr>
            </a:p>
          </p:txBody>
        </p:sp>
      </p:grpSp>
      <p:sp>
        <p:nvSpPr>
          <p:cNvPr id="17" name="عنوان 1"/>
          <p:cNvSpPr>
            <a:spLocks noGrp="1"/>
          </p:cNvSpPr>
          <p:nvPr>
            <p:ph type="title"/>
          </p:nvPr>
        </p:nvSpPr>
        <p:spPr>
          <a:xfrm>
            <a:off x="71406" y="71414"/>
            <a:ext cx="8229600" cy="1143000"/>
          </a:xfrm>
        </p:spPr>
        <p:txBody>
          <a:bodyPr/>
          <a:lstStyle/>
          <a:p>
            <a:pPr rtl="0"/>
            <a:r>
              <a:rPr lang="en-US" dirty="0" smtClean="0">
                <a:solidFill>
                  <a:srgbClr val="C00000"/>
                </a:solidFill>
              </a:rPr>
              <a:t>Pyranoses &amp; Furanoses </a:t>
            </a:r>
            <a:endParaRPr lang="en-GB" dirty="0"/>
          </a:p>
        </p:txBody>
      </p:sp>
      <p:pic>
        <p:nvPicPr>
          <p:cNvPr id="18" name="Picture 2" descr="http://www.mutah.edu.jo/images/banners/medi-sign.gif"/>
          <p:cNvPicPr>
            <a:picLocks noChangeAspect="1" noChangeArrowheads="1"/>
          </p:cNvPicPr>
          <p:nvPr/>
        </p:nvPicPr>
        <p:blipFill>
          <a:blip r:embed="rId4" cstate="print"/>
          <a:srcRect/>
          <a:stretch>
            <a:fillRect/>
          </a:stretch>
        </p:blipFill>
        <p:spPr bwMode="auto">
          <a:xfrm>
            <a:off x="7929586" y="61864"/>
            <a:ext cx="1143008" cy="1295410"/>
          </a:xfrm>
          <a:prstGeom prst="rect">
            <a:avLst/>
          </a:prstGeom>
          <a:noFill/>
        </p:spPr>
      </p:pic>
      <p:grpSp>
        <p:nvGrpSpPr>
          <p:cNvPr id="21" name="مجموعة 20"/>
          <p:cNvGrpSpPr/>
          <p:nvPr/>
        </p:nvGrpSpPr>
        <p:grpSpPr>
          <a:xfrm>
            <a:off x="1142976" y="2285992"/>
            <a:ext cx="7500990" cy="1965690"/>
            <a:chOff x="1142976" y="5178086"/>
            <a:chExt cx="7500990" cy="1965690"/>
          </a:xfrm>
        </p:grpSpPr>
        <p:sp>
          <p:nvSpPr>
            <p:cNvPr id="14" name="سهم إلى اليسار واليمين 13"/>
            <p:cNvSpPr/>
            <p:nvPr/>
          </p:nvSpPr>
          <p:spPr>
            <a:xfrm>
              <a:off x="3214678" y="5643578"/>
              <a:ext cx="2286016" cy="428628"/>
            </a:xfrm>
            <a:prstGeom prst="lef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 name="مجموعة 18"/>
            <p:cNvGrpSpPr/>
            <p:nvPr/>
          </p:nvGrpSpPr>
          <p:grpSpPr>
            <a:xfrm>
              <a:off x="5595349" y="5178086"/>
              <a:ext cx="3048617" cy="1965690"/>
              <a:chOff x="5595349" y="5178086"/>
              <a:chExt cx="3048617" cy="1965690"/>
            </a:xfrm>
          </p:grpSpPr>
          <p:pic>
            <p:nvPicPr>
              <p:cNvPr id="1027" name="Picture 3"/>
              <p:cNvPicPr>
                <a:picLocks noChangeAspect="1" noChangeArrowheads="1"/>
              </p:cNvPicPr>
              <p:nvPr/>
            </p:nvPicPr>
            <p:blipFill>
              <a:blip r:embed="rId5" cstate="print"/>
              <a:srcRect/>
              <a:stretch>
                <a:fillRect/>
              </a:stretch>
            </p:blipFill>
            <p:spPr bwMode="auto">
              <a:xfrm>
                <a:off x="5786446" y="5178086"/>
                <a:ext cx="2357454" cy="1608500"/>
              </a:xfrm>
              <a:prstGeom prst="rect">
                <a:avLst/>
              </a:prstGeom>
              <a:noFill/>
              <a:ln w="9525">
                <a:noFill/>
                <a:miter lim="800000"/>
                <a:headEnd/>
                <a:tailEnd/>
              </a:ln>
              <a:effectLst/>
            </p:spPr>
          </p:pic>
          <p:sp>
            <p:nvSpPr>
              <p:cNvPr id="15" name="مربع نص 14"/>
              <p:cNvSpPr txBox="1"/>
              <p:nvPr/>
            </p:nvSpPr>
            <p:spPr>
              <a:xfrm>
                <a:off x="5595349" y="6435890"/>
                <a:ext cx="3048617" cy="707886"/>
              </a:xfrm>
              <a:prstGeom prst="rect">
                <a:avLst/>
              </a:prstGeom>
              <a:noFill/>
            </p:spPr>
            <p:txBody>
              <a:bodyPr wrap="square" rtlCol="0">
                <a:spAutoFit/>
              </a:bodyPr>
              <a:lstStyle/>
              <a:p>
                <a:pPr algn="ctr" rtl="0"/>
                <a:r>
                  <a:rPr lang="el-GR" sz="2000" b="1" dirty="0" smtClean="0">
                    <a:solidFill>
                      <a:srgbClr val="C00000"/>
                    </a:solidFill>
                  </a:rPr>
                  <a:t>α</a:t>
                </a:r>
                <a:r>
                  <a:rPr lang="en-US" sz="2000" b="1" dirty="0" smtClean="0"/>
                  <a:t>-D-</a:t>
                </a:r>
                <a:r>
                  <a:rPr lang="en-US" sz="2000" b="1" dirty="0" err="1" smtClean="0"/>
                  <a:t>glucopyranose</a:t>
                </a:r>
                <a:endParaRPr lang="en-US" sz="2000" b="1" dirty="0" smtClean="0"/>
              </a:p>
              <a:p>
                <a:pPr algn="ctr"/>
                <a:endParaRPr lang="en-GB" sz="2000" b="1" dirty="0">
                  <a:solidFill>
                    <a:srgbClr val="002060"/>
                  </a:solidFill>
                </a:endParaRPr>
              </a:p>
            </p:txBody>
          </p:sp>
        </p:grpSp>
        <p:pic>
          <p:nvPicPr>
            <p:cNvPr id="10" name="صورة 9" descr="furan_pyran.gif"/>
            <p:cNvPicPr>
              <a:picLocks noChangeAspect="1"/>
            </p:cNvPicPr>
            <p:nvPr/>
          </p:nvPicPr>
          <p:blipFill>
            <a:blip r:embed="rId2" cstate="print"/>
            <a:srcRect l="52960"/>
            <a:stretch>
              <a:fillRect/>
            </a:stretch>
          </p:blipFill>
          <p:spPr>
            <a:xfrm>
              <a:off x="1142976" y="5435610"/>
              <a:ext cx="1357322" cy="1422414"/>
            </a:xfrm>
            <a:prstGeom prst="rect">
              <a:avLst/>
            </a:prstGeom>
          </p:spPr>
        </p:pic>
      </p:grpSp>
      <p:sp>
        <p:nvSpPr>
          <p:cNvPr id="16" name="مستطيل 15"/>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amond(in)">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par>
                                <p:cTn id="13" presetID="8" presetClass="entr" presetSubtype="16"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amond(in)">
                                      <p:cBhvr>
                                        <p:cTn id="1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0052" y="71414"/>
            <a:ext cx="8229600" cy="1143000"/>
          </a:xfrm>
        </p:spPr>
        <p:txBody>
          <a:bodyPr>
            <a:normAutofit/>
          </a:bodyPr>
          <a:lstStyle/>
          <a:p>
            <a:r>
              <a:rPr lang="en-US" dirty="0" smtClean="0">
                <a:solidFill>
                  <a:srgbClr val="C00000"/>
                </a:solidFill>
              </a:rPr>
              <a:t>Major Types of Macromolecules </a:t>
            </a:r>
            <a:endParaRPr lang="en-GB" dirty="0">
              <a:solidFill>
                <a:srgbClr val="C00000"/>
              </a:solidFill>
            </a:endParaRPr>
          </a:p>
        </p:txBody>
      </p:sp>
      <p:grpSp>
        <p:nvGrpSpPr>
          <p:cNvPr id="18" name="مجموعة 17"/>
          <p:cNvGrpSpPr/>
          <p:nvPr/>
        </p:nvGrpSpPr>
        <p:grpSpPr>
          <a:xfrm>
            <a:off x="785786" y="1500174"/>
            <a:ext cx="7953425" cy="4933719"/>
            <a:chOff x="785786" y="1500174"/>
            <a:chExt cx="7953425" cy="4933719"/>
          </a:xfrm>
        </p:grpSpPr>
        <p:grpSp>
          <p:nvGrpSpPr>
            <p:cNvPr id="17" name="مجموعة 16"/>
            <p:cNvGrpSpPr/>
            <p:nvPr/>
          </p:nvGrpSpPr>
          <p:grpSpPr>
            <a:xfrm>
              <a:off x="785786" y="1500174"/>
              <a:ext cx="7953425" cy="4933719"/>
              <a:chOff x="785786" y="1500174"/>
              <a:chExt cx="7953425" cy="4933719"/>
            </a:xfrm>
          </p:grpSpPr>
          <p:pic>
            <p:nvPicPr>
              <p:cNvPr id="5" name="صورة 4" descr="human body.jpg"/>
              <p:cNvPicPr>
                <a:picLocks noChangeAspect="1"/>
              </p:cNvPicPr>
              <p:nvPr/>
            </p:nvPicPr>
            <p:blipFill>
              <a:blip r:embed="rId2" cstate="print"/>
              <a:srcRect t="2815"/>
              <a:stretch>
                <a:fillRect/>
              </a:stretch>
            </p:blipFill>
            <p:spPr>
              <a:xfrm>
                <a:off x="5286380" y="1500174"/>
                <a:ext cx="3452831" cy="4933719"/>
              </a:xfrm>
              <a:prstGeom prst="rect">
                <a:avLst/>
              </a:prstGeom>
            </p:spPr>
          </p:pic>
          <p:pic>
            <p:nvPicPr>
              <p:cNvPr id="6" name="صورة 5" descr="cell.jpg"/>
              <p:cNvPicPr>
                <a:picLocks noChangeAspect="1"/>
              </p:cNvPicPr>
              <p:nvPr/>
            </p:nvPicPr>
            <p:blipFill>
              <a:blip r:embed="rId3" cstate="print"/>
              <a:stretch>
                <a:fillRect/>
              </a:stretch>
            </p:blipFill>
            <p:spPr>
              <a:xfrm>
                <a:off x="785786" y="2328855"/>
                <a:ext cx="2500330" cy="2100277"/>
              </a:xfrm>
              <a:prstGeom prst="rect">
                <a:avLst/>
              </a:prstGeom>
            </p:spPr>
          </p:pic>
          <p:cxnSp>
            <p:nvCxnSpPr>
              <p:cNvPr id="13" name="رابط مستقيم 12"/>
              <p:cNvCxnSpPr/>
              <p:nvPr/>
            </p:nvCxnSpPr>
            <p:spPr>
              <a:xfrm rot="10800000" flipV="1">
                <a:off x="3286116" y="4143380"/>
                <a:ext cx="2571768" cy="2857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مستطيل 14"/>
              <p:cNvSpPr/>
              <p:nvPr/>
            </p:nvSpPr>
            <p:spPr>
              <a:xfrm>
                <a:off x="5857884" y="3786190"/>
                <a:ext cx="357190" cy="3571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21" name="رابط مستقيم 20"/>
              <p:cNvCxnSpPr/>
              <p:nvPr/>
            </p:nvCxnSpPr>
            <p:spPr>
              <a:xfrm rot="10800000">
                <a:off x="3286116" y="2357432"/>
                <a:ext cx="2571768" cy="14287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6" name="مربع نص 25"/>
            <p:cNvSpPr txBox="1"/>
            <p:nvPr/>
          </p:nvSpPr>
          <p:spPr>
            <a:xfrm>
              <a:off x="1572682" y="3774048"/>
              <a:ext cx="1570558" cy="369332"/>
            </a:xfrm>
            <a:prstGeom prst="rect">
              <a:avLst/>
            </a:prstGeom>
            <a:noFill/>
          </p:spPr>
          <p:txBody>
            <a:bodyPr wrap="none" rtlCol="0">
              <a:spAutoFit/>
            </a:bodyPr>
            <a:lstStyle/>
            <a:p>
              <a:r>
                <a:rPr lang="en-US" b="1" dirty="0" smtClean="0"/>
                <a:t>Carbohydrates</a:t>
              </a:r>
              <a:endParaRPr lang="en-GB" b="1" dirty="0"/>
            </a:p>
          </p:txBody>
        </p:sp>
        <p:sp>
          <p:nvSpPr>
            <p:cNvPr id="27" name="مربع نص 26"/>
            <p:cNvSpPr txBox="1"/>
            <p:nvPr/>
          </p:nvSpPr>
          <p:spPr>
            <a:xfrm>
              <a:off x="2928926" y="3488296"/>
              <a:ext cx="732893" cy="369332"/>
            </a:xfrm>
            <a:prstGeom prst="rect">
              <a:avLst/>
            </a:prstGeom>
            <a:noFill/>
          </p:spPr>
          <p:txBody>
            <a:bodyPr wrap="none" rtlCol="0">
              <a:spAutoFit/>
            </a:bodyPr>
            <a:lstStyle/>
            <a:p>
              <a:r>
                <a:rPr lang="en-US" b="1" dirty="0" smtClean="0"/>
                <a:t>Lipids</a:t>
              </a:r>
              <a:endParaRPr lang="en-GB" b="1" dirty="0"/>
            </a:p>
          </p:txBody>
        </p:sp>
        <p:sp>
          <p:nvSpPr>
            <p:cNvPr id="28" name="مربع نص 27"/>
            <p:cNvSpPr txBox="1"/>
            <p:nvPr/>
          </p:nvSpPr>
          <p:spPr>
            <a:xfrm>
              <a:off x="1811937" y="2488164"/>
              <a:ext cx="974113" cy="369332"/>
            </a:xfrm>
            <a:prstGeom prst="rect">
              <a:avLst/>
            </a:prstGeom>
            <a:noFill/>
          </p:spPr>
          <p:txBody>
            <a:bodyPr wrap="none" rtlCol="0">
              <a:spAutoFit/>
            </a:bodyPr>
            <a:lstStyle/>
            <a:p>
              <a:r>
                <a:rPr lang="en-US" b="1" dirty="0" smtClean="0"/>
                <a:t>Proteins</a:t>
              </a:r>
              <a:endParaRPr lang="en-GB" b="1" dirty="0"/>
            </a:p>
          </p:txBody>
        </p:sp>
        <p:sp>
          <p:nvSpPr>
            <p:cNvPr id="29" name="مربع نص 28"/>
            <p:cNvSpPr txBox="1"/>
            <p:nvPr/>
          </p:nvSpPr>
          <p:spPr>
            <a:xfrm>
              <a:off x="2229136" y="2845354"/>
              <a:ext cx="1414170" cy="369332"/>
            </a:xfrm>
            <a:prstGeom prst="rect">
              <a:avLst/>
            </a:prstGeom>
            <a:noFill/>
          </p:spPr>
          <p:txBody>
            <a:bodyPr wrap="none" rtlCol="0">
              <a:spAutoFit/>
            </a:bodyPr>
            <a:lstStyle/>
            <a:p>
              <a:r>
                <a:rPr lang="en-US" b="1" dirty="0" smtClean="0"/>
                <a:t>Nucleic acids</a:t>
              </a:r>
              <a:endParaRPr lang="en-GB" b="1" dirty="0"/>
            </a:p>
          </p:txBody>
        </p:sp>
      </p:grpSp>
      <p:pic>
        <p:nvPicPr>
          <p:cNvPr id="14" name="Picture 2" descr="http://www.mutah.edu.jo/images/banners/medi-sign.gif"/>
          <p:cNvPicPr>
            <a:picLocks noChangeAspect="1" noChangeArrowheads="1"/>
          </p:cNvPicPr>
          <p:nvPr/>
        </p:nvPicPr>
        <p:blipFill>
          <a:blip r:embed="rId4" cstate="print"/>
          <a:srcRect/>
          <a:stretch>
            <a:fillRect/>
          </a:stretch>
        </p:blipFill>
        <p:spPr bwMode="auto">
          <a:xfrm>
            <a:off x="7929586" y="61864"/>
            <a:ext cx="1143008" cy="1295410"/>
          </a:xfrm>
          <a:prstGeom prst="rect">
            <a:avLst/>
          </a:prstGeom>
          <a:noFill/>
        </p:spPr>
      </p:pic>
      <p:sp>
        <p:nvSpPr>
          <p:cNvPr id="16" name="مستطيل 1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r>
              <a:rPr lang="en-US" dirty="0" smtClean="0">
                <a:solidFill>
                  <a:srgbClr val="C00000"/>
                </a:solidFill>
              </a:rPr>
              <a:t>Anomers </a:t>
            </a:r>
            <a:endParaRPr lang="en-GB" dirty="0"/>
          </a:p>
        </p:txBody>
      </p:sp>
      <p:sp>
        <p:nvSpPr>
          <p:cNvPr id="3" name="عنصر نائب للمحتوى 2"/>
          <p:cNvSpPr>
            <a:spLocks noGrp="1"/>
          </p:cNvSpPr>
          <p:nvPr>
            <p:ph idx="1"/>
          </p:nvPr>
        </p:nvSpPr>
        <p:spPr>
          <a:xfrm>
            <a:off x="428596" y="1357298"/>
            <a:ext cx="8801104" cy="5143536"/>
          </a:xfrm>
        </p:spPr>
        <p:txBody>
          <a:bodyPr>
            <a:noAutofit/>
          </a:bodyPr>
          <a:lstStyle/>
          <a:p>
            <a:pPr algn="l" rtl="0">
              <a:buFont typeface="Wingdings" pitchFamily="2" charset="2"/>
              <a:buChar char="q"/>
            </a:pPr>
            <a:r>
              <a:rPr lang="en-US" sz="2400" dirty="0" smtClean="0">
                <a:latin typeface="Arial" pitchFamily="34" charset="0"/>
                <a:cs typeface="Arial" pitchFamily="34" charset="0"/>
              </a:rPr>
              <a:t>In cyclic sugars, the carbonyl carbon becomes a chiral center (asymmetric carbon) with two possible configurations: </a:t>
            </a:r>
            <a:r>
              <a:rPr lang="el-GR" sz="2400" dirty="0" smtClean="0">
                <a:latin typeface="Arial" pitchFamily="34" charset="0"/>
                <a:cs typeface="Arial" pitchFamily="34" charset="0"/>
              </a:rPr>
              <a:t>α</a:t>
            </a:r>
            <a:r>
              <a:rPr lang="en-US" sz="2400" dirty="0" smtClean="0">
                <a:latin typeface="Arial" pitchFamily="34" charset="0"/>
                <a:cs typeface="Arial" pitchFamily="34" charset="0"/>
              </a:rPr>
              <a:t> and </a:t>
            </a:r>
            <a:r>
              <a:rPr lang="el-GR" sz="2400" dirty="0" smtClean="0">
                <a:latin typeface="Arial" pitchFamily="34" charset="0"/>
                <a:cs typeface="Arial" pitchFamily="34" charset="0"/>
              </a:rPr>
              <a:t>β</a:t>
            </a:r>
            <a:r>
              <a:rPr lang="en-US" sz="2400" dirty="0" smtClean="0">
                <a:latin typeface="Arial" pitchFamily="34" charset="0"/>
                <a:cs typeface="Arial" pitchFamily="34" charset="0"/>
              </a:rPr>
              <a:t>. This new carbon is called anomeric carbon.</a:t>
            </a:r>
          </a:p>
          <a:p>
            <a:pPr algn="l" rtl="0">
              <a:buFont typeface="Wingdings" pitchFamily="2" charset="2"/>
              <a:buChar char="q"/>
            </a:pPr>
            <a:r>
              <a:rPr lang="en-US" sz="2400" dirty="0" smtClean="0">
                <a:latin typeface="Arial" pitchFamily="34" charset="0"/>
                <a:cs typeface="Arial" pitchFamily="34" charset="0"/>
              </a:rPr>
              <a:t> Anomers are pair of stereoisomers that differ in spatial arrangement of atoms at the anomeric carbon. In </a:t>
            </a:r>
            <a:r>
              <a:rPr lang="el-GR" sz="2400" dirty="0" smtClean="0">
                <a:latin typeface="Arial" pitchFamily="34" charset="0"/>
                <a:cs typeface="Arial" pitchFamily="34" charset="0"/>
              </a:rPr>
              <a:t>α</a:t>
            </a:r>
            <a:r>
              <a:rPr lang="en-US" sz="2400" dirty="0" smtClean="0">
                <a:latin typeface="Arial" pitchFamily="34" charset="0"/>
                <a:cs typeface="Arial" pitchFamily="34" charset="0"/>
              </a:rPr>
              <a:t>-</a:t>
            </a:r>
            <a:r>
              <a:rPr lang="en-US" sz="2400" dirty="0" err="1" smtClean="0">
                <a:latin typeface="Arial" pitchFamily="34" charset="0"/>
                <a:cs typeface="Arial" pitchFamily="34" charset="0"/>
              </a:rPr>
              <a:t>anomer</a:t>
            </a:r>
            <a:r>
              <a:rPr lang="en-US" sz="2400" dirty="0" smtClean="0">
                <a:latin typeface="Arial" pitchFamily="34" charset="0"/>
                <a:cs typeface="Arial" pitchFamily="34" charset="0"/>
              </a:rPr>
              <a:t>, the OH group of the anomeric carbon is projecting down the plane of the ring and on the opposite side of the terminal CH</a:t>
            </a:r>
            <a:r>
              <a:rPr lang="en-US" sz="2400" baseline="-25000" dirty="0" smtClean="0">
                <a:latin typeface="Arial" pitchFamily="34" charset="0"/>
                <a:cs typeface="Arial" pitchFamily="34" charset="0"/>
              </a:rPr>
              <a:t>2</a:t>
            </a:r>
            <a:r>
              <a:rPr lang="en-US" sz="2400" dirty="0" smtClean="0">
                <a:latin typeface="Arial" pitchFamily="34" charset="0"/>
                <a:cs typeface="Arial" pitchFamily="34" charset="0"/>
              </a:rPr>
              <a:t>OH  group (in Fisher projection) and vise versa in </a:t>
            </a:r>
            <a:r>
              <a:rPr lang="el-GR" sz="2400" dirty="0" smtClean="0">
                <a:latin typeface="Arial" pitchFamily="34" charset="0"/>
                <a:cs typeface="Arial" pitchFamily="34" charset="0"/>
              </a:rPr>
              <a:t>β</a:t>
            </a:r>
            <a:r>
              <a:rPr lang="en-US" sz="2400" dirty="0" smtClean="0">
                <a:latin typeface="Arial" pitchFamily="34" charset="0"/>
                <a:cs typeface="Arial" pitchFamily="34" charset="0"/>
              </a:rPr>
              <a:t>-</a:t>
            </a:r>
            <a:r>
              <a:rPr lang="en-US" sz="2400" dirty="0" err="1" smtClean="0">
                <a:latin typeface="Arial" pitchFamily="34" charset="0"/>
                <a:cs typeface="Arial" pitchFamily="34" charset="0"/>
              </a:rPr>
              <a:t>anomer</a:t>
            </a:r>
            <a:r>
              <a:rPr lang="en-US" sz="2400" dirty="0" smtClean="0">
                <a:latin typeface="Arial" pitchFamily="34" charset="0"/>
                <a:cs typeface="Arial" pitchFamily="34" charset="0"/>
              </a:rPr>
              <a:t>.</a:t>
            </a:r>
          </a:p>
          <a:p>
            <a:pPr algn="l" rtl="0">
              <a:buFont typeface="Wingdings" pitchFamily="2" charset="2"/>
              <a:buChar char="q"/>
            </a:pPr>
            <a:r>
              <a:rPr lang="en-US" sz="2400" dirty="0" smtClean="0">
                <a:latin typeface="Arial" pitchFamily="34" charset="0"/>
                <a:cs typeface="Arial" pitchFamily="34" charset="0"/>
              </a:rPr>
              <a:t>The anomers freely interconvert in aqueous solution, e.g. at equilibrium D-glucose is a mixture of </a:t>
            </a:r>
            <a:r>
              <a:rPr lang="el-GR" sz="2400" dirty="0" smtClean="0">
                <a:latin typeface="Arial" pitchFamily="34" charset="0"/>
                <a:cs typeface="Arial" pitchFamily="34" charset="0"/>
              </a:rPr>
              <a:t>β</a:t>
            </a:r>
            <a:r>
              <a:rPr lang="en-US" sz="2400" dirty="0" smtClean="0">
                <a:latin typeface="Arial" pitchFamily="34" charset="0"/>
                <a:cs typeface="Arial" pitchFamily="34" charset="0"/>
              </a:rPr>
              <a:t>-</a:t>
            </a:r>
            <a:r>
              <a:rPr lang="en-US" sz="2400" dirty="0" err="1" smtClean="0">
                <a:latin typeface="Arial" pitchFamily="34" charset="0"/>
                <a:cs typeface="Arial" pitchFamily="34" charset="0"/>
              </a:rPr>
              <a:t>anomer</a:t>
            </a:r>
            <a:r>
              <a:rPr lang="en-US" sz="2400" dirty="0" smtClean="0">
                <a:latin typeface="Arial" pitchFamily="34" charset="0"/>
                <a:cs typeface="Arial" pitchFamily="34" charset="0"/>
              </a:rPr>
              <a:t> (63.6%), </a:t>
            </a:r>
            <a:r>
              <a:rPr lang="el-GR" sz="2400" dirty="0" smtClean="0">
                <a:latin typeface="Arial" pitchFamily="34" charset="0"/>
                <a:cs typeface="Arial" pitchFamily="34" charset="0"/>
              </a:rPr>
              <a:t>α</a:t>
            </a:r>
            <a:r>
              <a:rPr lang="en-US" sz="2400" dirty="0" smtClean="0">
                <a:latin typeface="Arial" pitchFamily="34" charset="0"/>
                <a:cs typeface="Arial" pitchFamily="34" charset="0"/>
              </a:rPr>
              <a:t>-</a:t>
            </a:r>
            <a:r>
              <a:rPr lang="en-US" sz="2400" dirty="0" err="1" smtClean="0">
                <a:latin typeface="Arial" pitchFamily="34" charset="0"/>
                <a:cs typeface="Arial" pitchFamily="34" charset="0"/>
              </a:rPr>
              <a:t>anomer</a:t>
            </a:r>
            <a:r>
              <a:rPr lang="en-US" sz="2400" dirty="0" smtClean="0">
                <a:latin typeface="Arial" pitchFamily="34" charset="0"/>
                <a:cs typeface="Arial" pitchFamily="34" charset="0"/>
              </a:rPr>
              <a:t> (36.4%) and extremely tiny amounts of the straight chain.</a:t>
            </a:r>
            <a:endParaRPr lang="en-GB" sz="2400" dirty="0">
              <a:latin typeface="Arial" pitchFamily="34" charset="0"/>
              <a:cs typeface="Arial" pitchFamily="34" charset="0"/>
            </a:endParaRPr>
          </a:p>
        </p:txBody>
      </p:sp>
      <p:pic>
        <p:nvPicPr>
          <p:cNvPr id="5" name="Picture 2" descr="http://www.mutah.edu.jo/images/banners/medi-sign.gif"/>
          <p:cNvPicPr>
            <a:picLocks noChangeAspect="1" noChangeArrowheads="1"/>
          </p:cNvPicPr>
          <p:nvPr/>
        </p:nvPicPr>
        <p:blipFill>
          <a:blip r:embed="rId2" cstate="print"/>
          <a:srcRect/>
          <a:stretch>
            <a:fillRect/>
          </a:stretch>
        </p:blipFill>
        <p:spPr bwMode="auto">
          <a:xfrm>
            <a:off x="7929586" y="61864"/>
            <a:ext cx="1143008" cy="1295410"/>
          </a:xfrm>
          <a:prstGeom prst="rect">
            <a:avLst/>
          </a:prstGeom>
          <a:noFill/>
        </p:spPr>
      </p:pic>
      <p:sp>
        <p:nvSpPr>
          <p:cNvPr id="6" name="مستطيل 5"/>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3" name="مجموعة 12"/>
          <p:cNvGrpSpPr/>
          <p:nvPr/>
        </p:nvGrpSpPr>
        <p:grpSpPr>
          <a:xfrm>
            <a:off x="1285852" y="2668647"/>
            <a:ext cx="7429520" cy="4332253"/>
            <a:chOff x="1500198" y="2668647"/>
            <a:chExt cx="7429520" cy="4332253"/>
          </a:xfrm>
        </p:grpSpPr>
        <p:pic>
          <p:nvPicPr>
            <p:cNvPr id="5" name="صورة 4" descr="Fructose-isomers.jpg"/>
            <p:cNvPicPr>
              <a:picLocks noChangeAspect="1"/>
            </p:cNvPicPr>
            <p:nvPr/>
          </p:nvPicPr>
          <p:blipFill>
            <a:blip r:embed="rId2" cstate="print"/>
            <a:stretch>
              <a:fillRect/>
            </a:stretch>
          </p:blipFill>
          <p:spPr>
            <a:xfrm>
              <a:off x="1500198" y="2668647"/>
              <a:ext cx="7429520" cy="4332253"/>
            </a:xfrm>
            <a:prstGeom prst="rect">
              <a:avLst/>
            </a:prstGeom>
          </p:spPr>
        </p:pic>
        <p:grpSp>
          <p:nvGrpSpPr>
            <p:cNvPr id="12" name="مجموعة 11"/>
            <p:cNvGrpSpPr/>
            <p:nvPr/>
          </p:nvGrpSpPr>
          <p:grpSpPr>
            <a:xfrm>
              <a:off x="2221772" y="3825721"/>
              <a:ext cx="278526" cy="1921202"/>
              <a:chOff x="2221772" y="3825721"/>
              <a:chExt cx="278526" cy="1921202"/>
            </a:xfrm>
          </p:grpSpPr>
          <p:sp>
            <p:nvSpPr>
              <p:cNvPr id="6" name="مربع نص 5"/>
              <p:cNvSpPr txBox="1"/>
              <p:nvPr/>
            </p:nvSpPr>
            <p:spPr>
              <a:xfrm>
                <a:off x="2235840" y="4257022"/>
                <a:ext cx="250390" cy="246221"/>
              </a:xfrm>
              <a:prstGeom prst="rect">
                <a:avLst/>
              </a:prstGeom>
              <a:noFill/>
            </p:spPr>
            <p:txBody>
              <a:bodyPr wrap="none" rtlCol="0">
                <a:spAutoFit/>
              </a:bodyPr>
              <a:lstStyle/>
              <a:p>
                <a:pPr algn="l" rtl="0"/>
                <a:r>
                  <a:rPr lang="en-US" sz="1000" b="1" dirty="0" smtClean="0">
                    <a:solidFill>
                      <a:srgbClr val="C00000"/>
                    </a:solidFill>
                  </a:rPr>
                  <a:t>2</a:t>
                </a:r>
                <a:endParaRPr lang="en-GB" sz="1000" b="1" dirty="0">
                  <a:solidFill>
                    <a:srgbClr val="C00000"/>
                  </a:solidFill>
                </a:endParaRPr>
              </a:p>
            </p:txBody>
          </p:sp>
          <p:sp>
            <p:nvSpPr>
              <p:cNvPr id="7" name="مربع نص 6"/>
              <p:cNvSpPr txBox="1"/>
              <p:nvPr/>
            </p:nvSpPr>
            <p:spPr>
              <a:xfrm>
                <a:off x="2235840" y="4528706"/>
                <a:ext cx="250390" cy="246221"/>
              </a:xfrm>
              <a:prstGeom prst="rect">
                <a:avLst/>
              </a:prstGeom>
              <a:noFill/>
            </p:spPr>
            <p:txBody>
              <a:bodyPr wrap="none" rtlCol="0">
                <a:spAutoFit/>
              </a:bodyPr>
              <a:lstStyle/>
              <a:p>
                <a:pPr algn="l" rtl="0"/>
                <a:r>
                  <a:rPr lang="en-US" sz="1000" b="1" dirty="0" smtClean="0">
                    <a:solidFill>
                      <a:srgbClr val="C00000"/>
                    </a:solidFill>
                  </a:rPr>
                  <a:t>3</a:t>
                </a:r>
                <a:endParaRPr lang="en-GB" sz="1000" b="1" dirty="0">
                  <a:solidFill>
                    <a:srgbClr val="C00000"/>
                  </a:solidFill>
                </a:endParaRPr>
              </a:p>
            </p:txBody>
          </p:sp>
          <p:sp>
            <p:nvSpPr>
              <p:cNvPr id="8" name="مربع نص 7"/>
              <p:cNvSpPr txBox="1"/>
              <p:nvPr/>
            </p:nvSpPr>
            <p:spPr>
              <a:xfrm>
                <a:off x="2235840" y="4800390"/>
                <a:ext cx="250390" cy="246221"/>
              </a:xfrm>
              <a:prstGeom prst="rect">
                <a:avLst/>
              </a:prstGeom>
              <a:noFill/>
            </p:spPr>
            <p:txBody>
              <a:bodyPr wrap="none" rtlCol="0">
                <a:spAutoFit/>
              </a:bodyPr>
              <a:lstStyle/>
              <a:p>
                <a:pPr algn="l" rtl="0"/>
                <a:r>
                  <a:rPr lang="en-US" sz="1000" b="1" dirty="0" smtClean="0">
                    <a:solidFill>
                      <a:srgbClr val="C00000"/>
                    </a:solidFill>
                  </a:rPr>
                  <a:t>4</a:t>
                </a:r>
                <a:endParaRPr lang="en-GB" sz="1000" b="1" dirty="0">
                  <a:solidFill>
                    <a:srgbClr val="C00000"/>
                  </a:solidFill>
                </a:endParaRPr>
              </a:p>
            </p:txBody>
          </p:sp>
          <p:sp>
            <p:nvSpPr>
              <p:cNvPr id="9" name="مربع نص 8"/>
              <p:cNvSpPr txBox="1"/>
              <p:nvPr/>
            </p:nvSpPr>
            <p:spPr>
              <a:xfrm>
                <a:off x="2221772" y="5500702"/>
                <a:ext cx="250390" cy="246221"/>
              </a:xfrm>
              <a:prstGeom prst="rect">
                <a:avLst/>
              </a:prstGeom>
              <a:noFill/>
            </p:spPr>
            <p:txBody>
              <a:bodyPr wrap="none" rtlCol="0">
                <a:spAutoFit/>
              </a:bodyPr>
              <a:lstStyle/>
              <a:p>
                <a:pPr algn="l" rtl="0"/>
                <a:r>
                  <a:rPr lang="en-US" sz="1000" b="1" dirty="0" smtClean="0">
                    <a:solidFill>
                      <a:srgbClr val="C00000"/>
                    </a:solidFill>
                  </a:rPr>
                  <a:t>6</a:t>
                </a:r>
                <a:endParaRPr lang="en-GB" sz="1000" b="1" dirty="0">
                  <a:solidFill>
                    <a:srgbClr val="C00000"/>
                  </a:solidFill>
                </a:endParaRPr>
              </a:p>
            </p:txBody>
          </p:sp>
          <p:sp>
            <p:nvSpPr>
              <p:cNvPr id="10" name="مربع نص 9"/>
              <p:cNvSpPr txBox="1"/>
              <p:nvPr/>
            </p:nvSpPr>
            <p:spPr>
              <a:xfrm>
                <a:off x="2221772" y="5143512"/>
                <a:ext cx="250390" cy="246221"/>
              </a:xfrm>
              <a:prstGeom prst="rect">
                <a:avLst/>
              </a:prstGeom>
              <a:noFill/>
            </p:spPr>
            <p:txBody>
              <a:bodyPr wrap="none" rtlCol="0">
                <a:spAutoFit/>
              </a:bodyPr>
              <a:lstStyle/>
              <a:p>
                <a:pPr algn="l" rtl="0"/>
                <a:r>
                  <a:rPr lang="en-US" sz="1000" b="1" dirty="0" smtClean="0">
                    <a:solidFill>
                      <a:srgbClr val="C00000"/>
                    </a:solidFill>
                  </a:rPr>
                  <a:t>5</a:t>
                </a:r>
                <a:endParaRPr lang="en-GB" sz="1000" b="1" dirty="0">
                  <a:solidFill>
                    <a:srgbClr val="C00000"/>
                  </a:solidFill>
                </a:endParaRPr>
              </a:p>
            </p:txBody>
          </p:sp>
          <p:sp>
            <p:nvSpPr>
              <p:cNvPr id="11" name="مربع نص 10"/>
              <p:cNvSpPr txBox="1"/>
              <p:nvPr/>
            </p:nvSpPr>
            <p:spPr>
              <a:xfrm>
                <a:off x="2249908" y="3825721"/>
                <a:ext cx="250390" cy="246221"/>
              </a:xfrm>
              <a:prstGeom prst="rect">
                <a:avLst/>
              </a:prstGeom>
              <a:noFill/>
            </p:spPr>
            <p:txBody>
              <a:bodyPr wrap="none" rtlCol="0">
                <a:spAutoFit/>
              </a:bodyPr>
              <a:lstStyle/>
              <a:p>
                <a:pPr algn="l" rtl="0"/>
                <a:r>
                  <a:rPr lang="en-US" sz="1000" b="1" dirty="0" smtClean="0">
                    <a:solidFill>
                      <a:srgbClr val="C00000"/>
                    </a:solidFill>
                  </a:rPr>
                  <a:t>1</a:t>
                </a:r>
                <a:endParaRPr lang="en-GB" sz="1000" b="1" dirty="0">
                  <a:solidFill>
                    <a:srgbClr val="C00000"/>
                  </a:solidFill>
                </a:endParaRPr>
              </a:p>
            </p:txBody>
          </p:sp>
        </p:grpSp>
      </p:grpSp>
      <p:sp>
        <p:nvSpPr>
          <p:cNvPr id="2" name="عنوان 1"/>
          <p:cNvSpPr>
            <a:spLocks noGrp="1"/>
          </p:cNvSpPr>
          <p:nvPr>
            <p:ph type="title"/>
          </p:nvPr>
        </p:nvSpPr>
        <p:spPr>
          <a:xfrm>
            <a:off x="71406" y="71414"/>
            <a:ext cx="8229600" cy="1143000"/>
          </a:xfrm>
        </p:spPr>
        <p:txBody>
          <a:bodyPr/>
          <a:lstStyle/>
          <a:p>
            <a:pPr rtl="0"/>
            <a:r>
              <a:rPr lang="en-US" dirty="0" smtClean="0">
                <a:solidFill>
                  <a:srgbClr val="C00000"/>
                </a:solidFill>
              </a:rPr>
              <a:t>Pyranoses &amp; Furanoses </a:t>
            </a:r>
            <a:endParaRPr lang="en-GB" dirty="0"/>
          </a:p>
        </p:txBody>
      </p:sp>
      <p:sp>
        <p:nvSpPr>
          <p:cNvPr id="3" name="عنصر نائب للمحتوى 2"/>
          <p:cNvSpPr>
            <a:spLocks noGrp="1"/>
          </p:cNvSpPr>
          <p:nvPr>
            <p:ph idx="1"/>
          </p:nvPr>
        </p:nvSpPr>
        <p:spPr>
          <a:xfrm>
            <a:off x="428596" y="1357298"/>
            <a:ext cx="8858312" cy="5357850"/>
          </a:xfrm>
        </p:spPr>
        <p:txBody>
          <a:bodyPr>
            <a:normAutofit/>
          </a:bodyPr>
          <a:lstStyle/>
          <a:p>
            <a:pPr algn="l" rtl="0">
              <a:buFont typeface="Wingdings" pitchFamily="2" charset="2"/>
              <a:buChar char="q"/>
            </a:pPr>
            <a:r>
              <a:rPr lang="en-US" sz="2400" dirty="0" smtClean="0">
                <a:latin typeface="Arial" pitchFamily="34" charset="0"/>
                <a:cs typeface="Arial" pitchFamily="34" charset="0"/>
              </a:rPr>
              <a:t>Hexose or pentose can exist in pyranose and furanose forms (the most stable rings).                                                                                    </a:t>
            </a:r>
            <a:r>
              <a:rPr lang="en-US" sz="2400" dirty="0" err="1" smtClean="0">
                <a:latin typeface="Arial" pitchFamily="34" charset="0"/>
                <a:cs typeface="Arial" pitchFamily="34" charset="0"/>
              </a:rPr>
              <a:t>e.g</a:t>
            </a:r>
            <a:r>
              <a:rPr lang="en-US" sz="2400" dirty="0" smtClean="0">
                <a:latin typeface="Arial" pitchFamily="34" charset="0"/>
                <a:cs typeface="Arial" pitchFamily="34" charset="0"/>
              </a:rPr>
              <a:t>  in solution, glucose and fructose are mostly pyranoses whereas ribose is mostly furanose</a:t>
            </a:r>
            <a:endParaRPr lang="en-GB" sz="2400" dirty="0">
              <a:latin typeface="Arial" pitchFamily="34" charset="0"/>
              <a:cs typeface="Arial" pitchFamily="34" charset="0"/>
            </a:endParaRPr>
          </a:p>
        </p:txBody>
      </p:sp>
      <p:pic>
        <p:nvPicPr>
          <p:cNvPr id="14" name="Picture 2" descr="http://www.mutah.edu.jo/images/banners/medi-sign.gif"/>
          <p:cNvPicPr>
            <a:picLocks noChangeAspect="1" noChangeArrowheads="1"/>
          </p:cNvPicPr>
          <p:nvPr/>
        </p:nvPicPr>
        <p:blipFill>
          <a:blip r:embed="rId3" cstate="print"/>
          <a:srcRect/>
          <a:stretch>
            <a:fillRect/>
          </a:stretch>
        </p:blipFill>
        <p:spPr bwMode="auto">
          <a:xfrm>
            <a:off x="7929586" y="61864"/>
            <a:ext cx="1143008" cy="1295410"/>
          </a:xfrm>
          <a:prstGeom prst="rect">
            <a:avLst/>
          </a:prstGeom>
          <a:noFill/>
        </p:spPr>
      </p:pic>
      <p:sp>
        <p:nvSpPr>
          <p:cNvPr id="15" name="مستطيل 14"/>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مجموعة 11"/>
          <p:cNvGrpSpPr/>
          <p:nvPr/>
        </p:nvGrpSpPr>
        <p:grpSpPr>
          <a:xfrm>
            <a:off x="857224" y="982272"/>
            <a:ext cx="7643834" cy="5903888"/>
            <a:chOff x="857224" y="982272"/>
            <a:chExt cx="7643834" cy="5903888"/>
          </a:xfrm>
        </p:grpSpPr>
        <p:pic>
          <p:nvPicPr>
            <p:cNvPr id="5" name="صورة 4" descr="glucose isomers.jpg"/>
            <p:cNvPicPr>
              <a:picLocks noChangeAspect="1"/>
            </p:cNvPicPr>
            <p:nvPr/>
          </p:nvPicPr>
          <p:blipFill>
            <a:blip r:embed="rId2" cstate="print"/>
            <a:stretch>
              <a:fillRect/>
            </a:stretch>
          </p:blipFill>
          <p:spPr>
            <a:xfrm>
              <a:off x="857224" y="982272"/>
              <a:ext cx="7643834" cy="5732876"/>
            </a:xfrm>
            <a:prstGeom prst="rect">
              <a:avLst/>
            </a:prstGeom>
          </p:spPr>
        </p:pic>
        <p:sp>
          <p:nvSpPr>
            <p:cNvPr id="7" name="مربع نص 6"/>
            <p:cNvSpPr txBox="1"/>
            <p:nvPr/>
          </p:nvSpPr>
          <p:spPr>
            <a:xfrm>
              <a:off x="5572132" y="3242822"/>
              <a:ext cx="1952971" cy="369332"/>
            </a:xfrm>
            <a:prstGeom prst="rect">
              <a:avLst/>
            </a:prstGeom>
            <a:noFill/>
          </p:spPr>
          <p:txBody>
            <a:bodyPr wrap="none" rtlCol="0">
              <a:spAutoFit/>
            </a:bodyPr>
            <a:lstStyle/>
            <a:p>
              <a:r>
                <a:rPr lang="el-GR" dirty="0" smtClean="0"/>
                <a:t>β</a:t>
              </a:r>
              <a:r>
                <a:rPr lang="en-US" dirty="0" smtClean="0"/>
                <a:t>-D-</a:t>
              </a:r>
              <a:r>
                <a:rPr lang="en-US" dirty="0" err="1" smtClean="0"/>
                <a:t>glucopyranose</a:t>
              </a:r>
              <a:endParaRPr lang="en-GB" dirty="0"/>
            </a:p>
          </p:txBody>
        </p:sp>
        <p:sp>
          <p:nvSpPr>
            <p:cNvPr id="8" name="مربع نص 7"/>
            <p:cNvSpPr txBox="1"/>
            <p:nvPr/>
          </p:nvSpPr>
          <p:spPr>
            <a:xfrm>
              <a:off x="5572132" y="6516828"/>
              <a:ext cx="1920462" cy="369332"/>
            </a:xfrm>
            <a:prstGeom prst="rect">
              <a:avLst/>
            </a:prstGeom>
            <a:noFill/>
          </p:spPr>
          <p:txBody>
            <a:bodyPr wrap="none" rtlCol="0">
              <a:spAutoFit/>
            </a:bodyPr>
            <a:lstStyle/>
            <a:p>
              <a:r>
                <a:rPr lang="el-GR" dirty="0" smtClean="0"/>
                <a:t>β</a:t>
              </a:r>
              <a:r>
                <a:rPr lang="en-US" dirty="0" smtClean="0"/>
                <a:t>-D-</a:t>
              </a:r>
              <a:r>
                <a:rPr lang="en-US" dirty="0" err="1" smtClean="0"/>
                <a:t>glucofuranose</a:t>
              </a:r>
              <a:endParaRPr lang="en-GB" dirty="0"/>
            </a:p>
          </p:txBody>
        </p:sp>
      </p:grpSp>
      <p:sp>
        <p:nvSpPr>
          <p:cNvPr id="10" name="عنوان 1"/>
          <p:cNvSpPr txBox="1">
            <a:spLocks/>
          </p:cNvSpPr>
          <p:nvPr/>
        </p:nvSpPr>
        <p:spPr>
          <a:xfrm>
            <a:off x="-71470" y="-16"/>
            <a:ext cx="8229600" cy="1143000"/>
          </a:xfrm>
          <a:prstGeom prst="rect">
            <a:avLst/>
          </a:prstGeom>
        </p:spPr>
        <p:txBody>
          <a:bodyPr vert="horz" lIns="91440" tIns="45720" rIns="91440" bIns="45720" rtlCol="1"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C00000"/>
                </a:solidFill>
                <a:effectLst/>
                <a:uLnTx/>
                <a:uFillTx/>
                <a:latin typeface="+mj-lt"/>
                <a:ea typeface="+mj-ea"/>
                <a:cs typeface="+mj-cs"/>
              </a:rPr>
              <a:t>Pyranoses &amp; Furanoses </a:t>
            </a: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1" name="Picture 2" descr="http://www.mutah.edu.jo/images/banners/medi-sign.gif"/>
          <p:cNvPicPr>
            <a:picLocks noChangeAspect="1" noChangeArrowheads="1"/>
          </p:cNvPicPr>
          <p:nvPr/>
        </p:nvPicPr>
        <p:blipFill>
          <a:blip r:embed="rId3" cstate="print"/>
          <a:srcRect/>
          <a:stretch>
            <a:fillRect/>
          </a:stretch>
        </p:blipFill>
        <p:spPr bwMode="auto">
          <a:xfrm>
            <a:off x="7929586" y="61864"/>
            <a:ext cx="1143008" cy="1295410"/>
          </a:xfrm>
          <a:prstGeom prst="rect">
            <a:avLst/>
          </a:prstGeom>
          <a:noFill/>
        </p:spPr>
      </p:pic>
      <p:sp>
        <p:nvSpPr>
          <p:cNvPr id="9" name="مستطيل 8"/>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4734515" y="1000108"/>
            <a:ext cx="2317885" cy="2386447"/>
          </a:xfrm>
          <a:prstGeom prst="rect">
            <a:avLst/>
          </a:prstGeom>
          <a:noFill/>
          <a:ln w="9525">
            <a:noFill/>
            <a:miter lim="800000"/>
            <a:headEnd/>
            <a:tailEnd/>
          </a:ln>
          <a:effectLst/>
        </p:spPr>
      </p:pic>
      <p:grpSp>
        <p:nvGrpSpPr>
          <p:cNvPr id="14" name="مجموعة 13"/>
          <p:cNvGrpSpPr/>
          <p:nvPr/>
        </p:nvGrpSpPr>
        <p:grpSpPr>
          <a:xfrm>
            <a:off x="642910" y="1616508"/>
            <a:ext cx="1972230" cy="3098376"/>
            <a:chOff x="1259266" y="1990295"/>
            <a:chExt cx="1972230" cy="3098376"/>
          </a:xfrm>
        </p:grpSpPr>
        <p:cxnSp>
          <p:nvCxnSpPr>
            <p:cNvPr id="15" name="رابط مستقيم 14"/>
            <p:cNvCxnSpPr/>
            <p:nvPr/>
          </p:nvCxnSpPr>
          <p:spPr>
            <a:xfrm flipV="1">
              <a:off x="2000232" y="2289318"/>
              <a:ext cx="357190" cy="3138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مجموعة 103"/>
            <p:cNvGrpSpPr/>
            <p:nvPr/>
          </p:nvGrpSpPr>
          <p:grpSpPr>
            <a:xfrm>
              <a:off x="1259266" y="1990295"/>
              <a:ext cx="1972230" cy="3098376"/>
              <a:chOff x="1259266" y="1990295"/>
              <a:chExt cx="1972230" cy="3098376"/>
            </a:xfrm>
          </p:grpSpPr>
          <p:grpSp>
            <p:nvGrpSpPr>
              <p:cNvPr id="17" name="مجموعة 91"/>
              <p:cNvGrpSpPr/>
              <p:nvPr/>
            </p:nvGrpSpPr>
            <p:grpSpPr>
              <a:xfrm>
                <a:off x="1357291" y="2061733"/>
                <a:ext cx="798415" cy="584775"/>
                <a:chOff x="1357291" y="2061733"/>
                <a:chExt cx="798415" cy="584775"/>
              </a:xfrm>
            </p:grpSpPr>
            <p:cxnSp>
              <p:nvCxnSpPr>
                <p:cNvPr id="43" name="رابط مستقيم 42"/>
                <p:cNvCxnSpPr/>
                <p:nvPr/>
              </p:nvCxnSpPr>
              <p:spPr>
                <a:xfrm rot="12576756">
                  <a:off x="1727078" y="2558292"/>
                  <a:ext cx="42862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مربع نص 43"/>
                <p:cNvSpPr txBox="1"/>
                <p:nvPr/>
              </p:nvSpPr>
              <p:spPr>
                <a:xfrm rot="10800000">
                  <a:off x="1357291" y="2061733"/>
                  <a:ext cx="457176" cy="584775"/>
                </a:xfrm>
                <a:prstGeom prst="rect">
                  <a:avLst/>
                </a:prstGeom>
                <a:noFill/>
              </p:spPr>
              <p:txBody>
                <a:bodyPr wrap="none" rtlCol="0">
                  <a:spAutoFit/>
                </a:bodyPr>
                <a:lstStyle/>
                <a:p>
                  <a:pPr algn="l" rtl="0"/>
                  <a:r>
                    <a:rPr lang="en-US" sz="3200" dirty="0" smtClean="0"/>
                    <a:t>H</a:t>
                  </a:r>
                  <a:endParaRPr lang="en-GB" sz="3200" dirty="0"/>
                </a:p>
              </p:txBody>
            </p:sp>
          </p:grpSp>
          <p:sp>
            <p:nvSpPr>
              <p:cNvPr id="18" name="مربع نص 17"/>
              <p:cNvSpPr txBox="1"/>
              <p:nvPr/>
            </p:nvSpPr>
            <p:spPr>
              <a:xfrm>
                <a:off x="2400312" y="1990295"/>
                <a:ext cx="457176" cy="584775"/>
              </a:xfrm>
              <a:prstGeom prst="rect">
                <a:avLst/>
              </a:prstGeom>
              <a:noFill/>
            </p:spPr>
            <p:txBody>
              <a:bodyPr wrap="none" rtlCol="0">
                <a:spAutoFit/>
              </a:bodyPr>
              <a:lstStyle/>
              <a:p>
                <a:pPr algn="l" rtl="0"/>
                <a:r>
                  <a:rPr lang="en-US" sz="3200" dirty="0" smtClean="0"/>
                  <a:t>O</a:t>
                </a:r>
                <a:endParaRPr lang="en-GB" sz="3200" dirty="0"/>
              </a:p>
            </p:txBody>
          </p:sp>
          <p:grpSp>
            <p:nvGrpSpPr>
              <p:cNvPr id="19" name="مجموعة 90"/>
              <p:cNvGrpSpPr/>
              <p:nvPr/>
            </p:nvGrpSpPr>
            <p:grpSpPr>
              <a:xfrm>
                <a:off x="1259266" y="2357430"/>
                <a:ext cx="1972230" cy="2731241"/>
                <a:chOff x="1259266" y="2357430"/>
                <a:chExt cx="1972230" cy="2731241"/>
              </a:xfrm>
            </p:grpSpPr>
            <p:grpSp>
              <p:nvGrpSpPr>
                <p:cNvPr id="20" name="مجموعة 88"/>
                <p:cNvGrpSpPr/>
                <p:nvPr/>
              </p:nvGrpSpPr>
              <p:grpSpPr>
                <a:xfrm>
                  <a:off x="1259266" y="2357430"/>
                  <a:ext cx="1972230" cy="2731241"/>
                  <a:chOff x="1318738" y="2357430"/>
                  <a:chExt cx="1972230" cy="2731241"/>
                </a:xfrm>
              </p:grpSpPr>
              <p:sp>
                <p:nvSpPr>
                  <p:cNvPr id="29" name="مربع نص 28"/>
                  <p:cNvSpPr txBox="1"/>
                  <p:nvPr/>
                </p:nvSpPr>
                <p:spPr>
                  <a:xfrm>
                    <a:off x="2560216" y="3929066"/>
                    <a:ext cx="721672" cy="584775"/>
                  </a:xfrm>
                  <a:prstGeom prst="rect">
                    <a:avLst/>
                  </a:prstGeom>
                  <a:noFill/>
                </p:spPr>
                <p:txBody>
                  <a:bodyPr wrap="none" rtlCol="0">
                    <a:spAutoFit/>
                  </a:bodyPr>
                  <a:lstStyle/>
                  <a:p>
                    <a:pPr algn="l" rtl="0"/>
                    <a:r>
                      <a:rPr lang="en-US" sz="3200" b="1" dirty="0" smtClean="0">
                        <a:solidFill>
                          <a:srgbClr val="FF0000"/>
                        </a:solidFill>
                      </a:rPr>
                      <a:t>OH</a:t>
                    </a:r>
                    <a:endParaRPr lang="en-GB" sz="3200" b="1" dirty="0">
                      <a:solidFill>
                        <a:srgbClr val="FF0000"/>
                      </a:solidFill>
                    </a:endParaRPr>
                  </a:p>
                </p:txBody>
              </p:sp>
              <p:sp>
                <p:nvSpPr>
                  <p:cNvPr id="31" name="مربع نص 30"/>
                  <p:cNvSpPr txBox="1"/>
                  <p:nvPr/>
                </p:nvSpPr>
                <p:spPr>
                  <a:xfrm>
                    <a:off x="2577311" y="3357562"/>
                    <a:ext cx="713657" cy="584775"/>
                  </a:xfrm>
                  <a:prstGeom prst="rect">
                    <a:avLst/>
                  </a:prstGeom>
                  <a:noFill/>
                </p:spPr>
                <p:txBody>
                  <a:bodyPr wrap="none" rtlCol="0">
                    <a:spAutoFit/>
                  </a:bodyPr>
                  <a:lstStyle/>
                  <a:p>
                    <a:pPr algn="l" rtl="0"/>
                    <a:r>
                      <a:rPr lang="en-US" sz="3200" dirty="0" smtClean="0"/>
                      <a:t>OH</a:t>
                    </a:r>
                    <a:endParaRPr lang="en-GB" sz="3200" dirty="0"/>
                  </a:p>
                </p:txBody>
              </p:sp>
              <p:sp>
                <p:nvSpPr>
                  <p:cNvPr id="32" name="مربع نص 31"/>
                  <p:cNvSpPr txBox="1"/>
                  <p:nvPr/>
                </p:nvSpPr>
                <p:spPr>
                  <a:xfrm>
                    <a:off x="1318738" y="3429000"/>
                    <a:ext cx="441146" cy="584775"/>
                  </a:xfrm>
                  <a:prstGeom prst="rect">
                    <a:avLst/>
                  </a:prstGeom>
                  <a:noFill/>
                </p:spPr>
                <p:txBody>
                  <a:bodyPr wrap="none" rtlCol="0">
                    <a:spAutoFit/>
                  </a:bodyPr>
                  <a:lstStyle/>
                  <a:p>
                    <a:pPr algn="l" rtl="0"/>
                    <a:r>
                      <a:rPr lang="en-US" sz="3200" dirty="0" smtClean="0"/>
                      <a:t>H</a:t>
                    </a:r>
                    <a:endParaRPr lang="en-GB" sz="3200" dirty="0"/>
                  </a:p>
                </p:txBody>
              </p:sp>
              <p:sp>
                <p:nvSpPr>
                  <p:cNvPr id="33" name="مربع نص 32"/>
                  <p:cNvSpPr txBox="1"/>
                  <p:nvPr/>
                </p:nvSpPr>
                <p:spPr>
                  <a:xfrm>
                    <a:off x="1333252" y="3987233"/>
                    <a:ext cx="441146" cy="584775"/>
                  </a:xfrm>
                  <a:prstGeom prst="rect">
                    <a:avLst/>
                  </a:prstGeom>
                  <a:noFill/>
                </p:spPr>
                <p:txBody>
                  <a:bodyPr wrap="none" rtlCol="0">
                    <a:spAutoFit/>
                  </a:bodyPr>
                  <a:lstStyle/>
                  <a:p>
                    <a:pPr algn="l" rtl="0"/>
                    <a:r>
                      <a:rPr lang="en-US" sz="3200" dirty="0" smtClean="0"/>
                      <a:t>H</a:t>
                    </a:r>
                    <a:endParaRPr lang="en-GB" sz="3200" dirty="0"/>
                  </a:p>
                </p:txBody>
              </p:sp>
              <p:cxnSp>
                <p:nvCxnSpPr>
                  <p:cNvPr id="35" name="رابط مستقيم 34"/>
                  <p:cNvCxnSpPr/>
                  <p:nvPr/>
                </p:nvCxnSpPr>
                <p:spPr>
                  <a:xfrm>
                    <a:off x="1718059" y="3713164"/>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رابط مستقيم 35"/>
                  <p:cNvCxnSpPr/>
                  <p:nvPr/>
                </p:nvCxnSpPr>
                <p:spPr>
                  <a:xfrm>
                    <a:off x="1718059" y="4284668"/>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مربع نص 36"/>
                  <p:cNvSpPr txBox="1"/>
                  <p:nvPr/>
                </p:nvSpPr>
                <p:spPr>
                  <a:xfrm>
                    <a:off x="1946887" y="4503896"/>
                    <a:ext cx="1329210" cy="584775"/>
                  </a:xfrm>
                  <a:prstGeom prst="rect">
                    <a:avLst/>
                  </a:prstGeom>
                  <a:noFill/>
                </p:spPr>
                <p:txBody>
                  <a:bodyPr wrap="none" rtlCol="0">
                    <a:spAutoFit/>
                  </a:bodyPr>
                  <a:lstStyle/>
                  <a:p>
                    <a:pPr algn="l" rtl="0"/>
                    <a:r>
                      <a:rPr lang="en-US" sz="3200" dirty="0" smtClean="0"/>
                      <a:t>CH</a:t>
                    </a:r>
                    <a:r>
                      <a:rPr lang="en-US" sz="3200" b="1" baseline="-25000" dirty="0" smtClean="0"/>
                      <a:t>2</a:t>
                    </a:r>
                    <a:r>
                      <a:rPr lang="en-US" sz="3200" b="1" dirty="0" smtClean="0">
                        <a:solidFill>
                          <a:schemeClr val="accent1"/>
                        </a:solidFill>
                      </a:rPr>
                      <a:t>OH</a:t>
                    </a:r>
                    <a:endParaRPr lang="en-GB" sz="3200" b="1" dirty="0">
                      <a:solidFill>
                        <a:schemeClr val="accent1"/>
                      </a:solidFill>
                    </a:endParaRPr>
                  </a:p>
                </p:txBody>
              </p:sp>
              <p:cxnSp>
                <p:nvCxnSpPr>
                  <p:cNvPr id="38" name="رابط مستقيم 37"/>
                  <p:cNvCxnSpPr/>
                  <p:nvPr/>
                </p:nvCxnSpPr>
                <p:spPr>
                  <a:xfrm>
                    <a:off x="1730856" y="3214686"/>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مربع نص 38"/>
                  <p:cNvSpPr txBox="1"/>
                  <p:nvPr/>
                </p:nvSpPr>
                <p:spPr>
                  <a:xfrm>
                    <a:off x="2573875" y="2928934"/>
                    <a:ext cx="713657" cy="584775"/>
                  </a:xfrm>
                  <a:prstGeom prst="rect">
                    <a:avLst/>
                  </a:prstGeom>
                  <a:noFill/>
                </p:spPr>
                <p:txBody>
                  <a:bodyPr wrap="none" rtlCol="0">
                    <a:spAutoFit/>
                  </a:bodyPr>
                  <a:lstStyle/>
                  <a:p>
                    <a:pPr algn="l" rtl="0"/>
                    <a:r>
                      <a:rPr lang="en-US" sz="3200" dirty="0" smtClean="0"/>
                      <a:t>OH</a:t>
                    </a:r>
                    <a:endParaRPr lang="en-GB" sz="3200" dirty="0"/>
                  </a:p>
                </p:txBody>
              </p:sp>
              <p:sp>
                <p:nvSpPr>
                  <p:cNvPr id="40" name="مربع نص 39"/>
                  <p:cNvSpPr txBox="1"/>
                  <p:nvPr/>
                </p:nvSpPr>
                <p:spPr>
                  <a:xfrm>
                    <a:off x="1331256" y="2915663"/>
                    <a:ext cx="441146" cy="584775"/>
                  </a:xfrm>
                  <a:prstGeom prst="rect">
                    <a:avLst/>
                  </a:prstGeom>
                  <a:noFill/>
                </p:spPr>
                <p:txBody>
                  <a:bodyPr wrap="none" rtlCol="0">
                    <a:spAutoFit/>
                  </a:bodyPr>
                  <a:lstStyle/>
                  <a:p>
                    <a:pPr algn="l" rtl="0"/>
                    <a:r>
                      <a:rPr lang="en-US" sz="3200" dirty="0" smtClean="0"/>
                      <a:t>H</a:t>
                    </a:r>
                    <a:endParaRPr lang="en-GB" sz="3200" dirty="0"/>
                  </a:p>
                </p:txBody>
              </p:sp>
              <p:cxnSp>
                <p:nvCxnSpPr>
                  <p:cNvPr id="41" name="رابط مستقيم 40"/>
                  <p:cNvCxnSpPr/>
                  <p:nvPr/>
                </p:nvCxnSpPr>
                <p:spPr>
                  <a:xfrm rot="10800000" flipV="1">
                    <a:off x="2183064" y="2357430"/>
                    <a:ext cx="348124" cy="298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رابط مستقيم 41"/>
                  <p:cNvCxnSpPr/>
                  <p:nvPr/>
                </p:nvCxnSpPr>
                <p:spPr>
                  <a:xfrm rot="5400000">
                    <a:off x="1150483" y="3623842"/>
                    <a:ext cx="2003592" cy="422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مجموعة 86"/>
                <p:cNvGrpSpPr/>
                <p:nvPr/>
              </p:nvGrpSpPr>
              <p:grpSpPr>
                <a:xfrm>
                  <a:off x="1799986" y="2546934"/>
                  <a:ext cx="359056" cy="2226720"/>
                  <a:chOff x="2055084" y="2546934"/>
                  <a:chExt cx="359056" cy="2226720"/>
                </a:xfrm>
              </p:grpSpPr>
              <p:sp>
                <p:nvSpPr>
                  <p:cNvPr id="22" name="مربع نص 21"/>
                  <p:cNvSpPr txBox="1"/>
                  <p:nvPr/>
                </p:nvSpPr>
                <p:spPr>
                  <a:xfrm>
                    <a:off x="2096520" y="2887558"/>
                    <a:ext cx="301686" cy="369332"/>
                  </a:xfrm>
                  <a:prstGeom prst="rect">
                    <a:avLst/>
                  </a:prstGeom>
                  <a:noFill/>
                </p:spPr>
                <p:txBody>
                  <a:bodyPr wrap="none" rtlCol="0">
                    <a:spAutoFit/>
                  </a:bodyPr>
                  <a:lstStyle/>
                  <a:p>
                    <a:pPr algn="l" rtl="0"/>
                    <a:r>
                      <a:rPr lang="en-US" b="1" dirty="0" smtClean="0">
                        <a:solidFill>
                          <a:srgbClr val="C00000"/>
                        </a:solidFill>
                      </a:rPr>
                      <a:t>2</a:t>
                    </a:r>
                    <a:endParaRPr lang="en-GB" b="1" dirty="0">
                      <a:solidFill>
                        <a:srgbClr val="C00000"/>
                      </a:solidFill>
                    </a:endParaRPr>
                  </a:p>
                </p:txBody>
              </p:sp>
              <p:sp>
                <p:nvSpPr>
                  <p:cNvPr id="23" name="مربع نص 22"/>
                  <p:cNvSpPr txBox="1"/>
                  <p:nvPr/>
                </p:nvSpPr>
                <p:spPr>
                  <a:xfrm>
                    <a:off x="2096520" y="3399766"/>
                    <a:ext cx="301686" cy="369332"/>
                  </a:xfrm>
                  <a:prstGeom prst="rect">
                    <a:avLst/>
                  </a:prstGeom>
                  <a:noFill/>
                </p:spPr>
                <p:txBody>
                  <a:bodyPr wrap="none" rtlCol="0">
                    <a:spAutoFit/>
                  </a:bodyPr>
                  <a:lstStyle/>
                  <a:p>
                    <a:pPr algn="l" rtl="0"/>
                    <a:r>
                      <a:rPr lang="en-US" b="1" dirty="0" smtClean="0">
                        <a:solidFill>
                          <a:srgbClr val="C00000"/>
                        </a:solidFill>
                      </a:rPr>
                      <a:t>3</a:t>
                    </a:r>
                    <a:endParaRPr lang="en-GB" b="1" dirty="0">
                      <a:solidFill>
                        <a:srgbClr val="C00000"/>
                      </a:solidFill>
                    </a:endParaRPr>
                  </a:p>
                </p:txBody>
              </p:sp>
              <p:sp>
                <p:nvSpPr>
                  <p:cNvPr id="24" name="مربع نص 23"/>
                  <p:cNvSpPr txBox="1"/>
                  <p:nvPr/>
                </p:nvSpPr>
                <p:spPr>
                  <a:xfrm>
                    <a:off x="2069152" y="3971270"/>
                    <a:ext cx="301686" cy="369332"/>
                  </a:xfrm>
                  <a:prstGeom prst="rect">
                    <a:avLst/>
                  </a:prstGeom>
                  <a:noFill/>
                </p:spPr>
                <p:txBody>
                  <a:bodyPr wrap="none" rtlCol="0">
                    <a:spAutoFit/>
                  </a:bodyPr>
                  <a:lstStyle/>
                  <a:p>
                    <a:pPr algn="l" rtl="0"/>
                    <a:r>
                      <a:rPr lang="en-US" b="1" dirty="0" smtClean="0">
                        <a:solidFill>
                          <a:srgbClr val="C00000"/>
                        </a:solidFill>
                      </a:rPr>
                      <a:t>4</a:t>
                    </a:r>
                    <a:endParaRPr lang="en-GB" b="1" dirty="0">
                      <a:solidFill>
                        <a:srgbClr val="C00000"/>
                      </a:solidFill>
                    </a:endParaRPr>
                  </a:p>
                </p:txBody>
              </p:sp>
              <p:sp>
                <p:nvSpPr>
                  <p:cNvPr id="26" name="مربع نص 25"/>
                  <p:cNvSpPr txBox="1"/>
                  <p:nvPr/>
                </p:nvSpPr>
                <p:spPr>
                  <a:xfrm>
                    <a:off x="2055084" y="4404322"/>
                    <a:ext cx="301686" cy="369332"/>
                  </a:xfrm>
                  <a:prstGeom prst="rect">
                    <a:avLst/>
                  </a:prstGeom>
                  <a:noFill/>
                </p:spPr>
                <p:txBody>
                  <a:bodyPr wrap="none" rtlCol="0">
                    <a:spAutoFit/>
                  </a:bodyPr>
                  <a:lstStyle/>
                  <a:p>
                    <a:pPr algn="l" rtl="0"/>
                    <a:r>
                      <a:rPr lang="en-US" b="1" dirty="0" smtClean="0">
                        <a:solidFill>
                          <a:srgbClr val="C00000"/>
                        </a:solidFill>
                      </a:rPr>
                      <a:t>5</a:t>
                    </a:r>
                    <a:endParaRPr lang="en-GB" b="1" dirty="0">
                      <a:solidFill>
                        <a:srgbClr val="C00000"/>
                      </a:solidFill>
                    </a:endParaRPr>
                  </a:p>
                </p:txBody>
              </p:sp>
              <p:sp>
                <p:nvSpPr>
                  <p:cNvPr id="27" name="مربع نص 26"/>
                  <p:cNvSpPr txBox="1"/>
                  <p:nvPr/>
                </p:nvSpPr>
                <p:spPr>
                  <a:xfrm>
                    <a:off x="2112454" y="2546934"/>
                    <a:ext cx="301686" cy="369332"/>
                  </a:xfrm>
                  <a:prstGeom prst="rect">
                    <a:avLst/>
                  </a:prstGeom>
                  <a:noFill/>
                </p:spPr>
                <p:txBody>
                  <a:bodyPr wrap="none" rtlCol="0">
                    <a:spAutoFit/>
                  </a:bodyPr>
                  <a:lstStyle/>
                  <a:p>
                    <a:pPr algn="l" rtl="0"/>
                    <a:r>
                      <a:rPr lang="en-US" b="1" dirty="0" smtClean="0">
                        <a:solidFill>
                          <a:srgbClr val="C00000"/>
                        </a:solidFill>
                      </a:rPr>
                      <a:t>1</a:t>
                    </a:r>
                    <a:endParaRPr lang="en-GB" b="1" dirty="0">
                      <a:solidFill>
                        <a:srgbClr val="C00000"/>
                      </a:solidFill>
                    </a:endParaRPr>
                  </a:p>
                </p:txBody>
              </p:sp>
            </p:grpSp>
          </p:grpSp>
        </p:grpSp>
      </p:grpSp>
      <p:sp>
        <p:nvSpPr>
          <p:cNvPr id="50" name="مربع نص 49"/>
          <p:cNvSpPr txBox="1"/>
          <p:nvPr/>
        </p:nvSpPr>
        <p:spPr>
          <a:xfrm>
            <a:off x="637600" y="5072074"/>
            <a:ext cx="1791260" cy="646331"/>
          </a:xfrm>
          <a:prstGeom prst="rect">
            <a:avLst/>
          </a:prstGeom>
          <a:noFill/>
          <a:ln w="19050">
            <a:solidFill>
              <a:schemeClr val="tx1"/>
            </a:solidFill>
          </a:ln>
        </p:spPr>
        <p:txBody>
          <a:bodyPr wrap="none" rtlCol="0">
            <a:spAutoFit/>
          </a:bodyPr>
          <a:lstStyle/>
          <a:p>
            <a:pPr algn="ctr" rtl="0"/>
            <a:r>
              <a:rPr lang="en-US" b="1" dirty="0" smtClean="0">
                <a:ln>
                  <a:solidFill>
                    <a:srgbClr val="002060"/>
                  </a:solidFill>
                </a:ln>
              </a:rPr>
              <a:t>D-ribose</a:t>
            </a:r>
          </a:p>
          <a:p>
            <a:pPr algn="ctr" rtl="0"/>
            <a:r>
              <a:rPr lang="en-US" b="1" dirty="0" smtClean="0">
                <a:ln>
                  <a:solidFill>
                    <a:srgbClr val="002060"/>
                  </a:solidFill>
                </a:ln>
              </a:rPr>
              <a:t>Fisher projection</a:t>
            </a:r>
            <a:endParaRPr lang="en-GB" b="1" dirty="0">
              <a:ln>
                <a:solidFill>
                  <a:srgbClr val="002060"/>
                </a:solidFill>
              </a:ln>
            </a:endParaRPr>
          </a:p>
        </p:txBody>
      </p:sp>
      <p:grpSp>
        <p:nvGrpSpPr>
          <p:cNvPr id="54" name="مجموعة 53"/>
          <p:cNvGrpSpPr/>
          <p:nvPr/>
        </p:nvGrpSpPr>
        <p:grpSpPr>
          <a:xfrm>
            <a:off x="4500562" y="4071942"/>
            <a:ext cx="2786082" cy="2418214"/>
            <a:chOff x="4429124" y="4225496"/>
            <a:chExt cx="2786082" cy="2418214"/>
          </a:xfrm>
        </p:grpSpPr>
        <p:pic>
          <p:nvPicPr>
            <p:cNvPr id="1034" name="Picture 10"/>
            <p:cNvPicPr>
              <a:picLocks noChangeAspect="1" noChangeArrowheads="1"/>
            </p:cNvPicPr>
            <p:nvPr/>
          </p:nvPicPr>
          <p:blipFill>
            <a:blip r:embed="rId3" cstate="print"/>
            <a:srcRect/>
            <a:stretch>
              <a:fillRect/>
            </a:stretch>
          </p:blipFill>
          <p:spPr bwMode="auto">
            <a:xfrm>
              <a:off x="4429124" y="4225496"/>
              <a:ext cx="2786082" cy="1775272"/>
            </a:xfrm>
            <a:prstGeom prst="rect">
              <a:avLst/>
            </a:prstGeom>
            <a:noFill/>
            <a:ln w="9525">
              <a:noFill/>
              <a:miter lim="800000"/>
              <a:headEnd/>
              <a:tailEnd/>
            </a:ln>
            <a:effectLst/>
          </p:spPr>
        </p:pic>
        <p:pic>
          <p:nvPicPr>
            <p:cNvPr id="1035" name="Picture 11"/>
            <p:cNvPicPr>
              <a:picLocks noChangeAspect="1" noChangeArrowheads="1"/>
            </p:cNvPicPr>
            <p:nvPr/>
          </p:nvPicPr>
          <p:blipFill>
            <a:blip r:embed="rId4" cstate="print"/>
            <a:srcRect/>
            <a:stretch>
              <a:fillRect/>
            </a:stretch>
          </p:blipFill>
          <p:spPr bwMode="auto">
            <a:xfrm>
              <a:off x="4846542" y="5991244"/>
              <a:ext cx="2225788" cy="652466"/>
            </a:xfrm>
            <a:prstGeom prst="rect">
              <a:avLst/>
            </a:prstGeom>
            <a:noFill/>
            <a:ln w="9525">
              <a:noFill/>
              <a:miter lim="800000"/>
              <a:headEnd/>
              <a:tailEnd/>
            </a:ln>
            <a:effectLst/>
          </p:spPr>
        </p:pic>
        <p:sp>
          <p:nvSpPr>
            <p:cNvPr id="53" name="مربع نص 52"/>
            <p:cNvSpPr txBox="1"/>
            <p:nvPr/>
          </p:nvSpPr>
          <p:spPr>
            <a:xfrm>
              <a:off x="6514862" y="5272320"/>
              <a:ext cx="486030" cy="369332"/>
            </a:xfrm>
            <a:prstGeom prst="rect">
              <a:avLst/>
            </a:prstGeom>
            <a:noFill/>
          </p:spPr>
          <p:txBody>
            <a:bodyPr wrap="none" rtlCol="0">
              <a:spAutoFit/>
            </a:bodyPr>
            <a:lstStyle/>
            <a:p>
              <a:r>
                <a:rPr lang="en-US" b="1" dirty="0" smtClean="0">
                  <a:solidFill>
                    <a:srgbClr val="FF0000"/>
                  </a:solidFill>
                </a:rPr>
                <a:t>OH</a:t>
              </a:r>
              <a:endParaRPr lang="en-GB" b="1" dirty="0">
                <a:solidFill>
                  <a:srgbClr val="FF0000"/>
                </a:solidFill>
              </a:endParaRPr>
            </a:p>
          </p:txBody>
        </p:sp>
      </p:grpSp>
      <p:pic>
        <p:nvPicPr>
          <p:cNvPr id="1036" name="Picture 12"/>
          <p:cNvPicPr>
            <a:picLocks noChangeAspect="1" noChangeArrowheads="1"/>
          </p:cNvPicPr>
          <p:nvPr/>
        </p:nvPicPr>
        <p:blipFill>
          <a:blip r:embed="rId5" cstate="print"/>
          <a:srcRect/>
          <a:stretch>
            <a:fillRect/>
          </a:stretch>
        </p:blipFill>
        <p:spPr bwMode="auto">
          <a:xfrm>
            <a:off x="3011487" y="2357430"/>
            <a:ext cx="1489075" cy="865187"/>
          </a:xfrm>
          <a:prstGeom prst="rect">
            <a:avLst/>
          </a:prstGeom>
          <a:noFill/>
          <a:ln w="9525">
            <a:noFill/>
            <a:miter lim="800000"/>
            <a:headEnd/>
            <a:tailEnd/>
          </a:ln>
          <a:effectLst/>
        </p:spPr>
      </p:pic>
      <p:pic>
        <p:nvPicPr>
          <p:cNvPr id="1037" name="Picture 13"/>
          <p:cNvPicPr>
            <a:picLocks noChangeAspect="1" noChangeArrowheads="1"/>
          </p:cNvPicPr>
          <p:nvPr/>
        </p:nvPicPr>
        <p:blipFill>
          <a:blip r:embed="rId6" cstate="print"/>
          <a:srcRect/>
          <a:stretch>
            <a:fillRect/>
          </a:stretch>
        </p:blipFill>
        <p:spPr bwMode="auto">
          <a:xfrm>
            <a:off x="3071802" y="3965585"/>
            <a:ext cx="1390650" cy="963613"/>
          </a:xfrm>
          <a:prstGeom prst="rect">
            <a:avLst/>
          </a:prstGeom>
          <a:noFill/>
          <a:ln w="9525">
            <a:noFill/>
            <a:miter lim="800000"/>
            <a:headEnd/>
            <a:tailEnd/>
          </a:ln>
          <a:effectLst/>
        </p:spPr>
      </p:pic>
      <p:sp>
        <p:nvSpPr>
          <p:cNvPr id="46" name="عنوان 1"/>
          <p:cNvSpPr>
            <a:spLocks noGrp="1"/>
          </p:cNvSpPr>
          <p:nvPr>
            <p:ph type="title"/>
          </p:nvPr>
        </p:nvSpPr>
        <p:spPr>
          <a:xfrm>
            <a:off x="71406" y="71414"/>
            <a:ext cx="8229600" cy="1143000"/>
          </a:xfrm>
        </p:spPr>
        <p:txBody>
          <a:bodyPr/>
          <a:lstStyle/>
          <a:p>
            <a:pPr rtl="0"/>
            <a:r>
              <a:rPr lang="en-US" dirty="0" smtClean="0">
                <a:solidFill>
                  <a:srgbClr val="C00000"/>
                </a:solidFill>
              </a:rPr>
              <a:t>Pyranoses &amp; Furanoses </a:t>
            </a:r>
            <a:endParaRPr lang="en-GB" dirty="0"/>
          </a:p>
        </p:txBody>
      </p:sp>
      <p:pic>
        <p:nvPicPr>
          <p:cNvPr id="47" name="Picture 2" descr="http://www.mutah.edu.jo/images/banners/medi-sign.gif"/>
          <p:cNvPicPr>
            <a:picLocks noChangeAspect="1" noChangeArrowheads="1"/>
          </p:cNvPicPr>
          <p:nvPr/>
        </p:nvPicPr>
        <p:blipFill>
          <a:blip r:embed="rId7" cstate="print"/>
          <a:srcRect/>
          <a:stretch>
            <a:fillRect/>
          </a:stretch>
        </p:blipFill>
        <p:spPr bwMode="auto">
          <a:xfrm>
            <a:off x="7929586" y="61864"/>
            <a:ext cx="1143008" cy="1295410"/>
          </a:xfrm>
          <a:prstGeom prst="rect">
            <a:avLst/>
          </a:prstGeom>
          <a:noFill/>
        </p:spPr>
      </p:pic>
      <p:sp>
        <p:nvSpPr>
          <p:cNvPr id="45" name="مستطيل 44"/>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smtClean="0">
                <a:solidFill>
                  <a:srgbClr val="C00000"/>
                </a:solidFill>
              </a:rPr>
              <a:t> Haworth Projection </a:t>
            </a:r>
            <a:endParaRPr lang="en-GB" dirty="0"/>
          </a:p>
        </p:txBody>
      </p:sp>
      <p:sp>
        <p:nvSpPr>
          <p:cNvPr id="3" name="عنصر نائب للمحتوى 2"/>
          <p:cNvSpPr>
            <a:spLocks noGrp="1"/>
          </p:cNvSpPr>
          <p:nvPr>
            <p:ph idx="1"/>
          </p:nvPr>
        </p:nvSpPr>
        <p:spPr>
          <a:xfrm>
            <a:off x="414366" y="1500174"/>
            <a:ext cx="8801104" cy="5143536"/>
          </a:xfrm>
        </p:spPr>
        <p:txBody>
          <a:bodyPr>
            <a:noAutofit/>
          </a:bodyPr>
          <a:lstStyle/>
          <a:p>
            <a:pPr algn="l" rtl="0">
              <a:buFont typeface="Wingdings" pitchFamily="2" charset="2"/>
              <a:buChar char="q"/>
            </a:pPr>
            <a:r>
              <a:rPr lang="en-US" sz="2600" dirty="0" smtClean="0">
                <a:latin typeface="Arial" pitchFamily="34" charset="0"/>
                <a:cs typeface="Arial" pitchFamily="34" charset="0"/>
              </a:rPr>
              <a:t>Haworth projection is a simple 3D way to represent the cyclic monosaccharides. The OH groups on the right-hand side of Fisher projection are down in Haworth projection and vise versa. The dark line indicates atoms that are closer to the observer.</a:t>
            </a:r>
          </a:p>
          <a:p>
            <a:pPr algn="l" rtl="0">
              <a:buNone/>
            </a:pPr>
            <a:endParaRPr lang="en-GB" sz="2600" dirty="0"/>
          </a:p>
        </p:txBody>
      </p:sp>
      <p:pic>
        <p:nvPicPr>
          <p:cNvPr id="6" name="Picture 2" descr="http://www.mutah.edu.jo/images/banners/medi-sign.gif"/>
          <p:cNvPicPr>
            <a:picLocks noChangeAspect="1" noChangeArrowheads="1"/>
          </p:cNvPicPr>
          <p:nvPr/>
        </p:nvPicPr>
        <p:blipFill>
          <a:blip r:embed="rId2" cstate="print"/>
          <a:srcRect/>
          <a:stretch>
            <a:fillRect/>
          </a:stretch>
        </p:blipFill>
        <p:spPr bwMode="auto">
          <a:xfrm>
            <a:off x="7929586" y="61864"/>
            <a:ext cx="1143008" cy="1295410"/>
          </a:xfrm>
          <a:prstGeom prst="rect">
            <a:avLst/>
          </a:prstGeom>
          <a:noFill/>
        </p:spPr>
      </p:pic>
      <p:grpSp>
        <p:nvGrpSpPr>
          <p:cNvPr id="7" name="مجموعة 6"/>
          <p:cNvGrpSpPr/>
          <p:nvPr/>
        </p:nvGrpSpPr>
        <p:grpSpPr>
          <a:xfrm>
            <a:off x="4714876" y="3970489"/>
            <a:ext cx="2953197" cy="3030411"/>
            <a:chOff x="6119397" y="4035433"/>
            <a:chExt cx="2953197" cy="3030411"/>
          </a:xfrm>
        </p:grpSpPr>
        <p:pic>
          <p:nvPicPr>
            <p:cNvPr id="8" name="Picture 4"/>
            <p:cNvPicPr>
              <a:picLocks noChangeAspect="1" noChangeArrowheads="1"/>
            </p:cNvPicPr>
            <p:nvPr/>
          </p:nvPicPr>
          <p:blipFill>
            <a:blip r:embed="rId3" cstate="print"/>
            <a:srcRect/>
            <a:stretch>
              <a:fillRect/>
            </a:stretch>
          </p:blipFill>
          <p:spPr bwMode="auto">
            <a:xfrm>
              <a:off x="6119397" y="4035433"/>
              <a:ext cx="2953197" cy="2322525"/>
            </a:xfrm>
            <a:prstGeom prst="rect">
              <a:avLst/>
            </a:prstGeom>
            <a:noFill/>
            <a:ln w="9525">
              <a:noFill/>
              <a:miter lim="800000"/>
              <a:headEnd/>
              <a:tailEnd/>
            </a:ln>
            <a:effectLst/>
          </p:spPr>
        </p:pic>
        <p:sp>
          <p:nvSpPr>
            <p:cNvPr id="9" name="مربع نص 8"/>
            <p:cNvSpPr txBox="1"/>
            <p:nvPr/>
          </p:nvSpPr>
          <p:spPr>
            <a:xfrm>
              <a:off x="6524043" y="6357958"/>
              <a:ext cx="2191361" cy="707886"/>
            </a:xfrm>
            <a:prstGeom prst="rect">
              <a:avLst/>
            </a:prstGeom>
            <a:noFill/>
          </p:spPr>
          <p:txBody>
            <a:bodyPr wrap="square" rtlCol="0">
              <a:spAutoFit/>
            </a:bodyPr>
            <a:lstStyle/>
            <a:p>
              <a:pPr algn="ctr"/>
              <a:r>
                <a:rPr lang="el-GR" sz="2000" b="1" dirty="0" smtClean="0">
                  <a:solidFill>
                    <a:srgbClr val="C00000"/>
                  </a:solidFill>
                </a:rPr>
                <a:t>β</a:t>
              </a:r>
              <a:r>
                <a:rPr lang="en-US" sz="2000" b="1" dirty="0" smtClean="0"/>
                <a:t>-D-fructose</a:t>
              </a:r>
            </a:p>
            <a:p>
              <a:pPr algn="ctr"/>
              <a:endParaRPr lang="en-GB" sz="2000" b="1" dirty="0">
                <a:solidFill>
                  <a:srgbClr val="002060"/>
                </a:solidFill>
              </a:endParaRPr>
            </a:p>
          </p:txBody>
        </p:sp>
      </p:grpSp>
      <p:grpSp>
        <p:nvGrpSpPr>
          <p:cNvPr id="12" name="مجموعة 11"/>
          <p:cNvGrpSpPr/>
          <p:nvPr/>
        </p:nvGrpSpPr>
        <p:grpSpPr>
          <a:xfrm>
            <a:off x="1276476" y="3571876"/>
            <a:ext cx="2152516" cy="3286148"/>
            <a:chOff x="785786" y="3571876"/>
            <a:chExt cx="2152516" cy="3286148"/>
          </a:xfrm>
        </p:grpSpPr>
        <p:pic>
          <p:nvPicPr>
            <p:cNvPr id="10" name="Picture 2"/>
            <p:cNvPicPr>
              <a:picLocks noChangeAspect="1" noChangeArrowheads="1"/>
            </p:cNvPicPr>
            <p:nvPr/>
          </p:nvPicPr>
          <p:blipFill>
            <a:blip r:embed="rId4" cstate="print"/>
            <a:srcRect/>
            <a:stretch>
              <a:fillRect/>
            </a:stretch>
          </p:blipFill>
          <p:spPr bwMode="auto">
            <a:xfrm>
              <a:off x="785786" y="3571876"/>
              <a:ext cx="2152516" cy="2975134"/>
            </a:xfrm>
            <a:prstGeom prst="rect">
              <a:avLst/>
            </a:prstGeom>
            <a:noFill/>
            <a:ln w="9525">
              <a:noFill/>
              <a:miter lim="800000"/>
              <a:headEnd/>
              <a:tailEnd/>
            </a:ln>
            <a:effectLst/>
          </p:spPr>
        </p:pic>
        <p:sp>
          <p:nvSpPr>
            <p:cNvPr id="11" name="مربع نص 10"/>
            <p:cNvSpPr txBox="1"/>
            <p:nvPr/>
          </p:nvSpPr>
          <p:spPr>
            <a:xfrm>
              <a:off x="1129402" y="6457914"/>
              <a:ext cx="1299458" cy="400110"/>
            </a:xfrm>
            <a:prstGeom prst="rect">
              <a:avLst/>
            </a:prstGeom>
            <a:noFill/>
          </p:spPr>
          <p:txBody>
            <a:bodyPr wrap="none" rtlCol="0">
              <a:spAutoFit/>
            </a:bodyPr>
            <a:lstStyle/>
            <a:p>
              <a:pPr algn="ctr"/>
              <a:r>
                <a:rPr lang="en-US" sz="2000" b="1" dirty="0" smtClean="0"/>
                <a:t>D-fructose</a:t>
              </a:r>
            </a:p>
          </p:txBody>
        </p:sp>
      </p:grpSp>
      <p:grpSp>
        <p:nvGrpSpPr>
          <p:cNvPr id="13" name="مجموعة 12"/>
          <p:cNvGrpSpPr/>
          <p:nvPr/>
        </p:nvGrpSpPr>
        <p:grpSpPr>
          <a:xfrm>
            <a:off x="3610626" y="5170060"/>
            <a:ext cx="818498" cy="116328"/>
            <a:chOff x="1896114" y="3500438"/>
            <a:chExt cx="818498" cy="116328"/>
          </a:xfrm>
        </p:grpSpPr>
        <p:cxnSp>
          <p:nvCxnSpPr>
            <p:cNvPr id="14" name="رابط كسهم مستقيم 13"/>
            <p:cNvCxnSpPr/>
            <p:nvPr/>
          </p:nvCxnSpPr>
          <p:spPr>
            <a:xfrm>
              <a:off x="1928794" y="3500438"/>
              <a:ext cx="785818"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rot="10800000">
              <a:off x="1896114" y="3615178"/>
              <a:ext cx="776294"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6" name="مربع نص 15"/>
          <p:cNvSpPr txBox="1"/>
          <p:nvPr/>
        </p:nvSpPr>
        <p:spPr>
          <a:xfrm rot="16200000">
            <a:off x="-236201" y="5017182"/>
            <a:ext cx="2362766" cy="461665"/>
          </a:xfrm>
          <a:prstGeom prst="rect">
            <a:avLst/>
          </a:prstGeom>
          <a:solidFill>
            <a:srgbClr val="FFC000"/>
          </a:solidFill>
        </p:spPr>
        <p:txBody>
          <a:bodyPr wrap="square" rtlCol="0">
            <a:spAutoFit/>
          </a:bodyPr>
          <a:lstStyle/>
          <a:p>
            <a:r>
              <a:rPr lang="en-US" sz="2400" b="1" dirty="0" smtClean="0">
                <a:solidFill>
                  <a:srgbClr val="002060"/>
                </a:solidFill>
              </a:rPr>
              <a:t>Fisher projection</a:t>
            </a:r>
            <a:endParaRPr lang="en-GB" sz="2400" b="1" dirty="0">
              <a:solidFill>
                <a:srgbClr val="002060"/>
              </a:solidFill>
            </a:endParaRPr>
          </a:p>
        </p:txBody>
      </p:sp>
      <p:sp>
        <p:nvSpPr>
          <p:cNvPr id="17" name="مربع نص 16"/>
          <p:cNvSpPr txBox="1"/>
          <p:nvPr/>
        </p:nvSpPr>
        <p:spPr>
          <a:xfrm rot="16200000">
            <a:off x="7261488" y="5000751"/>
            <a:ext cx="2681375" cy="461665"/>
          </a:xfrm>
          <a:prstGeom prst="rect">
            <a:avLst/>
          </a:prstGeom>
          <a:solidFill>
            <a:srgbClr val="92D050"/>
          </a:solidFill>
        </p:spPr>
        <p:txBody>
          <a:bodyPr wrap="none" rtlCol="0">
            <a:spAutoFit/>
          </a:bodyPr>
          <a:lstStyle/>
          <a:p>
            <a:r>
              <a:rPr lang="en-US" sz="2400" b="1" dirty="0" smtClean="0"/>
              <a:t>Haworth projection</a:t>
            </a:r>
            <a:endParaRPr lang="en-GB" sz="2400" b="1" dirty="0"/>
          </a:p>
        </p:txBody>
      </p:sp>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صورة 12" descr="yq1c.xJmpTtugU7rTb5bIQ.jpg"/>
          <p:cNvPicPr>
            <a:picLocks noChangeAspect="1"/>
          </p:cNvPicPr>
          <p:nvPr/>
        </p:nvPicPr>
        <p:blipFill>
          <a:blip r:embed="rId2" cstate="print"/>
          <a:srcRect l="68936" b="870"/>
          <a:stretch>
            <a:fillRect/>
          </a:stretch>
        </p:blipFill>
        <p:spPr>
          <a:xfrm>
            <a:off x="6357950" y="2750990"/>
            <a:ext cx="2214578" cy="2035332"/>
          </a:xfrm>
          <a:prstGeom prst="rect">
            <a:avLst/>
          </a:prstGeom>
        </p:spPr>
      </p:pic>
      <p:pic>
        <p:nvPicPr>
          <p:cNvPr id="1028" name="Picture 4"/>
          <p:cNvPicPr>
            <a:picLocks noChangeAspect="1" noChangeArrowheads="1"/>
          </p:cNvPicPr>
          <p:nvPr/>
        </p:nvPicPr>
        <p:blipFill>
          <a:blip r:embed="rId3" cstate="print"/>
          <a:srcRect/>
          <a:stretch>
            <a:fillRect/>
          </a:stretch>
        </p:blipFill>
        <p:spPr bwMode="auto">
          <a:xfrm>
            <a:off x="2285984" y="2969243"/>
            <a:ext cx="2000264" cy="1888517"/>
          </a:xfrm>
          <a:prstGeom prst="rect">
            <a:avLst/>
          </a:prstGeom>
          <a:noFill/>
          <a:ln w="9525">
            <a:noFill/>
            <a:miter lim="800000"/>
            <a:headEnd/>
            <a:tailEnd/>
          </a:ln>
          <a:effectLst/>
        </p:spPr>
      </p:pic>
      <p:sp>
        <p:nvSpPr>
          <p:cNvPr id="2" name="عنوان 1"/>
          <p:cNvSpPr>
            <a:spLocks noGrp="1"/>
          </p:cNvSpPr>
          <p:nvPr>
            <p:ph type="title"/>
          </p:nvPr>
        </p:nvSpPr>
        <p:spPr>
          <a:xfrm>
            <a:off x="128614" y="71414"/>
            <a:ext cx="8229600" cy="1143000"/>
          </a:xfrm>
        </p:spPr>
        <p:txBody>
          <a:bodyPr/>
          <a:lstStyle/>
          <a:p>
            <a:r>
              <a:rPr lang="en-US" dirty="0" smtClean="0">
                <a:solidFill>
                  <a:srgbClr val="C00000"/>
                </a:solidFill>
              </a:rPr>
              <a:t>Conformers </a:t>
            </a:r>
            <a:endParaRPr lang="en-GB" dirty="0"/>
          </a:p>
        </p:txBody>
      </p:sp>
      <p:sp>
        <p:nvSpPr>
          <p:cNvPr id="3" name="عنصر نائب للمحتوى 2"/>
          <p:cNvSpPr>
            <a:spLocks noGrp="1"/>
          </p:cNvSpPr>
          <p:nvPr>
            <p:ph idx="1"/>
          </p:nvPr>
        </p:nvSpPr>
        <p:spPr>
          <a:xfrm>
            <a:off x="414366" y="1357298"/>
            <a:ext cx="8801104" cy="1785950"/>
          </a:xfrm>
        </p:spPr>
        <p:txBody>
          <a:bodyPr>
            <a:noAutofit/>
          </a:bodyPr>
          <a:lstStyle/>
          <a:p>
            <a:pPr algn="l" rtl="0">
              <a:buFont typeface="Wingdings" pitchFamily="2" charset="2"/>
              <a:buChar char="q"/>
            </a:pPr>
            <a:r>
              <a:rPr lang="en-US" sz="2400" dirty="0" smtClean="0">
                <a:latin typeface="Arial" pitchFamily="34" charset="0"/>
                <a:cs typeface="Arial" pitchFamily="34" charset="0"/>
              </a:rPr>
              <a:t>The geometry of the carbon atoms of monosaccharide ring is tetrahedral (bond angles are close to 109.5</a:t>
            </a:r>
            <a:r>
              <a:rPr lang="en-US" sz="2400" b="1" dirty="0" smtClean="0">
                <a:latin typeface="Arial" pitchFamily="34" charset="0"/>
                <a:cs typeface="Arial" pitchFamily="34" charset="0"/>
              </a:rPr>
              <a:t>⁰</a:t>
            </a:r>
            <a:r>
              <a:rPr lang="en-US" sz="2400" dirty="0" smtClean="0">
                <a:latin typeface="Arial" pitchFamily="34" charset="0"/>
                <a:cs typeface="Arial" pitchFamily="34" charset="0"/>
              </a:rPr>
              <a:t>), so sugar rings are not actually planar. For example, pyranoses take on either </a:t>
            </a:r>
            <a:r>
              <a:rPr lang="en-US" sz="2400" b="1" u="sng" dirty="0" smtClean="0">
                <a:solidFill>
                  <a:srgbClr val="FF0000"/>
                </a:solidFill>
                <a:latin typeface="Arial" pitchFamily="34" charset="0"/>
                <a:cs typeface="Arial" pitchFamily="34" charset="0"/>
              </a:rPr>
              <a:t>Chair</a:t>
            </a:r>
            <a:r>
              <a:rPr lang="en-US" sz="2400" b="1" dirty="0" smtClean="0">
                <a:solidFill>
                  <a:srgbClr val="FF0000"/>
                </a:solidFill>
                <a:latin typeface="Arial" pitchFamily="34" charset="0"/>
                <a:cs typeface="Arial" pitchFamily="34" charset="0"/>
              </a:rPr>
              <a:t> </a:t>
            </a:r>
            <a:r>
              <a:rPr lang="en-US" sz="2400" dirty="0" smtClean="0">
                <a:latin typeface="Arial" pitchFamily="34" charset="0"/>
                <a:cs typeface="Arial" pitchFamily="34" charset="0"/>
              </a:rPr>
              <a:t>or </a:t>
            </a:r>
            <a:r>
              <a:rPr lang="en-US" sz="2400" b="1" u="sng" dirty="0" smtClean="0">
                <a:solidFill>
                  <a:schemeClr val="tx2"/>
                </a:solidFill>
                <a:latin typeface="Arial" pitchFamily="34" charset="0"/>
                <a:cs typeface="Arial" pitchFamily="34" charset="0"/>
              </a:rPr>
              <a:t>Boat</a:t>
            </a:r>
            <a:r>
              <a:rPr lang="en-US" sz="2400" dirty="0" smtClean="0">
                <a:latin typeface="Arial" pitchFamily="34" charset="0"/>
                <a:cs typeface="Arial" pitchFamily="34" charset="0"/>
              </a:rPr>
              <a:t> conformations (conformational isomers or conformers).</a:t>
            </a:r>
          </a:p>
        </p:txBody>
      </p:sp>
      <p:pic>
        <p:nvPicPr>
          <p:cNvPr id="5122" name="Picture 2" descr="http://www.mutah.edu.jo/images/banners/medi-sign.gif"/>
          <p:cNvPicPr>
            <a:picLocks noChangeAspect="1" noChangeArrowheads="1"/>
          </p:cNvPicPr>
          <p:nvPr/>
        </p:nvPicPr>
        <p:blipFill>
          <a:blip r:embed="rId4" cstate="print"/>
          <a:srcRect/>
          <a:stretch>
            <a:fillRect/>
          </a:stretch>
        </p:blipFill>
        <p:spPr bwMode="auto">
          <a:xfrm>
            <a:off x="7929586" y="61888"/>
            <a:ext cx="1143008" cy="1295410"/>
          </a:xfrm>
          <a:prstGeom prst="rect">
            <a:avLst/>
          </a:prstGeom>
          <a:noFill/>
        </p:spPr>
      </p:pic>
      <p:grpSp>
        <p:nvGrpSpPr>
          <p:cNvPr id="20" name="مجموعة 19"/>
          <p:cNvGrpSpPr/>
          <p:nvPr/>
        </p:nvGrpSpPr>
        <p:grpSpPr>
          <a:xfrm>
            <a:off x="3000364" y="5143512"/>
            <a:ext cx="2643206" cy="1714512"/>
            <a:chOff x="3357554" y="5143512"/>
            <a:chExt cx="2643206" cy="1714512"/>
          </a:xfrm>
        </p:grpSpPr>
        <p:pic>
          <p:nvPicPr>
            <p:cNvPr id="18" name="صورة 17" descr="1024px-Beta-D-glucopyranose-2D-skeletal.png"/>
            <p:cNvPicPr>
              <a:picLocks noChangeAspect="1"/>
            </p:cNvPicPr>
            <p:nvPr/>
          </p:nvPicPr>
          <p:blipFill>
            <a:blip r:embed="rId5" cstate="print"/>
            <a:stretch>
              <a:fillRect/>
            </a:stretch>
          </p:blipFill>
          <p:spPr>
            <a:xfrm>
              <a:off x="3357554" y="5143512"/>
              <a:ext cx="2571768" cy="1408947"/>
            </a:xfrm>
            <a:prstGeom prst="rect">
              <a:avLst/>
            </a:prstGeom>
          </p:spPr>
        </p:pic>
        <p:sp>
          <p:nvSpPr>
            <p:cNvPr id="16" name="مربع نص 15"/>
            <p:cNvSpPr txBox="1"/>
            <p:nvPr/>
          </p:nvSpPr>
          <p:spPr>
            <a:xfrm>
              <a:off x="3410371" y="6488692"/>
              <a:ext cx="2590389" cy="369332"/>
            </a:xfrm>
            <a:prstGeom prst="rect">
              <a:avLst/>
            </a:prstGeom>
            <a:noFill/>
          </p:spPr>
          <p:txBody>
            <a:bodyPr wrap="none" rtlCol="0">
              <a:spAutoFit/>
            </a:bodyPr>
            <a:lstStyle/>
            <a:p>
              <a:r>
                <a:rPr lang="en-US" dirty="0" smtClean="0"/>
                <a:t>Chair form of </a:t>
              </a:r>
              <a:r>
                <a:rPr lang="el-GR" dirty="0" smtClean="0"/>
                <a:t>β</a:t>
              </a:r>
              <a:r>
                <a:rPr lang="en-US" dirty="0" smtClean="0"/>
                <a:t>-D-glucose</a:t>
              </a:r>
              <a:endParaRPr lang="en-GB" dirty="0"/>
            </a:p>
          </p:txBody>
        </p:sp>
      </p:grpSp>
      <p:grpSp>
        <p:nvGrpSpPr>
          <p:cNvPr id="19" name="مجموعة 18"/>
          <p:cNvGrpSpPr/>
          <p:nvPr/>
        </p:nvGrpSpPr>
        <p:grpSpPr>
          <a:xfrm>
            <a:off x="330522" y="5072074"/>
            <a:ext cx="2598404" cy="1798092"/>
            <a:chOff x="500034" y="5072074"/>
            <a:chExt cx="2598404" cy="1798092"/>
          </a:xfrm>
        </p:grpSpPr>
        <p:sp>
          <p:nvSpPr>
            <p:cNvPr id="15" name="مربع نص 14"/>
            <p:cNvSpPr txBox="1"/>
            <p:nvPr/>
          </p:nvSpPr>
          <p:spPr>
            <a:xfrm>
              <a:off x="500034" y="6500834"/>
              <a:ext cx="2598404" cy="369332"/>
            </a:xfrm>
            <a:prstGeom prst="rect">
              <a:avLst/>
            </a:prstGeom>
            <a:noFill/>
          </p:spPr>
          <p:txBody>
            <a:bodyPr wrap="none" rtlCol="0">
              <a:spAutoFit/>
            </a:bodyPr>
            <a:lstStyle/>
            <a:p>
              <a:r>
                <a:rPr lang="en-US" dirty="0" smtClean="0"/>
                <a:t>Chair form of </a:t>
              </a:r>
              <a:r>
                <a:rPr lang="el-GR" dirty="0" smtClean="0"/>
                <a:t>α</a:t>
              </a:r>
              <a:r>
                <a:rPr lang="en-US" dirty="0" smtClean="0"/>
                <a:t>-D-glucose</a:t>
              </a:r>
              <a:endParaRPr lang="en-GB" dirty="0"/>
            </a:p>
          </p:txBody>
        </p:sp>
        <p:pic>
          <p:nvPicPr>
            <p:cNvPr id="17" name="صورة 16" descr="800px-Alpha-D-glucopyranose-2D-skeletal.png"/>
            <p:cNvPicPr>
              <a:picLocks noChangeAspect="1"/>
            </p:cNvPicPr>
            <p:nvPr/>
          </p:nvPicPr>
          <p:blipFill>
            <a:blip r:embed="rId6" cstate="print"/>
            <a:stretch>
              <a:fillRect/>
            </a:stretch>
          </p:blipFill>
          <p:spPr>
            <a:xfrm>
              <a:off x="714348" y="5072074"/>
              <a:ext cx="2166926" cy="1470801"/>
            </a:xfrm>
            <a:prstGeom prst="rect">
              <a:avLst/>
            </a:prstGeom>
          </p:spPr>
        </p:pic>
      </p:grpSp>
      <p:cxnSp>
        <p:nvCxnSpPr>
          <p:cNvPr id="22" name="رابط كسهم مستقيم 21"/>
          <p:cNvCxnSpPr/>
          <p:nvPr/>
        </p:nvCxnSpPr>
        <p:spPr>
          <a:xfrm rot="5400000">
            <a:off x="1964513" y="4607727"/>
            <a:ext cx="785818" cy="5715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رابط كسهم مستقيم 22"/>
          <p:cNvCxnSpPr/>
          <p:nvPr/>
        </p:nvCxnSpPr>
        <p:spPr>
          <a:xfrm rot="16200000" flipH="1">
            <a:off x="3679025" y="4679165"/>
            <a:ext cx="785818" cy="5715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37" name="مجموعة 36"/>
          <p:cNvGrpSpPr/>
          <p:nvPr/>
        </p:nvGrpSpPr>
        <p:grpSpPr>
          <a:xfrm>
            <a:off x="6253071" y="5214950"/>
            <a:ext cx="2533771" cy="1655216"/>
            <a:chOff x="6253071" y="5214950"/>
            <a:chExt cx="2533771" cy="1655216"/>
          </a:xfrm>
        </p:grpSpPr>
        <p:pic>
          <p:nvPicPr>
            <p:cNvPr id="14" name="صورة 13" descr="c7-chem-7-3.png"/>
            <p:cNvPicPr>
              <a:picLocks noChangeAspect="1"/>
            </p:cNvPicPr>
            <p:nvPr/>
          </p:nvPicPr>
          <p:blipFill>
            <a:blip r:embed="rId7" cstate="print"/>
            <a:srcRect r="55155" b="12372"/>
            <a:stretch>
              <a:fillRect/>
            </a:stretch>
          </p:blipFill>
          <p:spPr>
            <a:xfrm>
              <a:off x="6572264" y="5214950"/>
              <a:ext cx="2062178" cy="1357322"/>
            </a:xfrm>
            <a:prstGeom prst="rect">
              <a:avLst/>
            </a:prstGeom>
          </p:spPr>
        </p:pic>
        <p:sp>
          <p:nvSpPr>
            <p:cNvPr id="32" name="مربع نص 31"/>
            <p:cNvSpPr txBox="1"/>
            <p:nvPr/>
          </p:nvSpPr>
          <p:spPr>
            <a:xfrm>
              <a:off x="6253071" y="6500834"/>
              <a:ext cx="2533771" cy="369332"/>
            </a:xfrm>
            <a:prstGeom prst="rect">
              <a:avLst/>
            </a:prstGeom>
            <a:noFill/>
          </p:spPr>
          <p:txBody>
            <a:bodyPr wrap="none" rtlCol="0">
              <a:spAutoFit/>
            </a:bodyPr>
            <a:lstStyle/>
            <a:p>
              <a:r>
                <a:rPr lang="en-US" dirty="0" smtClean="0"/>
                <a:t>Boat form of </a:t>
              </a:r>
              <a:r>
                <a:rPr lang="el-GR" dirty="0" smtClean="0"/>
                <a:t>β</a:t>
              </a:r>
              <a:r>
                <a:rPr lang="en-US" dirty="0" smtClean="0"/>
                <a:t>-D-glucose</a:t>
              </a:r>
              <a:endParaRPr lang="en-GB" dirty="0"/>
            </a:p>
          </p:txBody>
        </p:sp>
      </p:grpSp>
      <p:cxnSp>
        <p:nvCxnSpPr>
          <p:cNvPr id="34" name="رابط كسهم مستقيم 33"/>
          <p:cNvCxnSpPr/>
          <p:nvPr/>
        </p:nvCxnSpPr>
        <p:spPr>
          <a:xfrm rot="5400000">
            <a:off x="7316410" y="4969282"/>
            <a:ext cx="367508" cy="158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مربع نص 20"/>
          <p:cNvSpPr txBox="1"/>
          <p:nvPr/>
        </p:nvSpPr>
        <p:spPr>
          <a:xfrm>
            <a:off x="4696052" y="3711363"/>
            <a:ext cx="1376146" cy="646331"/>
          </a:xfrm>
          <a:prstGeom prst="rect">
            <a:avLst/>
          </a:prstGeom>
          <a:noFill/>
          <a:ln>
            <a:solidFill>
              <a:schemeClr val="tx2">
                <a:lumMod val="75000"/>
              </a:schemeClr>
            </a:solidFill>
          </a:ln>
        </p:spPr>
        <p:txBody>
          <a:bodyPr wrap="none" rtlCol="0">
            <a:spAutoFit/>
          </a:bodyPr>
          <a:lstStyle/>
          <a:p>
            <a:pPr algn="l" rtl="0"/>
            <a:r>
              <a:rPr lang="en-US" dirty="0" smtClean="0">
                <a:ln w="12700">
                  <a:solidFill>
                    <a:schemeClr val="tx1"/>
                  </a:solidFill>
                </a:ln>
                <a:solidFill>
                  <a:schemeClr val="accent5">
                    <a:lumMod val="50000"/>
                  </a:schemeClr>
                </a:solidFill>
              </a:rPr>
              <a:t>a: axial </a:t>
            </a:r>
          </a:p>
          <a:p>
            <a:pPr algn="l" rtl="0"/>
            <a:r>
              <a:rPr lang="en-US" dirty="0" smtClean="0">
                <a:ln w="12700">
                  <a:solidFill>
                    <a:schemeClr val="tx1"/>
                  </a:solidFill>
                </a:ln>
                <a:solidFill>
                  <a:schemeClr val="accent5">
                    <a:lumMod val="50000"/>
                  </a:schemeClr>
                </a:solidFill>
              </a:rPr>
              <a:t>e: equatorial</a:t>
            </a:r>
            <a:endParaRPr lang="en-GB" dirty="0">
              <a:ln w="12700">
                <a:solidFill>
                  <a:schemeClr val="tx1"/>
                </a:solidFill>
              </a:ln>
              <a:solidFill>
                <a:schemeClr val="accent5">
                  <a:lumMod val="50000"/>
                </a:schemeClr>
              </a:solidFill>
            </a:endParaRPr>
          </a:p>
        </p:txBody>
      </p:sp>
      <p:sp>
        <p:nvSpPr>
          <p:cNvPr id="24" name="مستطيل 23"/>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heckerboard(across)">
                                      <p:cBhvr>
                                        <p:cTn id="7" dur="500"/>
                                        <p:tgtEl>
                                          <p:spTgt spid="102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heckerboard(across)">
                                      <p:cBhvr>
                                        <p:cTn id="10" dur="500"/>
                                        <p:tgtEl>
                                          <p:spTgt spid="21"/>
                                        </p:tgtEl>
                                      </p:cBhvr>
                                    </p:animEffect>
                                  </p:childTnLst>
                                </p:cTn>
                              </p:par>
                              <p:par>
                                <p:cTn id="11" presetID="5"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checkerboard(across)">
                                      <p:cBhvr>
                                        <p:cTn id="13" dur="500"/>
                                        <p:tgtEl>
                                          <p:spTgt spid="22"/>
                                        </p:tgtEl>
                                      </p:cBhvr>
                                    </p:animEffect>
                                  </p:childTnLst>
                                </p:cTn>
                              </p:par>
                              <p:par>
                                <p:cTn id="14" presetID="8" presetClass="entr" presetSubtype="16"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amond(in)">
                                      <p:cBhvr>
                                        <p:cTn id="16" dur="1000"/>
                                        <p:tgtEl>
                                          <p:spTgt spid="19"/>
                                        </p:tgtEl>
                                      </p:cBhvr>
                                    </p:animEffect>
                                  </p:childTnLst>
                                </p:cTn>
                              </p:par>
                              <p:par>
                                <p:cTn id="17" presetID="5" presetClass="entr" presetSubtype="1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checkerboard(across)">
                                      <p:cBhvr>
                                        <p:cTn id="19" dur="500"/>
                                        <p:tgtEl>
                                          <p:spTgt spid="23"/>
                                        </p:tgtEl>
                                      </p:cBhvr>
                                    </p:animEffect>
                                  </p:childTnLst>
                                </p:cTn>
                              </p:par>
                              <p:par>
                                <p:cTn id="20" presetID="8"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amond(in)">
                                      <p:cBhvr>
                                        <p:cTn id="22" dur="1000"/>
                                        <p:tgtEl>
                                          <p:spTgt spid="20"/>
                                        </p:tgtEl>
                                      </p:cBhvr>
                                    </p:animEffect>
                                  </p:childTnLst>
                                </p:cTn>
                              </p:par>
                              <p:par>
                                <p:cTn id="23" presetID="8"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amond(in)">
                                      <p:cBhvr>
                                        <p:cTn id="25" dur="1000"/>
                                        <p:tgtEl>
                                          <p:spTgt spid="13"/>
                                        </p:tgtEl>
                                      </p:cBhvr>
                                    </p:animEffect>
                                  </p:childTnLst>
                                </p:cTn>
                              </p:par>
                              <p:par>
                                <p:cTn id="26" presetID="5" presetClass="entr" presetSubtype="1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checkerboard(across)">
                                      <p:cBhvr>
                                        <p:cTn id="28" dur="500"/>
                                        <p:tgtEl>
                                          <p:spTgt spid="34"/>
                                        </p:tgtEl>
                                      </p:cBhvr>
                                    </p:animEffect>
                                  </p:childTnLst>
                                </p:cTn>
                              </p:par>
                              <p:par>
                                <p:cTn id="29" presetID="8" presetClass="entr" presetSubtype="16"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diamond(in)">
                                      <p:cBhvr>
                                        <p:cTn id="31"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71414"/>
            <a:ext cx="8229600" cy="1143000"/>
          </a:xfrm>
        </p:spPr>
        <p:txBody>
          <a:bodyPr/>
          <a:lstStyle/>
          <a:p>
            <a:r>
              <a:rPr lang="en-US" dirty="0" smtClean="0">
                <a:solidFill>
                  <a:srgbClr val="C00000"/>
                </a:solidFill>
              </a:rPr>
              <a:t>Sugar Modification </a:t>
            </a:r>
            <a:endParaRPr lang="en-GB" dirty="0">
              <a:solidFill>
                <a:srgbClr val="C00000"/>
              </a:solidFill>
            </a:endParaRPr>
          </a:p>
        </p:txBody>
      </p:sp>
      <p:pic>
        <p:nvPicPr>
          <p:cNvPr id="4" name="Picture 2" descr="http://www.mutah.edu.jo/images/banners/medi-sign.gif"/>
          <p:cNvPicPr>
            <a:picLocks noChangeAspect="1" noChangeArrowheads="1"/>
          </p:cNvPicPr>
          <p:nvPr/>
        </p:nvPicPr>
        <p:blipFill>
          <a:blip r:embed="rId2" cstate="print"/>
          <a:srcRect/>
          <a:stretch>
            <a:fillRect/>
          </a:stretch>
        </p:blipFill>
        <p:spPr bwMode="auto">
          <a:xfrm>
            <a:off x="7929586" y="61888"/>
            <a:ext cx="1143008" cy="1295410"/>
          </a:xfrm>
          <a:prstGeom prst="rect">
            <a:avLst/>
          </a:prstGeom>
          <a:noFill/>
        </p:spPr>
      </p:pic>
      <p:grpSp>
        <p:nvGrpSpPr>
          <p:cNvPr id="22" name="مجموعة 21"/>
          <p:cNvGrpSpPr/>
          <p:nvPr/>
        </p:nvGrpSpPr>
        <p:grpSpPr>
          <a:xfrm>
            <a:off x="6343882" y="2071679"/>
            <a:ext cx="2714644" cy="4739759"/>
            <a:chOff x="6143636" y="2085746"/>
            <a:chExt cx="2714644" cy="5072524"/>
          </a:xfrm>
        </p:grpSpPr>
        <p:sp>
          <p:nvSpPr>
            <p:cNvPr id="8" name="مربع نص 7"/>
            <p:cNvSpPr txBox="1"/>
            <p:nvPr/>
          </p:nvSpPr>
          <p:spPr>
            <a:xfrm>
              <a:off x="6143636" y="2085746"/>
              <a:ext cx="2714644" cy="5072524"/>
            </a:xfrm>
            <a:prstGeom prst="rect">
              <a:avLst/>
            </a:prstGeom>
            <a:noFill/>
            <a:ln w="28575">
              <a:solidFill>
                <a:srgbClr val="00FF00"/>
              </a:solidFill>
            </a:ln>
          </p:spPr>
          <p:txBody>
            <a:bodyPr wrap="square" rtlCol="0">
              <a:spAutoFit/>
            </a:bodyPr>
            <a:lstStyle/>
            <a:p>
              <a:pPr marL="342900" indent="-342900" algn="l" rtl="0">
                <a:buFont typeface="+mj-lt"/>
                <a:buAutoNum type="arabicPeriod" startAt="3"/>
              </a:pPr>
              <a:r>
                <a:rPr lang="en-US" sz="1600" b="1" dirty="0" err="1" smtClean="0"/>
                <a:t>Alditols</a:t>
              </a:r>
              <a:r>
                <a:rPr lang="en-US" sz="1600" b="1" dirty="0" smtClean="0"/>
                <a:t> : reduction of</a:t>
              </a:r>
            </a:p>
            <a:p>
              <a:pPr marL="342900" indent="-342900" algn="l" rtl="0"/>
              <a:r>
                <a:rPr lang="en-US" sz="1600" b="1" dirty="0" smtClean="0"/>
                <a:t>   carbonyl group to alcohol;</a:t>
              </a:r>
            </a:p>
            <a:p>
              <a:pPr marL="342900" indent="-342900" algn="l" rtl="0"/>
              <a:r>
                <a:rPr lang="en-US" sz="1600" b="1" dirty="0" smtClean="0"/>
                <a:t>   e.g. D-</a:t>
              </a:r>
              <a:r>
                <a:rPr lang="en-US" sz="1600" b="1" dirty="0" err="1" smtClean="0"/>
                <a:t>ribitol</a:t>
              </a:r>
              <a:r>
                <a:rPr lang="en-US" sz="1600" b="1" dirty="0" smtClean="0"/>
                <a:t> </a:t>
              </a:r>
              <a:r>
                <a:rPr lang="en-US" sz="1600" b="1" smtClean="0"/>
                <a:t>and D-glycerol</a:t>
              </a:r>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r>
                <a:rPr lang="en-US" b="1" dirty="0" smtClean="0"/>
                <a:t> </a:t>
              </a:r>
            </a:p>
            <a:p>
              <a:pPr marL="342900" indent="-342900" algn="l" rtl="0"/>
              <a:endParaRPr lang="en-US" b="1" dirty="0" smtClean="0"/>
            </a:p>
            <a:p>
              <a:pPr marL="342900" indent="-342900" algn="l" rtl="0"/>
              <a:endParaRPr lang="en-US" b="1" dirty="0" smtClean="0"/>
            </a:p>
            <a:p>
              <a:pPr marL="342900" indent="-342900" algn="l" rtl="0"/>
              <a:endParaRPr lang="en-US" b="1" dirty="0" smtClean="0"/>
            </a:p>
          </p:txBody>
        </p:sp>
        <p:pic>
          <p:nvPicPr>
            <p:cNvPr id="1031" name="Picture 7"/>
            <p:cNvPicPr>
              <a:picLocks noChangeAspect="1" noChangeArrowheads="1"/>
            </p:cNvPicPr>
            <p:nvPr/>
          </p:nvPicPr>
          <p:blipFill>
            <a:blip r:embed="rId3" cstate="print"/>
            <a:srcRect/>
            <a:stretch>
              <a:fillRect/>
            </a:stretch>
          </p:blipFill>
          <p:spPr bwMode="auto">
            <a:xfrm>
              <a:off x="6596085" y="3536455"/>
              <a:ext cx="1976443" cy="3035817"/>
            </a:xfrm>
            <a:prstGeom prst="rect">
              <a:avLst/>
            </a:prstGeom>
            <a:noFill/>
            <a:ln w="9525">
              <a:noFill/>
              <a:miter lim="800000"/>
              <a:headEnd/>
              <a:tailEnd/>
            </a:ln>
            <a:effectLst/>
          </p:spPr>
        </p:pic>
      </p:grpSp>
      <p:grpSp>
        <p:nvGrpSpPr>
          <p:cNvPr id="19" name="مجموعة 18"/>
          <p:cNvGrpSpPr/>
          <p:nvPr/>
        </p:nvGrpSpPr>
        <p:grpSpPr>
          <a:xfrm>
            <a:off x="471899" y="2071679"/>
            <a:ext cx="2814217" cy="4708981"/>
            <a:chOff x="71406" y="1431275"/>
            <a:chExt cx="3525465" cy="5257554"/>
          </a:xfrm>
        </p:grpSpPr>
        <p:sp>
          <p:nvSpPr>
            <p:cNvPr id="5" name="مربع نص 4"/>
            <p:cNvSpPr txBox="1"/>
            <p:nvPr/>
          </p:nvSpPr>
          <p:spPr>
            <a:xfrm>
              <a:off x="71406" y="1431275"/>
              <a:ext cx="3525465" cy="5257554"/>
            </a:xfrm>
            <a:prstGeom prst="rect">
              <a:avLst/>
            </a:prstGeom>
            <a:noFill/>
            <a:ln w="28575">
              <a:solidFill>
                <a:srgbClr val="7030A0"/>
              </a:solidFill>
            </a:ln>
          </p:spPr>
          <p:txBody>
            <a:bodyPr wrap="square" rtlCol="0">
              <a:spAutoFit/>
            </a:bodyPr>
            <a:lstStyle/>
            <a:p>
              <a:pPr marL="342900" indent="-342900" algn="l" rtl="0">
                <a:buAutoNum type="arabicPeriod"/>
              </a:pPr>
              <a:r>
                <a:rPr lang="en-US" sz="1600" b="1" dirty="0" err="1" smtClean="0"/>
                <a:t>Aldonic</a:t>
              </a:r>
              <a:r>
                <a:rPr lang="en-US" sz="1600" b="1" dirty="0" smtClean="0"/>
                <a:t> acids : oxidation of</a:t>
              </a:r>
            </a:p>
            <a:p>
              <a:pPr marL="342900" indent="-342900" algn="l" rtl="0"/>
              <a:r>
                <a:rPr lang="en-US" sz="1600" b="1" dirty="0" smtClean="0"/>
                <a:t>       aldehyde (C1) to carboxylic acid; e.g. D-</a:t>
              </a:r>
              <a:r>
                <a:rPr lang="en-US" sz="1600" b="1" dirty="0" err="1" smtClean="0"/>
                <a:t>gluconic</a:t>
              </a:r>
              <a:r>
                <a:rPr lang="en-US" sz="1600" b="1" dirty="0" smtClean="0"/>
                <a:t> acid</a:t>
              </a:r>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p:txBody>
        </p:sp>
        <p:pic>
          <p:nvPicPr>
            <p:cNvPr id="18" name="Picture 4"/>
            <p:cNvPicPr>
              <a:picLocks noChangeAspect="1" noChangeArrowheads="1"/>
            </p:cNvPicPr>
            <p:nvPr/>
          </p:nvPicPr>
          <p:blipFill>
            <a:blip r:embed="rId4" cstate="print"/>
            <a:srcRect/>
            <a:stretch>
              <a:fillRect/>
            </a:stretch>
          </p:blipFill>
          <p:spPr bwMode="auto">
            <a:xfrm>
              <a:off x="398807" y="2731952"/>
              <a:ext cx="2315805" cy="3500636"/>
            </a:xfrm>
            <a:prstGeom prst="rect">
              <a:avLst/>
            </a:prstGeom>
            <a:noFill/>
            <a:ln w="9525">
              <a:noFill/>
              <a:miter lim="800000"/>
              <a:headEnd/>
              <a:tailEnd/>
            </a:ln>
            <a:effectLst/>
          </p:spPr>
        </p:pic>
      </p:grpSp>
      <p:grpSp>
        <p:nvGrpSpPr>
          <p:cNvPr id="21" name="مجموعة 20"/>
          <p:cNvGrpSpPr/>
          <p:nvPr/>
        </p:nvGrpSpPr>
        <p:grpSpPr>
          <a:xfrm>
            <a:off x="3399758" y="2063537"/>
            <a:ext cx="2829384" cy="4708981"/>
            <a:chOff x="3099938" y="2077605"/>
            <a:chExt cx="3000395" cy="4856328"/>
          </a:xfrm>
        </p:grpSpPr>
        <p:pic>
          <p:nvPicPr>
            <p:cNvPr id="1029" name="Picture 5"/>
            <p:cNvPicPr>
              <a:picLocks noChangeAspect="1" noChangeArrowheads="1"/>
            </p:cNvPicPr>
            <p:nvPr/>
          </p:nvPicPr>
          <p:blipFill>
            <a:blip r:embed="rId5" cstate="print"/>
            <a:srcRect/>
            <a:stretch>
              <a:fillRect/>
            </a:stretch>
          </p:blipFill>
          <p:spPr bwMode="auto">
            <a:xfrm>
              <a:off x="3417879" y="3220253"/>
              <a:ext cx="2232238" cy="3286148"/>
            </a:xfrm>
            <a:prstGeom prst="rect">
              <a:avLst/>
            </a:prstGeom>
            <a:noFill/>
            <a:ln w="9525">
              <a:noFill/>
              <a:miter lim="800000"/>
              <a:headEnd/>
              <a:tailEnd/>
            </a:ln>
            <a:effectLst/>
          </p:spPr>
        </p:pic>
        <p:sp>
          <p:nvSpPr>
            <p:cNvPr id="20" name="مربع نص 19"/>
            <p:cNvSpPr txBox="1"/>
            <p:nvPr/>
          </p:nvSpPr>
          <p:spPr>
            <a:xfrm>
              <a:off x="3099938" y="2077605"/>
              <a:ext cx="3000395" cy="4856328"/>
            </a:xfrm>
            <a:prstGeom prst="rect">
              <a:avLst/>
            </a:prstGeom>
            <a:noFill/>
            <a:ln w="28575">
              <a:solidFill>
                <a:schemeClr val="accent6">
                  <a:lumMod val="75000"/>
                </a:schemeClr>
              </a:solidFill>
            </a:ln>
          </p:spPr>
          <p:txBody>
            <a:bodyPr wrap="square" rtlCol="0">
              <a:spAutoFit/>
            </a:bodyPr>
            <a:lstStyle/>
            <a:p>
              <a:pPr marL="342900" indent="-342900" algn="l" rtl="0">
                <a:buFont typeface="+mj-lt"/>
                <a:buAutoNum type="arabicPeriod" startAt="2"/>
              </a:pPr>
              <a:r>
                <a:rPr lang="en-US" sz="1600" b="1" dirty="0" err="1" smtClean="0"/>
                <a:t>Uronic</a:t>
              </a:r>
              <a:r>
                <a:rPr lang="en-US" sz="1600" b="1" dirty="0" smtClean="0"/>
                <a:t> acids : oxidation of</a:t>
              </a:r>
            </a:p>
            <a:p>
              <a:pPr marL="342900" indent="-342900" algn="l" rtl="0"/>
              <a:r>
                <a:rPr lang="en-US" sz="1600" b="1" dirty="0" smtClean="0"/>
                <a:t>   OH at (C6) to carboxylic acid;</a:t>
              </a:r>
            </a:p>
            <a:p>
              <a:pPr marL="342900" indent="-342900" algn="l" rtl="0"/>
              <a:r>
                <a:rPr lang="en-US" sz="1600" b="1" dirty="0" smtClean="0"/>
                <a:t>    e.g. D-</a:t>
              </a:r>
              <a:r>
                <a:rPr lang="en-US" sz="1600" b="1" dirty="0" err="1" smtClean="0"/>
                <a:t>glucuronic</a:t>
              </a:r>
              <a:r>
                <a:rPr lang="en-US" sz="1600" b="1" dirty="0" smtClean="0"/>
                <a:t> acid</a:t>
              </a:r>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p:txBody>
        </p:sp>
      </p:grpSp>
      <p:sp>
        <p:nvSpPr>
          <p:cNvPr id="13" name="مستطيل 12"/>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مربع نص 13"/>
          <p:cNvSpPr txBox="1"/>
          <p:nvPr/>
        </p:nvSpPr>
        <p:spPr>
          <a:xfrm>
            <a:off x="7143768" y="6243600"/>
            <a:ext cx="1123128" cy="400110"/>
          </a:xfrm>
          <a:prstGeom prst="rect">
            <a:avLst/>
          </a:prstGeom>
          <a:noFill/>
        </p:spPr>
        <p:txBody>
          <a:bodyPr wrap="none" rtlCol="0">
            <a:spAutoFit/>
          </a:bodyPr>
          <a:lstStyle/>
          <a:p>
            <a:r>
              <a:rPr lang="en-US" sz="2000" b="1" dirty="0" smtClean="0"/>
              <a:t> D-</a:t>
            </a:r>
            <a:r>
              <a:rPr lang="en-US" sz="2000" b="1" dirty="0" err="1" smtClean="0"/>
              <a:t>ribitol</a:t>
            </a:r>
            <a:endParaRPr lang="en-GB"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10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844" y="71414"/>
            <a:ext cx="8229600" cy="1143000"/>
          </a:xfrm>
        </p:spPr>
        <p:txBody>
          <a:bodyPr/>
          <a:lstStyle/>
          <a:p>
            <a:r>
              <a:rPr lang="en-US" dirty="0" smtClean="0">
                <a:solidFill>
                  <a:srgbClr val="C00000"/>
                </a:solidFill>
              </a:rPr>
              <a:t>Sugar Modification </a:t>
            </a:r>
            <a:endParaRPr lang="en-GB" dirty="0">
              <a:solidFill>
                <a:srgbClr val="C00000"/>
              </a:solidFill>
            </a:endParaRPr>
          </a:p>
        </p:txBody>
      </p:sp>
      <p:pic>
        <p:nvPicPr>
          <p:cNvPr id="4" name="Picture 2" descr="http://www.mutah.edu.jo/images/banners/medi-sign.gif"/>
          <p:cNvPicPr>
            <a:picLocks noChangeAspect="1" noChangeArrowheads="1"/>
          </p:cNvPicPr>
          <p:nvPr/>
        </p:nvPicPr>
        <p:blipFill>
          <a:blip r:embed="rId4" cstate="print"/>
          <a:srcRect/>
          <a:stretch>
            <a:fillRect/>
          </a:stretch>
        </p:blipFill>
        <p:spPr bwMode="auto">
          <a:xfrm>
            <a:off x="7929586" y="61888"/>
            <a:ext cx="1143008" cy="1295410"/>
          </a:xfrm>
          <a:prstGeom prst="rect">
            <a:avLst/>
          </a:prstGeom>
          <a:noFill/>
        </p:spPr>
      </p:pic>
      <p:grpSp>
        <p:nvGrpSpPr>
          <p:cNvPr id="17" name="مجموعة 16"/>
          <p:cNvGrpSpPr/>
          <p:nvPr/>
        </p:nvGrpSpPr>
        <p:grpSpPr>
          <a:xfrm>
            <a:off x="471899" y="1714488"/>
            <a:ext cx="3242845" cy="4985980"/>
            <a:chOff x="43271" y="2071679"/>
            <a:chExt cx="3242845" cy="4985980"/>
          </a:xfrm>
        </p:grpSpPr>
        <p:grpSp>
          <p:nvGrpSpPr>
            <p:cNvPr id="14" name="مجموعة 13"/>
            <p:cNvGrpSpPr/>
            <p:nvPr/>
          </p:nvGrpSpPr>
          <p:grpSpPr>
            <a:xfrm>
              <a:off x="43271" y="2071679"/>
              <a:ext cx="3242845" cy="4985980"/>
              <a:chOff x="43271" y="2071679"/>
              <a:chExt cx="3242845" cy="4985980"/>
            </a:xfrm>
          </p:grpSpPr>
          <p:sp>
            <p:nvSpPr>
              <p:cNvPr id="5" name="مربع نص 4"/>
              <p:cNvSpPr txBox="1"/>
              <p:nvPr/>
            </p:nvSpPr>
            <p:spPr>
              <a:xfrm>
                <a:off x="43271" y="2071679"/>
                <a:ext cx="3242845" cy="4985980"/>
              </a:xfrm>
              <a:prstGeom prst="rect">
                <a:avLst/>
              </a:prstGeom>
              <a:noFill/>
              <a:ln w="28575">
                <a:solidFill>
                  <a:srgbClr val="FF0000"/>
                </a:solidFill>
              </a:ln>
            </p:spPr>
            <p:txBody>
              <a:bodyPr wrap="square" rtlCol="0">
                <a:spAutoFit/>
              </a:bodyPr>
              <a:lstStyle/>
              <a:p>
                <a:pPr marL="342900" indent="-342900" algn="l" rtl="0">
                  <a:buFont typeface="+mj-lt"/>
                  <a:buAutoNum type="arabicPeriod" startAt="4"/>
                </a:pPr>
                <a:r>
                  <a:rPr lang="en-US" sz="1600" b="1" dirty="0" err="1" smtClean="0"/>
                  <a:t>Deoxy</a:t>
                </a:r>
                <a:r>
                  <a:rPr lang="en-US" sz="1600" b="1" dirty="0" smtClean="0"/>
                  <a:t> sugars : OH group is</a:t>
                </a:r>
              </a:p>
              <a:p>
                <a:pPr marL="342900" indent="-342900" algn="l" rtl="0"/>
                <a:r>
                  <a:rPr lang="en-US" sz="1600" b="1" dirty="0" smtClean="0"/>
                  <a:t>        replaced by H; e.g. </a:t>
                </a:r>
                <a:r>
                  <a:rPr lang="el-GR" sz="1600" b="1" dirty="0" smtClean="0"/>
                  <a:t>β</a:t>
                </a:r>
                <a:r>
                  <a:rPr lang="en-US" sz="1600" b="1" dirty="0" smtClean="0"/>
                  <a:t>-D-2-deoxyribose</a:t>
                </a:r>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p:txBody>
          </p:sp>
          <p:pic>
            <p:nvPicPr>
              <p:cNvPr id="13" name="صورة 12" descr="deoxyribose.jpg"/>
              <p:cNvPicPr>
                <a:picLocks noChangeAspect="1"/>
              </p:cNvPicPr>
              <p:nvPr/>
            </p:nvPicPr>
            <p:blipFill>
              <a:blip r:embed="rId5" cstate="print"/>
              <a:stretch>
                <a:fillRect/>
              </a:stretch>
            </p:blipFill>
            <p:spPr>
              <a:xfrm>
                <a:off x="571472" y="3143249"/>
                <a:ext cx="2247355" cy="3715518"/>
              </a:xfrm>
              <a:prstGeom prst="rect">
                <a:avLst/>
              </a:prstGeom>
            </p:spPr>
          </p:pic>
        </p:grpSp>
        <p:sp>
          <p:nvSpPr>
            <p:cNvPr id="15" name="شكل بيضاوي 14"/>
            <p:cNvSpPr/>
            <p:nvPr/>
          </p:nvSpPr>
          <p:spPr>
            <a:xfrm>
              <a:off x="1914726" y="4143381"/>
              <a:ext cx="500066"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شكل بيضاوي 15"/>
            <p:cNvSpPr/>
            <p:nvPr/>
          </p:nvSpPr>
          <p:spPr>
            <a:xfrm>
              <a:off x="1928794" y="6000769"/>
              <a:ext cx="500066"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مجموعة 20"/>
          <p:cNvGrpSpPr/>
          <p:nvPr/>
        </p:nvGrpSpPr>
        <p:grpSpPr>
          <a:xfrm>
            <a:off x="3786182" y="2000240"/>
            <a:ext cx="5286412" cy="4708981"/>
            <a:chOff x="3758047" y="2001395"/>
            <a:chExt cx="5385953" cy="4632890"/>
          </a:xfrm>
        </p:grpSpPr>
        <p:sp>
          <p:nvSpPr>
            <p:cNvPr id="19" name="مربع نص 18"/>
            <p:cNvSpPr txBox="1"/>
            <p:nvPr/>
          </p:nvSpPr>
          <p:spPr>
            <a:xfrm>
              <a:off x="3758047" y="2001395"/>
              <a:ext cx="5385953" cy="4632890"/>
            </a:xfrm>
            <a:prstGeom prst="rect">
              <a:avLst/>
            </a:prstGeom>
            <a:noFill/>
            <a:ln w="28575">
              <a:solidFill>
                <a:srgbClr val="0070C0"/>
              </a:solidFill>
            </a:ln>
          </p:spPr>
          <p:txBody>
            <a:bodyPr wrap="square" rtlCol="0">
              <a:spAutoFit/>
            </a:bodyPr>
            <a:lstStyle/>
            <a:p>
              <a:pPr marL="342900" indent="-342900" algn="l" rtl="0">
                <a:buFont typeface="+mj-lt"/>
                <a:buAutoNum type="arabicPeriod" startAt="4"/>
              </a:pPr>
              <a:r>
                <a:rPr lang="en-US" sz="1600" b="1" dirty="0" smtClean="0"/>
                <a:t>Amino sugars : one or more OH groups are replaced by</a:t>
              </a:r>
            </a:p>
            <a:p>
              <a:pPr marL="342900" indent="-342900" algn="l" rtl="0"/>
              <a:r>
                <a:rPr lang="en-US" sz="1600" b="1" dirty="0" smtClean="0"/>
                <a:t>        </a:t>
              </a:r>
              <a:r>
                <a:rPr lang="en-US" sz="1600" b="1" dirty="0" smtClean="0">
                  <a:solidFill>
                    <a:srgbClr val="0000CC"/>
                  </a:solidFill>
                </a:rPr>
                <a:t>amino</a:t>
              </a:r>
              <a:r>
                <a:rPr lang="en-US" sz="1600" b="1" dirty="0" smtClean="0"/>
                <a:t> </a:t>
              </a:r>
              <a:r>
                <a:rPr lang="en-US" sz="1600" b="1" dirty="0" smtClean="0">
                  <a:solidFill>
                    <a:srgbClr val="0000CC"/>
                  </a:solidFill>
                </a:rPr>
                <a:t>group</a:t>
              </a:r>
              <a:r>
                <a:rPr lang="en-US" sz="1600" b="1" dirty="0" smtClean="0"/>
                <a:t> which is often </a:t>
              </a:r>
              <a:r>
                <a:rPr lang="en-US" sz="1600" b="1" dirty="0" smtClean="0">
                  <a:solidFill>
                    <a:srgbClr val="FF0000"/>
                  </a:solidFill>
                </a:rPr>
                <a:t>acetylated</a:t>
              </a:r>
              <a:r>
                <a:rPr lang="en-US" sz="1600" b="1" dirty="0" smtClean="0"/>
                <a:t>; e.g. </a:t>
              </a:r>
              <a:r>
                <a:rPr lang="el-GR" sz="1600" b="1" dirty="0" smtClean="0"/>
                <a:t>α</a:t>
              </a:r>
              <a:r>
                <a:rPr lang="en-US" sz="1600" b="1" dirty="0" smtClean="0"/>
                <a:t>-D-glucosamine and </a:t>
              </a:r>
              <a:r>
                <a:rPr lang="el-GR" sz="1600" b="1" dirty="0" smtClean="0"/>
                <a:t>α</a:t>
              </a:r>
              <a:r>
                <a:rPr lang="en-US" sz="1600" b="1" dirty="0" smtClean="0"/>
                <a:t>-D-N-</a:t>
              </a:r>
              <a:r>
                <a:rPr lang="en-US" sz="1600" b="1" dirty="0" err="1" smtClean="0"/>
                <a:t>acetylglucosamine</a:t>
              </a:r>
              <a:r>
                <a:rPr lang="en-US" sz="1600" b="1" dirty="0" smtClean="0"/>
                <a:t>.</a:t>
              </a:r>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a:p>
              <a:pPr marL="342900" indent="-342900" algn="l" rtl="0"/>
              <a:endParaRPr lang="en-US" b="1" dirty="0" smtClean="0"/>
            </a:p>
          </p:txBody>
        </p:sp>
        <p:graphicFrame>
          <p:nvGraphicFramePr>
            <p:cNvPr id="2050" name="Object 2"/>
            <p:cNvGraphicFramePr>
              <a:graphicFrameLocks noChangeAspect="1"/>
            </p:cNvGraphicFramePr>
            <p:nvPr/>
          </p:nvGraphicFramePr>
          <p:xfrm>
            <a:off x="3857620" y="3571876"/>
            <a:ext cx="5072098" cy="2443395"/>
          </p:xfrm>
          <a:graphic>
            <a:graphicData uri="http://schemas.openxmlformats.org/presentationml/2006/ole">
              <p:oleObj spid="_x0000_s2062" r:id="rId6" imgW="5454625" imgH="2626693" progId="">
                <p:embed/>
              </p:oleObj>
            </a:graphicData>
          </a:graphic>
        </p:graphicFrame>
      </p:grpSp>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amond(in)">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dirty="0" smtClean="0">
                <a:solidFill>
                  <a:srgbClr val="C00000"/>
                </a:solidFill>
              </a:rPr>
              <a:t>Classification of Carbohydrates </a:t>
            </a:r>
            <a:endParaRPr lang="ar-JO" dirty="0">
              <a:solidFill>
                <a:srgbClr val="C00000"/>
              </a:solidFill>
            </a:endParaRPr>
          </a:p>
        </p:txBody>
      </p:sp>
      <p:sp>
        <p:nvSpPr>
          <p:cNvPr id="3" name="عنصر نائب للمحتوى 2"/>
          <p:cNvSpPr>
            <a:spLocks noGrp="1"/>
          </p:cNvSpPr>
          <p:nvPr>
            <p:ph idx="1"/>
          </p:nvPr>
        </p:nvSpPr>
        <p:spPr>
          <a:xfrm>
            <a:off x="500034" y="1285860"/>
            <a:ext cx="8358246" cy="5286412"/>
          </a:xfrm>
        </p:spPr>
        <p:txBody>
          <a:bodyPr/>
          <a:lstStyle/>
          <a:p>
            <a:pPr algn="l" rtl="0">
              <a:buFont typeface="Wingdings" pitchFamily="2" charset="2"/>
              <a:buChar char="q"/>
            </a:pPr>
            <a:r>
              <a:rPr lang="en-US" sz="2400" dirty="0" smtClean="0">
                <a:latin typeface="Arial" pitchFamily="34" charset="0"/>
                <a:cs typeface="Arial" pitchFamily="34" charset="0"/>
              </a:rPr>
              <a:t>Carbohydrates are “Sugars” or “Saccharides” consist of the empirical formula (CH</a:t>
            </a:r>
            <a:r>
              <a:rPr lang="en-US" sz="2400" baseline="-25000" dirty="0" smtClean="0">
                <a:effectLst>
                  <a:outerShdw blurRad="38100" dist="38100" dir="2700000" algn="tl">
                    <a:srgbClr val="000000">
                      <a:alpha val="43137"/>
                    </a:srgbClr>
                  </a:outerShdw>
                </a:effectLst>
                <a:latin typeface="Arial" pitchFamily="34" charset="0"/>
                <a:cs typeface="Arial" pitchFamily="34" charset="0"/>
              </a:rPr>
              <a:t>2</a:t>
            </a:r>
            <a:r>
              <a:rPr lang="en-US" sz="2400" dirty="0" smtClean="0">
                <a:latin typeface="Arial" pitchFamily="34" charset="0"/>
                <a:cs typeface="Arial" pitchFamily="34" charset="0"/>
              </a:rPr>
              <a:t>O)n where n ≥ 3.</a:t>
            </a:r>
          </a:p>
          <a:p>
            <a:pPr algn="l" rtl="0">
              <a:buNone/>
            </a:pPr>
            <a:endParaRPr lang="en-US" sz="800" dirty="0" smtClean="0">
              <a:latin typeface="Arial" pitchFamily="34" charset="0"/>
              <a:cs typeface="Arial" pitchFamily="34" charset="0"/>
            </a:endParaRPr>
          </a:p>
          <a:p>
            <a:pPr algn="l" rtl="0">
              <a:buNone/>
            </a:pPr>
            <a:endParaRPr lang="en-US" dirty="0" smtClean="0"/>
          </a:p>
          <a:p>
            <a:pPr algn="l" rtl="0">
              <a:buNone/>
            </a:pPr>
            <a:endParaRPr lang="en-US" dirty="0" smtClean="0"/>
          </a:p>
        </p:txBody>
      </p:sp>
      <p:pic>
        <p:nvPicPr>
          <p:cNvPr id="5" name="Picture 2" descr="http://www.mutah.edu.jo/images/banners/medi-sign.gif"/>
          <p:cNvPicPr>
            <a:picLocks noChangeAspect="1" noChangeArrowheads="1"/>
          </p:cNvPicPr>
          <p:nvPr/>
        </p:nvPicPr>
        <p:blipFill>
          <a:blip r:embed="rId2" cstate="print"/>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مجموعة 12"/>
          <p:cNvGrpSpPr/>
          <p:nvPr/>
        </p:nvGrpSpPr>
        <p:grpSpPr>
          <a:xfrm>
            <a:off x="2071670" y="3509964"/>
            <a:ext cx="1857388" cy="2919432"/>
            <a:chOff x="2071670" y="3509964"/>
            <a:chExt cx="1857388" cy="2919432"/>
          </a:xfrm>
        </p:grpSpPr>
        <p:sp>
          <p:nvSpPr>
            <p:cNvPr id="8" name="مربع نص 7"/>
            <p:cNvSpPr txBox="1"/>
            <p:nvPr/>
          </p:nvSpPr>
          <p:spPr>
            <a:xfrm>
              <a:off x="2071670" y="5229067"/>
              <a:ext cx="1000132" cy="1200329"/>
            </a:xfrm>
            <a:prstGeom prst="rect">
              <a:avLst/>
            </a:prstGeom>
            <a:noFill/>
          </p:spPr>
          <p:txBody>
            <a:bodyPr wrap="square" rtlCol="1">
              <a:spAutoFit/>
            </a:bodyPr>
            <a:lstStyle/>
            <a:p>
              <a:pPr algn="l" rtl="0"/>
              <a:r>
                <a:rPr lang="en-US" sz="7200" b="1" dirty="0" smtClean="0"/>
                <a:t>C</a:t>
              </a:r>
              <a:endParaRPr lang="ar-JO" sz="7200" b="1" dirty="0"/>
            </a:p>
          </p:txBody>
        </p:sp>
        <p:cxnSp>
          <p:nvCxnSpPr>
            <p:cNvPr id="10" name="رابط كسهم مستقيم 9"/>
            <p:cNvCxnSpPr/>
            <p:nvPr/>
          </p:nvCxnSpPr>
          <p:spPr>
            <a:xfrm rot="5400000">
              <a:off x="2643174" y="3652840"/>
              <a:ext cx="1428760" cy="1143008"/>
            </a:xfrm>
            <a:prstGeom prst="straightConnector1">
              <a:avLst/>
            </a:prstGeom>
            <a:ln w="38100">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grpSp>
      <p:grpSp>
        <p:nvGrpSpPr>
          <p:cNvPr id="14" name="مجموعة 13"/>
          <p:cNvGrpSpPr/>
          <p:nvPr/>
        </p:nvGrpSpPr>
        <p:grpSpPr>
          <a:xfrm>
            <a:off x="5000628" y="3500438"/>
            <a:ext cx="2143140" cy="2928958"/>
            <a:chOff x="5000628" y="3500438"/>
            <a:chExt cx="2143140" cy="2928958"/>
          </a:xfrm>
        </p:grpSpPr>
        <p:sp>
          <p:nvSpPr>
            <p:cNvPr id="9" name="مربع نص 8"/>
            <p:cNvSpPr txBox="1"/>
            <p:nvPr/>
          </p:nvSpPr>
          <p:spPr>
            <a:xfrm>
              <a:off x="5000628" y="5229067"/>
              <a:ext cx="2143140" cy="1200329"/>
            </a:xfrm>
            <a:prstGeom prst="rect">
              <a:avLst/>
            </a:prstGeom>
            <a:noFill/>
          </p:spPr>
          <p:txBody>
            <a:bodyPr wrap="square" rtlCol="1">
              <a:spAutoFit/>
            </a:bodyPr>
            <a:lstStyle/>
            <a:p>
              <a:pPr algn="l" rtl="0"/>
              <a:r>
                <a:rPr lang="en-US" sz="7200" b="1" dirty="0" smtClean="0">
                  <a:solidFill>
                    <a:schemeClr val="accent5">
                      <a:lumMod val="50000"/>
                    </a:schemeClr>
                  </a:solidFill>
                </a:rPr>
                <a:t>H2O</a:t>
              </a:r>
              <a:endParaRPr lang="ar-JO" sz="7200" b="1" dirty="0">
                <a:solidFill>
                  <a:schemeClr val="accent5">
                    <a:lumMod val="50000"/>
                  </a:schemeClr>
                </a:solidFill>
              </a:endParaRPr>
            </a:p>
          </p:txBody>
        </p:sp>
        <p:cxnSp>
          <p:nvCxnSpPr>
            <p:cNvPr id="11" name="رابط كسهم مستقيم 10"/>
            <p:cNvCxnSpPr/>
            <p:nvPr/>
          </p:nvCxnSpPr>
          <p:spPr>
            <a:xfrm rot="16200000" flipH="1">
              <a:off x="4888708" y="3755234"/>
              <a:ext cx="1509723" cy="1000132"/>
            </a:xfrm>
            <a:prstGeom prst="straightConnector1">
              <a:avLst/>
            </a:prstGeom>
            <a:ln w="38100">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12" name="عنصر نائب للمحتوى 2"/>
          <p:cNvSpPr txBox="1">
            <a:spLocks/>
          </p:cNvSpPr>
          <p:nvPr/>
        </p:nvSpPr>
        <p:spPr>
          <a:xfrm>
            <a:off x="642910" y="1928802"/>
            <a:ext cx="8229600" cy="1500198"/>
          </a:xfrm>
          <a:prstGeom prst="rect">
            <a:avLst/>
          </a:prstGeom>
        </p:spPr>
        <p:txBody>
          <a:bodyPr vert="horz" lIns="91440" tIns="45720" rIns="91440" bIns="45720" rtlCol="1">
            <a:normAutofit lnSpcReduction="10000"/>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400" b="0" i="0" u="none" strike="noStrike" kern="1200" cap="none" spc="0" normalizeH="0" baseline="0" noProof="0" dirty="0" smtClean="0">
                <a:ln>
                  <a:noFill/>
                </a:ln>
                <a:solidFill>
                  <a:schemeClr val="tx1"/>
                </a:solidFill>
                <a:effectLst/>
                <a:uLnTx/>
                <a:uFillTx/>
                <a:latin typeface="+mn-lt"/>
                <a:ea typeface="+mn-ea"/>
                <a:cs typeface="+mn-cs"/>
              </a:rPr>
              <a:t>Carbo</a:t>
            </a:r>
            <a:r>
              <a:rPr kumimoji="0" lang="en-US" sz="5400" b="0" i="0" u="none" strike="noStrike" kern="1200" cap="none" spc="0" normalizeH="0" baseline="0" noProof="0" dirty="0" smtClean="0">
                <a:ln>
                  <a:noFill/>
                </a:ln>
                <a:solidFill>
                  <a:schemeClr val="accent5">
                    <a:lumMod val="50000"/>
                  </a:schemeClr>
                </a:solidFill>
                <a:effectLst/>
                <a:uLnTx/>
                <a:uFillTx/>
                <a:latin typeface="+mn-lt"/>
                <a:ea typeface="+mn-ea"/>
                <a:cs typeface="+mn-cs"/>
              </a:rPr>
              <a:t>hydrates</a:t>
            </a:r>
            <a:r>
              <a:rPr kumimoji="0" lang="en-US" sz="5400" b="0" i="0" u="none" strike="noStrike" kern="1200" cap="none" spc="0" normalizeH="0" baseline="0" noProof="0" dirty="0" smtClean="0">
                <a:ln>
                  <a:noFill/>
                </a:ln>
                <a:solidFill>
                  <a:schemeClr val="tx1"/>
                </a:solidFill>
                <a:effectLst/>
                <a:uLnTx/>
                <a:uFillTx/>
                <a:latin typeface="+mn-lt"/>
                <a:ea typeface="+mn-ea"/>
                <a:cs typeface="+mn-cs"/>
              </a:rPr>
              <a:t> </a:t>
            </a:r>
            <a:endParaRPr kumimoji="0" lang="ar-JO" sz="5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dirty="0" smtClean="0">
                <a:solidFill>
                  <a:srgbClr val="C00000"/>
                </a:solidFill>
              </a:rPr>
              <a:t>Classification of Carbohydrates </a:t>
            </a:r>
            <a:endParaRPr lang="ar-JO" dirty="0">
              <a:solidFill>
                <a:srgbClr val="C00000"/>
              </a:solidFill>
            </a:endParaRPr>
          </a:p>
        </p:txBody>
      </p:sp>
      <p:sp>
        <p:nvSpPr>
          <p:cNvPr id="3" name="عنصر نائب للمحتوى 2"/>
          <p:cNvSpPr>
            <a:spLocks noGrp="1"/>
          </p:cNvSpPr>
          <p:nvPr>
            <p:ph idx="1"/>
          </p:nvPr>
        </p:nvSpPr>
        <p:spPr>
          <a:xfrm>
            <a:off x="500034" y="1285860"/>
            <a:ext cx="8358246" cy="5286412"/>
          </a:xfrm>
        </p:spPr>
        <p:txBody>
          <a:bodyPr/>
          <a:lstStyle/>
          <a:p>
            <a:pPr algn="l" rtl="0">
              <a:buFont typeface="Wingdings" pitchFamily="2" charset="2"/>
              <a:buChar char="q"/>
            </a:pPr>
            <a:r>
              <a:rPr lang="en-US" sz="2400" dirty="0" smtClean="0">
                <a:latin typeface="Arial" pitchFamily="34" charset="0"/>
                <a:cs typeface="Arial" pitchFamily="34" charset="0"/>
              </a:rPr>
              <a:t>Carbohydrates are “Sugars” or “Saccharides” consist of the empirical formula (CH</a:t>
            </a:r>
            <a:r>
              <a:rPr lang="en-US" sz="2400" baseline="-25000" dirty="0" smtClean="0">
                <a:effectLst>
                  <a:outerShdw blurRad="38100" dist="38100" dir="2700000" algn="tl">
                    <a:srgbClr val="000000">
                      <a:alpha val="43137"/>
                    </a:srgbClr>
                  </a:outerShdw>
                </a:effectLst>
                <a:latin typeface="Arial" pitchFamily="34" charset="0"/>
                <a:cs typeface="Arial" pitchFamily="34" charset="0"/>
              </a:rPr>
              <a:t>2</a:t>
            </a:r>
            <a:r>
              <a:rPr lang="en-US" sz="2400" dirty="0" smtClean="0">
                <a:latin typeface="Arial" pitchFamily="34" charset="0"/>
                <a:cs typeface="Arial" pitchFamily="34" charset="0"/>
              </a:rPr>
              <a:t>O)n where n ≥ 3.</a:t>
            </a:r>
          </a:p>
          <a:p>
            <a:pPr algn="l" rtl="0">
              <a:buNone/>
            </a:pPr>
            <a:endParaRPr lang="en-US" sz="800" dirty="0" smtClean="0">
              <a:latin typeface="Arial" pitchFamily="34" charset="0"/>
              <a:cs typeface="Arial" pitchFamily="34" charset="0"/>
            </a:endParaRPr>
          </a:p>
          <a:p>
            <a:pPr lvl="1" algn="l" rtl="0">
              <a:buFont typeface="Wingdings" pitchFamily="2" charset="2"/>
              <a:buChar char="q"/>
            </a:pPr>
            <a:r>
              <a:rPr lang="en-US" sz="2200" dirty="0" smtClean="0">
                <a:latin typeface="Arial" pitchFamily="34" charset="0"/>
                <a:cs typeface="Arial" pitchFamily="34" charset="0"/>
              </a:rPr>
              <a:t>Monosaccharides: The basic units of CHO which cannot be hydrolyzed into smaller sugars like glucose, galactose and fructose </a:t>
            </a:r>
          </a:p>
          <a:p>
            <a:pPr lvl="1" algn="l" rtl="0">
              <a:buFont typeface="Wingdings" pitchFamily="2" charset="2"/>
              <a:buChar char="q"/>
            </a:pPr>
            <a:r>
              <a:rPr lang="en-US" sz="2200" dirty="0" smtClean="0">
                <a:latin typeface="Arial" pitchFamily="34" charset="0"/>
                <a:cs typeface="Arial" pitchFamily="34" charset="0"/>
              </a:rPr>
              <a:t>Disaccharides: contain two monosaccharides covalently linked by glycosidic bond like sucrose  which consists of glucose and fructose</a:t>
            </a:r>
          </a:p>
          <a:p>
            <a:pPr lvl="1" algn="l" rtl="0">
              <a:buFont typeface="Wingdings" pitchFamily="2" charset="2"/>
              <a:buChar char="q"/>
            </a:pPr>
            <a:r>
              <a:rPr lang="en-US" sz="2200" dirty="0" smtClean="0">
                <a:latin typeface="Arial" pitchFamily="34" charset="0"/>
                <a:cs typeface="Arial" pitchFamily="34" charset="0"/>
              </a:rPr>
              <a:t>Polysaccharides: are polymeric molecules composed of long chains of monosaccharides linked together via glycosidic bonds  like starch, cellulose and glycogen</a:t>
            </a:r>
          </a:p>
          <a:p>
            <a:pPr algn="l" rtl="0">
              <a:buNone/>
            </a:pPr>
            <a:endParaRPr lang="en-US" dirty="0" smtClean="0"/>
          </a:p>
          <a:p>
            <a:pPr algn="l" rtl="0">
              <a:buNone/>
            </a:pPr>
            <a:endParaRPr lang="en-US" dirty="0" smtClean="0"/>
          </a:p>
        </p:txBody>
      </p:sp>
      <p:pic>
        <p:nvPicPr>
          <p:cNvPr id="5" name="Picture 2" descr="http://www.mutah.edu.jo/images/banners/medi-sign.gif"/>
          <p:cNvPicPr>
            <a:picLocks noChangeAspect="1" noChangeArrowheads="1"/>
          </p:cNvPicPr>
          <p:nvPr/>
        </p:nvPicPr>
        <p:blipFill>
          <a:blip r:embed="rId2" cstate="print"/>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r>
              <a:rPr lang="en-US" sz="5400" dirty="0" smtClean="0">
                <a:solidFill>
                  <a:srgbClr val="C00000"/>
                </a:solidFill>
              </a:rPr>
              <a:t>Monosaccharides</a:t>
            </a:r>
            <a:r>
              <a:rPr lang="en-US" sz="5400" b="1" i="1" dirty="0" smtClean="0">
                <a:solidFill>
                  <a:srgbClr val="C00000"/>
                </a:solidFill>
              </a:rPr>
              <a:t> </a:t>
            </a:r>
            <a:endParaRPr lang="en-GB" b="1" i="1" dirty="0">
              <a:solidFill>
                <a:srgbClr val="C00000"/>
              </a:solidFill>
            </a:endParaRPr>
          </a:p>
        </p:txBody>
      </p:sp>
      <p:sp>
        <p:nvSpPr>
          <p:cNvPr id="3" name="عنصر نائب للمحتوى 2"/>
          <p:cNvSpPr>
            <a:spLocks noGrp="1"/>
          </p:cNvSpPr>
          <p:nvPr>
            <p:ph idx="1"/>
          </p:nvPr>
        </p:nvSpPr>
        <p:spPr>
          <a:xfrm>
            <a:off x="428596" y="1357299"/>
            <a:ext cx="8715404" cy="2500330"/>
          </a:xfrm>
        </p:spPr>
        <p:txBody>
          <a:bodyPr>
            <a:normAutofit/>
          </a:bodyPr>
          <a:lstStyle/>
          <a:p>
            <a:pPr algn="just" rtl="0">
              <a:buFont typeface="Wingdings" pitchFamily="2" charset="2"/>
              <a:buChar char="q"/>
            </a:pPr>
            <a:r>
              <a:rPr lang="en-US" sz="2400" dirty="0" smtClean="0">
                <a:latin typeface="Arial" pitchFamily="34" charset="0"/>
                <a:cs typeface="Arial" pitchFamily="34" charset="0"/>
              </a:rPr>
              <a:t>They are classified according to the number of carbon atoms: trioses, tetroses, pentoses, </a:t>
            </a:r>
            <a:r>
              <a:rPr lang="en-US" sz="2400" b="1" dirty="0" smtClean="0">
                <a:latin typeface="Arial" pitchFamily="34" charset="0"/>
                <a:cs typeface="Arial" pitchFamily="34" charset="0"/>
              </a:rPr>
              <a:t>hexoses</a:t>
            </a:r>
            <a:r>
              <a:rPr lang="en-US" sz="2400" dirty="0" smtClean="0">
                <a:latin typeface="Arial" pitchFamily="34" charset="0"/>
                <a:cs typeface="Arial" pitchFamily="34" charset="0"/>
              </a:rPr>
              <a:t> …..etc</a:t>
            </a:r>
          </a:p>
          <a:p>
            <a:pPr algn="just" rtl="0">
              <a:buFont typeface="Wingdings" pitchFamily="2" charset="2"/>
              <a:buChar char="q"/>
            </a:pPr>
            <a:r>
              <a:rPr lang="en-US" sz="2400" dirty="0" smtClean="0">
                <a:latin typeface="Arial" pitchFamily="34" charset="0"/>
                <a:cs typeface="Arial" pitchFamily="34" charset="0"/>
              </a:rPr>
              <a:t>Also classified according to the chemical nature of the carbonyl group </a:t>
            </a:r>
            <a:r>
              <a:rPr lang="en-GB" sz="2400" dirty="0" smtClean="0">
                <a:latin typeface="Arial" pitchFamily="34" charset="0"/>
                <a:cs typeface="Arial" pitchFamily="34" charset="0"/>
              </a:rPr>
              <a:t>C=O </a:t>
            </a:r>
            <a:r>
              <a:rPr lang="en-US" sz="2400" dirty="0" smtClean="0">
                <a:latin typeface="Arial" pitchFamily="34" charset="0"/>
                <a:cs typeface="Arial" pitchFamily="34" charset="0"/>
              </a:rPr>
              <a:t>either to Aldoses (the carbonyl group is an aldehyde) or Ketoses (the carbonyl group is a ketone)</a:t>
            </a:r>
          </a:p>
          <a:p>
            <a:pPr algn="ctr" rtl="0">
              <a:buNone/>
            </a:pPr>
            <a:endParaRPr lang="en-GB" sz="2800" dirty="0"/>
          </a:p>
        </p:txBody>
      </p:sp>
      <p:grpSp>
        <p:nvGrpSpPr>
          <p:cNvPr id="20" name="مجموعة 19"/>
          <p:cNvGrpSpPr/>
          <p:nvPr/>
        </p:nvGrpSpPr>
        <p:grpSpPr>
          <a:xfrm>
            <a:off x="714348" y="3571876"/>
            <a:ext cx="8534883" cy="2907262"/>
            <a:chOff x="714348" y="3571876"/>
            <a:chExt cx="8534883" cy="2907262"/>
          </a:xfrm>
        </p:grpSpPr>
        <p:grpSp>
          <p:nvGrpSpPr>
            <p:cNvPr id="22" name="مجموعة 21"/>
            <p:cNvGrpSpPr/>
            <p:nvPr/>
          </p:nvGrpSpPr>
          <p:grpSpPr>
            <a:xfrm>
              <a:off x="714348" y="3571876"/>
              <a:ext cx="3008803" cy="2907262"/>
              <a:chOff x="428596" y="3714752"/>
              <a:chExt cx="3008803" cy="2907262"/>
            </a:xfrm>
          </p:grpSpPr>
          <p:grpSp>
            <p:nvGrpSpPr>
              <p:cNvPr id="19" name="مجموعة 18"/>
              <p:cNvGrpSpPr/>
              <p:nvPr/>
            </p:nvGrpSpPr>
            <p:grpSpPr>
              <a:xfrm>
                <a:off x="428596" y="3714752"/>
                <a:ext cx="3008803" cy="2907262"/>
                <a:chOff x="420189" y="3714752"/>
                <a:chExt cx="3008803" cy="2907262"/>
              </a:xfrm>
            </p:grpSpPr>
            <p:grpSp>
              <p:nvGrpSpPr>
                <p:cNvPr id="14" name="مجموعة 13"/>
                <p:cNvGrpSpPr/>
                <p:nvPr/>
              </p:nvGrpSpPr>
              <p:grpSpPr>
                <a:xfrm>
                  <a:off x="500034" y="3714752"/>
                  <a:ext cx="2843225" cy="2907262"/>
                  <a:chOff x="500034" y="3714752"/>
                  <a:chExt cx="2843225" cy="2907262"/>
                </a:xfrm>
              </p:grpSpPr>
              <p:pic>
                <p:nvPicPr>
                  <p:cNvPr id="6" name="صورة 5" descr="aldehyde and ketone.gif"/>
                  <p:cNvPicPr>
                    <a:picLocks noChangeAspect="1"/>
                  </p:cNvPicPr>
                  <p:nvPr/>
                </p:nvPicPr>
                <p:blipFill>
                  <a:blip r:embed="rId2" cstate="print"/>
                  <a:stretch>
                    <a:fillRect/>
                  </a:stretch>
                </p:blipFill>
                <p:spPr>
                  <a:xfrm>
                    <a:off x="500034" y="3714752"/>
                    <a:ext cx="2843225" cy="2907262"/>
                  </a:xfrm>
                  <a:prstGeom prst="rect">
                    <a:avLst/>
                  </a:prstGeom>
                </p:spPr>
              </p:pic>
              <p:sp>
                <p:nvSpPr>
                  <p:cNvPr id="11" name="شكل بيضاوي 10"/>
                  <p:cNvSpPr/>
                  <p:nvPr/>
                </p:nvSpPr>
                <p:spPr>
                  <a:xfrm>
                    <a:off x="500034" y="6000768"/>
                    <a:ext cx="357190" cy="357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chemeClr val="bg1"/>
                      </a:solidFill>
                    </a:endParaRPr>
                  </a:p>
                </p:txBody>
              </p:sp>
              <p:sp>
                <p:nvSpPr>
                  <p:cNvPr id="12" name="شكل بيضاوي 11"/>
                  <p:cNvSpPr/>
                  <p:nvPr/>
                </p:nvSpPr>
                <p:spPr>
                  <a:xfrm>
                    <a:off x="2000232" y="5929330"/>
                    <a:ext cx="357190" cy="428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chemeClr val="bg1"/>
                      </a:solidFill>
                    </a:endParaRPr>
                  </a:p>
                </p:txBody>
              </p:sp>
            </p:grpSp>
            <p:sp>
              <p:nvSpPr>
                <p:cNvPr id="13" name="شكل بيضاوي 12"/>
                <p:cNvSpPr/>
                <p:nvPr/>
              </p:nvSpPr>
              <p:spPr>
                <a:xfrm>
                  <a:off x="3071802" y="5929330"/>
                  <a:ext cx="357190" cy="428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chemeClr val="bg1"/>
                    </a:solidFill>
                  </a:endParaRPr>
                </a:p>
              </p:txBody>
            </p:sp>
            <p:sp>
              <p:nvSpPr>
                <p:cNvPr id="15" name="مربع نص 14"/>
                <p:cNvSpPr txBox="1"/>
                <p:nvPr/>
              </p:nvSpPr>
              <p:spPr>
                <a:xfrm>
                  <a:off x="1928794" y="6000768"/>
                  <a:ext cx="508473" cy="523220"/>
                </a:xfrm>
                <a:prstGeom prst="rect">
                  <a:avLst/>
                </a:prstGeom>
                <a:noFill/>
              </p:spPr>
              <p:txBody>
                <a:bodyPr wrap="none" rtlCol="0">
                  <a:spAutoFit/>
                </a:bodyPr>
                <a:lstStyle/>
                <a:p>
                  <a:pPr algn="l" rtl="0"/>
                  <a:r>
                    <a:rPr lang="en-US" sz="2800" b="1" dirty="0" smtClean="0"/>
                    <a:t>R</a:t>
                  </a:r>
                  <a:r>
                    <a:rPr lang="en-US" sz="2800" b="1" baseline="30000" dirty="0" smtClean="0"/>
                    <a:t>1</a:t>
                  </a:r>
                  <a:endParaRPr lang="en-GB" sz="2000" dirty="0"/>
                </a:p>
              </p:txBody>
            </p:sp>
            <p:sp>
              <p:nvSpPr>
                <p:cNvPr id="16" name="مربع نص 15"/>
                <p:cNvSpPr txBox="1"/>
                <p:nvPr/>
              </p:nvSpPr>
              <p:spPr>
                <a:xfrm>
                  <a:off x="420189" y="5906176"/>
                  <a:ext cx="508473" cy="523220"/>
                </a:xfrm>
                <a:prstGeom prst="rect">
                  <a:avLst/>
                </a:prstGeom>
                <a:noFill/>
              </p:spPr>
              <p:txBody>
                <a:bodyPr wrap="none" rtlCol="0">
                  <a:spAutoFit/>
                </a:bodyPr>
                <a:lstStyle/>
                <a:p>
                  <a:pPr algn="l" rtl="0"/>
                  <a:r>
                    <a:rPr lang="en-US" sz="2800" b="1" dirty="0" smtClean="0"/>
                    <a:t>R</a:t>
                  </a:r>
                  <a:r>
                    <a:rPr lang="en-US" sz="2800" b="1" baseline="30000" dirty="0" smtClean="0"/>
                    <a:t>1</a:t>
                  </a:r>
                  <a:endParaRPr lang="en-GB" sz="2800" dirty="0"/>
                </a:p>
              </p:txBody>
            </p:sp>
          </p:grpSp>
          <p:sp>
            <p:nvSpPr>
              <p:cNvPr id="21" name="مربع نص 20"/>
              <p:cNvSpPr txBox="1"/>
              <p:nvPr/>
            </p:nvSpPr>
            <p:spPr>
              <a:xfrm>
                <a:off x="2928926" y="6000768"/>
                <a:ext cx="508473" cy="523220"/>
              </a:xfrm>
              <a:prstGeom prst="rect">
                <a:avLst/>
              </a:prstGeom>
              <a:noFill/>
            </p:spPr>
            <p:txBody>
              <a:bodyPr wrap="none" rtlCol="0">
                <a:spAutoFit/>
              </a:bodyPr>
              <a:lstStyle/>
              <a:p>
                <a:pPr algn="l" rtl="0"/>
                <a:r>
                  <a:rPr lang="en-US" sz="2800" b="1" dirty="0" smtClean="0"/>
                  <a:t>R</a:t>
                </a:r>
                <a:r>
                  <a:rPr lang="en-US" sz="2800" b="1" baseline="30000" dirty="0" smtClean="0"/>
                  <a:t>2</a:t>
                </a:r>
                <a:endParaRPr lang="en-GB" sz="2000" dirty="0"/>
              </a:p>
            </p:txBody>
          </p:sp>
        </p:grpSp>
        <p:sp>
          <p:nvSpPr>
            <p:cNvPr id="7" name="مربع نص 6"/>
            <p:cNvSpPr txBox="1"/>
            <p:nvPr/>
          </p:nvSpPr>
          <p:spPr>
            <a:xfrm>
              <a:off x="3357554" y="4494922"/>
              <a:ext cx="5891677" cy="1077218"/>
            </a:xfrm>
            <a:prstGeom prst="rect">
              <a:avLst/>
            </a:prstGeom>
            <a:noFill/>
          </p:spPr>
          <p:txBody>
            <a:bodyPr wrap="none" rtlCol="0">
              <a:spAutoFit/>
            </a:bodyPr>
            <a:lstStyle/>
            <a:p>
              <a:pPr algn="l" rtl="0"/>
              <a:r>
                <a:rPr lang="en-US" sz="3200" b="1" dirty="0" smtClean="0">
                  <a:solidFill>
                    <a:srgbClr val="C00000"/>
                  </a:solidFill>
                </a:rPr>
                <a:t>  Aldehyde: </a:t>
              </a:r>
              <a:r>
                <a:rPr lang="en-US" sz="3200" b="1" dirty="0" smtClean="0"/>
                <a:t>R</a:t>
              </a:r>
              <a:r>
                <a:rPr lang="en-US" sz="3200" b="1" baseline="30000" dirty="0" smtClean="0"/>
                <a:t>1</a:t>
              </a:r>
              <a:r>
                <a:rPr lang="en-US" sz="3200" b="1" dirty="0" smtClean="0"/>
                <a:t> = H, alkyl or aryl</a:t>
              </a:r>
            </a:p>
            <a:p>
              <a:pPr algn="l" rtl="0"/>
              <a:r>
                <a:rPr lang="en-US" sz="3200" b="1" dirty="0" smtClean="0">
                  <a:solidFill>
                    <a:srgbClr val="C00000"/>
                  </a:solidFill>
                </a:rPr>
                <a:t>  Ketone:  </a:t>
              </a:r>
              <a:r>
                <a:rPr lang="en-US" sz="3200" b="1" dirty="0" smtClean="0"/>
                <a:t>R</a:t>
              </a:r>
              <a:r>
                <a:rPr lang="en-US" sz="3200" b="1" baseline="30000" dirty="0" smtClean="0"/>
                <a:t>1 </a:t>
              </a:r>
              <a:r>
                <a:rPr lang="en-US" sz="3200" b="1" dirty="0" smtClean="0"/>
                <a:t>and R</a:t>
              </a:r>
              <a:r>
                <a:rPr lang="en-US" sz="3200" b="1" baseline="30000" dirty="0" smtClean="0"/>
                <a:t>2</a:t>
              </a:r>
              <a:r>
                <a:rPr lang="en-US" sz="3200" b="1" dirty="0" smtClean="0"/>
                <a:t> = alkyl or aryl </a:t>
              </a:r>
              <a:endParaRPr lang="en-GB" sz="3200" b="1" dirty="0">
                <a:solidFill>
                  <a:srgbClr val="C00000"/>
                </a:solidFill>
              </a:endParaRPr>
            </a:p>
          </p:txBody>
        </p:sp>
      </p:grpSp>
      <p:pic>
        <p:nvPicPr>
          <p:cNvPr id="17" name="Picture 2" descr="http://www.mutah.edu.jo/images/banners/medi-sign.gif"/>
          <p:cNvPicPr>
            <a:picLocks noChangeAspect="1" noChangeArrowheads="1"/>
          </p:cNvPicPr>
          <p:nvPr/>
        </p:nvPicPr>
        <p:blipFill>
          <a:blip r:embed="rId3" cstate="print"/>
          <a:srcRect/>
          <a:stretch>
            <a:fillRect/>
          </a:stretch>
        </p:blipFill>
        <p:spPr bwMode="auto">
          <a:xfrm>
            <a:off x="7929586" y="61864"/>
            <a:ext cx="1143008" cy="1295410"/>
          </a:xfrm>
          <a:prstGeom prst="rect">
            <a:avLst/>
          </a:prstGeom>
          <a:noFill/>
        </p:spPr>
      </p:pic>
      <p:sp>
        <p:nvSpPr>
          <p:cNvPr id="18" name="مستطيل 17"/>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par>
                                <p:cTn id="8" presetID="3" presetClass="entr" presetSubtype="5"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vertic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2908" y="71414"/>
            <a:ext cx="8229600" cy="1143000"/>
          </a:xfrm>
        </p:spPr>
        <p:txBody>
          <a:bodyPr/>
          <a:lstStyle/>
          <a:p>
            <a:r>
              <a:rPr lang="en-US" dirty="0" smtClean="0">
                <a:solidFill>
                  <a:srgbClr val="C00000"/>
                </a:solidFill>
              </a:rPr>
              <a:t>Monosaccharides</a:t>
            </a:r>
            <a:r>
              <a:rPr lang="en-US" b="1" i="1" dirty="0" smtClean="0">
                <a:solidFill>
                  <a:srgbClr val="C00000"/>
                </a:solidFill>
              </a:rPr>
              <a:t> </a:t>
            </a:r>
            <a:endParaRPr lang="en-GB" b="1" dirty="0"/>
          </a:p>
        </p:txBody>
      </p:sp>
      <p:sp>
        <p:nvSpPr>
          <p:cNvPr id="29" name="مربع نص 28"/>
          <p:cNvSpPr txBox="1"/>
          <p:nvPr/>
        </p:nvSpPr>
        <p:spPr>
          <a:xfrm>
            <a:off x="714348" y="5857892"/>
            <a:ext cx="3083473" cy="830997"/>
          </a:xfrm>
          <a:prstGeom prst="rect">
            <a:avLst/>
          </a:prstGeom>
          <a:noFill/>
        </p:spPr>
        <p:txBody>
          <a:bodyPr wrap="none" rtlCol="0">
            <a:spAutoFit/>
          </a:bodyPr>
          <a:lstStyle/>
          <a:p>
            <a:pPr algn="ctr"/>
            <a:r>
              <a:rPr lang="en-US" sz="2400" b="1" dirty="0" smtClean="0">
                <a:solidFill>
                  <a:srgbClr val="002060"/>
                </a:solidFill>
              </a:rPr>
              <a:t>D-glucose</a:t>
            </a:r>
            <a:endParaRPr lang="en-US" sz="2400" b="1" dirty="0" smtClean="0">
              <a:solidFill>
                <a:srgbClr val="002060"/>
              </a:solidFill>
            </a:endParaRPr>
          </a:p>
          <a:p>
            <a:pPr algn="l" rtl="0"/>
            <a:r>
              <a:rPr lang="en-US" sz="2400" b="1" dirty="0" smtClean="0">
                <a:solidFill>
                  <a:srgbClr val="002060"/>
                </a:solidFill>
              </a:rPr>
              <a:t>“</a:t>
            </a:r>
            <a:r>
              <a:rPr lang="en-US" sz="2400" b="1" dirty="0" smtClean="0">
                <a:solidFill>
                  <a:srgbClr val="FF0000"/>
                </a:solidFill>
              </a:rPr>
              <a:t>grape or blood sugar</a:t>
            </a:r>
            <a:r>
              <a:rPr lang="en-US" sz="2400" b="1" dirty="0" smtClean="0">
                <a:solidFill>
                  <a:srgbClr val="0000CC"/>
                </a:solidFill>
              </a:rPr>
              <a:t>”</a:t>
            </a:r>
            <a:endParaRPr lang="en-GB" sz="2400" b="1" dirty="0">
              <a:solidFill>
                <a:srgbClr val="0000CC"/>
              </a:solidFill>
            </a:endParaRPr>
          </a:p>
        </p:txBody>
      </p:sp>
      <p:sp>
        <p:nvSpPr>
          <p:cNvPr id="30" name="مربع نص 29"/>
          <p:cNvSpPr txBox="1"/>
          <p:nvPr/>
        </p:nvSpPr>
        <p:spPr>
          <a:xfrm>
            <a:off x="5958985" y="5896293"/>
            <a:ext cx="3113609" cy="1569660"/>
          </a:xfrm>
          <a:prstGeom prst="rect">
            <a:avLst/>
          </a:prstGeom>
          <a:noFill/>
        </p:spPr>
        <p:txBody>
          <a:bodyPr wrap="none" rtlCol="0">
            <a:spAutoFit/>
          </a:bodyPr>
          <a:lstStyle/>
          <a:p>
            <a:pPr algn="ctr"/>
            <a:r>
              <a:rPr lang="en-US" sz="2400" b="1" dirty="0" smtClean="0">
                <a:solidFill>
                  <a:srgbClr val="002060"/>
                </a:solidFill>
              </a:rPr>
              <a:t>D-fructose</a:t>
            </a:r>
          </a:p>
          <a:p>
            <a:pPr algn="ctr" rtl="0"/>
            <a:r>
              <a:rPr lang="en-US" sz="2400" b="1" dirty="0" smtClean="0">
                <a:solidFill>
                  <a:srgbClr val="002060"/>
                </a:solidFill>
              </a:rPr>
              <a:t>“</a:t>
            </a:r>
            <a:r>
              <a:rPr lang="en-US" sz="2400" b="1" dirty="0" smtClean="0">
                <a:solidFill>
                  <a:srgbClr val="FF0000"/>
                </a:solidFill>
              </a:rPr>
              <a:t>fruit</a:t>
            </a:r>
            <a:r>
              <a:rPr lang="en-US" sz="2400" b="1" dirty="0" smtClean="0">
                <a:solidFill>
                  <a:srgbClr val="002060"/>
                </a:solidFill>
              </a:rPr>
              <a:t> </a:t>
            </a:r>
            <a:r>
              <a:rPr lang="en-US" sz="2400" b="1" dirty="0" smtClean="0">
                <a:solidFill>
                  <a:srgbClr val="FF0000"/>
                </a:solidFill>
              </a:rPr>
              <a:t>sugar</a:t>
            </a:r>
            <a:r>
              <a:rPr lang="en-US" sz="2400" b="1" dirty="0" smtClean="0">
                <a:solidFill>
                  <a:srgbClr val="0000CC"/>
                </a:solidFill>
              </a:rPr>
              <a:t>”</a:t>
            </a:r>
            <a:endParaRPr lang="en-GB" sz="2400" b="1" dirty="0" smtClean="0">
              <a:solidFill>
                <a:srgbClr val="0000CC"/>
              </a:solidFill>
            </a:endParaRPr>
          </a:p>
          <a:p>
            <a:pPr algn="l" rtl="0"/>
            <a:endParaRPr lang="en-US" sz="2400" b="1" dirty="0" smtClean="0">
              <a:solidFill>
                <a:srgbClr val="002060"/>
              </a:solidFill>
            </a:endParaRPr>
          </a:p>
          <a:p>
            <a:endParaRPr lang="en-GB" sz="2400" b="1" dirty="0">
              <a:solidFill>
                <a:srgbClr val="002060"/>
              </a:solidFill>
            </a:endParaRPr>
          </a:p>
        </p:txBody>
      </p:sp>
      <p:grpSp>
        <p:nvGrpSpPr>
          <p:cNvPr id="117" name="مجموعة 116"/>
          <p:cNvGrpSpPr/>
          <p:nvPr/>
        </p:nvGrpSpPr>
        <p:grpSpPr>
          <a:xfrm>
            <a:off x="3500430" y="3571880"/>
            <a:ext cx="2571768" cy="571500"/>
            <a:chOff x="3500430" y="3571880"/>
            <a:chExt cx="2571768" cy="571500"/>
          </a:xfrm>
        </p:grpSpPr>
        <p:sp>
          <p:nvSpPr>
            <p:cNvPr id="44" name="Rectangle 7"/>
            <p:cNvSpPr>
              <a:spLocks noChangeArrowheads="1"/>
            </p:cNvSpPr>
            <p:nvPr/>
          </p:nvSpPr>
          <p:spPr bwMode="auto">
            <a:xfrm>
              <a:off x="3571868" y="3571880"/>
              <a:ext cx="2305050" cy="571500"/>
            </a:xfrm>
            <a:prstGeom prst="rect">
              <a:avLst/>
            </a:prstGeom>
            <a:noFill/>
            <a:ln w="9525">
              <a:noFill/>
              <a:miter lim="800000"/>
              <a:headEnd/>
              <a:tailEnd/>
            </a:ln>
          </p:spPr>
          <p:txBody>
            <a:bodyPr/>
            <a:lstStyle/>
            <a:p>
              <a:pPr>
                <a:spcBef>
                  <a:spcPct val="20000"/>
                </a:spcBef>
              </a:pPr>
              <a:r>
                <a:rPr lang="en-US" sz="2000" b="1" dirty="0">
                  <a:solidFill>
                    <a:srgbClr val="000099"/>
                  </a:solidFill>
                </a:rPr>
                <a:t>Fischer projections</a:t>
              </a:r>
              <a:endParaRPr lang="en-US" sz="2000" b="1" dirty="0"/>
            </a:p>
          </p:txBody>
        </p:sp>
        <p:cxnSp>
          <p:nvCxnSpPr>
            <p:cNvPr id="46" name="رابط كسهم مستقيم 45"/>
            <p:cNvCxnSpPr/>
            <p:nvPr/>
          </p:nvCxnSpPr>
          <p:spPr>
            <a:xfrm>
              <a:off x="3500430" y="3998916"/>
              <a:ext cx="2571768" cy="1588"/>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48" name="مربع نص 47"/>
          <p:cNvSpPr txBox="1"/>
          <p:nvPr/>
        </p:nvSpPr>
        <p:spPr>
          <a:xfrm>
            <a:off x="3500430" y="1467137"/>
            <a:ext cx="2158924" cy="461665"/>
          </a:xfrm>
          <a:prstGeom prst="rect">
            <a:avLst/>
          </a:prstGeom>
          <a:noFill/>
        </p:spPr>
        <p:txBody>
          <a:bodyPr wrap="none" rtlCol="0">
            <a:spAutoFit/>
          </a:bodyPr>
          <a:lstStyle/>
          <a:p>
            <a:r>
              <a:rPr lang="en-US" sz="2400" b="1" dirty="0" smtClean="0"/>
              <a:t>Hexose C</a:t>
            </a:r>
            <a:r>
              <a:rPr lang="en-US" sz="2400" b="1" baseline="-25000" dirty="0" smtClean="0"/>
              <a:t>6</a:t>
            </a:r>
            <a:r>
              <a:rPr lang="en-US" sz="2400" b="1" dirty="0" smtClean="0"/>
              <a:t>H</a:t>
            </a:r>
            <a:r>
              <a:rPr lang="en-US" sz="2400" b="1" baseline="-25000" dirty="0" smtClean="0"/>
              <a:t>12</a:t>
            </a:r>
            <a:r>
              <a:rPr lang="en-US" sz="2400" b="1" dirty="0" smtClean="0"/>
              <a:t>O</a:t>
            </a:r>
            <a:r>
              <a:rPr lang="en-US" sz="2400" b="1" baseline="-25000" dirty="0" smtClean="0"/>
              <a:t>6</a:t>
            </a:r>
            <a:endParaRPr lang="en-GB" sz="2400" b="1" baseline="-25000" dirty="0"/>
          </a:p>
        </p:txBody>
      </p:sp>
      <p:sp>
        <p:nvSpPr>
          <p:cNvPr id="35" name="مستطيل 34"/>
          <p:cNvSpPr/>
          <p:nvPr/>
        </p:nvSpPr>
        <p:spPr>
          <a:xfrm>
            <a:off x="7414742" y="2971344"/>
            <a:ext cx="714380" cy="3571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grpSp>
        <p:nvGrpSpPr>
          <p:cNvPr id="116" name="مجموعة 115"/>
          <p:cNvGrpSpPr/>
          <p:nvPr/>
        </p:nvGrpSpPr>
        <p:grpSpPr>
          <a:xfrm>
            <a:off x="6270497" y="2285992"/>
            <a:ext cx="2230593" cy="3370857"/>
            <a:chOff x="6341935" y="2285992"/>
            <a:chExt cx="2230593" cy="3370857"/>
          </a:xfrm>
        </p:grpSpPr>
        <p:grpSp>
          <p:nvGrpSpPr>
            <p:cNvPr id="115" name="مجموعة 114"/>
            <p:cNvGrpSpPr/>
            <p:nvPr/>
          </p:nvGrpSpPr>
          <p:grpSpPr>
            <a:xfrm>
              <a:off x="6341935" y="2285992"/>
              <a:ext cx="2230593" cy="3370857"/>
              <a:chOff x="6341935" y="2285992"/>
              <a:chExt cx="2230593" cy="3370857"/>
            </a:xfrm>
          </p:grpSpPr>
          <p:grpSp>
            <p:nvGrpSpPr>
              <p:cNvPr id="73" name="مجموعة 72"/>
              <p:cNvGrpSpPr/>
              <p:nvPr/>
            </p:nvGrpSpPr>
            <p:grpSpPr>
              <a:xfrm>
                <a:off x="7127834" y="2285992"/>
                <a:ext cx="373124" cy="3012538"/>
                <a:chOff x="6715140" y="2357430"/>
                <a:chExt cx="373124" cy="3012538"/>
              </a:xfrm>
            </p:grpSpPr>
            <p:grpSp>
              <p:nvGrpSpPr>
                <p:cNvPr id="24" name="مجموعة 23"/>
                <p:cNvGrpSpPr/>
                <p:nvPr/>
              </p:nvGrpSpPr>
              <p:grpSpPr>
                <a:xfrm>
                  <a:off x="6715140" y="2357430"/>
                  <a:ext cx="373124" cy="3012538"/>
                  <a:chOff x="5786446" y="2357430"/>
                  <a:chExt cx="373124" cy="3012538"/>
                </a:xfrm>
              </p:grpSpPr>
              <p:sp>
                <p:nvSpPr>
                  <p:cNvPr id="18" name="مربع نص 17"/>
                  <p:cNvSpPr txBox="1"/>
                  <p:nvPr/>
                </p:nvSpPr>
                <p:spPr>
                  <a:xfrm>
                    <a:off x="5786446" y="2357430"/>
                    <a:ext cx="301686" cy="369332"/>
                  </a:xfrm>
                  <a:prstGeom prst="rect">
                    <a:avLst/>
                  </a:prstGeom>
                  <a:noFill/>
                </p:spPr>
                <p:txBody>
                  <a:bodyPr wrap="none" rtlCol="0">
                    <a:spAutoFit/>
                  </a:bodyPr>
                  <a:lstStyle/>
                  <a:p>
                    <a:pPr algn="l" rtl="0"/>
                    <a:r>
                      <a:rPr lang="en-US" b="1" dirty="0" smtClean="0">
                        <a:solidFill>
                          <a:srgbClr val="C00000"/>
                        </a:solidFill>
                      </a:rPr>
                      <a:t>1</a:t>
                    </a:r>
                    <a:endParaRPr lang="en-GB" b="1" dirty="0">
                      <a:solidFill>
                        <a:srgbClr val="C00000"/>
                      </a:solidFill>
                    </a:endParaRPr>
                  </a:p>
                </p:txBody>
              </p:sp>
              <p:sp>
                <p:nvSpPr>
                  <p:cNvPr id="19" name="مربع نص 18"/>
                  <p:cNvSpPr txBox="1"/>
                  <p:nvPr/>
                </p:nvSpPr>
                <p:spPr>
                  <a:xfrm>
                    <a:off x="5841950" y="2916792"/>
                    <a:ext cx="301686" cy="369332"/>
                  </a:xfrm>
                  <a:prstGeom prst="rect">
                    <a:avLst/>
                  </a:prstGeom>
                  <a:noFill/>
                </p:spPr>
                <p:txBody>
                  <a:bodyPr wrap="none" rtlCol="0">
                    <a:spAutoFit/>
                  </a:bodyPr>
                  <a:lstStyle/>
                  <a:p>
                    <a:pPr algn="l" rtl="0"/>
                    <a:r>
                      <a:rPr lang="en-US" b="1" dirty="0" smtClean="0">
                        <a:solidFill>
                          <a:srgbClr val="C00000"/>
                        </a:solidFill>
                      </a:rPr>
                      <a:t>2</a:t>
                    </a:r>
                    <a:endParaRPr lang="en-GB" b="1" dirty="0">
                      <a:solidFill>
                        <a:srgbClr val="C00000"/>
                      </a:solidFill>
                    </a:endParaRPr>
                  </a:p>
                </p:txBody>
              </p:sp>
              <p:sp>
                <p:nvSpPr>
                  <p:cNvPr id="20" name="مربع نص 19"/>
                  <p:cNvSpPr txBox="1"/>
                  <p:nvPr/>
                </p:nvSpPr>
                <p:spPr>
                  <a:xfrm>
                    <a:off x="5841950" y="3429000"/>
                    <a:ext cx="301686" cy="369332"/>
                  </a:xfrm>
                  <a:prstGeom prst="rect">
                    <a:avLst/>
                  </a:prstGeom>
                  <a:noFill/>
                </p:spPr>
                <p:txBody>
                  <a:bodyPr wrap="none" rtlCol="0">
                    <a:spAutoFit/>
                  </a:bodyPr>
                  <a:lstStyle/>
                  <a:p>
                    <a:pPr algn="l" rtl="0"/>
                    <a:r>
                      <a:rPr lang="en-US" b="1" dirty="0" smtClean="0">
                        <a:solidFill>
                          <a:srgbClr val="C00000"/>
                        </a:solidFill>
                      </a:rPr>
                      <a:t>3</a:t>
                    </a:r>
                    <a:endParaRPr lang="en-GB" b="1" dirty="0">
                      <a:solidFill>
                        <a:srgbClr val="C00000"/>
                      </a:solidFill>
                    </a:endParaRPr>
                  </a:p>
                </p:txBody>
              </p:sp>
              <p:sp>
                <p:nvSpPr>
                  <p:cNvPr id="21" name="مربع نص 20"/>
                  <p:cNvSpPr txBox="1"/>
                  <p:nvPr/>
                </p:nvSpPr>
                <p:spPr>
                  <a:xfrm>
                    <a:off x="5841950" y="4000504"/>
                    <a:ext cx="301686" cy="369332"/>
                  </a:xfrm>
                  <a:prstGeom prst="rect">
                    <a:avLst/>
                  </a:prstGeom>
                  <a:noFill/>
                </p:spPr>
                <p:txBody>
                  <a:bodyPr wrap="none" rtlCol="0">
                    <a:spAutoFit/>
                  </a:bodyPr>
                  <a:lstStyle/>
                  <a:p>
                    <a:pPr algn="l" rtl="0"/>
                    <a:r>
                      <a:rPr lang="en-US" b="1" dirty="0" smtClean="0">
                        <a:solidFill>
                          <a:srgbClr val="C00000"/>
                        </a:solidFill>
                      </a:rPr>
                      <a:t>4</a:t>
                    </a:r>
                    <a:endParaRPr lang="en-GB" b="1" dirty="0">
                      <a:solidFill>
                        <a:srgbClr val="C00000"/>
                      </a:solidFill>
                    </a:endParaRPr>
                  </a:p>
                </p:txBody>
              </p:sp>
              <p:sp>
                <p:nvSpPr>
                  <p:cNvPr id="23" name="مربع نص 22"/>
                  <p:cNvSpPr txBox="1"/>
                  <p:nvPr/>
                </p:nvSpPr>
                <p:spPr>
                  <a:xfrm>
                    <a:off x="5857884" y="5000636"/>
                    <a:ext cx="301686" cy="369332"/>
                  </a:xfrm>
                  <a:prstGeom prst="rect">
                    <a:avLst/>
                  </a:prstGeom>
                  <a:noFill/>
                </p:spPr>
                <p:txBody>
                  <a:bodyPr wrap="none" rtlCol="0">
                    <a:spAutoFit/>
                  </a:bodyPr>
                  <a:lstStyle/>
                  <a:p>
                    <a:pPr algn="l" rtl="0"/>
                    <a:r>
                      <a:rPr lang="en-US" b="1" dirty="0" smtClean="0">
                        <a:solidFill>
                          <a:srgbClr val="C00000"/>
                        </a:solidFill>
                      </a:rPr>
                      <a:t>6</a:t>
                    </a:r>
                    <a:endParaRPr lang="en-GB" b="1" dirty="0">
                      <a:solidFill>
                        <a:srgbClr val="C00000"/>
                      </a:solidFill>
                    </a:endParaRPr>
                  </a:p>
                </p:txBody>
              </p:sp>
            </p:grpSp>
            <p:sp>
              <p:nvSpPr>
                <p:cNvPr id="31" name="مربع نص 30"/>
                <p:cNvSpPr txBox="1"/>
                <p:nvPr/>
              </p:nvSpPr>
              <p:spPr>
                <a:xfrm>
                  <a:off x="6770644" y="4559866"/>
                  <a:ext cx="301686" cy="369332"/>
                </a:xfrm>
                <a:prstGeom prst="rect">
                  <a:avLst/>
                </a:prstGeom>
                <a:noFill/>
              </p:spPr>
              <p:txBody>
                <a:bodyPr wrap="none" rtlCol="0">
                  <a:spAutoFit/>
                </a:bodyPr>
                <a:lstStyle/>
                <a:p>
                  <a:pPr algn="l" rtl="0"/>
                  <a:r>
                    <a:rPr lang="en-US" b="1" dirty="0" smtClean="0">
                      <a:solidFill>
                        <a:srgbClr val="C00000"/>
                      </a:solidFill>
                    </a:rPr>
                    <a:t>5</a:t>
                  </a:r>
                  <a:endParaRPr lang="en-GB" b="1" dirty="0">
                    <a:solidFill>
                      <a:srgbClr val="C00000"/>
                    </a:solidFill>
                  </a:endParaRPr>
                </a:p>
              </p:txBody>
            </p:sp>
          </p:grpSp>
          <p:sp>
            <p:nvSpPr>
              <p:cNvPr id="60" name="مربع نص 59"/>
              <p:cNvSpPr txBox="1"/>
              <p:nvPr/>
            </p:nvSpPr>
            <p:spPr>
              <a:xfrm>
                <a:off x="7844779" y="3942337"/>
                <a:ext cx="713657" cy="584775"/>
              </a:xfrm>
              <a:prstGeom prst="rect">
                <a:avLst/>
              </a:prstGeom>
              <a:noFill/>
            </p:spPr>
            <p:txBody>
              <a:bodyPr wrap="none" rtlCol="0">
                <a:spAutoFit/>
              </a:bodyPr>
              <a:lstStyle/>
              <a:p>
                <a:pPr algn="l" rtl="0"/>
                <a:r>
                  <a:rPr lang="en-US" sz="3200" dirty="0" smtClean="0"/>
                  <a:t>OH</a:t>
                </a:r>
                <a:endParaRPr lang="en-GB" sz="3200" dirty="0"/>
              </a:p>
            </p:txBody>
          </p:sp>
          <p:grpSp>
            <p:nvGrpSpPr>
              <p:cNvPr id="114" name="مجموعة 113"/>
              <p:cNvGrpSpPr/>
              <p:nvPr/>
            </p:nvGrpSpPr>
            <p:grpSpPr>
              <a:xfrm>
                <a:off x="6341935" y="2314128"/>
                <a:ext cx="2230593" cy="3342721"/>
                <a:chOff x="6341935" y="2314128"/>
                <a:chExt cx="2230593" cy="3342721"/>
              </a:xfrm>
            </p:grpSpPr>
            <p:grpSp>
              <p:nvGrpSpPr>
                <p:cNvPr id="112" name="مجموعة 111"/>
                <p:cNvGrpSpPr/>
                <p:nvPr/>
              </p:nvGrpSpPr>
              <p:grpSpPr>
                <a:xfrm>
                  <a:off x="6341935" y="2786852"/>
                  <a:ext cx="2228748" cy="2428098"/>
                  <a:chOff x="6341935" y="2786852"/>
                  <a:chExt cx="2228748" cy="2428098"/>
                </a:xfrm>
              </p:grpSpPr>
              <p:cxnSp>
                <p:nvCxnSpPr>
                  <p:cNvPr id="47" name="رابط مستقيم 46"/>
                  <p:cNvCxnSpPr/>
                  <p:nvPr/>
                </p:nvCxnSpPr>
                <p:spPr>
                  <a:xfrm>
                    <a:off x="7029028" y="4812870"/>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5" name="مجموعة 64"/>
                  <p:cNvGrpSpPr/>
                  <p:nvPr/>
                </p:nvGrpSpPr>
                <p:grpSpPr>
                  <a:xfrm>
                    <a:off x="6341935" y="3370833"/>
                    <a:ext cx="2228748" cy="1721935"/>
                    <a:chOff x="3884931" y="3429000"/>
                    <a:chExt cx="2228748" cy="1721935"/>
                  </a:xfrm>
                </p:grpSpPr>
                <p:sp>
                  <p:nvSpPr>
                    <p:cNvPr id="59" name="مربع نص 58"/>
                    <p:cNvSpPr txBox="1"/>
                    <p:nvPr/>
                  </p:nvSpPr>
                  <p:spPr>
                    <a:xfrm>
                      <a:off x="5400022" y="4558737"/>
                      <a:ext cx="713657" cy="584775"/>
                    </a:xfrm>
                    <a:prstGeom prst="rect">
                      <a:avLst/>
                    </a:prstGeom>
                    <a:noFill/>
                  </p:spPr>
                  <p:txBody>
                    <a:bodyPr wrap="none" rtlCol="0">
                      <a:spAutoFit/>
                    </a:bodyPr>
                    <a:lstStyle/>
                    <a:p>
                      <a:pPr algn="l" rtl="0"/>
                      <a:r>
                        <a:rPr lang="en-US" sz="3200" dirty="0" smtClean="0"/>
                        <a:t>OH</a:t>
                      </a:r>
                      <a:endParaRPr lang="en-GB" sz="3200" dirty="0"/>
                    </a:p>
                  </p:txBody>
                </p:sp>
                <p:sp>
                  <p:nvSpPr>
                    <p:cNvPr id="61" name="مربع نص 60"/>
                    <p:cNvSpPr txBox="1"/>
                    <p:nvPr/>
                  </p:nvSpPr>
                  <p:spPr>
                    <a:xfrm>
                      <a:off x="5416738" y="3429000"/>
                      <a:ext cx="441146" cy="584775"/>
                    </a:xfrm>
                    <a:prstGeom prst="rect">
                      <a:avLst/>
                    </a:prstGeom>
                    <a:noFill/>
                  </p:spPr>
                  <p:txBody>
                    <a:bodyPr wrap="none" rtlCol="0">
                      <a:spAutoFit/>
                    </a:bodyPr>
                    <a:lstStyle/>
                    <a:p>
                      <a:pPr algn="l" rtl="0"/>
                      <a:r>
                        <a:rPr lang="en-US" sz="3200" dirty="0" smtClean="0"/>
                        <a:t>H</a:t>
                      </a:r>
                      <a:endParaRPr lang="en-GB" sz="3200" dirty="0"/>
                    </a:p>
                  </p:txBody>
                </p:sp>
                <p:sp>
                  <p:nvSpPr>
                    <p:cNvPr id="62" name="مربع نص 61"/>
                    <p:cNvSpPr txBox="1"/>
                    <p:nvPr/>
                  </p:nvSpPr>
                  <p:spPr>
                    <a:xfrm>
                      <a:off x="3884931" y="3429000"/>
                      <a:ext cx="713657" cy="584775"/>
                    </a:xfrm>
                    <a:prstGeom prst="rect">
                      <a:avLst/>
                    </a:prstGeom>
                    <a:noFill/>
                  </p:spPr>
                  <p:txBody>
                    <a:bodyPr wrap="none" rtlCol="0">
                      <a:spAutoFit/>
                    </a:bodyPr>
                    <a:lstStyle/>
                    <a:p>
                      <a:pPr algn="l" rtl="0"/>
                      <a:r>
                        <a:rPr lang="en-US" sz="3200" dirty="0" smtClean="0"/>
                        <a:t>OH</a:t>
                      </a:r>
                      <a:endParaRPr lang="en-GB" sz="3200" dirty="0"/>
                    </a:p>
                  </p:txBody>
                </p:sp>
                <p:sp>
                  <p:nvSpPr>
                    <p:cNvPr id="63" name="مربع نص 62"/>
                    <p:cNvSpPr txBox="1"/>
                    <p:nvPr/>
                  </p:nvSpPr>
                  <p:spPr>
                    <a:xfrm>
                      <a:off x="4216360" y="3987233"/>
                      <a:ext cx="441146" cy="584775"/>
                    </a:xfrm>
                    <a:prstGeom prst="rect">
                      <a:avLst/>
                    </a:prstGeom>
                    <a:noFill/>
                  </p:spPr>
                  <p:txBody>
                    <a:bodyPr wrap="none" rtlCol="0">
                      <a:spAutoFit/>
                    </a:bodyPr>
                    <a:lstStyle/>
                    <a:p>
                      <a:pPr algn="l" rtl="0"/>
                      <a:r>
                        <a:rPr lang="en-US" sz="3200" dirty="0" smtClean="0"/>
                        <a:t>H</a:t>
                      </a:r>
                      <a:endParaRPr lang="en-GB" sz="3200" dirty="0"/>
                    </a:p>
                  </p:txBody>
                </p:sp>
                <p:sp>
                  <p:nvSpPr>
                    <p:cNvPr id="64" name="مربع نص 63"/>
                    <p:cNvSpPr txBox="1"/>
                    <p:nvPr/>
                  </p:nvSpPr>
                  <p:spPr>
                    <a:xfrm>
                      <a:off x="4217458" y="4566160"/>
                      <a:ext cx="441146" cy="584775"/>
                    </a:xfrm>
                    <a:prstGeom prst="rect">
                      <a:avLst/>
                    </a:prstGeom>
                    <a:noFill/>
                  </p:spPr>
                  <p:txBody>
                    <a:bodyPr wrap="none" rtlCol="0">
                      <a:spAutoFit/>
                    </a:bodyPr>
                    <a:lstStyle/>
                    <a:p>
                      <a:pPr algn="l" rtl="0"/>
                      <a:r>
                        <a:rPr lang="en-US" sz="3200" dirty="0" smtClean="0"/>
                        <a:t>H</a:t>
                      </a:r>
                      <a:endParaRPr lang="en-GB" sz="3200" dirty="0"/>
                    </a:p>
                  </p:txBody>
                </p:sp>
              </p:grpSp>
              <p:cxnSp>
                <p:nvCxnSpPr>
                  <p:cNvPr id="38" name="رابط مستقيم 37"/>
                  <p:cNvCxnSpPr/>
                  <p:nvPr/>
                </p:nvCxnSpPr>
                <p:spPr>
                  <a:xfrm rot="5400000">
                    <a:off x="6244377" y="4000107"/>
                    <a:ext cx="242809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رابط مستقيم 42"/>
                  <p:cNvCxnSpPr/>
                  <p:nvPr/>
                </p:nvCxnSpPr>
                <p:spPr>
                  <a:xfrm>
                    <a:off x="7029004" y="3713164"/>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رابط مستقيم 44"/>
                  <p:cNvCxnSpPr/>
                  <p:nvPr/>
                </p:nvCxnSpPr>
                <p:spPr>
                  <a:xfrm>
                    <a:off x="7029004" y="4284668"/>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مربع نص 55"/>
                <p:cNvSpPr txBox="1"/>
                <p:nvPr/>
              </p:nvSpPr>
              <p:spPr>
                <a:xfrm>
                  <a:off x="7243295" y="2314128"/>
                  <a:ext cx="1329210" cy="584775"/>
                </a:xfrm>
                <a:prstGeom prst="rect">
                  <a:avLst/>
                </a:prstGeom>
                <a:noFill/>
              </p:spPr>
              <p:txBody>
                <a:bodyPr wrap="none" rtlCol="0">
                  <a:spAutoFit/>
                </a:bodyPr>
                <a:lstStyle/>
                <a:p>
                  <a:pPr algn="l" rtl="0"/>
                  <a:r>
                    <a:rPr lang="en-US" sz="3200" dirty="0" smtClean="0"/>
                    <a:t>CH</a:t>
                  </a:r>
                  <a:r>
                    <a:rPr lang="en-US" sz="3200" b="1" baseline="-25000" dirty="0" smtClean="0"/>
                    <a:t>2</a:t>
                  </a:r>
                  <a:r>
                    <a:rPr lang="en-US" sz="3200" dirty="0" smtClean="0"/>
                    <a:t>OH</a:t>
                  </a:r>
                  <a:endParaRPr lang="en-GB" sz="3200" dirty="0"/>
                </a:p>
              </p:txBody>
            </p:sp>
            <p:sp>
              <p:nvSpPr>
                <p:cNvPr id="57" name="مربع نص 56"/>
                <p:cNvSpPr txBox="1"/>
                <p:nvPr/>
              </p:nvSpPr>
              <p:spPr>
                <a:xfrm>
                  <a:off x="7243318" y="5072074"/>
                  <a:ext cx="1329210" cy="584775"/>
                </a:xfrm>
                <a:prstGeom prst="rect">
                  <a:avLst/>
                </a:prstGeom>
                <a:noFill/>
              </p:spPr>
              <p:txBody>
                <a:bodyPr wrap="none" rtlCol="0">
                  <a:spAutoFit/>
                </a:bodyPr>
                <a:lstStyle/>
                <a:p>
                  <a:pPr algn="l" rtl="0"/>
                  <a:r>
                    <a:rPr lang="en-US" sz="3200" dirty="0" smtClean="0"/>
                    <a:t>CH</a:t>
                  </a:r>
                  <a:r>
                    <a:rPr lang="en-US" sz="3200" b="1" baseline="-25000" dirty="0" smtClean="0"/>
                    <a:t>2</a:t>
                  </a:r>
                  <a:r>
                    <a:rPr lang="en-US" sz="3200" dirty="0" smtClean="0"/>
                    <a:t>OH</a:t>
                  </a:r>
                  <a:endParaRPr lang="en-GB" sz="3200" dirty="0"/>
                </a:p>
              </p:txBody>
            </p:sp>
          </p:grpSp>
        </p:grpSp>
        <p:grpSp>
          <p:nvGrpSpPr>
            <p:cNvPr id="66" name="مجموعة 65"/>
            <p:cNvGrpSpPr/>
            <p:nvPr/>
          </p:nvGrpSpPr>
          <p:grpSpPr>
            <a:xfrm>
              <a:off x="7444034" y="3115112"/>
              <a:ext cx="430976" cy="99574"/>
              <a:chOff x="4998280" y="3115112"/>
              <a:chExt cx="430976" cy="99574"/>
            </a:xfrm>
          </p:grpSpPr>
          <p:cxnSp>
            <p:nvCxnSpPr>
              <p:cNvPr id="49" name="رابط مستقيم 48"/>
              <p:cNvCxnSpPr/>
              <p:nvPr/>
            </p:nvCxnSpPr>
            <p:spPr>
              <a:xfrm>
                <a:off x="5000628" y="3213098"/>
                <a:ext cx="42862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رابط مستقيم 50"/>
              <p:cNvCxnSpPr/>
              <p:nvPr/>
            </p:nvCxnSpPr>
            <p:spPr>
              <a:xfrm>
                <a:off x="4998280" y="3115112"/>
                <a:ext cx="42862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مربع نص 66"/>
            <p:cNvSpPr txBox="1"/>
            <p:nvPr/>
          </p:nvSpPr>
          <p:spPr>
            <a:xfrm>
              <a:off x="7829600" y="2857496"/>
              <a:ext cx="457176" cy="584775"/>
            </a:xfrm>
            <a:prstGeom prst="rect">
              <a:avLst/>
            </a:prstGeom>
            <a:noFill/>
          </p:spPr>
          <p:txBody>
            <a:bodyPr wrap="none" rtlCol="0">
              <a:spAutoFit/>
            </a:bodyPr>
            <a:lstStyle/>
            <a:p>
              <a:r>
                <a:rPr lang="en-US" sz="3200" dirty="0" smtClean="0"/>
                <a:t>O</a:t>
              </a:r>
              <a:endParaRPr lang="en-GB" sz="3200" dirty="0"/>
            </a:p>
          </p:txBody>
        </p:sp>
      </p:grpSp>
      <p:sp>
        <p:nvSpPr>
          <p:cNvPr id="85" name="مستطيل 84"/>
          <p:cNvSpPr/>
          <p:nvPr/>
        </p:nvSpPr>
        <p:spPr>
          <a:xfrm rot="12775553">
            <a:off x="1372530" y="2146350"/>
            <a:ext cx="823476" cy="4522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grpSp>
        <p:nvGrpSpPr>
          <p:cNvPr id="134" name="مجموعة 133"/>
          <p:cNvGrpSpPr/>
          <p:nvPr/>
        </p:nvGrpSpPr>
        <p:grpSpPr>
          <a:xfrm>
            <a:off x="1000100" y="2003566"/>
            <a:ext cx="2227960" cy="3653283"/>
            <a:chOff x="1000100" y="2003566"/>
            <a:chExt cx="2227960" cy="3653283"/>
          </a:xfrm>
        </p:grpSpPr>
        <p:cxnSp>
          <p:nvCxnSpPr>
            <p:cNvPr id="148" name="رابط مستقيم 147"/>
            <p:cNvCxnSpPr/>
            <p:nvPr/>
          </p:nvCxnSpPr>
          <p:spPr>
            <a:xfrm rot="10800000">
              <a:off x="1857357" y="2357431"/>
              <a:ext cx="381823" cy="2102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4" name="مجموعة 103"/>
            <p:cNvGrpSpPr/>
            <p:nvPr/>
          </p:nvGrpSpPr>
          <p:grpSpPr>
            <a:xfrm>
              <a:off x="1000100" y="2003566"/>
              <a:ext cx="2227960" cy="3653283"/>
              <a:chOff x="1000100" y="2003566"/>
              <a:chExt cx="2227960" cy="3653283"/>
            </a:xfrm>
          </p:grpSpPr>
          <p:grpSp>
            <p:nvGrpSpPr>
              <p:cNvPr id="92" name="مجموعة 91"/>
              <p:cNvGrpSpPr/>
              <p:nvPr/>
            </p:nvGrpSpPr>
            <p:grpSpPr>
              <a:xfrm>
                <a:off x="1471912" y="2003566"/>
                <a:ext cx="683794" cy="584775"/>
                <a:chOff x="1471912" y="2003566"/>
                <a:chExt cx="683794" cy="584775"/>
              </a:xfrm>
            </p:grpSpPr>
            <p:cxnSp>
              <p:nvCxnSpPr>
                <p:cNvPr id="90" name="رابط مستقيم 89"/>
                <p:cNvCxnSpPr/>
                <p:nvPr/>
              </p:nvCxnSpPr>
              <p:spPr>
                <a:xfrm rot="12576756">
                  <a:off x="1727078" y="2558292"/>
                  <a:ext cx="42862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مربع نص 87"/>
                <p:cNvSpPr txBox="1"/>
                <p:nvPr/>
              </p:nvSpPr>
              <p:spPr>
                <a:xfrm rot="12576756">
                  <a:off x="1471912" y="2003566"/>
                  <a:ext cx="457176" cy="584775"/>
                </a:xfrm>
                <a:prstGeom prst="rect">
                  <a:avLst/>
                </a:prstGeom>
                <a:noFill/>
              </p:spPr>
              <p:txBody>
                <a:bodyPr wrap="none" rtlCol="0">
                  <a:spAutoFit/>
                </a:bodyPr>
                <a:lstStyle/>
                <a:p>
                  <a:pPr algn="l" rtl="0"/>
                  <a:r>
                    <a:rPr lang="en-US" sz="3200" dirty="0" smtClean="0"/>
                    <a:t>O</a:t>
                  </a:r>
                  <a:endParaRPr lang="en-GB" sz="3200" dirty="0"/>
                </a:p>
              </p:txBody>
            </p:sp>
          </p:grpSp>
          <p:sp>
            <p:nvSpPr>
              <p:cNvPr id="160" name="مربع نص 159"/>
              <p:cNvSpPr txBox="1"/>
              <p:nvPr/>
            </p:nvSpPr>
            <p:spPr>
              <a:xfrm>
                <a:off x="2460196" y="2058407"/>
                <a:ext cx="441146" cy="584775"/>
              </a:xfrm>
              <a:prstGeom prst="rect">
                <a:avLst/>
              </a:prstGeom>
              <a:noFill/>
            </p:spPr>
            <p:txBody>
              <a:bodyPr wrap="none" rtlCol="0">
                <a:spAutoFit/>
              </a:bodyPr>
              <a:lstStyle/>
              <a:p>
                <a:pPr algn="l" rtl="0"/>
                <a:r>
                  <a:rPr lang="en-US" sz="3200" dirty="0" smtClean="0"/>
                  <a:t>H</a:t>
                </a:r>
                <a:endParaRPr lang="en-GB" sz="3200" dirty="0"/>
              </a:p>
            </p:txBody>
          </p:sp>
          <p:grpSp>
            <p:nvGrpSpPr>
              <p:cNvPr id="91" name="مجموعة 90"/>
              <p:cNvGrpSpPr/>
              <p:nvPr/>
            </p:nvGrpSpPr>
            <p:grpSpPr>
              <a:xfrm>
                <a:off x="1000100" y="2357430"/>
                <a:ext cx="2227960" cy="3299419"/>
                <a:chOff x="1000100" y="2357430"/>
                <a:chExt cx="2227960" cy="3299419"/>
              </a:xfrm>
            </p:grpSpPr>
            <p:grpSp>
              <p:nvGrpSpPr>
                <p:cNvPr id="89" name="مجموعة 88"/>
                <p:cNvGrpSpPr/>
                <p:nvPr/>
              </p:nvGrpSpPr>
              <p:grpSpPr>
                <a:xfrm>
                  <a:off x="1000100" y="2357430"/>
                  <a:ext cx="2227960" cy="3299419"/>
                  <a:chOff x="1059572" y="2357430"/>
                  <a:chExt cx="2227960" cy="3299419"/>
                </a:xfrm>
              </p:grpSpPr>
              <p:cxnSp>
                <p:nvCxnSpPr>
                  <p:cNvPr id="78" name="رابط مستقيم 77"/>
                  <p:cNvCxnSpPr/>
                  <p:nvPr/>
                </p:nvCxnSpPr>
                <p:spPr>
                  <a:xfrm>
                    <a:off x="1718083" y="4812870"/>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مربع نص 79"/>
                  <p:cNvSpPr txBox="1"/>
                  <p:nvPr/>
                </p:nvSpPr>
                <p:spPr>
                  <a:xfrm>
                    <a:off x="2560216" y="3929066"/>
                    <a:ext cx="713657" cy="584775"/>
                  </a:xfrm>
                  <a:prstGeom prst="rect">
                    <a:avLst/>
                  </a:prstGeom>
                  <a:noFill/>
                </p:spPr>
                <p:txBody>
                  <a:bodyPr wrap="none" rtlCol="0">
                    <a:spAutoFit/>
                  </a:bodyPr>
                  <a:lstStyle/>
                  <a:p>
                    <a:pPr algn="l" rtl="0"/>
                    <a:r>
                      <a:rPr lang="en-US" sz="3200" dirty="0" smtClean="0"/>
                      <a:t>OH</a:t>
                    </a:r>
                    <a:endParaRPr lang="en-GB" sz="3200" dirty="0"/>
                  </a:p>
                </p:txBody>
              </p:sp>
              <p:sp>
                <p:nvSpPr>
                  <p:cNvPr id="97" name="مربع نص 96"/>
                  <p:cNvSpPr txBox="1"/>
                  <p:nvPr/>
                </p:nvSpPr>
                <p:spPr>
                  <a:xfrm>
                    <a:off x="2572459" y="4487299"/>
                    <a:ext cx="713657" cy="584775"/>
                  </a:xfrm>
                  <a:prstGeom prst="rect">
                    <a:avLst/>
                  </a:prstGeom>
                  <a:noFill/>
                </p:spPr>
                <p:txBody>
                  <a:bodyPr wrap="none" rtlCol="0">
                    <a:spAutoFit/>
                  </a:bodyPr>
                  <a:lstStyle/>
                  <a:p>
                    <a:pPr algn="l" rtl="0"/>
                    <a:r>
                      <a:rPr lang="en-US" sz="3200" dirty="0" smtClean="0"/>
                      <a:t>OH</a:t>
                    </a:r>
                    <a:endParaRPr lang="en-GB" sz="3200" dirty="0"/>
                  </a:p>
                </p:txBody>
              </p:sp>
              <p:sp>
                <p:nvSpPr>
                  <p:cNvPr id="98" name="مربع نص 97"/>
                  <p:cNvSpPr txBox="1"/>
                  <p:nvPr/>
                </p:nvSpPr>
                <p:spPr>
                  <a:xfrm>
                    <a:off x="2577311" y="3357562"/>
                    <a:ext cx="441146" cy="584775"/>
                  </a:xfrm>
                  <a:prstGeom prst="rect">
                    <a:avLst/>
                  </a:prstGeom>
                  <a:noFill/>
                </p:spPr>
                <p:txBody>
                  <a:bodyPr wrap="none" rtlCol="0">
                    <a:spAutoFit/>
                  </a:bodyPr>
                  <a:lstStyle/>
                  <a:p>
                    <a:pPr algn="l" rtl="0"/>
                    <a:r>
                      <a:rPr lang="en-US" sz="3200" dirty="0" smtClean="0"/>
                      <a:t>H</a:t>
                    </a:r>
                    <a:endParaRPr lang="en-GB" sz="3200" dirty="0"/>
                  </a:p>
                </p:txBody>
              </p:sp>
              <p:sp>
                <p:nvSpPr>
                  <p:cNvPr id="99" name="مربع نص 98"/>
                  <p:cNvSpPr txBox="1"/>
                  <p:nvPr/>
                </p:nvSpPr>
                <p:spPr>
                  <a:xfrm>
                    <a:off x="1059572" y="3429000"/>
                    <a:ext cx="713657" cy="584775"/>
                  </a:xfrm>
                  <a:prstGeom prst="rect">
                    <a:avLst/>
                  </a:prstGeom>
                  <a:noFill/>
                </p:spPr>
                <p:txBody>
                  <a:bodyPr wrap="none" rtlCol="0">
                    <a:spAutoFit/>
                  </a:bodyPr>
                  <a:lstStyle/>
                  <a:p>
                    <a:pPr algn="l" rtl="0"/>
                    <a:r>
                      <a:rPr lang="en-US" sz="3200" dirty="0" smtClean="0"/>
                      <a:t>OH</a:t>
                    </a:r>
                    <a:endParaRPr lang="en-GB" sz="3200" dirty="0"/>
                  </a:p>
                </p:txBody>
              </p:sp>
              <p:sp>
                <p:nvSpPr>
                  <p:cNvPr id="100" name="مربع نص 99"/>
                  <p:cNvSpPr txBox="1"/>
                  <p:nvPr/>
                </p:nvSpPr>
                <p:spPr>
                  <a:xfrm>
                    <a:off x="1333252" y="3987233"/>
                    <a:ext cx="441146" cy="584775"/>
                  </a:xfrm>
                  <a:prstGeom prst="rect">
                    <a:avLst/>
                  </a:prstGeom>
                  <a:noFill/>
                </p:spPr>
                <p:txBody>
                  <a:bodyPr wrap="none" rtlCol="0">
                    <a:spAutoFit/>
                  </a:bodyPr>
                  <a:lstStyle/>
                  <a:p>
                    <a:pPr algn="l" rtl="0"/>
                    <a:r>
                      <a:rPr lang="en-US" sz="3200" dirty="0" smtClean="0"/>
                      <a:t>H</a:t>
                    </a:r>
                    <a:endParaRPr lang="en-GB" sz="3200" dirty="0"/>
                  </a:p>
                </p:txBody>
              </p:sp>
              <p:sp>
                <p:nvSpPr>
                  <p:cNvPr id="101" name="مربع نص 100"/>
                  <p:cNvSpPr txBox="1"/>
                  <p:nvPr/>
                </p:nvSpPr>
                <p:spPr>
                  <a:xfrm>
                    <a:off x="1331256" y="4500570"/>
                    <a:ext cx="441146" cy="584775"/>
                  </a:xfrm>
                  <a:prstGeom prst="rect">
                    <a:avLst/>
                  </a:prstGeom>
                  <a:noFill/>
                </p:spPr>
                <p:txBody>
                  <a:bodyPr wrap="none" rtlCol="0">
                    <a:spAutoFit/>
                  </a:bodyPr>
                  <a:lstStyle/>
                  <a:p>
                    <a:pPr algn="l" rtl="0"/>
                    <a:r>
                      <a:rPr lang="en-US" sz="3200" dirty="0" smtClean="0"/>
                      <a:t>H</a:t>
                    </a:r>
                    <a:endParaRPr lang="en-GB" sz="3200" dirty="0"/>
                  </a:p>
                </p:txBody>
              </p:sp>
              <p:cxnSp>
                <p:nvCxnSpPr>
                  <p:cNvPr id="95" name="رابط مستقيم 94"/>
                  <p:cNvCxnSpPr/>
                  <p:nvPr/>
                </p:nvCxnSpPr>
                <p:spPr>
                  <a:xfrm>
                    <a:off x="1718059" y="3713164"/>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رابط مستقيم 95"/>
                  <p:cNvCxnSpPr/>
                  <p:nvPr/>
                </p:nvCxnSpPr>
                <p:spPr>
                  <a:xfrm>
                    <a:off x="1718059" y="4284668"/>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مربع نص 92"/>
                  <p:cNvSpPr txBox="1"/>
                  <p:nvPr/>
                </p:nvSpPr>
                <p:spPr>
                  <a:xfrm>
                    <a:off x="1946887" y="5072074"/>
                    <a:ext cx="1329210" cy="584775"/>
                  </a:xfrm>
                  <a:prstGeom prst="rect">
                    <a:avLst/>
                  </a:prstGeom>
                  <a:noFill/>
                </p:spPr>
                <p:txBody>
                  <a:bodyPr wrap="none" rtlCol="0">
                    <a:spAutoFit/>
                  </a:bodyPr>
                  <a:lstStyle/>
                  <a:p>
                    <a:pPr algn="l" rtl="0"/>
                    <a:r>
                      <a:rPr lang="en-US" sz="3200" dirty="0" smtClean="0"/>
                      <a:t>CH</a:t>
                    </a:r>
                    <a:r>
                      <a:rPr lang="en-US" sz="3200" b="1" baseline="-25000" dirty="0" smtClean="0"/>
                      <a:t>2</a:t>
                    </a:r>
                    <a:r>
                      <a:rPr lang="en-US" sz="3200" dirty="0" smtClean="0"/>
                      <a:t>OH</a:t>
                    </a:r>
                    <a:endParaRPr lang="en-GB" sz="3200" dirty="0"/>
                  </a:p>
                </p:txBody>
              </p:sp>
              <p:cxnSp>
                <p:nvCxnSpPr>
                  <p:cNvPr id="109" name="رابط مستقيم 108"/>
                  <p:cNvCxnSpPr/>
                  <p:nvPr/>
                </p:nvCxnSpPr>
                <p:spPr>
                  <a:xfrm>
                    <a:off x="1730856" y="3214686"/>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مربع نص 109"/>
                  <p:cNvSpPr txBox="1"/>
                  <p:nvPr/>
                </p:nvSpPr>
                <p:spPr>
                  <a:xfrm>
                    <a:off x="2573875" y="2928934"/>
                    <a:ext cx="713657" cy="584775"/>
                  </a:xfrm>
                  <a:prstGeom prst="rect">
                    <a:avLst/>
                  </a:prstGeom>
                  <a:noFill/>
                </p:spPr>
                <p:txBody>
                  <a:bodyPr wrap="none" rtlCol="0">
                    <a:spAutoFit/>
                  </a:bodyPr>
                  <a:lstStyle/>
                  <a:p>
                    <a:pPr algn="l" rtl="0"/>
                    <a:r>
                      <a:rPr lang="en-US" sz="3200" dirty="0" smtClean="0"/>
                      <a:t>OH</a:t>
                    </a:r>
                    <a:endParaRPr lang="en-GB" sz="3200" dirty="0"/>
                  </a:p>
                </p:txBody>
              </p:sp>
              <p:sp>
                <p:nvSpPr>
                  <p:cNvPr id="111" name="مربع نص 110"/>
                  <p:cNvSpPr txBox="1"/>
                  <p:nvPr/>
                </p:nvSpPr>
                <p:spPr>
                  <a:xfrm>
                    <a:off x="1331256" y="2915663"/>
                    <a:ext cx="441146" cy="584775"/>
                  </a:xfrm>
                  <a:prstGeom prst="rect">
                    <a:avLst/>
                  </a:prstGeom>
                  <a:noFill/>
                </p:spPr>
                <p:txBody>
                  <a:bodyPr wrap="none" rtlCol="0">
                    <a:spAutoFit/>
                  </a:bodyPr>
                  <a:lstStyle/>
                  <a:p>
                    <a:pPr algn="l" rtl="0"/>
                    <a:r>
                      <a:rPr lang="en-US" sz="3200" dirty="0" smtClean="0"/>
                      <a:t>H</a:t>
                    </a:r>
                    <a:endParaRPr lang="en-GB" sz="3200" dirty="0"/>
                  </a:p>
                </p:txBody>
              </p:sp>
              <p:cxnSp>
                <p:nvCxnSpPr>
                  <p:cNvPr id="113" name="رابط مستقيم 112"/>
                  <p:cNvCxnSpPr/>
                  <p:nvPr/>
                </p:nvCxnSpPr>
                <p:spPr>
                  <a:xfrm rot="10800000" flipV="1">
                    <a:off x="2183064" y="2357430"/>
                    <a:ext cx="348124" cy="298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رابط مستقيم 93"/>
                  <p:cNvCxnSpPr/>
                  <p:nvPr/>
                </p:nvCxnSpPr>
                <p:spPr>
                  <a:xfrm rot="5400000">
                    <a:off x="873874" y="3915411"/>
                    <a:ext cx="2571768" cy="27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7" name="مجموعة 86"/>
                <p:cNvGrpSpPr/>
                <p:nvPr/>
              </p:nvGrpSpPr>
              <p:grpSpPr>
                <a:xfrm>
                  <a:off x="2057156" y="2571744"/>
                  <a:ext cx="330920" cy="2726786"/>
                  <a:chOff x="2312254" y="2571744"/>
                  <a:chExt cx="330920" cy="2726786"/>
                </a:xfrm>
              </p:grpSpPr>
              <p:sp>
                <p:nvSpPr>
                  <p:cNvPr id="105" name="مربع نص 104"/>
                  <p:cNvSpPr txBox="1"/>
                  <p:nvPr/>
                </p:nvSpPr>
                <p:spPr>
                  <a:xfrm>
                    <a:off x="2339622" y="2887558"/>
                    <a:ext cx="301686" cy="369332"/>
                  </a:xfrm>
                  <a:prstGeom prst="rect">
                    <a:avLst/>
                  </a:prstGeom>
                  <a:noFill/>
                </p:spPr>
                <p:txBody>
                  <a:bodyPr wrap="none" rtlCol="0">
                    <a:spAutoFit/>
                  </a:bodyPr>
                  <a:lstStyle/>
                  <a:p>
                    <a:pPr algn="l" rtl="0"/>
                    <a:r>
                      <a:rPr lang="en-US" b="1" dirty="0" smtClean="0">
                        <a:solidFill>
                          <a:srgbClr val="C00000"/>
                        </a:solidFill>
                      </a:rPr>
                      <a:t>2</a:t>
                    </a:r>
                    <a:endParaRPr lang="en-GB" b="1" dirty="0">
                      <a:solidFill>
                        <a:srgbClr val="C00000"/>
                      </a:solidFill>
                    </a:endParaRPr>
                  </a:p>
                </p:txBody>
              </p:sp>
              <p:sp>
                <p:nvSpPr>
                  <p:cNvPr id="106" name="مربع نص 105"/>
                  <p:cNvSpPr txBox="1"/>
                  <p:nvPr/>
                </p:nvSpPr>
                <p:spPr>
                  <a:xfrm>
                    <a:off x="2339622" y="3399766"/>
                    <a:ext cx="301686" cy="369332"/>
                  </a:xfrm>
                  <a:prstGeom prst="rect">
                    <a:avLst/>
                  </a:prstGeom>
                  <a:noFill/>
                </p:spPr>
                <p:txBody>
                  <a:bodyPr wrap="none" rtlCol="0">
                    <a:spAutoFit/>
                  </a:bodyPr>
                  <a:lstStyle/>
                  <a:p>
                    <a:pPr algn="l" rtl="0"/>
                    <a:r>
                      <a:rPr lang="en-US" b="1" dirty="0" smtClean="0">
                        <a:solidFill>
                          <a:srgbClr val="C00000"/>
                        </a:solidFill>
                      </a:rPr>
                      <a:t>3</a:t>
                    </a:r>
                    <a:endParaRPr lang="en-GB" b="1" dirty="0">
                      <a:solidFill>
                        <a:srgbClr val="C00000"/>
                      </a:solidFill>
                    </a:endParaRPr>
                  </a:p>
                </p:txBody>
              </p:sp>
              <p:sp>
                <p:nvSpPr>
                  <p:cNvPr id="107" name="مربع نص 106"/>
                  <p:cNvSpPr txBox="1"/>
                  <p:nvPr/>
                </p:nvSpPr>
                <p:spPr>
                  <a:xfrm>
                    <a:off x="2339622" y="3971270"/>
                    <a:ext cx="301686" cy="369332"/>
                  </a:xfrm>
                  <a:prstGeom prst="rect">
                    <a:avLst/>
                  </a:prstGeom>
                  <a:noFill/>
                </p:spPr>
                <p:txBody>
                  <a:bodyPr wrap="none" rtlCol="0">
                    <a:spAutoFit/>
                  </a:bodyPr>
                  <a:lstStyle/>
                  <a:p>
                    <a:pPr algn="l" rtl="0"/>
                    <a:r>
                      <a:rPr lang="en-US" b="1" dirty="0" smtClean="0">
                        <a:solidFill>
                          <a:srgbClr val="C00000"/>
                        </a:solidFill>
                      </a:rPr>
                      <a:t>4</a:t>
                    </a:r>
                    <a:endParaRPr lang="en-GB" b="1" dirty="0">
                      <a:solidFill>
                        <a:srgbClr val="C00000"/>
                      </a:solidFill>
                    </a:endParaRPr>
                  </a:p>
                </p:txBody>
              </p:sp>
              <p:sp>
                <p:nvSpPr>
                  <p:cNvPr id="108" name="مربع نص 107"/>
                  <p:cNvSpPr txBox="1"/>
                  <p:nvPr/>
                </p:nvSpPr>
                <p:spPr>
                  <a:xfrm>
                    <a:off x="2327420" y="4929198"/>
                    <a:ext cx="301686" cy="369332"/>
                  </a:xfrm>
                  <a:prstGeom prst="rect">
                    <a:avLst/>
                  </a:prstGeom>
                  <a:noFill/>
                </p:spPr>
                <p:txBody>
                  <a:bodyPr wrap="none" rtlCol="0">
                    <a:spAutoFit/>
                  </a:bodyPr>
                  <a:lstStyle/>
                  <a:p>
                    <a:pPr algn="l" rtl="0"/>
                    <a:r>
                      <a:rPr lang="en-US" b="1" dirty="0" smtClean="0">
                        <a:solidFill>
                          <a:srgbClr val="C00000"/>
                        </a:solidFill>
                      </a:rPr>
                      <a:t>6</a:t>
                    </a:r>
                    <a:endParaRPr lang="en-GB" b="1" dirty="0">
                      <a:solidFill>
                        <a:srgbClr val="C00000"/>
                      </a:solidFill>
                    </a:endParaRPr>
                  </a:p>
                </p:txBody>
              </p:sp>
              <p:sp>
                <p:nvSpPr>
                  <p:cNvPr id="103" name="مربع نص 102"/>
                  <p:cNvSpPr txBox="1"/>
                  <p:nvPr/>
                </p:nvSpPr>
                <p:spPr>
                  <a:xfrm>
                    <a:off x="2312254" y="4530632"/>
                    <a:ext cx="301686" cy="369332"/>
                  </a:xfrm>
                  <a:prstGeom prst="rect">
                    <a:avLst/>
                  </a:prstGeom>
                  <a:noFill/>
                </p:spPr>
                <p:txBody>
                  <a:bodyPr wrap="none" rtlCol="0">
                    <a:spAutoFit/>
                  </a:bodyPr>
                  <a:lstStyle/>
                  <a:p>
                    <a:pPr algn="l" rtl="0"/>
                    <a:r>
                      <a:rPr lang="en-US" b="1" dirty="0" smtClean="0">
                        <a:solidFill>
                          <a:srgbClr val="C00000"/>
                        </a:solidFill>
                      </a:rPr>
                      <a:t>5</a:t>
                    </a:r>
                    <a:endParaRPr lang="en-GB" b="1" dirty="0">
                      <a:solidFill>
                        <a:srgbClr val="C00000"/>
                      </a:solidFill>
                    </a:endParaRPr>
                  </a:p>
                </p:txBody>
              </p:sp>
              <p:sp>
                <p:nvSpPr>
                  <p:cNvPr id="161" name="مربع نص 160"/>
                  <p:cNvSpPr txBox="1"/>
                  <p:nvPr/>
                </p:nvSpPr>
                <p:spPr>
                  <a:xfrm>
                    <a:off x="2341488" y="2571744"/>
                    <a:ext cx="301686" cy="369332"/>
                  </a:xfrm>
                  <a:prstGeom prst="rect">
                    <a:avLst/>
                  </a:prstGeom>
                  <a:noFill/>
                </p:spPr>
                <p:txBody>
                  <a:bodyPr wrap="none" rtlCol="0">
                    <a:spAutoFit/>
                  </a:bodyPr>
                  <a:lstStyle/>
                  <a:p>
                    <a:pPr algn="l" rtl="0"/>
                    <a:r>
                      <a:rPr lang="en-US" b="1" dirty="0" smtClean="0">
                        <a:solidFill>
                          <a:srgbClr val="C00000"/>
                        </a:solidFill>
                      </a:rPr>
                      <a:t>1</a:t>
                    </a:r>
                    <a:endParaRPr lang="en-GB" b="1" dirty="0">
                      <a:solidFill>
                        <a:srgbClr val="C00000"/>
                      </a:solidFill>
                    </a:endParaRPr>
                  </a:p>
                </p:txBody>
              </p:sp>
            </p:grpSp>
          </p:grpSp>
        </p:grpSp>
      </p:grpSp>
      <p:pic>
        <p:nvPicPr>
          <p:cNvPr id="72" name="Picture 2" descr="http://www.mutah.edu.jo/images/banners/medi-sign.gif"/>
          <p:cNvPicPr>
            <a:picLocks noChangeAspect="1" noChangeArrowheads="1"/>
          </p:cNvPicPr>
          <p:nvPr/>
        </p:nvPicPr>
        <p:blipFill>
          <a:blip r:embed="rId3" cstate="print"/>
          <a:srcRect/>
          <a:stretch>
            <a:fillRect/>
          </a:stretch>
        </p:blipFill>
        <p:spPr bwMode="auto">
          <a:xfrm>
            <a:off x="7929586" y="61864"/>
            <a:ext cx="1143008" cy="1295410"/>
          </a:xfrm>
          <a:prstGeom prst="rect">
            <a:avLst/>
          </a:prstGeom>
          <a:noFill/>
        </p:spPr>
      </p:pic>
      <p:sp>
        <p:nvSpPr>
          <p:cNvPr id="74" name="مستطيل 73"/>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مربع نص 74"/>
          <p:cNvSpPr txBox="1"/>
          <p:nvPr/>
        </p:nvSpPr>
        <p:spPr>
          <a:xfrm rot="16200000">
            <a:off x="-1277196" y="3455422"/>
            <a:ext cx="4176464" cy="523220"/>
          </a:xfrm>
          <a:prstGeom prst="rect">
            <a:avLst/>
          </a:prstGeom>
          <a:noFill/>
        </p:spPr>
        <p:txBody>
          <a:bodyPr wrap="square" rtlCol="0">
            <a:spAutoFit/>
          </a:bodyPr>
          <a:lstStyle/>
          <a:p>
            <a:pPr algn="ctr"/>
            <a:r>
              <a:rPr lang="en-US" sz="2800" b="1" dirty="0" err="1" smtClean="0">
                <a:solidFill>
                  <a:srgbClr val="C00000"/>
                </a:solidFill>
                <a:cs typeface="+mj-cs"/>
              </a:rPr>
              <a:t>Hexoaldose</a:t>
            </a:r>
            <a:r>
              <a:rPr lang="en-US" sz="2800" b="1" dirty="0" smtClean="0">
                <a:solidFill>
                  <a:srgbClr val="C00000"/>
                </a:solidFill>
                <a:cs typeface="+mj-cs"/>
              </a:rPr>
              <a:t>\</a:t>
            </a:r>
            <a:r>
              <a:rPr lang="en-US" sz="2800" b="1" dirty="0" err="1" smtClean="0">
                <a:solidFill>
                  <a:srgbClr val="C00000"/>
                </a:solidFill>
                <a:cs typeface="+mj-cs"/>
              </a:rPr>
              <a:t>Aldohexose</a:t>
            </a:r>
            <a:endParaRPr lang="en-US" sz="2800" b="1" dirty="0" smtClean="0">
              <a:solidFill>
                <a:srgbClr val="C00000"/>
              </a:solidFill>
              <a:cs typeface="+mj-cs"/>
            </a:endParaRPr>
          </a:p>
        </p:txBody>
      </p:sp>
      <p:sp>
        <p:nvSpPr>
          <p:cNvPr id="76" name="مربع نص 75"/>
          <p:cNvSpPr txBox="1"/>
          <p:nvPr/>
        </p:nvSpPr>
        <p:spPr>
          <a:xfrm rot="5400000">
            <a:off x="6686654" y="3671446"/>
            <a:ext cx="4176464" cy="523220"/>
          </a:xfrm>
          <a:prstGeom prst="rect">
            <a:avLst/>
          </a:prstGeom>
          <a:noFill/>
        </p:spPr>
        <p:txBody>
          <a:bodyPr wrap="square" rtlCol="0">
            <a:spAutoFit/>
          </a:bodyPr>
          <a:lstStyle/>
          <a:p>
            <a:pPr algn="ctr"/>
            <a:r>
              <a:rPr lang="en-US" sz="2800" b="1" dirty="0" err="1" smtClean="0">
                <a:solidFill>
                  <a:srgbClr val="C00000"/>
                </a:solidFill>
                <a:cs typeface="+mj-cs"/>
              </a:rPr>
              <a:t>Hexoketose</a:t>
            </a:r>
            <a:r>
              <a:rPr lang="en-US" sz="2800" b="1" dirty="0" smtClean="0">
                <a:solidFill>
                  <a:srgbClr val="C00000"/>
                </a:solidFill>
                <a:cs typeface="+mj-cs"/>
              </a:rPr>
              <a:t>\Keto</a:t>
            </a:r>
            <a:r>
              <a:rPr lang="en-US" sz="2800" b="1" dirty="0" smtClean="0">
                <a:solidFill>
                  <a:srgbClr val="C00000"/>
                </a:solidFill>
                <a:cs typeface="+mj-cs"/>
              </a:rPr>
              <a:t>hexose</a:t>
            </a:r>
            <a:endParaRPr lang="en-US" sz="2800" b="1" dirty="0" smtClean="0">
              <a:solidFill>
                <a:srgbClr val="C00000"/>
              </a:solidFill>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blinds(horizontal)">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linds(horizont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7"/>
                                        </p:tgtEl>
                                        <p:attrNameLst>
                                          <p:attrName>style.visibility</p:attrName>
                                        </p:attrNameLst>
                                      </p:cBhvr>
                                      <p:to>
                                        <p:strVal val="visible"/>
                                      </p:to>
                                    </p:set>
                                    <p:animEffect transition="in" filter="diamond(in)">
                                      <p:cBhvr>
                                        <p:cTn id="17" dur="500"/>
                                        <p:tgtEl>
                                          <p:spTgt spid="1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box(in)">
                                      <p:cBhvr>
                                        <p:cTn id="22" dur="1000"/>
                                        <p:tgtEl>
                                          <p:spTgt spid="7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box(in)">
                                      <p:cBhvr>
                                        <p:cTn id="27"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85" grpId="0" animBg="1"/>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smtClean="0">
                <a:solidFill>
                  <a:srgbClr val="C00000"/>
                </a:solidFill>
              </a:rPr>
              <a:t>Isomerization </a:t>
            </a:r>
            <a:r>
              <a:rPr lang="en-US" dirty="0" smtClean="0">
                <a:solidFill>
                  <a:srgbClr val="C00000"/>
                </a:solidFill>
              </a:rPr>
              <a:t> </a:t>
            </a:r>
            <a:endParaRPr lang="ar-JO" dirty="0">
              <a:solidFill>
                <a:srgbClr val="C00000"/>
              </a:solidFill>
            </a:endParaRPr>
          </a:p>
        </p:txBody>
      </p:sp>
      <p:sp>
        <p:nvSpPr>
          <p:cNvPr id="3" name="عنصر نائب للمحتوى 2"/>
          <p:cNvSpPr>
            <a:spLocks noGrp="1"/>
          </p:cNvSpPr>
          <p:nvPr>
            <p:ph idx="1"/>
          </p:nvPr>
        </p:nvSpPr>
        <p:spPr>
          <a:xfrm>
            <a:off x="500034" y="1357298"/>
            <a:ext cx="8858312" cy="5500726"/>
          </a:xfrm>
        </p:spPr>
        <p:txBody>
          <a:bodyPr>
            <a:normAutofit/>
          </a:bodyPr>
          <a:lstStyle/>
          <a:p>
            <a:pPr algn="l" rtl="0">
              <a:buFont typeface="Wingdings" pitchFamily="2" charset="2"/>
              <a:buChar char="q"/>
            </a:pPr>
            <a:r>
              <a:rPr lang="en-US" sz="2800" dirty="0" smtClean="0">
                <a:latin typeface="Arial" pitchFamily="34" charset="0"/>
                <a:cs typeface="Arial" pitchFamily="34" charset="0"/>
              </a:rPr>
              <a:t>Isomers: are molecules with same molecular </a:t>
            </a:r>
          </a:p>
          <a:p>
            <a:pPr algn="l" rtl="0">
              <a:buNone/>
            </a:pPr>
            <a:r>
              <a:rPr lang="en-US" sz="2800" dirty="0" smtClean="0">
                <a:latin typeface="Arial" pitchFamily="34" charset="0"/>
                <a:cs typeface="Arial" pitchFamily="34" charset="0"/>
              </a:rPr>
              <a:t>  formula but different chemical structures</a:t>
            </a:r>
          </a:p>
          <a:p>
            <a:pPr algn="l" rtl="0"/>
            <a:endParaRPr lang="en-US" sz="800" dirty="0" smtClean="0">
              <a:latin typeface="Arial" pitchFamily="34" charset="0"/>
              <a:cs typeface="Arial" pitchFamily="34" charset="0"/>
            </a:endParaRPr>
          </a:p>
          <a:p>
            <a:pPr marL="914400" lvl="1" indent="-457200" algn="l" rtl="0">
              <a:buFont typeface="+mj-lt"/>
              <a:buAutoNum type="arabicPeriod"/>
            </a:pPr>
            <a:r>
              <a:rPr lang="en-US" sz="2400" dirty="0" smtClean="0">
                <a:latin typeface="Arial" pitchFamily="34" charset="0"/>
                <a:cs typeface="Arial" pitchFamily="34" charset="0"/>
              </a:rPr>
              <a:t>Constitutional (structural) isomers: atoms  and functional groups bind together in different ways (e.g. glucose and fructose)</a:t>
            </a:r>
          </a:p>
          <a:p>
            <a:pPr marL="914400" lvl="1" indent="-457200" algn="l" rtl="0">
              <a:buFont typeface="+mj-lt"/>
              <a:buAutoNum type="arabicPeriod"/>
            </a:pPr>
            <a:r>
              <a:rPr lang="en-US" sz="2400" dirty="0" smtClean="0">
                <a:latin typeface="Arial" pitchFamily="34" charset="0"/>
                <a:cs typeface="Arial" pitchFamily="34" charset="0"/>
              </a:rPr>
              <a:t>Stereroisomers (spatial isomers): differ in the configuration of atoms rather than the order of atomic connectivity</a:t>
            </a:r>
          </a:p>
          <a:p>
            <a:pPr lvl="1" algn="l" rtl="0"/>
            <a:endParaRPr lang="en-US" sz="800" dirty="0" smtClean="0">
              <a:latin typeface="Arial" pitchFamily="34" charset="0"/>
              <a:cs typeface="Arial" pitchFamily="34" charset="0"/>
            </a:endParaRPr>
          </a:p>
          <a:p>
            <a:pPr lvl="2" algn="l" rtl="0">
              <a:buFont typeface="Wingdings" pitchFamily="2" charset="2"/>
              <a:buChar char="§"/>
            </a:pPr>
            <a:r>
              <a:rPr lang="en-US" sz="2000" dirty="0" smtClean="0">
                <a:latin typeface="Arial" pitchFamily="34" charset="0"/>
                <a:cs typeface="Arial" pitchFamily="34" charset="0"/>
              </a:rPr>
              <a:t>Chiral carbon: asymmetric carbon atom attached to 4 different groups of atoms</a:t>
            </a:r>
          </a:p>
          <a:p>
            <a:pPr lvl="2" algn="l" rtl="0">
              <a:buFont typeface="Wingdings" pitchFamily="2" charset="2"/>
              <a:buChar char="§"/>
            </a:pPr>
            <a:r>
              <a:rPr lang="en-US" sz="2000" dirty="0" smtClean="0">
                <a:latin typeface="Arial" pitchFamily="34" charset="0"/>
                <a:cs typeface="Arial" pitchFamily="34" charset="0"/>
              </a:rPr>
              <a:t>The number of stereoisomers for any given molecules = </a:t>
            </a:r>
            <a:r>
              <a:rPr lang="en-US" sz="2000" b="1" dirty="0" smtClean="0">
                <a:latin typeface="Arial" pitchFamily="34" charset="0"/>
                <a:cs typeface="Arial" pitchFamily="34" charset="0"/>
              </a:rPr>
              <a:t>2</a:t>
            </a:r>
            <a:r>
              <a:rPr lang="en-US" sz="2000" b="1" baseline="30000" dirty="0" smtClean="0">
                <a:latin typeface="Arial" pitchFamily="34" charset="0"/>
                <a:cs typeface="Arial" pitchFamily="34" charset="0"/>
              </a:rPr>
              <a:t>n</a:t>
            </a:r>
            <a:r>
              <a:rPr lang="en-US" sz="2000" b="1" dirty="0" smtClean="0">
                <a:latin typeface="Arial" pitchFamily="34" charset="0"/>
                <a:cs typeface="Arial" pitchFamily="34" charset="0"/>
              </a:rPr>
              <a:t> </a:t>
            </a:r>
            <a:r>
              <a:rPr lang="en-US" sz="2000" dirty="0" smtClean="0">
                <a:latin typeface="Arial" pitchFamily="34" charset="0"/>
                <a:cs typeface="Arial" pitchFamily="34" charset="0"/>
              </a:rPr>
              <a:t>where n represents the number of chiral centers</a:t>
            </a:r>
            <a:r>
              <a:rPr lang="en-US" sz="2000" b="1" dirty="0" smtClean="0">
                <a:latin typeface="Arial" pitchFamily="34" charset="0"/>
                <a:cs typeface="Arial" pitchFamily="34" charset="0"/>
              </a:rPr>
              <a:t> </a:t>
            </a:r>
            <a:endParaRPr lang="ar-JO" sz="2000" b="1" dirty="0" smtClean="0">
              <a:latin typeface="Arial" pitchFamily="34" charset="0"/>
              <a:cs typeface="Arial" pitchFamily="34" charset="0"/>
            </a:endParaRPr>
          </a:p>
          <a:p>
            <a:pPr lvl="1" algn="l" rtl="0">
              <a:buNone/>
            </a:pPr>
            <a:endParaRPr lang="en-US" sz="2400" dirty="0" smtClean="0"/>
          </a:p>
        </p:txBody>
      </p:sp>
      <p:pic>
        <p:nvPicPr>
          <p:cNvPr id="5" name="Picture 2" descr="http://www.mutah.edu.jo/images/banners/medi-sign.gif"/>
          <p:cNvPicPr>
            <a:picLocks noChangeAspect="1" noChangeArrowheads="1"/>
          </p:cNvPicPr>
          <p:nvPr/>
        </p:nvPicPr>
        <p:blipFill>
          <a:blip r:embed="rId2" cstate="print"/>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heckerboard(down)">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heckerboard(down)">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مستطيل 42"/>
          <p:cNvSpPr/>
          <p:nvPr/>
        </p:nvSpPr>
        <p:spPr>
          <a:xfrm>
            <a:off x="2328188" y="4559038"/>
            <a:ext cx="428628" cy="42862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2" name="مستطيل 41"/>
          <p:cNvSpPr/>
          <p:nvPr/>
        </p:nvSpPr>
        <p:spPr>
          <a:xfrm>
            <a:off x="2315218" y="4019704"/>
            <a:ext cx="428628" cy="42862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1" name="مستطيل 40"/>
          <p:cNvSpPr/>
          <p:nvPr/>
        </p:nvSpPr>
        <p:spPr>
          <a:xfrm>
            <a:off x="2329286" y="3487468"/>
            <a:ext cx="428628" cy="4286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0" name="مستطيل 39"/>
          <p:cNvSpPr/>
          <p:nvPr/>
        </p:nvSpPr>
        <p:spPr>
          <a:xfrm>
            <a:off x="2342256" y="3000372"/>
            <a:ext cx="428628" cy="428628"/>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 name="عنوان 1"/>
          <p:cNvSpPr>
            <a:spLocks noGrp="1"/>
          </p:cNvSpPr>
          <p:nvPr>
            <p:ph type="title"/>
          </p:nvPr>
        </p:nvSpPr>
        <p:spPr>
          <a:xfrm>
            <a:off x="-71470" y="71422"/>
            <a:ext cx="8229600" cy="1143000"/>
          </a:xfrm>
        </p:spPr>
        <p:txBody>
          <a:bodyPr/>
          <a:lstStyle/>
          <a:p>
            <a:pPr rtl="0"/>
            <a:r>
              <a:rPr lang="en-GB" dirty="0" smtClean="0">
                <a:solidFill>
                  <a:srgbClr val="C00000"/>
                </a:solidFill>
              </a:rPr>
              <a:t>Isomerization</a:t>
            </a:r>
            <a:endParaRPr lang="en-GB" dirty="0"/>
          </a:p>
        </p:txBody>
      </p:sp>
      <p:pic>
        <p:nvPicPr>
          <p:cNvPr id="5" name="Picture 2" descr="http://www.mutah.edu.jo/images/banners/medi-sign.gif"/>
          <p:cNvPicPr>
            <a:picLocks noChangeAspect="1" noChangeArrowheads="1"/>
          </p:cNvPicPr>
          <p:nvPr/>
        </p:nvPicPr>
        <p:blipFill>
          <a:blip r:embed="rId2" cstate="print"/>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مربع نص 6"/>
          <p:cNvSpPr txBox="1"/>
          <p:nvPr/>
        </p:nvSpPr>
        <p:spPr>
          <a:xfrm>
            <a:off x="1785918" y="5857892"/>
            <a:ext cx="1430327" cy="461665"/>
          </a:xfrm>
          <a:prstGeom prst="rect">
            <a:avLst/>
          </a:prstGeom>
          <a:noFill/>
        </p:spPr>
        <p:txBody>
          <a:bodyPr wrap="none" rtlCol="0">
            <a:spAutoFit/>
          </a:bodyPr>
          <a:lstStyle/>
          <a:p>
            <a:r>
              <a:rPr lang="en-US" sz="2400" b="1" dirty="0" smtClean="0">
                <a:solidFill>
                  <a:srgbClr val="002060"/>
                </a:solidFill>
              </a:rPr>
              <a:t>D-glucose</a:t>
            </a:r>
            <a:endParaRPr lang="en-GB" sz="2400" b="1" dirty="0">
              <a:solidFill>
                <a:srgbClr val="002060"/>
              </a:solidFill>
            </a:endParaRPr>
          </a:p>
        </p:txBody>
      </p:sp>
      <p:grpSp>
        <p:nvGrpSpPr>
          <p:cNvPr id="8" name="مجموعة 7"/>
          <p:cNvGrpSpPr/>
          <p:nvPr/>
        </p:nvGrpSpPr>
        <p:grpSpPr>
          <a:xfrm>
            <a:off x="1428728" y="2003566"/>
            <a:ext cx="2227960" cy="3653283"/>
            <a:chOff x="1000100" y="2003566"/>
            <a:chExt cx="2227960" cy="3653283"/>
          </a:xfrm>
        </p:grpSpPr>
        <p:cxnSp>
          <p:nvCxnSpPr>
            <p:cNvPr id="9" name="رابط مستقيم 8"/>
            <p:cNvCxnSpPr/>
            <p:nvPr/>
          </p:nvCxnSpPr>
          <p:spPr>
            <a:xfrm rot="10800000">
              <a:off x="1857357" y="2357431"/>
              <a:ext cx="381823" cy="2102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مجموعة 103"/>
            <p:cNvGrpSpPr/>
            <p:nvPr/>
          </p:nvGrpSpPr>
          <p:grpSpPr>
            <a:xfrm>
              <a:off x="1000100" y="2003566"/>
              <a:ext cx="2227960" cy="3653283"/>
              <a:chOff x="1000100" y="2003566"/>
              <a:chExt cx="2227960" cy="3653283"/>
            </a:xfrm>
          </p:grpSpPr>
          <p:grpSp>
            <p:nvGrpSpPr>
              <p:cNvPr id="11" name="مجموعة 91"/>
              <p:cNvGrpSpPr/>
              <p:nvPr/>
            </p:nvGrpSpPr>
            <p:grpSpPr>
              <a:xfrm>
                <a:off x="1471912" y="2003566"/>
                <a:ext cx="683794" cy="584775"/>
                <a:chOff x="1471912" y="2003566"/>
                <a:chExt cx="683794" cy="584775"/>
              </a:xfrm>
            </p:grpSpPr>
            <p:cxnSp>
              <p:nvCxnSpPr>
                <p:cNvPr id="37" name="رابط مستقيم 36"/>
                <p:cNvCxnSpPr/>
                <p:nvPr/>
              </p:nvCxnSpPr>
              <p:spPr>
                <a:xfrm rot="12576756">
                  <a:off x="1727078" y="2558292"/>
                  <a:ext cx="428628"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مربع نص 37"/>
                <p:cNvSpPr txBox="1"/>
                <p:nvPr/>
              </p:nvSpPr>
              <p:spPr>
                <a:xfrm rot="12576756">
                  <a:off x="1471912" y="2003566"/>
                  <a:ext cx="457176" cy="584775"/>
                </a:xfrm>
                <a:prstGeom prst="rect">
                  <a:avLst/>
                </a:prstGeom>
                <a:noFill/>
              </p:spPr>
              <p:txBody>
                <a:bodyPr wrap="none" rtlCol="0">
                  <a:spAutoFit/>
                </a:bodyPr>
                <a:lstStyle/>
                <a:p>
                  <a:pPr algn="l" rtl="0"/>
                  <a:r>
                    <a:rPr lang="en-US" sz="3200" dirty="0" smtClean="0"/>
                    <a:t>O</a:t>
                  </a:r>
                  <a:endParaRPr lang="en-GB" sz="3200" dirty="0"/>
                </a:p>
              </p:txBody>
            </p:sp>
          </p:grpSp>
          <p:sp>
            <p:nvSpPr>
              <p:cNvPr id="12" name="مربع نص 11"/>
              <p:cNvSpPr txBox="1"/>
              <p:nvPr/>
            </p:nvSpPr>
            <p:spPr>
              <a:xfrm>
                <a:off x="2460196" y="2058407"/>
                <a:ext cx="441146" cy="584775"/>
              </a:xfrm>
              <a:prstGeom prst="rect">
                <a:avLst/>
              </a:prstGeom>
              <a:noFill/>
            </p:spPr>
            <p:txBody>
              <a:bodyPr wrap="none" rtlCol="0">
                <a:spAutoFit/>
              </a:bodyPr>
              <a:lstStyle/>
              <a:p>
                <a:pPr algn="l" rtl="0"/>
                <a:r>
                  <a:rPr lang="en-US" sz="3200" dirty="0" smtClean="0"/>
                  <a:t>H</a:t>
                </a:r>
                <a:endParaRPr lang="en-GB" sz="3200" dirty="0"/>
              </a:p>
            </p:txBody>
          </p:sp>
          <p:grpSp>
            <p:nvGrpSpPr>
              <p:cNvPr id="13" name="مجموعة 90"/>
              <p:cNvGrpSpPr/>
              <p:nvPr/>
            </p:nvGrpSpPr>
            <p:grpSpPr>
              <a:xfrm>
                <a:off x="1000100" y="2357430"/>
                <a:ext cx="2227960" cy="3299419"/>
                <a:chOff x="1000100" y="2357430"/>
                <a:chExt cx="2227960" cy="3299419"/>
              </a:xfrm>
            </p:grpSpPr>
            <p:grpSp>
              <p:nvGrpSpPr>
                <p:cNvPr id="14" name="مجموعة 88"/>
                <p:cNvGrpSpPr/>
                <p:nvPr/>
              </p:nvGrpSpPr>
              <p:grpSpPr>
                <a:xfrm>
                  <a:off x="1000100" y="2357430"/>
                  <a:ext cx="2227960" cy="3299419"/>
                  <a:chOff x="1059572" y="2357430"/>
                  <a:chExt cx="2227960" cy="3299419"/>
                </a:xfrm>
              </p:grpSpPr>
              <p:cxnSp>
                <p:nvCxnSpPr>
                  <p:cNvPr id="22" name="رابط مستقيم 21"/>
                  <p:cNvCxnSpPr/>
                  <p:nvPr/>
                </p:nvCxnSpPr>
                <p:spPr>
                  <a:xfrm>
                    <a:off x="1718083" y="4812870"/>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مربع نص 22"/>
                  <p:cNvSpPr txBox="1"/>
                  <p:nvPr/>
                </p:nvSpPr>
                <p:spPr>
                  <a:xfrm>
                    <a:off x="2560216" y="3929066"/>
                    <a:ext cx="713657" cy="584775"/>
                  </a:xfrm>
                  <a:prstGeom prst="rect">
                    <a:avLst/>
                  </a:prstGeom>
                  <a:noFill/>
                </p:spPr>
                <p:txBody>
                  <a:bodyPr wrap="none" rtlCol="0">
                    <a:spAutoFit/>
                  </a:bodyPr>
                  <a:lstStyle/>
                  <a:p>
                    <a:pPr algn="l" rtl="0"/>
                    <a:r>
                      <a:rPr lang="en-US" sz="3200" dirty="0" smtClean="0"/>
                      <a:t>OH</a:t>
                    </a:r>
                    <a:endParaRPr lang="en-GB" sz="3200" dirty="0"/>
                  </a:p>
                </p:txBody>
              </p:sp>
              <p:sp>
                <p:nvSpPr>
                  <p:cNvPr id="24" name="مربع نص 23"/>
                  <p:cNvSpPr txBox="1"/>
                  <p:nvPr/>
                </p:nvSpPr>
                <p:spPr>
                  <a:xfrm>
                    <a:off x="2572459" y="4487299"/>
                    <a:ext cx="713657" cy="584775"/>
                  </a:xfrm>
                  <a:prstGeom prst="rect">
                    <a:avLst/>
                  </a:prstGeom>
                  <a:noFill/>
                </p:spPr>
                <p:txBody>
                  <a:bodyPr wrap="none" rtlCol="0">
                    <a:spAutoFit/>
                  </a:bodyPr>
                  <a:lstStyle/>
                  <a:p>
                    <a:pPr algn="l" rtl="0"/>
                    <a:r>
                      <a:rPr lang="en-US" sz="3200" dirty="0" smtClean="0"/>
                      <a:t>OH</a:t>
                    </a:r>
                    <a:endParaRPr lang="en-GB" sz="3200" dirty="0"/>
                  </a:p>
                </p:txBody>
              </p:sp>
              <p:sp>
                <p:nvSpPr>
                  <p:cNvPr id="25" name="مربع نص 24"/>
                  <p:cNvSpPr txBox="1"/>
                  <p:nvPr/>
                </p:nvSpPr>
                <p:spPr>
                  <a:xfrm>
                    <a:off x="2577311" y="3357562"/>
                    <a:ext cx="441146" cy="584775"/>
                  </a:xfrm>
                  <a:prstGeom prst="rect">
                    <a:avLst/>
                  </a:prstGeom>
                  <a:noFill/>
                </p:spPr>
                <p:txBody>
                  <a:bodyPr wrap="none" rtlCol="0">
                    <a:spAutoFit/>
                  </a:bodyPr>
                  <a:lstStyle/>
                  <a:p>
                    <a:pPr algn="l" rtl="0"/>
                    <a:r>
                      <a:rPr lang="en-US" sz="3200" dirty="0" smtClean="0"/>
                      <a:t>H</a:t>
                    </a:r>
                    <a:endParaRPr lang="en-GB" sz="3200" dirty="0"/>
                  </a:p>
                </p:txBody>
              </p:sp>
              <p:sp>
                <p:nvSpPr>
                  <p:cNvPr id="26" name="مربع نص 25"/>
                  <p:cNvSpPr txBox="1"/>
                  <p:nvPr/>
                </p:nvSpPr>
                <p:spPr>
                  <a:xfrm>
                    <a:off x="1059572" y="3429000"/>
                    <a:ext cx="713657" cy="584775"/>
                  </a:xfrm>
                  <a:prstGeom prst="rect">
                    <a:avLst/>
                  </a:prstGeom>
                  <a:noFill/>
                </p:spPr>
                <p:txBody>
                  <a:bodyPr wrap="none" rtlCol="0">
                    <a:spAutoFit/>
                  </a:bodyPr>
                  <a:lstStyle/>
                  <a:p>
                    <a:pPr algn="l" rtl="0"/>
                    <a:r>
                      <a:rPr lang="en-US" sz="3200" dirty="0" smtClean="0"/>
                      <a:t>OH</a:t>
                    </a:r>
                    <a:endParaRPr lang="en-GB" sz="3200" dirty="0"/>
                  </a:p>
                </p:txBody>
              </p:sp>
              <p:sp>
                <p:nvSpPr>
                  <p:cNvPr id="27" name="مربع نص 26"/>
                  <p:cNvSpPr txBox="1"/>
                  <p:nvPr/>
                </p:nvSpPr>
                <p:spPr>
                  <a:xfrm>
                    <a:off x="1333252" y="3987233"/>
                    <a:ext cx="441146" cy="584775"/>
                  </a:xfrm>
                  <a:prstGeom prst="rect">
                    <a:avLst/>
                  </a:prstGeom>
                  <a:noFill/>
                </p:spPr>
                <p:txBody>
                  <a:bodyPr wrap="none" rtlCol="0">
                    <a:spAutoFit/>
                  </a:bodyPr>
                  <a:lstStyle/>
                  <a:p>
                    <a:pPr algn="l" rtl="0"/>
                    <a:r>
                      <a:rPr lang="en-US" sz="3200" dirty="0" smtClean="0"/>
                      <a:t>H</a:t>
                    </a:r>
                    <a:endParaRPr lang="en-GB" sz="3200" dirty="0"/>
                  </a:p>
                </p:txBody>
              </p:sp>
              <p:sp>
                <p:nvSpPr>
                  <p:cNvPr id="28" name="مربع نص 27"/>
                  <p:cNvSpPr txBox="1"/>
                  <p:nvPr/>
                </p:nvSpPr>
                <p:spPr>
                  <a:xfrm>
                    <a:off x="1331256" y="4500570"/>
                    <a:ext cx="441146" cy="584775"/>
                  </a:xfrm>
                  <a:prstGeom prst="rect">
                    <a:avLst/>
                  </a:prstGeom>
                  <a:noFill/>
                </p:spPr>
                <p:txBody>
                  <a:bodyPr wrap="none" rtlCol="0">
                    <a:spAutoFit/>
                  </a:bodyPr>
                  <a:lstStyle/>
                  <a:p>
                    <a:pPr algn="l" rtl="0"/>
                    <a:r>
                      <a:rPr lang="en-US" sz="3200" dirty="0" smtClean="0"/>
                      <a:t>H</a:t>
                    </a:r>
                    <a:endParaRPr lang="en-GB" sz="3200" dirty="0"/>
                  </a:p>
                </p:txBody>
              </p:sp>
              <p:cxnSp>
                <p:nvCxnSpPr>
                  <p:cNvPr id="29" name="رابط مستقيم 28"/>
                  <p:cNvCxnSpPr/>
                  <p:nvPr/>
                </p:nvCxnSpPr>
                <p:spPr>
                  <a:xfrm>
                    <a:off x="1718059" y="3713164"/>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رابط مستقيم 29"/>
                  <p:cNvCxnSpPr/>
                  <p:nvPr/>
                </p:nvCxnSpPr>
                <p:spPr>
                  <a:xfrm>
                    <a:off x="1718059" y="4284668"/>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مربع نص 30"/>
                  <p:cNvSpPr txBox="1"/>
                  <p:nvPr/>
                </p:nvSpPr>
                <p:spPr>
                  <a:xfrm>
                    <a:off x="1946887" y="5072074"/>
                    <a:ext cx="1329210" cy="584775"/>
                  </a:xfrm>
                  <a:prstGeom prst="rect">
                    <a:avLst/>
                  </a:prstGeom>
                  <a:noFill/>
                </p:spPr>
                <p:txBody>
                  <a:bodyPr wrap="none" rtlCol="0">
                    <a:spAutoFit/>
                  </a:bodyPr>
                  <a:lstStyle/>
                  <a:p>
                    <a:pPr algn="l" rtl="0"/>
                    <a:r>
                      <a:rPr lang="en-US" sz="3200" dirty="0" smtClean="0"/>
                      <a:t>CH</a:t>
                    </a:r>
                    <a:r>
                      <a:rPr lang="en-US" sz="3200" b="1" baseline="-25000" dirty="0" smtClean="0"/>
                      <a:t>2</a:t>
                    </a:r>
                    <a:r>
                      <a:rPr lang="en-US" sz="3200" dirty="0" smtClean="0"/>
                      <a:t>OH</a:t>
                    </a:r>
                    <a:endParaRPr lang="en-GB" sz="3200" dirty="0"/>
                  </a:p>
                </p:txBody>
              </p:sp>
              <p:cxnSp>
                <p:nvCxnSpPr>
                  <p:cNvPr id="32" name="رابط مستقيم 31"/>
                  <p:cNvCxnSpPr/>
                  <p:nvPr/>
                </p:nvCxnSpPr>
                <p:spPr>
                  <a:xfrm>
                    <a:off x="1730856" y="3214686"/>
                    <a:ext cx="92869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مربع نص 32"/>
                  <p:cNvSpPr txBox="1"/>
                  <p:nvPr/>
                </p:nvSpPr>
                <p:spPr>
                  <a:xfrm>
                    <a:off x="2573875" y="2928934"/>
                    <a:ext cx="713657" cy="584775"/>
                  </a:xfrm>
                  <a:prstGeom prst="rect">
                    <a:avLst/>
                  </a:prstGeom>
                  <a:noFill/>
                </p:spPr>
                <p:txBody>
                  <a:bodyPr wrap="none" rtlCol="0">
                    <a:spAutoFit/>
                  </a:bodyPr>
                  <a:lstStyle/>
                  <a:p>
                    <a:pPr algn="l" rtl="0"/>
                    <a:r>
                      <a:rPr lang="en-US" sz="3200" dirty="0" smtClean="0"/>
                      <a:t>OH</a:t>
                    </a:r>
                    <a:endParaRPr lang="en-GB" sz="3200" dirty="0"/>
                  </a:p>
                </p:txBody>
              </p:sp>
              <p:sp>
                <p:nvSpPr>
                  <p:cNvPr id="34" name="مربع نص 33"/>
                  <p:cNvSpPr txBox="1"/>
                  <p:nvPr/>
                </p:nvSpPr>
                <p:spPr>
                  <a:xfrm>
                    <a:off x="1331256" y="2915663"/>
                    <a:ext cx="441146" cy="584775"/>
                  </a:xfrm>
                  <a:prstGeom prst="rect">
                    <a:avLst/>
                  </a:prstGeom>
                  <a:noFill/>
                </p:spPr>
                <p:txBody>
                  <a:bodyPr wrap="none" rtlCol="0">
                    <a:spAutoFit/>
                  </a:bodyPr>
                  <a:lstStyle/>
                  <a:p>
                    <a:pPr algn="l" rtl="0"/>
                    <a:r>
                      <a:rPr lang="en-US" sz="3200" dirty="0" smtClean="0"/>
                      <a:t>H</a:t>
                    </a:r>
                    <a:endParaRPr lang="en-GB" sz="3200" dirty="0"/>
                  </a:p>
                </p:txBody>
              </p:sp>
              <p:cxnSp>
                <p:nvCxnSpPr>
                  <p:cNvPr id="35" name="رابط مستقيم 34"/>
                  <p:cNvCxnSpPr/>
                  <p:nvPr/>
                </p:nvCxnSpPr>
                <p:spPr>
                  <a:xfrm rot="10800000" flipV="1">
                    <a:off x="2183064" y="2357430"/>
                    <a:ext cx="348124" cy="298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رابط مستقيم 35"/>
                  <p:cNvCxnSpPr/>
                  <p:nvPr/>
                </p:nvCxnSpPr>
                <p:spPr>
                  <a:xfrm rot="5400000">
                    <a:off x="873874" y="3915411"/>
                    <a:ext cx="2571768" cy="27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مجموعة 86"/>
                <p:cNvGrpSpPr/>
                <p:nvPr/>
              </p:nvGrpSpPr>
              <p:grpSpPr>
                <a:xfrm>
                  <a:off x="2057156" y="2571744"/>
                  <a:ext cx="330920" cy="2726786"/>
                  <a:chOff x="2312254" y="2571744"/>
                  <a:chExt cx="330920" cy="2726786"/>
                </a:xfrm>
              </p:grpSpPr>
              <p:sp>
                <p:nvSpPr>
                  <p:cNvPr id="16" name="مربع نص 15"/>
                  <p:cNvSpPr txBox="1"/>
                  <p:nvPr/>
                </p:nvSpPr>
                <p:spPr>
                  <a:xfrm>
                    <a:off x="2339622" y="2887558"/>
                    <a:ext cx="301686" cy="369332"/>
                  </a:xfrm>
                  <a:prstGeom prst="rect">
                    <a:avLst/>
                  </a:prstGeom>
                  <a:noFill/>
                </p:spPr>
                <p:txBody>
                  <a:bodyPr wrap="none" rtlCol="0">
                    <a:spAutoFit/>
                  </a:bodyPr>
                  <a:lstStyle/>
                  <a:p>
                    <a:pPr algn="l" rtl="0"/>
                    <a:r>
                      <a:rPr lang="en-US" b="1" dirty="0" smtClean="0">
                        <a:solidFill>
                          <a:srgbClr val="C00000"/>
                        </a:solidFill>
                      </a:rPr>
                      <a:t>2</a:t>
                    </a:r>
                    <a:endParaRPr lang="en-GB" b="1" dirty="0">
                      <a:solidFill>
                        <a:srgbClr val="C00000"/>
                      </a:solidFill>
                    </a:endParaRPr>
                  </a:p>
                </p:txBody>
              </p:sp>
              <p:sp>
                <p:nvSpPr>
                  <p:cNvPr id="17" name="مربع نص 16"/>
                  <p:cNvSpPr txBox="1"/>
                  <p:nvPr/>
                </p:nvSpPr>
                <p:spPr>
                  <a:xfrm>
                    <a:off x="2339622" y="3399766"/>
                    <a:ext cx="301686" cy="369332"/>
                  </a:xfrm>
                  <a:prstGeom prst="rect">
                    <a:avLst/>
                  </a:prstGeom>
                  <a:noFill/>
                </p:spPr>
                <p:txBody>
                  <a:bodyPr wrap="none" rtlCol="0">
                    <a:spAutoFit/>
                  </a:bodyPr>
                  <a:lstStyle/>
                  <a:p>
                    <a:pPr algn="l" rtl="0"/>
                    <a:r>
                      <a:rPr lang="en-US" b="1" dirty="0" smtClean="0">
                        <a:solidFill>
                          <a:srgbClr val="C00000"/>
                        </a:solidFill>
                      </a:rPr>
                      <a:t>3</a:t>
                    </a:r>
                    <a:endParaRPr lang="en-GB" b="1" dirty="0">
                      <a:solidFill>
                        <a:srgbClr val="C00000"/>
                      </a:solidFill>
                    </a:endParaRPr>
                  </a:p>
                </p:txBody>
              </p:sp>
              <p:sp>
                <p:nvSpPr>
                  <p:cNvPr id="18" name="مربع نص 17"/>
                  <p:cNvSpPr txBox="1"/>
                  <p:nvPr/>
                </p:nvSpPr>
                <p:spPr>
                  <a:xfrm>
                    <a:off x="2339622" y="3971270"/>
                    <a:ext cx="301686" cy="369332"/>
                  </a:xfrm>
                  <a:prstGeom prst="rect">
                    <a:avLst/>
                  </a:prstGeom>
                  <a:noFill/>
                </p:spPr>
                <p:txBody>
                  <a:bodyPr wrap="none" rtlCol="0">
                    <a:spAutoFit/>
                  </a:bodyPr>
                  <a:lstStyle/>
                  <a:p>
                    <a:pPr algn="l" rtl="0"/>
                    <a:r>
                      <a:rPr lang="en-US" b="1" dirty="0" smtClean="0">
                        <a:solidFill>
                          <a:srgbClr val="C00000"/>
                        </a:solidFill>
                      </a:rPr>
                      <a:t>4</a:t>
                    </a:r>
                    <a:endParaRPr lang="en-GB" b="1" dirty="0">
                      <a:solidFill>
                        <a:srgbClr val="C00000"/>
                      </a:solidFill>
                    </a:endParaRPr>
                  </a:p>
                </p:txBody>
              </p:sp>
              <p:sp>
                <p:nvSpPr>
                  <p:cNvPr id="19" name="مربع نص 18"/>
                  <p:cNvSpPr txBox="1"/>
                  <p:nvPr/>
                </p:nvSpPr>
                <p:spPr>
                  <a:xfrm>
                    <a:off x="2327420" y="4929198"/>
                    <a:ext cx="301686" cy="369332"/>
                  </a:xfrm>
                  <a:prstGeom prst="rect">
                    <a:avLst/>
                  </a:prstGeom>
                  <a:noFill/>
                </p:spPr>
                <p:txBody>
                  <a:bodyPr wrap="none" rtlCol="0">
                    <a:spAutoFit/>
                  </a:bodyPr>
                  <a:lstStyle/>
                  <a:p>
                    <a:pPr algn="l" rtl="0"/>
                    <a:r>
                      <a:rPr lang="en-US" b="1" dirty="0" smtClean="0">
                        <a:solidFill>
                          <a:srgbClr val="C00000"/>
                        </a:solidFill>
                      </a:rPr>
                      <a:t>6</a:t>
                    </a:r>
                    <a:endParaRPr lang="en-GB" b="1" dirty="0">
                      <a:solidFill>
                        <a:srgbClr val="C00000"/>
                      </a:solidFill>
                    </a:endParaRPr>
                  </a:p>
                </p:txBody>
              </p:sp>
              <p:sp>
                <p:nvSpPr>
                  <p:cNvPr id="20" name="مربع نص 19"/>
                  <p:cNvSpPr txBox="1"/>
                  <p:nvPr/>
                </p:nvSpPr>
                <p:spPr>
                  <a:xfrm>
                    <a:off x="2312254" y="4530632"/>
                    <a:ext cx="301686" cy="369332"/>
                  </a:xfrm>
                  <a:prstGeom prst="rect">
                    <a:avLst/>
                  </a:prstGeom>
                  <a:noFill/>
                </p:spPr>
                <p:txBody>
                  <a:bodyPr wrap="none" rtlCol="0">
                    <a:spAutoFit/>
                  </a:bodyPr>
                  <a:lstStyle/>
                  <a:p>
                    <a:pPr algn="l" rtl="0"/>
                    <a:r>
                      <a:rPr lang="en-US" b="1" dirty="0" smtClean="0">
                        <a:solidFill>
                          <a:srgbClr val="C00000"/>
                        </a:solidFill>
                      </a:rPr>
                      <a:t>5</a:t>
                    </a:r>
                    <a:endParaRPr lang="en-GB" b="1" dirty="0">
                      <a:solidFill>
                        <a:srgbClr val="C00000"/>
                      </a:solidFill>
                    </a:endParaRPr>
                  </a:p>
                </p:txBody>
              </p:sp>
              <p:sp>
                <p:nvSpPr>
                  <p:cNvPr id="21" name="مربع نص 20"/>
                  <p:cNvSpPr txBox="1"/>
                  <p:nvPr/>
                </p:nvSpPr>
                <p:spPr>
                  <a:xfrm>
                    <a:off x="2341488" y="2571744"/>
                    <a:ext cx="301686" cy="369332"/>
                  </a:xfrm>
                  <a:prstGeom prst="rect">
                    <a:avLst/>
                  </a:prstGeom>
                  <a:noFill/>
                </p:spPr>
                <p:txBody>
                  <a:bodyPr wrap="none" rtlCol="0">
                    <a:spAutoFit/>
                  </a:bodyPr>
                  <a:lstStyle/>
                  <a:p>
                    <a:pPr algn="l" rtl="0"/>
                    <a:r>
                      <a:rPr lang="en-US" b="1" dirty="0" smtClean="0">
                        <a:solidFill>
                          <a:srgbClr val="C00000"/>
                        </a:solidFill>
                      </a:rPr>
                      <a:t>1</a:t>
                    </a:r>
                    <a:endParaRPr lang="en-GB" b="1" dirty="0">
                      <a:solidFill>
                        <a:srgbClr val="C00000"/>
                      </a:solidFill>
                    </a:endParaRPr>
                  </a:p>
                </p:txBody>
              </p:sp>
            </p:grpSp>
          </p:grpSp>
        </p:grpSp>
      </p:grpSp>
      <p:sp>
        <p:nvSpPr>
          <p:cNvPr id="39" name="مربع نص 38"/>
          <p:cNvSpPr txBox="1"/>
          <p:nvPr/>
        </p:nvSpPr>
        <p:spPr>
          <a:xfrm>
            <a:off x="4414020" y="3383821"/>
            <a:ext cx="4158511" cy="830997"/>
          </a:xfrm>
          <a:prstGeom prst="rect">
            <a:avLst/>
          </a:prstGeom>
          <a:noFill/>
        </p:spPr>
        <p:txBody>
          <a:bodyPr wrap="none" rtlCol="0">
            <a:spAutoFit/>
          </a:bodyPr>
          <a:lstStyle/>
          <a:p>
            <a:r>
              <a:rPr lang="en-US" sz="2400" b="1" dirty="0" smtClean="0"/>
              <a:t>Number of stereoisomers = 2</a:t>
            </a:r>
            <a:r>
              <a:rPr lang="en-US" sz="2400" b="1" baseline="30000" dirty="0" smtClean="0"/>
              <a:t>4</a:t>
            </a:r>
          </a:p>
          <a:p>
            <a:pPr algn="l"/>
            <a:r>
              <a:rPr lang="en-US" sz="2400" b="1" baseline="30000" dirty="0" smtClean="0"/>
              <a:t>                                                                          </a:t>
            </a:r>
            <a:r>
              <a:rPr lang="en-US" sz="2400" b="1" dirty="0" smtClean="0"/>
              <a:t>= 16</a:t>
            </a:r>
            <a:endParaRPr lang="en-GB" sz="2400" b="1" baseline="30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linds(horizont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linds(horizont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linds(horizontal)">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diamond(in)">
                                      <p:cBhvr>
                                        <p:cTn id="2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2" grpId="0" animBg="1"/>
      <p:bldP spid="41" grpId="0" animBg="1"/>
      <p:bldP spid="40" grpId="0" animBg="1"/>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1470" y="71422"/>
            <a:ext cx="8229600" cy="1143000"/>
          </a:xfrm>
        </p:spPr>
        <p:txBody>
          <a:bodyPr/>
          <a:lstStyle/>
          <a:p>
            <a:pPr rtl="0"/>
            <a:r>
              <a:rPr lang="en-GB" dirty="0" smtClean="0">
                <a:solidFill>
                  <a:srgbClr val="C00000"/>
                </a:solidFill>
              </a:rPr>
              <a:t>Isomerization</a:t>
            </a:r>
            <a:endParaRPr lang="en-GB" dirty="0"/>
          </a:p>
        </p:txBody>
      </p:sp>
      <p:sp>
        <p:nvSpPr>
          <p:cNvPr id="3" name="عنصر نائب للمحتوى 2"/>
          <p:cNvSpPr>
            <a:spLocks noGrp="1"/>
          </p:cNvSpPr>
          <p:nvPr>
            <p:ph idx="1"/>
          </p:nvPr>
        </p:nvSpPr>
        <p:spPr>
          <a:xfrm>
            <a:off x="500066" y="1214422"/>
            <a:ext cx="8858280" cy="5357850"/>
          </a:xfrm>
        </p:spPr>
        <p:txBody>
          <a:bodyPr>
            <a:normAutofit/>
          </a:bodyPr>
          <a:lstStyle/>
          <a:p>
            <a:pPr algn="l" rtl="0">
              <a:buFont typeface="Wingdings" pitchFamily="2" charset="2"/>
              <a:buChar char="q"/>
            </a:pPr>
            <a:r>
              <a:rPr lang="en-US" sz="2800" dirty="0" smtClean="0">
                <a:latin typeface="Arial" pitchFamily="34" charset="0"/>
                <a:cs typeface="Arial" pitchFamily="34" charset="0"/>
              </a:rPr>
              <a:t>Enantiomers: are two stereoisomers that are mirror images to each other but not superimposable</a:t>
            </a:r>
          </a:p>
        </p:txBody>
      </p:sp>
      <p:pic>
        <p:nvPicPr>
          <p:cNvPr id="5" name="Picture 2" descr="http://www.mutah.edu.jo/images/banners/medi-sign.gif"/>
          <p:cNvPicPr>
            <a:picLocks noChangeAspect="1" noChangeArrowheads="1"/>
          </p:cNvPicPr>
          <p:nvPr/>
        </p:nvPicPr>
        <p:blipFill>
          <a:blip r:embed="rId2" cstate="print"/>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3937</TotalTime>
  <Words>1299</Words>
  <Application>Microsoft Office PowerPoint</Application>
  <PresentationFormat>عرض على الشاشة (3:4)‏</PresentationFormat>
  <Paragraphs>415</Paragraphs>
  <Slides>27</Slides>
  <Notes>4</Notes>
  <HiddenSlides>0</HiddenSlides>
  <MMClips>0</MMClips>
  <ScaleCrop>false</ScaleCrop>
  <HeadingPairs>
    <vt:vector size="6" baseType="variant">
      <vt:variant>
        <vt:lpstr>سمة</vt:lpstr>
      </vt:variant>
      <vt:variant>
        <vt:i4>1</vt:i4>
      </vt:variant>
      <vt:variant>
        <vt:lpstr>خوادم OLE مضمنة</vt:lpstr>
      </vt:variant>
      <vt:variant>
        <vt:i4>0</vt:i4>
      </vt:variant>
      <vt:variant>
        <vt:lpstr>عناوين الشرائح</vt:lpstr>
      </vt:variant>
      <vt:variant>
        <vt:i4>27</vt:i4>
      </vt:variant>
    </vt:vector>
  </HeadingPairs>
  <TitlesOfParts>
    <vt:vector size="28" baseType="lpstr">
      <vt:lpstr>سمة Office</vt:lpstr>
      <vt:lpstr>Carbohydrates</vt:lpstr>
      <vt:lpstr>Major Types of Macromolecules </vt:lpstr>
      <vt:lpstr>Classification of Carbohydrates </vt:lpstr>
      <vt:lpstr>Classification of Carbohydrates </vt:lpstr>
      <vt:lpstr>Monosaccharides </vt:lpstr>
      <vt:lpstr>Monosaccharides </vt:lpstr>
      <vt:lpstr>Isomerization  </vt:lpstr>
      <vt:lpstr>Isomerization</vt:lpstr>
      <vt:lpstr>Isomerization</vt:lpstr>
      <vt:lpstr>D/L Monosaccharides</vt:lpstr>
      <vt:lpstr>D/L Monosaccharides</vt:lpstr>
      <vt:lpstr>Isomerization</vt:lpstr>
      <vt:lpstr>Monosaccharides</vt:lpstr>
      <vt:lpstr>Monosaccharides</vt:lpstr>
      <vt:lpstr>Monosaccharides</vt:lpstr>
      <vt:lpstr>Hemiacetal &amp; Hemiketal </vt:lpstr>
      <vt:lpstr> Monosaccharide cyclization </vt:lpstr>
      <vt:lpstr> Monosaccharide cyclization </vt:lpstr>
      <vt:lpstr>Pyranoses &amp; Furanoses </vt:lpstr>
      <vt:lpstr>Anomers </vt:lpstr>
      <vt:lpstr>Pyranoses &amp; Furanoses </vt:lpstr>
      <vt:lpstr>الشريحة 22</vt:lpstr>
      <vt:lpstr>Pyranoses &amp; Furanoses </vt:lpstr>
      <vt:lpstr> Haworth Projection </vt:lpstr>
      <vt:lpstr>Conformers </vt:lpstr>
      <vt:lpstr>Sugar Modification </vt:lpstr>
      <vt:lpstr>Sugar Modification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drMAc</dc:creator>
  <cp:lastModifiedBy>mutah</cp:lastModifiedBy>
  <cp:revision>212</cp:revision>
  <dcterms:created xsi:type="dcterms:W3CDTF">2014-10-12T07:45:16Z</dcterms:created>
  <dcterms:modified xsi:type="dcterms:W3CDTF">2018-11-13T09:49:53Z</dcterms:modified>
</cp:coreProperties>
</file>