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8" r:id="rId3"/>
    <p:sldId id="257" r:id="rId4"/>
    <p:sldId id="260" r:id="rId5"/>
    <p:sldId id="259" r:id="rId6"/>
    <p:sldId id="261" r:id="rId7"/>
    <p:sldId id="262" r:id="rId8"/>
    <p:sldId id="263" r:id="rId9"/>
    <p:sldId id="264" r:id="rId10"/>
    <p:sldId id="266" r:id="rId11"/>
    <p:sldId id="265" r:id="rId12"/>
    <p:sldId id="267" r:id="rId13"/>
    <p:sldId id="269" r:id="rId14"/>
    <p:sldId id="268" r:id="rId15"/>
    <p:sldId id="290" r:id="rId16"/>
    <p:sldId id="270" r:id="rId17"/>
    <p:sldId id="271" r:id="rId18"/>
    <p:sldId id="272" r:id="rId19"/>
    <p:sldId id="273" r:id="rId20"/>
    <p:sldId id="274" r:id="rId21"/>
    <p:sldId id="275" r:id="rId22"/>
    <p:sldId id="276" r:id="rId23"/>
    <p:sldId id="286" r:id="rId24"/>
    <p:sldId id="278" r:id="rId25"/>
    <p:sldId id="282" r:id="rId26"/>
    <p:sldId id="279" r:id="rId27"/>
    <p:sldId id="287" r:id="rId28"/>
    <p:sldId id="288" r:id="rId29"/>
    <p:sldId id="28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16176-37F2-47D7-876E-E287F9D409A5}" type="datetimeFigureOut">
              <a:rPr lang="en-US" smtClean="0"/>
              <a:t>17/04/2023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A6C2A-F9F5-473C-A548-01945BC72D62}" type="slidenum">
              <a:rPr lang="en-US" smtClean="0"/>
              <a:t>‹#›</a:t>
            </a:fld>
            <a:endParaRPr lang="en-US"/>
          </a:p>
        </p:txBody>
      </p:sp>
    </p:spTree>
    <p:extLst>
      <p:ext uri="{BB962C8B-B14F-4D97-AF65-F5344CB8AC3E}">
        <p14:creationId xmlns:p14="http://schemas.microsoft.com/office/powerpoint/2010/main" val="256471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 </a:t>
            </a:r>
            <a:r>
              <a:rPr lang="en-US" dirty="0" err="1"/>
              <a:t>hemagglutination</a:t>
            </a:r>
            <a:r>
              <a:rPr lang="en-US" dirty="0"/>
              <a:t> test</a:t>
            </a:r>
            <a:r>
              <a:rPr lang="ar-JO" dirty="0"/>
              <a:t>  </a:t>
            </a:r>
            <a:r>
              <a:rPr lang="en-US" dirty="0"/>
              <a:t>Indirect Fluorescent Antibody Technique</a:t>
            </a:r>
            <a:endParaRPr lang="ar-JO" dirty="0"/>
          </a:p>
        </p:txBody>
      </p:sp>
      <p:sp>
        <p:nvSpPr>
          <p:cNvPr id="4" name="Slide Number Placeholder 3"/>
          <p:cNvSpPr>
            <a:spLocks noGrp="1"/>
          </p:cNvSpPr>
          <p:nvPr>
            <p:ph type="sldNum" sz="quarter" idx="10"/>
          </p:nvPr>
        </p:nvSpPr>
        <p:spPr/>
        <p:txBody>
          <a:bodyPr/>
          <a:lstStyle/>
          <a:p>
            <a:fld id="{A0E4C0E1-B27B-4EC1-90B8-6819D5875771}" type="slidenum">
              <a:rPr lang="ar-EG" smtClean="0"/>
              <a:pPr/>
              <a:t>12</a:t>
            </a:fld>
            <a:endParaRPr lang="ar-EG"/>
          </a:p>
        </p:txBody>
      </p:sp>
    </p:spTree>
    <p:extLst>
      <p:ext uri="{BB962C8B-B14F-4D97-AF65-F5344CB8AC3E}">
        <p14:creationId xmlns:p14="http://schemas.microsoft.com/office/powerpoint/2010/main" val="29228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Intermediate form:</a:t>
            </a:r>
            <a:r>
              <a:rPr lang="en-US" baseline="0" dirty="0"/>
              <a:t> with short free flagellum</a:t>
            </a:r>
          </a:p>
          <a:p>
            <a:r>
              <a:rPr lang="en-US" baseline="0" dirty="0"/>
              <a:t>Short stumpy: no free flagellum, non multiplying, appears on reaching the peak of </a:t>
            </a:r>
            <a:r>
              <a:rPr lang="en-US" baseline="0" dirty="0" err="1"/>
              <a:t>parasitaemia</a:t>
            </a:r>
            <a:r>
              <a:rPr lang="en-US" baseline="0" dirty="0"/>
              <a:t>.</a:t>
            </a:r>
            <a:endParaRPr lang="ar-EG" dirty="0"/>
          </a:p>
        </p:txBody>
      </p:sp>
      <p:sp>
        <p:nvSpPr>
          <p:cNvPr id="4" name="Slide Number Placeholder 3"/>
          <p:cNvSpPr>
            <a:spLocks noGrp="1"/>
          </p:cNvSpPr>
          <p:nvPr>
            <p:ph type="sldNum" sz="quarter" idx="10"/>
          </p:nvPr>
        </p:nvSpPr>
        <p:spPr/>
        <p:txBody>
          <a:bodyPr/>
          <a:lstStyle/>
          <a:p>
            <a:fld id="{936C48B5-B36E-4ED9-A2C2-06BFED3CE42C}" type="slidenum">
              <a:rPr lang="ar-EG" smtClean="0"/>
              <a:t>17</a:t>
            </a:fld>
            <a:endParaRPr lang="ar-EG"/>
          </a:p>
        </p:txBody>
      </p:sp>
    </p:spTree>
    <p:extLst>
      <p:ext uri="{BB962C8B-B14F-4D97-AF65-F5344CB8AC3E}">
        <p14:creationId xmlns:p14="http://schemas.microsoft.com/office/powerpoint/2010/main" val="66034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6DB7F5-935F-4C0F-89E1-2F96B458C2CF}" type="datetime1">
              <a:rPr lang="en-US" smtClean="0"/>
              <a:t>17/04/2023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48716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5FE47D-4750-48E4-A109-30546D6B74FF}" type="datetime1">
              <a:rPr lang="en-US" smtClean="0"/>
              <a:t>17/04/2023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159902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91AB5-29C1-4C17-9289-15625D3B146B}" type="datetime1">
              <a:rPr lang="en-US" smtClean="0"/>
              <a:t>17/04/2023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386614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B29E63-5A4A-4382-ADC8-6C04F801992F}" type="datetime1">
              <a:rPr lang="en-US" smtClean="0"/>
              <a:t>17/04/2023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32505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44C0F-A5EC-447F-ABE4-FEE5AC0CC4CB}" type="datetime1">
              <a:rPr lang="en-US" smtClean="0"/>
              <a:t>17/04/2023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86444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2297B9-3D0C-4D5E-994E-3DD16B6D4239}" type="datetime1">
              <a:rPr lang="en-US" smtClean="0"/>
              <a:t>17/04/2023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287936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1BAF12-CBA1-48EA-AFA3-B20023DDDF8A}" type="datetime1">
              <a:rPr lang="en-US" smtClean="0"/>
              <a:t>17/04/2023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21150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8C1870-87FD-4920-90C8-C053F045A5D9}" type="datetime1">
              <a:rPr lang="en-US" smtClean="0"/>
              <a:t>17/04/2023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395458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D02E8-092B-4214-9724-AC364DFECEC7}" type="datetime1">
              <a:rPr lang="en-US" smtClean="0"/>
              <a:t>17/04/2023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307666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91D15C-608E-4435-88A6-7C2221E8A435}" type="datetime1">
              <a:rPr lang="en-US" smtClean="0"/>
              <a:t>17/04/2023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272665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1B3F3-9480-4F12-9D26-B93BA5294C38}" type="datetime1">
              <a:rPr lang="en-US" smtClean="0"/>
              <a:t>17/04/2023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5CD1F-2119-481A-95AF-1B3E43D79863}" type="slidenum">
              <a:rPr lang="en-US" smtClean="0"/>
              <a:t>‹#›</a:t>
            </a:fld>
            <a:endParaRPr lang="en-US"/>
          </a:p>
        </p:txBody>
      </p:sp>
    </p:spTree>
    <p:extLst>
      <p:ext uri="{BB962C8B-B14F-4D97-AF65-F5344CB8AC3E}">
        <p14:creationId xmlns:p14="http://schemas.microsoft.com/office/powerpoint/2010/main" val="50714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C6E6-5DD1-4D46-8FF9-ED6E21499277}" type="datetime1">
              <a:rPr lang="en-US" smtClean="0"/>
              <a:t>17/04/2023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5CD1F-2119-481A-95AF-1B3E43D79863}" type="slidenum">
              <a:rPr lang="en-US" smtClean="0"/>
              <a:t>‹#›</a:t>
            </a:fld>
            <a:endParaRPr lang="en-US"/>
          </a:p>
        </p:txBody>
      </p:sp>
    </p:spTree>
    <p:extLst>
      <p:ext uri="{BB962C8B-B14F-4D97-AF65-F5344CB8AC3E}">
        <p14:creationId xmlns:p14="http://schemas.microsoft.com/office/powerpoint/2010/main" val="291814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3.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2.jpeg"/><Relationship Id="rId5" Type="http://schemas.openxmlformats.org/officeDocument/2006/relationships/image" Target="../media/image37.jpeg"/><Relationship Id="rId10" Type="http://schemas.openxmlformats.org/officeDocument/2006/relationships/image" Target="../media/image41.jpeg"/><Relationship Id="rId4" Type="http://schemas.openxmlformats.org/officeDocument/2006/relationships/image" Target="../media/image36.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020C-69CF-7BF7-84C4-951F91582596}"/>
              </a:ext>
            </a:extLst>
          </p:cNvPr>
          <p:cNvSpPr>
            <a:spLocks noGrp="1"/>
          </p:cNvSpPr>
          <p:nvPr>
            <p:ph type="ctrTitle"/>
          </p:nvPr>
        </p:nvSpPr>
        <p:spPr/>
        <p:txBody>
          <a:bodyPr>
            <a:normAutofit/>
          </a:bodyPr>
          <a:lstStyle/>
          <a:p>
            <a:pPr algn="ctr" rtl="0">
              <a:lnSpc>
                <a:spcPct val="150000"/>
              </a:lnSpc>
            </a:pPr>
            <a:r>
              <a:rPr lang="en-US" sz="3600" b="1" dirty="0">
                <a:solidFill>
                  <a:srgbClr val="002060"/>
                </a:solidFill>
                <a:latin typeface="Arial" pitchFamily="34" charset="0"/>
                <a:cs typeface="Arial" pitchFamily="34" charset="0"/>
              </a:rPr>
              <a:t>Blood &amp; Tissue Flagellates</a:t>
            </a:r>
            <a:br>
              <a:rPr lang="en-US" sz="3600" b="1" dirty="0">
                <a:solidFill>
                  <a:srgbClr val="002060"/>
                </a:solidFill>
                <a:latin typeface="Arial" pitchFamily="34" charset="0"/>
                <a:cs typeface="Arial" pitchFamily="34" charset="0"/>
              </a:rPr>
            </a:br>
            <a:r>
              <a:rPr lang="en-US" sz="3600" b="1" dirty="0">
                <a:solidFill>
                  <a:srgbClr val="002060"/>
                </a:solidFill>
                <a:latin typeface="Arial" pitchFamily="34" charset="0"/>
                <a:cs typeface="Arial" pitchFamily="34" charset="0"/>
              </a:rPr>
              <a:t>(</a:t>
            </a:r>
            <a:r>
              <a:rPr lang="en-US" sz="3600" b="1" i="1" dirty="0">
                <a:solidFill>
                  <a:srgbClr val="002060"/>
                </a:solidFill>
                <a:latin typeface="Arial" pitchFamily="34" charset="0"/>
                <a:cs typeface="Arial" pitchFamily="34" charset="0"/>
              </a:rPr>
              <a:t>Leishmania</a:t>
            </a:r>
            <a:r>
              <a:rPr lang="en-US" sz="3600" b="1" dirty="0">
                <a:solidFill>
                  <a:srgbClr val="002060"/>
                </a:solidFill>
                <a:latin typeface="Arial" pitchFamily="34" charset="0"/>
                <a:cs typeface="Arial" pitchFamily="34" charset="0"/>
              </a:rPr>
              <a:t> &amp; </a:t>
            </a:r>
            <a:r>
              <a:rPr lang="en-US" sz="3600" b="1" i="1" dirty="0">
                <a:solidFill>
                  <a:srgbClr val="002060"/>
                </a:solidFill>
                <a:latin typeface="Arial" pitchFamily="34" charset="0"/>
                <a:cs typeface="Arial" pitchFamily="34" charset="0"/>
              </a:rPr>
              <a:t>Trypanosoma </a:t>
            </a:r>
            <a:r>
              <a:rPr lang="en-US" sz="3600" b="1" dirty="0">
                <a:solidFill>
                  <a:srgbClr val="002060"/>
                </a:solidFill>
                <a:latin typeface="Arial" pitchFamily="34" charset="0"/>
                <a:cs typeface="Arial" pitchFamily="34" charset="0"/>
              </a:rPr>
              <a:t>)</a:t>
            </a:r>
            <a:endParaRPr lang="en-US" sz="3600" b="1" dirty="0">
              <a:solidFill>
                <a:srgbClr val="002060"/>
              </a:solidFill>
            </a:endParaRPr>
          </a:p>
        </p:txBody>
      </p:sp>
      <p:sp>
        <p:nvSpPr>
          <p:cNvPr id="4" name="TextBox 3">
            <a:extLst>
              <a:ext uri="{FF2B5EF4-FFF2-40B4-BE49-F238E27FC236}">
                <a16:creationId xmlns:a16="http://schemas.microsoft.com/office/drawing/2014/main" id="{16C147CB-A419-4E0D-9E5B-F4C8C37E8DDD}"/>
              </a:ext>
            </a:extLst>
          </p:cNvPr>
          <p:cNvSpPr txBox="1"/>
          <p:nvPr/>
        </p:nvSpPr>
        <p:spPr>
          <a:xfrm>
            <a:off x="1756703" y="4133130"/>
            <a:ext cx="5630594" cy="954107"/>
          </a:xfrm>
          <a:prstGeom prst="rect">
            <a:avLst/>
          </a:prstGeom>
          <a:noFill/>
        </p:spPr>
        <p:txBody>
          <a:bodyPr wrap="square">
            <a:spAutoFit/>
          </a:bodyPr>
          <a:lstStyle/>
          <a:p>
            <a:pPr algn="ctr"/>
            <a:r>
              <a:rPr lang="en-US" sz="2800" dirty="0"/>
              <a:t>Presented by</a:t>
            </a:r>
          </a:p>
          <a:p>
            <a:pPr algn="ctr"/>
            <a:r>
              <a:rPr lang="en-US" sz="2800" b="1" dirty="0">
                <a:solidFill>
                  <a:srgbClr val="C00000"/>
                </a:solidFill>
              </a:rPr>
              <a:t>Associate Professor Dina Abou </a:t>
            </a:r>
            <a:r>
              <a:rPr lang="en-US" sz="2800" b="1" dirty="0" err="1">
                <a:solidFill>
                  <a:srgbClr val="C00000"/>
                </a:solidFill>
              </a:rPr>
              <a:t>Rayia</a:t>
            </a:r>
            <a:endParaRPr lang="en-US" sz="2800" b="1" dirty="0">
              <a:solidFill>
                <a:srgbClr val="C00000"/>
              </a:solidFill>
            </a:endParaRPr>
          </a:p>
        </p:txBody>
      </p:sp>
      <p:pic>
        <p:nvPicPr>
          <p:cNvPr id="5" name="Picture 4" descr="No photo description available.">
            <a:extLst>
              <a:ext uri="{FF2B5EF4-FFF2-40B4-BE49-F238E27FC236}">
                <a16:creationId xmlns:a16="http://schemas.microsoft.com/office/drawing/2014/main" id="{CBAF789E-1CDD-4141-7F60-DF6C01526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783" y="121865"/>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83BE06D-3F8D-01D9-185A-6C72028AE3EA}"/>
              </a:ext>
            </a:extLst>
          </p:cNvPr>
          <p:cNvSpPr>
            <a:spLocks noGrp="1"/>
          </p:cNvSpPr>
          <p:nvPr>
            <p:ph type="sldNum" sz="quarter" idx="12"/>
          </p:nvPr>
        </p:nvSpPr>
        <p:spPr/>
        <p:txBody>
          <a:bodyPr/>
          <a:lstStyle/>
          <a:p>
            <a:fld id="{3D85CD1F-2119-481A-95AF-1B3E43D79863}" type="slidenum">
              <a:rPr lang="en-US" smtClean="0"/>
              <a:t>1</a:t>
            </a:fld>
            <a:endParaRPr lang="en-US"/>
          </a:p>
        </p:txBody>
      </p:sp>
    </p:spTree>
    <p:extLst>
      <p:ext uri="{BB962C8B-B14F-4D97-AF65-F5344CB8AC3E}">
        <p14:creationId xmlns:p14="http://schemas.microsoft.com/office/powerpoint/2010/main" val="371409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857232"/>
            <a:ext cx="8643998" cy="5909310"/>
          </a:xfrm>
          <a:prstGeom prst="rect">
            <a:avLst/>
          </a:prstGeom>
          <a:noFill/>
        </p:spPr>
        <p:txBody>
          <a:bodyPr wrap="square" rtlCol="1">
            <a:spAutoFit/>
          </a:bodyPr>
          <a:lstStyle/>
          <a:p>
            <a:pPr lvl="0" algn="l" rtl="0">
              <a:lnSpc>
                <a:spcPct val="150000"/>
              </a:lnSpc>
              <a:buFont typeface="Wingdings" pitchFamily="2" charset="2"/>
              <a:buChar char="v"/>
            </a:pPr>
            <a:r>
              <a:rPr lang="en-US" sz="2800" b="1" u="sng" dirty="0">
                <a:solidFill>
                  <a:srgbClr val="C00000"/>
                </a:solidFill>
                <a:latin typeface="Arial" pitchFamily="34" charset="0"/>
                <a:cs typeface="Arial" pitchFamily="34" charset="0"/>
              </a:rPr>
              <a:t>Death occurs in untreated severe cases due to:</a:t>
            </a:r>
          </a:p>
          <a:p>
            <a:pPr algn="just" rtl="0">
              <a:lnSpc>
                <a:spcPct val="150000"/>
              </a:lnSpc>
              <a:buClr>
                <a:srgbClr val="C00000"/>
              </a:buClr>
              <a:buFont typeface="Wingdings" pitchFamily="2" charset="2"/>
              <a:buChar char="Ø"/>
            </a:pPr>
            <a:r>
              <a:rPr lang="en-US" sz="2800" b="1" dirty="0">
                <a:solidFill>
                  <a:srgbClr val="002060"/>
                </a:solidFill>
                <a:latin typeface="Arial" pitchFamily="34" charset="0"/>
                <a:cs typeface="Arial" pitchFamily="34" charset="0"/>
              </a:rPr>
              <a:t>Organ failure and wasting. </a:t>
            </a:r>
          </a:p>
          <a:p>
            <a:pPr algn="just" rtl="0">
              <a:lnSpc>
                <a:spcPct val="150000"/>
              </a:lnSpc>
              <a:buClr>
                <a:srgbClr val="C00000"/>
              </a:buClr>
              <a:buFont typeface="Wingdings" pitchFamily="2" charset="2"/>
              <a:buChar char="Ø"/>
            </a:pPr>
            <a:r>
              <a:rPr lang="en-US" sz="2800" b="1" dirty="0">
                <a:solidFill>
                  <a:srgbClr val="002060"/>
                </a:solidFill>
                <a:latin typeface="Arial" pitchFamily="34" charset="0"/>
                <a:cs typeface="Arial" pitchFamily="34" charset="0"/>
              </a:rPr>
              <a:t>Secondary bacterial infection as pneumonia, tuberculosis due to suppression of the cellular immunity by the parasite.</a:t>
            </a:r>
          </a:p>
          <a:p>
            <a:pPr algn="just" rtl="0">
              <a:lnSpc>
                <a:spcPct val="150000"/>
              </a:lnSpc>
              <a:buClr>
                <a:srgbClr val="C00000"/>
              </a:buClr>
              <a:buFont typeface="Wingdings" pitchFamily="2" charset="2"/>
              <a:buChar char="Ø"/>
            </a:pPr>
            <a:r>
              <a:rPr lang="en-US" sz="2800" b="1" dirty="0">
                <a:solidFill>
                  <a:srgbClr val="002060"/>
                </a:solidFill>
                <a:latin typeface="Arial" pitchFamily="34" charset="0"/>
                <a:cs typeface="Arial" pitchFamily="34" charset="0"/>
              </a:rPr>
              <a:t>Septicemia, severe </a:t>
            </a:r>
            <a:r>
              <a:rPr lang="en-US" sz="2800" b="1" dirty="0" err="1">
                <a:solidFill>
                  <a:srgbClr val="002060"/>
                </a:solidFill>
                <a:latin typeface="Arial" pitchFamily="34" charset="0"/>
                <a:cs typeface="Arial" pitchFamily="34" charset="0"/>
              </a:rPr>
              <a:t>anaemia</a:t>
            </a:r>
            <a:r>
              <a:rPr lang="en-US" sz="2800" b="1" dirty="0">
                <a:solidFill>
                  <a:srgbClr val="002060"/>
                </a:solidFill>
                <a:latin typeface="Arial" pitchFamily="34" charset="0"/>
                <a:cs typeface="Arial" pitchFamily="34" charset="0"/>
              </a:rPr>
              <a:t> and </a:t>
            </a:r>
            <a:r>
              <a:rPr lang="en-US" sz="2800" b="1" dirty="0" err="1">
                <a:solidFill>
                  <a:srgbClr val="002060"/>
                </a:solidFill>
                <a:latin typeface="Arial" pitchFamily="34" charset="0"/>
                <a:cs typeface="Arial" pitchFamily="34" charset="0"/>
              </a:rPr>
              <a:t>haemorrhage</a:t>
            </a:r>
            <a:r>
              <a:rPr lang="en-US" sz="2800" b="1" dirty="0">
                <a:solidFill>
                  <a:srgbClr val="002060"/>
                </a:solidFill>
                <a:latin typeface="Arial" pitchFamily="34" charset="0"/>
                <a:cs typeface="Arial" pitchFamily="34" charset="0"/>
              </a:rPr>
              <a:t>. </a:t>
            </a:r>
          </a:p>
          <a:p>
            <a:pPr algn="just" rtl="0">
              <a:lnSpc>
                <a:spcPct val="150000"/>
              </a:lnSpc>
            </a:pPr>
            <a:r>
              <a:rPr lang="en-US" sz="2800" b="1" u="sng" dirty="0">
                <a:solidFill>
                  <a:srgbClr val="C00000"/>
                </a:solidFill>
                <a:latin typeface="Arial" pitchFamily="34" charset="0"/>
                <a:cs typeface="Arial" pitchFamily="34" charset="0"/>
                <a:sym typeface="Wingdings"/>
              </a:rPr>
              <a:t></a:t>
            </a:r>
            <a:r>
              <a:rPr lang="en-US" sz="2800" b="1" u="sng" dirty="0">
                <a:solidFill>
                  <a:srgbClr val="C00000"/>
                </a:solidFill>
                <a:latin typeface="Arial" pitchFamily="34" charset="0"/>
                <a:cs typeface="Arial" pitchFamily="34" charset="0"/>
              </a:rPr>
              <a:t>N.B</a:t>
            </a:r>
            <a:r>
              <a:rPr lang="en-US" sz="2800" b="1" dirty="0">
                <a:solidFill>
                  <a:srgbClr val="C00000"/>
                </a:solidFill>
                <a:latin typeface="Arial" pitchFamily="34" charset="0"/>
                <a:cs typeface="Arial" pitchFamily="34" charset="0"/>
              </a:rPr>
              <a:t>. </a:t>
            </a:r>
            <a:r>
              <a:rPr lang="en-US" sz="2800" b="1" dirty="0">
                <a:solidFill>
                  <a:srgbClr val="002060"/>
                </a:solidFill>
                <a:latin typeface="Arial" pitchFamily="34" charset="0"/>
                <a:cs typeface="Arial" pitchFamily="34" charset="0"/>
              </a:rPr>
              <a:t>Visceral </a:t>
            </a:r>
            <a:r>
              <a:rPr lang="en-US" sz="2800" b="1" dirty="0" err="1">
                <a:solidFill>
                  <a:srgbClr val="002060"/>
                </a:solidFill>
                <a:latin typeface="Arial" pitchFamily="34" charset="0"/>
                <a:cs typeface="Arial" pitchFamily="34" charset="0"/>
              </a:rPr>
              <a:t>leishmaniasis</a:t>
            </a:r>
            <a:r>
              <a:rPr lang="en-US" sz="2800" b="1" dirty="0">
                <a:solidFill>
                  <a:srgbClr val="002060"/>
                </a:solidFill>
                <a:latin typeface="Arial" pitchFamily="34" charset="0"/>
                <a:cs typeface="Arial" pitchFamily="34" charset="0"/>
              </a:rPr>
              <a:t> is followed by lifelong immunity.  </a:t>
            </a:r>
          </a:p>
          <a:p>
            <a:pPr algn="l" rtl="0">
              <a:lnSpc>
                <a:spcPct val="150000"/>
              </a:lnSpc>
            </a:pPr>
            <a:endParaRPr lang="ar-EG" sz="2800" dirty="0">
              <a:solidFill>
                <a:srgbClr val="00206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7B6CFFE-0213-49D3-9CF4-3FCF2C6C4918}" type="slidenum">
              <a:rPr lang="ar-EG" smtClean="0"/>
              <a:pPr/>
              <a:t>10</a:t>
            </a:fld>
            <a:endParaRPr lang="ar-EG"/>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parasitology images\leishmania and tripanosoma images\imagesCA83MBP8.jpg">
            <a:extLst>
              <a:ext uri="{FF2B5EF4-FFF2-40B4-BE49-F238E27FC236}">
                <a16:creationId xmlns:a16="http://schemas.microsoft.com/office/drawing/2014/main" id="{65120BF2-0BBC-D521-2593-571C6D0AB3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914"/>
          <a:stretch/>
        </p:blipFill>
        <p:spPr bwMode="auto">
          <a:xfrm>
            <a:off x="6253931" y="351582"/>
            <a:ext cx="2628000" cy="284247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Frontiers | Biomarkers in Post-kala-azar Dermal Leishmaniasis">
            <a:extLst>
              <a:ext uri="{FF2B5EF4-FFF2-40B4-BE49-F238E27FC236}">
                <a16:creationId xmlns:a16="http://schemas.microsoft.com/office/drawing/2014/main" id="{AB5A668F-7E03-999F-A25D-7CE68C36B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95" y="3194056"/>
            <a:ext cx="4857750"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FE32EE0-CC06-3E66-D5A0-B8A500BDF398}"/>
              </a:ext>
            </a:extLst>
          </p:cNvPr>
          <p:cNvSpPr>
            <a:spLocks noGrp="1"/>
          </p:cNvSpPr>
          <p:nvPr>
            <p:ph type="sldNum" sz="quarter" idx="12"/>
          </p:nvPr>
        </p:nvSpPr>
        <p:spPr/>
        <p:txBody>
          <a:bodyPr/>
          <a:lstStyle/>
          <a:p>
            <a:fld id="{3D85CD1F-2119-481A-95AF-1B3E43D79863}" type="slidenum">
              <a:rPr lang="en-US" smtClean="0"/>
              <a:t>11</a:t>
            </a:fld>
            <a:endParaRPr lang="en-US"/>
          </a:p>
        </p:txBody>
      </p:sp>
    </p:spTree>
    <p:extLst>
      <p:ext uri="{BB962C8B-B14F-4D97-AF65-F5344CB8AC3E}">
        <p14:creationId xmlns:p14="http://schemas.microsoft.com/office/powerpoint/2010/main" val="147478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7422" y="428604"/>
            <a:ext cx="392909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Laboratory diagnosis</a:t>
            </a:r>
            <a:endParaRPr lang="ar-EG" sz="2800" b="1" dirty="0">
              <a:solidFill>
                <a:srgbClr val="C00000"/>
              </a:solidFill>
              <a:latin typeface="Arial" pitchFamily="34" charset="0"/>
              <a:cs typeface="Arial" pitchFamily="34" charset="0"/>
            </a:endParaRPr>
          </a:p>
        </p:txBody>
      </p:sp>
      <p:cxnSp>
        <p:nvCxnSpPr>
          <p:cNvPr id="6" name="Straight Connector 5"/>
          <p:cNvCxnSpPr/>
          <p:nvPr/>
        </p:nvCxnSpPr>
        <p:spPr>
          <a:xfrm rot="5400000">
            <a:off x="4036215" y="1178703"/>
            <a:ext cx="35719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4810" y="1357298"/>
            <a:ext cx="300039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643042" y="1357298"/>
            <a:ext cx="257176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500166" y="150017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7072330" y="150017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5786" y="1785926"/>
            <a:ext cx="2071702"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sz="2000" b="1" dirty="0">
                <a:solidFill>
                  <a:srgbClr val="C00000"/>
                </a:solidFill>
                <a:latin typeface="Arial" pitchFamily="34" charset="0"/>
                <a:cs typeface="Arial" pitchFamily="34" charset="0"/>
              </a:rPr>
              <a:t>Direct methods</a:t>
            </a:r>
            <a:endParaRPr lang="ar-EG" sz="2000" dirty="0">
              <a:solidFill>
                <a:srgbClr val="C00000"/>
              </a:solidFill>
              <a:latin typeface="Arial" pitchFamily="34" charset="0"/>
              <a:cs typeface="Arial" pitchFamily="34" charset="0"/>
            </a:endParaRPr>
          </a:p>
        </p:txBody>
      </p:sp>
      <p:cxnSp>
        <p:nvCxnSpPr>
          <p:cNvPr id="18" name="Straight Arrow Connector 17"/>
          <p:cNvCxnSpPr/>
          <p:nvPr/>
        </p:nvCxnSpPr>
        <p:spPr>
          <a:xfrm rot="5400000">
            <a:off x="1536679" y="2392355"/>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4282" y="2571744"/>
            <a:ext cx="3571900" cy="3970318"/>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b="1" dirty="0">
                <a:solidFill>
                  <a:srgbClr val="C00000"/>
                </a:solidFill>
                <a:latin typeface="Arial" pitchFamily="34" charset="0"/>
                <a:cs typeface="Arial" pitchFamily="34" charset="0"/>
              </a:rPr>
              <a:t>Examination of blood, biopsy </a:t>
            </a:r>
            <a:r>
              <a:rPr lang="en-US" b="1" dirty="0">
                <a:solidFill>
                  <a:srgbClr val="002060"/>
                </a:solidFill>
                <a:latin typeface="Arial" pitchFamily="34" charset="0"/>
                <a:cs typeface="Arial" pitchFamily="34" charset="0"/>
              </a:rPr>
              <a:t>from (liver, spleen, LNs) </a:t>
            </a:r>
            <a:r>
              <a:rPr lang="en-US" b="1" dirty="0">
                <a:solidFill>
                  <a:srgbClr val="C00000"/>
                </a:solidFill>
                <a:latin typeface="Arial" pitchFamily="34" charset="0"/>
                <a:cs typeface="Arial" pitchFamily="34" charset="0"/>
              </a:rPr>
              <a:t>or bone marrow puncture</a:t>
            </a:r>
            <a:r>
              <a:rPr lang="en-US" b="1" dirty="0">
                <a:latin typeface="Arial" pitchFamily="34" charset="0"/>
                <a:cs typeface="Arial" pitchFamily="34" charset="0"/>
              </a:rPr>
              <a:t> </a:t>
            </a:r>
            <a:r>
              <a:rPr lang="en-US" b="1" dirty="0">
                <a:solidFill>
                  <a:srgbClr val="002060"/>
                </a:solidFill>
                <a:latin typeface="Arial" pitchFamily="34" charset="0"/>
                <a:cs typeface="Arial" pitchFamily="34" charset="0"/>
              </a:rPr>
              <a:t>for detection of the parasite by:</a:t>
            </a:r>
          </a:p>
          <a:p>
            <a:pPr algn="just" rtl="0"/>
            <a:r>
              <a:rPr lang="en-US" b="1" dirty="0">
                <a:solidFill>
                  <a:srgbClr val="00B050"/>
                </a:solidFill>
                <a:latin typeface="Arial" pitchFamily="34" charset="0"/>
                <a:cs typeface="Arial" pitchFamily="34" charset="0"/>
              </a:rPr>
              <a:t>1- Smear to detect </a:t>
            </a:r>
            <a:r>
              <a:rPr lang="en-US" b="1" dirty="0" err="1">
                <a:solidFill>
                  <a:srgbClr val="00B050"/>
                </a:solidFill>
                <a:latin typeface="Arial" pitchFamily="34" charset="0"/>
                <a:cs typeface="Arial" pitchFamily="34" charset="0"/>
              </a:rPr>
              <a:t>amastigotes</a:t>
            </a:r>
            <a:endParaRPr lang="en-US" b="1" dirty="0">
              <a:solidFill>
                <a:srgbClr val="00B050"/>
              </a:solidFill>
              <a:latin typeface="Arial" pitchFamily="34" charset="0"/>
              <a:cs typeface="Arial" pitchFamily="34" charset="0"/>
            </a:endParaRPr>
          </a:p>
          <a:p>
            <a:pPr algn="just" rtl="0"/>
            <a:r>
              <a:rPr lang="en-US" b="1" dirty="0">
                <a:solidFill>
                  <a:srgbClr val="00B050"/>
                </a:solidFill>
                <a:latin typeface="Arial" pitchFamily="34" charset="0"/>
                <a:cs typeface="Arial" pitchFamily="34" charset="0"/>
              </a:rPr>
              <a:t>2- Culture on N.N.N medium</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for 2-3 weeks </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a:t>
            </a:r>
            <a:r>
              <a:rPr lang="en-US" b="1" dirty="0">
                <a:solidFill>
                  <a:srgbClr val="C00000"/>
                </a:solidFill>
                <a:latin typeface="Arial" pitchFamily="34" charset="0"/>
                <a:cs typeface="Arial" pitchFamily="34" charset="0"/>
              </a:rPr>
              <a:t>motile </a:t>
            </a:r>
            <a:r>
              <a:rPr lang="en-US" b="1" dirty="0" err="1">
                <a:solidFill>
                  <a:srgbClr val="C00000"/>
                </a:solidFill>
                <a:latin typeface="Arial" pitchFamily="34" charset="0"/>
                <a:cs typeface="Arial" pitchFamily="34" charset="0"/>
              </a:rPr>
              <a:t>promastigotes</a:t>
            </a:r>
            <a:r>
              <a:rPr lang="en-US" b="1" dirty="0">
                <a:solidFill>
                  <a:srgbClr val="C00000"/>
                </a:solidFill>
                <a:latin typeface="Arial" pitchFamily="34" charset="0"/>
                <a:cs typeface="Arial" pitchFamily="34" charset="0"/>
              </a:rPr>
              <a:t>.</a:t>
            </a:r>
          </a:p>
          <a:p>
            <a:pPr algn="just" rtl="0"/>
            <a:r>
              <a:rPr lang="en-US" b="1" dirty="0">
                <a:solidFill>
                  <a:srgbClr val="00B050"/>
                </a:solidFill>
                <a:latin typeface="Arial" pitchFamily="34" charset="0"/>
                <a:cs typeface="Arial" pitchFamily="34" charset="0"/>
              </a:rPr>
              <a:t>3- Animal inoculation: </a:t>
            </a:r>
            <a:r>
              <a:rPr lang="en-US" b="1" dirty="0" err="1">
                <a:solidFill>
                  <a:srgbClr val="002060"/>
                </a:solidFill>
                <a:latin typeface="Arial" pitchFamily="34" charset="0"/>
                <a:cs typeface="Arial" pitchFamily="34" charset="0"/>
              </a:rPr>
              <a:t>Intraperitoneal</a:t>
            </a:r>
            <a:r>
              <a:rPr lang="en-US" b="1" dirty="0">
                <a:solidFill>
                  <a:srgbClr val="002060"/>
                </a:solidFill>
                <a:latin typeface="Arial" pitchFamily="34" charset="0"/>
                <a:cs typeface="Arial" pitchFamily="34" charset="0"/>
              </a:rPr>
              <a:t> inoculation of the specimen into hamster. </a:t>
            </a:r>
            <a:r>
              <a:rPr lang="en-US" b="1" dirty="0" err="1">
                <a:solidFill>
                  <a:srgbClr val="002060"/>
                </a:solidFill>
                <a:latin typeface="Arial" pitchFamily="34" charset="0"/>
                <a:cs typeface="Arial" pitchFamily="34" charset="0"/>
              </a:rPr>
              <a:t>Amastigotes</a:t>
            </a:r>
            <a:r>
              <a:rPr lang="en-US" b="1" dirty="0">
                <a:solidFill>
                  <a:srgbClr val="002060"/>
                </a:solidFill>
                <a:latin typeface="Arial" pitchFamily="34" charset="0"/>
                <a:cs typeface="Arial" pitchFamily="34" charset="0"/>
              </a:rPr>
              <a:t> are detected in smears from a </a:t>
            </a:r>
            <a:r>
              <a:rPr lang="en-US" b="1" dirty="0" err="1">
                <a:solidFill>
                  <a:srgbClr val="002060"/>
                </a:solidFill>
                <a:latin typeface="Arial" pitchFamily="34" charset="0"/>
                <a:cs typeface="Arial" pitchFamily="34" charset="0"/>
              </a:rPr>
              <a:t>splenic</a:t>
            </a:r>
            <a:r>
              <a:rPr lang="en-US" b="1" dirty="0">
                <a:solidFill>
                  <a:srgbClr val="002060"/>
                </a:solidFill>
                <a:latin typeface="Arial" pitchFamily="34" charset="0"/>
                <a:cs typeface="Arial" pitchFamily="34" charset="0"/>
              </a:rPr>
              <a:t> aspiration.  </a:t>
            </a:r>
            <a:endParaRPr lang="ar-EG" b="1" dirty="0">
              <a:solidFill>
                <a:srgbClr val="002060"/>
              </a:solidFill>
              <a:latin typeface="Arial" pitchFamily="34" charset="0"/>
              <a:cs typeface="Arial" pitchFamily="34" charset="0"/>
            </a:endParaRPr>
          </a:p>
        </p:txBody>
      </p:sp>
      <p:sp>
        <p:nvSpPr>
          <p:cNvPr id="20" name="TextBox 19"/>
          <p:cNvSpPr txBox="1"/>
          <p:nvPr/>
        </p:nvSpPr>
        <p:spPr>
          <a:xfrm>
            <a:off x="6143636" y="1785926"/>
            <a:ext cx="235745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Indirect methods</a:t>
            </a:r>
            <a:endParaRPr lang="ar-EG" sz="2000" dirty="0">
              <a:solidFill>
                <a:srgbClr val="C00000"/>
              </a:solidFill>
              <a:latin typeface="Arial" pitchFamily="34" charset="0"/>
              <a:cs typeface="Arial" pitchFamily="34" charset="0"/>
            </a:endParaRPr>
          </a:p>
        </p:txBody>
      </p:sp>
      <p:cxnSp>
        <p:nvCxnSpPr>
          <p:cNvPr id="22" name="Straight Connector 21"/>
          <p:cNvCxnSpPr/>
          <p:nvPr/>
        </p:nvCxnSpPr>
        <p:spPr>
          <a:xfrm rot="5400000">
            <a:off x="7037405" y="2320917"/>
            <a:ext cx="21431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5286380" y="2428868"/>
            <a:ext cx="185738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3768" y="2428868"/>
            <a:ext cx="92869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179223" y="2536025"/>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143372" y="2714620"/>
            <a:ext cx="242889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b="1" dirty="0">
                <a:solidFill>
                  <a:srgbClr val="C00000"/>
                </a:solidFill>
                <a:latin typeface="Arial" pitchFamily="34" charset="0"/>
                <a:cs typeface="Arial" pitchFamily="34" charset="0"/>
              </a:rPr>
              <a:t>Specific tests (</a:t>
            </a:r>
            <a:r>
              <a:rPr lang="en-US" b="1" dirty="0" err="1">
                <a:solidFill>
                  <a:srgbClr val="C00000"/>
                </a:solidFill>
                <a:latin typeface="Arial" pitchFamily="34" charset="0"/>
                <a:cs typeface="Arial" pitchFamily="34" charset="0"/>
              </a:rPr>
              <a:t>immunodiagnosis</a:t>
            </a:r>
            <a:r>
              <a:rPr lang="en-US" b="1" dirty="0">
                <a:solidFill>
                  <a:srgbClr val="C00000"/>
                </a:solidFill>
                <a:latin typeface="Arial" pitchFamily="34" charset="0"/>
                <a:cs typeface="Arial" pitchFamily="34" charset="0"/>
              </a:rPr>
              <a:t>)</a:t>
            </a:r>
            <a:endParaRPr lang="ar-EG" dirty="0">
              <a:solidFill>
                <a:srgbClr val="C00000"/>
              </a:solidFill>
              <a:latin typeface="Arial" pitchFamily="34" charset="0"/>
              <a:cs typeface="Arial" pitchFamily="34" charset="0"/>
            </a:endParaRPr>
          </a:p>
        </p:txBody>
      </p:sp>
      <p:sp>
        <p:nvSpPr>
          <p:cNvPr id="33" name="TextBox 32"/>
          <p:cNvSpPr txBox="1"/>
          <p:nvPr/>
        </p:nvSpPr>
        <p:spPr>
          <a:xfrm>
            <a:off x="3929058" y="3786190"/>
            <a:ext cx="2714644"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buFont typeface="Arial" pitchFamily="34" charset="0"/>
              <a:buChar char="•"/>
            </a:pPr>
            <a:r>
              <a:rPr lang="en-US" b="1" dirty="0">
                <a:solidFill>
                  <a:srgbClr val="C00000"/>
                </a:solidFill>
                <a:latin typeface="Arial" pitchFamily="34" charset="0"/>
                <a:cs typeface="Arial" pitchFamily="34" charset="0"/>
              </a:rPr>
              <a:t> </a:t>
            </a:r>
            <a:r>
              <a:rPr lang="en-US" b="1" dirty="0" err="1">
                <a:solidFill>
                  <a:srgbClr val="C00000"/>
                </a:solidFill>
                <a:latin typeface="Arial" pitchFamily="34" charset="0"/>
                <a:cs typeface="Arial" pitchFamily="34" charset="0"/>
              </a:rPr>
              <a:t>leishmanin</a:t>
            </a:r>
            <a:r>
              <a:rPr lang="en-US" b="1" dirty="0">
                <a:solidFill>
                  <a:srgbClr val="C00000"/>
                </a:solidFill>
                <a:latin typeface="Arial" pitchFamily="34" charset="0"/>
                <a:cs typeface="Arial" pitchFamily="34" charset="0"/>
              </a:rPr>
              <a:t> or Montenegro test (IDT):</a:t>
            </a:r>
          </a:p>
          <a:p>
            <a:pPr algn="just" rtl="0"/>
            <a:r>
              <a:rPr lang="en-US" b="1" dirty="0">
                <a:solidFill>
                  <a:srgbClr val="002060"/>
                </a:solidFill>
                <a:latin typeface="Arial" pitchFamily="34" charset="0"/>
                <a:cs typeface="Arial" pitchFamily="34" charset="0"/>
              </a:rPr>
              <a:t>-</a:t>
            </a:r>
            <a:r>
              <a:rPr lang="en-US" b="1" dirty="0" err="1">
                <a:solidFill>
                  <a:srgbClr val="002060"/>
                </a:solidFill>
                <a:latin typeface="Arial" pitchFamily="34" charset="0"/>
                <a:cs typeface="Arial" pitchFamily="34" charset="0"/>
              </a:rPr>
              <a:t>ve</a:t>
            </a:r>
            <a:r>
              <a:rPr lang="en-US" b="1" dirty="0">
                <a:solidFill>
                  <a:srgbClr val="002060"/>
                </a:solidFill>
                <a:latin typeface="Arial" pitchFamily="34" charset="0"/>
                <a:cs typeface="Arial" pitchFamily="34" charset="0"/>
              </a:rPr>
              <a:t> due to </a:t>
            </a:r>
            <a:r>
              <a:rPr lang="en-US" b="1" dirty="0" err="1">
                <a:solidFill>
                  <a:srgbClr val="002060"/>
                </a:solidFill>
                <a:latin typeface="Arial" pitchFamily="34" charset="0"/>
                <a:cs typeface="Arial" pitchFamily="34" charset="0"/>
              </a:rPr>
              <a:t>supression</a:t>
            </a:r>
            <a:r>
              <a:rPr lang="en-US" b="1" dirty="0">
                <a:solidFill>
                  <a:srgbClr val="002060"/>
                </a:solidFill>
                <a:latin typeface="Arial" pitchFamily="34" charset="0"/>
                <a:cs typeface="Arial" pitchFamily="34" charset="0"/>
              </a:rPr>
              <a:t> of </a:t>
            </a:r>
            <a:r>
              <a:rPr lang="en-US" b="1" dirty="0" err="1">
                <a:solidFill>
                  <a:srgbClr val="002060"/>
                </a:solidFill>
                <a:latin typeface="Arial" pitchFamily="34" charset="0"/>
                <a:cs typeface="Arial" pitchFamily="34" charset="0"/>
              </a:rPr>
              <a:t>T.cells</a:t>
            </a:r>
            <a:r>
              <a:rPr lang="en-US" b="1" dirty="0">
                <a:solidFill>
                  <a:srgbClr val="002060"/>
                </a:solidFill>
                <a:latin typeface="Arial" pitchFamily="34" charset="0"/>
                <a:cs typeface="Arial" pitchFamily="34" charset="0"/>
              </a:rPr>
              <a:t> &amp; +</a:t>
            </a:r>
            <a:r>
              <a:rPr lang="en-US" b="1" dirty="0" err="1">
                <a:solidFill>
                  <a:srgbClr val="002060"/>
                </a:solidFill>
                <a:latin typeface="Arial" pitchFamily="34" charset="0"/>
                <a:cs typeface="Arial" pitchFamily="34" charset="0"/>
              </a:rPr>
              <a:t>ve</a:t>
            </a:r>
            <a:r>
              <a:rPr lang="en-US" b="1" dirty="0">
                <a:solidFill>
                  <a:srgbClr val="002060"/>
                </a:solidFill>
                <a:latin typeface="Arial" pitchFamily="34" charset="0"/>
                <a:cs typeface="Arial" pitchFamily="34" charset="0"/>
              </a:rPr>
              <a:t> after recovery .</a:t>
            </a:r>
          </a:p>
          <a:p>
            <a:pPr algn="just" rtl="0">
              <a:buFont typeface="Arial" pitchFamily="34" charset="0"/>
              <a:buChar char="•"/>
            </a:pPr>
            <a:r>
              <a:rPr lang="en-US" b="1" dirty="0">
                <a:solidFill>
                  <a:srgbClr val="C00000"/>
                </a:solidFill>
                <a:latin typeface="Arial" pitchFamily="34" charset="0"/>
                <a:cs typeface="Arial" pitchFamily="34" charset="0"/>
              </a:rPr>
              <a:t>Serological tests: </a:t>
            </a:r>
            <a:r>
              <a:rPr lang="en-US" b="1" dirty="0">
                <a:solidFill>
                  <a:srgbClr val="002060"/>
                </a:solidFill>
                <a:latin typeface="Arial" pitchFamily="34" charset="0"/>
                <a:cs typeface="Arial" pitchFamily="34" charset="0"/>
              </a:rPr>
              <a:t>CFT, IHAT, ELISA, IFAT</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to detect anti-</a:t>
            </a:r>
            <a:r>
              <a:rPr lang="en-US" b="1" dirty="0" err="1">
                <a:solidFill>
                  <a:srgbClr val="002060"/>
                </a:solidFill>
                <a:latin typeface="Arial" pitchFamily="34" charset="0"/>
                <a:cs typeface="Arial" pitchFamily="34" charset="0"/>
              </a:rPr>
              <a:t>leishmania</a:t>
            </a:r>
            <a:r>
              <a:rPr lang="en-US" b="1" dirty="0">
                <a:solidFill>
                  <a:srgbClr val="002060"/>
                </a:solidFill>
                <a:latin typeface="Arial" pitchFamily="34" charset="0"/>
                <a:cs typeface="Arial" pitchFamily="34" charset="0"/>
              </a:rPr>
              <a:t> antibodies.</a:t>
            </a:r>
          </a:p>
          <a:p>
            <a:pPr algn="l" rtl="0">
              <a:buFont typeface="Arial" pitchFamily="34" charset="0"/>
              <a:buChar char="•"/>
            </a:pPr>
            <a:r>
              <a:rPr lang="en-US" b="1" dirty="0">
                <a:solidFill>
                  <a:srgbClr val="C00000"/>
                </a:solidFill>
                <a:latin typeface="Arial" pitchFamily="34" charset="0"/>
                <a:cs typeface="Arial" pitchFamily="34" charset="0"/>
              </a:rPr>
              <a:t> PCR</a:t>
            </a:r>
          </a:p>
        </p:txBody>
      </p:sp>
      <p:cxnSp>
        <p:nvCxnSpPr>
          <p:cNvPr id="35" name="Straight Arrow Connector 34"/>
          <p:cNvCxnSpPr/>
          <p:nvPr/>
        </p:nvCxnSpPr>
        <p:spPr>
          <a:xfrm rot="5400000">
            <a:off x="5072860" y="3571876"/>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43" idx="0"/>
          </p:cNvCxnSpPr>
          <p:nvPr/>
        </p:nvCxnSpPr>
        <p:spPr>
          <a:xfrm rot="5400000">
            <a:off x="7929586" y="257174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72396" y="2714620"/>
            <a:ext cx="100013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b="1" dirty="0">
                <a:solidFill>
                  <a:srgbClr val="C00000"/>
                </a:solidFill>
                <a:latin typeface="Arial" pitchFamily="34" charset="0"/>
                <a:cs typeface="Arial" pitchFamily="34" charset="0"/>
              </a:rPr>
              <a:t>Blood picture</a:t>
            </a:r>
            <a:endParaRPr lang="ar-EG" dirty="0">
              <a:solidFill>
                <a:srgbClr val="C00000"/>
              </a:solidFill>
              <a:latin typeface="Arial" pitchFamily="34" charset="0"/>
              <a:cs typeface="Arial" pitchFamily="34" charset="0"/>
            </a:endParaRPr>
          </a:p>
        </p:txBody>
      </p:sp>
      <p:cxnSp>
        <p:nvCxnSpPr>
          <p:cNvPr id="40" name="Straight Arrow Connector 39"/>
          <p:cNvCxnSpPr/>
          <p:nvPr/>
        </p:nvCxnSpPr>
        <p:spPr>
          <a:xfrm rot="5400000">
            <a:off x="7858942" y="3499644"/>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86578" y="3786190"/>
            <a:ext cx="2071702" cy="923330"/>
          </a:xfrm>
          <a:prstGeom prst="rect">
            <a:avLst/>
          </a:prstGeom>
          <a:solidFill>
            <a:schemeClr val="bg1"/>
          </a:solidFill>
          <a:ln w="28575">
            <a:solidFill>
              <a:schemeClr val="accent3"/>
            </a:solidFill>
          </a:ln>
        </p:spPr>
        <p:txBody>
          <a:bodyPr wrap="square" rtlCol="1">
            <a:spAutoFit/>
          </a:bodyPr>
          <a:lstStyle/>
          <a:p>
            <a:pPr algn="ctr" rtl="0"/>
            <a:r>
              <a:rPr lang="en-US" b="1" dirty="0" err="1">
                <a:solidFill>
                  <a:srgbClr val="002060"/>
                </a:solidFill>
                <a:latin typeface="Arial" pitchFamily="34" charset="0"/>
                <a:cs typeface="Arial" pitchFamily="34" charset="0"/>
              </a:rPr>
              <a:t>Anaemia</a:t>
            </a:r>
            <a:r>
              <a:rPr lang="en-US" b="1" dirty="0">
                <a:solidFill>
                  <a:srgbClr val="002060"/>
                </a:solidFill>
                <a:latin typeface="Arial" pitchFamily="34" charset="0"/>
                <a:cs typeface="Arial" pitchFamily="34" charset="0"/>
              </a:rPr>
              <a:t>, leucopenia &amp; </a:t>
            </a:r>
            <a:r>
              <a:rPr lang="en-US" b="1" dirty="0" err="1">
                <a:solidFill>
                  <a:srgbClr val="002060"/>
                </a:solidFill>
                <a:latin typeface="Arial" pitchFamily="34" charset="0"/>
                <a:cs typeface="Arial" pitchFamily="34" charset="0"/>
              </a:rPr>
              <a:t>thromocytopenia</a:t>
            </a:r>
            <a:r>
              <a:rPr lang="en-US" b="1" dirty="0">
                <a:solidFill>
                  <a:srgbClr val="002060"/>
                </a:solidFill>
                <a:latin typeface="Arial" pitchFamily="34" charset="0"/>
                <a:cs typeface="Arial" pitchFamily="34" charset="0"/>
              </a:rPr>
              <a:t> </a:t>
            </a:r>
            <a:endParaRPr lang="ar-EG" b="1" dirty="0">
              <a:solidFill>
                <a:srgbClr val="002060"/>
              </a:solidFill>
              <a:latin typeface="Arial" pitchFamily="34" charset="0"/>
              <a:cs typeface="Arial" pitchFamily="34" charset="0"/>
            </a:endParaRPr>
          </a:p>
        </p:txBody>
      </p:sp>
      <p:pic>
        <p:nvPicPr>
          <p:cNvPr id="2" name="Picture 1" descr="No photo description available.">
            <a:extLst>
              <a:ext uri="{FF2B5EF4-FFF2-40B4-BE49-F238E27FC236}">
                <a16:creationId xmlns:a16="http://schemas.microsoft.com/office/drawing/2014/main" id="{A8330702-96B4-E19C-5F71-07DEBA6A6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24" y="83353"/>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501538E-AC9E-2781-D51D-E204892AFAE1}"/>
              </a:ext>
            </a:extLst>
          </p:cNvPr>
          <p:cNvSpPr>
            <a:spLocks noGrp="1"/>
          </p:cNvSpPr>
          <p:nvPr>
            <p:ph type="sldNum" sz="quarter" idx="12"/>
          </p:nvPr>
        </p:nvSpPr>
        <p:spPr/>
        <p:txBody>
          <a:bodyPr/>
          <a:lstStyle/>
          <a:p>
            <a:fld id="{3D85CD1F-2119-481A-95AF-1B3E43D79863}" type="slidenum">
              <a:rPr lang="en-US" smtClean="0"/>
              <a:t>12</a:t>
            </a:fld>
            <a:endParaRPr lang="en-US"/>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arasitology images\leishmania and tripanosoma images\Leish_amast_WBC1_DPDx[1].jpg">
            <a:extLst>
              <a:ext uri="{FF2B5EF4-FFF2-40B4-BE49-F238E27FC236}">
                <a16:creationId xmlns:a16="http://schemas.microsoft.com/office/drawing/2014/main" id="{90A55067-76AF-283E-D656-14AE58CE6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21" y="134441"/>
            <a:ext cx="2844000" cy="3042924"/>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5" descr="D:\parasitology images\leishmania and tripanosoma images\leishmania[1].jpg">
            <a:extLst>
              <a:ext uri="{FF2B5EF4-FFF2-40B4-BE49-F238E27FC236}">
                <a16:creationId xmlns:a16="http://schemas.microsoft.com/office/drawing/2014/main" id="{59B9E219-7686-3636-836B-D0C67205A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048" y="3237360"/>
            <a:ext cx="5148000" cy="343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 name="Picture 6" descr="D:\parasitology images\leishmania and tripanosoma images\C1QIF00Z[1].jpg">
            <a:extLst>
              <a:ext uri="{FF2B5EF4-FFF2-40B4-BE49-F238E27FC236}">
                <a16:creationId xmlns:a16="http://schemas.microsoft.com/office/drawing/2014/main" id="{4ED43AE4-215A-A124-5C2D-81A33A370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88640"/>
            <a:ext cx="3810000"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99D4F60-F781-558B-1F61-D1377EC061D4}"/>
              </a:ext>
            </a:extLst>
          </p:cNvPr>
          <p:cNvSpPr>
            <a:spLocks noGrp="1"/>
          </p:cNvSpPr>
          <p:nvPr>
            <p:ph type="sldNum" sz="quarter" idx="12"/>
          </p:nvPr>
        </p:nvSpPr>
        <p:spPr/>
        <p:txBody>
          <a:bodyPr/>
          <a:lstStyle/>
          <a:p>
            <a:fld id="{3D85CD1F-2119-481A-95AF-1B3E43D79863}" type="slidenum">
              <a:rPr lang="en-US" smtClean="0"/>
              <a:t>13</a:t>
            </a:fld>
            <a:endParaRPr lang="en-US"/>
          </a:p>
        </p:txBody>
      </p:sp>
    </p:spTree>
    <p:extLst>
      <p:ext uri="{BB962C8B-B14F-4D97-AF65-F5344CB8AC3E}">
        <p14:creationId xmlns:p14="http://schemas.microsoft.com/office/powerpoint/2010/main" val="423828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678" y="500042"/>
            <a:ext cx="221457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Treatment</a:t>
            </a:r>
            <a:endParaRPr lang="ar-EG" sz="2800" b="1" dirty="0">
              <a:solidFill>
                <a:srgbClr val="C00000"/>
              </a:solidFill>
              <a:latin typeface="Arial" pitchFamily="34" charset="0"/>
              <a:cs typeface="Arial" pitchFamily="34" charset="0"/>
            </a:endParaRPr>
          </a:p>
        </p:txBody>
      </p:sp>
      <p:cxnSp>
        <p:nvCxnSpPr>
          <p:cNvPr id="6" name="Straight Connector 5"/>
          <p:cNvCxnSpPr/>
          <p:nvPr/>
        </p:nvCxnSpPr>
        <p:spPr>
          <a:xfrm rot="5400000">
            <a:off x="4000496" y="1357298"/>
            <a:ext cx="42862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14810" y="1571612"/>
            <a:ext cx="264320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785918" y="1571612"/>
            <a:ext cx="242889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643836" y="1713694"/>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715934" y="171369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8596" y="2000240"/>
            <a:ext cx="307183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General </a:t>
            </a:r>
          </a:p>
          <a:p>
            <a:pPr algn="ctr" rtl="0"/>
            <a:r>
              <a:rPr lang="en-US" sz="2000" b="1" dirty="0">
                <a:solidFill>
                  <a:srgbClr val="C00000"/>
                </a:solidFill>
                <a:latin typeface="Arial" pitchFamily="34" charset="0"/>
                <a:cs typeface="Arial" pitchFamily="34" charset="0"/>
              </a:rPr>
              <a:t>(supported treatment)</a:t>
            </a:r>
            <a:endParaRPr lang="ar-EG" sz="2000" dirty="0">
              <a:solidFill>
                <a:srgbClr val="C00000"/>
              </a:solidFill>
              <a:latin typeface="Arial" pitchFamily="34" charset="0"/>
              <a:cs typeface="Arial" pitchFamily="34" charset="0"/>
            </a:endParaRPr>
          </a:p>
        </p:txBody>
      </p:sp>
      <p:cxnSp>
        <p:nvCxnSpPr>
          <p:cNvPr id="19" name="Straight Arrow Connector 18"/>
          <p:cNvCxnSpPr/>
          <p:nvPr/>
        </p:nvCxnSpPr>
        <p:spPr>
          <a:xfrm rot="5400000">
            <a:off x="1679555" y="2963859"/>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5720" y="3257014"/>
            <a:ext cx="3714776" cy="332398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lnSpc>
                <a:spcPct val="150000"/>
              </a:lnSpc>
              <a:buClr>
                <a:srgbClr val="C00000"/>
              </a:buClr>
              <a:buFont typeface="Wingdings" pitchFamily="2" charset="2"/>
              <a:buChar char="Ø"/>
            </a:pPr>
            <a:r>
              <a:rPr lang="en-US" sz="2000" b="1" dirty="0">
                <a:solidFill>
                  <a:srgbClr val="002060"/>
                </a:solidFill>
                <a:latin typeface="Arial" pitchFamily="34" charset="0"/>
                <a:cs typeface="Arial" pitchFamily="34" charset="0"/>
              </a:rPr>
              <a:t>Proper diet rich in proteins, vitamins and iron.</a:t>
            </a:r>
          </a:p>
          <a:p>
            <a:pPr algn="just" rtl="0">
              <a:lnSpc>
                <a:spcPct val="150000"/>
              </a:lnSpc>
              <a:buClr>
                <a:srgbClr val="C00000"/>
              </a:buClr>
              <a:buFont typeface="Wingdings" pitchFamily="2" charset="2"/>
              <a:buChar char="Ø"/>
            </a:pPr>
            <a:r>
              <a:rPr lang="en-US" sz="2000" b="1" dirty="0">
                <a:solidFill>
                  <a:srgbClr val="002060"/>
                </a:solidFill>
                <a:latin typeface="Arial" pitchFamily="34" charset="0"/>
                <a:cs typeface="Arial" pitchFamily="34" charset="0"/>
              </a:rPr>
              <a:t>Blood transfusion for severe </a:t>
            </a:r>
            <a:r>
              <a:rPr lang="en-US" sz="2000" b="1" dirty="0" err="1">
                <a:solidFill>
                  <a:srgbClr val="002060"/>
                </a:solidFill>
                <a:latin typeface="Arial" pitchFamily="34" charset="0"/>
                <a:cs typeface="Arial" pitchFamily="34" charset="0"/>
              </a:rPr>
              <a:t>anaemia</a:t>
            </a:r>
            <a:r>
              <a:rPr lang="en-US" sz="2000" b="1" dirty="0">
                <a:solidFill>
                  <a:srgbClr val="002060"/>
                </a:solidFill>
                <a:latin typeface="Arial" pitchFamily="34" charset="0"/>
                <a:cs typeface="Arial" pitchFamily="34" charset="0"/>
              </a:rPr>
              <a:t>.</a:t>
            </a:r>
          </a:p>
          <a:p>
            <a:pPr algn="just" rtl="0">
              <a:lnSpc>
                <a:spcPct val="150000"/>
              </a:lnSpc>
              <a:buClr>
                <a:srgbClr val="C00000"/>
              </a:buClr>
              <a:buFont typeface="Wingdings" pitchFamily="2" charset="2"/>
              <a:buChar char="Ø"/>
            </a:pPr>
            <a:r>
              <a:rPr lang="en-US" sz="2000" b="1" dirty="0" err="1">
                <a:solidFill>
                  <a:srgbClr val="002060"/>
                </a:solidFill>
                <a:latin typeface="Arial" pitchFamily="34" charset="0"/>
                <a:cs typeface="Arial" pitchFamily="34" charset="0"/>
              </a:rPr>
              <a:t>Splenectomy</a:t>
            </a:r>
            <a:r>
              <a:rPr lang="en-US" sz="2000" b="1" dirty="0">
                <a:solidFill>
                  <a:srgbClr val="002060"/>
                </a:solidFill>
                <a:latin typeface="Arial" pitchFamily="34" charset="0"/>
                <a:cs typeface="Arial" pitchFamily="34" charset="0"/>
              </a:rPr>
              <a:t>.</a:t>
            </a:r>
          </a:p>
          <a:p>
            <a:pPr algn="just" rtl="0">
              <a:lnSpc>
                <a:spcPct val="150000"/>
              </a:lnSpc>
              <a:buClr>
                <a:srgbClr val="C00000"/>
              </a:buClr>
              <a:buFont typeface="Wingdings" pitchFamily="2" charset="2"/>
              <a:buChar char="Ø"/>
            </a:pPr>
            <a:r>
              <a:rPr lang="en-US" sz="2000" b="1" dirty="0">
                <a:solidFill>
                  <a:srgbClr val="002060"/>
                </a:solidFill>
                <a:latin typeface="Arial" pitchFamily="34" charset="0"/>
                <a:cs typeface="Arial" pitchFamily="34" charset="0"/>
              </a:rPr>
              <a:t> Antibiotics for secondary infection.</a:t>
            </a:r>
            <a:endParaRPr lang="ar-EG" b="1" dirty="0"/>
          </a:p>
        </p:txBody>
      </p:sp>
      <p:sp>
        <p:nvSpPr>
          <p:cNvPr id="22" name="TextBox 21"/>
          <p:cNvSpPr txBox="1"/>
          <p:nvPr/>
        </p:nvSpPr>
        <p:spPr>
          <a:xfrm>
            <a:off x="5643570" y="1928802"/>
            <a:ext cx="257176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Specific</a:t>
            </a:r>
            <a:r>
              <a:rPr lang="en-US" sz="2000" b="1" dirty="0">
                <a:latin typeface="Arial" pitchFamily="34" charset="0"/>
                <a:cs typeface="Arial" pitchFamily="34" charset="0"/>
              </a:rPr>
              <a:t> </a:t>
            </a:r>
            <a:r>
              <a:rPr lang="en-US" sz="2000" b="1" dirty="0">
                <a:solidFill>
                  <a:srgbClr val="C00000"/>
                </a:solidFill>
                <a:latin typeface="Arial" pitchFamily="34" charset="0"/>
                <a:cs typeface="Arial" pitchFamily="34" charset="0"/>
              </a:rPr>
              <a:t>treatment</a:t>
            </a:r>
            <a:endParaRPr lang="ar-EG" sz="2000" dirty="0">
              <a:solidFill>
                <a:srgbClr val="C00000"/>
              </a:solidFill>
              <a:latin typeface="Arial" pitchFamily="34" charset="0"/>
              <a:cs typeface="Arial" pitchFamily="34" charset="0"/>
            </a:endParaRPr>
          </a:p>
        </p:txBody>
      </p:sp>
      <p:cxnSp>
        <p:nvCxnSpPr>
          <p:cNvPr id="28" name="Straight Connector 27"/>
          <p:cNvCxnSpPr>
            <a:stCxn id="22" idx="2"/>
          </p:cNvCxnSpPr>
          <p:nvPr/>
        </p:nvCxnSpPr>
        <p:spPr>
          <a:xfrm rot="5400000">
            <a:off x="6808038" y="2450328"/>
            <a:ext cx="24283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286380" y="2571744"/>
            <a:ext cx="164307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29454" y="2571744"/>
            <a:ext cx="150019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144298" y="2713826"/>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8322495" y="2678901"/>
            <a:ext cx="21431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14876" y="3000372"/>
            <a:ext cx="1428760"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Parenteral therapy</a:t>
            </a:r>
            <a:endParaRPr lang="ar-EG" sz="2000" dirty="0">
              <a:solidFill>
                <a:srgbClr val="C00000"/>
              </a:solidFill>
              <a:latin typeface="Arial" pitchFamily="34" charset="0"/>
              <a:cs typeface="Arial" pitchFamily="34" charset="0"/>
            </a:endParaRPr>
          </a:p>
        </p:txBody>
      </p:sp>
      <p:sp>
        <p:nvSpPr>
          <p:cNvPr id="38" name="TextBox 37"/>
          <p:cNvSpPr txBox="1"/>
          <p:nvPr/>
        </p:nvSpPr>
        <p:spPr>
          <a:xfrm>
            <a:off x="4357686" y="4286256"/>
            <a:ext cx="2640030"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buClr>
                <a:srgbClr val="C00000"/>
              </a:buClr>
              <a:buFont typeface="Wingdings" pitchFamily="2" charset="2"/>
              <a:buChar char="Ø"/>
            </a:pPr>
            <a:r>
              <a:rPr lang="en-US" sz="2000" b="1" dirty="0" err="1">
                <a:solidFill>
                  <a:srgbClr val="FF0000"/>
                </a:solidFill>
                <a:latin typeface="Arial" pitchFamily="34" charset="0"/>
                <a:cs typeface="Arial" pitchFamily="34" charset="0"/>
              </a:rPr>
              <a:t>Pentostam</a:t>
            </a:r>
            <a:endParaRPr lang="en-US" sz="2000" b="1" dirty="0">
              <a:solidFill>
                <a:srgbClr val="002060"/>
              </a:solidFill>
              <a:latin typeface="Arial" pitchFamily="34" charset="0"/>
              <a:cs typeface="Arial" pitchFamily="34" charset="0"/>
            </a:endParaRPr>
          </a:p>
          <a:p>
            <a:pPr algn="l" rtl="0">
              <a:buClr>
                <a:srgbClr val="C00000"/>
              </a:buClr>
              <a:buFont typeface="Wingdings" pitchFamily="2" charset="2"/>
              <a:buChar char="Ø"/>
            </a:pPr>
            <a:r>
              <a:rPr lang="en-US" sz="2000" b="1" dirty="0">
                <a:solidFill>
                  <a:srgbClr val="002060"/>
                </a:solidFill>
                <a:latin typeface="Arial" pitchFamily="34" charset="0"/>
                <a:cs typeface="Arial" pitchFamily="34" charset="0"/>
              </a:rPr>
              <a:t>Pentamidine,  </a:t>
            </a:r>
          </a:p>
          <a:p>
            <a:pPr algn="l" rtl="0">
              <a:buClr>
                <a:srgbClr val="C00000"/>
              </a:buClr>
              <a:buFont typeface="Wingdings" pitchFamily="2" charset="2"/>
              <a:buChar char="Ø"/>
            </a:pPr>
            <a:r>
              <a:rPr lang="en-US" sz="2000" b="1" dirty="0">
                <a:solidFill>
                  <a:srgbClr val="002060"/>
                </a:solidFill>
                <a:latin typeface="Arial" pitchFamily="34" charset="0"/>
                <a:cs typeface="Arial" pitchFamily="34" charset="0"/>
              </a:rPr>
              <a:t> Amphotericin B</a:t>
            </a:r>
          </a:p>
          <a:p>
            <a:pPr algn="l" rtl="0">
              <a:buClr>
                <a:srgbClr val="C00000"/>
              </a:buClr>
              <a:buFont typeface="Wingdings" pitchFamily="2" charset="2"/>
              <a:buChar char="Ø"/>
            </a:pPr>
            <a:r>
              <a:rPr lang="en-US" sz="2000" b="1" dirty="0">
                <a:solidFill>
                  <a:srgbClr val="002060"/>
                </a:solidFill>
                <a:latin typeface="Arial" pitchFamily="34" charset="0"/>
                <a:cs typeface="Arial" pitchFamily="34" charset="0"/>
              </a:rPr>
              <a:t>Paromomycin</a:t>
            </a:r>
            <a:endParaRPr lang="ar-EG" sz="2000" b="1" dirty="0">
              <a:solidFill>
                <a:srgbClr val="002060"/>
              </a:solidFill>
              <a:latin typeface="Arial" pitchFamily="34" charset="0"/>
              <a:cs typeface="Arial" pitchFamily="34" charset="0"/>
            </a:endParaRPr>
          </a:p>
        </p:txBody>
      </p:sp>
      <p:cxnSp>
        <p:nvCxnSpPr>
          <p:cNvPr id="40" name="Straight Arrow Connector 39"/>
          <p:cNvCxnSpPr/>
          <p:nvPr/>
        </p:nvCxnSpPr>
        <p:spPr>
          <a:xfrm rot="5400000">
            <a:off x="5214942" y="3929066"/>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00958" y="2928934"/>
            <a:ext cx="1357322"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Oral therapy</a:t>
            </a:r>
            <a:endParaRPr lang="ar-EG" sz="2000" dirty="0">
              <a:solidFill>
                <a:srgbClr val="C00000"/>
              </a:solidFill>
              <a:latin typeface="Arial" pitchFamily="34" charset="0"/>
              <a:cs typeface="Arial" pitchFamily="34" charset="0"/>
            </a:endParaRPr>
          </a:p>
        </p:txBody>
      </p:sp>
      <p:cxnSp>
        <p:nvCxnSpPr>
          <p:cNvPr id="43" name="Straight Arrow Connector 42"/>
          <p:cNvCxnSpPr/>
          <p:nvPr/>
        </p:nvCxnSpPr>
        <p:spPr>
          <a:xfrm rot="5400000">
            <a:off x="7929586" y="400050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358082" y="4286256"/>
            <a:ext cx="157163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err="1">
                <a:solidFill>
                  <a:srgbClr val="002060"/>
                </a:solidFill>
                <a:latin typeface="Arial" pitchFamily="34" charset="0"/>
                <a:cs typeface="Arial" pitchFamily="34" charset="0"/>
              </a:rPr>
              <a:t>Miltefosine</a:t>
            </a:r>
            <a:endParaRPr lang="ar-EG" sz="2000" b="1" dirty="0">
              <a:solidFill>
                <a:srgbClr val="002060"/>
              </a:solidFill>
              <a:latin typeface="Arial" pitchFamily="34" charset="0"/>
              <a:cs typeface="Arial" pitchFamily="34" charset="0"/>
            </a:endParaRPr>
          </a:p>
        </p:txBody>
      </p:sp>
      <p:pic>
        <p:nvPicPr>
          <p:cNvPr id="2" name="Picture 1" descr="No photo description available.">
            <a:extLst>
              <a:ext uri="{FF2B5EF4-FFF2-40B4-BE49-F238E27FC236}">
                <a16:creationId xmlns:a16="http://schemas.microsoft.com/office/drawing/2014/main" id="{3445D5F5-3766-6A0A-F356-7461D847B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24" y="-29189"/>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D4124C3-B796-095A-348F-8C2959657A18}"/>
              </a:ext>
            </a:extLst>
          </p:cNvPr>
          <p:cNvSpPr>
            <a:spLocks noGrp="1"/>
          </p:cNvSpPr>
          <p:nvPr>
            <p:ph type="sldNum" sz="quarter" idx="12"/>
          </p:nvPr>
        </p:nvSpPr>
        <p:spPr/>
        <p:txBody>
          <a:bodyPr/>
          <a:lstStyle/>
          <a:p>
            <a:fld id="{3D85CD1F-2119-481A-95AF-1B3E43D79863}" type="slidenum">
              <a:rPr lang="en-US" smtClean="0"/>
              <a:t>14</a:t>
            </a:fld>
            <a:endParaRPr lang="en-US"/>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D15C-49D4-3AE5-0AF5-E28075D1D688}"/>
              </a:ext>
            </a:extLst>
          </p:cNvPr>
          <p:cNvSpPr>
            <a:spLocks noGrp="1"/>
          </p:cNvSpPr>
          <p:nvPr>
            <p:ph type="ctrTitle"/>
          </p:nvPr>
        </p:nvSpPr>
        <p:spPr>
          <a:xfrm>
            <a:off x="923779" y="1502191"/>
            <a:ext cx="7772400" cy="2387600"/>
          </a:xfrm>
        </p:spPr>
        <p:txBody>
          <a:bodyPr/>
          <a:lstStyle/>
          <a:p>
            <a:r>
              <a:rPr lang="en-US" b="1" dirty="0">
                <a:solidFill>
                  <a:srgbClr val="002060"/>
                </a:solidFill>
              </a:rPr>
              <a:t>African trypanosomes</a:t>
            </a:r>
          </a:p>
        </p:txBody>
      </p:sp>
      <p:pic>
        <p:nvPicPr>
          <p:cNvPr id="4" name="Picture 3" descr="http://www.phsource.us/PH/HELM/PH_Images_Parasites/Trypanosoma%20brucei2.jpg">
            <a:extLst>
              <a:ext uri="{FF2B5EF4-FFF2-40B4-BE49-F238E27FC236}">
                <a16:creationId xmlns:a16="http://schemas.microsoft.com/office/drawing/2014/main" id="{0AFF957E-0282-95A2-1E6B-6601EBE7C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61656"/>
            <a:ext cx="3333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iki.ggc.edu/images/9/98/Tbrucei.gif">
            <a:extLst>
              <a:ext uri="{FF2B5EF4-FFF2-40B4-BE49-F238E27FC236}">
                <a16:creationId xmlns:a16="http://schemas.microsoft.com/office/drawing/2014/main" id="{49AFD61E-3DFB-D9EC-4F45-B93C3A7EA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579" y="4023808"/>
            <a:ext cx="3276600" cy="2467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o photo description available.">
            <a:extLst>
              <a:ext uri="{FF2B5EF4-FFF2-40B4-BE49-F238E27FC236}">
                <a16:creationId xmlns:a16="http://schemas.microsoft.com/office/drawing/2014/main" id="{A5384D55-A4B1-59E1-A2D6-D4B9F3124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24" y="-29189"/>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02F33F9-A37C-2207-7615-91FEC86B2366}"/>
              </a:ext>
            </a:extLst>
          </p:cNvPr>
          <p:cNvSpPr>
            <a:spLocks noGrp="1"/>
          </p:cNvSpPr>
          <p:nvPr>
            <p:ph type="sldNum" sz="quarter" idx="12"/>
          </p:nvPr>
        </p:nvSpPr>
        <p:spPr/>
        <p:txBody>
          <a:bodyPr/>
          <a:lstStyle/>
          <a:p>
            <a:fld id="{3D85CD1F-2119-481A-95AF-1B3E43D79863}" type="slidenum">
              <a:rPr lang="en-US" smtClean="0"/>
              <a:t>15</a:t>
            </a:fld>
            <a:endParaRPr lang="en-US"/>
          </a:p>
        </p:txBody>
      </p:sp>
    </p:spTree>
    <p:extLst>
      <p:ext uri="{BB962C8B-B14F-4D97-AF65-F5344CB8AC3E}">
        <p14:creationId xmlns:p14="http://schemas.microsoft.com/office/powerpoint/2010/main" val="95891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84" y="428604"/>
            <a:ext cx="450059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African </a:t>
            </a:r>
            <a:r>
              <a:rPr lang="en-US" sz="2800" b="1" dirty="0" err="1">
                <a:solidFill>
                  <a:srgbClr val="C00000"/>
                </a:solidFill>
                <a:latin typeface="Arial" pitchFamily="34" charset="0"/>
                <a:cs typeface="Arial" pitchFamily="34" charset="0"/>
              </a:rPr>
              <a:t>Trypanosomiasis</a:t>
            </a:r>
            <a:endParaRPr lang="ar-EG" sz="2800" b="1" dirty="0">
              <a:solidFill>
                <a:srgbClr val="C00000"/>
              </a:solidFill>
              <a:latin typeface="Arial" pitchFamily="34" charset="0"/>
              <a:cs typeface="Arial" pitchFamily="34" charset="0"/>
            </a:endParaRPr>
          </a:p>
        </p:txBody>
      </p:sp>
      <p:sp>
        <p:nvSpPr>
          <p:cNvPr id="5" name="TextBox 4"/>
          <p:cNvSpPr txBox="1"/>
          <p:nvPr/>
        </p:nvSpPr>
        <p:spPr>
          <a:xfrm>
            <a:off x="2214546" y="1142984"/>
            <a:ext cx="4572032"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a:solidFill>
                  <a:srgbClr val="002060"/>
                </a:solidFill>
                <a:latin typeface="Arial" pitchFamily="34" charset="0"/>
                <a:cs typeface="Arial" pitchFamily="34" charset="0"/>
              </a:rPr>
              <a:t>(Polymorphic trypanosomes)</a:t>
            </a:r>
            <a:endParaRPr lang="ar-EG" sz="2400" dirty="0">
              <a:solidFill>
                <a:srgbClr val="002060"/>
              </a:solidFill>
              <a:latin typeface="Arial" pitchFamily="34" charset="0"/>
              <a:cs typeface="Arial" pitchFamily="34" charset="0"/>
            </a:endParaRPr>
          </a:p>
        </p:txBody>
      </p:sp>
      <p:cxnSp>
        <p:nvCxnSpPr>
          <p:cNvPr id="7" name="Straight Connector 6"/>
          <p:cNvCxnSpPr/>
          <p:nvPr/>
        </p:nvCxnSpPr>
        <p:spPr>
          <a:xfrm rot="5400000">
            <a:off x="4179885" y="1892289"/>
            <a:ext cx="356396"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714480" y="2071678"/>
            <a:ext cx="242889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43372" y="2071678"/>
            <a:ext cx="307183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571604" y="221455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7072330" y="221455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1472" y="2428868"/>
            <a:ext cx="3357586"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i="1" dirty="0">
                <a:solidFill>
                  <a:srgbClr val="C00000"/>
                </a:solidFill>
                <a:latin typeface="Arial" pitchFamily="34" charset="0"/>
                <a:cs typeface="Arial" pitchFamily="34" charset="0"/>
              </a:rPr>
              <a:t>Trypanosoma brucei </a:t>
            </a:r>
            <a:r>
              <a:rPr lang="en-US" sz="2000" b="1" i="1" dirty="0" err="1">
                <a:solidFill>
                  <a:srgbClr val="C00000"/>
                </a:solidFill>
                <a:latin typeface="Arial" pitchFamily="34" charset="0"/>
                <a:cs typeface="Arial" pitchFamily="34" charset="0"/>
              </a:rPr>
              <a:t>gambiense</a:t>
            </a:r>
            <a:endParaRPr lang="ar-EG" sz="2000" b="1" dirty="0">
              <a:solidFill>
                <a:srgbClr val="C00000"/>
              </a:solidFill>
              <a:latin typeface="Arial" pitchFamily="34" charset="0"/>
              <a:cs typeface="Arial" pitchFamily="34" charset="0"/>
            </a:endParaRPr>
          </a:p>
        </p:txBody>
      </p:sp>
      <p:sp>
        <p:nvSpPr>
          <p:cNvPr id="19" name="TextBox 18"/>
          <p:cNvSpPr txBox="1"/>
          <p:nvPr/>
        </p:nvSpPr>
        <p:spPr>
          <a:xfrm>
            <a:off x="5143504" y="2428868"/>
            <a:ext cx="3500462"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i="1" dirty="0">
                <a:solidFill>
                  <a:srgbClr val="C00000"/>
                </a:solidFill>
                <a:latin typeface="Arial" pitchFamily="34" charset="0"/>
                <a:cs typeface="Arial" pitchFamily="34" charset="0"/>
              </a:rPr>
              <a:t>Trypanosoma brucei rhodesiense</a:t>
            </a:r>
            <a:endParaRPr lang="ar-EG" sz="2000" b="1" dirty="0">
              <a:solidFill>
                <a:srgbClr val="C00000"/>
              </a:solidFill>
              <a:latin typeface="Arial" pitchFamily="34" charset="0"/>
              <a:cs typeface="Arial" pitchFamily="34" charset="0"/>
            </a:endParaRPr>
          </a:p>
        </p:txBody>
      </p:sp>
      <p:cxnSp>
        <p:nvCxnSpPr>
          <p:cNvPr id="21" name="Straight Arrow Connector 20"/>
          <p:cNvCxnSpPr/>
          <p:nvPr/>
        </p:nvCxnSpPr>
        <p:spPr>
          <a:xfrm rot="5400000">
            <a:off x="1571604" y="3270557"/>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4282" y="3488839"/>
            <a:ext cx="3643338" cy="1015663"/>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Chronic West African sleeping sickness </a:t>
            </a:r>
          </a:p>
          <a:p>
            <a:pPr algn="ctr" rtl="0"/>
            <a:r>
              <a:rPr lang="en-US" sz="2000" b="1" dirty="0">
                <a:solidFill>
                  <a:srgbClr val="002060"/>
                </a:solidFill>
                <a:latin typeface="Arial" pitchFamily="34" charset="0"/>
                <a:cs typeface="Arial" pitchFamily="34" charset="0"/>
              </a:rPr>
              <a:t>(Gambian </a:t>
            </a:r>
            <a:r>
              <a:rPr lang="en-US" sz="2000" b="1" dirty="0" err="1">
                <a:solidFill>
                  <a:srgbClr val="002060"/>
                </a:solidFill>
                <a:latin typeface="Arial" pitchFamily="34" charset="0"/>
                <a:cs typeface="Arial" pitchFamily="34" charset="0"/>
              </a:rPr>
              <a:t>trypansomiasis</a:t>
            </a:r>
            <a:r>
              <a:rPr lang="en-US" sz="2000" b="1" dirty="0">
                <a:solidFill>
                  <a:srgbClr val="002060"/>
                </a:solidFill>
                <a:latin typeface="Arial" pitchFamily="34" charset="0"/>
                <a:cs typeface="Arial" pitchFamily="34" charset="0"/>
              </a:rPr>
              <a:t>)</a:t>
            </a:r>
            <a:endParaRPr lang="ar-EG" sz="2000" b="1" dirty="0">
              <a:solidFill>
                <a:srgbClr val="002060"/>
              </a:solidFill>
              <a:latin typeface="Arial" pitchFamily="34" charset="0"/>
              <a:cs typeface="Arial" pitchFamily="34" charset="0"/>
            </a:endParaRPr>
          </a:p>
        </p:txBody>
      </p:sp>
      <p:cxnSp>
        <p:nvCxnSpPr>
          <p:cNvPr id="24" name="Straight Arrow Connector 23"/>
          <p:cNvCxnSpPr/>
          <p:nvPr/>
        </p:nvCxnSpPr>
        <p:spPr>
          <a:xfrm rot="5400000">
            <a:off x="7035023" y="3314555"/>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91248" y="3580963"/>
            <a:ext cx="3643338" cy="1015663"/>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Acute East African </a:t>
            </a:r>
          </a:p>
          <a:p>
            <a:pPr algn="ctr" rtl="0"/>
            <a:r>
              <a:rPr lang="en-US" sz="2000" b="1" dirty="0">
                <a:solidFill>
                  <a:srgbClr val="002060"/>
                </a:solidFill>
                <a:latin typeface="Arial" pitchFamily="34" charset="0"/>
                <a:cs typeface="Arial" pitchFamily="34" charset="0"/>
              </a:rPr>
              <a:t>sleeping sickness (</a:t>
            </a:r>
            <a:r>
              <a:rPr lang="en-US" sz="2000" b="1" dirty="0" err="1">
                <a:solidFill>
                  <a:srgbClr val="002060"/>
                </a:solidFill>
                <a:latin typeface="Arial" pitchFamily="34" charset="0"/>
                <a:cs typeface="Arial" pitchFamily="34" charset="0"/>
              </a:rPr>
              <a:t>Rodesian</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trypanosomiasis</a:t>
            </a:r>
            <a:endParaRPr lang="ar-EG" sz="2000" b="1" dirty="0">
              <a:solidFill>
                <a:srgbClr val="002060"/>
              </a:solidFill>
              <a:latin typeface="Arial" pitchFamily="34" charset="0"/>
              <a:cs typeface="Arial" pitchFamily="34" charset="0"/>
            </a:endParaRPr>
          </a:p>
        </p:txBody>
      </p:sp>
      <p:cxnSp>
        <p:nvCxnSpPr>
          <p:cNvPr id="27" name="Straight Arrow Connector 26"/>
          <p:cNvCxnSpPr/>
          <p:nvPr/>
        </p:nvCxnSpPr>
        <p:spPr>
          <a:xfrm rot="5400000">
            <a:off x="1535885" y="4822041"/>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7158" y="5214950"/>
            <a:ext cx="3357586"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Transmitted by </a:t>
            </a:r>
          </a:p>
          <a:p>
            <a:pPr algn="ctr" rtl="0"/>
            <a:r>
              <a:rPr lang="en-US" sz="2000" b="1" i="1" dirty="0" err="1">
                <a:solidFill>
                  <a:srgbClr val="C00000"/>
                </a:solidFill>
                <a:latin typeface="Arial" pitchFamily="34" charset="0"/>
                <a:cs typeface="Arial" pitchFamily="34" charset="0"/>
              </a:rPr>
              <a:t>Glossina</a:t>
            </a:r>
            <a:r>
              <a:rPr lang="en-US" sz="2000" b="1" i="1" dirty="0">
                <a:solidFill>
                  <a:srgbClr val="C00000"/>
                </a:solidFill>
                <a:latin typeface="Arial" pitchFamily="34" charset="0"/>
                <a:cs typeface="Arial" pitchFamily="34" charset="0"/>
              </a:rPr>
              <a:t> </a:t>
            </a:r>
            <a:r>
              <a:rPr lang="en-US" sz="2000" b="1" i="1" dirty="0" err="1">
                <a:solidFill>
                  <a:srgbClr val="C00000"/>
                </a:solidFill>
                <a:latin typeface="Arial" pitchFamily="34" charset="0"/>
                <a:cs typeface="Arial" pitchFamily="34" charset="0"/>
              </a:rPr>
              <a:t>palpalis</a:t>
            </a:r>
            <a:endParaRPr lang="en-US" sz="2000" b="1" i="1" dirty="0">
              <a:solidFill>
                <a:srgbClr val="C00000"/>
              </a:solidFill>
              <a:latin typeface="Arial" pitchFamily="34" charset="0"/>
              <a:cs typeface="Arial" pitchFamily="34" charset="0"/>
            </a:endParaRPr>
          </a:p>
          <a:p>
            <a:pPr algn="ctr" rtl="0"/>
            <a:r>
              <a:rPr lang="en-US" sz="2000" b="1" dirty="0">
                <a:solidFill>
                  <a:srgbClr val="002060"/>
                </a:solidFill>
                <a:latin typeface="Arial" pitchFamily="34" charset="0"/>
                <a:cs typeface="Arial" pitchFamily="34" charset="0"/>
              </a:rPr>
              <a:t> (both male and female)</a:t>
            </a:r>
            <a:endParaRPr lang="ar-EG" sz="2000" b="1" dirty="0">
              <a:solidFill>
                <a:srgbClr val="002060"/>
              </a:solidFill>
              <a:latin typeface="Arial" pitchFamily="34" charset="0"/>
              <a:cs typeface="Arial" pitchFamily="34" charset="0"/>
            </a:endParaRPr>
          </a:p>
        </p:txBody>
      </p:sp>
      <p:cxnSp>
        <p:nvCxnSpPr>
          <p:cNvPr id="30" name="Straight Arrow Connector 29"/>
          <p:cNvCxnSpPr/>
          <p:nvPr/>
        </p:nvCxnSpPr>
        <p:spPr>
          <a:xfrm rot="5400000">
            <a:off x="6894529" y="4749809"/>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72132" y="5214950"/>
            <a:ext cx="3000396"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Transmitted by </a:t>
            </a:r>
          </a:p>
          <a:p>
            <a:pPr algn="ctr" rtl="0"/>
            <a:r>
              <a:rPr lang="en-US" sz="2000" b="1" i="1" dirty="0" err="1">
                <a:solidFill>
                  <a:srgbClr val="C00000"/>
                </a:solidFill>
                <a:latin typeface="Arial" pitchFamily="34" charset="0"/>
                <a:cs typeface="Arial" pitchFamily="34" charset="0"/>
              </a:rPr>
              <a:t>Glossina</a:t>
            </a:r>
            <a:r>
              <a:rPr lang="en-US" sz="2000" b="1" i="1" dirty="0">
                <a:solidFill>
                  <a:srgbClr val="C00000"/>
                </a:solidFill>
                <a:latin typeface="Arial" pitchFamily="34" charset="0"/>
                <a:cs typeface="Arial" pitchFamily="34" charset="0"/>
              </a:rPr>
              <a:t> </a:t>
            </a:r>
            <a:r>
              <a:rPr lang="en-US" sz="2000" b="1" i="1" dirty="0" err="1">
                <a:solidFill>
                  <a:srgbClr val="C00000"/>
                </a:solidFill>
                <a:latin typeface="Arial" pitchFamily="34" charset="0"/>
                <a:cs typeface="Arial" pitchFamily="34" charset="0"/>
              </a:rPr>
              <a:t>morsitans</a:t>
            </a:r>
            <a:endParaRPr lang="en-US" sz="2000" b="1" i="1" dirty="0">
              <a:solidFill>
                <a:srgbClr val="C00000"/>
              </a:solidFill>
              <a:latin typeface="Arial" pitchFamily="34" charset="0"/>
              <a:cs typeface="Arial" pitchFamily="34" charset="0"/>
            </a:endParaRPr>
          </a:p>
          <a:p>
            <a:pPr algn="ctr" rtl="0"/>
            <a:r>
              <a:rPr lang="en-US" sz="2000" b="1" dirty="0">
                <a:solidFill>
                  <a:srgbClr val="002060"/>
                </a:solidFill>
                <a:latin typeface="Arial" pitchFamily="34" charset="0"/>
                <a:cs typeface="Arial" pitchFamily="34" charset="0"/>
              </a:rPr>
              <a:t>(both male and female)</a:t>
            </a:r>
            <a:endParaRPr lang="ar-EG" sz="2000" b="1" dirty="0">
              <a:solidFill>
                <a:srgbClr val="002060"/>
              </a:solidFill>
              <a:latin typeface="Arial" pitchFamily="34" charset="0"/>
              <a:cs typeface="Arial" pitchFamily="34" charset="0"/>
            </a:endParaRPr>
          </a:p>
        </p:txBody>
      </p:sp>
      <p:pic>
        <p:nvPicPr>
          <p:cNvPr id="2" name="Picture 1" descr="No photo description available.">
            <a:extLst>
              <a:ext uri="{FF2B5EF4-FFF2-40B4-BE49-F238E27FC236}">
                <a16:creationId xmlns:a16="http://schemas.microsoft.com/office/drawing/2014/main" id="{A94956FF-717C-CBCA-260D-28EBE112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447" y="275133"/>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091274-EBB3-8344-6A8C-393388A96AF0}"/>
              </a:ext>
            </a:extLst>
          </p:cNvPr>
          <p:cNvSpPr txBox="1"/>
          <p:nvPr/>
        </p:nvSpPr>
        <p:spPr>
          <a:xfrm>
            <a:off x="3334043" y="6384946"/>
            <a:ext cx="2428893" cy="400110"/>
          </a:xfrm>
          <a:prstGeom prst="rect">
            <a:avLst/>
          </a:prstGeom>
          <a:noFill/>
        </p:spPr>
        <p:txBody>
          <a:bodyPr wrap="square" rtlCol="0">
            <a:spAutoFit/>
          </a:bodyPr>
          <a:lstStyle/>
          <a:p>
            <a:r>
              <a:rPr lang="en-US" sz="2000" b="1" dirty="0">
                <a:solidFill>
                  <a:srgbClr val="C00000"/>
                </a:solidFill>
              </a:rPr>
              <a:t>Glossina= </a:t>
            </a:r>
            <a:r>
              <a:rPr lang="en-US" sz="2000" b="1" dirty="0" err="1">
                <a:solidFill>
                  <a:srgbClr val="C00000"/>
                </a:solidFill>
              </a:rPr>
              <a:t>Tse-tse</a:t>
            </a:r>
            <a:r>
              <a:rPr lang="en-US" sz="2000" b="1" dirty="0">
                <a:solidFill>
                  <a:srgbClr val="C00000"/>
                </a:solidFill>
              </a:rPr>
              <a:t> fly</a:t>
            </a:r>
          </a:p>
        </p:txBody>
      </p:sp>
      <p:sp>
        <p:nvSpPr>
          <p:cNvPr id="6" name="Slide Number Placeholder 5">
            <a:extLst>
              <a:ext uri="{FF2B5EF4-FFF2-40B4-BE49-F238E27FC236}">
                <a16:creationId xmlns:a16="http://schemas.microsoft.com/office/drawing/2014/main" id="{9D2261FF-2238-D2ED-B9E1-DD941FB25A97}"/>
              </a:ext>
            </a:extLst>
          </p:cNvPr>
          <p:cNvSpPr>
            <a:spLocks noGrp="1"/>
          </p:cNvSpPr>
          <p:nvPr>
            <p:ph type="sldNum" sz="quarter" idx="12"/>
          </p:nvPr>
        </p:nvSpPr>
        <p:spPr/>
        <p:txBody>
          <a:bodyPr/>
          <a:lstStyle/>
          <a:p>
            <a:fld id="{3D85CD1F-2119-481A-95AF-1B3E43D79863}" type="slidenum">
              <a:rPr lang="en-US" smtClean="0"/>
              <a:t>16</a:t>
            </a:fld>
            <a:endParaRPr lang="en-US"/>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parasitology images\leishmania and tripanosoma images\X0413E06[1].gif"/>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78145"/>
          <a:stretch/>
        </p:blipFill>
        <p:spPr bwMode="auto">
          <a:xfrm>
            <a:off x="5772319" y="-27709"/>
            <a:ext cx="1353074" cy="4250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parasitology images\leishmania and tripanosoma images\X0413E06[1].gif"/>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50000" r="34293"/>
          <a:stretch/>
        </p:blipFill>
        <p:spPr bwMode="auto">
          <a:xfrm>
            <a:off x="7960071" y="107504"/>
            <a:ext cx="841904" cy="4283385"/>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21" name="Picture 20" descr="trypomasome.jpg"/>
          <p:cNvPicPr>
            <a:picLocks noChangeAspect="1"/>
          </p:cNvPicPr>
          <p:nvPr/>
        </p:nvPicPr>
        <p:blipFill>
          <a:blip r:embed="rId4" cstate="print">
            <a:clrChange>
              <a:clrFrom>
                <a:srgbClr val="FFFFFF"/>
              </a:clrFrom>
              <a:clrTo>
                <a:srgbClr val="FFFFFF">
                  <a:alpha val="0"/>
                </a:srgbClr>
              </a:clrTo>
            </a:clrChange>
          </a:blip>
          <a:stretch>
            <a:fillRect/>
          </a:stretch>
        </p:blipFill>
        <p:spPr>
          <a:xfrm rot="5400000">
            <a:off x="2174686" y="4291788"/>
            <a:ext cx="2628000" cy="1322759"/>
          </a:xfrm>
          <a:prstGeom prst="rect">
            <a:avLst/>
          </a:prstGeom>
          <a:ln w="28575">
            <a:solidFill>
              <a:schemeClr val="tx1"/>
            </a:solidFill>
          </a:ln>
        </p:spPr>
      </p:pic>
      <p:sp>
        <p:nvSpPr>
          <p:cNvPr id="6" name="Rectangle 5"/>
          <p:cNvSpPr/>
          <p:nvPr/>
        </p:nvSpPr>
        <p:spPr>
          <a:xfrm>
            <a:off x="3133562" y="1519791"/>
            <a:ext cx="2303195" cy="461665"/>
          </a:xfrm>
          <a:prstGeom prst="rect">
            <a:avLst/>
          </a:prstGeom>
        </p:spPr>
        <p:txBody>
          <a:bodyPr wrap="none">
            <a:spAutoFit/>
          </a:bodyPr>
          <a:lstStyle/>
          <a:p>
            <a:r>
              <a:rPr lang="en-US" sz="2400" b="1" dirty="0" err="1">
                <a:solidFill>
                  <a:schemeClr val="accent3">
                    <a:lumMod val="50000"/>
                  </a:schemeClr>
                </a:solidFill>
              </a:rPr>
              <a:t>Trypomastigotes</a:t>
            </a:r>
            <a:endParaRPr lang="en-US" sz="2400" b="1" dirty="0">
              <a:solidFill>
                <a:schemeClr val="accent3">
                  <a:lumMod val="50000"/>
                </a:schemeClr>
              </a:solidFill>
            </a:endParaRPr>
          </a:p>
        </p:txBody>
      </p:sp>
      <p:sp>
        <p:nvSpPr>
          <p:cNvPr id="8" name="Rectangle 7"/>
          <p:cNvSpPr/>
          <p:nvPr/>
        </p:nvSpPr>
        <p:spPr>
          <a:xfrm>
            <a:off x="228600" y="6204475"/>
            <a:ext cx="2264659" cy="523220"/>
          </a:xfrm>
          <a:prstGeom prst="rect">
            <a:avLst/>
          </a:prstGeom>
        </p:spPr>
        <p:txBody>
          <a:bodyPr wrap="none">
            <a:spAutoFit/>
          </a:bodyPr>
          <a:lstStyle/>
          <a:p>
            <a:r>
              <a:rPr lang="en-US" sz="2800" b="1" dirty="0" err="1">
                <a:solidFill>
                  <a:schemeClr val="accent3">
                    <a:lumMod val="50000"/>
                  </a:schemeClr>
                </a:solidFill>
              </a:rPr>
              <a:t>Epimastigotes</a:t>
            </a:r>
            <a:endParaRPr lang="en-US" sz="2800" b="1" dirty="0">
              <a:solidFill>
                <a:schemeClr val="accent3">
                  <a:lumMod val="50000"/>
                </a:schemeClr>
              </a:solidFill>
            </a:endParaRPr>
          </a:p>
        </p:txBody>
      </p:sp>
      <p:sp>
        <p:nvSpPr>
          <p:cNvPr id="2" name="Rectangle 1"/>
          <p:cNvSpPr/>
          <p:nvPr/>
        </p:nvSpPr>
        <p:spPr>
          <a:xfrm>
            <a:off x="5785330" y="93649"/>
            <a:ext cx="3062242" cy="4501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TextBox 2"/>
          <p:cNvSpPr txBox="1"/>
          <p:nvPr/>
        </p:nvSpPr>
        <p:spPr>
          <a:xfrm>
            <a:off x="2603317" y="6212532"/>
            <a:ext cx="1770741" cy="523220"/>
          </a:xfrm>
          <a:prstGeom prst="rect">
            <a:avLst/>
          </a:prstGeom>
          <a:noFill/>
        </p:spPr>
        <p:txBody>
          <a:bodyPr wrap="none" rtlCol="1">
            <a:spAutoFit/>
          </a:bodyPr>
          <a:lstStyle/>
          <a:p>
            <a:r>
              <a:rPr lang="en-US" sz="2800" b="1" dirty="0" err="1">
                <a:solidFill>
                  <a:schemeClr val="accent3">
                    <a:lumMod val="50000"/>
                  </a:schemeClr>
                </a:solidFill>
              </a:rPr>
              <a:t>Metacyclic</a:t>
            </a:r>
            <a:endParaRPr lang="ar-EG" sz="2800" b="1" dirty="0">
              <a:solidFill>
                <a:schemeClr val="accent3">
                  <a:lumMod val="50000"/>
                </a:schemeClr>
              </a:solidFill>
            </a:endParaRPr>
          </a:p>
        </p:txBody>
      </p:sp>
      <p:sp>
        <p:nvSpPr>
          <p:cNvPr id="4" name="TextBox 3"/>
          <p:cNvSpPr txBox="1"/>
          <p:nvPr/>
        </p:nvSpPr>
        <p:spPr>
          <a:xfrm>
            <a:off x="152400" y="93649"/>
            <a:ext cx="2395207" cy="584775"/>
          </a:xfrm>
          <a:prstGeom prst="rect">
            <a:avLst/>
          </a:prstGeom>
          <a:noFill/>
        </p:spPr>
        <p:txBody>
          <a:bodyPr wrap="none" rtlCol="0">
            <a:spAutoFit/>
          </a:bodyPr>
          <a:lstStyle/>
          <a:p>
            <a:r>
              <a:rPr lang="en-US" sz="3200" b="1" dirty="0">
                <a:solidFill>
                  <a:srgbClr val="C00000"/>
                </a:solidFill>
              </a:rPr>
              <a:t>Morphology:</a:t>
            </a:r>
          </a:p>
        </p:txBody>
      </p:sp>
      <p:pic>
        <p:nvPicPr>
          <p:cNvPr id="13" name="Picture 3" descr="D:\parasitology images\leishmania and tripanosoma images\X0413E06[1].gif"/>
          <p:cNvPicPr>
            <a:picLocks noChangeAspect="1" noChangeArrowheads="1"/>
          </p:cNvPicPr>
          <p:nvPr/>
        </p:nvPicPr>
        <p:blipFill rotWithShape="1">
          <a:blip r:embed="rId3">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t="9200" r="78145"/>
          <a:stretch/>
        </p:blipFill>
        <p:spPr bwMode="auto">
          <a:xfrm>
            <a:off x="6875260" y="770452"/>
            <a:ext cx="1005840" cy="28687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2097306"/>
            <a:ext cx="2508315" cy="954107"/>
          </a:xfrm>
          <a:prstGeom prst="rect">
            <a:avLst/>
          </a:prstGeom>
          <a:noFill/>
        </p:spPr>
        <p:txBody>
          <a:bodyPr wrap="none" rtlCol="0">
            <a:spAutoFit/>
          </a:bodyPr>
          <a:lstStyle/>
          <a:p>
            <a:r>
              <a:rPr lang="en-US" sz="2800" b="1" dirty="0"/>
              <a:t>Vertebrate host</a:t>
            </a:r>
          </a:p>
          <a:p>
            <a:pPr algn="ctr"/>
            <a:r>
              <a:rPr lang="en-US" sz="2800" b="1" dirty="0"/>
              <a:t>(man)</a:t>
            </a:r>
          </a:p>
        </p:txBody>
      </p:sp>
      <p:pic>
        <p:nvPicPr>
          <p:cNvPr id="15" name="Content Placeholder 3" descr="Afr Tryp morph"/>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2646" t="16071" r="47553" b="49032"/>
          <a:stretch/>
        </p:blipFill>
        <p:spPr bwMode="auto">
          <a:xfrm>
            <a:off x="390139" y="4415254"/>
            <a:ext cx="2103120" cy="178922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Notched Right Arrow 6"/>
          <p:cNvSpPr/>
          <p:nvPr/>
        </p:nvSpPr>
        <p:spPr>
          <a:xfrm>
            <a:off x="457200" y="1302041"/>
            <a:ext cx="2543936" cy="89716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otched Right Arrow 8"/>
          <p:cNvSpPr/>
          <p:nvPr/>
        </p:nvSpPr>
        <p:spPr>
          <a:xfrm rot="10800000">
            <a:off x="6083713" y="5099813"/>
            <a:ext cx="2948983" cy="10611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20395" y="6058643"/>
            <a:ext cx="2396169" cy="830997"/>
          </a:xfrm>
          <a:prstGeom prst="rect">
            <a:avLst/>
          </a:prstGeom>
          <a:noFill/>
        </p:spPr>
        <p:txBody>
          <a:bodyPr wrap="none" rtlCol="0">
            <a:spAutoFit/>
          </a:bodyPr>
          <a:lstStyle/>
          <a:p>
            <a:r>
              <a:rPr lang="en-US" sz="2400" b="1" dirty="0"/>
              <a:t>Invertebrate host</a:t>
            </a:r>
          </a:p>
          <a:p>
            <a:r>
              <a:rPr lang="en-US" sz="2400" b="1" dirty="0"/>
              <a:t>       </a:t>
            </a:r>
            <a:r>
              <a:rPr lang="en-US" sz="2400" b="1" dirty="0" err="1"/>
              <a:t>Tse-tse</a:t>
            </a:r>
            <a:r>
              <a:rPr lang="en-US" sz="2400" b="1" dirty="0"/>
              <a:t> fly</a:t>
            </a:r>
          </a:p>
        </p:txBody>
      </p:sp>
      <p:sp>
        <p:nvSpPr>
          <p:cNvPr id="11" name="Left-Up Arrow 10"/>
          <p:cNvSpPr/>
          <p:nvPr/>
        </p:nvSpPr>
        <p:spPr>
          <a:xfrm>
            <a:off x="4374058" y="4594983"/>
            <a:ext cx="1627506" cy="160949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45756" y="6212532"/>
            <a:ext cx="1562607" cy="369332"/>
          </a:xfrm>
          <a:prstGeom prst="rect">
            <a:avLst/>
          </a:prstGeom>
          <a:noFill/>
        </p:spPr>
        <p:txBody>
          <a:bodyPr wrap="none" rtlCol="0">
            <a:spAutoFit/>
          </a:bodyPr>
          <a:lstStyle/>
          <a:p>
            <a:r>
              <a:rPr lang="en-US" dirty="0">
                <a:solidFill>
                  <a:srgbClr val="FF0000"/>
                </a:solidFill>
              </a:rPr>
              <a:t>Salivary glands</a:t>
            </a:r>
          </a:p>
        </p:txBody>
      </p:sp>
      <p:sp>
        <p:nvSpPr>
          <p:cNvPr id="14" name="TextBox 13"/>
          <p:cNvSpPr txBox="1"/>
          <p:nvPr/>
        </p:nvSpPr>
        <p:spPr>
          <a:xfrm>
            <a:off x="5997066" y="4730481"/>
            <a:ext cx="864339" cy="369332"/>
          </a:xfrm>
          <a:prstGeom prst="rect">
            <a:avLst/>
          </a:prstGeom>
          <a:noFill/>
        </p:spPr>
        <p:txBody>
          <a:bodyPr wrap="none" rtlCol="0">
            <a:spAutoFit/>
          </a:bodyPr>
          <a:lstStyle/>
          <a:p>
            <a:r>
              <a:rPr lang="en-US" dirty="0" err="1">
                <a:solidFill>
                  <a:srgbClr val="FF0000"/>
                </a:solidFill>
              </a:rPr>
              <a:t>Midgut</a:t>
            </a:r>
            <a:endParaRPr lang="en-US" dirty="0">
              <a:solidFill>
                <a:srgbClr val="FF0000"/>
              </a:solidFill>
            </a:endParaRPr>
          </a:p>
        </p:txBody>
      </p:sp>
      <p:sp>
        <p:nvSpPr>
          <p:cNvPr id="16" name="TextBox 15"/>
          <p:cNvSpPr txBox="1"/>
          <p:nvPr/>
        </p:nvSpPr>
        <p:spPr>
          <a:xfrm>
            <a:off x="3318519" y="2000580"/>
            <a:ext cx="2152641" cy="1477328"/>
          </a:xfrm>
          <a:prstGeom prst="rect">
            <a:avLst/>
          </a:prstGeom>
          <a:noFill/>
          <a:ln>
            <a:noFill/>
          </a:ln>
        </p:spPr>
        <p:txBody>
          <a:bodyPr wrap="none" rtlCol="0">
            <a:spAutoFit/>
          </a:bodyPr>
          <a:lstStyle/>
          <a:p>
            <a:r>
              <a:rPr lang="en-US" dirty="0">
                <a:solidFill>
                  <a:srgbClr val="FF0000"/>
                </a:solidFill>
              </a:rPr>
              <a:t>Long: 30 x 1-2µm</a:t>
            </a:r>
          </a:p>
          <a:p>
            <a:r>
              <a:rPr lang="en-US" dirty="0">
                <a:solidFill>
                  <a:srgbClr val="FF0000"/>
                </a:solidFill>
              </a:rPr>
              <a:t>Intermediate: 20 µm</a:t>
            </a:r>
          </a:p>
          <a:p>
            <a:r>
              <a:rPr lang="en-US" dirty="0">
                <a:solidFill>
                  <a:srgbClr val="FF0000"/>
                </a:solidFill>
              </a:rPr>
              <a:t>Short stumpy: 15 µm</a:t>
            </a:r>
          </a:p>
          <a:p>
            <a:endParaRPr lang="en-US" dirty="0"/>
          </a:p>
          <a:p>
            <a:endParaRPr lang="en-US" dirty="0"/>
          </a:p>
        </p:txBody>
      </p:sp>
      <p:sp>
        <p:nvSpPr>
          <p:cNvPr id="18" name="Rectangle 17"/>
          <p:cNvSpPr/>
          <p:nvPr/>
        </p:nvSpPr>
        <p:spPr>
          <a:xfrm>
            <a:off x="6729502" y="4746873"/>
            <a:ext cx="2303195" cy="461665"/>
          </a:xfrm>
          <a:prstGeom prst="rect">
            <a:avLst/>
          </a:prstGeom>
        </p:spPr>
        <p:txBody>
          <a:bodyPr wrap="none">
            <a:spAutoFit/>
          </a:bodyPr>
          <a:lstStyle/>
          <a:p>
            <a:r>
              <a:rPr lang="en-US" sz="2400" b="1" dirty="0" err="1">
                <a:solidFill>
                  <a:schemeClr val="accent3">
                    <a:lumMod val="50000"/>
                  </a:schemeClr>
                </a:solidFill>
              </a:rPr>
              <a:t>Trypomastigotes</a:t>
            </a:r>
            <a:endParaRPr lang="en-US" sz="2400" b="1" dirty="0">
              <a:solidFill>
                <a:schemeClr val="accent3">
                  <a:lumMod val="50000"/>
                </a:schemeClr>
              </a:solidFill>
            </a:endParaRPr>
          </a:p>
        </p:txBody>
      </p:sp>
      <p:sp>
        <p:nvSpPr>
          <p:cNvPr id="17" name="Slide Number Placeholder 16">
            <a:extLst>
              <a:ext uri="{FF2B5EF4-FFF2-40B4-BE49-F238E27FC236}">
                <a16:creationId xmlns:a16="http://schemas.microsoft.com/office/drawing/2014/main" id="{79AE4284-8D8E-09F4-99E7-4035489A2797}"/>
              </a:ext>
            </a:extLst>
          </p:cNvPr>
          <p:cNvSpPr>
            <a:spLocks noGrp="1"/>
          </p:cNvSpPr>
          <p:nvPr>
            <p:ph type="sldNum" sz="quarter" idx="12"/>
          </p:nvPr>
        </p:nvSpPr>
        <p:spPr/>
        <p:txBody>
          <a:bodyPr/>
          <a:lstStyle/>
          <a:p>
            <a:fld id="{3D85CD1F-2119-481A-95AF-1B3E43D79863}" type="slidenum">
              <a:rPr lang="en-US" smtClean="0"/>
              <a:t>17</a:t>
            </a:fld>
            <a:endParaRPr lang="en-US"/>
          </a:p>
        </p:txBody>
      </p:sp>
    </p:spTree>
    <p:extLst>
      <p:ext uri="{BB962C8B-B14F-4D97-AF65-F5344CB8AC3E}">
        <p14:creationId xmlns:p14="http://schemas.microsoft.com/office/powerpoint/2010/main" val="103098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0" y="76200"/>
            <a:ext cx="3749040" cy="6766560"/>
          </a:xfrm>
          <a:prstGeom prst="roundRect">
            <a:avLst>
              <a:gd name="adj" fmla="val 574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og3.jpg"/>
          <p:cNvPicPr>
            <a:picLocks noChangeAspect="1"/>
          </p:cNvPicPr>
          <p:nvPr/>
        </p:nvPicPr>
        <p:blipFill>
          <a:blip r:embed="rId2" cstate="print">
            <a:clrChange>
              <a:clrFrom>
                <a:srgbClr val="FFFFFF"/>
              </a:clrFrom>
              <a:clrTo>
                <a:srgbClr val="FFFFFF">
                  <a:alpha val="0"/>
                </a:srgbClr>
              </a:clrTo>
            </a:clrChange>
          </a:blip>
          <a:stretch>
            <a:fillRect/>
          </a:stretch>
        </p:blipFill>
        <p:spPr>
          <a:xfrm flipH="1">
            <a:off x="5257801" y="3886200"/>
            <a:ext cx="1371599" cy="1384031"/>
          </a:xfrm>
          <a:prstGeom prst="rect">
            <a:avLst/>
          </a:prstGeom>
        </p:spPr>
      </p:pic>
      <p:pic>
        <p:nvPicPr>
          <p:cNvPr id="4" name="Picture 3" descr="sand-fly-illustration_360x312.jpg"/>
          <p:cNvPicPr>
            <a:picLocks noChangeAspect="1"/>
          </p:cNvPicPr>
          <p:nvPr/>
        </p:nvPicPr>
        <p:blipFill>
          <a:blip r:embed="rId3">
            <a:clrChange>
              <a:clrFrom>
                <a:srgbClr val="FFFFFF"/>
              </a:clrFrom>
              <a:clrTo>
                <a:srgbClr val="FFFFFF">
                  <a:alpha val="0"/>
                </a:srgbClr>
              </a:clrTo>
            </a:clrChange>
          </a:blip>
          <a:stretch>
            <a:fillRect/>
          </a:stretch>
        </p:blipFill>
        <p:spPr>
          <a:xfrm flipH="1">
            <a:off x="1143000" y="1885174"/>
            <a:ext cx="1828800" cy="1467626"/>
          </a:xfrm>
          <a:prstGeom prst="rect">
            <a:avLst/>
          </a:prstGeom>
        </p:spPr>
      </p:pic>
      <p:pic>
        <p:nvPicPr>
          <p:cNvPr id="9" name="Picture 8" descr="macroph.jpg"/>
          <p:cNvPicPr>
            <a:picLocks noChangeAspect="1"/>
          </p:cNvPicPr>
          <p:nvPr/>
        </p:nvPicPr>
        <p:blipFill>
          <a:blip r:embed="rId4">
            <a:clrChange>
              <a:clrFrom>
                <a:srgbClr val="FFFFFF"/>
              </a:clrFrom>
              <a:clrTo>
                <a:srgbClr val="FFFFFF">
                  <a:alpha val="0"/>
                </a:srgbClr>
              </a:clrTo>
            </a:clrChange>
          </a:blip>
          <a:stretch>
            <a:fillRect/>
          </a:stretch>
        </p:blipFill>
        <p:spPr>
          <a:xfrm rot="19610118" flipH="1">
            <a:off x="6941816" y="3156965"/>
            <a:ext cx="1554480" cy="1326489"/>
          </a:xfrm>
          <a:prstGeom prst="rect">
            <a:avLst/>
          </a:prstGeom>
        </p:spPr>
      </p:pic>
      <p:pic>
        <p:nvPicPr>
          <p:cNvPr id="11" name="Picture 10" descr="S F2.jpg"/>
          <p:cNvPicPr>
            <a:picLocks noChangeAspect="1"/>
          </p:cNvPicPr>
          <p:nvPr/>
        </p:nvPicPr>
        <p:blipFill>
          <a:blip r:embed="rId5">
            <a:clrChange>
              <a:clrFrom>
                <a:srgbClr val="FFFFFF"/>
              </a:clrFrom>
              <a:clrTo>
                <a:srgbClr val="FFFFFF">
                  <a:alpha val="0"/>
                </a:srgbClr>
              </a:clrTo>
            </a:clrChange>
          </a:blip>
          <a:stretch>
            <a:fillRect/>
          </a:stretch>
        </p:blipFill>
        <p:spPr>
          <a:xfrm rot="5774678">
            <a:off x="3480103" y="3227985"/>
            <a:ext cx="671838" cy="858460"/>
          </a:xfrm>
          <a:prstGeom prst="rect">
            <a:avLst/>
          </a:prstGeom>
        </p:spPr>
      </p:pic>
      <p:pic>
        <p:nvPicPr>
          <p:cNvPr id="12" name="Picture 11" descr="S F.jpg"/>
          <p:cNvPicPr>
            <a:picLocks noChangeAspect="1"/>
          </p:cNvPicPr>
          <p:nvPr/>
        </p:nvPicPr>
        <p:blipFill>
          <a:blip r:embed="rId5">
            <a:clrChange>
              <a:clrFrom>
                <a:srgbClr val="FFFFFF"/>
              </a:clrFrom>
              <a:clrTo>
                <a:srgbClr val="FFFFFF">
                  <a:alpha val="0"/>
                </a:srgbClr>
              </a:clrTo>
            </a:clrChange>
          </a:blip>
          <a:stretch>
            <a:fillRect/>
          </a:stretch>
        </p:blipFill>
        <p:spPr>
          <a:xfrm rot="16373662" flipV="1">
            <a:off x="3843525" y="1299534"/>
            <a:ext cx="671837" cy="858459"/>
          </a:xfrm>
          <a:prstGeom prst="rect">
            <a:avLst/>
          </a:prstGeom>
        </p:spPr>
      </p:pic>
      <p:pic>
        <p:nvPicPr>
          <p:cNvPr id="24" name="Picture 23" descr="Promastigote.jpg"/>
          <p:cNvPicPr>
            <a:picLocks noChangeAspect="1"/>
          </p:cNvPicPr>
          <p:nvPr/>
        </p:nvPicPr>
        <p:blipFill>
          <a:blip r:embed="rId6" cstate="print">
            <a:clrChange>
              <a:clrFrom>
                <a:srgbClr val="FFFFFF"/>
              </a:clrFrom>
              <a:clrTo>
                <a:srgbClr val="FFFFFF">
                  <a:alpha val="0"/>
                </a:srgbClr>
              </a:clrTo>
            </a:clrChange>
          </a:blip>
          <a:stretch>
            <a:fillRect/>
          </a:stretch>
        </p:blipFill>
        <p:spPr>
          <a:xfrm rot="3370923" flipV="1">
            <a:off x="658468" y="636132"/>
            <a:ext cx="365760" cy="679732"/>
          </a:xfrm>
          <a:prstGeom prst="rect">
            <a:avLst/>
          </a:prstGeom>
        </p:spPr>
      </p:pic>
      <p:sp>
        <p:nvSpPr>
          <p:cNvPr id="26" name="TextBox 25"/>
          <p:cNvSpPr txBox="1"/>
          <p:nvPr/>
        </p:nvSpPr>
        <p:spPr>
          <a:xfrm>
            <a:off x="3810000" y="0"/>
            <a:ext cx="1371600" cy="548640"/>
          </a:xfrm>
          <a:prstGeom prst="rect">
            <a:avLst/>
          </a:prstGeom>
          <a:noFill/>
        </p:spPr>
        <p:txBody>
          <a:bodyPr wrap="square" rtlCol="0" anchor="ctr">
            <a:spAutoFit/>
          </a:bodyPr>
          <a:lstStyle/>
          <a:p>
            <a:pPr algn="ctr"/>
            <a:r>
              <a:rPr lang="en-US" sz="3200" b="1" dirty="0">
                <a:solidFill>
                  <a:srgbClr val="135000"/>
                </a:solidFill>
                <a:effectLst>
                  <a:outerShdw blurRad="38100" dist="38100" dir="2700000" algn="tl">
                    <a:srgbClr val="000000">
                      <a:alpha val="43137"/>
                    </a:srgbClr>
                  </a:outerShdw>
                </a:effectLst>
                <a:latin typeface="Colonna MT" pitchFamily="82" charset="0"/>
              </a:rPr>
              <a:t>HOSTS</a:t>
            </a:r>
          </a:p>
        </p:txBody>
      </p:sp>
      <p:sp>
        <p:nvSpPr>
          <p:cNvPr id="27" name="Rectangle 26"/>
          <p:cNvSpPr/>
          <p:nvPr/>
        </p:nvSpPr>
        <p:spPr>
          <a:xfrm>
            <a:off x="1371600" y="3239869"/>
            <a:ext cx="1345240" cy="646331"/>
          </a:xfrm>
          <a:prstGeom prst="rect">
            <a:avLst/>
          </a:prstGeom>
        </p:spPr>
        <p:txBody>
          <a:bodyPr wrap="none" anchor="ctr">
            <a:spAutoFit/>
          </a:bodyPr>
          <a:lstStyle/>
          <a:p>
            <a:pPr algn="ctr"/>
            <a:r>
              <a:rPr lang="en-GB" b="1" i="1" dirty="0" err="1">
                <a:solidFill>
                  <a:srgbClr val="261036"/>
                </a:solidFill>
                <a:latin typeface="Comic Sans MS" pitchFamily="66" charset="0"/>
              </a:rPr>
              <a:t>Glossina</a:t>
            </a:r>
            <a:endParaRPr lang="en-GB" b="1" dirty="0">
              <a:solidFill>
                <a:srgbClr val="261036"/>
              </a:solidFill>
              <a:latin typeface="Comic Sans MS" pitchFamily="66" charset="0"/>
            </a:endParaRPr>
          </a:p>
          <a:p>
            <a:pPr algn="ctr"/>
            <a:r>
              <a:rPr lang="en-GB" b="1" dirty="0">
                <a:solidFill>
                  <a:srgbClr val="261036"/>
                </a:solidFill>
                <a:latin typeface="Comic Sans MS" pitchFamily="66" charset="0"/>
              </a:rPr>
              <a:t>Tsetse fly</a:t>
            </a:r>
            <a:endParaRPr lang="en-US" b="1" dirty="0">
              <a:solidFill>
                <a:srgbClr val="261036"/>
              </a:solidFill>
              <a:effectLst>
                <a:outerShdw blurRad="38100" dist="38100" dir="2700000" algn="tl">
                  <a:srgbClr val="000000">
                    <a:alpha val="43137"/>
                  </a:srgbClr>
                </a:outerShdw>
              </a:effectLst>
              <a:latin typeface="Comic Sans MS" pitchFamily="66" charset="0"/>
            </a:endParaRPr>
          </a:p>
        </p:txBody>
      </p:sp>
      <p:sp>
        <p:nvSpPr>
          <p:cNvPr id="28" name="Rectangle 27"/>
          <p:cNvSpPr/>
          <p:nvPr/>
        </p:nvSpPr>
        <p:spPr>
          <a:xfrm>
            <a:off x="685800" y="381000"/>
            <a:ext cx="2895344" cy="584775"/>
          </a:xfrm>
          <a:prstGeom prst="rect">
            <a:avLst/>
          </a:prstGeom>
        </p:spPr>
        <p:txBody>
          <a:bodyPr wrap="none">
            <a:spAutoFit/>
          </a:bodyPr>
          <a:lstStyle/>
          <a:p>
            <a:pPr algn="ctr"/>
            <a:r>
              <a:rPr lang="en-GB" sz="1600" b="1" dirty="0" err="1">
                <a:solidFill>
                  <a:srgbClr val="FF0000"/>
                </a:solidFill>
                <a:effectLst>
                  <a:outerShdw blurRad="38100" dist="38100" dir="2700000" algn="tl">
                    <a:srgbClr val="000000">
                      <a:alpha val="43137"/>
                    </a:srgbClr>
                  </a:outerShdw>
                </a:effectLst>
                <a:latin typeface="Comic Sans MS" pitchFamily="66" charset="0"/>
              </a:rPr>
              <a:t>Metacyclic</a:t>
            </a:r>
            <a:r>
              <a:rPr lang="en-GB" sz="1600" b="1" dirty="0">
                <a:solidFill>
                  <a:srgbClr val="FF0000"/>
                </a:solidFill>
                <a:effectLst>
                  <a:outerShdw blurRad="38100" dist="38100" dir="2700000" algn="tl">
                    <a:srgbClr val="000000">
                      <a:alpha val="43137"/>
                    </a:srgbClr>
                  </a:outerShdw>
                </a:effectLst>
                <a:latin typeface="Comic Sans MS" pitchFamily="66" charset="0"/>
              </a:rPr>
              <a:t> </a:t>
            </a:r>
            <a:r>
              <a:rPr lang="en-GB" sz="1600" b="1" dirty="0" err="1">
                <a:solidFill>
                  <a:srgbClr val="FF0000"/>
                </a:solidFill>
                <a:effectLst>
                  <a:outerShdw blurRad="38100" dist="38100" dir="2700000" algn="tl">
                    <a:srgbClr val="000000">
                      <a:alpha val="43137"/>
                    </a:srgbClr>
                  </a:outerShdw>
                </a:effectLst>
                <a:latin typeface="Comic Sans MS" pitchFamily="66" charset="0"/>
              </a:rPr>
              <a:t>trypomastigote</a:t>
            </a:r>
            <a:r>
              <a:rPr lang="en-GB" sz="1600" b="1" dirty="0">
                <a:solidFill>
                  <a:srgbClr val="FF0000"/>
                </a:solidFill>
                <a:effectLst>
                  <a:outerShdw blurRad="38100" dist="38100" dir="2700000" algn="tl">
                    <a:srgbClr val="000000">
                      <a:alpha val="43137"/>
                    </a:srgbClr>
                  </a:outerShdw>
                </a:effectLst>
                <a:latin typeface="Comic Sans MS" pitchFamily="66" charset="0"/>
              </a:rPr>
              <a:t> </a:t>
            </a:r>
          </a:p>
          <a:p>
            <a:pPr algn="ctr"/>
            <a:r>
              <a:rPr lang="en-US" sz="1600" b="1" dirty="0">
                <a:solidFill>
                  <a:srgbClr val="FF0000"/>
                </a:solidFill>
                <a:effectLst>
                  <a:outerShdw blurRad="38100" dist="38100" dir="2700000" algn="tl">
                    <a:srgbClr val="000000">
                      <a:alpha val="43137"/>
                    </a:srgbClr>
                  </a:outerShdw>
                </a:effectLst>
                <a:latin typeface="Comic Sans MS" pitchFamily="66" charset="0"/>
              </a:rPr>
              <a:t>Infective stage</a:t>
            </a:r>
          </a:p>
        </p:txBody>
      </p:sp>
      <p:sp>
        <p:nvSpPr>
          <p:cNvPr id="29" name="Rectangle 28"/>
          <p:cNvSpPr/>
          <p:nvPr/>
        </p:nvSpPr>
        <p:spPr>
          <a:xfrm>
            <a:off x="4419600" y="533400"/>
            <a:ext cx="2630848" cy="584775"/>
          </a:xfrm>
          <a:prstGeom prst="rect">
            <a:avLst/>
          </a:prstGeom>
        </p:spPr>
        <p:txBody>
          <a:bodyPr wrap="none" anchor="ctr">
            <a:spAutoFit/>
          </a:bodyPr>
          <a:lstStyle/>
          <a:p>
            <a:pPr algn="ctr"/>
            <a:r>
              <a:rPr lang="en-GB" sz="1600" b="1" dirty="0">
                <a:solidFill>
                  <a:srgbClr val="05412D"/>
                </a:solidFill>
                <a:effectLst>
                  <a:outerShdw blurRad="38100" dist="38100" dir="2700000" algn="tl">
                    <a:srgbClr val="000000">
                      <a:alpha val="43137"/>
                    </a:srgbClr>
                  </a:outerShdw>
                </a:effectLst>
                <a:latin typeface="Comic Sans MS" pitchFamily="66" charset="0"/>
              </a:rPr>
              <a:t>Tsetse inoculates</a:t>
            </a:r>
            <a:endParaRPr lang="en-US" sz="1600" b="1" dirty="0">
              <a:solidFill>
                <a:srgbClr val="05412D"/>
              </a:solidFill>
              <a:effectLst>
                <a:outerShdw blurRad="38100" dist="38100" dir="2700000" algn="tl">
                  <a:srgbClr val="000000">
                    <a:alpha val="43137"/>
                  </a:srgbClr>
                </a:outerShdw>
              </a:effectLst>
              <a:latin typeface="Comic Sans MS" pitchFamily="66" charset="0"/>
            </a:endParaRPr>
          </a:p>
          <a:p>
            <a:pPr algn="ctr"/>
            <a:r>
              <a:rPr lang="en-GB" sz="1600" b="1" dirty="0">
                <a:solidFill>
                  <a:srgbClr val="05412D"/>
                </a:solidFill>
                <a:effectLst>
                  <a:outerShdw blurRad="38100" dist="38100" dir="2700000" algn="tl">
                    <a:srgbClr val="000000">
                      <a:alpha val="43137"/>
                    </a:srgbClr>
                  </a:outerShdw>
                </a:effectLst>
                <a:latin typeface="Comic Sans MS" pitchFamily="66" charset="0"/>
              </a:rPr>
              <a:t>MT into the bite wound </a:t>
            </a:r>
            <a:endParaRPr lang="en-US" sz="1600" b="1" dirty="0">
              <a:solidFill>
                <a:srgbClr val="05412D"/>
              </a:solidFill>
              <a:effectLst>
                <a:outerShdw blurRad="38100" dist="38100" dir="2700000" algn="tl">
                  <a:srgbClr val="000000">
                    <a:alpha val="43137"/>
                  </a:srgbClr>
                </a:outerShdw>
              </a:effectLst>
              <a:latin typeface="Comic Sans MS" pitchFamily="66" charset="0"/>
            </a:endParaRPr>
          </a:p>
        </p:txBody>
      </p:sp>
      <p:sp>
        <p:nvSpPr>
          <p:cNvPr id="32" name="Freeform 31"/>
          <p:cNvSpPr/>
          <p:nvPr/>
        </p:nvSpPr>
        <p:spPr>
          <a:xfrm rot="3996917">
            <a:off x="8072774" y="1467814"/>
            <a:ext cx="768507" cy="666466"/>
          </a:xfrm>
          <a:custGeom>
            <a:avLst/>
            <a:gdLst>
              <a:gd name="connsiteX0" fmla="*/ 0 w 1050877"/>
              <a:gd name="connsiteY0" fmla="*/ 120555 h 666466"/>
              <a:gd name="connsiteX1" fmla="*/ 532262 w 1050877"/>
              <a:gd name="connsiteY1" fmla="*/ 25021 h 666466"/>
              <a:gd name="connsiteX2" fmla="*/ 750627 w 1050877"/>
              <a:gd name="connsiteY2" fmla="*/ 106907 h 666466"/>
              <a:gd name="connsiteX3" fmla="*/ 1050877 w 1050877"/>
              <a:gd name="connsiteY3" fmla="*/ 666466 h 666466"/>
            </a:gdLst>
            <a:ahLst/>
            <a:cxnLst>
              <a:cxn ang="0">
                <a:pos x="connsiteX0" y="connsiteY0"/>
              </a:cxn>
              <a:cxn ang="0">
                <a:pos x="connsiteX1" y="connsiteY1"/>
              </a:cxn>
              <a:cxn ang="0">
                <a:pos x="connsiteX2" y="connsiteY2"/>
              </a:cxn>
              <a:cxn ang="0">
                <a:pos x="connsiteX3" y="connsiteY3"/>
              </a:cxn>
            </a:cxnLst>
            <a:rect l="l" t="t" r="r" b="b"/>
            <a:pathLst>
              <a:path w="1050877" h="666466">
                <a:moveTo>
                  <a:pt x="0" y="120555"/>
                </a:moveTo>
                <a:cubicBezTo>
                  <a:pt x="203579" y="73925"/>
                  <a:pt x="407158" y="27296"/>
                  <a:pt x="532262" y="25021"/>
                </a:cubicBezTo>
                <a:cubicBezTo>
                  <a:pt x="657366" y="22746"/>
                  <a:pt x="664191" y="0"/>
                  <a:pt x="750627" y="106907"/>
                </a:cubicBezTo>
                <a:cubicBezTo>
                  <a:pt x="837063" y="213814"/>
                  <a:pt x="943970" y="440140"/>
                  <a:pt x="1050877" y="666466"/>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5" name="Freeform 34"/>
          <p:cNvSpPr/>
          <p:nvPr/>
        </p:nvSpPr>
        <p:spPr>
          <a:xfrm flipH="1">
            <a:off x="8382000" y="2819400"/>
            <a:ext cx="457200" cy="762000"/>
          </a:xfrm>
          <a:custGeom>
            <a:avLst/>
            <a:gdLst>
              <a:gd name="connsiteX0" fmla="*/ 686937 w 686937"/>
              <a:gd name="connsiteY0" fmla="*/ 0 h 1214651"/>
              <a:gd name="connsiteX1" fmla="*/ 4549 w 686937"/>
              <a:gd name="connsiteY1" fmla="*/ 545910 h 1214651"/>
              <a:gd name="connsiteX2" fmla="*/ 659641 w 686937"/>
              <a:gd name="connsiteY2" fmla="*/ 1214651 h 1214651"/>
            </a:gdLst>
            <a:ahLst/>
            <a:cxnLst>
              <a:cxn ang="0">
                <a:pos x="connsiteX0" y="connsiteY0"/>
              </a:cxn>
              <a:cxn ang="0">
                <a:pos x="connsiteX1" y="connsiteY1"/>
              </a:cxn>
              <a:cxn ang="0">
                <a:pos x="connsiteX2" y="connsiteY2"/>
              </a:cxn>
            </a:cxnLst>
            <a:rect l="l" t="t" r="r" b="b"/>
            <a:pathLst>
              <a:path w="686937" h="1214651">
                <a:moveTo>
                  <a:pt x="686937" y="0"/>
                </a:moveTo>
                <a:cubicBezTo>
                  <a:pt x="348017" y="171734"/>
                  <a:pt x="9098" y="343468"/>
                  <a:pt x="4549" y="545910"/>
                </a:cubicBezTo>
                <a:cubicBezTo>
                  <a:pt x="0" y="748352"/>
                  <a:pt x="329820" y="981501"/>
                  <a:pt x="659641" y="1214651"/>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7" name="Rectangle 36"/>
          <p:cNvSpPr/>
          <p:nvPr/>
        </p:nvSpPr>
        <p:spPr>
          <a:xfrm>
            <a:off x="6096770" y="1676400"/>
            <a:ext cx="2513830" cy="338554"/>
          </a:xfrm>
          <a:prstGeom prst="rect">
            <a:avLst/>
          </a:prstGeom>
        </p:spPr>
        <p:txBody>
          <a:bodyPr wrap="none">
            <a:spAutoFit/>
          </a:bodyPr>
          <a:lstStyle/>
          <a:p>
            <a:pPr algn="ctr"/>
            <a:r>
              <a:rPr lang="en-GB" sz="1600" b="1" dirty="0">
                <a:solidFill>
                  <a:srgbClr val="135000"/>
                </a:solidFill>
                <a:effectLst>
                  <a:outerShdw blurRad="38100" dist="38100" dir="2700000" algn="tl">
                    <a:srgbClr val="000000">
                      <a:alpha val="43137"/>
                    </a:srgbClr>
                  </a:outerShdw>
                </a:effectLst>
                <a:latin typeface="Comic Sans MS" pitchFamily="66" charset="0"/>
              </a:rPr>
              <a:t>MT </a:t>
            </a:r>
            <a:r>
              <a:rPr lang="en-GB" sz="1600" b="1" dirty="0">
                <a:solidFill>
                  <a:srgbClr val="135000"/>
                </a:solidFill>
                <a:effectLst>
                  <a:outerShdw blurRad="38100" dist="38100" dir="2700000" algn="tl">
                    <a:srgbClr val="000000">
                      <a:alpha val="43137"/>
                    </a:srgbClr>
                  </a:outerShdw>
                </a:effectLst>
                <a:latin typeface="Comic Sans MS" pitchFamily="66" charset="0"/>
                <a:sym typeface="Wingdings"/>
              </a:rPr>
              <a:t> </a:t>
            </a:r>
            <a:r>
              <a:rPr lang="en-GB" sz="1600" b="1" dirty="0" err="1">
                <a:solidFill>
                  <a:srgbClr val="135000"/>
                </a:solidFill>
                <a:effectLst>
                  <a:outerShdw blurRad="38100" dist="38100" dir="2700000" algn="tl">
                    <a:srgbClr val="000000">
                      <a:alpha val="43137"/>
                    </a:srgbClr>
                  </a:outerShdw>
                </a:effectLst>
                <a:latin typeface="Comic Sans MS" pitchFamily="66" charset="0"/>
              </a:rPr>
              <a:t>Trypomastigotes</a:t>
            </a:r>
            <a:endParaRPr lang="en-US" sz="1600" b="1" dirty="0">
              <a:solidFill>
                <a:srgbClr val="135000"/>
              </a:solidFill>
              <a:effectLst>
                <a:outerShdw blurRad="38100" dist="38100" dir="2700000" algn="tl">
                  <a:srgbClr val="000000">
                    <a:alpha val="43137"/>
                  </a:srgbClr>
                </a:outerShdw>
              </a:effectLst>
              <a:latin typeface="Comic Sans MS" pitchFamily="66" charset="0"/>
            </a:endParaRPr>
          </a:p>
        </p:txBody>
      </p:sp>
      <p:sp>
        <p:nvSpPr>
          <p:cNvPr id="38" name="TextBox 37"/>
          <p:cNvSpPr txBox="1"/>
          <p:nvPr/>
        </p:nvSpPr>
        <p:spPr>
          <a:xfrm>
            <a:off x="6781800" y="2895600"/>
            <a:ext cx="1645920" cy="338554"/>
          </a:xfrm>
          <a:prstGeom prst="rect">
            <a:avLst/>
          </a:prstGeom>
          <a:noFill/>
        </p:spPr>
        <p:txBody>
          <a:bodyPr wrap="square" rtlCol="0" anchor="ctr">
            <a:spAutoFit/>
          </a:bodyPr>
          <a:lstStyle/>
          <a:p>
            <a:pPr algn="ctr"/>
            <a:r>
              <a:rPr lang="en-US" sz="1600" b="1" dirty="0">
                <a:solidFill>
                  <a:srgbClr val="05412D"/>
                </a:solidFill>
                <a:effectLst>
                  <a:outerShdw blurRad="38100" dist="38100" dir="2700000" algn="tl">
                    <a:srgbClr val="000000">
                      <a:alpha val="43137"/>
                    </a:srgbClr>
                  </a:outerShdw>
                </a:effectLst>
                <a:latin typeface="Comic Sans MS" pitchFamily="66" charset="0"/>
              </a:rPr>
              <a:t>Multiplication</a:t>
            </a:r>
          </a:p>
        </p:txBody>
      </p:sp>
      <p:sp>
        <p:nvSpPr>
          <p:cNvPr id="40" name="Freeform 39"/>
          <p:cNvSpPr/>
          <p:nvPr/>
        </p:nvSpPr>
        <p:spPr>
          <a:xfrm rot="726790">
            <a:off x="6573108" y="5276749"/>
            <a:ext cx="2051524" cy="960297"/>
          </a:xfrm>
          <a:custGeom>
            <a:avLst/>
            <a:gdLst>
              <a:gd name="connsiteX0" fmla="*/ 1269241 w 1537647"/>
              <a:gd name="connsiteY0" fmla="*/ 0 h 775648"/>
              <a:gd name="connsiteX1" fmla="*/ 1501253 w 1537647"/>
              <a:gd name="connsiteY1" fmla="*/ 464023 h 775648"/>
              <a:gd name="connsiteX2" fmla="*/ 1050877 w 1537647"/>
              <a:gd name="connsiteY2" fmla="*/ 736979 h 775648"/>
              <a:gd name="connsiteX3" fmla="*/ 436728 w 1537647"/>
              <a:gd name="connsiteY3" fmla="*/ 696035 h 775648"/>
              <a:gd name="connsiteX4" fmla="*/ 0 w 1537647"/>
              <a:gd name="connsiteY4" fmla="*/ 559558 h 775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647" h="775648">
                <a:moveTo>
                  <a:pt x="1269241" y="0"/>
                </a:moveTo>
                <a:cubicBezTo>
                  <a:pt x="1403444" y="170596"/>
                  <a:pt x="1537647" y="341193"/>
                  <a:pt x="1501253" y="464023"/>
                </a:cubicBezTo>
                <a:cubicBezTo>
                  <a:pt x="1464859" y="586853"/>
                  <a:pt x="1228298" y="698310"/>
                  <a:pt x="1050877" y="736979"/>
                </a:cubicBezTo>
                <a:cubicBezTo>
                  <a:pt x="873456" y="775648"/>
                  <a:pt x="611874" y="725605"/>
                  <a:pt x="436728" y="696035"/>
                </a:cubicBezTo>
                <a:cubicBezTo>
                  <a:pt x="261582" y="666465"/>
                  <a:pt x="130791" y="613011"/>
                  <a:pt x="0" y="559558"/>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1" name="TextBox 40"/>
          <p:cNvSpPr txBox="1"/>
          <p:nvPr/>
        </p:nvSpPr>
        <p:spPr>
          <a:xfrm>
            <a:off x="4495800" y="6355080"/>
            <a:ext cx="4572000" cy="274320"/>
          </a:xfrm>
          <a:prstGeom prst="rect">
            <a:avLst/>
          </a:prstGeom>
          <a:noFill/>
        </p:spPr>
        <p:txBody>
          <a:bodyPr wrap="square" rtlCol="0" anchor="ctr">
            <a:spAutoFit/>
          </a:bodyPr>
          <a:lstStyle/>
          <a:p>
            <a:pPr algn="ctr"/>
            <a:r>
              <a:rPr lang="en-GB" sz="1600" b="1" dirty="0">
                <a:solidFill>
                  <a:srgbClr val="05412D"/>
                </a:solidFill>
                <a:effectLst>
                  <a:outerShdw blurRad="38100" dist="38100" dir="2700000" algn="tl">
                    <a:srgbClr val="000000">
                      <a:alpha val="43137"/>
                    </a:srgbClr>
                  </a:outerShdw>
                </a:effectLst>
                <a:latin typeface="Comic Sans MS" pitchFamily="66" charset="0"/>
              </a:rPr>
              <a:t>TM invade blood, lymph and CNS &amp; multiply</a:t>
            </a:r>
            <a:endParaRPr lang="en-US" sz="1600" b="1" dirty="0">
              <a:solidFill>
                <a:srgbClr val="05412D"/>
              </a:solidFill>
              <a:effectLst>
                <a:outerShdw blurRad="38100" dist="38100" dir="2700000" algn="tl">
                  <a:srgbClr val="000000">
                    <a:alpha val="43137"/>
                  </a:srgbClr>
                </a:outerShdw>
              </a:effectLst>
              <a:latin typeface="Comic Sans MS" pitchFamily="66" charset="0"/>
            </a:endParaRPr>
          </a:p>
        </p:txBody>
      </p:sp>
      <p:cxnSp>
        <p:nvCxnSpPr>
          <p:cNvPr id="44" name="Straight Arrow Connector 43"/>
          <p:cNvCxnSpPr/>
          <p:nvPr/>
        </p:nvCxnSpPr>
        <p:spPr>
          <a:xfrm rot="5400000" flipH="1" flipV="1">
            <a:off x="-60166" y="5653246"/>
            <a:ext cx="731520" cy="1588"/>
          </a:xfrm>
          <a:prstGeom prst="straightConnector1">
            <a:avLst/>
          </a:prstGeom>
          <a:ln>
            <a:solidFill>
              <a:srgbClr val="261036"/>
            </a:solidFill>
            <a:prstDash val="sysDot"/>
            <a:tailEnd type="arrow"/>
          </a:ln>
        </p:spPr>
        <p:style>
          <a:lnRef idx="3">
            <a:schemeClr val="accent4"/>
          </a:lnRef>
          <a:fillRef idx="0">
            <a:schemeClr val="accent4"/>
          </a:fillRef>
          <a:effectRef idx="2">
            <a:schemeClr val="accent4"/>
          </a:effectRef>
          <a:fontRef idx="minor">
            <a:schemeClr val="tx1"/>
          </a:fontRef>
        </p:style>
      </p:cxnSp>
      <p:cxnSp>
        <p:nvCxnSpPr>
          <p:cNvPr id="48" name="Straight Arrow Connector 47"/>
          <p:cNvCxnSpPr/>
          <p:nvPr/>
        </p:nvCxnSpPr>
        <p:spPr>
          <a:xfrm rot="5400000" flipH="1" flipV="1">
            <a:off x="168434" y="1812766"/>
            <a:ext cx="731520" cy="1588"/>
          </a:xfrm>
          <a:prstGeom prst="straightConnector1">
            <a:avLst/>
          </a:prstGeom>
          <a:ln>
            <a:solidFill>
              <a:srgbClr val="FF0000"/>
            </a:solidFill>
            <a:prstDash val="solid"/>
            <a:tailEnd type="arrow"/>
          </a:ln>
        </p:spPr>
        <p:style>
          <a:lnRef idx="3">
            <a:schemeClr val="accent4"/>
          </a:lnRef>
          <a:fillRef idx="0">
            <a:schemeClr val="accent4"/>
          </a:fillRef>
          <a:effectRef idx="2">
            <a:schemeClr val="accent4"/>
          </a:effectRef>
          <a:fontRef idx="minor">
            <a:schemeClr val="tx1"/>
          </a:fontRef>
        </p:style>
      </p:cxnSp>
      <p:sp>
        <p:nvSpPr>
          <p:cNvPr id="49" name="Rectangle 48"/>
          <p:cNvSpPr/>
          <p:nvPr/>
        </p:nvSpPr>
        <p:spPr>
          <a:xfrm>
            <a:off x="533400" y="6400800"/>
            <a:ext cx="2488182" cy="274320"/>
          </a:xfrm>
          <a:prstGeom prst="rect">
            <a:avLst/>
          </a:prstGeom>
        </p:spPr>
        <p:txBody>
          <a:bodyPr wrap="none">
            <a:spAutoFit/>
          </a:bodyPr>
          <a:lstStyle/>
          <a:p>
            <a:pPr algn="ctr"/>
            <a:r>
              <a:rPr lang="en-US" sz="1600" b="1" dirty="0">
                <a:solidFill>
                  <a:srgbClr val="C00000"/>
                </a:solidFill>
                <a:effectLst>
                  <a:outerShdw blurRad="38100" dist="38100" dir="2700000" algn="tl">
                    <a:srgbClr val="000000">
                      <a:alpha val="43137"/>
                    </a:srgbClr>
                  </a:outerShdw>
                </a:effectLst>
                <a:latin typeface="Comic Sans MS" pitchFamily="66" charset="0"/>
              </a:rPr>
              <a:t>Multiplication </a:t>
            </a:r>
            <a:r>
              <a:rPr lang="en-GB" sz="1600" b="1" dirty="0">
                <a:solidFill>
                  <a:srgbClr val="C00000"/>
                </a:solidFill>
                <a:effectLst>
                  <a:outerShdw blurRad="38100" dist="38100" dir="2700000" algn="tl">
                    <a:srgbClr val="000000">
                      <a:alpha val="43137"/>
                    </a:srgbClr>
                  </a:outerShdw>
                </a:effectLst>
                <a:latin typeface="Comic Sans MS" pitchFamily="66" charset="0"/>
              </a:rPr>
              <a:t>in </a:t>
            </a:r>
            <a:r>
              <a:rPr lang="en-GB" sz="1600" b="1" dirty="0" err="1">
                <a:solidFill>
                  <a:srgbClr val="C00000"/>
                </a:solidFill>
                <a:effectLst>
                  <a:outerShdw blurRad="38100" dist="38100" dir="2700000" algn="tl">
                    <a:srgbClr val="000000">
                      <a:alpha val="43137"/>
                    </a:srgbClr>
                  </a:outerShdw>
                </a:effectLst>
                <a:latin typeface="Comic Sans MS" pitchFamily="66" charset="0"/>
              </a:rPr>
              <a:t>midgut</a:t>
            </a:r>
            <a:endParaRPr lang="en-US" sz="1600" b="1" dirty="0">
              <a:solidFill>
                <a:srgbClr val="C00000"/>
              </a:solidFill>
              <a:effectLst>
                <a:outerShdw blurRad="38100" dist="38100" dir="2700000" algn="tl">
                  <a:srgbClr val="000000">
                    <a:alpha val="43137"/>
                  </a:srgbClr>
                </a:outerShdw>
              </a:effectLst>
              <a:latin typeface="Comic Sans MS" pitchFamily="66" charset="0"/>
            </a:endParaRPr>
          </a:p>
        </p:txBody>
      </p:sp>
      <p:pic>
        <p:nvPicPr>
          <p:cNvPr id="47" name="Picture 46" descr="Promastigote.jpg"/>
          <p:cNvPicPr>
            <a:picLocks noChangeAspect="1"/>
          </p:cNvPicPr>
          <p:nvPr/>
        </p:nvPicPr>
        <p:blipFill>
          <a:blip r:embed="rId7" cstate="print">
            <a:clrChange>
              <a:clrFrom>
                <a:srgbClr val="FFFFFF"/>
              </a:clrFrom>
              <a:clrTo>
                <a:srgbClr val="FFFFFF">
                  <a:alpha val="0"/>
                </a:srgbClr>
              </a:clrTo>
            </a:clrChange>
          </a:blip>
          <a:stretch>
            <a:fillRect/>
          </a:stretch>
        </p:blipFill>
        <p:spPr>
          <a:xfrm rot="3962518" flipH="1" flipV="1">
            <a:off x="1743192" y="793952"/>
            <a:ext cx="457200" cy="849665"/>
          </a:xfrm>
          <a:prstGeom prst="rect">
            <a:avLst/>
          </a:prstGeom>
        </p:spPr>
      </p:pic>
      <p:pic>
        <p:nvPicPr>
          <p:cNvPr id="50" name="Picture 49" descr="Promastigote.jpg"/>
          <p:cNvPicPr>
            <a:picLocks noChangeAspect="1"/>
          </p:cNvPicPr>
          <p:nvPr/>
        </p:nvPicPr>
        <p:blipFill>
          <a:blip r:embed="rId6" cstate="print">
            <a:clrChange>
              <a:clrFrom>
                <a:srgbClr val="FFFFFF"/>
              </a:clrFrom>
              <a:clrTo>
                <a:srgbClr val="FFFFFF">
                  <a:alpha val="0"/>
                </a:srgbClr>
              </a:clrTo>
            </a:clrChange>
          </a:blip>
          <a:stretch>
            <a:fillRect/>
          </a:stretch>
        </p:blipFill>
        <p:spPr>
          <a:xfrm rot="1794908" flipV="1">
            <a:off x="300992" y="623253"/>
            <a:ext cx="365760" cy="679732"/>
          </a:xfrm>
          <a:prstGeom prst="rect">
            <a:avLst/>
          </a:prstGeom>
        </p:spPr>
      </p:pic>
      <p:pic>
        <p:nvPicPr>
          <p:cNvPr id="53" name="Picture 52" descr="Promastigote.jpg"/>
          <p:cNvPicPr>
            <a:picLocks noChangeAspect="1"/>
          </p:cNvPicPr>
          <p:nvPr/>
        </p:nvPicPr>
        <p:blipFill>
          <a:blip r:embed="rId6" cstate="print">
            <a:clrChange>
              <a:clrFrom>
                <a:srgbClr val="FFFFFF"/>
              </a:clrFrom>
              <a:clrTo>
                <a:srgbClr val="FFFFFF">
                  <a:alpha val="0"/>
                </a:srgbClr>
              </a:clrTo>
            </a:clrChange>
          </a:blip>
          <a:stretch>
            <a:fillRect/>
          </a:stretch>
        </p:blipFill>
        <p:spPr>
          <a:xfrm rot="20594136" flipV="1">
            <a:off x="24655" y="649815"/>
            <a:ext cx="365760" cy="679732"/>
          </a:xfrm>
          <a:prstGeom prst="rect">
            <a:avLst/>
          </a:prstGeom>
        </p:spPr>
      </p:pic>
      <p:pic>
        <p:nvPicPr>
          <p:cNvPr id="55" name="Picture 54" descr="trypomasome.jpg"/>
          <p:cNvPicPr>
            <a:picLocks noChangeAspect="1"/>
          </p:cNvPicPr>
          <p:nvPr/>
        </p:nvPicPr>
        <p:blipFill>
          <a:blip r:embed="rId8">
            <a:clrChange>
              <a:clrFrom>
                <a:srgbClr val="FFFFFF"/>
              </a:clrFrom>
              <a:clrTo>
                <a:srgbClr val="FFFFFF">
                  <a:alpha val="0"/>
                </a:srgbClr>
              </a:clrTo>
            </a:clrChange>
          </a:blip>
          <a:stretch>
            <a:fillRect/>
          </a:stretch>
        </p:blipFill>
        <p:spPr>
          <a:xfrm rot="709054">
            <a:off x="6961113" y="1917925"/>
            <a:ext cx="1737360" cy="1186788"/>
          </a:xfrm>
          <a:prstGeom prst="rect">
            <a:avLst/>
          </a:prstGeom>
        </p:spPr>
      </p:pic>
      <p:pic>
        <p:nvPicPr>
          <p:cNvPr id="56" name="Picture 55" descr="trypomasome.jpg"/>
          <p:cNvPicPr>
            <a:picLocks noChangeAspect="1"/>
          </p:cNvPicPr>
          <p:nvPr/>
        </p:nvPicPr>
        <p:blipFill>
          <a:blip r:embed="rId8">
            <a:clrChange>
              <a:clrFrom>
                <a:srgbClr val="FFFFFF"/>
              </a:clrFrom>
              <a:clrTo>
                <a:srgbClr val="FFFFFF">
                  <a:alpha val="0"/>
                </a:srgbClr>
              </a:clrTo>
            </a:clrChange>
          </a:blip>
          <a:stretch>
            <a:fillRect/>
          </a:stretch>
        </p:blipFill>
        <p:spPr>
          <a:xfrm rot="20893596">
            <a:off x="7239000" y="4267200"/>
            <a:ext cx="1737360" cy="1186788"/>
          </a:xfrm>
          <a:prstGeom prst="rect">
            <a:avLst/>
          </a:prstGeom>
        </p:spPr>
      </p:pic>
      <p:pic>
        <p:nvPicPr>
          <p:cNvPr id="57" name="Picture 56" descr="trypomasome.jpg"/>
          <p:cNvPicPr>
            <a:picLocks noChangeAspect="1"/>
          </p:cNvPicPr>
          <p:nvPr/>
        </p:nvPicPr>
        <p:blipFill>
          <a:blip r:embed="rId8">
            <a:clrChange>
              <a:clrFrom>
                <a:srgbClr val="FFFFFF"/>
              </a:clrFrom>
              <a:clrTo>
                <a:srgbClr val="FFFFFF">
                  <a:alpha val="0"/>
                </a:srgbClr>
              </a:clrTo>
            </a:clrChange>
          </a:blip>
          <a:stretch>
            <a:fillRect/>
          </a:stretch>
        </p:blipFill>
        <p:spPr>
          <a:xfrm>
            <a:off x="7406640" y="4648200"/>
            <a:ext cx="1737360" cy="1186788"/>
          </a:xfrm>
          <a:prstGeom prst="rect">
            <a:avLst/>
          </a:prstGeom>
        </p:spPr>
      </p:pic>
      <p:cxnSp>
        <p:nvCxnSpPr>
          <p:cNvPr id="59" name="Straight Arrow Connector 58"/>
          <p:cNvCxnSpPr/>
          <p:nvPr/>
        </p:nvCxnSpPr>
        <p:spPr>
          <a:xfrm rot="5400000">
            <a:off x="7315200" y="4572000"/>
            <a:ext cx="762000" cy="1588"/>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pic>
        <p:nvPicPr>
          <p:cNvPr id="60" name="Picture 59" descr="trypomasome.jpg"/>
          <p:cNvPicPr>
            <a:picLocks noChangeAspect="1"/>
          </p:cNvPicPr>
          <p:nvPr/>
        </p:nvPicPr>
        <p:blipFill>
          <a:blip r:embed="rId8">
            <a:clrChange>
              <a:clrFrom>
                <a:srgbClr val="FFFFFF"/>
              </a:clrFrom>
              <a:clrTo>
                <a:srgbClr val="FFFFFF">
                  <a:alpha val="0"/>
                </a:srgbClr>
              </a:clrTo>
            </a:clrChange>
          </a:blip>
          <a:stretch>
            <a:fillRect/>
          </a:stretch>
        </p:blipFill>
        <p:spPr>
          <a:xfrm>
            <a:off x="4953000" y="4990886"/>
            <a:ext cx="1447800" cy="988990"/>
          </a:xfrm>
          <a:prstGeom prst="rect">
            <a:avLst/>
          </a:prstGeom>
        </p:spPr>
      </p:pic>
      <p:pic>
        <p:nvPicPr>
          <p:cNvPr id="61" name="Picture 60" descr="trypomasome.jpg"/>
          <p:cNvPicPr>
            <a:picLocks noChangeAspect="1"/>
          </p:cNvPicPr>
          <p:nvPr/>
        </p:nvPicPr>
        <p:blipFill>
          <a:blip r:embed="rId9" cstate="print">
            <a:clrChange>
              <a:clrFrom>
                <a:srgbClr val="FFFFFF"/>
              </a:clrFrom>
              <a:clrTo>
                <a:srgbClr val="FFFFFF">
                  <a:alpha val="0"/>
                </a:srgbClr>
              </a:clrTo>
            </a:clrChange>
          </a:blip>
          <a:stretch>
            <a:fillRect/>
          </a:stretch>
        </p:blipFill>
        <p:spPr>
          <a:xfrm rot="8053800">
            <a:off x="5287071" y="5534526"/>
            <a:ext cx="1005840" cy="506272"/>
          </a:xfrm>
          <a:prstGeom prst="rect">
            <a:avLst/>
          </a:prstGeom>
        </p:spPr>
      </p:pic>
      <p:pic>
        <p:nvPicPr>
          <p:cNvPr id="62" name="Picture 61" descr="trypomasome.jpg"/>
          <p:cNvPicPr>
            <a:picLocks noChangeAspect="1"/>
          </p:cNvPicPr>
          <p:nvPr/>
        </p:nvPicPr>
        <p:blipFill>
          <a:blip r:embed="rId8">
            <a:clrChange>
              <a:clrFrom>
                <a:srgbClr val="FFFFFF"/>
              </a:clrFrom>
              <a:clrTo>
                <a:srgbClr val="FFFFFF">
                  <a:alpha val="0"/>
                </a:srgbClr>
              </a:clrTo>
            </a:clrChange>
          </a:blip>
          <a:stretch>
            <a:fillRect/>
          </a:stretch>
        </p:blipFill>
        <p:spPr>
          <a:xfrm rot="1479342">
            <a:off x="4315044" y="5027756"/>
            <a:ext cx="1280160" cy="874475"/>
          </a:xfrm>
          <a:prstGeom prst="rect">
            <a:avLst/>
          </a:prstGeom>
        </p:spPr>
      </p:pic>
      <p:pic>
        <p:nvPicPr>
          <p:cNvPr id="63" name="Picture 62" descr="trypomasome.jpg"/>
          <p:cNvPicPr>
            <a:picLocks noChangeAspect="1"/>
          </p:cNvPicPr>
          <p:nvPr/>
        </p:nvPicPr>
        <p:blipFill>
          <a:blip r:embed="rId8">
            <a:clrChange>
              <a:clrFrom>
                <a:srgbClr val="FFFFFF"/>
              </a:clrFrom>
              <a:clrTo>
                <a:srgbClr val="FFFFFF">
                  <a:alpha val="0"/>
                </a:srgbClr>
              </a:clrTo>
            </a:clrChange>
          </a:blip>
          <a:stretch>
            <a:fillRect/>
          </a:stretch>
        </p:blipFill>
        <p:spPr>
          <a:xfrm rot="307788">
            <a:off x="5879594" y="5150626"/>
            <a:ext cx="755980" cy="1195726"/>
          </a:xfrm>
          <a:prstGeom prst="rect">
            <a:avLst/>
          </a:prstGeom>
        </p:spPr>
      </p:pic>
      <p:pic>
        <p:nvPicPr>
          <p:cNvPr id="64" name="Picture 63" descr="macroph.jpg"/>
          <p:cNvPicPr>
            <a:picLocks noChangeAspect="1"/>
          </p:cNvPicPr>
          <p:nvPr/>
        </p:nvPicPr>
        <p:blipFill>
          <a:blip r:embed="rId4">
            <a:clrChange>
              <a:clrFrom>
                <a:srgbClr val="FFFFFF"/>
              </a:clrFrom>
              <a:clrTo>
                <a:srgbClr val="FFFFFF">
                  <a:alpha val="0"/>
                </a:srgbClr>
              </a:clrTo>
            </a:clrChange>
          </a:blip>
          <a:stretch>
            <a:fillRect/>
          </a:stretch>
        </p:blipFill>
        <p:spPr>
          <a:xfrm rot="6462732" flipH="1">
            <a:off x="243429" y="5252576"/>
            <a:ext cx="1554480" cy="1326489"/>
          </a:xfrm>
          <a:prstGeom prst="rect">
            <a:avLst/>
          </a:prstGeom>
        </p:spPr>
      </p:pic>
      <p:sp>
        <p:nvSpPr>
          <p:cNvPr id="70" name="Rectangle 69"/>
          <p:cNvSpPr/>
          <p:nvPr/>
        </p:nvSpPr>
        <p:spPr>
          <a:xfrm>
            <a:off x="0" y="3276600"/>
            <a:ext cx="2892138" cy="584775"/>
          </a:xfrm>
          <a:prstGeom prst="rect">
            <a:avLst/>
          </a:prstGeom>
        </p:spPr>
        <p:txBody>
          <a:bodyPr wrap="none" anchor="ctr">
            <a:spAutoFit/>
          </a:bodyPr>
          <a:lstStyle/>
          <a:p>
            <a:pPr algn="ctr"/>
            <a:r>
              <a:rPr lang="en-GB" sz="1600" b="1" dirty="0">
                <a:solidFill>
                  <a:srgbClr val="FF0000"/>
                </a:solidFill>
                <a:effectLst>
                  <a:outerShdw blurRad="38100" dist="38100" dir="2700000" algn="tl">
                    <a:srgbClr val="000000">
                      <a:alpha val="43137"/>
                    </a:srgbClr>
                  </a:outerShdw>
                </a:effectLst>
                <a:latin typeface="Comic Sans MS" pitchFamily="66" charset="0"/>
              </a:rPr>
              <a:t>Migrate</a:t>
            </a:r>
            <a:r>
              <a:rPr lang="en-US" sz="1600" b="1" dirty="0">
                <a:solidFill>
                  <a:srgbClr val="FF0000"/>
                </a:solidFill>
                <a:effectLst>
                  <a:outerShdw blurRad="38100" dist="38100" dir="2700000" algn="tl">
                    <a:srgbClr val="000000">
                      <a:alpha val="43137"/>
                    </a:srgbClr>
                  </a:outerShdw>
                </a:effectLst>
                <a:latin typeface="Comic Sans MS" pitchFamily="66" charset="0"/>
              </a:rPr>
              <a:t> </a:t>
            </a:r>
            <a:r>
              <a:rPr lang="en-GB" sz="1600" b="1" dirty="0">
                <a:solidFill>
                  <a:srgbClr val="FF0000"/>
                </a:solidFill>
                <a:effectLst>
                  <a:outerShdw blurRad="38100" dist="38100" dir="2700000" algn="tl">
                    <a:srgbClr val="000000">
                      <a:alpha val="43137"/>
                    </a:srgbClr>
                  </a:outerShdw>
                </a:effectLst>
                <a:latin typeface="Comic Sans MS" pitchFamily="66" charset="0"/>
              </a:rPr>
              <a:t>to salivary glands</a:t>
            </a:r>
          </a:p>
          <a:p>
            <a:pPr algn="ctr"/>
            <a:r>
              <a:rPr lang="en-GB" sz="1600" b="1" dirty="0">
                <a:solidFill>
                  <a:srgbClr val="FF0000"/>
                </a:solidFill>
                <a:effectLst>
                  <a:outerShdw blurRad="38100" dist="38100" dir="2700000" algn="tl">
                    <a:srgbClr val="000000">
                      <a:alpha val="43137"/>
                    </a:srgbClr>
                  </a:outerShdw>
                </a:effectLst>
                <a:latin typeface="Comic Sans MS" pitchFamily="66" charset="0"/>
                <a:sym typeface="Wingdings"/>
              </a:rPr>
              <a:t></a:t>
            </a:r>
            <a:r>
              <a:rPr lang="en-GB" sz="1600" b="1" dirty="0" err="1">
                <a:solidFill>
                  <a:srgbClr val="FF0000"/>
                </a:solidFill>
                <a:effectLst>
                  <a:outerShdw blurRad="38100" dist="38100" dir="2700000" algn="tl">
                    <a:srgbClr val="000000">
                      <a:alpha val="43137"/>
                    </a:srgbClr>
                  </a:outerShdw>
                </a:effectLst>
                <a:latin typeface="Comic Sans MS" pitchFamily="66" charset="0"/>
              </a:rPr>
              <a:t>Epimastigotes</a:t>
            </a:r>
            <a:r>
              <a:rPr lang="en-GB" sz="1600" b="1" dirty="0">
                <a:solidFill>
                  <a:srgbClr val="FF0000"/>
                </a:solidFill>
                <a:effectLst>
                  <a:outerShdw blurRad="38100" dist="38100" dir="2700000" algn="tl">
                    <a:srgbClr val="000000">
                      <a:alpha val="43137"/>
                    </a:srgbClr>
                  </a:outerShdw>
                </a:effectLst>
                <a:latin typeface="Comic Sans MS" pitchFamily="66" charset="0"/>
              </a:rPr>
              <a:t>  &amp; multiply</a:t>
            </a:r>
          </a:p>
        </p:txBody>
      </p:sp>
      <p:pic>
        <p:nvPicPr>
          <p:cNvPr id="71" name="Picture 70" descr="epimastigot.jpg"/>
          <p:cNvPicPr>
            <a:picLocks noChangeAspect="1"/>
          </p:cNvPicPr>
          <p:nvPr/>
        </p:nvPicPr>
        <p:blipFill>
          <a:blip r:embed="rId10">
            <a:clrChange>
              <a:clrFrom>
                <a:srgbClr val="FFFFFF"/>
              </a:clrFrom>
              <a:clrTo>
                <a:srgbClr val="FFFFFF">
                  <a:alpha val="0"/>
                </a:srgbClr>
              </a:clrTo>
            </a:clrChange>
          </a:blip>
          <a:stretch>
            <a:fillRect/>
          </a:stretch>
        </p:blipFill>
        <p:spPr>
          <a:xfrm rot="1535065">
            <a:off x="77004" y="2639507"/>
            <a:ext cx="1463040" cy="787220"/>
          </a:xfrm>
          <a:prstGeom prst="rect">
            <a:avLst/>
          </a:prstGeom>
        </p:spPr>
      </p:pic>
      <p:pic>
        <p:nvPicPr>
          <p:cNvPr id="72" name="Picture 71" descr="epimast.jpg"/>
          <p:cNvPicPr>
            <a:picLocks noChangeAspect="1"/>
          </p:cNvPicPr>
          <p:nvPr/>
        </p:nvPicPr>
        <p:blipFill>
          <a:blip r:embed="rId11">
            <a:clrChange>
              <a:clrFrom>
                <a:srgbClr val="FFFFFF"/>
              </a:clrFrom>
              <a:clrTo>
                <a:srgbClr val="FFFFFF">
                  <a:alpha val="0"/>
                </a:srgbClr>
              </a:clrTo>
            </a:clrChange>
          </a:blip>
          <a:stretch>
            <a:fillRect/>
          </a:stretch>
        </p:blipFill>
        <p:spPr>
          <a:xfrm>
            <a:off x="0" y="1905000"/>
            <a:ext cx="1463040" cy="972885"/>
          </a:xfrm>
          <a:prstGeom prst="rect">
            <a:avLst/>
          </a:prstGeom>
        </p:spPr>
      </p:pic>
      <p:cxnSp>
        <p:nvCxnSpPr>
          <p:cNvPr id="74" name="Straight Arrow Connector 73"/>
          <p:cNvCxnSpPr/>
          <p:nvPr/>
        </p:nvCxnSpPr>
        <p:spPr>
          <a:xfrm rot="10800000">
            <a:off x="1295400" y="6096000"/>
            <a:ext cx="914400" cy="1588"/>
          </a:xfrm>
          <a:prstGeom prst="straightConnector1">
            <a:avLst/>
          </a:prstGeom>
          <a:ln>
            <a:solidFill>
              <a:srgbClr val="261036"/>
            </a:solidFill>
            <a:prstDash val="sysDot"/>
            <a:tailEnd type="arrow"/>
          </a:ln>
        </p:spPr>
        <p:style>
          <a:lnRef idx="3">
            <a:schemeClr val="dk1"/>
          </a:lnRef>
          <a:fillRef idx="0">
            <a:schemeClr val="dk1"/>
          </a:fillRef>
          <a:effectRef idx="2">
            <a:schemeClr val="dk1"/>
          </a:effectRef>
          <a:fontRef idx="minor">
            <a:schemeClr val="tx1"/>
          </a:fontRef>
        </p:style>
      </p:cxnSp>
      <p:pic>
        <p:nvPicPr>
          <p:cNvPr id="76" name="Picture 75" descr="trypomasome.jpg"/>
          <p:cNvPicPr>
            <a:picLocks noChangeAspect="1"/>
          </p:cNvPicPr>
          <p:nvPr/>
        </p:nvPicPr>
        <p:blipFill>
          <a:blip r:embed="rId8">
            <a:clrChange>
              <a:clrFrom>
                <a:srgbClr val="FFFFFF"/>
              </a:clrFrom>
              <a:clrTo>
                <a:srgbClr val="FFFFFF">
                  <a:alpha val="0"/>
                </a:srgbClr>
              </a:clrTo>
            </a:clrChange>
          </a:blip>
          <a:stretch>
            <a:fillRect/>
          </a:stretch>
        </p:blipFill>
        <p:spPr>
          <a:xfrm rot="1322778">
            <a:off x="189349" y="4019216"/>
            <a:ext cx="1554480" cy="1061863"/>
          </a:xfrm>
          <a:prstGeom prst="rect">
            <a:avLst/>
          </a:prstGeom>
        </p:spPr>
      </p:pic>
      <p:pic>
        <p:nvPicPr>
          <p:cNvPr id="77" name="Picture 76" descr="trypomasome.jpg"/>
          <p:cNvPicPr>
            <a:picLocks noChangeAspect="1"/>
          </p:cNvPicPr>
          <p:nvPr/>
        </p:nvPicPr>
        <p:blipFill>
          <a:blip r:embed="rId8">
            <a:clrChange>
              <a:clrFrom>
                <a:srgbClr val="FFFFFF"/>
              </a:clrFrom>
              <a:clrTo>
                <a:srgbClr val="FFFFFF">
                  <a:alpha val="0"/>
                </a:srgbClr>
              </a:clrTo>
            </a:clrChange>
          </a:blip>
          <a:stretch>
            <a:fillRect/>
          </a:stretch>
        </p:blipFill>
        <p:spPr>
          <a:xfrm rot="1703646">
            <a:off x="158972" y="4347405"/>
            <a:ext cx="1554480" cy="1061863"/>
          </a:xfrm>
          <a:prstGeom prst="rect">
            <a:avLst/>
          </a:prstGeom>
        </p:spPr>
      </p:pic>
      <p:cxnSp>
        <p:nvCxnSpPr>
          <p:cNvPr id="78" name="Straight Arrow Connector 77"/>
          <p:cNvCxnSpPr/>
          <p:nvPr/>
        </p:nvCxnSpPr>
        <p:spPr>
          <a:xfrm rot="5400000" flipH="1" flipV="1">
            <a:off x="-14446" y="4129246"/>
            <a:ext cx="640080" cy="1588"/>
          </a:xfrm>
          <a:prstGeom prst="straightConnector1">
            <a:avLst/>
          </a:prstGeom>
          <a:ln>
            <a:solidFill>
              <a:srgbClr val="261036"/>
            </a:solidFill>
            <a:prstDash val="solid"/>
            <a:tailEnd type="arrow"/>
          </a:ln>
        </p:spPr>
        <p:style>
          <a:lnRef idx="3">
            <a:schemeClr val="accent4"/>
          </a:lnRef>
          <a:fillRef idx="0">
            <a:schemeClr val="accent4"/>
          </a:fillRef>
          <a:effectRef idx="2">
            <a:schemeClr val="accent4"/>
          </a:effectRef>
          <a:fontRef idx="minor">
            <a:schemeClr val="tx1"/>
          </a:fontRef>
        </p:style>
      </p:cxnSp>
      <p:sp>
        <p:nvSpPr>
          <p:cNvPr id="43" name="TextBox 42"/>
          <p:cNvSpPr txBox="1"/>
          <p:nvPr/>
        </p:nvSpPr>
        <p:spPr>
          <a:xfrm>
            <a:off x="6172200" y="91440"/>
            <a:ext cx="1371600" cy="400110"/>
          </a:xfrm>
          <a:prstGeom prst="rect">
            <a:avLst/>
          </a:prstGeom>
          <a:noFill/>
        </p:spPr>
        <p:txBody>
          <a:bodyPr wrap="square" rtlCol="0" anchor="ctr">
            <a:spAutoFit/>
          </a:bodyPr>
          <a:lstStyle/>
          <a:p>
            <a:pPr algn="ctr"/>
            <a:r>
              <a:rPr lang="en-US" sz="2000" b="1" dirty="0">
                <a:effectLst>
                  <a:outerShdw blurRad="38100" dist="38100" dir="2700000" algn="tl">
                    <a:srgbClr val="000000">
                      <a:alpha val="43137"/>
                    </a:srgbClr>
                  </a:outerShdw>
                </a:effectLst>
                <a:latin typeface="Colonna MT" pitchFamily="82" charset="0"/>
              </a:rPr>
              <a:t>Ver. Hosts</a:t>
            </a:r>
          </a:p>
        </p:txBody>
      </p:sp>
      <p:sp>
        <p:nvSpPr>
          <p:cNvPr id="45" name="TextBox 44"/>
          <p:cNvSpPr txBox="1"/>
          <p:nvPr/>
        </p:nvSpPr>
        <p:spPr>
          <a:xfrm>
            <a:off x="1295400" y="87868"/>
            <a:ext cx="1463040" cy="369332"/>
          </a:xfrm>
          <a:prstGeom prst="rect">
            <a:avLst/>
          </a:prstGeom>
          <a:noFill/>
        </p:spPr>
        <p:txBody>
          <a:bodyPr wrap="square" rtlCol="0" anchor="ctr">
            <a:spAutoFit/>
          </a:bodyPr>
          <a:lstStyle/>
          <a:p>
            <a:pPr algn="ctr"/>
            <a:r>
              <a:rPr lang="en-US" b="1" dirty="0">
                <a:solidFill>
                  <a:schemeClr val="accent4">
                    <a:lumMod val="50000"/>
                  </a:schemeClr>
                </a:solidFill>
                <a:effectLst>
                  <a:outerShdw blurRad="38100" dist="38100" dir="2700000" algn="tl">
                    <a:srgbClr val="000000">
                      <a:alpha val="43137"/>
                    </a:srgbClr>
                  </a:outerShdw>
                </a:effectLst>
                <a:latin typeface="Colonna MT" pitchFamily="82" charset="0"/>
              </a:rPr>
              <a:t>Inver. Hosts</a:t>
            </a:r>
          </a:p>
        </p:txBody>
      </p:sp>
      <p:sp>
        <p:nvSpPr>
          <p:cNvPr id="46" name="Rectangle 45"/>
          <p:cNvSpPr/>
          <p:nvPr/>
        </p:nvSpPr>
        <p:spPr>
          <a:xfrm>
            <a:off x="1346367" y="4095905"/>
            <a:ext cx="2040943" cy="338554"/>
          </a:xfrm>
          <a:prstGeom prst="rect">
            <a:avLst/>
          </a:prstGeom>
        </p:spPr>
        <p:style>
          <a:lnRef idx="2">
            <a:schemeClr val="dk1"/>
          </a:lnRef>
          <a:fillRef idx="1">
            <a:schemeClr val="lt1"/>
          </a:fillRef>
          <a:effectRef idx="0">
            <a:schemeClr val="dk1"/>
          </a:effectRef>
          <a:fontRef idx="minor">
            <a:schemeClr val="dk1"/>
          </a:fontRef>
        </p:style>
        <p:txBody>
          <a:bodyPr wrap="none" anchor="ctr">
            <a:spAutoFit/>
          </a:bodyPr>
          <a:lstStyle/>
          <a:p>
            <a:pPr algn="ctr"/>
            <a:r>
              <a:rPr lang="en-GB" sz="1600" b="1" dirty="0">
                <a:solidFill>
                  <a:schemeClr val="tx1"/>
                </a:solidFill>
                <a:effectLst>
                  <a:outerShdw blurRad="38100" dist="38100" dir="2700000" algn="tl">
                    <a:srgbClr val="000000">
                      <a:alpha val="43137"/>
                    </a:srgbClr>
                  </a:outerShdw>
                </a:effectLst>
                <a:latin typeface="Comic Sans MS" pitchFamily="66" charset="0"/>
              </a:rPr>
              <a:t>Tsetse</a:t>
            </a:r>
            <a:r>
              <a:rPr lang="en-GB" sz="1600" b="1" dirty="0">
                <a:solidFill>
                  <a:schemeClr val="bg1"/>
                </a:solidFill>
                <a:effectLst>
                  <a:outerShdw blurRad="38100" dist="38100" dir="2700000" algn="tl">
                    <a:srgbClr val="000000">
                      <a:alpha val="43137"/>
                    </a:srgbClr>
                  </a:outerShdw>
                </a:effectLst>
                <a:latin typeface="Comic Sans MS" pitchFamily="66" charset="0"/>
              </a:rPr>
              <a:t> </a:t>
            </a:r>
            <a:r>
              <a:rPr lang="en-GB" sz="1600" b="1" dirty="0">
                <a:solidFill>
                  <a:schemeClr val="tx1"/>
                </a:solidFill>
                <a:effectLst>
                  <a:outerShdw blurRad="38100" dist="38100" dir="2700000" algn="tl">
                    <a:srgbClr val="000000">
                      <a:alpha val="43137"/>
                    </a:srgbClr>
                  </a:outerShdw>
                </a:effectLst>
                <a:latin typeface="Comic Sans MS" pitchFamily="66" charset="0"/>
              </a:rPr>
              <a:t>ingests TM</a:t>
            </a:r>
            <a:endParaRPr lang="en-US" sz="1600" dirty="0">
              <a:solidFill>
                <a:schemeClr val="tx1"/>
              </a:solidFill>
            </a:endParaRPr>
          </a:p>
        </p:txBody>
      </p:sp>
      <p:pic>
        <p:nvPicPr>
          <p:cNvPr id="10" name="Picture 9" descr="host2b.jpg"/>
          <p:cNvPicPr>
            <a:picLocks noChangeAspect="1"/>
          </p:cNvPicPr>
          <p:nvPr/>
        </p:nvPicPr>
        <p:blipFill>
          <a:blip r:embed="rId12">
            <a:clrChange>
              <a:clrFrom>
                <a:srgbClr val="FFFFFF"/>
              </a:clrFrom>
              <a:clrTo>
                <a:srgbClr val="FFFFFF">
                  <a:alpha val="0"/>
                </a:srgbClr>
              </a:clrTo>
            </a:clrChange>
          </a:blip>
          <a:stretch>
            <a:fillRect/>
          </a:stretch>
        </p:blipFill>
        <p:spPr>
          <a:xfrm>
            <a:off x="3581400" y="1295400"/>
            <a:ext cx="2560319" cy="3991292"/>
          </a:xfrm>
          <a:prstGeom prst="rect">
            <a:avLst/>
          </a:prstGeom>
        </p:spPr>
      </p:pic>
      <p:sp>
        <p:nvSpPr>
          <p:cNvPr id="2" name="Slide Number Placeholder 1">
            <a:extLst>
              <a:ext uri="{FF2B5EF4-FFF2-40B4-BE49-F238E27FC236}">
                <a16:creationId xmlns:a16="http://schemas.microsoft.com/office/drawing/2014/main" id="{49D8E32B-4020-8D59-7D81-C48C9ADCBBAD}"/>
              </a:ext>
            </a:extLst>
          </p:cNvPr>
          <p:cNvSpPr>
            <a:spLocks noGrp="1"/>
          </p:cNvSpPr>
          <p:nvPr>
            <p:ph type="sldNum" sz="quarter" idx="12"/>
          </p:nvPr>
        </p:nvSpPr>
        <p:spPr/>
        <p:txBody>
          <a:bodyPr/>
          <a:lstStyle/>
          <a:p>
            <a:fld id="{3D85CD1F-2119-481A-95AF-1B3E43D79863}" type="slidenum">
              <a:rPr lang="en-US" smtClean="0"/>
              <a:t>18</a:t>
            </a:fld>
            <a:endParaRPr lang="en-US"/>
          </a:p>
        </p:txBody>
      </p:sp>
    </p:spTree>
    <p:extLst>
      <p:ext uri="{BB962C8B-B14F-4D97-AF65-F5344CB8AC3E}">
        <p14:creationId xmlns:p14="http://schemas.microsoft.com/office/powerpoint/2010/main" val="29025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slide(fromBottom)">
                                      <p:cBhvr>
                                        <p:cTn id="13" dur="500"/>
                                        <p:tgtEl>
                                          <p:spTgt spid="4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slide(fromBottom)">
                                      <p:cBhvr>
                                        <p:cTn id="16" dur="500"/>
                                        <p:tgtEl>
                                          <p:spTgt spid="43"/>
                                        </p:tgtEl>
                                      </p:cBhvr>
                                    </p:animEffect>
                                  </p:childTnLst>
                                </p:cTn>
                              </p:par>
                            </p:childTnLst>
                          </p:cTn>
                        </p:par>
                        <p:par>
                          <p:cTn id="17" fill="hold">
                            <p:stCondLst>
                              <p:cond delay="1500"/>
                            </p:stCondLst>
                            <p:childTnLst>
                              <p:par>
                                <p:cTn id="18" presetID="15"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par>
                                <p:cTn id="24" presetID="52"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Scale>
                                      <p:cBhvr>
                                        <p:cTn id="26"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7"/>
                                        </p:tgtEl>
                                        <p:attrNameLst>
                                          <p:attrName>ppt_x</p:attrName>
                                          <p:attrName>ppt_y</p:attrName>
                                        </p:attrNameLst>
                                      </p:cBhvr>
                                    </p:animMotion>
                                    <p:animEffect transition="in" filter="fade">
                                      <p:cBhvr>
                                        <p:cTn id="28" dur="1000"/>
                                        <p:tgtEl>
                                          <p:spTgt spid="27"/>
                                        </p:tgtEl>
                                      </p:cBhvr>
                                    </p:animEffect>
                                  </p:childTnLst>
                                </p:cTn>
                              </p:par>
                            </p:childTnLst>
                          </p:cTn>
                        </p:par>
                        <p:par>
                          <p:cTn id="29" fill="hold">
                            <p:stCondLst>
                              <p:cond delay="2500"/>
                            </p:stCondLst>
                            <p:childTnLst>
                              <p:par>
                                <p:cTn id="30" presetID="26"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par>
                                <p:cTn id="46" presetID="34"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from="(-#ppt_w/2)" to="(#ppt_x)" calcmode="lin" valueType="num">
                                      <p:cBhvr>
                                        <p:cTn id="48" dur="600" fill="hold">
                                          <p:stCondLst>
                                            <p:cond delay="0"/>
                                          </p:stCondLst>
                                        </p:cTn>
                                        <p:tgtEl>
                                          <p:spTgt spid="5"/>
                                        </p:tgtEl>
                                        <p:attrNameLst>
                                          <p:attrName>ppt_x</p:attrName>
                                        </p:attrNameLst>
                                      </p:cBhvr>
                                    </p:anim>
                                    <p:anim from="0" to="-1.0" calcmode="lin" valueType="num">
                                      <p:cBhvr>
                                        <p:cTn id="49" dur="200" decel="50000" autoRev="1" fill="hold">
                                          <p:stCondLst>
                                            <p:cond delay="600"/>
                                          </p:stCondLst>
                                        </p:cTn>
                                        <p:tgtEl>
                                          <p:spTgt spid="5"/>
                                        </p:tgtEl>
                                        <p:attrNameLst>
                                          <p:attrName>xshear</p:attrName>
                                        </p:attrNameLst>
                                      </p:cBhvr>
                                    </p:anim>
                                    <p:animScale>
                                      <p:cBhvr>
                                        <p:cTn id="50" dur="200" decel="100000" autoRev="1" fill="hold">
                                          <p:stCondLst>
                                            <p:cond delay="600"/>
                                          </p:stCondLst>
                                        </p:cTn>
                                        <p:tgtEl>
                                          <p:spTgt spid="5"/>
                                        </p:tgtEl>
                                      </p:cBhvr>
                                      <p:from x="100000" y="100000"/>
                                      <p:to x="80000" y="100000"/>
                                    </p:animScale>
                                    <p:anim by="(#ppt_h/3+#ppt_w*0.1)" calcmode="lin" valueType="num">
                                      <p:cBhvr additive="sum">
                                        <p:cTn id="51" dur="200" decel="100000" autoRev="1" fill="hold">
                                          <p:stCondLst>
                                            <p:cond delay="600"/>
                                          </p:stCondLst>
                                        </p:cTn>
                                        <p:tgtEl>
                                          <p:spTgt spid="5"/>
                                        </p:tgtEl>
                                        <p:attrNameLst>
                                          <p:attrName>ppt_x</p:attrName>
                                        </p:attrNameLst>
                                      </p:cBhvr>
                                    </p:anim>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59" dur="1000" fill="hold"/>
                                        <p:tgtEl>
                                          <p:spTgt spid="47"/>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47"/>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slide(fromBottom)">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2"/>
                                        </p:tgtEl>
                                        <p:attrNameLst>
                                          <p:attrName>ppt_y</p:attrName>
                                        </p:attrNameLst>
                                      </p:cBhvr>
                                      <p:tavLst>
                                        <p:tav tm="0">
                                          <p:val>
                                            <p:strVal val="#ppt_y"/>
                                          </p:val>
                                        </p:tav>
                                        <p:tav tm="100000">
                                          <p:val>
                                            <p:strVal val="#ppt_y"/>
                                          </p:val>
                                        </p:tav>
                                      </p:tavLst>
                                    </p:anim>
                                  </p:childTnLst>
                                </p:cTn>
                              </p:par>
                              <p:par>
                                <p:cTn id="75" presetID="1" presetClass="exit" presetSubtype="0" fill="hold" nodeType="withEffect">
                                  <p:stCondLst>
                                    <p:cond delay="0"/>
                                  </p:stCondLst>
                                  <p:childTnLst>
                                    <p:set>
                                      <p:cBhvr>
                                        <p:cTn id="76" dur="1" fill="hold">
                                          <p:stCondLst>
                                            <p:cond delay="0"/>
                                          </p:stCondLst>
                                        </p:cTn>
                                        <p:tgtEl>
                                          <p:spTgt spid="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27"/>
                                        </p:tgtEl>
                                      </p:cBhvr>
                                    </p:animEffect>
                                    <p:set>
                                      <p:cBhvr>
                                        <p:cTn id="79" dur="1" fill="hold">
                                          <p:stCondLst>
                                            <p:cond delay="1999"/>
                                          </p:stCondLst>
                                        </p:cTn>
                                        <p:tgtEl>
                                          <p:spTgt spid="27"/>
                                        </p:tgtEl>
                                        <p:attrNameLst>
                                          <p:attrName>style.visibility</p:attrName>
                                        </p:attrNameLst>
                                      </p:cBhvr>
                                      <p:to>
                                        <p:strVal val="hidden"/>
                                      </p:to>
                                    </p:set>
                                  </p:childTnLst>
                                </p:cTn>
                              </p:par>
                              <p:par>
                                <p:cTn id="80" presetID="29"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1000" fill="hold"/>
                                        <p:tgtEl>
                                          <p:spTgt spid="29"/>
                                        </p:tgtEl>
                                        <p:attrNameLst>
                                          <p:attrName>ppt_x</p:attrName>
                                        </p:attrNameLst>
                                      </p:cBhvr>
                                      <p:tavLst>
                                        <p:tav tm="0">
                                          <p:val>
                                            <p:strVal val="#ppt_x-.2"/>
                                          </p:val>
                                        </p:tav>
                                        <p:tav tm="100000">
                                          <p:val>
                                            <p:strVal val="#ppt_x"/>
                                          </p:val>
                                        </p:tav>
                                      </p:tavLst>
                                    </p:anim>
                                    <p:anim calcmode="lin" valueType="num">
                                      <p:cBhvr>
                                        <p:cTn id="8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9"/>
                                        </p:tgtEl>
                                      </p:cBhvr>
                                    </p:animEffect>
                                  </p:childTnLst>
                                </p:cTn>
                              </p:par>
                            </p:childTnLst>
                          </p:cTn>
                        </p:par>
                        <p:par>
                          <p:cTn id="85" fill="hold">
                            <p:stCondLst>
                              <p:cond delay="2000"/>
                            </p:stCondLst>
                            <p:childTnLst>
                              <p:par>
                                <p:cTn id="86" presetID="0" presetClass="path" presetSubtype="0" accel="50000" decel="50000" fill="hold" nodeType="afterEffect">
                                  <p:stCondLst>
                                    <p:cond delay="0"/>
                                  </p:stCondLst>
                                  <p:childTnLst>
                                    <p:animMotion origin="layout" path="M 1.66667E-6 -7.86309E-7 C 0.03021 -0.00277 0.06111 -0.00763 0.08785 -0.00439 C 0.11493 -7.86309E-7 0.14253 0.01064 0.16163 0.02174 C 0.18125 0.03284 0.19462 0.05597 0.20625 0.06452 C 0.21771 0.07169 0.22205 0.06753 0.2316 0.06822 C 0.24114 0.06869 0.25555 0.06846 0.26423 0.06799 C 0.27187 0.06869 0.27274 0.06637 0.28003 0.06637 C 0.28785 0.06614 0.30295 0.06961 0.30868 0.06707 C 0.31476 0.06383 0.31944 0.05296 0.31597 0.04949 C 0.31285 0.04649 0.2901 0.04255 0.28906 0.04718 C 0.28819 0.0525 0.29844 0.07794 0.30937 0.07909 C 0.32083 0.08118 0.33663 0.06499 0.3566 0.0562 C 0.37691 0.04718 0.40642 0.03839 0.43038 0.02613 C 0.45417 0.01388 0.48003 -0.00439 0.49982 -0.01734 C 0.51944 -0.0303 0.52969 -0.04463 0.54739 -0.05157 C 0.56649 -0.05874 0.58889 -0.0592 0.60937 -0.06036 C 0.63021 -0.06129 0.66076 -0.05851 0.67205 -0.05828 " pathEditMode="relative" rAng="-284694" ptsTypes="aaaaaaaaaaaaaaaaA">
                                      <p:cBhvr>
                                        <p:cTn id="87" dur="3000" fill="hold"/>
                                        <p:tgtEl>
                                          <p:spTgt spid="47"/>
                                        </p:tgtEl>
                                        <p:attrNameLst>
                                          <p:attrName>ppt_x</p:attrName>
                                          <p:attrName>ppt_y</p:attrName>
                                        </p:attrNameLst>
                                      </p:cBhvr>
                                      <p:rCtr x="33900" y="2000"/>
                                    </p:animMotion>
                                  </p:childTnLst>
                                </p:cTn>
                              </p:par>
                            </p:childTnLst>
                          </p:cTn>
                        </p:par>
                        <p:par>
                          <p:cTn id="88" fill="hold">
                            <p:stCondLst>
                              <p:cond delay="5000"/>
                            </p:stCondLst>
                            <p:childTnLst>
                              <p:par>
                                <p:cTn id="89" presetID="10" presetClass="exit" presetSubtype="0" fill="hold" grpId="1" nodeType="afterEffect">
                                  <p:stCondLst>
                                    <p:cond delay="0"/>
                                  </p:stCondLst>
                                  <p:childTnLst>
                                    <p:animEffect transition="out" filter="fade">
                                      <p:cBhvr>
                                        <p:cTn id="90" dur="2000"/>
                                        <p:tgtEl>
                                          <p:spTgt spid="28"/>
                                        </p:tgtEl>
                                      </p:cBhvr>
                                    </p:animEffect>
                                    <p:set>
                                      <p:cBhvr>
                                        <p:cTn id="91" dur="1" fill="hold">
                                          <p:stCondLst>
                                            <p:cond delay="1999"/>
                                          </p:stCondLst>
                                        </p:cTn>
                                        <p:tgtEl>
                                          <p:spTgt spid="28"/>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26"/>
                                        </p:tgtEl>
                                      </p:cBhvr>
                                    </p:animEffect>
                                    <p:set>
                                      <p:cBhvr>
                                        <p:cTn id="94" dur="1" fill="hold">
                                          <p:stCondLst>
                                            <p:cond delay="1999"/>
                                          </p:stCondLst>
                                        </p:cTn>
                                        <p:tgtEl>
                                          <p:spTgt spid="2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1000"/>
                                        <p:tgtEl>
                                          <p:spTgt spid="32"/>
                                        </p:tgtEl>
                                      </p:cBhvr>
                                    </p:animEffect>
                                  </p:childTnLst>
                                </p:cTn>
                              </p:par>
                              <p:par>
                                <p:cTn id="100" presetID="12" presetClass="entr" presetSubtype="2"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slide(fromRight)">
                                      <p:cBhvr>
                                        <p:cTn id="102" dur="500"/>
                                        <p:tgtEl>
                                          <p:spTgt spid="37"/>
                                        </p:tgtEl>
                                      </p:cBhvr>
                                    </p:animEffect>
                                  </p:childTnLst>
                                </p:cTn>
                              </p:par>
                            </p:childTnLst>
                          </p:cTn>
                        </p:par>
                        <p:par>
                          <p:cTn id="103" fill="hold">
                            <p:stCondLst>
                              <p:cond delay="1000"/>
                            </p:stCondLst>
                            <p:childTnLst>
                              <p:par>
                                <p:cTn id="104" presetID="9" presetClass="entr" presetSubtype="0" fill="hold"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dissolv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1"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slide(fromTop)">
                                      <p:cBhvr>
                                        <p:cTn id="111" dur="500"/>
                                        <p:tgtEl>
                                          <p:spTgt spid="38"/>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1000"/>
                                        <p:tgtEl>
                                          <p:spTgt spid="35"/>
                                        </p:tgtEl>
                                      </p:cBhvr>
                                    </p:animEffect>
                                  </p:childTnLst>
                                </p:cTn>
                              </p:par>
                            </p:childTnLst>
                          </p:cTn>
                        </p:par>
                        <p:par>
                          <p:cTn id="115" fill="hold">
                            <p:stCondLst>
                              <p:cond delay="1000"/>
                            </p:stCondLst>
                            <p:childTnLst>
                              <p:par>
                                <p:cTn id="116" presetID="9" presetClass="entr" presetSubtype="0" fill="hold" nodeType="after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dissolve">
                                      <p:cBhvr>
                                        <p:cTn id="118" dur="500"/>
                                        <p:tgtEl>
                                          <p:spTgt spid="9"/>
                                        </p:tgtEl>
                                      </p:cBhvr>
                                    </p:animEffect>
                                  </p:childTnLst>
                                </p:cTn>
                              </p:par>
                            </p:childTnLst>
                          </p:cTn>
                        </p:par>
                        <p:par>
                          <p:cTn id="119" fill="hold">
                            <p:stCondLst>
                              <p:cond delay="1500"/>
                            </p:stCondLst>
                            <p:childTnLst>
                              <p:par>
                                <p:cTn id="120" presetID="22" presetClass="entr" presetSubtype="1" fill="hold" nodeType="after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wipe(up)">
                                      <p:cBhvr>
                                        <p:cTn id="122" dur="1000"/>
                                        <p:tgtEl>
                                          <p:spTgt spid="59"/>
                                        </p:tgtEl>
                                      </p:cBhvr>
                                    </p:animEffect>
                                  </p:childTnLst>
                                </p:cTn>
                              </p:par>
                            </p:childTnLst>
                          </p:cTn>
                        </p:par>
                        <p:par>
                          <p:cTn id="123" fill="hold">
                            <p:stCondLst>
                              <p:cond delay="2500"/>
                            </p:stCondLst>
                            <p:childTnLst>
                              <p:par>
                                <p:cTn id="124" presetID="9" presetClass="entr" presetSubtype="0" fill="hold" nodeType="afterEffect">
                                  <p:stCondLst>
                                    <p:cond delay="0"/>
                                  </p:stCondLst>
                                  <p:childTnLst>
                                    <p:set>
                                      <p:cBhvr>
                                        <p:cTn id="125" dur="1" fill="hold">
                                          <p:stCondLst>
                                            <p:cond delay="0"/>
                                          </p:stCondLst>
                                        </p:cTn>
                                        <p:tgtEl>
                                          <p:spTgt spid="56"/>
                                        </p:tgtEl>
                                        <p:attrNameLst>
                                          <p:attrName>style.visibility</p:attrName>
                                        </p:attrNameLst>
                                      </p:cBhvr>
                                      <p:to>
                                        <p:strVal val="visible"/>
                                      </p:to>
                                    </p:set>
                                    <p:animEffect transition="in" filter="dissolve">
                                      <p:cBhvr>
                                        <p:cTn id="126" dur="500"/>
                                        <p:tgtEl>
                                          <p:spTgt spid="56"/>
                                        </p:tgtEl>
                                      </p:cBhvr>
                                    </p:animEffect>
                                  </p:childTnLst>
                                </p:cTn>
                              </p:par>
                              <p:par>
                                <p:cTn id="127" presetID="9" presetClass="entr" presetSubtype="0" fill="hold"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dissolve">
                                      <p:cBhvr>
                                        <p:cTn id="129" dur="500"/>
                                        <p:tgtEl>
                                          <p:spTgt spid="5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wipe(right)">
                                      <p:cBhvr>
                                        <p:cTn id="134" dur="1000"/>
                                        <p:tgtEl>
                                          <p:spTgt spid="40"/>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slide(fromTop)">
                                      <p:cBhvr>
                                        <p:cTn id="137" dur="500"/>
                                        <p:tgtEl>
                                          <p:spTgt spid="41"/>
                                        </p:tgtEl>
                                      </p:cBhvr>
                                    </p:animEffect>
                                  </p:childTnLst>
                                </p:cTn>
                              </p:par>
                            </p:childTnLst>
                          </p:cTn>
                        </p:par>
                        <p:par>
                          <p:cTn id="138" fill="hold">
                            <p:stCondLst>
                              <p:cond delay="1000"/>
                            </p:stCondLst>
                            <p:childTnLst>
                              <p:par>
                                <p:cTn id="139" presetID="9" presetClass="entr" presetSubtype="0" fill="hold" nodeType="after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dissolve">
                                      <p:cBhvr>
                                        <p:cTn id="141" dur="500"/>
                                        <p:tgtEl>
                                          <p:spTgt spid="60"/>
                                        </p:tgtEl>
                                      </p:cBhvr>
                                    </p:animEffect>
                                  </p:childTnLst>
                                </p:cTn>
                              </p:par>
                            </p:childTnLst>
                          </p:cTn>
                        </p:par>
                        <p:par>
                          <p:cTn id="142" fill="hold">
                            <p:stCondLst>
                              <p:cond delay="1500"/>
                            </p:stCondLst>
                            <p:childTnLst>
                              <p:par>
                                <p:cTn id="143" presetID="9" presetClass="entr" presetSubtype="0" fill="hold" nodeType="afterEffect">
                                  <p:stCondLst>
                                    <p:cond delay="0"/>
                                  </p:stCondLst>
                                  <p:childTnLst>
                                    <p:set>
                                      <p:cBhvr>
                                        <p:cTn id="144" dur="1" fill="hold">
                                          <p:stCondLst>
                                            <p:cond delay="0"/>
                                          </p:stCondLst>
                                        </p:cTn>
                                        <p:tgtEl>
                                          <p:spTgt spid="63"/>
                                        </p:tgtEl>
                                        <p:attrNameLst>
                                          <p:attrName>style.visibility</p:attrName>
                                        </p:attrNameLst>
                                      </p:cBhvr>
                                      <p:to>
                                        <p:strVal val="visible"/>
                                      </p:to>
                                    </p:set>
                                    <p:animEffect transition="in" filter="dissolve">
                                      <p:cBhvr>
                                        <p:cTn id="145" dur="500"/>
                                        <p:tgtEl>
                                          <p:spTgt spid="63"/>
                                        </p:tgtEl>
                                      </p:cBhvr>
                                    </p:animEffect>
                                  </p:childTnLst>
                                </p:cTn>
                              </p:par>
                            </p:childTnLst>
                          </p:cTn>
                        </p:par>
                        <p:par>
                          <p:cTn id="146" fill="hold">
                            <p:stCondLst>
                              <p:cond delay="2000"/>
                            </p:stCondLst>
                            <p:childTnLst>
                              <p:par>
                                <p:cTn id="147" presetID="9" presetClass="entr" presetSubtype="0" fill="hold" nodeType="after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dissolve">
                                      <p:cBhvr>
                                        <p:cTn id="149" dur="500"/>
                                        <p:tgtEl>
                                          <p:spTgt spid="62"/>
                                        </p:tgtEl>
                                      </p:cBhvr>
                                    </p:animEffect>
                                  </p:childTnLst>
                                </p:cTn>
                              </p:par>
                              <p:par>
                                <p:cTn id="150" presetID="9" presetClass="entr" presetSubtype="0" fill="hold"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dissolve">
                                      <p:cBhvr>
                                        <p:cTn id="152" dur="500"/>
                                        <p:tgtEl>
                                          <p:spTgt spid="61"/>
                                        </p:tgtEl>
                                      </p:cBhvr>
                                    </p:animEffect>
                                  </p:childTnLst>
                                </p:cTn>
                              </p:par>
                            </p:childTnLst>
                          </p:cTn>
                        </p:par>
                      </p:childTnLst>
                    </p:cTn>
                  </p:par>
                  <p:par>
                    <p:cTn id="153" fill="hold">
                      <p:stCondLst>
                        <p:cond delay="indefinite"/>
                      </p:stCondLst>
                      <p:childTnLst>
                        <p:par>
                          <p:cTn id="154" fill="hold">
                            <p:stCondLst>
                              <p:cond delay="0"/>
                            </p:stCondLst>
                            <p:childTnLst>
                              <p:par>
                                <p:cTn id="155" presetID="39" presetClass="entr" presetSubtype="0" accel="100000" fill="hold" nodeType="click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p:cTn id="15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5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5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60" dur="500" fill="hold"/>
                                        <p:tgtEl>
                                          <p:spTgt spid="11"/>
                                        </p:tgtEl>
                                        <p:attrNameLst>
                                          <p:attrName>ppt_y</p:attrName>
                                        </p:attrNameLst>
                                      </p:cBhvr>
                                      <p:tavLst>
                                        <p:tav tm="0">
                                          <p:val>
                                            <p:strVal val="#ppt_y"/>
                                          </p:val>
                                        </p:tav>
                                        <p:tav tm="100000">
                                          <p:val>
                                            <p:strVal val="#ppt_y"/>
                                          </p:val>
                                        </p:tav>
                                      </p:tavLst>
                                    </p:anim>
                                  </p:childTnLst>
                                </p:cTn>
                              </p:par>
                              <p:par>
                                <p:cTn id="161" presetID="29" presetClass="entr" presetSubtype="0" fill="hold" grpId="0" nodeType="withEffect">
                                  <p:stCondLst>
                                    <p:cond delay="0"/>
                                  </p:stCondLst>
                                  <p:childTnLst>
                                    <p:set>
                                      <p:cBhvr>
                                        <p:cTn id="162" dur="1" fill="hold">
                                          <p:stCondLst>
                                            <p:cond delay="0"/>
                                          </p:stCondLst>
                                        </p:cTn>
                                        <p:tgtEl>
                                          <p:spTgt spid="46"/>
                                        </p:tgtEl>
                                        <p:attrNameLst>
                                          <p:attrName>style.visibility</p:attrName>
                                        </p:attrNameLst>
                                      </p:cBhvr>
                                      <p:to>
                                        <p:strVal val="visible"/>
                                      </p:to>
                                    </p:set>
                                    <p:anim calcmode="lin" valueType="num">
                                      <p:cBhvr>
                                        <p:cTn id="163" dur="1000" fill="hold"/>
                                        <p:tgtEl>
                                          <p:spTgt spid="46"/>
                                        </p:tgtEl>
                                        <p:attrNameLst>
                                          <p:attrName>ppt_x</p:attrName>
                                        </p:attrNameLst>
                                      </p:cBhvr>
                                      <p:tavLst>
                                        <p:tav tm="0">
                                          <p:val>
                                            <p:strVal val="#ppt_x-.2"/>
                                          </p:val>
                                        </p:tav>
                                        <p:tav tm="100000">
                                          <p:val>
                                            <p:strVal val="#ppt_x"/>
                                          </p:val>
                                        </p:tav>
                                      </p:tavLst>
                                    </p:anim>
                                    <p:anim calcmode="lin" valueType="num">
                                      <p:cBhvr>
                                        <p:cTn id="164"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65" dur="1000"/>
                                        <p:tgtEl>
                                          <p:spTgt spid="46"/>
                                        </p:tgtEl>
                                      </p:cBhvr>
                                    </p:animEffect>
                                  </p:childTnLst>
                                </p:cTn>
                              </p:par>
                              <p:par>
                                <p:cTn id="166" presetID="29" presetClass="exit" presetSubtype="0" fill="hold" nodeType="withEffect">
                                  <p:stCondLst>
                                    <p:cond delay="0"/>
                                  </p:stCondLst>
                                  <p:childTnLst>
                                    <p:anim calcmode="lin" valueType="num">
                                      <p:cBhvr>
                                        <p:cTn id="167" dur="1000"/>
                                        <p:tgtEl>
                                          <p:spTgt spid="12"/>
                                        </p:tgtEl>
                                        <p:attrNameLst>
                                          <p:attrName>ppt_x</p:attrName>
                                        </p:attrNameLst>
                                      </p:cBhvr>
                                      <p:tavLst>
                                        <p:tav tm="0">
                                          <p:val>
                                            <p:strVal val="ppt_x"/>
                                          </p:val>
                                        </p:tav>
                                        <p:tav tm="100000">
                                          <p:val>
                                            <p:strVal val="ppt_x-.2"/>
                                          </p:val>
                                        </p:tav>
                                      </p:tavLst>
                                    </p:anim>
                                    <p:anim calcmode="lin" valueType="num">
                                      <p:cBhvr>
                                        <p:cTn id="168" dur="1000"/>
                                        <p:tgtEl>
                                          <p:spTgt spid="12"/>
                                        </p:tgtEl>
                                        <p:attrNameLst>
                                          <p:attrName>ppt_y</p:attrName>
                                        </p:attrNameLst>
                                      </p:cBhvr>
                                      <p:tavLst>
                                        <p:tav tm="0">
                                          <p:val>
                                            <p:strVal val="ppt_y"/>
                                          </p:val>
                                        </p:tav>
                                        <p:tav tm="100000">
                                          <p:val>
                                            <p:strVal val="ppt_y"/>
                                          </p:val>
                                        </p:tav>
                                      </p:tavLst>
                                    </p:anim>
                                    <p:animEffect transition="out" filter="fade">
                                      <p:cBhvr>
                                        <p:cTn id="169" dur="1000"/>
                                        <p:tgtEl>
                                          <p:spTgt spid="12"/>
                                        </p:tgtEl>
                                      </p:cBhvr>
                                    </p:animEffect>
                                    <p:set>
                                      <p:cBhvr>
                                        <p:cTn id="170" dur="1" fill="hold">
                                          <p:stCondLst>
                                            <p:cond delay="999"/>
                                          </p:stCondLst>
                                        </p:cTn>
                                        <p:tgtEl>
                                          <p:spTgt spid="12"/>
                                        </p:tgtEl>
                                        <p:attrNameLst>
                                          <p:attrName>style.visibility</p:attrName>
                                        </p:attrNameLst>
                                      </p:cBhvr>
                                      <p:to>
                                        <p:strVal val="hidden"/>
                                      </p:to>
                                    </p:set>
                                  </p:childTnLst>
                                </p:cTn>
                              </p:par>
                            </p:childTnLst>
                          </p:cTn>
                        </p:par>
                        <p:par>
                          <p:cTn id="171" fill="hold">
                            <p:stCondLst>
                              <p:cond delay="1000"/>
                            </p:stCondLst>
                            <p:childTnLst>
                              <p:par>
                                <p:cTn id="172" presetID="0" presetClass="path" presetSubtype="0" accel="50000" decel="50000" fill="hold" nodeType="afterEffect">
                                  <p:stCondLst>
                                    <p:cond delay="0"/>
                                  </p:stCondLst>
                                  <p:childTnLst>
                                    <p:animMotion origin="layout" path="M 1.66667E-6 -6.93802E-7 C -0.02136 -0.03446 -0.04271 -0.06891 -0.04913 -0.10546 C -0.05556 -0.142 -0.04097 -0.19126 -0.03872 -0.21878 C -0.03646 -0.2463 -0.03333 -0.2611 -0.03577 -0.27035 C -0.0382 -0.2796 -0.0467 -0.27451 -0.05365 -0.27451 C -0.06059 -0.27451 -0.06615 -0.27058 -0.07761 -0.27035 C -0.08906 -0.27012 -0.10816 -0.27312 -0.1224 -0.27243 C -0.13663 -0.27174 -0.15208 -0.27012 -0.16267 -0.26642 C -0.17327 -0.26272 -0.18125 -0.25809 -0.18646 -0.25046 C -0.19167 -0.24283 -0.19097 -0.23381 -0.19392 -0.22063 C -0.19688 -0.20744 -0.20261 -0.18663 -0.20434 -0.17113 C -0.20608 -0.15564 -0.20556 -0.14176 -0.20434 -0.12719 C -0.20313 -0.11262 -0.19861 -0.09875 -0.19688 -0.08348 C -0.19514 -0.06822 -0.19063 -0.05966 -0.19392 -0.03584 C -0.19722 -0.01202 -0.20677 0.02382 -0.21632 0.05967 " pathEditMode="relative" ptsTypes="aaaaaaaaaaaaaaA">
                                      <p:cBhvr>
                                        <p:cTn id="173" dur="3000" fill="hold"/>
                                        <p:tgtEl>
                                          <p:spTgt spid="62"/>
                                        </p:tgtEl>
                                        <p:attrNameLst>
                                          <p:attrName>ppt_x</p:attrName>
                                          <p:attrName>ppt_y</p:attrName>
                                        </p:attrNameLst>
                                      </p:cBhvr>
                                    </p:animMotion>
                                  </p:childTnLst>
                                </p:cTn>
                              </p:par>
                            </p:childTnLst>
                          </p:cTn>
                        </p:par>
                      </p:childTnLst>
                    </p:cTn>
                  </p:par>
                  <p:par>
                    <p:cTn id="174" fill="hold">
                      <p:stCondLst>
                        <p:cond delay="indefinite"/>
                      </p:stCondLst>
                      <p:childTnLst>
                        <p:par>
                          <p:cTn id="175" fill="hold">
                            <p:stCondLst>
                              <p:cond delay="0"/>
                            </p:stCondLst>
                            <p:childTnLst>
                              <p:par>
                                <p:cTn id="176" presetID="22" presetClass="entr" presetSubtype="2" fill="hold" nodeType="clickEffect">
                                  <p:stCondLst>
                                    <p:cond delay="0"/>
                                  </p:stCondLst>
                                  <p:childTnLst>
                                    <p:set>
                                      <p:cBhvr>
                                        <p:cTn id="177" dur="1" fill="hold">
                                          <p:stCondLst>
                                            <p:cond delay="0"/>
                                          </p:stCondLst>
                                        </p:cTn>
                                        <p:tgtEl>
                                          <p:spTgt spid="74"/>
                                        </p:tgtEl>
                                        <p:attrNameLst>
                                          <p:attrName>style.visibility</p:attrName>
                                        </p:attrNameLst>
                                      </p:cBhvr>
                                      <p:to>
                                        <p:strVal val="visible"/>
                                      </p:to>
                                    </p:set>
                                    <p:animEffect transition="in" filter="wipe(right)">
                                      <p:cBhvr>
                                        <p:cTn id="178" dur="1000"/>
                                        <p:tgtEl>
                                          <p:spTgt spid="74"/>
                                        </p:tgtEl>
                                      </p:cBhvr>
                                    </p:animEffect>
                                  </p:childTnLst>
                                </p:cTn>
                              </p:par>
                              <p:par>
                                <p:cTn id="179" presetID="12" presetClass="entr" presetSubtype="2"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slide(fromRight)">
                                      <p:cBhvr>
                                        <p:cTn id="181" dur="1000"/>
                                        <p:tgtEl>
                                          <p:spTgt spid="49"/>
                                        </p:tgtEl>
                                      </p:cBhvr>
                                    </p:animEffect>
                                  </p:childTnLst>
                                </p:cTn>
                              </p:par>
                            </p:childTnLst>
                          </p:cTn>
                        </p:par>
                        <p:par>
                          <p:cTn id="182" fill="hold">
                            <p:stCondLst>
                              <p:cond delay="1000"/>
                            </p:stCondLst>
                            <p:childTnLst>
                              <p:par>
                                <p:cTn id="183" presetID="9" presetClass="entr" presetSubtype="0" fill="hold" nodeType="after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dissolve">
                                      <p:cBhvr>
                                        <p:cTn id="185" dur="500"/>
                                        <p:tgtEl>
                                          <p:spTgt spid="64"/>
                                        </p:tgtEl>
                                      </p:cBhvr>
                                    </p:animEffect>
                                  </p:childTnLst>
                                </p:cTn>
                              </p:par>
                            </p:childTnLst>
                          </p:cTn>
                        </p:par>
                        <p:par>
                          <p:cTn id="186" fill="hold">
                            <p:stCondLst>
                              <p:cond delay="1500"/>
                            </p:stCondLst>
                            <p:childTnLst>
                              <p:par>
                                <p:cTn id="187" presetID="22" presetClass="entr" presetSubtype="4" fill="hold" nodeType="after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1000"/>
                                        <p:tgtEl>
                                          <p:spTgt spid="44"/>
                                        </p:tgtEl>
                                      </p:cBhvr>
                                    </p:animEffect>
                                  </p:childTnLst>
                                </p:cTn>
                              </p:par>
                            </p:childTnLst>
                          </p:cTn>
                        </p:par>
                        <p:par>
                          <p:cTn id="190" fill="hold">
                            <p:stCondLst>
                              <p:cond delay="2500"/>
                            </p:stCondLst>
                            <p:childTnLst>
                              <p:par>
                                <p:cTn id="191" presetID="9" presetClass="entr" presetSubtype="0" fill="hold" nodeType="afterEffect">
                                  <p:stCondLst>
                                    <p:cond delay="0"/>
                                  </p:stCondLst>
                                  <p:childTnLst>
                                    <p:set>
                                      <p:cBhvr>
                                        <p:cTn id="192" dur="1" fill="hold">
                                          <p:stCondLst>
                                            <p:cond delay="0"/>
                                          </p:stCondLst>
                                        </p:cTn>
                                        <p:tgtEl>
                                          <p:spTgt spid="76"/>
                                        </p:tgtEl>
                                        <p:attrNameLst>
                                          <p:attrName>style.visibility</p:attrName>
                                        </p:attrNameLst>
                                      </p:cBhvr>
                                      <p:to>
                                        <p:strVal val="visible"/>
                                      </p:to>
                                    </p:set>
                                    <p:animEffect transition="in" filter="dissolve">
                                      <p:cBhvr>
                                        <p:cTn id="193" dur="500"/>
                                        <p:tgtEl>
                                          <p:spTgt spid="76"/>
                                        </p:tgtEl>
                                      </p:cBhvr>
                                    </p:animEffect>
                                  </p:childTnLst>
                                </p:cTn>
                              </p:par>
                              <p:par>
                                <p:cTn id="194" presetID="9" presetClass="entr" presetSubtype="0" fill="hold" nodeType="withEffect">
                                  <p:stCondLst>
                                    <p:cond delay="0"/>
                                  </p:stCondLst>
                                  <p:childTnLst>
                                    <p:set>
                                      <p:cBhvr>
                                        <p:cTn id="195" dur="1" fill="hold">
                                          <p:stCondLst>
                                            <p:cond delay="0"/>
                                          </p:stCondLst>
                                        </p:cTn>
                                        <p:tgtEl>
                                          <p:spTgt spid="77"/>
                                        </p:tgtEl>
                                        <p:attrNameLst>
                                          <p:attrName>style.visibility</p:attrName>
                                        </p:attrNameLst>
                                      </p:cBhvr>
                                      <p:to>
                                        <p:strVal val="visible"/>
                                      </p:to>
                                    </p:set>
                                    <p:animEffect transition="in" filter="dissolve">
                                      <p:cBhvr>
                                        <p:cTn id="196" dur="500"/>
                                        <p:tgtEl>
                                          <p:spTgt spid="77"/>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nodeType="clickEffect">
                                  <p:stCondLst>
                                    <p:cond delay="0"/>
                                  </p:stCondLst>
                                  <p:childTnLst>
                                    <p:set>
                                      <p:cBhvr>
                                        <p:cTn id="200" dur="1" fill="hold">
                                          <p:stCondLst>
                                            <p:cond delay="0"/>
                                          </p:stCondLst>
                                        </p:cTn>
                                        <p:tgtEl>
                                          <p:spTgt spid="78"/>
                                        </p:tgtEl>
                                        <p:attrNameLst>
                                          <p:attrName>style.visibility</p:attrName>
                                        </p:attrNameLst>
                                      </p:cBhvr>
                                      <p:to>
                                        <p:strVal val="visible"/>
                                      </p:to>
                                    </p:set>
                                    <p:animEffect transition="in" filter="wipe(down)">
                                      <p:cBhvr>
                                        <p:cTn id="201" dur="1000"/>
                                        <p:tgtEl>
                                          <p:spTgt spid="78"/>
                                        </p:tgtEl>
                                      </p:cBhvr>
                                    </p:animEffect>
                                  </p:childTnLst>
                                </p:cTn>
                              </p:par>
                              <p:par>
                                <p:cTn id="202" presetID="12" presetClass="entr" presetSubtype="4" fill="hold" grpId="0" nodeType="withEffect">
                                  <p:stCondLst>
                                    <p:cond delay="0"/>
                                  </p:stCondLst>
                                  <p:childTnLst>
                                    <p:set>
                                      <p:cBhvr>
                                        <p:cTn id="203" dur="1" fill="hold">
                                          <p:stCondLst>
                                            <p:cond delay="0"/>
                                          </p:stCondLst>
                                        </p:cTn>
                                        <p:tgtEl>
                                          <p:spTgt spid="70"/>
                                        </p:tgtEl>
                                        <p:attrNameLst>
                                          <p:attrName>style.visibility</p:attrName>
                                        </p:attrNameLst>
                                      </p:cBhvr>
                                      <p:to>
                                        <p:strVal val="visible"/>
                                      </p:to>
                                    </p:set>
                                    <p:animEffect transition="in" filter="slide(fromBottom)">
                                      <p:cBhvr>
                                        <p:cTn id="204" dur="500"/>
                                        <p:tgtEl>
                                          <p:spTgt spid="70"/>
                                        </p:tgtEl>
                                      </p:cBhvr>
                                    </p:animEffect>
                                  </p:childTnLst>
                                </p:cTn>
                              </p:par>
                            </p:childTnLst>
                          </p:cTn>
                        </p:par>
                        <p:par>
                          <p:cTn id="205" fill="hold">
                            <p:stCondLst>
                              <p:cond delay="1000"/>
                            </p:stCondLst>
                            <p:childTnLst>
                              <p:par>
                                <p:cTn id="206" presetID="9" presetClass="entr" presetSubtype="0" fill="hold" nodeType="after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dissolve">
                                      <p:cBhvr>
                                        <p:cTn id="208" dur="500"/>
                                        <p:tgtEl>
                                          <p:spTgt spid="71"/>
                                        </p:tgtEl>
                                      </p:cBhvr>
                                    </p:animEffect>
                                  </p:childTnLst>
                                </p:cTn>
                              </p:par>
                            </p:childTnLst>
                          </p:cTn>
                        </p:par>
                        <p:par>
                          <p:cTn id="209" fill="hold">
                            <p:stCondLst>
                              <p:cond delay="1500"/>
                            </p:stCondLst>
                            <p:childTnLst>
                              <p:par>
                                <p:cTn id="210" presetID="9" presetClass="entr" presetSubtype="0" fill="hold" nodeType="afterEffect">
                                  <p:stCondLst>
                                    <p:cond delay="0"/>
                                  </p:stCondLst>
                                  <p:childTnLst>
                                    <p:set>
                                      <p:cBhvr>
                                        <p:cTn id="211" dur="1" fill="hold">
                                          <p:stCondLst>
                                            <p:cond delay="0"/>
                                          </p:stCondLst>
                                        </p:cTn>
                                        <p:tgtEl>
                                          <p:spTgt spid="72"/>
                                        </p:tgtEl>
                                        <p:attrNameLst>
                                          <p:attrName>style.visibility</p:attrName>
                                        </p:attrNameLst>
                                      </p:cBhvr>
                                      <p:to>
                                        <p:strVal val="visible"/>
                                      </p:to>
                                    </p:set>
                                    <p:animEffect transition="in" filter="dissolve">
                                      <p:cBhvr>
                                        <p:cTn id="212" dur="500"/>
                                        <p:tgtEl>
                                          <p:spTgt spid="72"/>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nodeType="clickEffect">
                                  <p:stCondLst>
                                    <p:cond delay="0"/>
                                  </p:stCondLst>
                                  <p:childTnLst>
                                    <p:set>
                                      <p:cBhvr>
                                        <p:cTn id="216" dur="1" fill="hold">
                                          <p:stCondLst>
                                            <p:cond delay="0"/>
                                          </p:stCondLst>
                                        </p:cTn>
                                        <p:tgtEl>
                                          <p:spTgt spid="48"/>
                                        </p:tgtEl>
                                        <p:attrNameLst>
                                          <p:attrName>style.visibility</p:attrName>
                                        </p:attrNameLst>
                                      </p:cBhvr>
                                      <p:to>
                                        <p:strVal val="visible"/>
                                      </p:to>
                                    </p:set>
                                    <p:animEffect transition="in" filter="wipe(down)">
                                      <p:cBhvr>
                                        <p:cTn id="217" dur="500"/>
                                        <p:tgtEl>
                                          <p:spTgt spid="48"/>
                                        </p:tgtEl>
                                      </p:cBhvr>
                                    </p:animEffect>
                                  </p:childTnLst>
                                </p:cTn>
                              </p:par>
                              <p:par>
                                <p:cTn id="218" presetID="12" presetClass="entr" presetSubtype="8" fill="hold" grpId="2" nodeType="withEffect">
                                  <p:stCondLst>
                                    <p:cond delay="0"/>
                                  </p:stCondLst>
                                  <p:childTnLst>
                                    <p:set>
                                      <p:cBhvr>
                                        <p:cTn id="219" dur="1" fill="hold">
                                          <p:stCondLst>
                                            <p:cond delay="0"/>
                                          </p:stCondLst>
                                        </p:cTn>
                                        <p:tgtEl>
                                          <p:spTgt spid="28"/>
                                        </p:tgtEl>
                                        <p:attrNameLst>
                                          <p:attrName>style.visibility</p:attrName>
                                        </p:attrNameLst>
                                      </p:cBhvr>
                                      <p:to>
                                        <p:strVal val="visible"/>
                                      </p:to>
                                    </p:set>
                                    <p:animEffect transition="in" filter="slide(fromLeft)">
                                      <p:cBhvr>
                                        <p:cTn id="220" dur="500"/>
                                        <p:tgtEl>
                                          <p:spTgt spid="28"/>
                                        </p:tgtEl>
                                      </p:cBhvr>
                                    </p:animEffect>
                                  </p:childTnLst>
                                </p:cTn>
                              </p:par>
                              <p:par>
                                <p:cTn id="221" presetID="9" presetClass="entr" presetSubtype="0" fill="hold" nodeType="withEffect">
                                  <p:stCondLst>
                                    <p:cond delay="0"/>
                                  </p:stCondLst>
                                  <p:childTnLst>
                                    <p:set>
                                      <p:cBhvr>
                                        <p:cTn id="222" dur="1" fill="hold">
                                          <p:stCondLst>
                                            <p:cond delay="0"/>
                                          </p:stCondLst>
                                        </p:cTn>
                                        <p:tgtEl>
                                          <p:spTgt spid="50"/>
                                        </p:tgtEl>
                                        <p:attrNameLst>
                                          <p:attrName>style.visibility</p:attrName>
                                        </p:attrNameLst>
                                      </p:cBhvr>
                                      <p:to>
                                        <p:strVal val="visible"/>
                                      </p:to>
                                    </p:set>
                                    <p:animEffect transition="in" filter="dissolve">
                                      <p:cBhvr>
                                        <p:cTn id="223" dur="500"/>
                                        <p:tgtEl>
                                          <p:spTgt spid="50"/>
                                        </p:tgtEl>
                                      </p:cBhvr>
                                    </p:animEffect>
                                  </p:childTnLst>
                                </p:cTn>
                              </p:par>
                            </p:childTnLst>
                          </p:cTn>
                        </p:par>
                        <p:par>
                          <p:cTn id="224" fill="hold">
                            <p:stCondLst>
                              <p:cond delay="500"/>
                            </p:stCondLst>
                            <p:childTnLst>
                              <p:par>
                                <p:cTn id="225" presetID="9" presetClass="entr" presetSubtype="0" fill="hold" nodeType="afterEffect">
                                  <p:stCondLst>
                                    <p:cond delay="0"/>
                                  </p:stCondLst>
                                  <p:childTnLst>
                                    <p:set>
                                      <p:cBhvr>
                                        <p:cTn id="226" dur="1" fill="hold">
                                          <p:stCondLst>
                                            <p:cond delay="0"/>
                                          </p:stCondLst>
                                        </p:cTn>
                                        <p:tgtEl>
                                          <p:spTgt spid="24"/>
                                        </p:tgtEl>
                                        <p:attrNameLst>
                                          <p:attrName>style.visibility</p:attrName>
                                        </p:attrNameLst>
                                      </p:cBhvr>
                                      <p:to>
                                        <p:strVal val="visible"/>
                                      </p:to>
                                    </p:set>
                                    <p:animEffect transition="in" filter="dissolve">
                                      <p:cBhvr>
                                        <p:cTn id="227" dur="500"/>
                                        <p:tgtEl>
                                          <p:spTgt spid="24"/>
                                        </p:tgtEl>
                                      </p:cBhvr>
                                    </p:animEffect>
                                  </p:childTnLst>
                                </p:cTn>
                              </p:par>
                            </p:childTnLst>
                          </p:cTn>
                        </p:par>
                        <p:par>
                          <p:cTn id="228" fill="hold">
                            <p:stCondLst>
                              <p:cond delay="1000"/>
                            </p:stCondLst>
                            <p:childTnLst>
                              <p:par>
                                <p:cTn id="229" presetID="9" presetClass="entr" presetSubtype="0" fill="hold" nodeType="afterEffect">
                                  <p:stCondLst>
                                    <p:cond delay="0"/>
                                  </p:stCondLst>
                                  <p:childTnLst>
                                    <p:set>
                                      <p:cBhvr>
                                        <p:cTn id="230" dur="1" fill="hold">
                                          <p:stCondLst>
                                            <p:cond delay="0"/>
                                          </p:stCondLst>
                                        </p:cTn>
                                        <p:tgtEl>
                                          <p:spTgt spid="53"/>
                                        </p:tgtEl>
                                        <p:attrNameLst>
                                          <p:attrName>style.visibility</p:attrName>
                                        </p:attrNameLst>
                                      </p:cBhvr>
                                      <p:to>
                                        <p:strVal val="visible"/>
                                      </p:to>
                                    </p:set>
                                    <p:animEffect transition="in" filter="dissolve">
                                      <p:cBhvr>
                                        <p:cTn id="231" dur="500"/>
                                        <p:tgtEl>
                                          <p:spTgt spid="53"/>
                                        </p:tgtEl>
                                      </p:cBhvr>
                                    </p:animEffect>
                                  </p:childTnLst>
                                </p:cTn>
                              </p:par>
                            </p:childTnLst>
                          </p:cTn>
                        </p:par>
                        <p:par>
                          <p:cTn id="232" fill="hold">
                            <p:stCondLst>
                              <p:cond delay="1500"/>
                            </p:stCondLst>
                            <p:childTnLst>
                              <p:par>
                                <p:cTn id="233" presetID="0" presetClass="path" presetSubtype="0" accel="50000" decel="50000" fill="hold" nodeType="afterEffect">
                                  <p:stCondLst>
                                    <p:cond delay="0"/>
                                  </p:stCondLst>
                                  <p:childTnLst>
                                    <p:animMotion origin="layout" path="M -5.55556E-6 -2.67345E-6 C -0.01789 -0.04093 -0.0356 -0.08164 -0.05087 -0.12535 C -0.06615 -0.16906 -0.09115 -0.23127 -0.09115 -0.26249 C -0.09115 -0.29371 -0.06633 -0.30828 -0.05087 -0.31221 C -0.03542 -0.31614 -0.01407 -0.29093 0.00138 -0.28631 C 0.01683 -0.28168 0.02916 -0.28307 0.04166 -0.28446 " pathEditMode="relative" ptsTypes="aaaaaA">
                                      <p:cBhvr>
                                        <p:cTn id="234" dur="2000" fill="hold"/>
                                        <p:tgtEl>
                                          <p:spTgt spid="11"/>
                                        </p:tgtEl>
                                        <p:attrNameLst>
                                          <p:attrName>ppt_x</p:attrName>
                                          <p:attrName>ppt_y</p:attrName>
                                        </p:attrNameLst>
                                      </p:cBhvr>
                                    </p:animMotion>
                                  </p:childTnLst>
                                </p:cTn>
                              </p:par>
                              <p:par>
                                <p:cTn id="235" presetID="9" presetClass="exit" presetSubtype="0" fill="hold" grpId="1" nodeType="withEffect">
                                  <p:stCondLst>
                                    <p:cond delay="0"/>
                                  </p:stCondLst>
                                  <p:childTnLst>
                                    <p:animEffect transition="out" filter="dissolve">
                                      <p:cBhvr>
                                        <p:cTn id="236" dur="500"/>
                                        <p:tgtEl>
                                          <p:spTgt spid="46"/>
                                        </p:tgtEl>
                                      </p:cBhvr>
                                    </p:animEffect>
                                    <p:set>
                                      <p:cBhvr>
                                        <p:cTn id="237" dur="1" fill="hold">
                                          <p:stCondLst>
                                            <p:cond delay="499"/>
                                          </p:stCondLst>
                                        </p:cTn>
                                        <p:tgtEl>
                                          <p:spTgt spid="46"/>
                                        </p:tgtEl>
                                        <p:attrNameLst>
                                          <p:attrName>style.visibility</p:attrName>
                                        </p:attrNameLst>
                                      </p:cBhvr>
                                      <p:to>
                                        <p:strVal val="hidden"/>
                                      </p:to>
                                    </p:set>
                                  </p:childTnLst>
                                </p:cTn>
                              </p:par>
                            </p:childTnLst>
                          </p:cTn>
                        </p:par>
                        <p:par>
                          <p:cTn id="238" fill="hold">
                            <p:stCondLst>
                              <p:cond delay="3500"/>
                            </p:stCondLst>
                            <p:childTnLst>
                              <p:par>
                                <p:cTn id="239" presetID="0" presetClass="path" presetSubtype="0" accel="50000" decel="50000" fill="hold" nodeType="afterEffect">
                                  <p:stCondLst>
                                    <p:cond delay="0"/>
                                  </p:stCondLst>
                                  <p:childTnLst>
                                    <p:animMotion origin="layout" path="M 0.24323 0.07077 C 0.31459 0.05343 0.38612 0.03608 0.43716 0.01319 C 0.4882 -0.00971 0.51598 -0.05365 0.54914 -0.06637 C 0.5823 -0.07909 0.60903 -0.07076 0.63577 -0.06244 " pathEditMode="relative" ptsTypes="aaaA">
                                      <p:cBhvr>
                                        <p:cTn id="240" dur="2000" fill="hold"/>
                                        <p:tgtEl>
                                          <p:spTgt spid="47"/>
                                        </p:tgtEl>
                                        <p:attrNameLst>
                                          <p:attrName>ppt_x</p:attrName>
                                          <p:attrName>ppt_y</p:attrName>
                                        </p:attrNameLst>
                                      </p:cBhvr>
                                    </p:animMotion>
                                  </p:childTnLst>
                                </p:cTn>
                              </p:par>
                              <p:par>
                                <p:cTn id="241" presetID="26" presetClass="emph" presetSubtype="0" repeatCount="3000" fill="hold" grpId="1" nodeType="withEffect">
                                  <p:stCondLst>
                                    <p:cond delay="0"/>
                                  </p:stCondLst>
                                  <p:childTnLst>
                                    <p:animEffect transition="out" filter="fade">
                                      <p:cBhvr>
                                        <p:cTn id="242" dur="1000" tmFilter="0, 0; .2, .5; .8, .5; 1, 0"/>
                                        <p:tgtEl>
                                          <p:spTgt spid="29"/>
                                        </p:tgtEl>
                                      </p:cBhvr>
                                    </p:animEffect>
                                    <p:animScale>
                                      <p:cBhvr>
                                        <p:cTn id="243" dur="50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P spid="28" grpId="2"/>
      <p:bldP spid="29" grpId="0"/>
      <p:bldP spid="29" grpId="1"/>
      <p:bldP spid="32" grpId="0" animBg="1"/>
      <p:bldP spid="35" grpId="0" animBg="1"/>
      <p:bldP spid="37" grpId="0"/>
      <p:bldP spid="38" grpId="0"/>
      <p:bldP spid="40" grpId="0" animBg="1"/>
      <p:bldP spid="41" grpId="0"/>
      <p:bldP spid="49" grpId="0"/>
      <p:bldP spid="70" grpId="0"/>
      <p:bldP spid="43" grpId="0"/>
      <p:bldP spid="45" grpId="0"/>
      <p:bldP spid="46" grpId="0" animBg="1"/>
      <p:bldP spid="4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1736" y="142852"/>
            <a:ext cx="414340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Mode of transmission</a:t>
            </a:r>
            <a:endParaRPr lang="ar-EG" sz="2800" b="1" dirty="0">
              <a:solidFill>
                <a:srgbClr val="C00000"/>
              </a:solidFill>
              <a:latin typeface="Arial" pitchFamily="34" charset="0"/>
              <a:cs typeface="Arial" pitchFamily="34" charset="0"/>
            </a:endParaRPr>
          </a:p>
        </p:txBody>
      </p:sp>
      <p:sp>
        <p:nvSpPr>
          <p:cNvPr id="5" name="TextBox 4"/>
          <p:cNvSpPr txBox="1"/>
          <p:nvPr/>
        </p:nvSpPr>
        <p:spPr>
          <a:xfrm>
            <a:off x="285720" y="785794"/>
            <a:ext cx="8572560" cy="1881990"/>
          </a:xfrm>
          <a:prstGeom prst="rect">
            <a:avLst/>
          </a:prstGeom>
          <a:noFill/>
        </p:spPr>
        <p:txBody>
          <a:bodyPr wrap="square" rtlCol="1">
            <a:spAutoFit/>
          </a:bodyPr>
          <a:lstStyle/>
          <a:p>
            <a:pPr algn="just" rtl="0">
              <a:lnSpc>
                <a:spcPct val="150000"/>
              </a:lnSpc>
              <a:buFont typeface="Wingdings" pitchFamily="2" charset="2"/>
              <a:buChar char="Ø"/>
            </a:pPr>
            <a:r>
              <a:rPr lang="en-US" sz="2000" b="1" dirty="0">
                <a:solidFill>
                  <a:srgbClr val="002060"/>
                </a:solidFill>
                <a:latin typeface="Arial" pitchFamily="34" charset="0"/>
                <a:cs typeface="Arial" pitchFamily="34" charset="0"/>
              </a:rPr>
              <a:t>Bite of infected </a:t>
            </a:r>
            <a:r>
              <a:rPr lang="en-US" sz="2000" b="1" i="1" dirty="0" err="1">
                <a:solidFill>
                  <a:srgbClr val="002060"/>
                </a:solidFill>
                <a:latin typeface="Arial" pitchFamily="34" charset="0"/>
                <a:cs typeface="Arial" pitchFamily="34" charset="0"/>
              </a:rPr>
              <a:t>Glossina</a:t>
            </a:r>
            <a:r>
              <a:rPr lang="en-US" sz="2000" b="1" i="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(Tsetse fly)</a:t>
            </a:r>
            <a:r>
              <a:rPr lang="en-US" sz="2000" b="1" i="1" dirty="0">
                <a:solidFill>
                  <a:srgbClr val="002060"/>
                </a:solidFill>
                <a:latin typeface="Arial" pitchFamily="34" charset="0"/>
                <a:cs typeface="Arial" pitchFamily="34" charset="0"/>
              </a:rPr>
              <a:t>.</a:t>
            </a:r>
          </a:p>
          <a:p>
            <a:pPr algn="just" rtl="0">
              <a:lnSpc>
                <a:spcPct val="150000"/>
              </a:lnSpc>
              <a:buFont typeface="Wingdings" pitchFamily="2" charset="2"/>
              <a:buChar char="Ø"/>
            </a:pPr>
            <a:r>
              <a:rPr lang="en-US" sz="2000" b="1" dirty="0">
                <a:solidFill>
                  <a:srgbClr val="002060"/>
                </a:solidFill>
                <a:latin typeface="Arial" pitchFamily="34" charset="0"/>
                <a:cs typeface="Arial" pitchFamily="34" charset="0"/>
              </a:rPr>
              <a:t>Blood transfusion.</a:t>
            </a:r>
          </a:p>
          <a:p>
            <a:pPr algn="just" rtl="0">
              <a:lnSpc>
                <a:spcPct val="150000"/>
              </a:lnSpc>
              <a:buFont typeface="Wingdings" pitchFamily="2" charset="2"/>
              <a:buChar char="Ø"/>
            </a:pPr>
            <a:r>
              <a:rPr lang="en-US" sz="2000" b="1" dirty="0">
                <a:solidFill>
                  <a:srgbClr val="002060"/>
                </a:solidFill>
                <a:latin typeface="Arial" pitchFamily="34" charset="0"/>
                <a:cs typeface="Arial" pitchFamily="34" charset="0"/>
              </a:rPr>
              <a:t>Congenital transmission.</a:t>
            </a:r>
          </a:p>
          <a:p>
            <a:pPr algn="just" rtl="0">
              <a:lnSpc>
                <a:spcPct val="150000"/>
              </a:lnSpc>
              <a:buFont typeface="Wingdings" pitchFamily="2" charset="2"/>
              <a:buChar char="Ø"/>
            </a:pPr>
            <a:r>
              <a:rPr lang="en-US" sz="2000" b="1" dirty="0">
                <a:solidFill>
                  <a:srgbClr val="002060"/>
                </a:solidFill>
                <a:latin typeface="Arial" pitchFamily="34" charset="0"/>
                <a:cs typeface="Arial" pitchFamily="34" charset="0"/>
              </a:rPr>
              <a:t>Sexual transmission may be possible.</a:t>
            </a:r>
          </a:p>
        </p:txBody>
      </p:sp>
      <p:sp>
        <p:nvSpPr>
          <p:cNvPr id="7" name="TextBox 6"/>
          <p:cNvSpPr txBox="1"/>
          <p:nvPr/>
        </p:nvSpPr>
        <p:spPr>
          <a:xfrm>
            <a:off x="1285852" y="4429132"/>
            <a:ext cx="335758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i="1" dirty="0" err="1">
                <a:solidFill>
                  <a:srgbClr val="C00000"/>
                </a:solidFill>
                <a:latin typeface="Arial" pitchFamily="34" charset="0"/>
                <a:cs typeface="Arial" pitchFamily="34" charset="0"/>
              </a:rPr>
              <a:t>Trypanosoma</a:t>
            </a:r>
            <a:r>
              <a:rPr lang="en-US" sz="2000" b="1" i="1" dirty="0">
                <a:solidFill>
                  <a:srgbClr val="C00000"/>
                </a:solidFill>
                <a:latin typeface="Arial" pitchFamily="34" charset="0"/>
                <a:cs typeface="Arial" pitchFamily="34" charset="0"/>
              </a:rPr>
              <a:t> </a:t>
            </a:r>
            <a:r>
              <a:rPr lang="en-US" sz="2000" b="1" i="1" dirty="0" err="1">
                <a:solidFill>
                  <a:srgbClr val="C00000"/>
                </a:solidFill>
                <a:latin typeface="Arial" pitchFamily="34" charset="0"/>
                <a:cs typeface="Arial" pitchFamily="34" charset="0"/>
              </a:rPr>
              <a:t>gambiense</a:t>
            </a:r>
            <a:endParaRPr lang="ar-EG" sz="2000" dirty="0"/>
          </a:p>
        </p:txBody>
      </p:sp>
      <p:sp>
        <p:nvSpPr>
          <p:cNvPr id="8" name="TextBox 7"/>
          <p:cNvSpPr txBox="1"/>
          <p:nvPr/>
        </p:nvSpPr>
        <p:spPr>
          <a:xfrm>
            <a:off x="5214942" y="4500570"/>
            <a:ext cx="364333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i="1" dirty="0" err="1">
                <a:solidFill>
                  <a:srgbClr val="C00000"/>
                </a:solidFill>
                <a:latin typeface="Arial" pitchFamily="34" charset="0"/>
                <a:cs typeface="Arial" pitchFamily="34" charset="0"/>
              </a:rPr>
              <a:t>Trypanosoma</a:t>
            </a:r>
            <a:r>
              <a:rPr lang="en-US" sz="2000" b="1" i="1" dirty="0">
                <a:solidFill>
                  <a:srgbClr val="C00000"/>
                </a:solidFill>
                <a:latin typeface="Arial" pitchFamily="34" charset="0"/>
                <a:cs typeface="Arial" pitchFamily="34" charset="0"/>
              </a:rPr>
              <a:t> </a:t>
            </a:r>
            <a:r>
              <a:rPr lang="en-US" sz="2000" b="1" i="1" dirty="0" err="1">
                <a:solidFill>
                  <a:srgbClr val="C00000"/>
                </a:solidFill>
                <a:latin typeface="Arial" pitchFamily="34" charset="0"/>
                <a:cs typeface="Arial" pitchFamily="34" charset="0"/>
              </a:rPr>
              <a:t>rhodesiense</a:t>
            </a:r>
            <a:endParaRPr lang="ar-EG" sz="2000" dirty="0"/>
          </a:p>
        </p:txBody>
      </p:sp>
      <p:sp>
        <p:nvSpPr>
          <p:cNvPr id="9" name="TextBox 8"/>
          <p:cNvSpPr txBox="1"/>
          <p:nvPr/>
        </p:nvSpPr>
        <p:spPr>
          <a:xfrm>
            <a:off x="285720" y="5000636"/>
            <a:ext cx="785818" cy="400110"/>
          </a:xfrm>
          <a:prstGeom prst="rect">
            <a:avLst/>
          </a:prstGeom>
          <a:ln>
            <a:solidFill>
              <a:schemeClr val="bg2">
                <a:lumMod val="90000"/>
              </a:schemeClr>
            </a:solidFill>
          </a:ln>
        </p:spPr>
        <p:style>
          <a:lnRef idx="2">
            <a:schemeClr val="accent4"/>
          </a:lnRef>
          <a:fillRef idx="1">
            <a:schemeClr val="lt1"/>
          </a:fillRef>
          <a:effectRef idx="0">
            <a:schemeClr val="accent4"/>
          </a:effectRef>
          <a:fontRef idx="minor">
            <a:schemeClr val="dk1"/>
          </a:fontRef>
        </p:style>
        <p:txBody>
          <a:bodyPr wrap="square" rtlCol="1">
            <a:spAutoFit/>
          </a:bodyPr>
          <a:lstStyle/>
          <a:p>
            <a:pPr algn="l" rtl="0"/>
            <a:r>
              <a:rPr lang="en-US" sz="2000" b="1" dirty="0">
                <a:solidFill>
                  <a:srgbClr val="C00000"/>
                </a:solidFill>
                <a:latin typeface="Arial" pitchFamily="34" charset="0"/>
                <a:cs typeface="Arial" pitchFamily="34" charset="0"/>
              </a:rPr>
              <a:t>G.D:</a:t>
            </a:r>
            <a:endParaRPr lang="ar-EG" sz="2000" b="1" dirty="0">
              <a:solidFill>
                <a:srgbClr val="C00000"/>
              </a:solidFill>
              <a:latin typeface="Arial" pitchFamily="34" charset="0"/>
              <a:cs typeface="Arial" pitchFamily="34" charset="0"/>
            </a:endParaRPr>
          </a:p>
        </p:txBody>
      </p:sp>
      <p:sp>
        <p:nvSpPr>
          <p:cNvPr id="10" name="TextBox 9"/>
          <p:cNvSpPr txBox="1"/>
          <p:nvPr/>
        </p:nvSpPr>
        <p:spPr>
          <a:xfrm>
            <a:off x="1428728" y="4929198"/>
            <a:ext cx="307183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000" b="1" dirty="0">
                <a:solidFill>
                  <a:srgbClr val="002060"/>
                </a:solidFill>
                <a:latin typeface="Arial" pitchFamily="34" charset="0"/>
                <a:cs typeface="Arial" pitchFamily="34" charset="0"/>
              </a:rPr>
              <a:t>West and Central Africa</a:t>
            </a:r>
            <a:r>
              <a:rPr lang="en-US" dirty="0">
                <a:solidFill>
                  <a:srgbClr val="002060"/>
                </a:solidFill>
              </a:rPr>
              <a:t> </a:t>
            </a:r>
            <a:endParaRPr lang="ar-EG" dirty="0">
              <a:solidFill>
                <a:srgbClr val="002060"/>
              </a:solidFill>
            </a:endParaRPr>
          </a:p>
        </p:txBody>
      </p:sp>
      <p:sp>
        <p:nvSpPr>
          <p:cNvPr id="11" name="TextBox 10"/>
          <p:cNvSpPr txBox="1"/>
          <p:nvPr/>
        </p:nvSpPr>
        <p:spPr>
          <a:xfrm>
            <a:off x="4857752" y="5000636"/>
            <a:ext cx="407196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Eastern parts of Africa</a:t>
            </a:r>
            <a:endParaRPr lang="ar-EG" sz="2000" b="1" dirty="0">
              <a:solidFill>
                <a:srgbClr val="002060"/>
              </a:solidFill>
              <a:latin typeface="Arial" pitchFamily="34" charset="0"/>
              <a:cs typeface="Arial" pitchFamily="34" charset="0"/>
            </a:endParaRPr>
          </a:p>
        </p:txBody>
      </p:sp>
      <p:sp>
        <p:nvSpPr>
          <p:cNvPr id="12" name="TextBox 11"/>
          <p:cNvSpPr txBox="1"/>
          <p:nvPr/>
        </p:nvSpPr>
        <p:spPr>
          <a:xfrm>
            <a:off x="285720" y="5643578"/>
            <a:ext cx="78581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D.H:</a:t>
            </a:r>
            <a:endParaRPr lang="ar-EG" sz="2000" b="1" dirty="0">
              <a:solidFill>
                <a:srgbClr val="C00000"/>
              </a:solidFill>
              <a:latin typeface="Arial" pitchFamily="34" charset="0"/>
              <a:cs typeface="Arial" pitchFamily="34" charset="0"/>
            </a:endParaRPr>
          </a:p>
        </p:txBody>
      </p:sp>
      <p:sp>
        <p:nvSpPr>
          <p:cNvPr id="13" name="TextBox 12"/>
          <p:cNvSpPr txBox="1"/>
          <p:nvPr/>
        </p:nvSpPr>
        <p:spPr>
          <a:xfrm>
            <a:off x="2428860" y="5572140"/>
            <a:ext cx="92869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Man</a:t>
            </a:r>
            <a:endParaRPr lang="ar-EG" sz="2000" b="1" dirty="0">
              <a:solidFill>
                <a:srgbClr val="002060"/>
              </a:solidFill>
              <a:latin typeface="Arial" pitchFamily="34" charset="0"/>
              <a:cs typeface="Arial" pitchFamily="34" charset="0"/>
            </a:endParaRPr>
          </a:p>
        </p:txBody>
      </p:sp>
      <p:sp>
        <p:nvSpPr>
          <p:cNvPr id="14" name="TextBox 13"/>
          <p:cNvSpPr txBox="1"/>
          <p:nvPr/>
        </p:nvSpPr>
        <p:spPr>
          <a:xfrm>
            <a:off x="6715140" y="5643578"/>
            <a:ext cx="100013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Man</a:t>
            </a:r>
            <a:endParaRPr lang="ar-EG" sz="2000" b="1" dirty="0">
              <a:solidFill>
                <a:srgbClr val="002060"/>
              </a:solidFill>
              <a:latin typeface="Arial" pitchFamily="34" charset="0"/>
              <a:cs typeface="Arial" pitchFamily="34" charset="0"/>
            </a:endParaRPr>
          </a:p>
        </p:txBody>
      </p:sp>
      <p:sp>
        <p:nvSpPr>
          <p:cNvPr id="15" name="TextBox 14"/>
          <p:cNvSpPr txBox="1"/>
          <p:nvPr/>
        </p:nvSpPr>
        <p:spPr>
          <a:xfrm>
            <a:off x="214282" y="6286520"/>
            <a:ext cx="85725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R.H:</a:t>
            </a:r>
            <a:endParaRPr lang="ar-EG" sz="2000" b="1" dirty="0">
              <a:solidFill>
                <a:srgbClr val="C00000"/>
              </a:solidFill>
              <a:latin typeface="Arial" pitchFamily="34" charset="0"/>
              <a:cs typeface="Arial" pitchFamily="34" charset="0"/>
            </a:endParaRPr>
          </a:p>
        </p:txBody>
      </p:sp>
      <p:sp>
        <p:nvSpPr>
          <p:cNvPr id="16" name="TextBox 15"/>
          <p:cNvSpPr txBox="1"/>
          <p:nvPr/>
        </p:nvSpPr>
        <p:spPr>
          <a:xfrm>
            <a:off x="1571604" y="6215082"/>
            <a:ext cx="292895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No reservoir host</a:t>
            </a:r>
            <a:endParaRPr lang="ar-EG" sz="2000" b="1" dirty="0">
              <a:solidFill>
                <a:srgbClr val="002060"/>
              </a:solidFill>
              <a:latin typeface="Arial" pitchFamily="34" charset="0"/>
              <a:cs typeface="Arial" pitchFamily="34" charset="0"/>
            </a:endParaRPr>
          </a:p>
        </p:txBody>
      </p:sp>
      <p:sp>
        <p:nvSpPr>
          <p:cNvPr id="17" name="TextBox 16"/>
          <p:cNvSpPr txBox="1"/>
          <p:nvPr/>
        </p:nvSpPr>
        <p:spPr>
          <a:xfrm>
            <a:off x="5857884" y="6215082"/>
            <a:ext cx="2643206"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Wild game animals</a:t>
            </a:r>
            <a:endParaRPr lang="ar-EG" sz="2000" b="1" dirty="0">
              <a:solidFill>
                <a:srgbClr val="002060"/>
              </a:solidFill>
              <a:latin typeface="Arial" pitchFamily="34" charset="0"/>
              <a:cs typeface="Arial" pitchFamily="34" charset="0"/>
            </a:endParaRPr>
          </a:p>
        </p:txBody>
      </p:sp>
      <p:sp>
        <p:nvSpPr>
          <p:cNvPr id="18" name="TextBox 17"/>
          <p:cNvSpPr txBox="1"/>
          <p:nvPr/>
        </p:nvSpPr>
        <p:spPr>
          <a:xfrm>
            <a:off x="285720" y="3571876"/>
            <a:ext cx="857256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r>
              <a:rPr lang="en-US" b="1" dirty="0">
                <a:solidFill>
                  <a:srgbClr val="C00000"/>
                </a:solidFill>
                <a:latin typeface="Arial" pitchFamily="34" charset="0"/>
                <a:cs typeface="Arial" pitchFamily="34" charset="0"/>
              </a:rPr>
              <a:t>N.B.</a:t>
            </a:r>
            <a:r>
              <a:rPr lang="en-US" b="1" dirty="0">
                <a:latin typeface="Arial" pitchFamily="34" charset="0"/>
                <a:cs typeface="Arial" pitchFamily="34" charset="0"/>
              </a:rPr>
              <a:t> </a:t>
            </a:r>
            <a:r>
              <a:rPr lang="en-US" b="1" dirty="0">
                <a:solidFill>
                  <a:srgbClr val="002060"/>
                </a:solidFill>
                <a:latin typeface="Arial" pitchFamily="34" charset="0"/>
                <a:cs typeface="Arial" pitchFamily="34" charset="0"/>
              </a:rPr>
              <a:t>Infective stage: </a:t>
            </a:r>
            <a:r>
              <a:rPr lang="en-US" b="1" dirty="0">
                <a:solidFill>
                  <a:srgbClr val="C00000"/>
                </a:solidFill>
                <a:latin typeface="Arial" pitchFamily="34" charset="0"/>
                <a:cs typeface="Arial" pitchFamily="34" charset="0"/>
              </a:rPr>
              <a:t>Metacyclic trypomastigotes </a:t>
            </a:r>
            <a:r>
              <a:rPr lang="en-US" b="1" dirty="0">
                <a:solidFill>
                  <a:srgbClr val="002060"/>
                </a:solidFill>
                <a:latin typeface="Arial" pitchFamily="34" charset="0"/>
                <a:cs typeface="Arial" pitchFamily="34" charset="0"/>
              </a:rPr>
              <a:t>in salivary glands of the vector and trypomastigotes in other modes.</a:t>
            </a:r>
            <a:endParaRPr lang="ar-EG" b="1" dirty="0">
              <a:solidFill>
                <a:srgbClr val="002060"/>
              </a:solidFill>
              <a:latin typeface="Arial" pitchFamily="34" charset="0"/>
              <a:cs typeface="Arial" pitchFamily="34" charset="0"/>
            </a:endParaRPr>
          </a:p>
        </p:txBody>
      </p:sp>
      <p:sp>
        <p:nvSpPr>
          <p:cNvPr id="19" name="Slide Number Placeholder 18"/>
          <p:cNvSpPr>
            <a:spLocks noGrp="1"/>
          </p:cNvSpPr>
          <p:nvPr>
            <p:ph type="sldNum" sz="quarter" idx="12"/>
          </p:nvPr>
        </p:nvSpPr>
        <p:spPr/>
        <p:txBody>
          <a:bodyPr/>
          <a:lstStyle/>
          <a:p>
            <a:fld id="{07B6CFFE-0213-49D3-9CF4-3FCF2C6C4918}" type="slidenum">
              <a:rPr lang="ar-EG" smtClean="0"/>
              <a:pPr/>
              <a:t>19</a:t>
            </a:fld>
            <a:endParaRPr lang="ar-EG"/>
          </a:p>
        </p:txBody>
      </p:sp>
      <p:pic>
        <p:nvPicPr>
          <p:cNvPr id="2" name="Picture 1" descr="No photo description available.">
            <a:extLst>
              <a:ext uri="{FF2B5EF4-FFF2-40B4-BE49-F238E27FC236}">
                <a16:creationId xmlns:a16="http://schemas.microsoft.com/office/drawing/2014/main" id="{BDF4B648-13B5-A5A4-C6C9-B36631ABC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447" y="232146"/>
            <a:ext cx="854833" cy="86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232" y="500042"/>
            <a:ext cx="5429288"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General Characters of </a:t>
            </a:r>
          </a:p>
          <a:p>
            <a:pPr algn="ctr" rtl="0"/>
            <a:r>
              <a:rPr lang="en-US" sz="2800" b="1" dirty="0">
                <a:solidFill>
                  <a:srgbClr val="C00000"/>
                </a:solidFill>
                <a:latin typeface="Arial" pitchFamily="34" charset="0"/>
                <a:cs typeface="Arial" pitchFamily="34" charset="0"/>
              </a:rPr>
              <a:t>Blood &amp; Tissue Flagellates</a:t>
            </a:r>
          </a:p>
          <a:p>
            <a:pPr algn="ctr" rtl="0"/>
            <a:r>
              <a:rPr lang="en-US" sz="2800" b="1" dirty="0">
                <a:solidFill>
                  <a:srgbClr val="C00000"/>
                </a:solidFill>
                <a:latin typeface="Arial" pitchFamily="34" charset="0"/>
                <a:cs typeface="Arial" pitchFamily="34" charset="0"/>
              </a:rPr>
              <a:t>(</a:t>
            </a:r>
            <a:r>
              <a:rPr lang="en-US" sz="2800" b="1" i="1" dirty="0" err="1">
                <a:solidFill>
                  <a:srgbClr val="C00000"/>
                </a:solidFill>
                <a:latin typeface="Arial" pitchFamily="34" charset="0"/>
                <a:cs typeface="Arial" pitchFamily="34" charset="0"/>
              </a:rPr>
              <a:t>Leishmania</a:t>
            </a:r>
            <a:r>
              <a:rPr lang="en-US" sz="2800" b="1" dirty="0">
                <a:solidFill>
                  <a:srgbClr val="C00000"/>
                </a:solidFill>
                <a:latin typeface="Arial" pitchFamily="34" charset="0"/>
                <a:cs typeface="Arial" pitchFamily="34" charset="0"/>
              </a:rPr>
              <a:t> &amp; </a:t>
            </a:r>
            <a:r>
              <a:rPr lang="en-US" sz="2800" b="1" i="1" dirty="0" err="1">
                <a:solidFill>
                  <a:srgbClr val="C00000"/>
                </a:solidFill>
                <a:latin typeface="Arial" pitchFamily="34" charset="0"/>
                <a:cs typeface="Arial" pitchFamily="34" charset="0"/>
              </a:rPr>
              <a:t>Trypanosoma</a:t>
            </a:r>
            <a:r>
              <a:rPr lang="en-US" sz="2800" b="1" i="1" dirty="0">
                <a:solidFill>
                  <a:srgbClr val="C00000"/>
                </a:solidFill>
                <a:latin typeface="Arial" pitchFamily="34" charset="0"/>
                <a:cs typeface="Arial" pitchFamily="34" charset="0"/>
              </a:rPr>
              <a:t> </a:t>
            </a:r>
            <a:r>
              <a:rPr lang="en-US" sz="2800" b="1" dirty="0">
                <a:solidFill>
                  <a:srgbClr val="C00000"/>
                </a:solidFill>
                <a:latin typeface="Arial" pitchFamily="34" charset="0"/>
                <a:cs typeface="Arial" pitchFamily="34" charset="0"/>
              </a:rPr>
              <a:t>)</a:t>
            </a:r>
            <a:endParaRPr lang="ar-EG" sz="2800" b="1" dirty="0">
              <a:solidFill>
                <a:srgbClr val="C00000"/>
              </a:solidFill>
              <a:latin typeface="Arial" pitchFamily="34" charset="0"/>
              <a:cs typeface="Arial" pitchFamily="34" charset="0"/>
            </a:endParaRPr>
          </a:p>
        </p:txBody>
      </p:sp>
      <p:sp>
        <p:nvSpPr>
          <p:cNvPr id="5" name="TextBox 4"/>
          <p:cNvSpPr txBox="1"/>
          <p:nvPr/>
        </p:nvSpPr>
        <p:spPr>
          <a:xfrm>
            <a:off x="357158" y="2071678"/>
            <a:ext cx="8572560" cy="3816429"/>
          </a:xfrm>
          <a:prstGeom prst="rect">
            <a:avLst/>
          </a:prstGeom>
          <a:noFill/>
        </p:spPr>
        <p:txBody>
          <a:bodyPr wrap="square" rtlCol="1">
            <a:spAutoFit/>
          </a:bodyPr>
          <a:lstStyle/>
          <a:p>
            <a:pPr algn="l" rtl="0">
              <a:lnSpc>
                <a:spcPct val="200000"/>
              </a:lnSpc>
            </a:pPr>
            <a:r>
              <a:rPr lang="en-US" sz="2800" b="1" dirty="0">
                <a:solidFill>
                  <a:srgbClr val="002060"/>
                </a:solidFill>
                <a:latin typeface="Arial" pitchFamily="34" charset="0"/>
                <a:cs typeface="Arial" pitchFamily="34" charset="0"/>
              </a:rPr>
              <a:t>1)Live in blood and /or tissues.</a:t>
            </a:r>
          </a:p>
          <a:p>
            <a:pPr algn="l" rtl="0">
              <a:lnSpc>
                <a:spcPct val="200000"/>
              </a:lnSpc>
            </a:pPr>
            <a:r>
              <a:rPr lang="en-US" sz="2800" b="1" dirty="0">
                <a:solidFill>
                  <a:srgbClr val="002060"/>
                </a:solidFill>
                <a:latin typeface="Arial" pitchFamily="34" charset="0"/>
                <a:cs typeface="Arial" pitchFamily="34" charset="0"/>
              </a:rPr>
              <a:t>2) Move by one flagellum.</a:t>
            </a:r>
          </a:p>
          <a:p>
            <a:pPr algn="l" rtl="0">
              <a:lnSpc>
                <a:spcPct val="200000"/>
              </a:lnSpc>
            </a:pPr>
            <a:r>
              <a:rPr lang="en-US" sz="2800" b="1" dirty="0">
                <a:solidFill>
                  <a:srgbClr val="002060"/>
                </a:solidFill>
                <a:latin typeface="Arial" pitchFamily="34" charset="0"/>
                <a:cs typeface="Arial" pitchFamily="34" charset="0"/>
              </a:rPr>
              <a:t>3) Need vector for transmission.</a:t>
            </a:r>
          </a:p>
          <a:p>
            <a:pPr algn="l" rtl="0">
              <a:lnSpc>
                <a:spcPct val="200000"/>
              </a:lnSpc>
            </a:pPr>
            <a:r>
              <a:rPr lang="en-US" sz="2800" b="1" dirty="0">
                <a:solidFill>
                  <a:srgbClr val="002060"/>
                </a:solidFill>
                <a:latin typeface="Arial" pitchFamily="34" charset="0"/>
                <a:cs typeface="Arial" pitchFamily="34" charset="0"/>
              </a:rPr>
              <a:t>4) Require 2 hosts (vertebrate and invertebrate). </a:t>
            </a:r>
          </a:p>
          <a:p>
            <a:pPr algn="l" rtl="0"/>
            <a:endParaRPr lang="ar-EG" dirty="0"/>
          </a:p>
        </p:txBody>
      </p:sp>
      <p:sp>
        <p:nvSpPr>
          <p:cNvPr id="6" name="Slide Number Placeholder 5"/>
          <p:cNvSpPr>
            <a:spLocks noGrp="1"/>
          </p:cNvSpPr>
          <p:nvPr>
            <p:ph type="sldNum" sz="quarter" idx="12"/>
          </p:nvPr>
        </p:nvSpPr>
        <p:spPr/>
        <p:txBody>
          <a:bodyPr/>
          <a:lstStyle/>
          <a:p>
            <a:fld id="{07B6CFFE-0213-49D3-9CF4-3FCF2C6C4918}" type="slidenum">
              <a:rPr lang="ar-EG" smtClean="0"/>
              <a:pPr/>
              <a:t>2</a:t>
            </a:fld>
            <a:endParaRPr lang="ar-EG"/>
          </a:p>
        </p:txBody>
      </p:sp>
      <p:pic>
        <p:nvPicPr>
          <p:cNvPr id="2" name="Picture 1" descr="No photo description available.">
            <a:extLst>
              <a:ext uri="{FF2B5EF4-FFF2-40B4-BE49-F238E27FC236}">
                <a16:creationId xmlns:a16="http://schemas.microsoft.com/office/drawing/2014/main" id="{AE2706B2-987E-95B9-7713-CEB96944F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783" y="65594"/>
            <a:ext cx="854833" cy="86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1637" y="136524"/>
            <a:ext cx="550072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Pathogenesis and </a:t>
            </a:r>
            <a:r>
              <a:rPr lang="en-US" sz="2400" b="1" dirty="0" err="1">
                <a:solidFill>
                  <a:srgbClr val="C00000"/>
                </a:solidFill>
                <a:latin typeface="Arial" pitchFamily="34" charset="0"/>
                <a:cs typeface="Arial" pitchFamily="34" charset="0"/>
              </a:rPr>
              <a:t>symptomatology</a:t>
            </a:r>
            <a:r>
              <a:rPr lang="en-US" sz="2400" b="1" dirty="0">
                <a:solidFill>
                  <a:srgbClr val="C00000"/>
                </a:solidFill>
                <a:latin typeface="Arial" pitchFamily="34" charset="0"/>
                <a:cs typeface="Arial" pitchFamily="34" charset="0"/>
              </a:rPr>
              <a:t> of </a:t>
            </a:r>
            <a:r>
              <a:rPr lang="en-US" sz="2400" b="1" dirty="0" err="1">
                <a:solidFill>
                  <a:srgbClr val="C00000"/>
                </a:solidFill>
                <a:latin typeface="Arial" pitchFamily="34" charset="0"/>
                <a:cs typeface="Arial" pitchFamily="34" charset="0"/>
              </a:rPr>
              <a:t>gambian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trypanosomiasis</a:t>
            </a:r>
            <a:endParaRPr lang="ar-EG" sz="2400" b="1" dirty="0">
              <a:solidFill>
                <a:srgbClr val="C00000"/>
              </a:solidFill>
              <a:latin typeface="Arial" pitchFamily="34" charset="0"/>
              <a:cs typeface="Arial" pitchFamily="34" charset="0"/>
            </a:endParaRPr>
          </a:p>
        </p:txBody>
      </p:sp>
      <p:sp>
        <p:nvSpPr>
          <p:cNvPr id="21" name="TextBox 20"/>
          <p:cNvSpPr txBox="1"/>
          <p:nvPr/>
        </p:nvSpPr>
        <p:spPr>
          <a:xfrm>
            <a:off x="2071670" y="2214554"/>
            <a:ext cx="514353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1-Chancer</a:t>
            </a:r>
            <a:r>
              <a:rPr lang="en-US" sz="2400" b="1" dirty="0">
                <a:solidFill>
                  <a:srgbClr val="002060"/>
                </a:solidFill>
                <a:latin typeface="Arial" pitchFamily="34" charset="0"/>
                <a:cs typeface="Arial" pitchFamily="34" charset="0"/>
              </a:rPr>
              <a:t> </a:t>
            </a:r>
          </a:p>
          <a:p>
            <a:pPr algn="ctr" rtl="0"/>
            <a:r>
              <a:rPr lang="en-US" sz="2400" b="1" dirty="0">
                <a:solidFill>
                  <a:srgbClr val="002060"/>
                </a:solidFill>
                <a:latin typeface="Arial" pitchFamily="34" charset="0"/>
                <a:cs typeface="Arial" pitchFamily="34" charset="0"/>
              </a:rPr>
              <a:t>(primary lesion at the site of bite)</a:t>
            </a:r>
            <a:endParaRPr lang="ar-EG" sz="2400" b="1" dirty="0">
              <a:solidFill>
                <a:srgbClr val="002060"/>
              </a:solidFill>
              <a:latin typeface="Arial" pitchFamily="34" charset="0"/>
              <a:cs typeface="Arial" pitchFamily="34" charset="0"/>
            </a:endParaRPr>
          </a:p>
        </p:txBody>
      </p:sp>
      <p:cxnSp>
        <p:nvCxnSpPr>
          <p:cNvPr id="23" name="Straight Arrow Connector 22"/>
          <p:cNvCxnSpPr/>
          <p:nvPr/>
        </p:nvCxnSpPr>
        <p:spPr>
          <a:xfrm rot="5400000">
            <a:off x="4394199" y="1963727"/>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5720" y="3357562"/>
            <a:ext cx="4857784" cy="245907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lnSpc>
                <a:spcPct val="200000"/>
              </a:lnSpc>
              <a:buClr>
                <a:srgbClr val="C00000"/>
              </a:buClr>
              <a:buFont typeface="Wingdings" pitchFamily="2" charset="2"/>
              <a:buChar char="Ø"/>
            </a:pPr>
            <a:r>
              <a:rPr lang="en-US" sz="2000" b="1" dirty="0">
                <a:solidFill>
                  <a:srgbClr val="002060"/>
                </a:solidFill>
                <a:latin typeface="Arial" pitchFamily="34" charset="0"/>
                <a:cs typeface="Arial" pitchFamily="34" charset="0"/>
              </a:rPr>
              <a:t>Firm painful and tender nodule</a:t>
            </a:r>
            <a:r>
              <a:rPr lang="en-US" sz="2000" b="1" dirty="0">
                <a:solidFill>
                  <a:srgbClr val="002060"/>
                </a:solidFill>
                <a:latin typeface="Arial" pitchFamily="34" charset="0"/>
                <a:cs typeface="Arial" pitchFamily="34" charset="0"/>
                <a:sym typeface="Wingdings"/>
              </a:rPr>
              <a:t> with regional lymphadenitis.</a:t>
            </a:r>
            <a:endParaRPr lang="en-US" sz="2000" b="1" dirty="0">
              <a:solidFill>
                <a:srgbClr val="002060"/>
              </a:solidFill>
              <a:latin typeface="Arial" pitchFamily="34" charset="0"/>
              <a:cs typeface="Arial" pitchFamily="34" charset="0"/>
            </a:endParaRPr>
          </a:p>
          <a:p>
            <a:pPr algn="just" rtl="0">
              <a:lnSpc>
                <a:spcPct val="200000"/>
              </a:lnSpc>
              <a:buClr>
                <a:srgbClr val="C00000"/>
              </a:buClr>
              <a:buFont typeface="Wingdings" pitchFamily="2" charset="2"/>
              <a:buChar char="Ø"/>
            </a:pPr>
            <a:r>
              <a:rPr lang="en-US" sz="2000" b="1" dirty="0">
                <a:solidFill>
                  <a:srgbClr val="002060"/>
                </a:solidFill>
                <a:latin typeface="Arial" pitchFamily="34" charset="0"/>
                <a:cs typeface="Arial" pitchFamily="34" charset="0"/>
              </a:rPr>
              <a:t> After 3 weeks the parasite invades the lymphatic system and blood. </a:t>
            </a:r>
            <a:endParaRPr lang="ar-EG" sz="2000" b="1" dirty="0">
              <a:solidFill>
                <a:srgbClr val="002060"/>
              </a:solidFill>
              <a:latin typeface="Arial" pitchFamily="34" charset="0"/>
              <a:cs typeface="Arial" pitchFamily="34" charset="0"/>
            </a:endParaRPr>
          </a:p>
        </p:txBody>
      </p:sp>
      <p:sp>
        <p:nvSpPr>
          <p:cNvPr id="43" name="TextBox 42"/>
          <p:cNvSpPr txBox="1"/>
          <p:nvPr/>
        </p:nvSpPr>
        <p:spPr>
          <a:xfrm>
            <a:off x="2671736" y="1141536"/>
            <a:ext cx="378621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a:solidFill>
                  <a:srgbClr val="002060"/>
                </a:solidFill>
                <a:latin typeface="Arial" pitchFamily="34" charset="0"/>
                <a:cs typeface="Arial" pitchFamily="34" charset="0"/>
              </a:rPr>
              <a:t>The disease has 3 stages</a:t>
            </a:r>
            <a:endParaRPr lang="ar-EG" sz="2400" b="1" dirty="0">
              <a:solidFill>
                <a:srgbClr val="002060"/>
              </a:solidFill>
              <a:latin typeface="Arial" pitchFamily="34" charset="0"/>
              <a:cs typeface="Arial" pitchFamily="34" charset="0"/>
            </a:endParaRPr>
          </a:p>
        </p:txBody>
      </p:sp>
      <p:pic>
        <p:nvPicPr>
          <p:cNvPr id="2" name="Picture 1" descr="No photo description available.">
            <a:extLst>
              <a:ext uri="{FF2B5EF4-FFF2-40B4-BE49-F238E27FC236}">
                <a16:creationId xmlns:a16="http://schemas.microsoft.com/office/drawing/2014/main" id="{233C7A03-C9A5-02DF-53DC-F3E04C731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447" y="189645"/>
            <a:ext cx="854833" cy="8678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uman African trypanosomiasis in non-endemic countries | RCP Journals">
            <a:extLst>
              <a:ext uri="{FF2B5EF4-FFF2-40B4-BE49-F238E27FC236}">
                <a16:creationId xmlns:a16="http://schemas.microsoft.com/office/drawing/2014/main" id="{0E7BAABF-3605-DD18-384A-EDCBA36D7F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692" b="55667"/>
          <a:stretch/>
        </p:blipFill>
        <p:spPr bwMode="auto">
          <a:xfrm>
            <a:off x="6395927" y="3357562"/>
            <a:ext cx="2462353" cy="2298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3A3EC09-9A8F-65EE-6E09-714A901DA967}"/>
              </a:ext>
            </a:extLst>
          </p:cNvPr>
          <p:cNvSpPr>
            <a:spLocks noGrp="1"/>
          </p:cNvSpPr>
          <p:nvPr>
            <p:ph type="sldNum" sz="quarter" idx="12"/>
          </p:nvPr>
        </p:nvSpPr>
        <p:spPr/>
        <p:txBody>
          <a:bodyPr/>
          <a:lstStyle/>
          <a:p>
            <a:fld id="{3D85CD1F-2119-481A-95AF-1B3E43D79863}" type="slidenum">
              <a:rPr lang="en-US" smtClean="0"/>
              <a:t>20</a:t>
            </a:fld>
            <a:endParaRPr lang="en-US"/>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7422" y="136358"/>
            <a:ext cx="442915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2-Haemolymphatic stage</a:t>
            </a:r>
            <a:endParaRPr lang="ar-EG" sz="2800" dirty="0"/>
          </a:p>
        </p:txBody>
      </p:sp>
      <p:cxnSp>
        <p:nvCxnSpPr>
          <p:cNvPr id="6" name="Straight Connector 5"/>
          <p:cNvCxnSpPr/>
          <p:nvPr/>
        </p:nvCxnSpPr>
        <p:spPr>
          <a:xfrm rot="5400000">
            <a:off x="4464049" y="882790"/>
            <a:ext cx="35719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39980" y="1049183"/>
            <a:ext cx="328614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714480" y="1053352"/>
            <a:ext cx="264320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572398" y="1191265"/>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7448327" y="1249347"/>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1472" y="1400508"/>
            <a:ext cx="2143140"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Invasion of the blood</a:t>
            </a:r>
            <a:endParaRPr lang="ar-EG" sz="2000" dirty="0"/>
          </a:p>
        </p:txBody>
      </p:sp>
      <p:sp>
        <p:nvSpPr>
          <p:cNvPr id="20" name="TextBox 19"/>
          <p:cNvSpPr txBox="1"/>
          <p:nvPr/>
        </p:nvSpPr>
        <p:spPr>
          <a:xfrm>
            <a:off x="6215074" y="1472665"/>
            <a:ext cx="235745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Invasion of lymphatic system</a:t>
            </a:r>
            <a:endParaRPr lang="ar-EG" sz="2000" dirty="0">
              <a:solidFill>
                <a:srgbClr val="002060"/>
              </a:solidFill>
              <a:latin typeface="Arial" pitchFamily="34" charset="0"/>
              <a:cs typeface="Arial" pitchFamily="34" charset="0"/>
            </a:endParaRPr>
          </a:p>
        </p:txBody>
      </p:sp>
      <p:cxnSp>
        <p:nvCxnSpPr>
          <p:cNvPr id="22" name="Straight Arrow Connector 21"/>
          <p:cNvCxnSpPr/>
          <p:nvPr/>
        </p:nvCxnSpPr>
        <p:spPr>
          <a:xfrm rot="5400000">
            <a:off x="1197955" y="2339995"/>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0215" y="2571744"/>
            <a:ext cx="2643206" cy="41960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lnSpc>
                <a:spcPct val="150000"/>
              </a:lnSpc>
              <a:buClr>
                <a:srgbClr val="C00000"/>
              </a:buClr>
              <a:buFont typeface="Wingdings" pitchFamily="2" charset="2"/>
              <a:buChar char="Ø"/>
            </a:pPr>
            <a:r>
              <a:rPr lang="en-US" b="1" dirty="0">
                <a:solidFill>
                  <a:srgbClr val="002060"/>
                </a:solidFill>
                <a:latin typeface="Arial" pitchFamily="34" charset="0"/>
                <a:cs typeface="Arial" pitchFamily="34" charset="0"/>
              </a:rPr>
              <a:t>Fever, headache, joint pains, muscle pain, malaise and itching (skin rash). </a:t>
            </a:r>
          </a:p>
          <a:p>
            <a:pPr algn="just" rtl="0">
              <a:lnSpc>
                <a:spcPct val="150000"/>
              </a:lnSpc>
              <a:buClr>
                <a:srgbClr val="C00000"/>
              </a:buClr>
              <a:buFont typeface="Wingdings" pitchFamily="2" charset="2"/>
              <a:buChar char="Ø"/>
            </a:pPr>
            <a:r>
              <a:rPr lang="en-US" b="1" dirty="0">
                <a:solidFill>
                  <a:srgbClr val="002060"/>
                </a:solidFill>
                <a:latin typeface="Arial" pitchFamily="34" charset="0"/>
                <a:cs typeface="Arial" pitchFamily="34" charset="0"/>
              </a:rPr>
              <a:t>Toxic depression of bone marrow </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a:t>
            </a:r>
            <a:r>
              <a:rPr lang="en-US" b="1" dirty="0" err="1">
                <a:solidFill>
                  <a:srgbClr val="C00000"/>
                </a:solidFill>
                <a:latin typeface="Arial" pitchFamily="34" charset="0"/>
                <a:cs typeface="Arial" pitchFamily="34" charset="0"/>
              </a:rPr>
              <a:t>anaemia</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hypoplastic</a:t>
            </a:r>
            <a:r>
              <a:rPr lang="en-US" b="1" dirty="0">
                <a:solidFill>
                  <a:srgbClr val="002060"/>
                </a:solidFill>
                <a:latin typeface="Arial" pitchFamily="34" charset="0"/>
                <a:cs typeface="Arial" pitchFamily="34" charset="0"/>
              </a:rPr>
              <a:t>), </a:t>
            </a:r>
            <a:r>
              <a:rPr lang="en-US" b="1" dirty="0" err="1">
                <a:solidFill>
                  <a:srgbClr val="C00000"/>
                </a:solidFill>
                <a:latin typeface="Arial" pitchFamily="34" charset="0"/>
                <a:cs typeface="Arial" pitchFamily="34" charset="0"/>
              </a:rPr>
              <a:t>leukopenia</a:t>
            </a:r>
            <a:r>
              <a:rPr lang="en-US" b="1" dirty="0">
                <a:solidFill>
                  <a:srgbClr val="C00000"/>
                </a:solidFill>
                <a:latin typeface="Arial" pitchFamily="34" charset="0"/>
                <a:cs typeface="Arial" pitchFamily="34" charset="0"/>
              </a:rPr>
              <a:t> &amp;</a:t>
            </a:r>
            <a:r>
              <a:rPr lang="en-US" b="1" dirty="0">
                <a:solidFill>
                  <a:srgbClr val="002060"/>
                </a:solidFill>
                <a:latin typeface="Arial" pitchFamily="34" charset="0"/>
                <a:cs typeface="Arial" pitchFamily="34" charset="0"/>
              </a:rPr>
              <a:t> </a:t>
            </a:r>
            <a:r>
              <a:rPr lang="en-US" b="1" dirty="0">
                <a:solidFill>
                  <a:srgbClr val="C00000"/>
                </a:solidFill>
                <a:latin typeface="Arial" pitchFamily="34" charset="0"/>
                <a:cs typeface="Arial" pitchFamily="34" charset="0"/>
              </a:rPr>
              <a:t>thrombocytopenia.</a:t>
            </a:r>
            <a:r>
              <a:rPr lang="en-US" b="1" dirty="0">
                <a:solidFill>
                  <a:srgbClr val="002060"/>
                </a:solidFill>
                <a:latin typeface="Arial" pitchFamily="34" charset="0"/>
                <a:cs typeface="Arial" pitchFamily="34" charset="0"/>
              </a:rPr>
              <a:t> </a:t>
            </a:r>
            <a:endParaRPr lang="ar-EG" dirty="0"/>
          </a:p>
        </p:txBody>
      </p:sp>
      <p:cxnSp>
        <p:nvCxnSpPr>
          <p:cNvPr id="26" name="Straight Arrow Connector 25"/>
          <p:cNvCxnSpPr/>
          <p:nvPr/>
        </p:nvCxnSpPr>
        <p:spPr>
          <a:xfrm rot="5400000">
            <a:off x="7251719" y="234713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71545" y="2571744"/>
            <a:ext cx="3536488" cy="3780522"/>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lnSpc>
                <a:spcPct val="150000"/>
              </a:lnSpc>
              <a:buClr>
                <a:srgbClr val="C00000"/>
              </a:buClr>
              <a:buFont typeface="Wingdings" pitchFamily="2" charset="2"/>
              <a:buChar char="Ø"/>
            </a:pPr>
            <a:r>
              <a:rPr lang="en-US" b="1" dirty="0">
                <a:solidFill>
                  <a:srgbClr val="002060"/>
                </a:solidFill>
                <a:latin typeface="Arial" pitchFamily="34" charset="0"/>
                <a:cs typeface="Arial" pitchFamily="34" charset="0"/>
              </a:rPr>
              <a:t>LNs enlargement especially cervical lymph nodes in the posterior triangle of the neck </a:t>
            </a:r>
            <a:r>
              <a:rPr lang="en-US" b="1" dirty="0">
                <a:solidFill>
                  <a:srgbClr val="C00000"/>
                </a:solidFill>
                <a:latin typeface="Arial" pitchFamily="34" charset="0"/>
                <a:cs typeface="Arial" pitchFamily="34" charset="0"/>
              </a:rPr>
              <a:t>(Winterbottom's sign).</a:t>
            </a:r>
          </a:p>
          <a:p>
            <a:pPr algn="just" rtl="0">
              <a:lnSpc>
                <a:spcPct val="150000"/>
              </a:lnSpc>
              <a:buClr>
                <a:srgbClr val="C00000"/>
              </a:buClr>
              <a:buFont typeface="Wingdings" pitchFamily="2" charset="2"/>
              <a:buChar char="Ø"/>
            </a:pPr>
            <a:r>
              <a:rPr lang="en-US" b="1" dirty="0">
                <a:solidFill>
                  <a:srgbClr val="002060"/>
                </a:solidFill>
                <a:latin typeface="Arial" pitchFamily="34" charset="0"/>
                <a:cs typeface="Arial" pitchFamily="34" charset="0"/>
              </a:rPr>
              <a:t>Hyperplasia of </a:t>
            </a:r>
            <a:r>
              <a:rPr lang="en-US" b="1" dirty="0" err="1">
                <a:solidFill>
                  <a:srgbClr val="002060"/>
                </a:solidFill>
                <a:latin typeface="Arial" pitchFamily="34" charset="0"/>
                <a:cs typeface="Arial" pitchFamily="34" charset="0"/>
              </a:rPr>
              <a:t>REC</a:t>
            </a:r>
            <a:r>
              <a:rPr lang="en-US" b="1" dirty="0" err="1">
                <a:solidFill>
                  <a:srgbClr val="002060"/>
                </a:solidFill>
                <a:latin typeface="Arial" pitchFamily="34" charset="0"/>
                <a:cs typeface="Arial" pitchFamily="34" charset="0"/>
                <a:sym typeface="Wingdings"/>
              </a:rPr>
              <a:t></a:t>
            </a:r>
            <a:r>
              <a:rPr lang="en-US" b="1" dirty="0" err="1">
                <a:solidFill>
                  <a:srgbClr val="002060"/>
                </a:solidFill>
                <a:latin typeface="Arial" pitchFamily="34" charset="0"/>
                <a:cs typeface="Arial" pitchFamily="34" charset="0"/>
              </a:rPr>
              <a:t>hepatomegaly</a:t>
            </a:r>
            <a:r>
              <a:rPr lang="en-US" b="1" dirty="0">
                <a:solidFill>
                  <a:srgbClr val="002060"/>
                </a:solidFill>
                <a:latin typeface="Arial" pitchFamily="34" charset="0"/>
                <a:cs typeface="Arial" pitchFamily="34" charset="0"/>
              </a:rPr>
              <a:t> &amp; </a:t>
            </a:r>
            <a:r>
              <a:rPr lang="en-US" b="1" dirty="0" err="1">
                <a:solidFill>
                  <a:srgbClr val="002060"/>
                </a:solidFill>
                <a:latin typeface="Arial" pitchFamily="34" charset="0"/>
                <a:cs typeface="Arial" pitchFamily="34" charset="0"/>
              </a:rPr>
              <a:t>splenomegaly</a:t>
            </a:r>
            <a:r>
              <a:rPr lang="en-US" b="1" dirty="0">
                <a:solidFill>
                  <a:srgbClr val="002060"/>
                </a:solidFill>
                <a:latin typeface="Arial" pitchFamily="34" charset="0"/>
                <a:cs typeface="Arial" pitchFamily="34" charset="0"/>
              </a:rPr>
              <a:t>. </a:t>
            </a:r>
          </a:p>
          <a:p>
            <a:pPr algn="just" rtl="0">
              <a:lnSpc>
                <a:spcPct val="150000"/>
              </a:lnSpc>
              <a:buClr>
                <a:srgbClr val="C00000"/>
              </a:buClr>
              <a:buFont typeface="Wingdings" pitchFamily="2" charset="2"/>
              <a:buChar char="Ø"/>
            </a:pPr>
            <a:r>
              <a:rPr lang="en-US" b="1" dirty="0" err="1">
                <a:solidFill>
                  <a:srgbClr val="002060"/>
                </a:solidFill>
                <a:latin typeface="Arial" pitchFamily="34" charset="0"/>
                <a:cs typeface="Arial" pitchFamily="34" charset="0"/>
              </a:rPr>
              <a:t>Hypersplenism</a:t>
            </a:r>
            <a:r>
              <a:rPr lang="en-US" b="1" dirty="0">
                <a:solidFill>
                  <a:srgbClr val="002060"/>
                </a:solidFill>
                <a:latin typeface="Arial" pitchFamily="34" charset="0"/>
                <a:cs typeface="Arial" pitchFamily="34" charset="0"/>
              </a:rPr>
              <a:t> </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anaemia</a:t>
            </a:r>
            <a:r>
              <a:rPr lang="en-US" b="1" dirty="0">
                <a:solidFill>
                  <a:srgbClr val="002060"/>
                </a:solidFill>
                <a:latin typeface="Arial" pitchFamily="34" charset="0"/>
                <a:cs typeface="Arial" pitchFamily="34" charset="0"/>
              </a:rPr>
              <a:t> and </a:t>
            </a:r>
            <a:r>
              <a:rPr lang="en-US" b="1" dirty="0" err="1">
                <a:solidFill>
                  <a:srgbClr val="002060"/>
                </a:solidFill>
                <a:latin typeface="Arial" pitchFamily="34" charset="0"/>
                <a:cs typeface="Arial" pitchFamily="34" charset="0"/>
              </a:rPr>
              <a:t>thrompocytopenia</a:t>
            </a:r>
            <a:endParaRPr lang="ar-EG" dirty="0">
              <a:solidFill>
                <a:srgbClr val="002060"/>
              </a:solidFill>
            </a:endParaRPr>
          </a:p>
        </p:txBody>
      </p:sp>
      <p:pic>
        <p:nvPicPr>
          <p:cNvPr id="2" name="Picture 1" descr="No photo description available.">
            <a:extLst>
              <a:ext uri="{FF2B5EF4-FFF2-40B4-BE49-F238E27FC236}">
                <a16:creationId xmlns:a16="http://schemas.microsoft.com/office/drawing/2014/main" id="{3262423D-8F90-9129-C2DF-CAAE45B2B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885" y="97332"/>
            <a:ext cx="854833" cy="8678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otozoa Pictures Flashcards | Quizlet">
            <a:extLst>
              <a:ext uri="{FF2B5EF4-FFF2-40B4-BE49-F238E27FC236}">
                <a16:creationId xmlns:a16="http://schemas.microsoft.com/office/drawing/2014/main" id="{7279E8FD-AE4A-78B4-498D-6ACB7BC7B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358" y="2205052"/>
            <a:ext cx="2479407" cy="20383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0742623-46E4-64B4-A721-ADAB0F34BB0B}"/>
              </a:ext>
            </a:extLst>
          </p:cNvPr>
          <p:cNvSpPr>
            <a:spLocks noGrp="1"/>
          </p:cNvSpPr>
          <p:nvPr>
            <p:ph type="sldNum" sz="quarter" idx="12"/>
          </p:nvPr>
        </p:nvSpPr>
        <p:spPr/>
        <p:txBody>
          <a:bodyPr/>
          <a:lstStyle/>
          <a:p>
            <a:fld id="{3D85CD1F-2119-481A-95AF-1B3E43D79863}" type="slidenum">
              <a:rPr lang="en-US" smtClean="0"/>
              <a:t>21</a:t>
            </a:fld>
            <a:endParaRPr lang="en-US"/>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3042" y="285728"/>
            <a:ext cx="514353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3-Neurological stage</a:t>
            </a:r>
          </a:p>
          <a:p>
            <a:pPr algn="ctr" rtl="0"/>
            <a:r>
              <a:rPr lang="en-US" sz="2400" b="1" dirty="0">
                <a:solidFill>
                  <a:srgbClr val="C00000"/>
                </a:solidFill>
                <a:latin typeface="Arial" pitchFamily="34" charset="0"/>
                <a:cs typeface="Arial" pitchFamily="34" charset="0"/>
              </a:rPr>
              <a:t> </a:t>
            </a:r>
            <a:r>
              <a:rPr lang="en-US" sz="2400" b="1" dirty="0">
                <a:solidFill>
                  <a:srgbClr val="002060"/>
                </a:solidFill>
                <a:latin typeface="Arial" pitchFamily="34" charset="0"/>
                <a:cs typeface="Arial" pitchFamily="34" charset="0"/>
              </a:rPr>
              <a:t>(Sleeping sickness syndrome)</a:t>
            </a:r>
            <a:endParaRPr lang="ar-EG" dirty="0"/>
          </a:p>
        </p:txBody>
      </p:sp>
      <p:sp>
        <p:nvSpPr>
          <p:cNvPr id="5" name="TextBox 4"/>
          <p:cNvSpPr txBox="1"/>
          <p:nvPr/>
        </p:nvSpPr>
        <p:spPr>
          <a:xfrm>
            <a:off x="285720" y="1357298"/>
            <a:ext cx="8501122" cy="1323439"/>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 rtl="0"/>
            <a:r>
              <a:rPr lang="en-US" sz="2000" b="1" dirty="0">
                <a:solidFill>
                  <a:srgbClr val="002060"/>
                </a:solidFill>
                <a:latin typeface="Arial" pitchFamily="34" charset="0"/>
                <a:cs typeface="Arial" pitchFamily="34" charset="0"/>
              </a:rPr>
              <a:t>The parasite invades the CNS after one year or more by passing through the blood brain barrier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multiply there </a:t>
            </a:r>
            <a:r>
              <a:rPr lang="en-US" sz="2000" b="1" dirty="0">
                <a:solidFill>
                  <a:srgbClr val="002060"/>
                </a:solidFill>
                <a:latin typeface="Arial" pitchFamily="34" charset="0"/>
                <a:cs typeface="Arial" pitchFamily="34" charset="0"/>
                <a:sym typeface="Wingdings"/>
              </a:rPr>
              <a:t></a:t>
            </a:r>
            <a:r>
              <a:rPr lang="en-US" sz="2000" b="1" dirty="0">
                <a:solidFill>
                  <a:srgbClr val="002060"/>
                </a:solidFill>
                <a:latin typeface="Arial" pitchFamily="34" charset="0"/>
                <a:cs typeface="Arial" pitchFamily="34" charset="0"/>
              </a:rPr>
              <a:t> vasculitis and petechial </a:t>
            </a:r>
            <a:r>
              <a:rPr lang="en-US" sz="2000" b="1" dirty="0" err="1">
                <a:solidFill>
                  <a:srgbClr val="002060"/>
                </a:solidFill>
                <a:latin typeface="Arial" pitchFamily="34" charset="0"/>
                <a:cs typeface="Arial" pitchFamily="34" charset="0"/>
              </a:rPr>
              <a:t>haemorrhage</a:t>
            </a:r>
            <a:r>
              <a:rPr lang="en-US" sz="2000" b="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sym typeface="Wingdings"/>
              </a:rPr>
              <a:t> ischemia and pressure </a:t>
            </a:r>
            <a:r>
              <a:rPr lang="en-US" sz="2000" b="1" dirty="0">
                <a:solidFill>
                  <a:srgbClr val="002060"/>
                </a:solidFill>
                <a:latin typeface="Arial" pitchFamily="34" charset="0"/>
                <a:cs typeface="Arial" pitchFamily="34" charset="0"/>
              </a:rPr>
              <a:t>atrophy of nerve cells </a:t>
            </a:r>
            <a:r>
              <a:rPr lang="en-US" sz="2000" b="1" dirty="0">
                <a:solidFill>
                  <a:srgbClr val="002060"/>
                </a:solidFill>
                <a:latin typeface="Arial" pitchFamily="34" charset="0"/>
                <a:cs typeface="Arial" pitchFamily="34" charset="0"/>
                <a:sym typeface="Wingdings"/>
              </a:rPr>
              <a:t> </a:t>
            </a:r>
            <a:r>
              <a:rPr lang="en-US" sz="2000" b="1" dirty="0">
                <a:solidFill>
                  <a:srgbClr val="002060"/>
                </a:solidFill>
                <a:latin typeface="Arial" pitchFamily="34" charset="0"/>
                <a:cs typeface="Arial" pitchFamily="34" charset="0"/>
              </a:rPr>
              <a:t>chronic meningoencephalitis </a:t>
            </a:r>
            <a:endParaRPr lang="ar-EG" sz="2000" b="1" dirty="0">
              <a:solidFill>
                <a:srgbClr val="002060"/>
              </a:solidFill>
              <a:latin typeface="Arial" pitchFamily="34" charset="0"/>
              <a:cs typeface="Arial" pitchFamily="34" charset="0"/>
            </a:endParaRPr>
          </a:p>
        </p:txBody>
      </p:sp>
      <p:sp>
        <p:nvSpPr>
          <p:cNvPr id="6" name="TextBox 5"/>
          <p:cNvSpPr txBox="1"/>
          <p:nvPr/>
        </p:nvSpPr>
        <p:spPr>
          <a:xfrm>
            <a:off x="3214678" y="3143248"/>
            <a:ext cx="235745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Manifested by</a:t>
            </a:r>
            <a:endParaRPr lang="ar-EG" sz="2400" b="1" dirty="0">
              <a:solidFill>
                <a:srgbClr val="C00000"/>
              </a:solidFill>
              <a:latin typeface="Arial" pitchFamily="34" charset="0"/>
              <a:cs typeface="Arial" pitchFamily="34" charset="0"/>
            </a:endParaRPr>
          </a:p>
        </p:txBody>
      </p:sp>
      <p:cxnSp>
        <p:nvCxnSpPr>
          <p:cNvPr id="8" name="Straight Connector 7"/>
          <p:cNvCxnSpPr/>
          <p:nvPr/>
        </p:nvCxnSpPr>
        <p:spPr>
          <a:xfrm rot="5400000">
            <a:off x="4250529" y="3750471"/>
            <a:ext cx="215108"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4810" y="3857628"/>
            <a:ext cx="242889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071670" y="3857628"/>
            <a:ext cx="221457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929588" y="3999710"/>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501620" y="3999710"/>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4282" y="4214818"/>
            <a:ext cx="4000528"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r>
              <a:rPr lang="en-US" b="1" dirty="0">
                <a:solidFill>
                  <a:srgbClr val="002060"/>
                </a:solidFill>
                <a:latin typeface="Arial" pitchFamily="34" charset="0"/>
                <a:cs typeface="Arial" pitchFamily="34" charset="0"/>
              </a:rPr>
              <a:t>Fever, severe headache, nausea, vomiting, neck rigidity, mental dullness, apathy, reduced coordination, convulsion, paralysis and all day and night sleeping </a:t>
            </a:r>
            <a:r>
              <a:rPr lang="en-US" b="1" dirty="0">
                <a:solidFill>
                  <a:srgbClr val="C00000"/>
                </a:solidFill>
                <a:latin typeface="Arial" pitchFamily="34" charset="0"/>
                <a:cs typeface="Arial" pitchFamily="34" charset="0"/>
              </a:rPr>
              <a:t>(sleep regulating center affection).</a:t>
            </a:r>
            <a:endParaRPr lang="ar-EG" b="1" dirty="0">
              <a:solidFill>
                <a:srgbClr val="C00000"/>
              </a:solidFill>
              <a:latin typeface="Arial" pitchFamily="34" charset="0"/>
              <a:cs typeface="Arial" pitchFamily="34" charset="0"/>
            </a:endParaRPr>
          </a:p>
        </p:txBody>
      </p:sp>
      <p:sp>
        <p:nvSpPr>
          <p:cNvPr id="23" name="TextBox 22"/>
          <p:cNvSpPr txBox="1"/>
          <p:nvPr/>
        </p:nvSpPr>
        <p:spPr>
          <a:xfrm>
            <a:off x="4366595" y="4353317"/>
            <a:ext cx="4572032" cy="1754326"/>
          </a:xfrm>
          <a:prstGeom prst="rect">
            <a:avLst/>
          </a:prstGeom>
          <a:ln/>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r>
              <a:rPr lang="en-US" b="1" dirty="0">
                <a:solidFill>
                  <a:srgbClr val="002060"/>
                </a:solidFill>
                <a:latin typeface="Arial" pitchFamily="34" charset="0"/>
                <a:cs typeface="Arial" pitchFamily="34" charset="0"/>
              </a:rPr>
              <a:t>Without treatment, the disease is fatal with progressive mental deterioration leading to </a:t>
            </a:r>
            <a:r>
              <a:rPr lang="en-US" b="1" dirty="0">
                <a:solidFill>
                  <a:srgbClr val="C00000"/>
                </a:solidFill>
                <a:latin typeface="Arial" pitchFamily="34" charset="0"/>
                <a:cs typeface="Arial" pitchFamily="34" charset="0"/>
              </a:rPr>
              <a:t>coma and death</a:t>
            </a:r>
            <a:r>
              <a:rPr lang="en-US" b="1" dirty="0">
                <a:solidFill>
                  <a:srgbClr val="002060"/>
                </a:solidFill>
                <a:latin typeface="Arial" pitchFamily="34" charset="0"/>
                <a:cs typeface="Arial" pitchFamily="34" charset="0"/>
              </a:rPr>
              <a:t> either from the disease or from intercurrent secondary infections as malaria &amp; pneumonia</a:t>
            </a:r>
            <a:endParaRPr lang="ar-EG" b="1" dirty="0">
              <a:solidFill>
                <a:srgbClr val="002060"/>
              </a:solidFill>
              <a:latin typeface="Arial" pitchFamily="34" charset="0"/>
              <a:cs typeface="Arial" pitchFamily="34" charset="0"/>
            </a:endParaRPr>
          </a:p>
        </p:txBody>
      </p:sp>
      <p:sp>
        <p:nvSpPr>
          <p:cNvPr id="26" name="TextBox 25"/>
          <p:cNvSpPr txBox="1"/>
          <p:nvPr/>
        </p:nvSpPr>
        <p:spPr>
          <a:xfrm>
            <a:off x="285720" y="6226042"/>
            <a:ext cx="8072494" cy="400110"/>
          </a:xfrm>
          <a:prstGeom prst="rect">
            <a:avLst/>
          </a:prstGeom>
          <a:noFill/>
        </p:spPr>
        <p:txBody>
          <a:bodyPr wrap="square" rtlCol="1">
            <a:spAutoFit/>
          </a:bodyPr>
          <a:lstStyle/>
          <a:p>
            <a:pPr algn="l" rtl="0"/>
            <a:r>
              <a:rPr lang="en-US" sz="2000" b="1" dirty="0">
                <a:solidFill>
                  <a:srgbClr val="C00000"/>
                </a:solidFill>
                <a:latin typeface="Arial" pitchFamily="34" charset="0"/>
                <a:cs typeface="Arial" pitchFamily="34" charset="0"/>
                <a:sym typeface="Wingdings"/>
              </a:rPr>
              <a:t></a:t>
            </a:r>
            <a:r>
              <a:rPr lang="en-US" sz="2000" b="1" dirty="0" err="1">
                <a:solidFill>
                  <a:srgbClr val="C00000"/>
                </a:solidFill>
                <a:latin typeface="Arial" pitchFamily="34" charset="0"/>
                <a:cs typeface="Arial" pitchFamily="34" charset="0"/>
              </a:rPr>
              <a:t>N.B.</a:t>
            </a:r>
            <a:r>
              <a:rPr lang="en-US" sz="2000" b="1" dirty="0" err="1">
                <a:solidFill>
                  <a:srgbClr val="002060"/>
                </a:solidFill>
                <a:latin typeface="Arial" pitchFamily="34" charset="0"/>
                <a:cs typeface="Arial" pitchFamily="34" charset="0"/>
              </a:rPr>
              <a:t>Damage</a:t>
            </a:r>
            <a:r>
              <a:rPr lang="en-US" sz="2000" b="1" dirty="0">
                <a:solidFill>
                  <a:srgbClr val="002060"/>
                </a:solidFill>
                <a:latin typeface="Arial" pitchFamily="34" charset="0"/>
                <a:cs typeface="Arial" pitchFamily="34" charset="0"/>
              </a:rPr>
              <a:t> caused in the neurological stage is irreversible. </a:t>
            </a:r>
          </a:p>
        </p:txBody>
      </p:sp>
      <p:pic>
        <p:nvPicPr>
          <p:cNvPr id="2" name="Picture 1" descr="No photo description available.">
            <a:extLst>
              <a:ext uri="{FF2B5EF4-FFF2-40B4-BE49-F238E27FC236}">
                <a16:creationId xmlns:a16="http://schemas.microsoft.com/office/drawing/2014/main" id="{391B41D2-7F65-7AD1-0F05-7C91CF3F7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794" y="0"/>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CCE9BFC-CB79-A27D-B6EC-18C157AFCB87}"/>
              </a:ext>
            </a:extLst>
          </p:cNvPr>
          <p:cNvSpPr>
            <a:spLocks noGrp="1"/>
          </p:cNvSpPr>
          <p:nvPr>
            <p:ph type="sldNum" sz="quarter" idx="12"/>
          </p:nvPr>
        </p:nvSpPr>
        <p:spPr/>
        <p:txBody>
          <a:bodyPr/>
          <a:lstStyle/>
          <a:p>
            <a:fld id="{3D85CD1F-2119-481A-95AF-1B3E43D79863}" type="slidenum">
              <a:rPr lang="en-US" smtClean="0"/>
              <a:t>22</a:t>
            </a:fld>
            <a:endParaRPr lang="en-US"/>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parasitology images\leishmania and tripanosoma images\image0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71" y="4191000"/>
            <a:ext cx="3657600" cy="24685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parasitology images\leishmania and tripanosoma images\h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200" y="4191000"/>
            <a:ext cx="3939000" cy="2586610"/>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159327" y="249382"/>
            <a:ext cx="3888888" cy="219528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African </a:t>
            </a:r>
            <a:r>
              <a:rPr lang="en-US" sz="2800" b="1" dirty="0" err="1"/>
              <a:t>trypanosomiasis</a:t>
            </a:r>
            <a:endParaRPr lang="ar-EG" sz="2800" b="1" dirty="0"/>
          </a:p>
        </p:txBody>
      </p:sp>
      <p:pic>
        <p:nvPicPr>
          <p:cNvPr id="6" name="Picture 4"/>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a:xfrm>
            <a:off x="4048215" y="228602"/>
            <a:ext cx="2651760" cy="2543207"/>
          </a:xfrm>
          <a:prstGeom prst="rect">
            <a:avLst/>
          </a:prstGeom>
          <a:noFill/>
        </p:spPr>
      </p:pic>
      <p:pic>
        <p:nvPicPr>
          <p:cNvPr id="7" name="Picture 5" descr="lymphnode"/>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766560" y="1693958"/>
            <a:ext cx="2377440" cy="236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3994796-2685-A6D4-BA58-FAAB2D12483F}"/>
              </a:ext>
            </a:extLst>
          </p:cNvPr>
          <p:cNvSpPr>
            <a:spLocks noGrp="1"/>
          </p:cNvSpPr>
          <p:nvPr>
            <p:ph type="sldNum" sz="quarter" idx="12"/>
          </p:nvPr>
        </p:nvSpPr>
        <p:spPr/>
        <p:txBody>
          <a:bodyPr/>
          <a:lstStyle/>
          <a:p>
            <a:fld id="{3D85CD1F-2119-481A-95AF-1B3E43D79863}" type="slidenum">
              <a:rPr lang="en-US" smtClean="0"/>
              <a:t>23</a:t>
            </a:fld>
            <a:endParaRPr lang="en-US"/>
          </a:p>
        </p:txBody>
      </p:sp>
    </p:spTree>
    <p:extLst>
      <p:ext uri="{BB962C8B-B14F-4D97-AF65-F5344CB8AC3E}">
        <p14:creationId xmlns:p14="http://schemas.microsoft.com/office/powerpoint/2010/main" val="386619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wipe(down)">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p:cTn id="24" dur="500" fill="hold"/>
                                        <p:tgtEl>
                                          <p:spTgt spid="5124"/>
                                        </p:tgtEl>
                                        <p:attrNameLst>
                                          <p:attrName>ppt_w</p:attrName>
                                        </p:attrNameLst>
                                      </p:cBhvr>
                                      <p:tavLst>
                                        <p:tav tm="0">
                                          <p:val>
                                            <p:fltVal val="0"/>
                                          </p:val>
                                        </p:tav>
                                        <p:tav tm="100000">
                                          <p:val>
                                            <p:strVal val="#ppt_w"/>
                                          </p:val>
                                        </p:tav>
                                      </p:tavLst>
                                    </p:anim>
                                    <p:anim calcmode="lin" valueType="num">
                                      <p:cBhvr>
                                        <p:cTn id="25" dur="500" fill="hold"/>
                                        <p:tgtEl>
                                          <p:spTgt spid="5124"/>
                                        </p:tgtEl>
                                        <p:attrNameLst>
                                          <p:attrName>ppt_h</p:attrName>
                                        </p:attrNameLst>
                                      </p:cBhvr>
                                      <p:tavLst>
                                        <p:tav tm="0">
                                          <p:val>
                                            <p:fltVal val="0"/>
                                          </p:val>
                                        </p:tav>
                                        <p:tav tm="100000">
                                          <p:val>
                                            <p:strVal val="#ppt_h"/>
                                          </p:val>
                                        </p:tav>
                                      </p:tavLst>
                                    </p:anim>
                                    <p:animEffect transition="in" filter="fade">
                                      <p:cBhvr>
                                        <p:cTn id="26"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0298" y="214290"/>
            <a:ext cx="3500462"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Laboratory diagnosis</a:t>
            </a:r>
            <a:endParaRPr lang="ar-EG" sz="2400" b="1" dirty="0">
              <a:solidFill>
                <a:srgbClr val="C00000"/>
              </a:solidFill>
              <a:latin typeface="Arial" pitchFamily="34" charset="0"/>
              <a:cs typeface="Arial" pitchFamily="34" charset="0"/>
            </a:endParaRPr>
          </a:p>
        </p:txBody>
      </p:sp>
      <p:cxnSp>
        <p:nvCxnSpPr>
          <p:cNvPr id="6" name="Straight Connector 5"/>
          <p:cNvCxnSpPr/>
          <p:nvPr/>
        </p:nvCxnSpPr>
        <p:spPr>
          <a:xfrm rot="5400000">
            <a:off x="4072728" y="856438"/>
            <a:ext cx="28575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14810" y="1000108"/>
            <a:ext cx="300039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500166" y="1000108"/>
            <a:ext cx="271464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358084" y="1142190"/>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7073124" y="1142190"/>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0034" y="1357298"/>
            <a:ext cx="214314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Direct methods</a:t>
            </a:r>
            <a:endParaRPr lang="ar-EG" sz="2000" b="1" dirty="0">
              <a:solidFill>
                <a:srgbClr val="C00000"/>
              </a:solidFill>
              <a:latin typeface="Arial" pitchFamily="34" charset="0"/>
              <a:cs typeface="Arial" pitchFamily="34" charset="0"/>
            </a:endParaRPr>
          </a:p>
        </p:txBody>
      </p:sp>
      <p:sp>
        <p:nvSpPr>
          <p:cNvPr id="17" name="TextBox 16"/>
          <p:cNvSpPr txBox="1"/>
          <p:nvPr/>
        </p:nvSpPr>
        <p:spPr>
          <a:xfrm>
            <a:off x="6143636" y="1428736"/>
            <a:ext cx="235745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Indirect methods</a:t>
            </a:r>
            <a:endParaRPr lang="ar-EG" sz="2000" b="1" dirty="0">
              <a:solidFill>
                <a:srgbClr val="C00000"/>
              </a:solidFill>
              <a:latin typeface="Arial" pitchFamily="34" charset="0"/>
              <a:cs typeface="Arial" pitchFamily="34" charset="0"/>
            </a:endParaRPr>
          </a:p>
        </p:txBody>
      </p:sp>
      <p:sp>
        <p:nvSpPr>
          <p:cNvPr id="22" name="TextBox 21"/>
          <p:cNvSpPr txBox="1"/>
          <p:nvPr/>
        </p:nvSpPr>
        <p:spPr>
          <a:xfrm>
            <a:off x="214282" y="1928802"/>
            <a:ext cx="3929090" cy="470898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r>
              <a:rPr lang="en-US" sz="2000" b="1" dirty="0">
                <a:solidFill>
                  <a:srgbClr val="002060"/>
                </a:solidFill>
                <a:latin typeface="Arial" pitchFamily="34" charset="0"/>
                <a:cs typeface="Arial" pitchFamily="34" charset="0"/>
              </a:rPr>
              <a:t>Detection of </a:t>
            </a:r>
            <a:r>
              <a:rPr lang="en-US" sz="2000" b="1" dirty="0" err="1">
                <a:solidFill>
                  <a:srgbClr val="002060"/>
                </a:solidFill>
                <a:latin typeface="Arial" pitchFamily="34" charset="0"/>
                <a:cs typeface="Arial" pitchFamily="34" charset="0"/>
              </a:rPr>
              <a:t>trypomastigotes</a:t>
            </a:r>
            <a:r>
              <a:rPr lang="en-US" sz="2000" b="1" dirty="0">
                <a:solidFill>
                  <a:srgbClr val="002060"/>
                </a:solidFill>
                <a:latin typeface="Arial" pitchFamily="34" charset="0"/>
                <a:cs typeface="Arial" pitchFamily="34" charset="0"/>
              </a:rPr>
              <a:t> in blood, lymph nodes aspiration, fluid aspirated from chancre, bone marrow puncture (sternum) and CSF by:</a:t>
            </a:r>
          </a:p>
          <a:p>
            <a:pPr algn="just" rtl="0">
              <a:lnSpc>
                <a:spcPct val="150000"/>
              </a:lnSpc>
            </a:pPr>
            <a:r>
              <a:rPr lang="en-US" sz="2000" b="1" dirty="0">
                <a:solidFill>
                  <a:srgbClr val="C00000"/>
                </a:solidFill>
                <a:latin typeface="Arial" pitchFamily="34" charset="0"/>
                <a:cs typeface="Arial" pitchFamily="34" charset="0"/>
              </a:rPr>
              <a:t>1- Microscopic examination of stained and unstained films.</a:t>
            </a:r>
          </a:p>
          <a:p>
            <a:pPr algn="just" rtl="0">
              <a:lnSpc>
                <a:spcPct val="150000"/>
              </a:lnSpc>
            </a:pPr>
            <a:r>
              <a:rPr lang="en-US" sz="2000" b="1" dirty="0">
                <a:solidFill>
                  <a:srgbClr val="C00000"/>
                </a:solidFill>
                <a:latin typeface="Arial" pitchFamily="34" charset="0"/>
                <a:cs typeface="Arial" pitchFamily="34" charset="0"/>
              </a:rPr>
              <a:t>2- Culture on NNN medium </a:t>
            </a:r>
            <a:r>
              <a:rPr lang="en-US" sz="2000" b="1" dirty="0">
                <a:solidFill>
                  <a:srgbClr val="C00000"/>
                </a:solidFill>
                <a:latin typeface="Arial" pitchFamily="34" charset="0"/>
                <a:cs typeface="Arial" pitchFamily="34" charset="0"/>
                <a:sym typeface="Wingdings"/>
              </a:rPr>
              <a:t></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epimastigotes</a:t>
            </a:r>
            <a:r>
              <a:rPr lang="en-US" sz="2000" b="1" dirty="0">
                <a:solidFill>
                  <a:srgbClr val="C00000"/>
                </a:solidFill>
                <a:latin typeface="Arial" pitchFamily="34" charset="0"/>
                <a:cs typeface="Arial" pitchFamily="34" charset="0"/>
              </a:rPr>
              <a:t>.</a:t>
            </a:r>
          </a:p>
          <a:p>
            <a:pPr algn="just" rtl="0">
              <a:lnSpc>
                <a:spcPct val="150000"/>
              </a:lnSpc>
            </a:pPr>
            <a:r>
              <a:rPr lang="en-US" sz="2000" b="1" dirty="0">
                <a:solidFill>
                  <a:srgbClr val="C00000"/>
                </a:solidFill>
                <a:latin typeface="Arial" pitchFamily="34" charset="0"/>
                <a:cs typeface="Arial" pitchFamily="34" charset="0"/>
              </a:rPr>
              <a:t>3- Animal inoculation:</a:t>
            </a:r>
            <a:r>
              <a:rPr lang="en-US" sz="2000" dirty="0"/>
              <a:t> </a:t>
            </a:r>
            <a:r>
              <a:rPr lang="en-US" sz="2000" b="1" dirty="0">
                <a:solidFill>
                  <a:srgbClr val="002060"/>
                </a:solidFill>
                <a:latin typeface="Arial" pitchFamily="34" charset="0"/>
                <a:cs typeface="Arial" pitchFamily="34" charset="0"/>
              </a:rPr>
              <a:t>susceptible to </a:t>
            </a:r>
            <a:r>
              <a:rPr lang="en-US" sz="2000" b="1" i="1" dirty="0">
                <a:solidFill>
                  <a:srgbClr val="002060"/>
                </a:solidFill>
                <a:latin typeface="Arial" pitchFamily="34" charset="0"/>
                <a:cs typeface="Arial" pitchFamily="34" charset="0"/>
              </a:rPr>
              <a:t>T. </a:t>
            </a:r>
            <a:r>
              <a:rPr lang="en-US" sz="2000" b="1" i="1" dirty="0" err="1">
                <a:solidFill>
                  <a:srgbClr val="002060"/>
                </a:solidFill>
                <a:latin typeface="Arial" pitchFamily="34" charset="0"/>
                <a:cs typeface="Arial" pitchFamily="34" charset="0"/>
              </a:rPr>
              <a:t>rhodesiense</a:t>
            </a:r>
            <a:r>
              <a:rPr lang="en-US" sz="2000" b="1" dirty="0">
                <a:solidFill>
                  <a:srgbClr val="002060"/>
                </a:solidFill>
                <a:latin typeface="Arial" pitchFamily="34" charset="0"/>
                <a:cs typeface="Arial" pitchFamily="34" charset="0"/>
              </a:rPr>
              <a:t> </a:t>
            </a:r>
            <a:endParaRPr lang="ar-EG" sz="2000" b="1" dirty="0">
              <a:solidFill>
                <a:srgbClr val="002060"/>
              </a:solidFill>
              <a:latin typeface="Arial" pitchFamily="34" charset="0"/>
              <a:cs typeface="Arial" pitchFamily="34" charset="0"/>
            </a:endParaRPr>
          </a:p>
        </p:txBody>
      </p:sp>
      <p:sp>
        <p:nvSpPr>
          <p:cNvPr id="27" name="TextBox 26"/>
          <p:cNvSpPr txBox="1"/>
          <p:nvPr/>
        </p:nvSpPr>
        <p:spPr>
          <a:xfrm>
            <a:off x="4429124" y="2000240"/>
            <a:ext cx="4429156" cy="4247317"/>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0">
              <a:lnSpc>
                <a:spcPct val="150000"/>
              </a:lnSpc>
              <a:buFont typeface="Wingdings" pitchFamily="2" charset="2"/>
              <a:buChar char="Ø"/>
            </a:pPr>
            <a:r>
              <a:rPr lang="en-US" sz="2000" b="1" dirty="0">
                <a:solidFill>
                  <a:srgbClr val="C00000"/>
                </a:solidFill>
                <a:latin typeface="Arial" pitchFamily="34" charset="0"/>
                <a:cs typeface="Arial" pitchFamily="34" charset="0"/>
              </a:rPr>
              <a:t>Serological tests: </a:t>
            </a:r>
            <a:r>
              <a:rPr lang="en-US" sz="2000" b="1" dirty="0">
                <a:solidFill>
                  <a:srgbClr val="002060"/>
                </a:solidFill>
                <a:latin typeface="Arial" pitchFamily="34" charset="0"/>
                <a:cs typeface="Arial" pitchFamily="34" charset="0"/>
              </a:rPr>
              <a:t>IFAT &amp; ELISA.</a:t>
            </a:r>
          </a:p>
          <a:p>
            <a:pPr algn="just" rtl="0">
              <a:lnSpc>
                <a:spcPct val="150000"/>
              </a:lnSpc>
              <a:buFont typeface="Wingdings" pitchFamily="2" charset="2"/>
              <a:buChar char="Ø"/>
            </a:pPr>
            <a:r>
              <a:rPr lang="en-US" sz="2000" b="1" dirty="0">
                <a:solidFill>
                  <a:srgbClr val="C00000"/>
                </a:solidFill>
                <a:latin typeface="Arial" pitchFamily="34" charset="0"/>
                <a:cs typeface="Arial" pitchFamily="34" charset="0"/>
              </a:rPr>
              <a:t>Serum </a:t>
            </a:r>
            <a:r>
              <a:rPr lang="en-US" sz="2000" b="1" dirty="0" err="1">
                <a:solidFill>
                  <a:srgbClr val="C00000"/>
                </a:solidFill>
                <a:latin typeface="Arial" pitchFamily="34" charset="0"/>
                <a:cs typeface="Arial" pitchFamily="34" charset="0"/>
              </a:rPr>
              <a:t>IgM</a:t>
            </a:r>
            <a:r>
              <a:rPr lang="en-US" sz="2000" b="1" dirty="0">
                <a:solidFill>
                  <a:srgbClr val="C00000"/>
                </a:solidFill>
                <a:latin typeface="Arial" pitchFamily="34" charset="0"/>
                <a:cs typeface="Arial" pitchFamily="34" charset="0"/>
              </a:rPr>
              <a:t>: </a:t>
            </a:r>
            <a:r>
              <a:rPr lang="en-US" sz="2000" b="1" dirty="0">
                <a:solidFill>
                  <a:srgbClr val="002060"/>
                </a:solidFill>
                <a:latin typeface="Arial" pitchFamily="34" charset="0"/>
                <a:cs typeface="Arial" pitchFamily="34" charset="0"/>
              </a:rPr>
              <a:t>Always elevated in the blood and CSF due to antigenic variation of the trypanosome (changing its antigenic coat) to escape from host immune response</a:t>
            </a:r>
            <a:r>
              <a:rPr lang="en-US" sz="2000" b="1" dirty="0">
                <a:latin typeface="Arial" pitchFamily="34" charset="0"/>
                <a:cs typeface="Arial" pitchFamily="34" charset="0"/>
              </a:rPr>
              <a:t> </a:t>
            </a:r>
            <a:r>
              <a:rPr lang="en-US" sz="2000" b="1" dirty="0">
                <a:solidFill>
                  <a:srgbClr val="C00000"/>
                </a:solidFill>
                <a:latin typeface="Arial" pitchFamily="34" charset="0"/>
                <a:cs typeface="Arial" pitchFamily="34" charset="0"/>
              </a:rPr>
              <a:t>(evasion). </a:t>
            </a:r>
          </a:p>
          <a:p>
            <a:pPr algn="just" rtl="0">
              <a:lnSpc>
                <a:spcPct val="150000"/>
              </a:lnSpc>
              <a:buFont typeface="Wingdings" pitchFamily="2" charset="2"/>
              <a:buChar char="Ø"/>
            </a:pPr>
            <a:r>
              <a:rPr lang="en-US" sz="2000" b="1" dirty="0">
                <a:solidFill>
                  <a:srgbClr val="C00000"/>
                </a:solidFill>
                <a:latin typeface="Arial" pitchFamily="34" charset="0"/>
                <a:cs typeface="Arial" pitchFamily="34" charset="0"/>
              </a:rPr>
              <a:t>Blood examination: </a:t>
            </a:r>
            <a:r>
              <a:rPr lang="en-US" sz="2000" b="1" dirty="0" err="1">
                <a:solidFill>
                  <a:srgbClr val="002060"/>
                </a:solidFill>
                <a:latin typeface="Arial" pitchFamily="34" charset="0"/>
                <a:cs typeface="Arial" pitchFamily="34" charset="0"/>
              </a:rPr>
              <a:t>Anaemia</a:t>
            </a:r>
            <a:r>
              <a:rPr lang="en-US" sz="2000" b="1" dirty="0">
                <a:solidFill>
                  <a:srgbClr val="002060"/>
                </a:solidFill>
                <a:latin typeface="Arial" pitchFamily="34" charset="0"/>
                <a:cs typeface="Arial" pitchFamily="34" charset="0"/>
              </a:rPr>
              <a:t>, leucopenia and thrombocytopenia</a:t>
            </a:r>
            <a:endParaRPr lang="ar-EG" sz="2000" b="1" dirty="0">
              <a:solidFill>
                <a:srgbClr val="002060"/>
              </a:solidFill>
              <a:latin typeface="Arial" pitchFamily="34" charset="0"/>
              <a:cs typeface="Arial" pitchFamily="34" charset="0"/>
            </a:endParaRPr>
          </a:p>
        </p:txBody>
      </p:sp>
      <p:sp>
        <p:nvSpPr>
          <p:cNvPr id="28" name="Slide Number Placeholder 27"/>
          <p:cNvSpPr>
            <a:spLocks noGrp="1"/>
          </p:cNvSpPr>
          <p:nvPr>
            <p:ph type="sldNum" sz="quarter" idx="12"/>
          </p:nvPr>
        </p:nvSpPr>
        <p:spPr/>
        <p:txBody>
          <a:bodyPr/>
          <a:lstStyle/>
          <a:p>
            <a:fld id="{07B6CFFE-0213-49D3-9CF4-3FCF2C6C4918}" type="slidenum">
              <a:rPr lang="ar-EG" smtClean="0"/>
              <a:pPr/>
              <a:t>24</a:t>
            </a:fld>
            <a:endParaRPr lang="ar-EG"/>
          </a:p>
        </p:txBody>
      </p:sp>
      <p:pic>
        <p:nvPicPr>
          <p:cNvPr id="2" name="Picture 1" descr="No photo description available.">
            <a:extLst>
              <a:ext uri="{FF2B5EF4-FFF2-40B4-BE49-F238E27FC236}">
                <a16:creationId xmlns:a16="http://schemas.microsoft.com/office/drawing/2014/main" id="{A8962767-092E-15B1-71AE-72A0219BD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933" y="176517"/>
            <a:ext cx="854833" cy="86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B6CFFE-0213-49D3-9CF4-3FCF2C6C4918}" type="slidenum">
              <a:rPr lang="ar-EG" smtClean="0"/>
              <a:pPr/>
              <a:t>25</a:t>
            </a:fld>
            <a:endParaRPr lang="ar-EG"/>
          </a:p>
        </p:txBody>
      </p:sp>
      <p:pic>
        <p:nvPicPr>
          <p:cNvPr id="45058" name="Picture 2" descr="C:\Users\Matrix\Desktop\trypanosoma chancer.jpg"/>
          <p:cNvPicPr>
            <a:picLocks noChangeAspect="1" noChangeArrowheads="1"/>
          </p:cNvPicPr>
          <p:nvPr/>
        </p:nvPicPr>
        <p:blipFill>
          <a:blip r:embed="rId2"/>
          <a:srcRect t="51429"/>
          <a:stretch>
            <a:fillRect/>
          </a:stretch>
        </p:blipFill>
        <p:spPr bwMode="auto">
          <a:xfrm>
            <a:off x="5000628" y="285728"/>
            <a:ext cx="3929090" cy="2928958"/>
          </a:xfrm>
          <a:prstGeom prst="rect">
            <a:avLst/>
          </a:prstGeom>
          <a:noFill/>
        </p:spPr>
      </p:pic>
      <p:pic>
        <p:nvPicPr>
          <p:cNvPr id="45059" name="Picture 3" descr="C:\Users\Matrix\Desktop\230px-Trypanosoma_sp._PHIL_613_lores.jpg"/>
          <p:cNvPicPr>
            <a:picLocks noChangeAspect="1" noChangeArrowheads="1"/>
          </p:cNvPicPr>
          <p:nvPr/>
        </p:nvPicPr>
        <p:blipFill>
          <a:blip r:embed="rId3"/>
          <a:srcRect/>
          <a:stretch>
            <a:fillRect/>
          </a:stretch>
        </p:blipFill>
        <p:spPr bwMode="auto">
          <a:xfrm>
            <a:off x="214282" y="285728"/>
            <a:ext cx="4500594" cy="2928958"/>
          </a:xfrm>
          <a:prstGeom prst="rect">
            <a:avLst/>
          </a:prstGeom>
          <a:noFill/>
        </p:spPr>
      </p:pic>
      <p:pic>
        <p:nvPicPr>
          <p:cNvPr id="45060" name="Picture 4" descr="C:\Users\Matrix\Desktop\T. rhodesiense.jpg"/>
          <p:cNvPicPr>
            <a:picLocks noChangeAspect="1" noChangeArrowheads="1"/>
          </p:cNvPicPr>
          <p:nvPr/>
        </p:nvPicPr>
        <p:blipFill>
          <a:blip r:embed="rId4"/>
          <a:srcRect t="48780"/>
          <a:stretch>
            <a:fillRect/>
          </a:stretch>
        </p:blipFill>
        <p:spPr bwMode="auto">
          <a:xfrm>
            <a:off x="1785918" y="3857628"/>
            <a:ext cx="5572164" cy="2214578"/>
          </a:xfrm>
          <a:prstGeom prst="rect">
            <a:avLst/>
          </a:prstGeom>
          <a:noFill/>
        </p:spPr>
      </p:pic>
      <p:sp>
        <p:nvSpPr>
          <p:cNvPr id="9" name="TextBox 8"/>
          <p:cNvSpPr txBox="1"/>
          <p:nvPr/>
        </p:nvSpPr>
        <p:spPr>
          <a:xfrm>
            <a:off x="5857884" y="3286124"/>
            <a:ext cx="157163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err="1">
                <a:solidFill>
                  <a:srgbClr val="002060"/>
                </a:solidFill>
                <a:latin typeface="Arial" pitchFamily="34" charset="0"/>
                <a:cs typeface="Arial" pitchFamily="34" charset="0"/>
              </a:rPr>
              <a:t>Chancer</a:t>
            </a:r>
            <a:endParaRPr lang="ar-EG" sz="2000" b="1" dirty="0">
              <a:solidFill>
                <a:srgbClr val="002060"/>
              </a:solidFill>
              <a:latin typeface="Arial" pitchFamily="34" charset="0"/>
              <a:cs typeface="Arial" pitchFamily="34" charset="0"/>
            </a:endParaRPr>
          </a:p>
        </p:txBody>
      </p:sp>
      <p:sp>
        <p:nvSpPr>
          <p:cNvPr id="10" name="TextBox 9"/>
          <p:cNvSpPr txBox="1"/>
          <p:nvPr/>
        </p:nvSpPr>
        <p:spPr>
          <a:xfrm>
            <a:off x="571472" y="3357562"/>
            <a:ext cx="364333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sz="2000" b="1" dirty="0">
                <a:solidFill>
                  <a:srgbClr val="002060"/>
                </a:solidFill>
                <a:latin typeface="Arial" pitchFamily="34" charset="0"/>
                <a:cs typeface="Arial" pitchFamily="34" charset="0"/>
              </a:rPr>
              <a:t>Polymorphic trypanosomes</a:t>
            </a:r>
            <a:endParaRPr lang="ar-EG" sz="2000" b="1" dirty="0">
              <a:solidFill>
                <a:srgbClr val="002060"/>
              </a:solidFill>
              <a:latin typeface="Arial" pitchFamily="34" charset="0"/>
              <a:cs typeface="Arial" pitchFamily="34" charset="0"/>
            </a:endParaRPr>
          </a:p>
        </p:txBody>
      </p:sp>
      <p:sp>
        <p:nvSpPr>
          <p:cNvPr id="11" name="TextBox 10"/>
          <p:cNvSpPr txBox="1"/>
          <p:nvPr/>
        </p:nvSpPr>
        <p:spPr>
          <a:xfrm>
            <a:off x="3428992" y="6215082"/>
            <a:ext cx="20002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sz="2000" b="1" i="1" dirty="0">
                <a:solidFill>
                  <a:srgbClr val="002060"/>
                </a:solidFill>
                <a:latin typeface="Arial" pitchFamily="34" charset="0"/>
                <a:cs typeface="Arial" pitchFamily="34" charset="0"/>
              </a:rPr>
              <a:t>T. </a:t>
            </a:r>
            <a:r>
              <a:rPr lang="en-US" sz="2000" b="1" i="1" dirty="0" err="1">
                <a:solidFill>
                  <a:srgbClr val="002060"/>
                </a:solidFill>
                <a:latin typeface="Arial" pitchFamily="34" charset="0"/>
                <a:cs typeface="Arial" pitchFamily="34" charset="0"/>
              </a:rPr>
              <a:t>rhodesinse</a:t>
            </a:r>
            <a:endParaRPr lang="ar-EG" sz="2000" b="1" i="1" dirty="0">
              <a:solidFill>
                <a:srgbClr val="002060"/>
              </a:solidFill>
              <a:latin typeface="Arial" pitchFamily="34" charset="0"/>
              <a:cs typeface="Arial" pitchFamily="34" charset="0"/>
            </a:endParaRP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678" y="428604"/>
            <a:ext cx="192882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Treatment</a:t>
            </a:r>
            <a:endParaRPr lang="ar-EG" sz="2800" b="1" dirty="0">
              <a:solidFill>
                <a:srgbClr val="C00000"/>
              </a:solidFill>
              <a:latin typeface="Arial" pitchFamily="34" charset="0"/>
              <a:cs typeface="Arial" pitchFamily="34" charset="0"/>
            </a:endParaRPr>
          </a:p>
        </p:txBody>
      </p:sp>
      <p:cxnSp>
        <p:nvCxnSpPr>
          <p:cNvPr id="6" name="Straight Connector 5"/>
          <p:cNvCxnSpPr/>
          <p:nvPr/>
        </p:nvCxnSpPr>
        <p:spPr>
          <a:xfrm rot="5400000">
            <a:off x="4071934" y="1357298"/>
            <a:ext cx="28575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428728" y="1500174"/>
            <a:ext cx="278608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4810" y="1500174"/>
            <a:ext cx="278608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250927" y="1677975"/>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858016" y="1643050"/>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7158" y="1928802"/>
            <a:ext cx="3286148"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1- Early-stage treatment </a:t>
            </a:r>
            <a:r>
              <a:rPr lang="en-US" sz="2000" b="1" dirty="0">
                <a:solidFill>
                  <a:srgbClr val="C00000"/>
                </a:solidFill>
                <a:latin typeface="Arial" pitchFamily="34" charset="0"/>
                <a:cs typeface="Arial" pitchFamily="34" charset="0"/>
              </a:rPr>
              <a:t>(</a:t>
            </a:r>
            <a:r>
              <a:rPr lang="en-US" sz="2000" b="1" dirty="0" err="1">
                <a:solidFill>
                  <a:srgbClr val="C00000"/>
                </a:solidFill>
                <a:latin typeface="Arial" pitchFamily="34" charset="0"/>
                <a:cs typeface="Arial" pitchFamily="34" charset="0"/>
              </a:rPr>
              <a:t>Haemolymphatic</a:t>
            </a:r>
            <a:r>
              <a:rPr lang="en-US" sz="2000" b="1" dirty="0">
                <a:solidFill>
                  <a:srgbClr val="C00000"/>
                </a:solidFill>
                <a:latin typeface="Arial" pitchFamily="34" charset="0"/>
                <a:cs typeface="Arial" pitchFamily="34" charset="0"/>
              </a:rPr>
              <a:t> stage)</a:t>
            </a:r>
            <a:endParaRPr lang="ar-EG" sz="2000" b="1" dirty="0">
              <a:solidFill>
                <a:srgbClr val="C00000"/>
              </a:solidFill>
              <a:latin typeface="Arial" pitchFamily="34" charset="0"/>
              <a:cs typeface="Arial" pitchFamily="34" charset="0"/>
            </a:endParaRPr>
          </a:p>
        </p:txBody>
      </p:sp>
      <p:sp>
        <p:nvSpPr>
          <p:cNvPr id="20" name="TextBox 19"/>
          <p:cNvSpPr txBox="1"/>
          <p:nvPr/>
        </p:nvSpPr>
        <p:spPr>
          <a:xfrm>
            <a:off x="5143504" y="1928802"/>
            <a:ext cx="3286148"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002060"/>
                </a:solidFill>
                <a:latin typeface="Arial" pitchFamily="34" charset="0"/>
                <a:cs typeface="Arial" pitchFamily="34" charset="0"/>
              </a:rPr>
              <a:t>2- Late-stage treatment </a:t>
            </a:r>
            <a:r>
              <a:rPr lang="en-US" sz="2000" b="1" dirty="0">
                <a:solidFill>
                  <a:srgbClr val="C00000"/>
                </a:solidFill>
                <a:latin typeface="Arial" pitchFamily="34" charset="0"/>
                <a:cs typeface="Arial" pitchFamily="34" charset="0"/>
              </a:rPr>
              <a:t>(Cerebral stage</a:t>
            </a:r>
            <a:r>
              <a:rPr lang="en-US" dirty="0">
                <a:solidFill>
                  <a:srgbClr val="C00000"/>
                </a:solidFill>
              </a:rPr>
              <a:t>)</a:t>
            </a:r>
            <a:endParaRPr lang="ar-EG" dirty="0">
              <a:solidFill>
                <a:srgbClr val="C00000"/>
              </a:solidFill>
            </a:endParaRPr>
          </a:p>
        </p:txBody>
      </p:sp>
      <p:sp>
        <p:nvSpPr>
          <p:cNvPr id="21" name="TextBox 20"/>
          <p:cNvSpPr txBox="1"/>
          <p:nvPr/>
        </p:nvSpPr>
        <p:spPr>
          <a:xfrm>
            <a:off x="493857" y="3289747"/>
            <a:ext cx="2916826" cy="1305165"/>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457200" indent="-457200" algn="l" rtl="0">
              <a:lnSpc>
                <a:spcPct val="150000"/>
              </a:lnSpc>
              <a:buFont typeface="Wingdings" panose="05000000000000000000" pitchFamily="2" charset="2"/>
              <a:buChar char="Ø"/>
            </a:pPr>
            <a:r>
              <a:rPr lang="en-US" sz="2800" b="1" dirty="0" err="1">
                <a:solidFill>
                  <a:srgbClr val="002060"/>
                </a:solidFill>
                <a:latin typeface="Arial" pitchFamily="34" charset="0"/>
                <a:cs typeface="Arial" pitchFamily="34" charset="0"/>
              </a:rPr>
              <a:t>Suramin</a:t>
            </a:r>
            <a:r>
              <a:rPr lang="en-US" sz="2800" b="1" dirty="0">
                <a:solidFill>
                  <a:srgbClr val="002060"/>
                </a:solidFill>
                <a:latin typeface="Arial" pitchFamily="34" charset="0"/>
                <a:cs typeface="Arial" pitchFamily="34" charset="0"/>
              </a:rPr>
              <a:t>.</a:t>
            </a:r>
          </a:p>
          <a:p>
            <a:pPr marL="457200" indent="-457200" algn="l" rtl="0">
              <a:lnSpc>
                <a:spcPct val="150000"/>
              </a:lnSpc>
              <a:buFont typeface="Wingdings" panose="05000000000000000000" pitchFamily="2" charset="2"/>
              <a:buChar char="Ø"/>
            </a:pPr>
            <a:r>
              <a:rPr lang="en-US" sz="2800" b="1" dirty="0" err="1">
                <a:solidFill>
                  <a:srgbClr val="002060"/>
                </a:solidFill>
                <a:latin typeface="Arial" pitchFamily="34" charset="0"/>
                <a:cs typeface="Arial" pitchFamily="34" charset="0"/>
              </a:rPr>
              <a:t>Pentamidine</a:t>
            </a:r>
            <a:r>
              <a:rPr lang="en-US" sz="2800" b="1" dirty="0">
                <a:solidFill>
                  <a:srgbClr val="002060"/>
                </a:solidFill>
                <a:latin typeface="Arial" pitchFamily="34" charset="0"/>
                <a:cs typeface="Arial" pitchFamily="34" charset="0"/>
              </a:rPr>
              <a:t>.</a:t>
            </a:r>
            <a:endParaRPr lang="ar-EG" sz="2800" dirty="0">
              <a:solidFill>
                <a:srgbClr val="002060"/>
              </a:solidFill>
              <a:latin typeface="Arial" pitchFamily="34" charset="0"/>
              <a:cs typeface="Arial" pitchFamily="34" charset="0"/>
            </a:endParaRPr>
          </a:p>
        </p:txBody>
      </p:sp>
      <p:sp>
        <p:nvSpPr>
          <p:cNvPr id="22" name="TextBox 21"/>
          <p:cNvSpPr txBox="1"/>
          <p:nvPr/>
        </p:nvSpPr>
        <p:spPr>
          <a:xfrm>
            <a:off x="4643438" y="3143248"/>
            <a:ext cx="4292976" cy="1685846"/>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marL="457200" indent="-457200" algn="l" rtl="0">
              <a:lnSpc>
                <a:spcPct val="150000"/>
              </a:lnSpc>
              <a:buFont typeface="Wingdings" pitchFamily="2" charset="2"/>
              <a:buChar char="Ø"/>
            </a:pPr>
            <a:r>
              <a:rPr lang="en-US" sz="2400" b="1" dirty="0" err="1">
                <a:solidFill>
                  <a:srgbClr val="002060"/>
                </a:solidFill>
                <a:latin typeface="Arial" pitchFamily="34" charset="0"/>
                <a:cs typeface="Arial" pitchFamily="34" charset="0"/>
              </a:rPr>
              <a:t>Melarsoprol</a:t>
            </a:r>
            <a:r>
              <a:rPr lang="en-US" sz="2400" b="1" dirty="0">
                <a:solidFill>
                  <a:srgbClr val="002060"/>
                </a:solidFill>
                <a:latin typeface="Arial" pitchFamily="34" charset="0"/>
                <a:cs typeface="Arial" pitchFamily="34" charset="0"/>
              </a:rPr>
              <a:t>.</a:t>
            </a:r>
          </a:p>
          <a:p>
            <a:pPr marL="457200" indent="-457200" algn="l" rtl="0">
              <a:lnSpc>
                <a:spcPct val="150000"/>
              </a:lnSpc>
              <a:buFont typeface="Wingdings" pitchFamily="2" charset="2"/>
              <a:buChar char="Ø"/>
            </a:pPr>
            <a:r>
              <a:rPr lang="en-US" sz="2400" b="1" dirty="0" err="1">
                <a:solidFill>
                  <a:srgbClr val="002060"/>
                </a:solidFill>
                <a:latin typeface="Arial" pitchFamily="34" charset="0"/>
                <a:cs typeface="Arial" pitchFamily="34" charset="0"/>
              </a:rPr>
              <a:t>Tryparsamide</a:t>
            </a:r>
            <a:r>
              <a:rPr lang="en-US" sz="2400" b="1" dirty="0">
                <a:solidFill>
                  <a:srgbClr val="002060"/>
                </a:solidFill>
                <a:latin typeface="Arial" pitchFamily="34" charset="0"/>
                <a:cs typeface="Arial" pitchFamily="34" charset="0"/>
              </a:rPr>
              <a:t>.</a:t>
            </a:r>
          </a:p>
          <a:p>
            <a:pPr marL="457200" indent="-457200" algn="l" rtl="0">
              <a:lnSpc>
                <a:spcPct val="150000"/>
              </a:lnSpc>
              <a:buFont typeface="Wingdings" pitchFamily="2" charset="2"/>
              <a:buChar char="Ø"/>
            </a:pPr>
            <a:r>
              <a:rPr lang="en-US" sz="2400" b="1" dirty="0">
                <a:solidFill>
                  <a:srgbClr val="002060"/>
                </a:solidFill>
                <a:latin typeface="Arial" pitchFamily="34" charset="0"/>
                <a:cs typeface="Arial" pitchFamily="34" charset="0"/>
              </a:rPr>
              <a:t>Eflornithine (New drug).</a:t>
            </a:r>
            <a:endParaRPr lang="ar-EG" dirty="0">
              <a:solidFill>
                <a:srgbClr val="C00000"/>
              </a:solidFill>
            </a:endParaRPr>
          </a:p>
        </p:txBody>
      </p:sp>
      <p:cxnSp>
        <p:nvCxnSpPr>
          <p:cNvPr id="24" name="Straight Arrow Connector 23"/>
          <p:cNvCxnSpPr>
            <a:cxnSpLocks/>
          </p:cNvCxnSpPr>
          <p:nvPr/>
        </p:nvCxnSpPr>
        <p:spPr>
          <a:xfrm>
            <a:off x="1595647" y="2731044"/>
            <a:ext cx="0" cy="46434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822297" y="2893215"/>
            <a:ext cx="35719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5720" y="5929330"/>
            <a:ext cx="3714776" cy="707886"/>
          </a:xfrm>
          <a:prstGeom prst="rect">
            <a:avLst/>
          </a:prstGeom>
          <a:ln>
            <a:solidFill>
              <a:schemeClr val="bg2">
                <a:lumMod val="75000"/>
              </a:schemeClr>
            </a:solidFill>
          </a:ln>
        </p:spPr>
        <p:style>
          <a:lnRef idx="2">
            <a:schemeClr val="accent4"/>
          </a:lnRef>
          <a:fillRef idx="1">
            <a:schemeClr val="lt1"/>
          </a:fillRef>
          <a:effectRef idx="0">
            <a:schemeClr val="accent4"/>
          </a:effectRef>
          <a:fontRef idx="minor">
            <a:schemeClr val="dk1"/>
          </a:fontRef>
        </p:style>
        <p:txBody>
          <a:bodyPr wrap="square" rtlCol="1">
            <a:spAutoFit/>
          </a:bodyPr>
          <a:lstStyle/>
          <a:p>
            <a:pPr algn="l" rtl="0"/>
            <a:r>
              <a:rPr lang="en-US" b="1" dirty="0">
                <a:solidFill>
                  <a:srgbClr val="C00000"/>
                </a:solidFill>
                <a:latin typeface="Arial" pitchFamily="34" charset="0"/>
                <a:cs typeface="Arial" pitchFamily="34" charset="0"/>
                <a:sym typeface="Wingdings"/>
              </a:rPr>
              <a:t></a:t>
            </a:r>
            <a:r>
              <a:rPr lang="en-US" b="1" dirty="0">
                <a:solidFill>
                  <a:srgbClr val="C00000"/>
                </a:solidFill>
                <a:latin typeface="Arial" pitchFamily="34" charset="0"/>
                <a:cs typeface="Arial" pitchFamily="34" charset="0"/>
              </a:rPr>
              <a:t>N.B. </a:t>
            </a:r>
            <a:r>
              <a:rPr lang="en-US" sz="2000" b="1" i="1" dirty="0">
                <a:solidFill>
                  <a:srgbClr val="002060"/>
                </a:solidFill>
                <a:latin typeface="Arial" pitchFamily="34" charset="0"/>
                <a:cs typeface="Arial" pitchFamily="34" charset="0"/>
              </a:rPr>
              <a:t>T. </a:t>
            </a:r>
            <a:r>
              <a:rPr lang="en-US" sz="2000" b="1" i="1" dirty="0" err="1">
                <a:solidFill>
                  <a:srgbClr val="002060"/>
                </a:solidFill>
                <a:latin typeface="Arial" pitchFamily="34" charset="0"/>
                <a:cs typeface="Arial" pitchFamily="34" charset="0"/>
              </a:rPr>
              <a:t>rhodesiense</a:t>
            </a:r>
            <a:r>
              <a:rPr lang="en-US" sz="2000" b="1" dirty="0">
                <a:solidFill>
                  <a:srgbClr val="002060"/>
                </a:solidFill>
                <a:latin typeface="Arial" pitchFamily="34" charset="0"/>
                <a:cs typeface="Arial" pitchFamily="34" charset="0"/>
              </a:rPr>
              <a:t> is more resistant to treatment</a:t>
            </a:r>
            <a:endParaRPr lang="ar-EG" sz="2000" b="1" dirty="0">
              <a:solidFill>
                <a:srgbClr val="002060"/>
              </a:solidFill>
              <a:latin typeface="Arial" pitchFamily="34" charset="0"/>
              <a:cs typeface="Arial" pitchFamily="34" charset="0"/>
            </a:endParaRPr>
          </a:p>
        </p:txBody>
      </p:sp>
      <p:pic>
        <p:nvPicPr>
          <p:cNvPr id="2" name="Picture 1" descr="No photo description available.">
            <a:extLst>
              <a:ext uri="{FF2B5EF4-FFF2-40B4-BE49-F238E27FC236}">
                <a16:creationId xmlns:a16="http://schemas.microsoft.com/office/drawing/2014/main" id="{DA6A35BC-DFE4-2B36-AA8C-894E0EE83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933" y="176517"/>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7B02BAA-DED4-3B97-BE19-39A59ADDCD4B}"/>
              </a:ext>
            </a:extLst>
          </p:cNvPr>
          <p:cNvSpPr>
            <a:spLocks noGrp="1"/>
          </p:cNvSpPr>
          <p:nvPr>
            <p:ph type="sldNum" sz="quarter" idx="12"/>
          </p:nvPr>
        </p:nvSpPr>
        <p:spPr/>
        <p:txBody>
          <a:bodyPr/>
          <a:lstStyle/>
          <a:p>
            <a:fld id="{3D85CD1F-2119-481A-95AF-1B3E43D79863}" type="slidenum">
              <a:rPr lang="en-US" smtClean="0"/>
              <a:t>26</a:t>
            </a:fld>
            <a:endParaRPr lang="en-US"/>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D8AB-FB20-E911-7461-4230DDD241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A98E4B-6E7A-312A-26A8-3102688C21AA}"/>
              </a:ext>
            </a:extLst>
          </p:cNvPr>
          <p:cNvSpPr>
            <a:spLocks noGrp="1"/>
          </p:cNvSpPr>
          <p:nvPr>
            <p:ph type="subTitle" idx="1"/>
          </p:nvPr>
        </p:nvSpPr>
        <p:spPr/>
        <p:txBody>
          <a:bodyPr/>
          <a:lstStyle/>
          <a:p>
            <a:endParaRPr lang="en-US"/>
          </a:p>
        </p:txBody>
      </p:sp>
      <p:pic>
        <p:nvPicPr>
          <p:cNvPr id="1026" name="Picture 2" descr="Get Ready! Quiz Time - التطبيقات على Google Play">
            <a:extLst>
              <a:ext uri="{FF2B5EF4-FFF2-40B4-BE49-F238E27FC236}">
                <a16:creationId xmlns:a16="http://schemas.microsoft.com/office/drawing/2014/main" id="{678D276C-2D57-C0A1-A7DC-806F61D98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FE88E3A-3408-17AC-E97E-AFB18BC2320F}"/>
              </a:ext>
            </a:extLst>
          </p:cNvPr>
          <p:cNvSpPr>
            <a:spLocks noGrp="1"/>
          </p:cNvSpPr>
          <p:nvPr>
            <p:ph type="sldNum" sz="quarter" idx="12"/>
          </p:nvPr>
        </p:nvSpPr>
        <p:spPr/>
        <p:txBody>
          <a:bodyPr/>
          <a:lstStyle/>
          <a:p>
            <a:fld id="{3D85CD1F-2119-481A-95AF-1B3E43D79863}" type="slidenum">
              <a:rPr lang="en-US" smtClean="0"/>
              <a:t>27</a:t>
            </a:fld>
            <a:endParaRPr lang="en-US"/>
          </a:p>
        </p:txBody>
      </p:sp>
    </p:spTree>
    <p:extLst>
      <p:ext uri="{BB962C8B-B14F-4D97-AF65-F5344CB8AC3E}">
        <p14:creationId xmlns:p14="http://schemas.microsoft.com/office/powerpoint/2010/main" val="2518587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9647-97B7-F5C3-6174-29B0E94D9CE4}"/>
              </a:ext>
            </a:extLst>
          </p:cNvPr>
          <p:cNvSpPr>
            <a:spLocks noGrp="1"/>
          </p:cNvSpPr>
          <p:nvPr>
            <p:ph type="title"/>
          </p:nvPr>
        </p:nvSpPr>
        <p:spPr/>
        <p:txBody>
          <a:bodyPr/>
          <a:lstStyle/>
          <a:p>
            <a:r>
              <a:rPr lang="en-US" b="1" dirty="0">
                <a:solidFill>
                  <a:srgbClr val="C00000"/>
                </a:solidFill>
              </a:rPr>
              <a:t>Case 1</a:t>
            </a:r>
          </a:p>
        </p:txBody>
      </p:sp>
      <p:sp>
        <p:nvSpPr>
          <p:cNvPr id="3" name="Content Placeholder 2">
            <a:extLst>
              <a:ext uri="{FF2B5EF4-FFF2-40B4-BE49-F238E27FC236}">
                <a16:creationId xmlns:a16="http://schemas.microsoft.com/office/drawing/2014/main" id="{AF08A697-8457-D355-81A6-565E249495BB}"/>
              </a:ext>
            </a:extLst>
          </p:cNvPr>
          <p:cNvSpPr>
            <a:spLocks noGrp="1"/>
          </p:cNvSpPr>
          <p:nvPr>
            <p:ph idx="1"/>
          </p:nvPr>
        </p:nvSpPr>
        <p:spPr>
          <a:ln>
            <a:solidFill>
              <a:schemeClr val="bg2">
                <a:lumMod val="90000"/>
              </a:schemeClr>
            </a:solidFill>
          </a:ln>
        </p:spPr>
        <p:txBody>
          <a:bodyPr>
            <a:normAutofit lnSpcReduction="10000"/>
          </a:bodyPr>
          <a:lstStyle/>
          <a:p>
            <a:pPr algn="just">
              <a:lnSpc>
                <a:spcPct val="150000"/>
              </a:lnSpc>
              <a:spcBef>
                <a:spcPts val="0"/>
              </a:spcBef>
            </a:pPr>
            <a:r>
              <a:rPr lang="en-US" b="1" dirty="0">
                <a:solidFill>
                  <a:srgbClr val="002060"/>
                </a:solidFill>
              </a:rPr>
              <a:t>A 24-year-old- male from Pakistan, presented to the emergency hospital suffering from fever, abdominal pain, and diarrhea. He complained of sudden loss of weight and physical examination revealed hepatosplenomegaly, lymphadenopathy and dark pigmented areas of the skin on the forehead and around the mouth.</a:t>
            </a:r>
          </a:p>
        </p:txBody>
      </p:sp>
      <p:sp>
        <p:nvSpPr>
          <p:cNvPr id="4" name="Slide Number Placeholder 3">
            <a:extLst>
              <a:ext uri="{FF2B5EF4-FFF2-40B4-BE49-F238E27FC236}">
                <a16:creationId xmlns:a16="http://schemas.microsoft.com/office/drawing/2014/main" id="{62A7B9AE-7609-34F6-CA18-D858335AFA39}"/>
              </a:ext>
            </a:extLst>
          </p:cNvPr>
          <p:cNvSpPr>
            <a:spLocks noGrp="1"/>
          </p:cNvSpPr>
          <p:nvPr>
            <p:ph type="sldNum" sz="quarter" idx="12"/>
          </p:nvPr>
        </p:nvSpPr>
        <p:spPr/>
        <p:txBody>
          <a:bodyPr/>
          <a:lstStyle/>
          <a:p>
            <a:fld id="{3D85CD1F-2119-481A-95AF-1B3E43D79863}" type="slidenum">
              <a:rPr lang="en-US" smtClean="0"/>
              <a:t>28</a:t>
            </a:fld>
            <a:endParaRPr lang="en-US"/>
          </a:p>
        </p:txBody>
      </p:sp>
    </p:spTree>
    <p:extLst>
      <p:ext uri="{BB962C8B-B14F-4D97-AF65-F5344CB8AC3E}">
        <p14:creationId xmlns:p14="http://schemas.microsoft.com/office/powerpoint/2010/main" val="237028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7085-3B8B-01F6-7DA7-51DAF34CD295}"/>
              </a:ext>
            </a:extLst>
          </p:cNvPr>
          <p:cNvSpPr>
            <a:spLocks noGrp="1"/>
          </p:cNvSpPr>
          <p:nvPr>
            <p:ph type="title"/>
          </p:nvPr>
        </p:nvSpPr>
        <p:spPr/>
        <p:txBody>
          <a:bodyPr/>
          <a:lstStyle/>
          <a:p>
            <a:r>
              <a:rPr lang="en-US" b="1" dirty="0">
                <a:solidFill>
                  <a:srgbClr val="C00000"/>
                </a:solidFill>
              </a:rPr>
              <a:t>Case 2</a:t>
            </a:r>
          </a:p>
        </p:txBody>
      </p:sp>
      <p:sp>
        <p:nvSpPr>
          <p:cNvPr id="3" name="Content Placeholder 2">
            <a:extLst>
              <a:ext uri="{FF2B5EF4-FFF2-40B4-BE49-F238E27FC236}">
                <a16:creationId xmlns:a16="http://schemas.microsoft.com/office/drawing/2014/main" id="{A9A37EDA-4268-6A2D-18AE-4864D514FAD0}"/>
              </a:ext>
            </a:extLst>
          </p:cNvPr>
          <p:cNvSpPr>
            <a:spLocks noGrp="1"/>
          </p:cNvSpPr>
          <p:nvPr>
            <p:ph idx="1"/>
          </p:nvPr>
        </p:nvSpPr>
        <p:spPr>
          <a:ln>
            <a:solidFill>
              <a:schemeClr val="bg2">
                <a:lumMod val="90000"/>
              </a:schemeClr>
            </a:solidFill>
          </a:ln>
        </p:spPr>
        <p:txBody>
          <a:bodyPr/>
          <a:lstStyle/>
          <a:p>
            <a:pPr algn="just">
              <a:lnSpc>
                <a:spcPct val="150000"/>
              </a:lnSpc>
              <a:spcBef>
                <a:spcPts val="0"/>
              </a:spcBef>
            </a:pPr>
            <a:r>
              <a:rPr lang="en-US" b="1" dirty="0">
                <a:solidFill>
                  <a:srgbClr val="002060"/>
                </a:solidFill>
              </a:rPr>
              <a:t>A 20-year-old male from West Africa who presented to the hospital suffering from severe myalgia, abdominal pain, vomiting and diarrhea. Physical examination revealed tender, indurated erythematous lesion on his left forearm with enlargement of the posterior cervical lymph nodes</a:t>
            </a:r>
          </a:p>
        </p:txBody>
      </p:sp>
      <p:sp>
        <p:nvSpPr>
          <p:cNvPr id="4" name="Slide Number Placeholder 3">
            <a:extLst>
              <a:ext uri="{FF2B5EF4-FFF2-40B4-BE49-F238E27FC236}">
                <a16:creationId xmlns:a16="http://schemas.microsoft.com/office/drawing/2014/main" id="{93DDFA73-A442-0F75-DCA6-131BDD6B8613}"/>
              </a:ext>
            </a:extLst>
          </p:cNvPr>
          <p:cNvSpPr>
            <a:spLocks noGrp="1"/>
          </p:cNvSpPr>
          <p:nvPr>
            <p:ph type="sldNum" sz="quarter" idx="12"/>
          </p:nvPr>
        </p:nvSpPr>
        <p:spPr/>
        <p:txBody>
          <a:bodyPr/>
          <a:lstStyle/>
          <a:p>
            <a:fld id="{3D85CD1F-2119-481A-95AF-1B3E43D79863}" type="slidenum">
              <a:rPr lang="en-US" smtClean="0"/>
              <a:t>29</a:t>
            </a:fld>
            <a:endParaRPr lang="en-US"/>
          </a:p>
        </p:txBody>
      </p:sp>
    </p:spTree>
    <p:extLst>
      <p:ext uri="{BB962C8B-B14F-4D97-AF65-F5344CB8AC3E}">
        <p14:creationId xmlns:p14="http://schemas.microsoft.com/office/powerpoint/2010/main" val="283110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1670" y="285728"/>
            <a:ext cx="4714908"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3200" b="1" dirty="0">
                <a:solidFill>
                  <a:srgbClr val="C00000"/>
                </a:solidFill>
                <a:latin typeface="Arial" pitchFamily="34" charset="0"/>
                <a:cs typeface="Arial" pitchFamily="34" charset="0"/>
              </a:rPr>
              <a:t>Visceral </a:t>
            </a:r>
            <a:r>
              <a:rPr lang="en-US" sz="3200" b="1" dirty="0" err="1">
                <a:solidFill>
                  <a:srgbClr val="C00000"/>
                </a:solidFill>
                <a:latin typeface="Arial" pitchFamily="34" charset="0"/>
                <a:cs typeface="Arial" pitchFamily="34" charset="0"/>
              </a:rPr>
              <a:t>Leishmaniasis</a:t>
            </a:r>
            <a:endParaRPr lang="ar-EG" sz="3200" b="1" dirty="0">
              <a:solidFill>
                <a:srgbClr val="C00000"/>
              </a:solidFill>
              <a:latin typeface="Arial" pitchFamily="34" charset="0"/>
              <a:cs typeface="Arial" pitchFamily="34" charset="0"/>
            </a:endParaRPr>
          </a:p>
        </p:txBody>
      </p:sp>
      <p:sp>
        <p:nvSpPr>
          <p:cNvPr id="5" name="TextBox 4"/>
          <p:cNvSpPr txBox="1"/>
          <p:nvPr/>
        </p:nvSpPr>
        <p:spPr>
          <a:xfrm>
            <a:off x="714348" y="1071546"/>
            <a:ext cx="784811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002060"/>
                </a:solidFill>
                <a:latin typeface="Arial" pitchFamily="34" charset="0"/>
                <a:cs typeface="Arial" pitchFamily="34" charset="0"/>
              </a:rPr>
              <a:t>(Kala- azar, Dum </a:t>
            </a:r>
            <a:r>
              <a:rPr lang="en-US" sz="2800" b="1" dirty="0" err="1">
                <a:solidFill>
                  <a:srgbClr val="002060"/>
                </a:solidFill>
                <a:latin typeface="Arial" pitchFamily="34" charset="0"/>
                <a:cs typeface="Arial" pitchFamily="34" charset="0"/>
              </a:rPr>
              <a:t>dum</a:t>
            </a:r>
            <a:r>
              <a:rPr lang="en-US" sz="2800" b="1" dirty="0">
                <a:solidFill>
                  <a:srgbClr val="002060"/>
                </a:solidFill>
                <a:latin typeface="Arial" pitchFamily="34" charset="0"/>
                <a:cs typeface="Arial" pitchFamily="34" charset="0"/>
              </a:rPr>
              <a:t> fever, Black sickness)</a:t>
            </a:r>
            <a:endParaRPr lang="ar-EG" dirty="0">
              <a:solidFill>
                <a:srgbClr val="002060"/>
              </a:solidFill>
            </a:endParaRPr>
          </a:p>
        </p:txBody>
      </p:sp>
      <p:cxnSp>
        <p:nvCxnSpPr>
          <p:cNvPr id="7" name="Straight Connector 6"/>
          <p:cNvCxnSpPr/>
          <p:nvPr/>
        </p:nvCxnSpPr>
        <p:spPr>
          <a:xfrm rot="5400000">
            <a:off x="4107653" y="1893083"/>
            <a:ext cx="35719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86248" y="2071678"/>
            <a:ext cx="2928958"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785918" y="2071678"/>
            <a:ext cx="250033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643836" y="2213760"/>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7073124" y="2213760"/>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5720" y="2500306"/>
            <a:ext cx="3500494" cy="83099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Old world visceral </a:t>
            </a:r>
            <a:r>
              <a:rPr lang="en-US" sz="2400" b="1" dirty="0" err="1">
                <a:solidFill>
                  <a:srgbClr val="C00000"/>
                </a:solidFill>
                <a:latin typeface="Arial" pitchFamily="34" charset="0"/>
                <a:cs typeface="Arial" pitchFamily="34" charset="0"/>
              </a:rPr>
              <a:t>leishmaniasis</a:t>
            </a:r>
            <a:endParaRPr lang="ar-EG" sz="2400" b="1" dirty="0">
              <a:solidFill>
                <a:srgbClr val="C00000"/>
              </a:solidFill>
              <a:latin typeface="Arial" pitchFamily="34" charset="0"/>
              <a:cs typeface="Arial" pitchFamily="34" charset="0"/>
            </a:endParaRPr>
          </a:p>
        </p:txBody>
      </p:sp>
      <p:sp>
        <p:nvSpPr>
          <p:cNvPr id="27" name="TextBox 26"/>
          <p:cNvSpPr txBox="1"/>
          <p:nvPr/>
        </p:nvSpPr>
        <p:spPr>
          <a:xfrm>
            <a:off x="5357818" y="2500306"/>
            <a:ext cx="3500462" cy="830997"/>
          </a:xfrm>
          <a:prstGeom prst="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sz="2400" b="1" dirty="0">
                <a:solidFill>
                  <a:srgbClr val="C00000"/>
                </a:solidFill>
                <a:latin typeface="Arial" pitchFamily="34" charset="0"/>
                <a:cs typeface="Arial" pitchFamily="34" charset="0"/>
              </a:rPr>
              <a:t>New world visceral </a:t>
            </a:r>
            <a:r>
              <a:rPr lang="en-US" sz="2400" b="1" dirty="0" err="1">
                <a:solidFill>
                  <a:srgbClr val="C00000"/>
                </a:solidFill>
                <a:latin typeface="Arial" pitchFamily="34" charset="0"/>
                <a:cs typeface="Arial" pitchFamily="34" charset="0"/>
              </a:rPr>
              <a:t>leishmaniasis</a:t>
            </a:r>
            <a:endParaRPr lang="ar-EG" sz="2400" dirty="0"/>
          </a:p>
        </p:txBody>
      </p:sp>
      <p:cxnSp>
        <p:nvCxnSpPr>
          <p:cNvPr id="35" name="Straight Arrow Connector 34"/>
          <p:cNvCxnSpPr>
            <a:cxnSpLocks/>
          </p:cNvCxnSpPr>
          <p:nvPr/>
        </p:nvCxnSpPr>
        <p:spPr>
          <a:xfrm>
            <a:off x="7215206" y="3500835"/>
            <a:ext cx="0" cy="42862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643570" y="4171815"/>
            <a:ext cx="339168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b="1" i="1" dirty="0">
                <a:solidFill>
                  <a:srgbClr val="002060"/>
                </a:solidFill>
                <a:latin typeface="Arial" pitchFamily="34" charset="0"/>
                <a:cs typeface="Arial" pitchFamily="34" charset="0"/>
              </a:rPr>
              <a:t>Leishmania infantum</a:t>
            </a:r>
          </a:p>
          <a:p>
            <a:pPr algn="ctr"/>
            <a:r>
              <a:rPr lang="en-US" b="1" dirty="0">
                <a:solidFill>
                  <a:srgbClr val="00B050"/>
                </a:solidFill>
                <a:latin typeface="Arial" pitchFamily="34" charset="0"/>
                <a:cs typeface="Arial" pitchFamily="34" charset="0"/>
              </a:rPr>
              <a:t>American infantile Kala-azar</a:t>
            </a:r>
            <a:endParaRPr lang="ar-EG" b="1" dirty="0">
              <a:solidFill>
                <a:srgbClr val="00B050"/>
              </a:solidFill>
              <a:latin typeface="Arial" pitchFamily="34" charset="0"/>
              <a:cs typeface="Arial" pitchFamily="34" charset="0"/>
            </a:endParaRPr>
          </a:p>
        </p:txBody>
      </p:sp>
      <p:cxnSp>
        <p:nvCxnSpPr>
          <p:cNvPr id="40" name="Straight Connector 39"/>
          <p:cNvCxnSpPr/>
          <p:nvPr/>
        </p:nvCxnSpPr>
        <p:spPr>
          <a:xfrm rot="5400000">
            <a:off x="2000232" y="3643314"/>
            <a:ext cx="28575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43108" y="3786190"/>
            <a:ext cx="200026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H="1" flipV="1">
            <a:off x="285720" y="3773199"/>
            <a:ext cx="1867379" cy="112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a:off x="285720" y="3784405"/>
            <a:ext cx="0" cy="32999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p:cNvCxnSpPr>
          <p:nvPr/>
        </p:nvCxnSpPr>
        <p:spPr>
          <a:xfrm flipH="1">
            <a:off x="4100750" y="3804484"/>
            <a:ext cx="23822" cy="36733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77205" y="4172142"/>
            <a:ext cx="252733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b="1" i="1" dirty="0">
                <a:solidFill>
                  <a:srgbClr val="002060"/>
                </a:solidFill>
                <a:latin typeface="Arial" pitchFamily="34" charset="0"/>
                <a:cs typeface="Arial" pitchFamily="34" charset="0"/>
              </a:rPr>
              <a:t>Leishmania </a:t>
            </a:r>
            <a:r>
              <a:rPr lang="en-US" b="1" i="1" dirty="0" err="1">
                <a:solidFill>
                  <a:srgbClr val="002060"/>
                </a:solidFill>
                <a:latin typeface="Arial" pitchFamily="34" charset="0"/>
                <a:cs typeface="Arial" pitchFamily="34" charset="0"/>
              </a:rPr>
              <a:t>donovani</a:t>
            </a:r>
            <a:endParaRPr lang="en-US" b="1" i="1" dirty="0">
              <a:solidFill>
                <a:srgbClr val="002060"/>
              </a:solidFill>
              <a:latin typeface="Arial" pitchFamily="34" charset="0"/>
              <a:cs typeface="Arial" pitchFamily="34" charset="0"/>
            </a:endParaRPr>
          </a:p>
          <a:p>
            <a:pPr algn="ctr" rtl="0"/>
            <a:r>
              <a:rPr lang="en-US" b="1" dirty="0">
                <a:solidFill>
                  <a:srgbClr val="00B050"/>
                </a:solidFill>
                <a:latin typeface="Arial" pitchFamily="34" charset="0"/>
                <a:cs typeface="Arial" pitchFamily="34" charset="0"/>
              </a:rPr>
              <a:t>Classic Kala-azar</a:t>
            </a:r>
            <a:endParaRPr lang="ar-EG" dirty="0">
              <a:solidFill>
                <a:srgbClr val="00B050"/>
              </a:solidFill>
            </a:endParaRPr>
          </a:p>
        </p:txBody>
      </p:sp>
      <p:sp>
        <p:nvSpPr>
          <p:cNvPr id="53" name="TextBox 52"/>
          <p:cNvSpPr txBox="1"/>
          <p:nvPr/>
        </p:nvSpPr>
        <p:spPr>
          <a:xfrm>
            <a:off x="2888566" y="4172141"/>
            <a:ext cx="2570973"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en-US" b="1" i="1" dirty="0">
                <a:solidFill>
                  <a:srgbClr val="002060"/>
                </a:solidFill>
                <a:latin typeface="Arial" pitchFamily="34" charset="0"/>
                <a:cs typeface="Arial" pitchFamily="34" charset="0"/>
              </a:rPr>
              <a:t>Leishmania infantum</a:t>
            </a:r>
          </a:p>
          <a:p>
            <a:pPr algn="ctr"/>
            <a:r>
              <a:rPr lang="en-US" b="1" dirty="0">
                <a:solidFill>
                  <a:srgbClr val="00B050"/>
                </a:solidFill>
                <a:latin typeface="Arial" pitchFamily="34" charset="0"/>
                <a:cs typeface="Arial" pitchFamily="34" charset="0"/>
              </a:rPr>
              <a:t>Infantile Kala-azar</a:t>
            </a:r>
            <a:endParaRPr lang="ar-EG" b="1" dirty="0">
              <a:solidFill>
                <a:srgbClr val="00B050"/>
              </a:solidFill>
              <a:latin typeface="Arial" pitchFamily="34" charset="0"/>
              <a:cs typeface="Arial" pitchFamily="34" charset="0"/>
            </a:endParaRPr>
          </a:p>
        </p:txBody>
      </p:sp>
      <p:sp>
        <p:nvSpPr>
          <p:cNvPr id="60" name="TextBox 59"/>
          <p:cNvSpPr txBox="1"/>
          <p:nvPr/>
        </p:nvSpPr>
        <p:spPr>
          <a:xfrm>
            <a:off x="177205" y="5295607"/>
            <a:ext cx="2380820" cy="1200329"/>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b="1" dirty="0">
                <a:solidFill>
                  <a:srgbClr val="C00000"/>
                </a:solidFill>
                <a:latin typeface="Arial" pitchFamily="34" charset="0"/>
                <a:cs typeface="Arial" pitchFamily="34" charset="0"/>
              </a:rPr>
              <a:t>India, China &amp; East Africa (common in young adults of 10-25 years old).</a:t>
            </a:r>
            <a:endParaRPr lang="ar-EG" b="1" dirty="0">
              <a:solidFill>
                <a:srgbClr val="C00000"/>
              </a:solidFill>
            </a:endParaRPr>
          </a:p>
        </p:txBody>
      </p:sp>
      <p:sp>
        <p:nvSpPr>
          <p:cNvPr id="63" name="TextBox 62"/>
          <p:cNvSpPr txBox="1"/>
          <p:nvPr/>
        </p:nvSpPr>
        <p:spPr>
          <a:xfrm>
            <a:off x="2718271" y="5295607"/>
            <a:ext cx="3134366" cy="1200329"/>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b="1" dirty="0">
                <a:solidFill>
                  <a:srgbClr val="C00000"/>
                </a:solidFill>
                <a:latin typeface="Arial" pitchFamily="34" charset="0"/>
                <a:cs typeface="Arial" pitchFamily="34" charset="0"/>
              </a:rPr>
              <a:t>Mediterranean region, Middle East &amp; Africa (common in children &lt; 4 years).</a:t>
            </a:r>
            <a:endParaRPr lang="ar-EG" b="1" dirty="0">
              <a:solidFill>
                <a:srgbClr val="C00000"/>
              </a:solidFill>
            </a:endParaRPr>
          </a:p>
        </p:txBody>
      </p:sp>
      <p:sp>
        <p:nvSpPr>
          <p:cNvPr id="66" name="TextBox 65"/>
          <p:cNvSpPr txBox="1"/>
          <p:nvPr/>
        </p:nvSpPr>
        <p:spPr>
          <a:xfrm>
            <a:off x="6012089" y="5506921"/>
            <a:ext cx="2954706"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a:r>
              <a:rPr lang="en-US" b="1" dirty="0">
                <a:solidFill>
                  <a:srgbClr val="C00000"/>
                </a:solidFill>
                <a:latin typeface="Arial" pitchFamily="34" charset="0"/>
                <a:cs typeface="Arial" pitchFamily="34" charset="0"/>
              </a:rPr>
              <a:t>South America (common in children &lt; 4 years).</a:t>
            </a:r>
          </a:p>
        </p:txBody>
      </p:sp>
      <p:cxnSp>
        <p:nvCxnSpPr>
          <p:cNvPr id="68" name="Straight Arrow Connector 67"/>
          <p:cNvCxnSpPr/>
          <p:nvPr/>
        </p:nvCxnSpPr>
        <p:spPr>
          <a:xfrm rot="5400000">
            <a:off x="7193047" y="5054660"/>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135981" y="5054660"/>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descr="No photo description available.">
            <a:extLst>
              <a:ext uri="{FF2B5EF4-FFF2-40B4-BE49-F238E27FC236}">
                <a16:creationId xmlns:a16="http://schemas.microsoft.com/office/drawing/2014/main" id="{A76130E7-5178-03CF-74CD-05BC2E7A7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447" y="2652"/>
            <a:ext cx="854833" cy="86785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EB148255-C399-57A4-2FFD-09D45F68CABF}"/>
              </a:ext>
            </a:extLst>
          </p:cNvPr>
          <p:cNvCxnSpPr/>
          <p:nvPr/>
        </p:nvCxnSpPr>
        <p:spPr>
          <a:xfrm rot="5400000">
            <a:off x="1077327" y="5054660"/>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37DA537-F80C-8770-FDAB-E280727C469E}"/>
              </a:ext>
            </a:extLst>
          </p:cNvPr>
          <p:cNvSpPr>
            <a:spLocks noGrp="1"/>
          </p:cNvSpPr>
          <p:nvPr>
            <p:ph type="sldNum" sz="quarter" idx="12"/>
          </p:nvPr>
        </p:nvSpPr>
        <p:spPr/>
        <p:txBody>
          <a:bodyPr/>
          <a:lstStyle/>
          <a:p>
            <a:fld id="{3D85CD1F-2119-481A-95AF-1B3E43D79863}" type="slidenum">
              <a:rPr lang="en-US" smtClean="0"/>
              <a:t>3</a:t>
            </a:fld>
            <a:endParaRPr lang="en-US"/>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41F75-7F60-B720-6BB9-D36D5311F890}"/>
              </a:ext>
            </a:extLst>
          </p:cNvPr>
          <p:cNvPicPr>
            <a:picLocks noChangeAspect="1"/>
          </p:cNvPicPr>
          <p:nvPr/>
        </p:nvPicPr>
        <p:blipFill>
          <a:blip r:embed="rId2" cstate="print"/>
          <a:stretch>
            <a:fillRect/>
          </a:stretch>
        </p:blipFill>
        <p:spPr>
          <a:xfrm flipH="1">
            <a:off x="1134571" y="3086214"/>
            <a:ext cx="988670" cy="1554480"/>
          </a:xfrm>
          <a:prstGeom prst="rect">
            <a:avLst/>
          </a:prstGeom>
        </p:spPr>
      </p:pic>
      <p:sp>
        <p:nvSpPr>
          <p:cNvPr id="5" name="TextBox 4">
            <a:extLst>
              <a:ext uri="{FF2B5EF4-FFF2-40B4-BE49-F238E27FC236}">
                <a16:creationId xmlns:a16="http://schemas.microsoft.com/office/drawing/2014/main" id="{C0613181-5955-A8A9-5114-BB4D556FAE8F}"/>
              </a:ext>
            </a:extLst>
          </p:cNvPr>
          <p:cNvSpPr txBox="1"/>
          <p:nvPr/>
        </p:nvSpPr>
        <p:spPr>
          <a:xfrm>
            <a:off x="797492" y="1549379"/>
            <a:ext cx="2019378" cy="707886"/>
          </a:xfrm>
          <a:prstGeom prst="rect">
            <a:avLst/>
          </a:prstGeom>
          <a:noFill/>
        </p:spPr>
        <p:txBody>
          <a:bodyPr wrap="square">
            <a:spAutoFit/>
          </a:bodyPr>
          <a:lstStyle/>
          <a:p>
            <a:pPr algn="ctr"/>
            <a:r>
              <a:rPr lang="en-US" sz="2000" b="1" i="0" dirty="0">
                <a:solidFill>
                  <a:srgbClr val="0070C0"/>
                </a:solidFill>
                <a:effectLst/>
                <a:latin typeface="-apple-system"/>
              </a:rPr>
              <a:t>Leishmanial or amastigote stage</a:t>
            </a:r>
            <a:endParaRPr lang="en-US" sz="2000" b="0" i="0" dirty="0">
              <a:solidFill>
                <a:srgbClr val="0070C0"/>
              </a:solidFill>
              <a:effectLst/>
              <a:latin typeface="-apple-system"/>
            </a:endParaRPr>
          </a:p>
        </p:txBody>
      </p:sp>
      <p:pic>
        <p:nvPicPr>
          <p:cNvPr id="19" name="Picture 18">
            <a:extLst>
              <a:ext uri="{FF2B5EF4-FFF2-40B4-BE49-F238E27FC236}">
                <a16:creationId xmlns:a16="http://schemas.microsoft.com/office/drawing/2014/main" id="{FF565857-B317-7686-E949-885E27DD4794}"/>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5602707" y="1486394"/>
            <a:ext cx="1188720" cy="4977774"/>
          </a:xfrm>
          <a:prstGeom prst="rect">
            <a:avLst/>
          </a:prstGeom>
        </p:spPr>
      </p:pic>
      <p:sp>
        <p:nvSpPr>
          <p:cNvPr id="23" name="TextBox 22">
            <a:extLst>
              <a:ext uri="{FF2B5EF4-FFF2-40B4-BE49-F238E27FC236}">
                <a16:creationId xmlns:a16="http://schemas.microsoft.com/office/drawing/2014/main" id="{D3921CE1-0968-9093-0351-8DCE761A9045}"/>
              </a:ext>
            </a:extLst>
          </p:cNvPr>
          <p:cNvSpPr txBox="1"/>
          <p:nvPr/>
        </p:nvSpPr>
        <p:spPr>
          <a:xfrm>
            <a:off x="6617180" y="1486394"/>
            <a:ext cx="2318467" cy="707886"/>
          </a:xfrm>
          <a:prstGeom prst="rect">
            <a:avLst/>
          </a:prstGeom>
          <a:noFill/>
        </p:spPr>
        <p:txBody>
          <a:bodyPr wrap="square">
            <a:spAutoFit/>
          </a:bodyPr>
          <a:lstStyle/>
          <a:p>
            <a:pPr algn="ctr"/>
            <a:r>
              <a:rPr lang="en-US" sz="2000" b="1" i="0" dirty="0">
                <a:solidFill>
                  <a:srgbClr val="0070C0"/>
                </a:solidFill>
                <a:effectLst/>
                <a:latin typeface="-apple-system"/>
              </a:rPr>
              <a:t>Leptomonad or promastigote stage</a:t>
            </a:r>
            <a:endParaRPr lang="en-US" sz="2000" b="0" i="0" dirty="0">
              <a:solidFill>
                <a:srgbClr val="0070C0"/>
              </a:solidFill>
              <a:effectLst/>
              <a:latin typeface="-apple-system"/>
            </a:endParaRPr>
          </a:p>
        </p:txBody>
      </p:sp>
      <p:sp>
        <p:nvSpPr>
          <p:cNvPr id="25" name="TextBox 24">
            <a:extLst>
              <a:ext uri="{FF2B5EF4-FFF2-40B4-BE49-F238E27FC236}">
                <a16:creationId xmlns:a16="http://schemas.microsoft.com/office/drawing/2014/main" id="{4D62EFA9-F6AB-480F-C962-3E7D2D308C1B}"/>
              </a:ext>
            </a:extLst>
          </p:cNvPr>
          <p:cNvSpPr txBox="1"/>
          <p:nvPr/>
        </p:nvSpPr>
        <p:spPr>
          <a:xfrm>
            <a:off x="797492" y="4974483"/>
            <a:ext cx="1662827" cy="707886"/>
          </a:xfrm>
          <a:prstGeom prst="rect">
            <a:avLst/>
          </a:prstGeom>
          <a:noFill/>
        </p:spPr>
        <p:txBody>
          <a:bodyPr wrap="square">
            <a:spAutoFit/>
          </a:bodyPr>
          <a:lstStyle/>
          <a:p>
            <a:pPr indent="-6985" algn="ctr"/>
            <a:r>
              <a:rPr lang="en-GB" sz="2000" b="1" dirty="0">
                <a:solidFill>
                  <a:srgbClr val="0070C0"/>
                </a:solidFill>
                <a:latin typeface="-apple-system"/>
              </a:rPr>
              <a:t>Round or oval</a:t>
            </a:r>
          </a:p>
          <a:p>
            <a:pPr indent="-6985" algn="ctr"/>
            <a:r>
              <a:rPr lang="en-GB" sz="2000" b="1" dirty="0">
                <a:solidFill>
                  <a:srgbClr val="0070C0"/>
                </a:solidFill>
                <a:latin typeface="-apple-system"/>
              </a:rPr>
              <a:t>(2–4μm)</a:t>
            </a:r>
            <a:endParaRPr lang="en-US" sz="2000" b="1" dirty="0">
              <a:solidFill>
                <a:srgbClr val="0070C0"/>
              </a:solidFill>
              <a:latin typeface="-apple-system"/>
            </a:endParaRPr>
          </a:p>
        </p:txBody>
      </p:sp>
      <p:sp>
        <p:nvSpPr>
          <p:cNvPr id="27" name="TextBox 26">
            <a:extLst>
              <a:ext uri="{FF2B5EF4-FFF2-40B4-BE49-F238E27FC236}">
                <a16:creationId xmlns:a16="http://schemas.microsoft.com/office/drawing/2014/main" id="{5396CE25-EBF0-7C81-CB42-5B36E3F682F6}"/>
              </a:ext>
            </a:extLst>
          </p:cNvPr>
          <p:cNvSpPr txBox="1"/>
          <p:nvPr/>
        </p:nvSpPr>
        <p:spPr>
          <a:xfrm>
            <a:off x="2299141" y="4087228"/>
            <a:ext cx="961292" cy="369332"/>
          </a:xfrm>
          <a:prstGeom prst="rect">
            <a:avLst/>
          </a:prstGeom>
          <a:noFill/>
        </p:spPr>
        <p:txBody>
          <a:bodyPr wrap="square">
            <a:spAutoFit/>
          </a:bodyPr>
          <a:lstStyle/>
          <a:p>
            <a:pPr algn="ctr"/>
            <a:r>
              <a:rPr lang="en-GB" sz="1800" b="1" dirty="0">
                <a:solidFill>
                  <a:srgbClr val="002060"/>
                </a:solidFill>
                <a:effectLst/>
                <a:latin typeface="Calibri" panose="020F0502020204030204" pitchFamily="34" charset="0"/>
                <a:ea typeface="Times New Roman" panose="02020603050405020304" pitchFamily="18" charset="0"/>
                <a:cs typeface="Traditional Arabic" panose="02020603050405020304" pitchFamily="18" charset="-78"/>
              </a:rPr>
              <a:t>Nucleus</a:t>
            </a:r>
            <a:endParaRPr lang="en-US" b="1" dirty="0">
              <a:solidFill>
                <a:srgbClr val="002060"/>
              </a:solidFill>
            </a:endParaRPr>
          </a:p>
        </p:txBody>
      </p:sp>
      <p:sp>
        <p:nvSpPr>
          <p:cNvPr id="29" name="TextBox 28">
            <a:extLst>
              <a:ext uri="{FF2B5EF4-FFF2-40B4-BE49-F238E27FC236}">
                <a16:creationId xmlns:a16="http://schemas.microsoft.com/office/drawing/2014/main" id="{423ACF73-7352-257D-A74A-885531428C73}"/>
              </a:ext>
            </a:extLst>
          </p:cNvPr>
          <p:cNvSpPr txBox="1"/>
          <p:nvPr/>
        </p:nvSpPr>
        <p:spPr>
          <a:xfrm>
            <a:off x="2338825" y="3636727"/>
            <a:ext cx="1160585" cy="338554"/>
          </a:xfrm>
          <a:prstGeom prst="rect">
            <a:avLst/>
          </a:prstGeom>
          <a:noFill/>
        </p:spPr>
        <p:txBody>
          <a:bodyPr wrap="square">
            <a:spAutoFit/>
          </a:bodyPr>
          <a:lstStyle/>
          <a:p>
            <a:r>
              <a:rPr lang="en-GB" sz="1600" b="1" dirty="0">
                <a:solidFill>
                  <a:srgbClr val="002060"/>
                </a:solidFill>
                <a:effectLst/>
                <a:latin typeface="Calibri" panose="020F0502020204030204" pitchFamily="34" charset="0"/>
                <a:ea typeface="Times New Roman" panose="02020603050405020304" pitchFamily="18" charset="0"/>
                <a:cs typeface="Traditional Arabic" panose="02020603050405020304" pitchFamily="18" charset="-78"/>
              </a:rPr>
              <a:t>Kinetoplast</a:t>
            </a:r>
            <a:endParaRPr lang="en-US" sz="1600" b="1" dirty="0">
              <a:solidFill>
                <a:srgbClr val="002060"/>
              </a:solidFill>
            </a:endParaRPr>
          </a:p>
        </p:txBody>
      </p:sp>
      <p:sp>
        <p:nvSpPr>
          <p:cNvPr id="31" name="TextBox 30">
            <a:extLst>
              <a:ext uri="{FF2B5EF4-FFF2-40B4-BE49-F238E27FC236}">
                <a16:creationId xmlns:a16="http://schemas.microsoft.com/office/drawing/2014/main" id="{372C4AA8-3AA7-FE68-296D-102F201E8BF2}"/>
              </a:ext>
            </a:extLst>
          </p:cNvPr>
          <p:cNvSpPr txBox="1"/>
          <p:nvPr/>
        </p:nvSpPr>
        <p:spPr>
          <a:xfrm>
            <a:off x="2253022" y="3203455"/>
            <a:ext cx="1160585" cy="338554"/>
          </a:xfrm>
          <a:prstGeom prst="rect">
            <a:avLst/>
          </a:prstGeom>
          <a:noFill/>
        </p:spPr>
        <p:txBody>
          <a:bodyPr wrap="square">
            <a:spAutoFit/>
          </a:bodyPr>
          <a:lstStyle/>
          <a:p>
            <a:pPr algn="ctr"/>
            <a:r>
              <a:rPr lang="en-US" sz="1600" b="1" i="0" dirty="0">
                <a:solidFill>
                  <a:srgbClr val="002060"/>
                </a:solidFill>
                <a:effectLst/>
                <a:latin typeface="-apple-system"/>
              </a:rPr>
              <a:t>Axoneme</a:t>
            </a:r>
            <a:endParaRPr lang="en-US" b="1" dirty="0">
              <a:solidFill>
                <a:srgbClr val="002060"/>
              </a:solidFill>
            </a:endParaRPr>
          </a:p>
        </p:txBody>
      </p:sp>
      <p:sp>
        <p:nvSpPr>
          <p:cNvPr id="33" name="TextBox 32">
            <a:extLst>
              <a:ext uri="{FF2B5EF4-FFF2-40B4-BE49-F238E27FC236}">
                <a16:creationId xmlns:a16="http://schemas.microsoft.com/office/drawing/2014/main" id="{2CDB90BA-2A38-EC07-801C-D5CE30E981F6}"/>
              </a:ext>
            </a:extLst>
          </p:cNvPr>
          <p:cNvSpPr txBox="1"/>
          <p:nvPr/>
        </p:nvSpPr>
        <p:spPr>
          <a:xfrm>
            <a:off x="7072947" y="4974483"/>
            <a:ext cx="1830059" cy="707886"/>
          </a:xfrm>
          <a:prstGeom prst="rect">
            <a:avLst/>
          </a:prstGeom>
          <a:noFill/>
        </p:spPr>
        <p:txBody>
          <a:bodyPr wrap="square">
            <a:spAutoFit/>
          </a:bodyPr>
          <a:lstStyle/>
          <a:p>
            <a:pPr algn="ctr"/>
            <a:r>
              <a:rPr lang="en-US" sz="2000" b="1" dirty="0">
                <a:solidFill>
                  <a:srgbClr val="0070C0"/>
                </a:solidFill>
                <a:latin typeface="-apple-system"/>
              </a:rPr>
              <a:t>Spindle-shaped</a:t>
            </a:r>
          </a:p>
          <a:p>
            <a:pPr algn="ctr"/>
            <a:r>
              <a:rPr lang="en-US" sz="2000" b="1" dirty="0">
                <a:solidFill>
                  <a:srgbClr val="0070C0"/>
                </a:solidFill>
                <a:latin typeface="-apple-system"/>
              </a:rPr>
              <a:t>(15-20µm) </a:t>
            </a:r>
          </a:p>
        </p:txBody>
      </p:sp>
      <p:sp>
        <p:nvSpPr>
          <p:cNvPr id="35" name="TextBox 34">
            <a:extLst>
              <a:ext uri="{FF2B5EF4-FFF2-40B4-BE49-F238E27FC236}">
                <a16:creationId xmlns:a16="http://schemas.microsoft.com/office/drawing/2014/main" id="{776FD04F-ACAB-256F-7AD7-525B4E216469}"/>
              </a:ext>
            </a:extLst>
          </p:cNvPr>
          <p:cNvSpPr txBox="1"/>
          <p:nvPr/>
        </p:nvSpPr>
        <p:spPr>
          <a:xfrm>
            <a:off x="4807131" y="2567689"/>
            <a:ext cx="1389936" cy="338554"/>
          </a:xfrm>
          <a:prstGeom prst="rect">
            <a:avLst/>
          </a:prstGeom>
          <a:noFill/>
        </p:spPr>
        <p:txBody>
          <a:bodyPr wrap="square">
            <a:spAutoFit/>
          </a:bodyPr>
          <a:lstStyle/>
          <a:p>
            <a:pPr algn="ctr"/>
            <a:r>
              <a:rPr lang="en-US" sz="1600" b="1" i="0" dirty="0">
                <a:solidFill>
                  <a:srgbClr val="002060"/>
                </a:solidFill>
                <a:effectLst/>
                <a:latin typeface="-apple-system"/>
              </a:rPr>
              <a:t>Flagellum</a:t>
            </a:r>
            <a:endParaRPr lang="en-US" sz="1600" b="1" dirty="0">
              <a:solidFill>
                <a:srgbClr val="002060"/>
              </a:solidFill>
            </a:endParaRPr>
          </a:p>
        </p:txBody>
      </p:sp>
      <p:cxnSp>
        <p:nvCxnSpPr>
          <p:cNvPr id="4" name="Straight Arrow Connector 3">
            <a:extLst>
              <a:ext uri="{FF2B5EF4-FFF2-40B4-BE49-F238E27FC236}">
                <a16:creationId xmlns:a16="http://schemas.microsoft.com/office/drawing/2014/main" id="{12C94EB4-8343-1E8B-F610-93DA16E9B1FD}"/>
              </a:ext>
            </a:extLst>
          </p:cNvPr>
          <p:cNvCxnSpPr>
            <a:cxnSpLocks/>
            <a:stCxn id="31" idx="1"/>
          </p:cNvCxnSpPr>
          <p:nvPr/>
        </p:nvCxnSpPr>
        <p:spPr>
          <a:xfrm flipH="1">
            <a:off x="1534061" y="3372732"/>
            <a:ext cx="718961"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7A69F3D2-2C47-2DB9-7234-4307887A51E8}"/>
              </a:ext>
            </a:extLst>
          </p:cNvPr>
          <p:cNvCxnSpPr>
            <a:cxnSpLocks/>
          </p:cNvCxnSpPr>
          <p:nvPr/>
        </p:nvCxnSpPr>
        <p:spPr>
          <a:xfrm flipH="1">
            <a:off x="1628906" y="3758592"/>
            <a:ext cx="718961"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CAB811BC-A58D-7D0C-6D14-DAD09BAE064D}"/>
              </a:ext>
            </a:extLst>
          </p:cNvPr>
          <p:cNvCxnSpPr>
            <a:cxnSpLocks/>
          </p:cNvCxnSpPr>
          <p:nvPr/>
        </p:nvCxnSpPr>
        <p:spPr>
          <a:xfrm flipH="1">
            <a:off x="1628906" y="4271894"/>
            <a:ext cx="718961" cy="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6B444CE7-4D7B-A047-C56E-C7B5EF14087C}"/>
              </a:ext>
            </a:extLst>
          </p:cNvPr>
          <p:cNvSpPr txBox="1"/>
          <p:nvPr/>
        </p:nvSpPr>
        <p:spPr>
          <a:xfrm>
            <a:off x="301190" y="236242"/>
            <a:ext cx="4389120" cy="461665"/>
          </a:xfrm>
          <a:prstGeom prst="rect">
            <a:avLst/>
          </a:prstGeom>
          <a:solidFill>
            <a:srgbClr val="DFD9DD"/>
          </a:solidFill>
          <a:ln w="28575">
            <a:solidFill>
              <a:srgbClr val="7030A0"/>
            </a:solidFill>
          </a:ln>
        </p:spPr>
        <p:txBody>
          <a:bodyPr wrap="square">
            <a:spAutoFit/>
          </a:bodyPr>
          <a:lstStyle/>
          <a:p>
            <a:pPr algn="ctr"/>
            <a:r>
              <a:rPr lang="en-US" sz="2400" b="1" dirty="0">
                <a:latin typeface="+mj-lt"/>
              </a:rPr>
              <a:t>Forms of </a:t>
            </a:r>
            <a:r>
              <a:rPr lang="en-US" sz="2400" b="1" i="1" dirty="0">
                <a:latin typeface="+mj-lt"/>
              </a:rPr>
              <a:t>Leishmania</a:t>
            </a:r>
            <a:r>
              <a:rPr lang="en-US" sz="2400" b="1" dirty="0">
                <a:latin typeface="+mj-lt"/>
              </a:rPr>
              <a:t> species</a:t>
            </a:r>
          </a:p>
        </p:txBody>
      </p:sp>
      <p:cxnSp>
        <p:nvCxnSpPr>
          <p:cNvPr id="10" name="Straight Connector 9">
            <a:extLst>
              <a:ext uri="{FF2B5EF4-FFF2-40B4-BE49-F238E27FC236}">
                <a16:creationId xmlns:a16="http://schemas.microsoft.com/office/drawing/2014/main" id="{4EB2E475-5798-E543-4780-372A0398017E}"/>
              </a:ext>
            </a:extLst>
          </p:cNvPr>
          <p:cNvCxnSpPr>
            <a:cxnSpLocks/>
          </p:cNvCxnSpPr>
          <p:nvPr/>
        </p:nvCxnSpPr>
        <p:spPr>
          <a:xfrm>
            <a:off x="4526280" y="908921"/>
            <a:ext cx="91440" cy="5852160"/>
          </a:xfrm>
          <a:prstGeom prst="line">
            <a:avLst/>
          </a:prstGeom>
        </p:spPr>
        <p:style>
          <a:lnRef idx="3">
            <a:schemeClr val="dk1"/>
          </a:lnRef>
          <a:fillRef idx="0">
            <a:schemeClr val="dk1"/>
          </a:fillRef>
          <a:effectRef idx="2">
            <a:schemeClr val="dk1"/>
          </a:effectRef>
          <a:fontRef idx="minor">
            <a:schemeClr val="tx1"/>
          </a:fontRef>
        </p:style>
      </p:cxnSp>
      <p:pic>
        <p:nvPicPr>
          <p:cNvPr id="2" name="Picture 1" descr="No photo description available.">
            <a:extLst>
              <a:ext uri="{FF2B5EF4-FFF2-40B4-BE49-F238E27FC236}">
                <a16:creationId xmlns:a16="http://schemas.microsoft.com/office/drawing/2014/main" id="{C9DD08B0-11CC-CA87-D4D4-7D3F38AA8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977" y="140608"/>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212D8137-71BD-D318-0AD7-DAE415BC160E}"/>
              </a:ext>
            </a:extLst>
          </p:cNvPr>
          <p:cNvSpPr>
            <a:spLocks noGrp="1"/>
          </p:cNvSpPr>
          <p:nvPr>
            <p:ph type="sldNum" sz="quarter" idx="12"/>
          </p:nvPr>
        </p:nvSpPr>
        <p:spPr/>
        <p:txBody>
          <a:bodyPr/>
          <a:lstStyle/>
          <a:p>
            <a:fld id="{3D85CD1F-2119-481A-95AF-1B3E43D79863}" type="slidenum">
              <a:rPr lang="en-US" smtClean="0"/>
              <a:t>4</a:t>
            </a:fld>
            <a:endParaRPr lang="en-US"/>
          </a:p>
        </p:txBody>
      </p:sp>
    </p:spTree>
    <p:extLst>
      <p:ext uri="{BB962C8B-B14F-4D97-AF65-F5344CB8AC3E}">
        <p14:creationId xmlns:p14="http://schemas.microsoft.com/office/powerpoint/2010/main" val="210764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75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ppt_y</p:attrName>
                                        </p:attrNameLst>
                                      </p:cBhvr>
                                      <p:tavLst>
                                        <p:tav tm="0">
                                          <p:val>
                                            <p:strVal val="#ppt_y-#ppt_h*1.125000"/>
                                          </p:val>
                                        </p:tav>
                                        <p:tav tm="100000">
                                          <p:val>
                                            <p:strVal val="#ppt_y"/>
                                          </p:val>
                                        </p:tav>
                                      </p:tavLst>
                                    </p:anim>
                                    <p:animEffect transition="in" filter="wipe(down)">
                                      <p:cBhvr>
                                        <p:cTn id="40" dur="500"/>
                                        <p:tgtEl>
                                          <p:spTgt spid="25"/>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right)">
                                      <p:cBhvr>
                                        <p:cTn id="44" dur="500"/>
                                        <p:tgtEl>
                                          <p:spTgt spid="31"/>
                                        </p:tgtEl>
                                      </p:cBhvr>
                                    </p:animEffect>
                                  </p:childTnLst>
                                </p:cTn>
                              </p:par>
                              <p:par>
                                <p:cTn id="45" presetID="22" presetClass="entr" presetSubtype="2"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right)">
                                      <p:cBhvr>
                                        <p:cTn id="47" dur="500"/>
                                        <p:tgtEl>
                                          <p:spTgt spid="4"/>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par>
                                <p:cTn id="52" presetID="22" presetClass="entr" presetSubtype="2"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par>
                          <p:cTn id="55" fill="hold">
                            <p:stCondLst>
                              <p:cond delay="1500"/>
                            </p:stCondLst>
                            <p:childTnLst>
                              <p:par>
                                <p:cTn id="56" presetID="2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22" presetClass="entr" presetSubtype="4"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par>
                          <p:cTn id="62" fill="hold">
                            <p:stCondLst>
                              <p:cond delay="2000"/>
                            </p:stCondLst>
                            <p:childTnLst>
                              <p:par>
                                <p:cTn id="63" presetID="12"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p:tgtEl>
                                          <p:spTgt spid="33"/>
                                        </p:tgtEl>
                                        <p:attrNameLst>
                                          <p:attrName>ppt_x</p:attrName>
                                        </p:attrNameLst>
                                      </p:cBhvr>
                                      <p:tavLst>
                                        <p:tav tm="0">
                                          <p:val>
                                            <p:strVal val="#ppt_x-#ppt_w*1.125000"/>
                                          </p:val>
                                        </p:tav>
                                        <p:tav tm="100000">
                                          <p:val>
                                            <p:strVal val="#ppt_x"/>
                                          </p:val>
                                        </p:tav>
                                      </p:tavLst>
                                    </p:anim>
                                    <p:animEffect transition="in" filter="wipe(right)">
                                      <p:cBhvr>
                                        <p:cTn id="66" dur="500"/>
                                        <p:tgtEl>
                                          <p:spTgt spid="33"/>
                                        </p:tgtEl>
                                      </p:cBhvr>
                                    </p:animEffect>
                                  </p:childTnLst>
                                </p:cTn>
                              </p:par>
                            </p:childTnLst>
                          </p:cTn>
                        </p:par>
                        <p:par>
                          <p:cTn id="67" fill="hold">
                            <p:stCondLst>
                              <p:cond delay="2500"/>
                            </p:stCondLst>
                            <p:childTnLst>
                              <p:par>
                                <p:cTn id="68" presetID="12" presetClass="entr" presetSubtype="1"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p:tgtEl>
                                          <p:spTgt spid="35"/>
                                        </p:tgtEl>
                                        <p:attrNameLst>
                                          <p:attrName>ppt_y</p:attrName>
                                        </p:attrNameLst>
                                      </p:cBhvr>
                                      <p:tavLst>
                                        <p:tav tm="0">
                                          <p:val>
                                            <p:strVal val="#ppt_y-#ppt_h*1.125000"/>
                                          </p:val>
                                        </p:tav>
                                        <p:tav tm="100000">
                                          <p:val>
                                            <p:strVal val="#ppt_y"/>
                                          </p:val>
                                        </p:tav>
                                      </p:tavLst>
                                    </p:anim>
                                    <p:animEffect transition="in" filter="wipe(down)">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5" grpId="0"/>
      <p:bldP spid="27" grpId="0"/>
      <p:bldP spid="29" grpId="0"/>
      <p:bldP spid="31" grpId="0"/>
      <p:bldP spid="33" grpId="0"/>
      <p:bldP spid="3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DF3942CB-7394-D08D-6D0F-2C9606BE7DB0}"/>
              </a:ext>
            </a:extLst>
          </p:cNvPr>
          <p:cNvCxnSpPr>
            <a:cxnSpLocks/>
          </p:cNvCxnSpPr>
          <p:nvPr/>
        </p:nvCxnSpPr>
        <p:spPr>
          <a:xfrm>
            <a:off x="0" y="3789798"/>
            <a:ext cx="9144000" cy="24377"/>
          </a:xfrm>
          <a:prstGeom prst="line">
            <a:avLst/>
          </a:prstGeom>
          <a:ln w="38100">
            <a:solidFill>
              <a:srgbClr val="2270EE"/>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62" name="Oval 61">
            <a:extLst>
              <a:ext uri="{FF2B5EF4-FFF2-40B4-BE49-F238E27FC236}">
                <a16:creationId xmlns:a16="http://schemas.microsoft.com/office/drawing/2014/main" id="{3045456A-503E-0021-17AA-7F70CCF4C180}"/>
              </a:ext>
            </a:extLst>
          </p:cNvPr>
          <p:cNvSpPr/>
          <p:nvPr/>
        </p:nvSpPr>
        <p:spPr>
          <a:xfrm>
            <a:off x="2880360" y="1737360"/>
            <a:ext cx="3383280" cy="3383280"/>
          </a:xfrm>
          <a:prstGeom prst="ellipse">
            <a:avLst/>
          </a:prstGeom>
          <a:solidFill>
            <a:schemeClr val="accent1">
              <a:lumMod val="7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mj-lt"/>
              </a:rPr>
              <a:t>Life Cycle of </a:t>
            </a:r>
            <a:r>
              <a:rPr lang="en-US" sz="3200" b="1" i="1" dirty="0">
                <a:latin typeface="+mj-lt"/>
              </a:rPr>
              <a:t>Leishmania</a:t>
            </a:r>
            <a:r>
              <a:rPr lang="en-US" sz="3200" b="1" dirty="0">
                <a:latin typeface="+mj-lt"/>
              </a:rPr>
              <a:t> species</a:t>
            </a:r>
          </a:p>
        </p:txBody>
      </p:sp>
      <p:pic>
        <p:nvPicPr>
          <p:cNvPr id="40" name="Picture 39">
            <a:extLst>
              <a:ext uri="{FF2B5EF4-FFF2-40B4-BE49-F238E27FC236}">
                <a16:creationId xmlns:a16="http://schemas.microsoft.com/office/drawing/2014/main" id="{3C21D4CD-C292-2EF9-7061-6ED5278A78B3}"/>
              </a:ext>
            </a:extLst>
          </p:cNvPr>
          <p:cNvPicPr>
            <a:picLocks noChangeAspect="1"/>
          </p:cNvPicPr>
          <p:nvPr/>
        </p:nvPicPr>
        <p:blipFill>
          <a:blip r:embed="rId2" cstate="print"/>
          <a:stretch>
            <a:fillRect/>
          </a:stretch>
        </p:blipFill>
        <p:spPr>
          <a:xfrm rot="582505">
            <a:off x="7330303" y="4557778"/>
            <a:ext cx="1168254" cy="1193230"/>
          </a:xfrm>
          <a:prstGeom prst="rect">
            <a:avLst/>
          </a:prstGeom>
        </p:spPr>
      </p:pic>
      <p:pic>
        <p:nvPicPr>
          <p:cNvPr id="41" name="Picture 40">
            <a:extLst>
              <a:ext uri="{FF2B5EF4-FFF2-40B4-BE49-F238E27FC236}">
                <a16:creationId xmlns:a16="http://schemas.microsoft.com/office/drawing/2014/main" id="{DDF20F10-D0A2-DF38-C70B-9C030D0296E2}"/>
              </a:ext>
            </a:extLst>
          </p:cNvPr>
          <p:cNvPicPr>
            <a:picLocks noChangeAspect="1"/>
          </p:cNvPicPr>
          <p:nvPr/>
        </p:nvPicPr>
        <p:blipFill>
          <a:blip r:embed="rId3" cstate="print"/>
          <a:stretch>
            <a:fillRect/>
          </a:stretch>
        </p:blipFill>
        <p:spPr>
          <a:xfrm>
            <a:off x="3317082" y="6128860"/>
            <a:ext cx="2509837" cy="586294"/>
          </a:xfrm>
          <a:prstGeom prst="rect">
            <a:avLst/>
          </a:prstGeom>
        </p:spPr>
      </p:pic>
      <p:pic>
        <p:nvPicPr>
          <p:cNvPr id="47" name="Picture 46">
            <a:extLst>
              <a:ext uri="{FF2B5EF4-FFF2-40B4-BE49-F238E27FC236}">
                <a16:creationId xmlns:a16="http://schemas.microsoft.com/office/drawing/2014/main" id="{D035935D-90F1-E310-3C26-6948E02907E1}"/>
              </a:ext>
            </a:extLst>
          </p:cNvPr>
          <p:cNvPicPr>
            <a:picLocks noChangeAspect="1"/>
          </p:cNvPicPr>
          <p:nvPr/>
        </p:nvPicPr>
        <p:blipFill>
          <a:blip r:embed="rId4" cstate="print"/>
          <a:stretch>
            <a:fillRect/>
          </a:stretch>
        </p:blipFill>
        <p:spPr>
          <a:xfrm>
            <a:off x="6415751" y="950969"/>
            <a:ext cx="731520" cy="462579"/>
          </a:xfrm>
          <a:prstGeom prst="rect">
            <a:avLst/>
          </a:prstGeom>
        </p:spPr>
      </p:pic>
      <p:pic>
        <p:nvPicPr>
          <p:cNvPr id="48" name="Picture 47">
            <a:extLst>
              <a:ext uri="{FF2B5EF4-FFF2-40B4-BE49-F238E27FC236}">
                <a16:creationId xmlns:a16="http://schemas.microsoft.com/office/drawing/2014/main" id="{4F08155B-0951-E32E-71B0-636896260416}"/>
              </a:ext>
            </a:extLst>
          </p:cNvPr>
          <p:cNvPicPr>
            <a:picLocks noChangeAspect="1"/>
          </p:cNvPicPr>
          <p:nvPr/>
        </p:nvPicPr>
        <p:blipFill>
          <a:blip r:embed="rId5" cstate="print"/>
          <a:stretch>
            <a:fillRect/>
          </a:stretch>
        </p:blipFill>
        <p:spPr>
          <a:xfrm rot="21308492">
            <a:off x="7878739" y="1927268"/>
            <a:ext cx="731520" cy="1318953"/>
          </a:xfrm>
          <a:prstGeom prst="rect">
            <a:avLst/>
          </a:prstGeom>
        </p:spPr>
      </p:pic>
      <p:pic>
        <p:nvPicPr>
          <p:cNvPr id="43" name="Picture 42">
            <a:extLst>
              <a:ext uri="{FF2B5EF4-FFF2-40B4-BE49-F238E27FC236}">
                <a16:creationId xmlns:a16="http://schemas.microsoft.com/office/drawing/2014/main" id="{25445805-982C-9AFA-F7FD-43DB7DC6011A}"/>
              </a:ext>
            </a:extLst>
          </p:cNvPr>
          <p:cNvPicPr>
            <a:picLocks noChangeAspect="1"/>
          </p:cNvPicPr>
          <p:nvPr/>
        </p:nvPicPr>
        <p:blipFill>
          <a:blip r:embed="rId6" cstate="print"/>
          <a:stretch>
            <a:fillRect/>
          </a:stretch>
        </p:blipFill>
        <p:spPr>
          <a:xfrm>
            <a:off x="277907" y="4032803"/>
            <a:ext cx="822960" cy="978355"/>
          </a:xfrm>
          <a:prstGeom prst="rect">
            <a:avLst/>
          </a:prstGeom>
        </p:spPr>
      </p:pic>
      <p:pic>
        <p:nvPicPr>
          <p:cNvPr id="42" name="Picture 41">
            <a:extLst>
              <a:ext uri="{FF2B5EF4-FFF2-40B4-BE49-F238E27FC236}">
                <a16:creationId xmlns:a16="http://schemas.microsoft.com/office/drawing/2014/main" id="{879CBCD3-DE1B-3129-0FD0-FB0FB18EC7F8}"/>
              </a:ext>
            </a:extLst>
          </p:cNvPr>
          <p:cNvPicPr>
            <a:picLocks noChangeAspect="1"/>
          </p:cNvPicPr>
          <p:nvPr/>
        </p:nvPicPr>
        <p:blipFill>
          <a:blip r:embed="rId7" cstate="print"/>
          <a:stretch>
            <a:fillRect/>
          </a:stretch>
        </p:blipFill>
        <p:spPr>
          <a:xfrm rot="21087188">
            <a:off x="1102190" y="5330264"/>
            <a:ext cx="1280160" cy="1117397"/>
          </a:xfrm>
          <a:prstGeom prst="rect">
            <a:avLst/>
          </a:prstGeom>
        </p:spPr>
      </p:pic>
      <p:pic>
        <p:nvPicPr>
          <p:cNvPr id="44" name="Picture 43">
            <a:extLst>
              <a:ext uri="{FF2B5EF4-FFF2-40B4-BE49-F238E27FC236}">
                <a16:creationId xmlns:a16="http://schemas.microsoft.com/office/drawing/2014/main" id="{9A140387-BAB0-4D43-314D-21C92186C452}"/>
              </a:ext>
            </a:extLst>
          </p:cNvPr>
          <p:cNvPicPr>
            <a:picLocks noChangeAspect="1"/>
          </p:cNvPicPr>
          <p:nvPr/>
        </p:nvPicPr>
        <p:blipFill rotWithShape="1">
          <a:blip r:embed="rId8" cstate="print"/>
          <a:srcRect l="23518" r="13892"/>
          <a:stretch/>
        </p:blipFill>
        <p:spPr>
          <a:xfrm rot="258305">
            <a:off x="425003" y="2819860"/>
            <a:ext cx="405204" cy="787024"/>
          </a:xfrm>
          <a:prstGeom prst="rect">
            <a:avLst/>
          </a:prstGeom>
        </p:spPr>
      </p:pic>
      <p:pic>
        <p:nvPicPr>
          <p:cNvPr id="45" name="Picture 44">
            <a:extLst>
              <a:ext uri="{FF2B5EF4-FFF2-40B4-BE49-F238E27FC236}">
                <a16:creationId xmlns:a16="http://schemas.microsoft.com/office/drawing/2014/main" id="{AFC82719-DFFE-B2DB-2509-D2FFE8252578}"/>
              </a:ext>
            </a:extLst>
          </p:cNvPr>
          <p:cNvPicPr>
            <a:picLocks noChangeAspect="1"/>
          </p:cNvPicPr>
          <p:nvPr/>
        </p:nvPicPr>
        <p:blipFill rotWithShape="1">
          <a:blip r:embed="rId9" cstate="print"/>
          <a:srcRect l="16513" t="17380"/>
          <a:stretch/>
        </p:blipFill>
        <p:spPr>
          <a:xfrm>
            <a:off x="1593383" y="889014"/>
            <a:ext cx="1045227" cy="802241"/>
          </a:xfrm>
          <a:prstGeom prst="rect">
            <a:avLst/>
          </a:prstGeom>
        </p:spPr>
      </p:pic>
      <p:pic>
        <p:nvPicPr>
          <p:cNvPr id="46" name="Picture 45">
            <a:extLst>
              <a:ext uri="{FF2B5EF4-FFF2-40B4-BE49-F238E27FC236}">
                <a16:creationId xmlns:a16="http://schemas.microsoft.com/office/drawing/2014/main" id="{D654C75B-7A4A-C8FE-9E46-2FAAF8648DBA}"/>
              </a:ext>
            </a:extLst>
          </p:cNvPr>
          <p:cNvPicPr>
            <a:picLocks noChangeAspect="1"/>
          </p:cNvPicPr>
          <p:nvPr/>
        </p:nvPicPr>
        <p:blipFill>
          <a:blip r:embed="rId10" cstate="print"/>
          <a:stretch>
            <a:fillRect/>
          </a:stretch>
        </p:blipFill>
        <p:spPr>
          <a:xfrm rot="195060">
            <a:off x="3657600" y="300906"/>
            <a:ext cx="1828800" cy="433753"/>
          </a:xfrm>
          <a:prstGeom prst="rect">
            <a:avLst/>
          </a:prstGeom>
        </p:spPr>
      </p:pic>
      <p:pic>
        <p:nvPicPr>
          <p:cNvPr id="12" name="Picture 11">
            <a:extLst>
              <a:ext uri="{FF2B5EF4-FFF2-40B4-BE49-F238E27FC236}">
                <a16:creationId xmlns:a16="http://schemas.microsoft.com/office/drawing/2014/main" id="{03CC34A6-6253-6E00-EEF7-2ED6ED81AD20}"/>
              </a:ext>
            </a:extLst>
          </p:cNvPr>
          <p:cNvPicPr>
            <a:picLocks noChangeAspect="1"/>
          </p:cNvPicPr>
          <p:nvPr/>
        </p:nvPicPr>
        <p:blipFill>
          <a:blip r:embed="rId11" cstate="print"/>
          <a:stretch>
            <a:fillRect/>
          </a:stretch>
        </p:blipFill>
        <p:spPr>
          <a:xfrm>
            <a:off x="3709454" y="3978273"/>
            <a:ext cx="1725093" cy="1554480"/>
          </a:xfrm>
          <a:prstGeom prst="rect">
            <a:avLst/>
          </a:prstGeom>
        </p:spPr>
      </p:pic>
      <p:pic>
        <p:nvPicPr>
          <p:cNvPr id="14" name="Picture 13">
            <a:extLst>
              <a:ext uri="{FF2B5EF4-FFF2-40B4-BE49-F238E27FC236}">
                <a16:creationId xmlns:a16="http://schemas.microsoft.com/office/drawing/2014/main" id="{FEB45BF1-0196-4D79-1CB9-A3BC06D1F1F4}"/>
              </a:ext>
            </a:extLst>
          </p:cNvPr>
          <p:cNvPicPr>
            <a:picLocks noChangeAspect="1"/>
          </p:cNvPicPr>
          <p:nvPr/>
        </p:nvPicPr>
        <p:blipFill>
          <a:blip r:embed="rId12" cstate="print">
            <a:clrChange>
              <a:clrFrom>
                <a:srgbClr val="FFFFFF"/>
              </a:clrFrom>
              <a:clrTo>
                <a:srgbClr val="FFFFFF">
                  <a:alpha val="0"/>
                </a:srgbClr>
              </a:clrTo>
            </a:clrChange>
          </a:blip>
          <a:stretch>
            <a:fillRect/>
          </a:stretch>
        </p:blipFill>
        <p:spPr>
          <a:xfrm rot="7310713">
            <a:off x="8023023" y="3517587"/>
            <a:ext cx="1097280" cy="854858"/>
          </a:xfrm>
          <a:prstGeom prst="rect">
            <a:avLst/>
          </a:prstGeom>
        </p:spPr>
      </p:pic>
      <p:pic>
        <p:nvPicPr>
          <p:cNvPr id="15" name="Picture 14">
            <a:extLst>
              <a:ext uri="{FF2B5EF4-FFF2-40B4-BE49-F238E27FC236}">
                <a16:creationId xmlns:a16="http://schemas.microsoft.com/office/drawing/2014/main" id="{1AF9CC64-6BA2-C03A-6C78-DC23BA1AFE6C}"/>
              </a:ext>
            </a:extLst>
          </p:cNvPr>
          <p:cNvPicPr>
            <a:picLocks noChangeAspect="1"/>
          </p:cNvPicPr>
          <p:nvPr/>
        </p:nvPicPr>
        <p:blipFill>
          <a:blip r:embed="rId13" cstate="print"/>
          <a:stretch>
            <a:fillRect/>
          </a:stretch>
        </p:blipFill>
        <p:spPr>
          <a:xfrm rot="10976502">
            <a:off x="6892588" y="1126754"/>
            <a:ext cx="1097280" cy="941433"/>
          </a:xfrm>
          <a:prstGeom prst="rect">
            <a:avLst/>
          </a:prstGeom>
        </p:spPr>
      </p:pic>
      <p:pic>
        <p:nvPicPr>
          <p:cNvPr id="16" name="Picture 15">
            <a:extLst>
              <a:ext uri="{FF2B5EF4-FFF2-40B4-BE49-F238E27FC236}">
                <a16:creationId xmlns:a16="http://schemas.microsoft.com/office/drawing/2014/main" id="{22A57744-F26A-821D-EB76-3133BD272FED}"/>
              </a:ext>
            </a:extLst>
          </p:cNvPr>
          <p:cNvPicPr>
            <a:picLocks noChangeAspect="1"/>
          </p:cNvPicPr>
          <p:nvPr/>
        </p:nvPicPr>
        <p:blipFill>
          <a:blip r:embed="rId14" cstate="print"/>
          <a:stretch>
            <a:fillRect/>
          </a:stretch>
        </p:blipFill>
        <p:spPr>
          <a:xfrm>
            <a:off x="5433679" y="333261"/>
            <a:ext cx="1005840" cy="835206"/>
          </a:xfrm>
          <a:prstGeom prst="rect">
            <a:avLst/>
          </a:prstGeom>
        </p:spPr>
      </p:pic>
      <p:pic>
        <p:nvPicPr>
          <p:cNvPr id="17" name="Picture 16">
            <a:extLst>
              <a:ext uri="{FF2B5EF4-FFF2-40B4-BE49-F238E27FC236}">
                <a16:creationId xmlns:a16="http://schemas.microsoft.com/office/drawing/2014/main" id="{8BD293EB-891E-800D-04C9-D7CDD8E0F86C}"/>
              </a:ext>
            </a:extLst>
          </p:cNvPr>
          <p:cNvPicPr>
            <a:picLocks noChangeAspect="1"/>
          </p:cNvPicPr>
          <p:nvPr/>
        </p:nvPicPr>
        <p:blipFill>
          <a:blip r:embed="rId15" cstate="print"/>
          <a:stretch>
            <a:fillRect/>
          </a:stretch>
        </p:blipFill>
        <p:spPr>
          <a:xfrm>
            <a:off x="2740849" y="333261"/>
            <a:ext cx="1005840" cy="854964"/>
          </a:xfrm>
          <a:prstGeom prst="rect">
            <a:avLst/>
          </a:prstGeom>
        </p:spPr>
      </p:pic>
      <p:pic>
        <p:nvPicPr>
          <p:cNvPr id="18" name="Picture 17">
            <a:extLst>
              <a:ext uri="{FF2B5EF4-FFF2-40B4-BE49-F238E27FC236}">
                <a16:creationId xmlns:a16="http://schemas.microsoft.com/office/drawing/2014/main" id="{4E502A9D-4872-9DC8-54DA-7EC00CF7D442}"/>
              </a:ext>
            </a:extLst>
          </p:cNvPr>
          <p:cNvPicPr>
            <a:picLocks noChangeAspect="1"/>
          </p:cNvPicPr>
          <p:nvPr/>
        </p:nvPicPr>
        <p:blipFill>
          <a:blip r:embed="rId16" cstate="print"/>
          <a:stretch>
            <a:fillRect/>
          </a:stretch>
        </p:blipFill>
        <p:spPr>
          <a:xfrm>
            <a:off x="3363967" y="1618607"/>
            <a:ext cx="2357720" cy="1828800"/>
          </a:xfrm>
          <a:prstGeom prst="rect">
            <a:avLst/>
          </a:prstGeom>
        </p:spPr>
      </p:pic>
      <p:pic>
        <p:nvPicPr>
          <p:cNvPr id="19" name="Picture 18">
            <a:extLst>
              <a:ext uri="{FF2B5EF4-FFF2-40B4-BE49-F238E27FC236}">
                <a16:creationId xmlns:a16="http://schemas.microsoft.com/office/drawing/2014/main" id="{E46EFFAF-5EA4-CD4C-2642-40882082270D}"/>
              </a:ext>
            </a:extLst>
          </p:cNvPr>
          <p:cNvPicPr>
            <a:picLocks noChangeAspect="1"/>
          </p:cNvPicPr>
          <p:nvPr/>
        </p:nvPicPr>
        <p:blipFill>
          <a:blip r:embed="rId17" cstate="print">
            <a:clrChange>
              <a:clrFrom>
                <a:srgbClr val="FFFFFF"/>
              </a:clrFrom>
              <a:clrTo>
                <a:srgbClr val="FFFFFF">
                  <a:alpha val="0"/>
                </a:srgbClr>
              </a:clrTo>
            </a:clrChange>
          </a:blip>
          <a:stretch>
            <a:fillRect/>
          </a:stretch>
        </p:blipFill>
        <p:spPr>
          <a:xfrm flipV="1">
            <a:off x="688674" y="1570506"/>
            <a:ext cx="1097280" cy="1017104"/>
          </a:xfrm>
          <a:prstGeom prst="rect">
            <a:avLst/>
          </a:prstGeom>
        </p:spPr>
      </p:pic>
      <p:pic>
        <p:nvPicPr>
          <p:cNvPr id="20" name="Picture 19">
            <a:extLst>
              <a:ext uri="{FF2B5EF4-FFF2-40B4-BE49-F238E27FC236}">
                <a16:creationId xmlns:a16="http://schemas.microsoft.com/office/drawing/2014/main" id="{8346AD08-54B1-8455-3A43-FBB150026387}"/>
              </a:ext>
            </a:extLst>
          </p:cNvPr>
          <p:cNvPicPr>
            <a:picLocks noChangeAspect="1"/>
          </p:cNvPicPr>
          <p:nvPr/>
        </p:nvPicPr>
        <p:blipFill>
          <a:blip r:embed="rId18" cstate="print"/>
          <a:stretch>
            <a:fillRect/>
          </a:stretch>
        </p:blipFill>
        <p:spPr>
          <a:xfrm>
            <a:off x="300548" y="3583010"/>
            <a:ext cx="456877" cy="548640"/>
          </a:xfrm>
          <a:prstGeom prst="rect">
            <a:avLst/>
          </a:prstGeom>
        </p:spPr>
      </p:pic>
      <p:pic>
        <p:nvPicPr>
          <p:cNvPr id="21" name="Picture 20">
            <a:extLst>
              <a:ext uri="{FF2B5EF4-FFF2-40B4-BE49-F238E27FC236}">
                <a16:creationId xmlns:a16="http://schemas.microsoft.com/office/drawing/2014/main" id="{8C840DF5-8529-6F9A-E1D6-BB60E59F50BC}"/>
              </a:ext>
            </a:extLst>
          </p:cNvPr>
          <p:cNvPicPr>
            <a:picLocks noChangeAspect="1"/>
          </p:cNvPicPr>
          <p:nvPr/>
        </p:nvPicPr>
        <p:blipFill>
          <a:blip r:embed="rId19" cstate="print"/>
          <a:stretch>
            <a:fillRect/>
          </a:stretch>
        </p:blipFill>
        <p:spPr>
          <a:xfrm rot="1605714" flipV="1">
            <a:off x="605489" y="4833516"/>
            <a:ext cx="548640" cy="1075037"/>
          </a:xfrm>
          <a:prstGeom prst="rect">
            <a:avLst/>
          </a:prstGeom>
        </p:spPr>
      </p:pic>
      <p:pic>
        <p:nvPicPr>
          <p:cNvPr id="22" name="Picture 21">
            <a:extLst>
              <a:ext uri="{FF2B5EF4-FFF2-40B4-BE49-F238E27FC236}">
                <a16:creationId xmlns:a16="http://schemas.microsoft.com/office/drawing/2014/main" id="{1B3B6F4D-A387-46D1-0103-655C3160C9BB}"/>
              </a:ext>
            </a:extLst>
          </p:cNvPr>
          <p:cNvPicPr>
            <a:picLocks noChangeAspect="1"/>
          </p:cNvPicPr>
          <p:nvPr/>
        </p:nvPicPr>
        <p:blipFill>
          <a:blip r:embed="rId20" cstate="print">
            <a:clrChange>
              <a:clrFrom>
                <a:srgbClr val="FFFFFF"/>
              </a:clrFrom>
              <a:clrTo>
                <a:srgbClr val="FFFFFF">
                  <a:alpha val="0"/>
                </a:srgbClr>
              </a:clrTo>
            </a:clrChange>
          </a:blip>
          <a:stretch>
            <a:fillRect/>
          </a:stretch>
        </p:blipFill>
        <p:spPr>
          <a:xfrm rot="17420772" flipV="1">
            <a:off x="2466529" y="5754024"/>
            <a:ext cx="548640" cy="1067624"/>
          </a:xfrm>
          <a:prstGeom prst="rect">
            <a:avLst/>
          </a:prstGeom>
        </p:spPr>
      </p:pic>
      <p:pic>
        <p:nvPicPr>
          <p:cNvPr id="23" name="Picture 22">
            <a:extLst>
              <a:ext uri="{FF2B5EF4-FFF2-40B4-BE49-F238E27FC236}">
                <a16:creationId xmlns:a16="http://schemas.microsoft.com/office/drawing/2014/main" id="{0BB6E50E-092C-3ABE-4016-2CDF0EDE0F27}"/>
              </a:ext>
            </a:extLst>
          </p:cNvPr>
          <p:cNvPicPr>
            <a:picLocks noChangeAspect="1"/>
          </p:cNvPicPr>
          <p:nvPr/>
        </p:nvPicPr>
        <p:blipFill>
          <a:blip r:embed="rId21" cstate="print"/>
          <a:stretch>
            <a:fillRect/>
          </a:stretch>
        </p:blipFill>
        <p:spPr>
          <a:xfrm rot="16473709">
            <a:off x="6065818" y="5427899"/>
            <a:ext cx="1097280" cy="1272475"/>
          </a:xfrm>
          <a:prstGeom prst="rect">
            <a:avLst/>
          </a:prstGeom>
        </p:spPr>
      </p:pic>
      <p:sp>
        <p:nvSpPr>
          <p:cNvPr id="31" name="TextBox 30">
            <a:extLst>
              <a:ext uri="{FF2B5EF4-FFF2-40B4-BE49-F238E27FC236}">
                <a16:creationId xmlns:a16="http://schemas.microsoft.com/office/drawing/2014/main" id="{1F0ADEAC-BB80-1C79-6C30-68D4B19495FE}"/>
              </a:ext>
            </a:extLst>
          </p:cNvPr>
          <p:cNvSpPr txBox="1"/>
          <p:nvPr/>
        </p:nvSpPr>
        <p:spPr>
          <a:xfrm>
            <a:off x="739941" y="3394439"/>
            <a:ext cx="2714445" cy="702308"/>
          </a:xfrm>
          <a:prstGeom prst="rect">
            <a:avLst/>
          </a:prstGeom>
          <a:noFill/>
        </p:spPr>
        <p:txBody>
          <a:bodyPr wrap="square">
            <a:spAutoFit/>
          </a:bodyPr>
          <a:lstStyle/>
          <a:p>
            <a:pPr algn="ctr">
              <a:lnSpc>
                <a:spcPct val="150000"/>
              </a:lnSpc>
            </a:pPr>
            <a:r>
              <a:rPr lang="en-US" sz="1400" b="1" dirty="0">
                <a:solidFill>
                  <a:srgbClr val="C00000"/>
                </a:solidFill>
              </a:rPr>
              <a:t>Sandfly </a:t>
            </a:r>
            <a:r>
              <a:rPr lang="en-US" sz="1400" b="1" dirty="0">
                <a:solidFill>
                  <a:srgbClr val="002060"/>
                </a:solidFill>
              </a:rPr>
              <a:t>ingests</a:t>
            </a:r>
            <a:r>
              <a:rPr lang="en-US" sz="1400" b="1" dirty="0">
                <a:solidFill>
                  <a:srgbClr val="C00000"/>
                </a:solidFill>
              </a:rPr>
              <a:t> Amastigotes</a:t>
            </a:r>
          </a:p>
          <a:p>
            <a:pPr algn="ctr">
              <a:lnSpc>
                <a:spcPct val="150000"/>
              </a:lnSpc>
            </a:pPr>
            <a:r>
              <a:rPr lang="en-US" sz="1400" b="1" dirty="0">
                <a:solidFill>
                  <a:srgbClr val="C00000"/>
                </a:solidFill>
              </a:rPr>
              <a:t>Vector infection</a:t>
            </a:r>
          </a:p>
        </p:txBody>
      </p:sp>
      <p:sp>
        <p:nvSpPr>
          <p:cNvPr id="11" name="TextBox 10">
            <a:extLst>
              <a:ext uri="{FF2B5EF4-FFF2-40B4-BE49-F238E27FC236}">
                <a16:creationId xmlns:a16="http://schemas.microsoft.com/office/drawing/2014/main" id="{6D623A53-E4E3-48BD-D9EC-9B1F152C44FE}"/>
              </a:ext>
            </a:extLst>
          </p:cNvPr>
          <p:cNvSpPr txBox="1"/>
          <p:nvPr/>
        </p:nvSpPr>
        <p:spPr>
          <a:xfrm>
            <a:off x="5689616" y="3429000"/>
            <a:ext cx="2651760" cy="702308"/>
          </a:xfrm>
          <a:prstGeom prst="rect">
            <a:avLst/>
          </a:prstGeom>
          <a:noFill/>
        </p:spPr>
        <p:txBody>
          <a:bodyPr wrap="square">
            <a:spAutoFit/>
          </a:bodyPr>
          <a:lstStyle/>
          <a:p>
            <a:pPr algn="ctr">
              <a:lnSpc>
                <a:spcPct val="150000"/>
              </a:lnSpc>
            </a:pPr>
            <a:r>
              <a:rPr lang="en-US" sz="1400" b="1" dirty="0">
                <a:solidFill>
                  <a:srgbClr val="C00000"/>
                </a:solidFill>
              </a:rPr>
              <a:t>Host infection</a:t>
            </a:r>
          </a:p>
          <a:p>
            <a:pPr algn="ctr">
              <a:lnSpc>
                <a:spcPct val="150000"/>
              </a:lnSpc>
            </a:pPr>
            <a:r>
              <a:rPr lang="en-US" sz="1400" b="1" dirty="0">
                <a:solidFill>
                  <a:srgbClr val="C00000"/>
                </a:solidFill>
              </a:rPr>
              <a:t>Sandfly </a:t>
            </a:r>
            <a:r>
              <a:rPr lang="en-US" sz="1400" b="1" dirty="0">
                <a:solidFill>
                  <a:srgbClr val="002060"/>
                </a:solidFill>
              </a:rPr>
              <a:t>injects</a:t>
            </a:r>
            <a:r>
              <a:rPr lang="en-US" sz="1400" b="1" dirty="0">
                <a:solidFill>
                  <a:srgbClr val="C00000"/>
                </a:solidFill>
              </a:rPr>
              <a:t> promastigote</a:t>
            </a:r>
          </a:p>
        </p:txBody>
      </p:sp>
      <p:sp>
        <p:nvSpPr>
          <p:cNvPr id="33" name="TextBox 32">
            <a:extLst>
              <a:ext uri="{FF2B5EF4-FFF2-40B4-BE49-F238E27FC236}">
                <a16:creationId xmlns:a16="http://schemas.microsoft.com/office/drawing/2014/main" id="{68CC9423-B650-764F-6682-B28CFCF83269}"/>
              </a:ext>
            </a:extLst>
          </p:cNvPr>
          <p:cNvSpPr txBox="1"/>
          <p:nvPr/>
        </p:nvSpPr>
        <p:spPr>
          <a:xfrm>
            <a:off x="956206" y="4555320"/>
            <a:ext cx="1502069" cy="738664"/>
          </a:xfrm>
          <a:prstGeom prst="rect">
            <a:avLst/>
          </a:prstGeom>
          <a:noFill/>
        </p:spPr>
        <p:txBody>
          <a:bodyPr wrap="square">
            <a:spAutoFit/>
          </a:bodyPr>
          <a:lstStyle/>
          <a:p>
            <a:pPr algn="ctr"/>
            <a:r>
              <a:rPr lang="en-US" sz="1400" b="1" dirty="0">
                <a:cs typeface="Calibri" panose="020F0502020204030204" pitchFamily="34" charset="0"/>
              </a:rPr>
              <a:t>Amastigote</a:t>
            </a:r>
          </a:p>
          <a:p>
            <a:pPr algn="ctr"/>
            <a:r>
              <a:rPr lang="en-US" sz="1400" b="1" dirty="0">
                <a:cs typeface="Calibri" panose="020F0502020204030204" pitchFamily="34" charset="0"/>
              </a:rPr>
              <a:t>transformed to</a:t>
            </a:r>
          </a:p>
          <a:p>
            <a:pPr algn="ctr"/>
            <a:r>
              <a:rPr lang="en-US" sz="1400" b="1" dirty="0">
                <a:cs typeface="Calibri" panose="020F0502020204030204" pitchFamily="34" charset="0"/>
              </a:rPr>
              <a:t>Promastigote</a:t>
            </a:r>
          </a:p>
        </p:txBody>
      </p:sp>
      <p:sp>
        <p:nvSpPr>
          <p:cNvPr id="35" name="TextBox 34">
            <a:extLst>
              <a:ext uri="{FF2B5EF4-FFF2-40B4-BE49-F238E27FC236}">
                <a16:creationId xmlns:a16="http://schemas.microsoft.com/office/drawing/2014/main" id="{7DF587E8-F01C-0526-2185-C1BB7B4430F3}"/>
              </a:ext>
            </a:extLst>
          </p:cNvPr>
          <p:cNvSpPr txBox="1"/>
          <p:nvPr/>
        </p:nvSpPr>
        <p:spPr>
          <a:xfrm>
            <a:off x="3207401" y="5995184"/>
            <a:ext cx="2355740" cy="307777"/>
          </a:xfrm>
          <a:prstGeom prst="rect">
            <a:avLst/>
          </a:prstGeom>
          <a:noFill/>
        </p:spPr>
        <p:txBody>
          <a:bodyPr wrap="square">
            <a:spAutoFit/>
          </a:bodyPr>
          <a:lstStyle/>
          <a:p>
            <a:pPr algn="ctr"/>
            <a:r>
              <a:rPr lang="en-US" sz="1400" b="1" dirty="0"/>
              <a:t>Multiplication in midgut</a:t>
            </a:r>
          </a:p>
        </p:txBody>
      </p:sp>
      <p:sp>
        <p:nvSpPr>
          <p:cNvPr id="37" name="TextBox 36">
            <a:extLst>
              <a:ext uri="{FF2B5EF4-FFF2-40B4-BE49-F238E27FC236}">
                <a16:creationId xmlns:a16="http://schemas.microsoft.com/office/drawing/2014/main" id="{4F9135E3-4B2F-F578-2278-2ADB2CF70416}"/>
              </a:ext>
            </a:extLst>
          </p:cNvPr>
          <p:cNvSpPr txBox="1"/>
          <p:nvPr/>
        </p:nvSpPr>
        <p:spPr>
          <a:xfrm>
            <a:off x="6544854" y="4907467"/>
            <a:ext cx="1494924" cy="523220"/>
          </a:xfrm>
          <a:prstGeom prst="rect">
            <a:avLst/>
          </a:prstGeom>
          <a:noFill/>
        </p:spPr>
        <p:txBody>
          <a:bodyPr wrap="square">
            <a:spAutoFit/>
          </a:bodyPr>
          <a:lstStyle/>
          <a:p>
            <a:pPr algn="ctr"/>
            <a:r>
              <a:rPr lang="en-US" sz="1400" b="1" dirty="0"/>
              <a:t>Migrate to</a:t>
            </a:r>
          </a:p>
          <a:p>
            <a:pPr algn="ctr"/>
            <a:r>
              <a:rPr lang="en-US" sz="1400" b="1" dirty="0"/>
              <a:t>mouth parts</a:t>
            </a:r>
          </a:p>
        </p:txBody>
      </p:sp>
      <p:sp>
        <p:nvSpPr>
          <p:cNvPr id="39" name="TextBox 38">
            <a:extLst>
              <a:ext uri="{FF2B5EF4-FFF2-40B4-BE49-F238E27FC236}">
                <a16:creationId xmlns:a16="http://schemas.microsoft.com/office/drawing/2014/main" id="{2749471F-AE3A-20C0-0815-BE34AA9DBBC3}"/>
              </a:ext>
            </a:extLst>
          </p:cNvPr>
          <p:cNvSpPr txBox="1"/>
          <p:nvPr/>
        </p:nvSpPr>
        <p:spPr>
          <a:xfrm>
            <a:off x="6539784" y="2271059"/>
            <a:ext cx="1827406" cy="738664"/>
          </a:xfrm>
          <a:prstGeom prst="rect">
            <a:avLst/>
          </a:prstGeom>
          <a:noFill/>
        </p:spPr>
        <p:txBody>
          <a:bodyPr wrap="square">
            <a:spAutoFit/>
          </a:bodyPr>
          <a:lstStyle/>
          <a:p>
            <a:pPr algn="ctr"/>
            <a:r>
              <a:rPr lang="en-US" sz="1400" b="1" dirty="0"/>
              <a:t>Promastigote</a:t>
            </a:r>
          </a:p>
          <a:p>
            <a:pPr algn="ctr"/>
            <a:r>
              <a:rPr lang="en-US" sz="1400" b="1" dirty="0"/>
              <a:t>invades</a:t>
            </a:r>
          </a:p>
          <a:p>
            <a:pPr algn="ctr"/>
            <a:r>
              <a:rPr lang="en-US" sz="1400" b="1" dirty="0"/>
              <a:t>macrophage</a:t>
            </a:r>
          </a:p>
        </p:txBody>
      </p:sp>
      <p:sp>
        <p:nvSpPr>
          <p:cNvPr id="50" name="TextBox 49">
            <a:extLst>
              <a:ext uri="{FF2B5EF4-FFF2-40B4-BE49-F238E27FC236}">
                <a16:creationId xmlns:a16="http://schemas.microsoft.com/office/drawing/2014/main" id="{4A5CF9DA-C864-885D-D08A-93A7B89867CA}"/>
              </a:ext>
            </a:extLst>
          </p:cNvPr>
          <p:cNvSpPr txBox="1"/>
          <p:nvPr/>
        </p:nvSpPr>
        <p:spPr>
          <a:xfrm>
            <a:off x="6539784" y="254559"/>
            <a:ext cx="1533760" cy="738664"/>
          </a:xfrm>
          <a:prstGeom prst="rect">
            <a:avLst/>
          </a:prstGeom>
          <a:noFill/>
        </p:spPr>
        <p:txBody>
          <a:bodyPr wrap="square">
            <a:spAutoFit/>
          </a:bodyPr>
          <a:lstStyle/>
          <a:p>
            <a:pPr algn="ctr"/>
            <a:r>
              <a:rPr lang="en-US" sz="1400" b="1" dirty="0"/>
              <a:t>Promastigote</a:t>
            </a:r>
          </a:p>
          <a:p>
            <a:pPr algn="ctr"/>
            <a:r>
              <a:rPr lang="en-US" sz="1400" b="1" dirty="0"/>
              <a:t>transformed</a:t>
            </a:r>
          </a:p>
          <a:p>
            <a:pPr algn="ctr"/>
            <a:r>
              <a:rPr lang="en-US" sz="1400" b="1" dirty="0"/>
              <a:t>to Amastigote</a:t>
            </a:r>
          </a:p>
        </p:txBody>
      </p:sp>
      <p:sp>
        <p:nvSpPr>
          <p:cNvPr id="52" name="TextBox 51">
            <a:extLst>
              <a:ext uri="{FF2B5EF4-FFF2-40B4-BE49-F238E27FC236}">
                <a16:creationId xmlns:a16="http://schemas.microsoft.com/office/drawing/2014/main" id="{92FE6DF7-C58B-FB75-804C-4B4A5C0FB018}"/>
              </a:ext>
            </a:extLst>
          </p:cNvPr>
          <p:cNvSpPr txBox="1"/>
          <p:nvPr/>
        </p:nvSpPr>
        <p:spPr>
          <a:xfrm>
            <a:off x="3891974" y="549801"/>
            <a:ext cx="1317066" cy="523220"/>
          </a:xfrm>
          <a:prstGeom prst="rect">
            <a:avLst/>
          </a:prstGeom>
          <a:noFill/>
        </p:spPr>
        <p:txBody>
          <a:bodyPr wrap="square">
            <a:spAutoFit/>
          </a:bodyPr>
          <a:lstStyle/>
          <a:p>
            <a:pPr algn="ctr"/>
            <a:r>
              <a:rPr lang="en-US" sz="1400" b="1" dirty="0"/>
              <a:t>Amastigote</a:t>
            </a:r>
          </a:p>
          <a:p>
            <a:pPr algn="ctr"/>
            <a:r>
              <a:rPr lang="en-US" sz="1400" b="1" dirty="0"/>
              <a:t>multiplies</a:t>
            </a:r>
          </a:p>
        </p:txBody>
      </p:sp>
      <p:sp>
        <p:nvSpPr>
          <p:cNvPr id="54" name="TextBox 53">
            <a:extLst>
              <a:ext uri="{FF2B5EF4-FFF2-40B4-BE49-F238E27FC236}">
                <a16:creationId xmlns:a16="http://schemas.microsoft.com/office/drawing/2014/main" id="{6807FE67-CEE7-DC19-7458-5D9A01520662}"/>
              </a:ext>
            </a:extLst>
          </p:cNvPr>
          <p:cNvSpPr txBox="1"/>
          <p:nvPr/>
        </p:nvSpPr>
        <p:spPr>
          <a:xfrm>
            <a:off x="502196" y="948649"/>
            <a:ext cx="1280160" cy="523220"/>
          </a:xfrm>
          <a:prstGeom prst="rect">
            <a:avLst/>
          </a:prstGeom>
          <a:noFill/>
        </p:spPr>
        <p:txBody>
          <a:bodyPr wrap="square">
            <a:spAutoFit/>
          </a:bodyPr>
          <a:lstStyle/>
          <a:p>
            <a:pPr algn="ctr"/>
            <a:r>
              <a:rPr lang="en-US" sz="1400" b="1" dirty="0"/>
              <a:t>Macrophage</a:t>
            </a:r>
          </a:p>
          <a:p>
            <a:pPr algn="ctr"/>
            <a:r>
              <a:rPr lang="en-US" sz="1400" b="1" dirty="0"/>
              <a:t>Rupture </a:t>
            </a:r>
          </a:p>
        </p:txBody>
      </p:sp>
      <p:sp>
        <p:nvSpPr>
          <p:cNvPr id="56" name="TextBox 55">
            <a:extLst>
              <a:ext uri="{FF2B5EF4-FFF2-40B4-BE49-F238E27FC236}">
                <a16:creationId xmlns:a16="http://schemas.microsoft.com/office/drawing/2014/main" id="{660C30ED-0AC3-36AE-124E-9D39EC830567}"/>
              </a:ext>
            </a:extLst>
          </p:cNvPr>
          <p:cNvSpPr txBox="1"/>
          <p:nvPr/>
        </p:nvSpPr>
        <p:spPr>
          <a:xfrm>
            <a:off x="219182" y="2578508"/>
            <a:ext cx="1981110" cy="307777"/>
          </a:xfrm>
          <a:prstGeom prst="rect">
            <a:avLst/>
          </a:prstGeom>
          <a:noFill/>
        </p:spPr>
        <p:txBody>
          <a:bodyPr wrap="square">
            <a:spAutoFit/>
          </a:bodyPr>
          <a:lstStyle/>
          <a:p>
            <a:pPr algn="ctr"/>
            <a:r>
              <a:rPr lang="en-US" sz="1400" b="1" dirty="0"/>
              <a:t>Amastigotes release</a:t>
            </a:r>
          </a:p>
        </p:txBody>
      </p:sp>
      <p:pic>
        <p:nvPicPr>
          <p:cNvPr id="63" name="Picture 62">
            <a:extLst>
              <a:ext uri="{FF2B5EF4-FFF2-40B4-BE49-F238E27FC236}">
                <a16:creationId xmlns:a16="http://schemas.microsoft.com/office/drawing/2014/main" id="{66E5C138-4E4D-DE52-8116-72EA1DD971A6}"/>
              </a:ext>
            </a:extLst>
          </p:cNvPr>
          <p:cNvPicPr>
            <a:picLocks noChangeAspect="1"/>
          </p:cNvPicPr>
          <p:nvPr/>
        </p:nvPicPr>
        <p:blipFill>
          <a:blip r:embed="rId19" cstate="print">
            <a:clrChange>
              <a:clrFrom>
                <a:srgbClr val="FFFFFF"/>
              </a:clrFrom>
              <a:clrTo>
                <a:srgbClr val="FFFFFF">
                  <a:alpha val="0"/>
                </a:srgbClr>
              </a:clrTo>
            </a:clrChange>
          </a:blip>
          <a:stretch>
            <a:fillRect/>
          </a:stretch>
        </p:blipFill>
        <p:spPr>
          <a:xfrm rot="20066536">
            <a:off x="8297342" y="3488818"/>
            <a:ext cx="548640" cy="1075037"/>
          </a:xfrm>
          <a:prstGeom prst="rect">
            <a:avLst/>
          </a:prstGeom>
        </p:spPr>
      </p:pic>
      <p:pic>
        <p:nvPicPr>
          <p:cNvPr id="64" name="Picture 63">
            <a:extLst>
              <a:ext uri="{FF2B5EF4-FFF2-40B4-BE49-F238E27FC236}">
                <a16:creationId xmlns:a16="http://schemas.microsoft.com/office/drawing/2014/main" id="{671714C6-5F73-13CA-7582-07CA5D47C891}"/>
              </a:ext>
            </a:extLst>
          </p:cNvPr>
          <p:cNvPicPr>
            <a:picLocks noChangeAspect="1"/>
          </p:cNvPicPr>
          <p:nvPr/>
        </p:nvPicPr>
        <p:blipFill>
          <a:blip r:embed="rId18" cstate="print">
            <a:clrChange>
              <a:clrFrom>
                <a:srgbClr val="FFFFFF"/>
              </a:clrFrom>
              <a:clrTo>
                <a:srgbClr val="FFFFFF">
                  <a:alpha val="0"/>
                </a:srgbClr>
              </a:clrTo>
            </a:clrChange>
          </a:blip>
          <a:stretch>
            <a:fillRect/>
          </a:stretch>
        </p:blipFill>
        <p:spPr>
          <a:xfrm>
            <a:off x="491375" y="4787189"/>
            <a:ext cx="507578" cy="609524"/>
          </a:xfrm>
          <a:prstGeom prst="rect">
            <a:avLst/>
          </a:prstGeom>
        </p:spPr>
      </p:pic>
      <p:sp>
        <p:nvSpPr>
          <p:cNvPr id="2" name="Slide Number Placeholder 1">
            <a:extLst>
              <a:ext uri="{FF2B5EF4-FFF2-40B4-BE49-F238E27FC236}">
                <a16:creationId xmlns:a16="http://schemas.microsoft.com/office/drawing/2014/main" id="{B66DB9F3-743A-02D5-D705-0B9BAB736B36}"/>
              </a:ext>
            </a:extLst>
          </p:cNvPr>
          <p:cNvSpPr>
            <a:spLocks noGrp="1"/>
          </p:cNvSpPr>
          <p:nvPr>
            <p:ph type="sldNum" sz="quarter" idx="12"/>
          </p:nvPr>
        </p:nvSpPr>
        <p:spPr/>
        <p:txBody>
          <a:bodyPr/>
          <a:lstStyle/>
          <a:p>
            <a:fld id="{3D85CD1F-2119-481A-95AF-1B3E43D79863}" type="slidenum">
              <a:rPr lang="en-US" smtClean="0"/>
              <a:t>5</a:t>
            </a:fld>
            <a:endParaRPr lang="en-US"/>
          </a:p>
        </p:txBody>
      </p:sp>
    </p:spTree>
    <p:extLst>
      <p:ext uri="{BB962C8B-B14F-4D97-AF65-F5344CB8AC3E}">
        <p14:creationId xmlns:p14="http://schemas.microsoft.com/office/powerpoint/2010/main" val="318161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62"/>
                                        </p:tgtEl>
                                        <p:attrNameLst>
                                          <p:attrName>ppt_w</p:attrName>
                                        </p:attrNameLst>
                                      </p:cBhvr>
                                      <p:tavLst>
                                        <p:tav tm="0">
                                          <p:val>
                                            <p:strVal val="ppt_w"/>
                                          </p:val>
                                        </p:tav>
                                        <p:tav tm="100000">
                                          <p:val>
                                            <p:fltVal val="0"/>
                                          </p:val>
                                        </p:tav>
                                      </p:tavLst>
                                    </p:anim>
                                    <p:anim calcmode="lin" valueType="num">
                                      <p:cBhvr>
                                        <p:cTn id="12" dur="1000"/>
                                        <p:tgtEl>
                                          <p:spTgt spid="62"/>
                                        </p:tgtEl>
                                        <p:attrNameLst>
                                          <p:attrName>ppt_h</p:attrName>
                                        </p:attrNameLst>
                                      </p:cBhvr>
                                      <p:tavLst>
                                        <p:tav tm="0">
                                          <p:val>
                                            <p:strVal val="ppt_h"/>
                                          </p:val>
                                        </p:tav>
                                        <p:tav tm="100000">
                                          <p:val>
                                            <p:fltVal val="0"/>
                                          </p:val>
                                        </p:tav>
                                      </p:tavLst>
                                    </p:anim>
                                    <p:anim calcmode="lin" valueType="num">
                                      <p:cBhvr>
                                        <p:cTn id="13" dur="1000"/>
                                        <p:tgtEl>
                                          <p:spTgt spid="62"/>
                                        </p:tgtEl>
                                        <p:attrNameLst>
                                          <p:attrName>style.rotation</p:attrName>
                                        </p:attrNameLst>
                                      </p:cBhvr>
                                      <p:tavLst>
                                        <p:tav tm="0">
                                          <p:val>
                                            <p:fltVal val="0"/>
                                          </p:val>
                                        </p:tav>
                                        <p:tav tm="100000">
                                          <p:val>
                                            <p:fltVal val="90"/>
                                          </p:val>
                                        </p:tav>
                                      </p:tavLst>
                                    </p:anim>
                                    <p:animEffect transition="out" filter="fade">
                                      <p:cBhvr>
                                        <p:cTn id="14" dur="1000"/>
                                        <p:tgtEl>
                                          <p:spTgt spid="62"/>
                                        </p:tgtEl>
                                      </p:cBhvr>
                                    </p:animEffect>
                                    <p:set>
                                      <p:cBhvr>
                                        <p:cTn id="15" dur="1" fill="hold">
                                          <p:stCondLst>
                                            <p:cond delay="999"/>
                                          </p:stCondLst>
                                        </p:cTn>
                                        <p:tgtEl>
                                          <p:spTgt spid="62"/>
                                        </p:tgtEl>
                                        <p:attrNameLst>
                                          <p:attrName>style.visibility</p:attrName>
                                        </p:attrNameLst>
                                      </p:cBhvr>
                                      <p:to>
                                        <p:strVal val="hidden"/>
                                      </p:to>
                                    </p:set>
                                  </p:childTnLst>
                                </p:cTn>
                              </p:par>
                              <p:par>
                                <p:cTn id="16" presetID="53" presetClass="entr" presetSubtype="16"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wipe(left)">
                                      <p:cBhvr>
                                        <p:cTn id="35" dur="500"/>
                                        <p:tgtEl>
                                          <p:spTgt spid="11">
                                            <p:txEl>
                                              <p:pRg st="1" end="1"/>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p:tgtEl>
                                          <p:spTgt spid="39"/>
                                        </p:tgtEl>
                                        <p:attrNameLst>
                                          <p:attrName>ppt_y</p:attrName>
                                        </p:attrNameLst>
                                      </p:cBhvr>
                                      <p:tavLst>
                                        <p:tav tm="0">
                                          <p:val>
                                            <p:strVal val="#ppt_y+#ppt_h*1.125000"/>
                                          </p:val>
                                        </p:tav>
                                        <p:tav tm="100000">
                                          <p:val>
                                            <p:strVal val="#ppt_y"/>
                                          </p:val>
                                        </p:tav>
                                      </p:tavLst>
                                    </p:anim>
                                    <p:animEffect transition="in" filter="wipe(up)">
                                      <p:cBhvr>
                                        <p:cTn id="45" dur="500"/>
                                        <p:tgtEl>
                                          <p:spTgt spid="39"/>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64" presetClass="path" presetSubtype="0" accel="50000" decel="50000" fill="hold" nodeType="withEffect">
                                  <p:stCondLst>
                                    <p:cond delay="0"/>
                                  </p:stCondLst>
                                  <p:childTnLst>
                                    <p:animMotion origin="layout" path="M 3.61111E-6 -1.48148E-6 L -0.09202 -0.29028 " pathEditMode="relative" rAng="0" ptsTypes="AA">
                                      <p:cBhvr>
                                        <p:cTn id="51" dur="2000" fill="hold"/>
                                        <p:tgtEl>
                                          <p:spTgt spid="14"/>
                                        </p:tgtEl>
                                        <p:attrNameLst>
                                          <p:attrName>ppt_x</p:attrName>
                                          <p:attrName>ppt_y</p:attrName>
                                        </p:attrNameLst>
                                      </p:cBhvr>
                                      <p:rCtr x="-4601" y="-14514"/>
                                    </p:animMotion>
                                  </p:childTnLst>
                                </p:cTn>
                              </p:par>
                            </p:childTnLst>
                          </p:cTn>
                        </p:par>
                        <p:par>
                          <p:cTn id="52" fill="hold">
                            <p:stCondLst>
                              <p:cond delay="2500"/>
                            </p:stCondLst>
                            <p:childTnLst>
                              <p:par>
                                <p:cTn id="53" presetID="53" presetClass="exit" presetSubtype="32" fill="hold" nodeType="afterEffect">
                                  <p:stCondLst>
                                    <p:cond delay="0"/>
                                  </p:stCondLst>
                                  <p:childTnLst>
                                    <p:anim calcmode="lin" valueType="num">
                                      <p:cBhvr>
                                        <p:cTn id="54" dur="500"/>
                                        <p:tgtEl>
                                          <p:spTgt spid="14"/>
                                        </p:tgtEl>
                                        <p:attrNameLst>
                                          <p:attrName>ppt_w</p:attrName>
                                        </p:attrNameLst>
                                      </p:cBhvr>
                                      <p:tavLst>
                                        <p:tav tm="0">
                                          <p:val>
                                            <p:strVal val="ppt_w"/>
                                          </p:val>
                                        </p:tav>
                                        <p:tav tm="100000">
                                          <p:val>
                                            <p:fltVal val="0"/>
                                          </p:val>
                                        </p:tav>
                                      </p:tavLst>
                                    </p:anim>
                                    <p:anim calcmode="lin" valueType="num">
                                      <p:cBhvr>
                                        <p:cTn id="55" dur="500"/>
                                        <p:tgtEl>
                                          <p:spTgt spid="14"/>
                                        </p:tgtEl>
                                        <p:attrNameLst>
                                          <p:attrName>ppt_h</p:attrName>
                                        </p:attrNameLst>
                                      </p:cBhvr>
                                      <p:tavLst>
                                        <p:tav tm="0">
                                          <p:val>
                                            <p:strVal val="ppt_h"/>
                                          </p:val>
                                        </p:tav>
                                        <p:tav tm="100000">
                                          <p:val>
                                            <p:fltVal val="0"/>
                                          </p:val>
                                        </p:tav>
                                      </p:tavLst>
                                    </p:anim>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53" presetClass="entr" presetSubtype="16"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right)">
                                      <p:cBhvr>
                                        <p:cTn id="67" dur="500"/>
                                        <p:tgtEl>
                                          <p:spTgt spid="47"/>
                                        </p:tgtEl>
                                      </p:cBhvr>
                                    </p:animEffect>
                                  </p:childTnLst>
                                </p:cTn>
                              </p:par>
                              <p:par>
                                <p:cTn id="68" presetID="16" presetClass="entr" presetSubtype="37"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outVertical)">
                                      <p:cBhvr>
                                        <p:cTn id="70" dur="500"/>
                                        <p:tgtEl>
                                          <p:spTgt spid="50"/>
                                        </p:tgtEl>
                                      </p:cBhvr>
                                    </p:animEffect>
                                  </p:child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right)">
                                      <p:cBhvr>
                                        <p:cTn id="81" dur="500"/>
                                        <p:tgtEl>
                                          <p:spTgt spid="4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500"/>
                            </p:stCondLst>
                            <p:childTnLst>
                              <p:par>
                                <p:cTn id="86" presetID="53" presetClass="entr" presetSubtype="16"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cBhvr additive="base">
                                        <p:cTn id="98" dur="500"/>
                                        <p:tgtEl>
                                          <p:spTgt spid="54"/>
                                        </p:tgtEl>
                                        <p:attrNameLst>
                                          <p:attrName>ppt_x</p:attrName>
                                        </p:attrNameLst>
                                      </p:cBhvr>
                                      <p:tavLst>
                                        <p:tav tm="0">
                                          <p:val>
                                            <p:strVal val="#ppt_x+#ppt_w*1.125000"/>
                                          </p:val>
                                        </p:tav>
                                        <p:tav tm="100000">
                                          <p:val>
                                            <p:strVal val="#ppt_x"/>
                                          </p:val>
                                        </p:tav>
                                      </p:tavLst>
                                    </p:anim>
                                    <p:animEffect transition="in" filter="wipe(left)">
                                      <p:cBhvr>
                                        <p:cTn id="99" dur="500"/>
                                        <p:tgtEl>
                                          <p:spTgt spid="54"/>
                                        </p:tgtEl>
                                      </p:cBhvr>
                                    </p:animEffect>
                                  </p:childTnLst>
                                </p:cTn>
                              </p:par>
                            </p:childTnLst>
                          </p:cTn>
                        </p:par>
                        <p:par>
                          <p:cTn id="100" fill="hold">
                            <p:stCondLst>
                              <p:cond delay="500"/>
                            </p:stCondLst>
                            <p:childTnLst>
                              <p:par>
                                <p:cTn id="101" presetID="53" presetClass="entr" presetSubtype="16"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wipe(left)">
                                      <p:cBhvr>
                                        <p:cTn id="109" dur="500"/>
                                        <p:tgtEl>
                                          <p:spTgt spid="5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nodeType="click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up)">
                                      <p:cBhvr>
                                        <p:cTn id="114" dur="500"/>
                                        <p:tgtEl>
                                          <p:spTgt spid="44"/>
                                        </p:tgtEl>
                                      </p:cBhvr>
                                    </p:animEffect>
                                  </p:childTnLst>
                                </p:cTn>
                              </p:par>
                            </p:childTnLst>
                          </p:cTn>
                        </p:par>
                        <p:par>
                          <p:cTn id="115" fill="hold">
                            <p:stCondLst>
                              <p:cond delay="500"/>
                            </p:stCondLst>
                            <p:childTnLst>
                              <p:par>
                                <p:cTn id="116" presetID="1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additive="base">
                                        <p:cTn id="118" dur="500"/>
                                        <p:tgtEl>
                                          <p:spTgt spid="20"/>
                                        </p:tgtEl>
                                        <p:attrNameLst>
                                          <p:attrName>ppt_y</p:attrName>
                                        </p:attrNameLst>
                                      </p:cBhvr>
                                      <p:tavLst>
                                        <p:tav tm="0">
                                          <p:val>
                                            <p:strVal val="#ppt_y-#ppt_h*1.125000"/>
                                          </p:val>
                                        </p:tav>
                                        <p:tav tm="100000">
                                          <p:val>
                                            <p:strVal val="#ppt_y"/>
                                          </p:val>
                                        </p:tav>
                                      </p:tavLst>
                                    </p:anim>
                                    <p:animEffect transition="in" filter="wipe(down)">
                                      <p:cBhvr>
                                        <p:cTn id="119" dur="500"/>
                                        <p:tgtEl>
                                          <p:spTgt spid="20"/>
                                        </p:tgtEl>
                                      </p:cBhvr>
                                    </p:animEffect>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1500"/>
                            </p:stCondLst>
                            <p:childTnLst>
                              <p:par>
                                <p:cTn id="125" presetID="22" presetClass="entr" presetSubtype="8" fill="hold" grpId="0" nodeType="afterEffect">
                                  <p:stCondLst>
                                    <p:cond delay="0"/>
                                  </p:stCondLst>
                                  <p:childTnLst>
                                    <p:set>
                                      <p:cBhvr>
                                        <p:cTn id="126" dur="1" fill="hold">
                                          <p:stCondLst>
                                            <p:cond delay="0"/>
                                          </p:stCondLst>
                                        </p:cTn>
                                        <p:tgtEl>
                                          <p:spTgt spid="31">
                                            <p:txEl>
                                              <p:pRg st="1" end="1"/>
                                            </p:txEl>
                                          </p:spTgt>
                                        </p:tgtEl>
                                        <p:attrNameLst>
                                          <p:attrName>style.visibility</p:attrName>
                                        </p:attrNameLst>
                                      </p:cBhvr>
                                      <p:to>
                                        <p:strVal val="visible"/>
                                      </p:to>
                                    </p:set>
                                    <p:animEffect transition="in" filter="wipe(left)">
                                      <p:cBhvr>
                                        <p:cTn id="127" dur="500"/>
                                        <p:tgtEl>
                                          <p:spTgt spid="31">
                                            <p:txEl>
                                              <p:pRg st="1" end="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up)">
                                      <p:cBhvr>
                                        <p:cTn id="132" dur="500"/>
                                        <p:tgtEl>
                                          <p:spTgt spid="43"/>
                                        </p:tgtEl>
                                      </p:cBhvr>
                                    </p:animEffect>
                                  </p:childTnLst>
                                </p:cTn>
                              </p:par>
                            </p:childTnLst>
                          </p:cTn>
                        </p:par>
                        <p:par>
                          <p:cTn id="133" fill="hold">
                            <p:stCondLst>
                              <p:cond delay="500"/>
                            </p:stCondLst>
                            <p:childTnLst>
                              <p:par>
                                <p:cTn id="134" presetID="12" presetClass="entr" presetSubtype="1"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additive="base">
                                        <p:cTn id="136" dur="500"/>
                                        <p:tgtEl>
                                          <p:spTgt spid="33"/>
                                        </p:tgtEl>
                                        <p:attrNameLst>
                                          <p:attrName>ppt_y</p:attrName>
                                        </p:attrNameLst>
                                      </p:cBhvr>
                                      <p:tavLst>
                                        <p:tav tm="0">
                                          <p:val>
                                            <p:strVal val="#ppt_y-#ppt_h*1.125000"/>
                                          </p:val>
                                        </p:tav>
                                        <p:tav tm="100000">
                                          <p:val>
                                            <p:strVal val="#ppt_y"/>
                                          </p:val>
                                        </p:tav>
                                      </p:tavLst>
                                    </p:anim>
                                    <p:animEffect transition="in" filter="wipe(down)">
                                      <p:cBhvr>
                                        <p:cTn id="137" dur="500"/>
                                        <p:tgtEl>
                                          <p:spTgt spid="33"/>
                                        </p:tgtEl>
                                      </p:cBhvr>
                                    </p:animEffect>
                                  </p:childTnLst>
                                </p:cTn>
                              </p:par>
                            </p:childTnLst>
                          </p:cTn>
                        </p:par>
                        <p:par>
                          <p:cTn id="138" fill="hold">
                            <p:stCondLst>
                              <p:cond delay="1000"/>
                            </p:stCondLst>
                            <p:childTnLst>
                              <p:par>
                                <p:cTn id="139" presetID="12" presetClass="entr" presetSubtype="1" fill="hold" nodeType="afterEffect">
                                  <p:stCondLst>
                                    <p:cond delay="0"/>
                                  </p:stCondLst>
                                  <p:childTnLst>
                                    <p:set>
                                      <p:cBhvr>
                                        <p:cTn id="140" dur="1" fill="hold">
                                          <p:stCondLst>
                                            <p:cond delay="0"/>
                                          </p:stCondLst>
                                        </p:cTn>
                                        <p:tgtEl>
                                          <p:spTgt spid="64"/>
                                        </p:tgtEl>
                                        <p:attrNameLst>
                                          <p:attrName>style.visibility</p:attrName>
                                        </p:attrNameLst>
                                      </p:cBhvr>
                                      <p:to>
                                        <p:strVal val="visible"/>
                                      </p:to>
                                    </p:set>
                                    <p:anim calcmode="lin" valueType="num">
                                      <p:cBhvr additive="base">
                                        <p:cTn id="141" dur="500"/>
                                        <p:tgtEl>
                                          <p:spTgt spid="64"/>
                                        </p:tgtEl>
                                        <p:attrNameLst>
                                          <p:attrName>ppt_y</p:attrName>
                                        </p:attrNameLst>
                                      </p:cBhvr>
                                      <p:tavLst>
                                        <p:tav tm="0">
                                          <p:val>
                                            <p:strVal val="#ppt_y-#ppt_h*1.125000"/>
                                          </p:val>
                                        </p:tav>
                                        <p:tav tm="100000">
                                          <p:val>
                                            <p:strVal val="#ppt_y"/>
                                          </p:val>
                                        </p:tav>
                                      </p:tavLst>
                                    </p:anim>
                                    <p:animEffect transition="in" filter="wipe(down)">
                                      <p:cBhvr>
                                        <p:cTn id="142" dur="500"/>
                                        <p:tgtEl>
                                          <p:spTgt spid="64"/>
                                        </p:tgtEl>
                                      </p:cBhvr>
                                    </p:animEffect>
                                  </p:childTnLst>
                                </p:cTn>
                              </p:par>
                              <p:par>
                                <p:cTn id="143" presetID="12" presetClass="entr" presetSubtype="1" fill="hold"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additive="base">
                                        <p:cTn id="145" dur="500"/>
                                        <p:tgtEl>
                                          <p:spTgt spid="21"/>
                                        </p:tgtEl>
                                        <p:attrNameLst>
                                          <p:attrName>ppt_y</p:attrName>
                                        </p:attrNameLst>
                                      </p:cBhvr>
                                      <p:tavLst>
                                        <p:tav tm="0">
                                          <p:val>
                                            <p:strVal val="#ppt_y-#ppt_h*1.125000"/>
                                          </p:val>
                                        </p:tav>
                                        <p:tav tm="100000">
                                          <p:val>
                                            <p:strVal val="#ppt_y"/>
                                          </p:val>
                                        </p:tav>
                                      </p:tavLst>
                                    </p:anim>
                                    <p:animEffect transition="in" filter="wipe(down)">
                                      <p:cBhvr>
                                        <p:cTn id="146" dur="500"/>
                                        <p:tgtEl>
                                          <p:spTgt spid="21"/>
                                        </p:tgtEl>
                                      </p:cBhvr>
                                    </p:animEffect>
                                  </p:childTnLst>
                                </p:cTn>
                              </p:par>
                            </p:childTnLst>
                          </p:cTn>
                        </p:par>
                        <p:par>
                          <p:cTn id="147" fill="hold">
                            <p:stCondLst>
                              <p:cond delay="1500"/>
                            </p:stCondLst>
                            <p:childTnLst>
                              <p:par>
                                <p:cTn id="148" presetID="23" presetClass="exit" presetSubtype="32" fill="hold" nodeType="afterEffect">
                                  <p:stCondLst>
                                    <p:cond delay="0"/>
                                  </p:stCondLst>
                                  <p:childTnLst>
                                    <p:anim calcmode="lin" valueType="num">
                                      <p:cBhvr>
                                        <p:cTn id="149" dur="500"/>
                                        <p:tgtEl>
                                          <p:spTgt spid="64"/>
                                        </p:tgtEl>
                                        <p:attrNameLst>
                                          <p:attrName>ppt_w</p:attrName>
                                        </p:attrNameLst>
                                      </p:cBhvr>
                                      <p:tavLst>
                                        <p:tav tm="0">
                                          <p:val>
                                            <p:strVal val="ppt_w"/>
                                          </p:val>
                                        </p:tav>
                                        <p:tav tm="100000">
                                          <p:val>
                                            <p:fltVal val="0"/>
                                          </p:val>
                                        </p:tav>
                                      </p:tavLst>
                                    </p:anim>
                                    <p:anim calcmode="lin" valueType="num">
                                      <p:cBhvr>
                                        <p:cTn id="150" dur="500"/>
                                        <p:tgtEl>
                                          <p:spTgt spid="64"/>
                                        </p:tgtEl>
                                        <p:attrNameLst>
                                          <p:attrName>ppt_h</p:attrName>
                                        </p:attrNameLst>
                                      </p:cBhvr>
                                      <p:tavLst>
                                        <p:tav tm="0">
                                          <p:val>
                                            <p:strVal val="ppt_h"/>
                                          </p:val>
                                        </p:tav>
                                        <p:tav tm="100000">
                                          <p:val>
                                            <p:fltVal val="0"/>
                                          </p:val>
                                        </p:tav>
                                      </p:tavLst>
                                    </p:anim>
                                    <p:set>
                                      <p:cBhvr>
                                        <p:cTn id="151" dur="1" fill="hold">
                                          <p:stCondLst>
                                            <p:cond delay="499"/>
                                          </p:stCondLst>
                                        </p:cTn>
                                        <p:tgtEl>
                                          <p:spTgt spid="64"/>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left)">
                                      <p:cBhvr>
                                        <p:cTn id="156" dur="500"/>
                                        <p:tgtEl>
                                          <p:spTgt spid="42"/>
                                        </p:tgtEl>
                                      </p:cBhvr>
                                    </p:animEffect>
                                  </p:childTnLst>
                                </p:cTn>
                              </p:par>
                              <p:par>
                                <p:cTn id="157" presetID="16" presetClass="entr" presetSubtype="42" fill="hold" nodeType="with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barn(outHorizontal)">
                                      <p:cBhvr>
                                        <p:cTn id="159" dur="500"/>
                                        <p:tgtEl>
                                          <p:spTgt spid="22"/>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wipe(left)">
                                      <p:cBhvr>
                                        <p:cTn id="162" dur="500"/>
                                        <p:tgtEl>
                                          <p:spTgt spid="35"/>
                                        </p:tgtEl>
                                      </p:cBhvr>
                                    </p:animEffect>
                                  </p:childTnLst>
                                </p:cTn>
                              </p:par>
                            </p:childTnLst>
                          </p:cTn>
                        </p:par>
                        <p:par>
                          <p:cTn id="163" fill="hold">
                            <p:stCondLst>
                              <p:cond delay="500"/>
                            </p:stCondLst>
                            <p:childTnLst>
                              <p:par>
                                <p:cTn id="164" presetID="22" presetClass="entr" presetSubtype="8" fill="hold" nodeType="after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wipe(left)">
                                      <p:cBhvr>
                                        <p:cTn id="166" dur="500"/>
                                        <p:tgtEl>
                                          <p:spTgt spid="41"/>
                                        </p:tgtEl>
                                      </p:cBhvr>
                                    </p:animEffect>
                                  </p:childTnLst>
                                </p:cTn>
                              </p:par>
                            </p:childTnLst>
                          </p:cTn>
                        </p:par>
                        <p:par>
                          <p:cTn id="167" fill="hold">
                            <p:stCondLst>
                              <p:cond delay="1000"/>
                            </p:stCondLst>
                            <p:childTnLst>
                              <p:par>
                                <p:cTn id="168" presetID="53" presetClass="entr" presetSubtype="16" fill="hold" nodeType="afterEffect">
                                  <p:stCondLst>
                                    <p:cond delay="0"/>
                                  </p:stCondLst>
                                  <p:childTnLst>
                                    <p:set>
                                      <p:cBhvr>
                                        <p:cTn id="169" dur="1" fill="hold">
                                          <p:stCondLst>
                                            <p:cond delay="0"/>
                                          </p:stCondLst>
                                        </p:cTn>
                                        <p:tgtEl>
                                          <p:spTgt spid="23"/>
                                        </p:tgtEl>
                                        <p:attrNameLst>
                                          <p:attrName>style.visibility</p:attrName>
                                        </p:attrNameLst>
                                      </p:cBhvr>
                                      <p:to>
                                        <p:strVal val="visible"/>
                                      </p:to>
                                    </p:set>
                                    <p:anim calcmode="lin" valueType="num">
                                      <p:cBhvr>
                                        <p:cTn id="170" dur="500" fill="hold"/>
                                        <p:tgtEl>
                                          <p:spTgt spid="23"/>
                                        </p:tgtEl>
                                        <p:attrNameLst>
                                          <p:attrName>ppt_w</p:attrName>
                                        </p:attrNameLst>
                                      </p:cBhvr>
                                      <p:tavLst>
                                        <p:tav tm="0">
                                          <p:val>
                                            <p:fltVal val="0"/>
                                          </p:val>
                                        </p:tav>
                                        <p:tav tm="100000">
                                          <p:val>
                                            <p:strVal val="#ppt_w"/>
                                          </p:val>
                                        </p:tav>
                                      </p:tavLst>
                                    </p:anim>
                                    <p:anim calcmode="lin" valueType="num">
                                      <p:cBhvr>
                                        <p:cTn id="171" dur="500" fill="hold"/>
                                        <p:tgtEl>
                                          <p:spTgt spid="23"/>
                                        </p:tgtEl>
                                        <p:attrNameLst>
                                          <p:attrName>ppt_h</p:attrName>
                                        </p:attrNameLst>
                                      </p:cBhvr>
                                      <p:tavLst>
                                        <p:tav tm="0">
                                          <p:val>
                                            <p:fltVal val="0"/>
                                          </p:val>
                                        </p:tav>
                                        <p:tav tm="100000">
                                          <p:val>
                                            <p:strVal val="#ppt_h"/>
                                          </p:val>
                                        </p:tav>
                                      </p:tavLst>
                                    </p:anim>
                                    <p:animEffect transition="in" filter="fade">
                                      <p:cBhvr>
                                        <p:cTn id="172" dur="500"/>
                                        <p:tgtEl>
                                          <p:spTgt spid="23"/>
                                        </p:tgtEl>
                                      </p:cBhvr>
                                    </p:animEffect>
                                  </p:childTnLst>
                                </p:cTn>
                              </p:par>
                              <p:par>
                                <p:cTn id="173" presetID="16" presetClass="entr" presetSubtype="21" fill="hold" grpId="0" nodeType="with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barn(inVertical)">
                                      <p:cBhvr>
                                        <p:cTn id="175" dur="500"/>
                                        <p:tgtEl>
                                          <p:spTgt spid="3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40"/>
                                        </p:tgtEl>
                                        <p:attrNameLst>
                                          <p:attrName>style.visibility</p:attrName>
                                        </p:attrNameLst>
                                      </p:cBhvr>
                                      <p:to>
                                        <p:strVal val="visible"/>
                                      </p:to>
                                    </p:set>
                                    <p:animEffect transition="in" filter="wipe(down)">
                                      <p:cBhvr>
                                        <p:cTn id="180" dur="500"/>
                                        <p:tgtEl>
                                          <p:spTgt spid="40"/>
                                        </p:tgtEl>
                                      </p:cBhvr>
                                    </p:animEffect>
                                  </p:childTnLst>
                                </p:cTn>
                              </p:par>
                            </p:childTnLst>
                          </p:cTn>
                        </p:par>
                        <p:par>
                          <p:cTn id="181" fill="hold">
                            <p:stCondLst>
                              <p:cond delay="500"/>
                            </p:stCondLst>
                            <p:childTnLst>
                              <p:par>
                                <p:cTn id="182" presetID="12" presetClass="entr" presetSubtype="4" fill="hold" nodeType="afterEffect">
                                  <p:stCondLst>
                                    <p:cond delay="0"/>
                                  </p:stCondLst>
                                  <p:childTnLst>
                                    <p:set>
                                      <p:cBhvr>
                                        <p:cTn id="183" dur="1" fill="hold">
                                          <p:stCondLst>
                                            <p:cond delay="0"/>
                                          </p:stCondLst>
                                        </p:cTn>
                                        <p:tgtEl>
                                          <p:spTgt spid="63"/>
                                        </p:tgtEl>
                                        <p:attrNameLst>
                                          <p:attrName>style.visibility</p:attrName>
                                        </p:attrNameLst>
                                      </p:cBhvr>
                                      <p:to>
                                        <p:strVal val="visible"/>
                                      </p:to>
                                    </p:set>
                                    <p:anim calcmode="lin" valueType="num">
                                      <p:cBhvr additive="base">
                                        <p:cTn id="184" dur="500"/>
                                        <p:tgtEl>
                                          <p:spTgt spid="63"/>
                                        </p:tgtEl>
                                        <p:attrNameLst>
                                          <p:attrName>ppt_y</p:attrName>
                                        </p:attrNameLst>
                                      </p:cBhvr>
                                      <p:tavLst>
                                        <p:tav tm="0">
                                          <p:val>
                                            <p:strVal val="#ppt_y+#ppt_h*1.125000"/>
                                          </p:val>
                                        </p:tav>
                                        <p:tav tm="100000">
                                          <p:val>
                                            <p:strVal val="#ppt_y"/>
                                          </p:val>
                                        </p:tav>
                                      </p:tavLst>
                                    </p:anim>
                                    <p:animEffect transition="in" filter="wipe(up)">
                                      <p:cBhvr>
                                        <p:cTn id="18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31" grpId="0" uiExpand="1" build="p"/>
      <p:bldP spid="11" grpId="0" uiExpand="1" build="p"/>
      <p:bldP spid="33" grpId="0"/>
      <p:bldP spid="35" grpId="0"/>
      <p:bldP spid="37" grpId="0"/>
      <p:bldP spid="39" grpId="0"/>
      <p:bldP spid="50" grpId="0"/>
      <p:bldP spid="52" grpId="0"/>
      <p:bldP spid="54"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929718" cy="3266985"/>
          </a:xfrm>
          <a:prstGeom prst="rect">
            <a:avLst/>
          </a:prstGeom>
          <a:noFill/>
        </p:spPr>
        <p:txBody>
          <a:bodyPr wrap="square" rtlCol="1">
            <a:spAutoFit/>
          </a:bodyPr>
          <a:lstStyle/>
          <a:p>
            <a:pPr algn="l" rtl="0">
              <a:lnSpc>
                <a:spcPct val="150000"/>
              </a:lnSpc>
            </a:pPr>
            <a:r>
              <a:rPr lang="en-US" sz="2000" b="1" dirty="0">
                <a:solidFill>
                  <a:srgbClr val="C00000"/>
                </a:solidFill>
                <a:latin typeface="Arial" pitchFamily="34" charset="0"/>
                <a:cs typeface="Arial" pitchFamily="34" charset="0"/>
                <a:sym typeface="Wingdings"/>
              </a:rPr>
              <a:t> </a:t>
            </a:r>
            <a:r>
              <a:rPr lang="en-US" sz="2000" b="1" dirty="0">
                <a:solidFill>
                  <a:srgbClr val="C00000"/>
                </a:solidFill>
                <a:latin typeface="Arial" pitchFamily="34" charset="0"/>
                <a:cs typeface="Arial" pitchFamily="34" charset="0"/>
              </a:rPr>
              <a:t>Definitive host: </a:t>
            </a:r>
            <a:r>
              <a:rPr lang="en-US" sz="2000" b="1" dirty="0">
                <a:solidFill>
                  <a:srgbClr val="002060"/>
                </a:solidFill>
                <a:latin typeface="Arial" pitchFamily="34" charset="0"/>
                <a:cs typeface="Arial" pitchFamily="34" charset="0"/>
              </a:rPr>
              <a:t>Man.</a:t>
            </a:r>
          </a:p>
          <a:p>
            <a:pPr algn="l" rtl="0">
              <a:lnSpc>
                <a:spcPct val="150000"/>
              </a:lnSpc>
            </a:pPr>
            <a:r>
              <a:rPr lang="en-US" sz="2000" b="1" dirty="0">
                <a:solidFill>
                  <a:srgbClr val="C00000"/>
                </a:solidFill>
                <a:latin typeface="Arial" pitchFamily="34" charset="0"/>
                <a:cs typeface="Arial" pitchFamily="34" charset="0"/>
                <a:sym typeface="Wingdings"/>
              </a:rPr>
              <a:t></a:t>
            </a:r>
            <a:r>
              <a:rPr lang="en-US" sz="2000" b="1" dirty="0">
                <a:solidFill>
                  <a:srgbClr val="C00000"/>
                </a:solidFill>
                <a:latin typeface="Arial" pitchFamily="34" charset="0"/>
                <a:cs typeface="Arial" pitchFamily="34" charset="0"/>
              </a:rPr>
              <a:t>Reservoir host: </a:t>
            </a:r>
            <a:r>
              <a:rPr lang="en-US" sz="2000" b="1" dirty="0">
                <a:solidFill>
                  <a:srgbClr val="002060"/>
                </a:solidFill>
                <a:latin typeface="Arial" pitchFamily="34" charset="0"/>
                <a:cs typeface="Arial" pitchFamily="34" charset="0"/>
              </a:rPr>
              <a:t>Dogs &amp; rodents.</a:t>
            </a:r>
          </a:p>
          <a:p>
            <a:pPr algn="l" rtl="0">
              <a:lnSpc>
                <a:spcPct val="150000"/>
              </a:lnSpc>
            </a:pPr>
            <a:r>
              <a:rPr lang="en-US" sz="2000" b="1" dirty="0">
                <a:solidFill>
                  <a:srgbClr val="C00000"/>
                </a:solidFill>
                <a:latin typeface="Arial" pitchFamily="34" charset="0"/>
                <a:cs typeface="Arial" pitchFamily="34" charset="0"/>
                <a:sym typeface="Wingdings"/>
              </a:rPr>
              <a:t></a:t>
            </a:r>
            <a:r>
              <a:rPr lang="en-US" sz="2000" b="1" dirty="0">
                <a:solidFill>
                  <a:srgbClr val="C00000"/>
                </a:solidFill>
                <a:latin typeface="Arial" pitchFamily="34" charset="0"/>
                <a:cs typeface="Arial" pitchFamily="34" charset="0"/>
              </a:rPr>
              <a:t>Vector: </a:t>
            </a:r>
            <a:r>
              <a:rPr lang="en-US" sz="2000" b="1" dirty="0">
                <a:solidFill>
                  <a:srgbClr val="002060"/>
                </a:solidFill>
                <a:latin typeface="Arial" pitchFamily="34" charset="0"/>
                <a:cs typeface="Arial" pitchFamily="34" charset="0"/>
              </a:rPr>
              <a:t>Female sand fly (</a:t>
            </a:r>
            <a:r>
              <a:rPr lang="en-US" sz="2000" b="1" i="1" dirty="0" err="1">
                <a:solidFill>
                  <a:srgbClr val="C00000"/>
                </a:solidFill>
                <a:latin typeface="Arial" pitchFamily="34" charset="0"/>
                <a:cs typeface="Arial" pitchFamily="34" charset="0"/>
              </a:rPr>
              <a:t>Phlebotomus</a:t>
            </a:r>
            <a:r>
              <a:rPr lang="en-US" sz="2000" b="1" i="1" dirty="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for OWVL &amp; </a:t>
            </a:r>
            <a:r>
              <a:rPr lang="en-US" sz="2000" b="1" i="1" dirty="0" err="1">
                <a:solidFill>
                  <a:srgbClr val="C00000"/>
                </a:solidFill>
                <a:latin typeface="Arial" pitchFamily="34" charset="0"/>
                <a:cs typeface="Arial" pitchFamily="34" charset="0"/>
              </a:rPr>
              <a:t>Lutzomyia</a:t>
            </a:r>
            <a:r>
              <a:rPr lang="en-US" sz="2000" b="1" dirty="0">
                <a:solidFill>
                  <a:srgbClr val="002060"/>
                </a:solidFill>
                <a:latin typeface="Arial" pitchFamily="34" charset="0"/>
                <a:cs typeface="Arial" pitchFamily="34" charset="0"/>
              </a:rPr>
              <a:t> in NWVL) </a:t>
            </a:r>
          </a:p>
          <a:p>
            <a:pPr algn="l" rtl="0">
              <a:lnSpc>
                <a:spcPct val="150000"/>
              </a:lnSpc>
              <a:buClr>
                <a:srgbClr val="C00000"/>
              </a:buClr>
              <a:buFont typeface="Wingdings" pitchFamily="2" charset="2"/>
              <a:buChar char="v"/>
            </a:pPr>
            <a:r>
              <a:rPr lang="en-US" sz="2000" b="1" dirty="0">
                <a:solidFill>
                  <a:srgbClr val="002060"/>
                </a:solidFill>
                <a:latin typeface="Arial" pitchFamily="34" charset="0"/>
                <a:cs typeface="Arial" pitchFamily="34" charset="0"/>
              </a:rPr>
              <a:t> </a:t>
            </a:r>
            <a:r>
              <a:rPr lang="en-US" sz="2000" b="1" dirty="0">
                <a:solidFill>
                  <a:srgbClr val="C00000"/>
                </a:solidFill>
                <a:latin typeface="Arial" pitchFamily="34" charset="0"/>
                <a:cs typeface="Arial" pitchFamily="34" charset="0"/>
              </a:rPr>
              <a:t>Infective stage: - </a:t>
            </a:r>
            <a:r>
              <a:rPr lang="en-US" sz="2000" b="1" dirty="0">
                <a:solidFill>
                  <a:srgbClr val="002060"/>
                </a:solidFill>
                <a:latin typeface="Arial" pitchFamily="34" charset="0"/>
                <a:cs typeface="Arial" pitchFamily="34" charset="0"/>
              </a:rPr>
              <a:t>Promastigote (when transmitted by sand fly) </a:t>
            </a:r>
          </a:p>
          <a:p>
            <a:pPr marL="342900" indent="-342900" algn="l" rtl="0">
              <a:lnSpc>
                <a:spcPct val="150000"/>
              </a:lnSpc>
              <a:buClr>
                <a:srgbClr val="C00000"/>
              </a:buClr>
              <a:buFontTx/>
              <a:buChar char="-"/>
            </a:pPr>
            <a:r>
              <a:rPr lang="en-US" sz="2000" b="1" dirty="0">
                <a:solidFill>
                  <a:srgbClr val="002060"/>
                </a:solidFill>
                <a:latin typeface="Arial" pitchFamily="34" charset="0"/>
                <a:cs typeface="Arial" pitchFamily="34" charset="0"/>
              </a:rPr>
              <a:t>Amastigote by other modes</a:t>
            </a:r>
          </a:p>
          <a:p>
            <a:pPr marL="342900" indent="-342900" algn="l" rtl="0">
              <a:lnSpc>
                <a:spcPct val="150000"/>
              </a:lnSpc>
              <a:buClr>
                <a:srgbClr val="C00000"/>
              </a:buClr>
              <a:buFont typeface="Wingdings" panose="05000000000000000000" pitchFamily="2" charset="2"/>
              <a:buChar char="v"/>
            </a:pPr>
            <a:r>
              <a:rPr lang="en-US" sz="2000" b="1" dirty="0">
                <a:solidFill>
                  <a:srgbClr val="C00000"/>
                </a:solidFill>
                <a:latin typeface="Arial" pitchFamily="34" charset="0"/>
                <a:cs typeface="Arial" pitchFamily="34" charset="0"/>
              </a:rPr>
              <a:t>Habitat: </a:t>
            </a:r>
            <a:r>
              <a:rPr lang="en-US" sz="2000" b="1" dirty="0">
                <a:solidFill>
                  <a:srgbClr val="002060"/>
                </a:solidFill>
                <a:latin typeface="Arial" pitchFamily="34" charset="0"/>
                <a:cs typeface="Arial" pitchFamily="34" charset="0"/>
              </a:rPr>
              <a:t>Reticuloendothelial cells</a:t>
            </a:r>
            <a:endParaRPr lang="ar-EG" sz="2000" dirty="0"/>
          </a:p>
        </p:txBody>
      </p:sp>
      <p:sp>
        <p:nvSpPr>
          <p:cNvPr id="5" name="TextBox 4"/>
          <p:cNvSpPr txBox="1"/>
          <p:nvPr/>
        </p:nvSpPr>
        <p:spPr>
          <a:xfrm>
            <a:off x="1955829" y="3635268"/>
            <a:ext cx="471490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Mode of transmission</a:t>
            </a:r>
            <a:endParaRPr lang="ar-EG" sz="2000" b="1" dirty="0">
              <a:solidFill>
                <a:srgbClr val="C00000"/>
              </a:solidFill>
              <a:latin typeface="Arial" pitchFamily="34" charset="0"/>
              <a:cs typeface="Arial" pitchFamily="34" charset="0"/>
            </a:endParaRPr>
          </a:p>
        </p:txBody>
      </p:sp>
      <p:sp>
        <p:nvSpPr>
          <p:cNvPr id="6" name="TextBox 5"/>
          <p:cNvSpPr txBox="1"/>
          <p:nvPr/>
        </p:nvSpPr>
        <p:spPr>
          <a:xfrm>
            <a:off x="214282" y="4170071"/>
            <a:ext cx="8929718" cy="2805320"/>
          </a:xfrm>
          <a:prstGeom prst="rect">
            <a:avLst/>
          </a:prstGeom>
          <a:noFill/>
        </p:spPr>
        <p:txBody>
          <a:bodyPr wrap="square" rtlCol="1">
            <a:spAutoFit/>
          </a:bodyPr>
          <a:lstStyle/>
          <a:p>
            <a:pPr algn="l" rtl="0">
              <a:lnSpc>
                <a:spcPct val="150000"/>
              </a:lnSpc>
            </a:pPr>
            <a:r>
              <a:rPr lang="en-US" sz="2000" b="1" dirty="0">
                <a:solidFill>
                  <a:srgbClr val="002060"/>
                </a:solidFill>
                <a:latin typeface="Arial" pitchFamily="34" charset="0"/>
                <a:cs typeface="Arial" pitchFamily="34" charset="0"/>
              </a:rPr>
              <a:t>1-Bite of infected sand fly (biological transmission)</a:t>
            </a:r>
          </a:p>
          <a:p>
            <a:pPr algn="l" rtl="0">
              <a:lnSpc>
                <a:spcPct val="150000"/>
              </a:lnSpc>
            </a:pPr>
            <a:r>
              <a:rPr lang="en-US" sz="2000" b="1" dirty="0">
                <a:solidFill>
                  <a:srgbClr val="002060"/>
                </a:solidFill>
                <a:latin typeface="Arial" pitchFamily="34" charset="0"/>
                <a:cs typeface="Arial" pitchFamily="34" charset="0"/>
              </a:rPr>
              <a:t>2- Mechanical transmission (interrupted feeding of blood sucking arthropods)</a:t>
            </a:r>
          </a:p>
          <a:p>
            <a:pPr algn="l" rtl="0">
              <a:lnSpc>
                <a:spcPct val="150000"/>
              </a:lnSpc>
            </a:pPr>
            <a:r>
              <a:rPr lang="en-US" sz="2000" b="1" dirty="0">
                <a:solidFill>
                  <a:srgbClr val="002060"/>
                </a:solidFill>
                <a:latin typeface="Arial" pitchFamily="34" charset="0"/>
                <a:cs typeface="Arial" pitchFamily="34" charset="0"/>
              </a:rPr>
              <a:t>3- Blood transfusion.</a:t>
            </a:r>
          </a:p>
          <a:p>
            <a:pPr algn="l" rtl="0">
              <a:lnSpc>
                <a:spcPct val="150000"/>
              </a:lnSpc>
            </a:pPr>
            <a:r>
              <a:rPr lang="en-US" sz="2000" b="1" dirty="0">
                <a:solidFill>
                  <a:srgbClr val="002060"/>
                </a:solidFill>
                <a:latin typeface="Arial" pitchFamily="34" charset="0"/>
                <a:cs typeface="Arial" pitchFamily="34" charset="0"/>
              </a:rPr>
              <a:t>4- Congenital transmission.</a:t>
            </a:r>
          </a:p>
          <a:p>
            <a:pPr algn="l" rtl="0">
              <a:lnSpc>
                <a:spcPct val="150000"/>
              </a:lnSpc>
            </a:pPr>
            <a:endParaRPr lang="ar-EG" sz="2000" b="1" dirty="0">
              <a:solidFill>
                <a:srgbClr val="002060"/>
              </a:solidFill>
            </a:endParaRPr>
          </a:p>
        </p:txBody>
      </p:sp>
      <p:pic>
        <p:nvPicPr>
          <p:cNvPr id="2" name="Picture 1" descr="No photo description available.">
            <a:extLst>
              <a:ext uri="{FF2B5EF4-FFF2-40B4-BE49-F238E27FC236}">
                <a16:creationId xmlns:a16="http://schemas.microsoft.com/office/drawing/2014/main" id="{CFE998AB-A95A-9114-D610-DF26603C2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312" y="214290"/>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8C05980-8DEF-3B2F-ACDC-3E5A182B00B3}"/>
              </a:ext>
            </a:extLst>
          </p:cNvPr>
          <p:cNvSpPr>
            <a:spLocks noGrp="1"/>
          </p:cNvSpPr>
          <p:nvPr>
            <p:ph type="sldNum" sz="quarter" idx="12"/>
          </p:nvPr>
        </p:nvSpPr>
        <p:spPr/>
        <p:txBody>
          <a:bodyPr/>
          <a:lstStyle/>
          <a:p>
            <a:fld id="{3D85CD1F-2119-481A-95AF-1B3E43D79863}" type="slidenum">
              <a:rPr lang="en-US" smtClean="0"/>
              <a:t>6</a:t>
            </a:fld>
            <a:endParaRPr lang="en-US"/>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74" y="428604"/>
            <a:ext cx="3143272"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3200" b="1" dirty="0">
                <a:solidFill>
                  <a:srgbClr val="C00000"/>
                </a:solidFill>
                <a:latin typeface="Arial" pitchFamily="34" charset="0"/>
                <a:cs typeface="Arial" pitchFamily="34" charset="0"/>
              </a:rPr>
              <a:t>Pathogenesis</a:t>
            </a:r>
            <a:endParaRPr lang="ar-EG" sz="3200" b="1" dirty="0">
              <a:solidFill>
                <a:srgbClr val="C00000"/>
              </a:solidFill>
              <a:latin typeface="Arial" pitchFamily="34" charset="0"/>
              <a:cs typeface="Arial" pitchFamily="34" charset="0"/>
            </a:endParaRPr>
          </a:p>
        </p:txBody>
      </p:sp>
      <p:sp>
        <p:nvSpPr>
          <p:cNvPr id="5" name="TextBox 4"/>
          <p:cNvSpPr txBox="1"/>
          <p:nvPr/>
        </p:nvSpPr>
        <p:spPr>
          <a:xfrm>
            <a:off x="214282" y="1142984"/>
            <a:ext cx="8501122" cy="3671005"/>
          </a:xfrm>
          <a:prstGeom prst="rect">
            <a:avLst/>
          </a:prstGeom>
          <a:noFill/>
        </p:spPr>
        <p:txBody>
          <a:bodyPr wrap="square" rtlCol="1">
            <a:spAutoFit/>
          </a:bodyPr>
          <a:lstStyle/>
          <a:p>
            <a:pPr algn="just" rtl="0">
              <a:lnSpc>
                <a:spcPct val="200000"/>
              </a:lnSpc>
            </a:pPr>
            <a:r>
              <a:rPr lang="en-US" sz="2400" b="1" dirty="0">
                <a:solidFill>
                  <a:srgbClr val="002060"/>
                </a:solidFill>
                <a:latin typeface="Arial" pitchFamily="34" charset="0"/>
                <a:cs typeface="Arial" pitchFamily="34" charset="0"/>
              </a:rPr>
              <a:t>Amastigotes multiply inside the macrophages </a:t>
            </a:r>
            <a:r>
              <a:rPr lang="en-US" sz="2400" b="1" dirty="0">
                <a:solidFill>
                  <a:srgbClr val="002060"/>
                </a:solidFill>
                <a:latin typeface="Arial" pitchFamily="34" charset="0"/>
                <a:cs typeface="Arial" pitchFamily="34" charset="0"/>
                <a:sym typeface="Wingdings"/>
              </a:rPr>
              <a:t></a:t>
            </a:r>
            <a:r>
              <a:rPr lang="en-US" sz="2400" b="1" dirty="0">
                <a:solidFill>
                  <a:srgbClr val="002060"/>
                </a:solidFill>
                <a:latin typeface="Arial" pitchFamily="34" charset="0"/>
                <a:cs typeface="Arial" pitchFamily="34" charset="0"/>
              </a:rPr>
              <a:t> the cells rupture </a:t>
            </a:r>
            <a:r>
              <a:rPr lang="en-US" sz="2400" b="1" dirty="0">
                <a:solidFill>
                  <a:srgbClr val="002060"/>
                </a:solidFill>
                <a:latin typeface="Arial" pitchFamily="34" charset="0"/>
                <a:cs typeface="Arial" pitchFamily="34" charset="0"/>
                <a:sym typeface="Wingdings"/>
              </a:rPr>
              <a:t></a:t>
            </a:r>
            <a:r>
              <a:rPr lang="en-US" sz="2400" b="1" dirty="0">
                <a:solidFill>
                  <a:srgbClr val="002060"/>
                </a:solidFill>
                <a:latin typeface="Arial" pitchFamily="34" charset="0"/>
                <a:cs typeface="Arial" pitchFamily="34" charset="0"/>
              </a:rPr>
              <a:t> the organisms pass to the blood and reach viscera </a:t>
            </a:r>
            <a:r>
              <a:rPr lang="en-US" sz="2400" b="1" dirty="0">
                <a:solidFill>
                  <a:srgbClr val="002060"/>
                </a:solidFill>
                <a:latin typeface="Arial" pitchFamily="34" charset="0"/>
                <a:cs typeface="Arial" pitchFamily="34" charset="0"/>
                <a:sym typeface="Wingdings"/>
              </a:rPr>
              <a:t></a:t>
            </a:r>
            <a:r>
              <a:rPr lang="en-US" sz="2400" b="1" dirty="0">
                <a:solidFill>
                  <a:srgbClr val="002060"/>
                </a:solidFill>
                <a:latin typeface="Arial" pitchFamily="34" charset="0"/>
                <a:cs typeface="Arial" pitchFamily="34" charset="0"/>
              </a:rPr>
              <a:t> invade and multiply in different organs </a:t>
            </a:r>
            <a:r>
              <a:rPr lang="en-US" sz="2400" b="1" dirty="0">
                <a:solidFill>
                  <a:srgbClr val="C00000"/>
                </a:solidFill>
                <a:latin typeface="Arial" pitchFamily="34" charset="0"/>
                <a:cs typeface="Arial" pitchFamily="34" charset="0"/>
              </a:rPr>
              <a:t>(ex. Spleen, liver, lymph nodes, &amp; bone marrow)</a:t>
            </a:r>
            <a:r>
              <a:rPr lang="en-US" sz="2400" b="1" dirty="0">
                <a:solidFill>
                  <a:srgbClr val="002060"/>
                </a:solidFill>
                <a:latin typeface="Arial" pitchFamily="34" charset="0"/>
                <a:cs typeface="Arial" pitchFamily="34" charset="0"/>
              </a:rPr>
              <a:t> </a:t>
            </a:r>
            <a:r>
              <a:rPr lang="en-US" sz="2400" b="1" dirty="0">
                <a:solidFill>
                  <a:srgbClr val="002060"/>
                </a:solidFill>
                <a:latin typeface="Arial" pitchFamily="34" charset="0"/>
                <a:cs typeface="Arial" pitchFamily="34" charset="0"/>
                <a:sym typeface="Wingdings"/>
              </a:rPr>
              <a:t></a:t>
            </a:r>
            <a:r>
              <a:rPr lang="en-US" sz="2400" b="1" dirty="0">
                <a:solidFill>
                  <a:srgbClr val="002060"/>
                </a:solidFill>
                <a:latin typeface="Arial" pitchFamily="34" charset="0"/>
                <a:cs typeface="Arial" pitchFamily="34" charset="0"/>
              </a:rPr>
              <a:t> hyperplasia and enlargement of the affected organs. </a:t>
            </a:r>
          </a:p>
        </p:txBody>
      </p:sp>
      <p:sp>
        <p:nvSpPr>
          <p:cNvPr id="6" name="Slide Number Placeholder 5"/>
          <p:cNvSpPr>
            <a:spLocks noGrp="1"/>
          </p:cNvSpPr>
          <p:nvPr>
            <p:ph type="sldNum" sz="quarter" idx="12"/>
          </p:nvPr>
        </p:nvSpPr>
        <p:spPr/>
        <p:txBody>
          <a:bodyPr/>
          <a:lstStyle/>
          <a:p>
            <a:fld id="{07B6CFFE-0213-49D3-9CF4-3FCF2C6C4918}" type="slidenum">
              <a:rPr lang="ar-EG" smtClean="0"/>
              <a:pPr/>
              <a:t>7</a:t>
            </a:fld>
            <a:endParaRPr lang="ar-EG"/>
          </a:p>
        </p:txBody>
      </p:sp>
      <p:pic>
        <p:nvPicPr>
          <p:cNvPr id="2" name="Picture 1" descr="No photo description available.">
            <a:extLst>
              <a:ext uri="{FF2B5EF4-FFF2-40B4-BE49-F238E27FC236}">
                <a16:creationId xmlns:a16="http://schemas.microsoft.com/office/drawing/2014/main" id="{908A3C51-4D60-22D8-F65B-1666A70EF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312" y="158019"/>
            <a:ext cx="854833" cy="86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74" y="642918"/>
            <a:ext cx="335758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Clinical pictures</a:t>
            </a:r>
            <a:endParaRPr lang="ar-EG" sz="2800" b="1" dirty="0">
              <a:solidFill>
                <a:srgbClr val="C00000"/>
              </a:solidFill>
              <a:latin typeface="Arial" pitchFamily="34" charset="0"/>
              <a:cs typeface="Arial" pitchFamily="34" charset="0"/>
            </a:endParaRPr>
          </a:p>
        </p:txBody>
      </p:sp>
      <p:cxnSp>
        <p:nvCxnSpPr>
          <p:cNvPr id="6" name="Straight Connector 5"/>
          <p:cNvCxnSpPr/>
          <p:nvPr/>
        </p:nvCxnSpPr>
        <p:spPr>
          <a:xfrm rot="5400000">
            <a:off x="4108447" y="1392223"/>
            <a:ext cx="35719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00496" y="1571612"/>
            <a:ext cx="307183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714480" y="1571612"/>
            <a:ext cx="2286016"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572398" y="171369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929454" y="1714488"/>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4282" y="2000240"/>
            <a:ext cx="4000528"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C00000"/>
                </a:solidFill>
                <a:latin typeface="Arial" pitchFamily="34" charset="0"/>
                <a:cs typeface="Arial" pitchFamily="34" charset="0"/>
              </a:rPr>
              <a:t>1)Local lesion (</a:t>
            </a:r>
            <a:r>
              <a:rPr lang="en-US" sz="2000" b="1" dirty="0" err="1">
                <a:solidFill>
                  <a:srgbClr val="C00000"/>
                </a:solidFill>
                <a:latin typeface="Arial" pitchFamily="34" charset="0"/>
                <a:cs typeface="Arial" pitchFamily="34" charset="0"/>
              </a:rPr>
              <a:t>leishmanioma</a:t>
            </a:r>
            <a:r>
              <a:rPr lang="en-US" sz="2000" b="1" dirty="0">
                <a:solidFill>
                  <a:srgbClr val="C00000"/>
                </a:solidFill>
                <a:latin typeface="Arial" pitchFamily="34" charset="0"/>
                <a:cs typeface="Arial" pitchFamily="34" charset="0"/>
              </a:rPr>
              <a:t>):</a:t>
            </a:r>
          </a:p>
          <a:p>
            <a:pPr algn="ctr" rtl="0"/>
            <a:r>
              <a:rPr lang="en-US" sz="2000" b="1" dirty="0">
                <a:solidFill>
                  <a:srgbClr val="002060"/>
                </a:solidFill>
                <a:latin typeface="Arial" pitchFamily="34" charset="0"/>
                <a:cs typeface="Arial" pitchFamily="34" charset="0"/>
              </a:rPr>
              <a:t>A small papule at the site of insect bite.</a:t>
            </a:r>
            <a:endParaRPr lang="ar-EG" sz="2000" dirty="0">
              <a:solidFill>
                <a:srgbClr val="002060"/>
              </a:solidFill>
            </a:endParaRPr>
          </a:p>
        </p:txBody>
      </p:sp>
      <p:sp>
        <p:nvSpPr>
          <p:cNvPr id="18" name="TextBox 17"/>
          <p:cNvSpPr txBox="1"/>
          <p:nvPr/>
        </p:nvSpPr>
        <p:spPr>
          <a:xfrm>
            <a:off x="6143636" y="2000240"/>
            <a:ext cx="2000264"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sz="2000" b="1" dirty="0">
                <a:solidFill>
                  <a:srgbClr val="C00000"/>
                </a:solidFill>
                <a:latin typeface="Arial" pitchFamily="34" charset="0"/>
                <a:cs typeface="Arial" pitchFamily="34" charset="0"/>
              </a:rPr>
              <a:t>2)Systemic manifestations </a:t>
            </a:r>
            <a:endParaRPr lang="en-US" sz="2000" dirty="0">
              <a:solidFill>
                <a:srgbClr val="C00000"/>
              </a:solidFill>
              <a:latin typeface="Arial" pitchFamily="34" charset="0"/>
              <a:cs typeface="Arial" pitchFamily="34" charset="0"/>
            </a:endParaRPr>
          </a:p>
        </p:txBody>
      </p:sp>
      <p:cxnSp>
        <p:nvCxnSpPr>
          <p:cNvPr id="20" name="Straight Connector 19"/>
          <p:cNvCxnSpPr/>
          <p:nvPr/>
        </p:nvCxnSpPr>
        <p:spPr>
          <a:xfrm rot="5400000">
            <a:off x="6715934" y="3000372"/>
            <a:ext cx="427834" cy="79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571472" y="3214686"/>
            <a:ext cx="635798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29454" y="3214686"/>
            <a:ext cx="128588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93274" y="3392884"/>
            <a:ext cx="357190"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4282" y="3714752"/>
            <a:ext cx="107157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l" rtl="0"/>
            <a:r>
              <a:rPr lang="en-US" b="1" dirty="0">
                <a:solidFill>
                  <a:srgbClr val="FF0000"/>
                </a:solidFill>
                <a:latin typeface="Arial" pitchFamily="34" charset="0"/>
                <a:cs typeface="Arial" pitchFamily="34" charset="0"/>
              </a:rPr>
              <a:t>1-</a:t>
            </a:r>
            <a:r>
              <a:rPr lang="en-US" b="1" dirty="0">
                <a:solidFill>
                  <a:srgbClr val="002060"/>
                </a:solidFill>
                <a:latin typeface="Arial" pitchFamily="34" charset="0"/>
                <a:cs typeface="Arial" pitchFamily="34" charset="0"/>
              </a:rPr>
              <a:t>Fever</a:t>
            </a:r>
            <a:endParaRPr lang="ar-EG" b="1" dirty="0">
              <a:solidFill>
                <a:srgbClr val="002060"/>
              </a:solidFill>
              <a:latin typeface="Arial" pitchFamily="34" charset="0"/>
              <a:cs typeface="Arial" pitchFamily="34" charset="0"/>
            </a:endParaRPr>
          </a:p>
        </p:txBody>
      </p:sp>
      <p:cxnSp>
        <p:nvCxnSpPr>
          <p:cNvPr id="33" name="Straight Arrow Connector 32"/>
          <p:cNvCxnSpPr/>
          <p:nvPr/>
        </p:nvCxnSpPr>
        <p:spPr>
          <a:xfrm rot="5400000">
            <a:off x="500828" y="4356900"/>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4282" y="4572008"/>
            <a:ext cx="150016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b="1" dirty="0">
                <a:solidFill>
                  <a:srgbClr val="002060"/>
                </a:solidFill>
                <a:latin typeface="Arial" pitchFamily="34" charset="0"/>
                <a:cs typeface="Arial" pitchFamily="34" charset="0"/>
              </a:rPr>
              <a:t>Intermitted with double or triple daily rise</a:t>
            </a:r>
            <a:endParaRPr lang="ar-EG" b="1" dirty="0">
              <a:solidFill>
                <a:srgbClr val="002060"/>
              </a:solidFill>
              <a:latin typeface="Arial" pitchFamily="34" charset="0"/>
              <a:cs typeface="Arial" pitchFamily="34" charset="0"/>
            </a:endParaRPr>
          </a:p>
        </p:txBody>
      </p:sp>
      <p:cxnSp>
        <p:nvCxnSpPr>
          <p:cNvPr id="36" name="Straight Arrow Connector 35"/>
          <p:cNvCxnSpPr/>
          <p:nvPr/>
        </p:nvCxnSpPr>
        <p:spPr>
          <a:xfrm rot="5400000">
            <a:off x="2501092" y="3428206"/>
            <a:ext cx="428628"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57356" y="3929066"/>
            <a:ext cx="207170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b="1" dirty="0">
                <a:solidFill>
                  <a:srgbClr val="FF0000"/>
                </a:solidFill>
                <a:latin typeface="Arial" pitchFamily="34" charset="0"/>
                <a:cs typeface="Arial" pitchFamily="34" charset="0"/>
              </a:rPr>
              <a:t>2-</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Hepatomegaly</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splenomegaly</a:t>
            </a:r>
            <a:r>
              <a:rPr lang="en-US" b="1" dirty="0">
                <a:solidFill>
                  <a:srgbClr val="002060"/>
                </a:solidFill>
                <a:latin typeface="Arial" pitchFamily="34" charset="0"/>
                <a:cs typeface="Arial" pitchFamily="34" charset="0"/>
              </a:rPr>
              <a:t> and lymph node enlargement</a:t>
            </a:r>
            <a:endParaRPr lang="ar-EG" b="1" dirty="0">
              <a:solidFill>
                <a:srgbClr val="002060"/>
              </a:solidFill>
              <a:latin typeface="Arial" pitchFamily="34" charset="0"/>
              <a:cs typeface="Arial" pitchFamily="34" charset="0"/>
            </a:endParaRPr>
          </a:p>
        </p:txBody>
      </p:sp>
      <p:cxnSp>
        <p:nvCxnSpPr>
          <p:cNvPr id="46" name="Straight Arrow Connector 45"/>
          <p:cNvCxnSpPr/>
          <p:nvPr/>
        </p:nvCxnSpPr>
        <p:spPr>
          <a:xfrm rot="5400000">
            <a:off x="4572794" y="3429000"/>
            <a:ext cx="427834"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71934" y="3857628"/>
            <a:ext cx="1857388"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b="1" dirty="0">
                <a:solidFill>
                  <a:srgbClr val="FF0000"/>
                </a:solidFill>
                <a:latin typeface="Arial" pitchFamily="34" charset="0"/>
                <a:cs typeface="Arial" pitchFamily="34" charset="0"/>
              </a:rPr>
              <a:t>3-</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Diarrhoea</a:t>
            </a:r>
            <a:r>
              <a:rPr lang="en-US" b="1" dirty="0">
                <a:solidFill>
                  <a:srgbClr val="002060"/>
                </a:solidFill>
                <a:latin typeface="Arial" pitchFamily="34" charset="0"/>
                <a:cs typeface="Arial" pitchFamily="34" charset="0"/>
              </a:rPr>
              <a:t> or dysentery with ulceration of the intestine </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malabsorption</a:t>
            </a:r>
            <a:endParaRPr lang="ar-EG" b="1" dirty="0">
              <a:solidFill>
                <a:srgbClr val="002060"/>
              </a:solidFill>
              <a:latin typeface="Arial" pitchFamily="34" charset="0"/>
              <a:cs typeface="Arial" pitchFamily="34" charset="0"/>
            </a:endParaRPr>
          </a:p>
        </p:txBody>
      </p:sp>
      <p:cxnSp>
        <p:nvCxnSpPr>
          <p:cNvPr id="49" name="Straight Arrow Connector 48"/>
          <p:cNvCxnSpPr/>
          <p:nvPr/>
        </p:nvCxnSpPr>
        <p:spPr>
          <a:xfrm rot="5400000">
            <a:off x="6501620" y="3428206"/>
            <a:ext cx="428628"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068252" y="3833713"/>
            <a:ext cx="1498578"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lvl="0" algn="just" rtl="0"/>
            <a:r>
              <a:rPr lang="en-US" b="1" dirty="0">
                <a:solidFill>
                  <a:srgbClr val="FF0000"/>
                </a:solidFill>
                <a:latin typeface="Arial" pitchFamily="34" charset="0"/>
                <a:cs typeface="Arial" pitchFamily="34" charset="0"/>
              </a:rPr>
              <a:t>4-</a:t>
            </a:r>
            <a:r>
              <a:rPr lang="en-US" b="1" dirty="0">
                <a:solidFill>
                  <a:srgbClr val="002060"/>
                </a:solidFill>
                <a:latin typeface="Arial" pitchFamily="34" charset="0"/>
                <a:cs typeface="Arial" pitchFamily="34" charset="0"/>
              </a:rPr>
              <a:t> Oedema &amp; ascites due to </a:t>
            </a:r>
            <a:r>
              <a:rPr lang="en-US" b="1">
                <a:solidFill>
                  <a:srgbClr val="002060"/>
                </a:solidFill>
                <a:latin typeface="Arial" pitchFamily="34" charset="0"/>
                <a:cs typeface="Arial" pitchFamily="34" charset="0"/>
              </a:rPr>
              <a:t>liver affection (</a:t>
            </a:r>
            <a:r>
              <a:rPr lang="en-US" b="1" dirty="0">
                <a:solidFill>
                  <a:srgbClr val="002060"/>
                </a:solidFill>
                <a:latin typeface="Arial" pitchFamily="34" charset="0"/>
                <a:cs typeface="Arial" pitchFamily="34" charset="0"/>
              </a:rPr>
              <a:t>decrease</a:t>
            </a:r>
          </a:p>
          <a:p>
            <a:pPr algn="just" rtl="0"/>
            <a:r>
              <a:rPr lang="en-US" b="1" dirty="0">
                <a:solidFill>
                  <a:srgbClr val="002060"/>
                </a:solidFill>
                <a:latin typeface="Arial" pitchFamily="34" charset="0"/>
                <a:cs typeface="Arial" pitchFamily="34" charset="0"/>
              </a:rPr>
              <a:t>albumin).</a:t>
            </a:r>
            <a:endParaRPr lang="ar-EG" dirty="0">
              <a:solidFill>
                <a:srgbClr val="002060"/>
              </a:solidFill>
            </a:endParaRPr>
          </a:p>
        </p:txBody>
      </p:sp>
      <p:cxnSp>
        <p:nvCxnSpPr>
          <p:cNvPr id="52" name="Straight Arrow Connector 51"/>
          <p:cNvCxnSpPr/>
          <p:nvPr/>
        </p:nvCxnSpPr>
        <p:spPr>
          <a:xfrm rot="5400000">
            <a:off x="8001818" y="3428206"/>
            <a:ext cx="428628"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713652" y="3857628"/>
            <a:ext cx="1357322"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b="1" dirty="0">
                <a:solidFill>
                  <a:srgbClr val="FF0000"/>
                </a:solidFill>
                <a:latin typeface="Arial" pitchFamily="34" charset="0"/>
                <a:cs typeface="Arial" pitchFamily="34" charset="0"/>
              </a:rPr>
              <a:t>5-</a:t>
            </a:r>
            <a:r>
              <a:rPr lang="en-US" b="1" dirty="0">
                <a:solidFill>
                  <a:srgbClr val="002060"/>
                </a:solidFill>
                <a:latin typeface="Arial" pitchFamily="34" charset="0"/>
                <a:cs typeface="Arial" pitchFamily="34" charset="0"/>
              </a:rPr>
              <a:t> Loss of weight &amp; </a:t>
            </a:r>
            <a:r>
              <a:rPr lang="en-US" b="1" dirty="0" err="1">
                <a:solidFill>
                  <a:srgbClr val="002060"/>
                </a:solidFill>
                <a:latin typeface="Arial" pitchFamily="34" charset="0"/>
                <a:cs typeface="Arial" pitchFamily="34" charset="0"/>
              </a:rPr>
              <a:t>cachexia</a:t>
            </a:r>
            <a:r>
              <a:rPr lang="en-US" b="1" dirty="0">
                <a:solidFill>
                  <a:srgbClr val="002060"/>
                </a:solidFill>
                <a:latin typeface="Arial" pitchFamily="34" charset="0"/>
                <a:cs typeface="Arial" pitchFamily="34" charset="0"/>
              </a:rPr>
              <a:t> especially in thorax &amp; shoulder girdle</a:t>
            </a:r>
            <a:endParaRPr lang="ar-EG" b="1" dirty="0">
              <a:solidFill>
                <a:srgbClr val="002060"/>
              </a:solidFill>
              <a:latin typeface="Arial" pitchFamily="34" charset="0"/>
              <a:cs typeface="Arial" pitchFamily="34" charset="0"/>
            </a:endParaRPr>
          </a:p>
        </p:txBody>
      </p:sp>
      <p:pic>
        <p:nvPicPr>
          <p:cNvPr id="2" name="Picture 1" descr="No photo description available.">
            <a:extLst>
              <a:ext uri="{FF2B5EF4-FFF2-40B4-BE49-F238E27FC236}">
                <a16:creationId xmlns:a16="http://schemas.microsoft.com/office/drawing/2014/main" id="{DC2D562B-8AED-96BC-32C6-980E666C2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312" y="158019"/>
            <a:ext cx="854833" cy="867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31756A2-78B4-A0ED-8D3E-DBBB04843E46}"/>
              </a:ext>
            </a:extLst>
          </p:cNvPr>
          <p:cNvSpPr>
            <a:spLocks noGrp="1"/>
          </p:cNvSpPr>
          <p:nvPr>
            <p:ph type="sldNum" sz="quarter" idx="12"/>
          </p:nvPr>
        </p:nvSpPr>
        <p:spPr/>
        <p:txBody>
          <a:bodyPr/>
          <a:lstStyle/>
          <a:p>
            <a:fld id="{3D85CD1F-2119-481A-95AF-1B3E43D79863}" type="slidenum">
              <a:rPr lang="en-US" smtClean="0"/>
              <a:t>8</a:t>
            </a:fld>
            <a:endParaRPr lang="en-US"/>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4546" y="642918"/>
            <a:ext cx="492922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800" b="1" dirty="0">
                <a:solidFill>
                  <a:srgbClr val="C00000"/>
                </a:solidFill>
                <a:latin typeface="Arial" pitchFamily="34" charset="0"/>
                <a:cs typeface="Arial" pitchFamily="34" charset="0"/>
              </a:rPr>
              <a:t>2)Systemic manifestations</a:t>
            </a:r>
            <a:endParaRPr lang="ar-EG" dirty="0"/>
          </a:p>
        </p:txBody>
      </p:sp>
      <p:cxnSp>
        <p:nvCxnSpPr>
          <p:cNvPr id="7" name="Straight Connector 6"/>
          <p:cNvCxnSpPr/>
          <p:nvPr/>
        </p:nvCxnSpPr>
        <p:spPr>
          <a:xfrm rot="5400000">
            <a:off x="4286248" y="1357298"/>
            <a:ext cx="28575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29124" y="1500174"/>
            <a:ext cx="350046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000100" y="1500174"/>
            <a:ext cx="342902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858018" y="1642256"/>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7158" y="1928802"/>
            <a:ext cx="200026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sz="2000" b="1" dirty="0">
                <a:solidFill>
                  <a:srgbClr val="FF0000"/>
                </a:solidFill>
                <a:latin typeface="Arial" pitchFamily="34" charset="0"/>
                <a:cs typeface="Arial" pitchFamily="34" charset="0"/>
              </a:rPr>
              <a:t>6-</a:t>
            </a:r>
            <a:r>
              <a:rPr lang="en-US" sz="2000" b="1" dirty="0">
                <a:solidFill>
                  <a:srgbClr val="002060"/>
                </a:solidFill>
                <a:latin typeface="Arial" pitchFamily="34" charset="0"/>
                <a:cs typeface="Arial" pitchFamily="34" charset="0"/>
              </a:rPr>
              <a:t>Skin lesions</a:t>
            </a:r>
            <a:endParaRPr lang="ar-EG" sz="2000" b="1" dirty="0">
              <a:solidFill>
                <a:srgbClr val="002060"/>
              </a:solidFill>
              <a:latin typeface="Arial" pitchFamily="34" charset="0"/>
              <a:cs typeface="Arial" pitchFamily="34" charset="0"/>
            </a:endParaRPr>
          </a:p>
        </p:txBody>
      </p:sp>
      <p:cxnSp>
        <p:nvCxnSpPr>
          <p:cNvPr id="18" name="Straight Connector 17"/>
          <p:cNvCxnSpPr/>
          <p:nvPr/>
        </p:nvCxnSpPr>
        <p:spPr>
          <a:xfrm rot="5400000">
            <a:off x="965175" y="2535231"/>
            <a:ext cx="21431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71538" y="2643182"/>
            <a:ext cx="250033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500034" y="2643182"/>
            <a:ext cx="71438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57952" y="2786058"/>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429786" y="278526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3071810"/>
            <a:ext cx="2000232"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lvl="0" algn="just" rtl="0"/>
            <a:r>
              <a:rPr lang="en-US" b="1" dirty="0">
                <a:solidFill>
                  <a:srgbClr val="C00000"/>
                </a:solidFill>
                <a:latin typeface="Arial" pitchFamily="34" charset="0"/>
                <a:cs typeface="Arial" pitchFamily="34" charset="0"/>
              </a:rPr>
              <a:t>Pigmented skin patches </a:t>
            </a:r>
            <a:r>
              <a:rPr lang="en-US" b="1" dirty="0">
                <a:solidFill>
                  <a:srgbClr val="002060"/>
                </a:solidFill>
                <a:latin typeface="Arial" pitchFamily="34" charset="0"/>
                <a:cs typeface="Arial" pitchFamily="34" charset="0"/>
              </a:rPr>
              <a:t>early in the disease </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the skin turns dark (so the disease is called </a:t>
            </a:r>
            <a:r>
              <a:rPr lang="en-US" b="1" dirty="0">
                <a:solidFill>
                  <a:srgbClr val="C00000"/>
                </a:solidFill>
                <a:latin typeface="Arial" pitchFamily="34" charset="0"/>
                <a:cs typeface="Arial" pitchFamily="34" charset="0"/>
              </a:rPr>
              <a:t>Kala </a:t>
            </a:r>
            <a:r>
              <a:rPr lang="en-US" b="1" dirty="0" err="1">
                <a:solidFill>
                  <a:srgbClr val="C00000"/>
                </a:solidFill>
                <a:latin typeface="Arial" pitchFamily="34" charset="0"/>
                <a:cs typeface="Arial" pitchFamily="34" charset="0"/>
              </a:rPr>
              <a:t>azar</a:t>
            </a:r>
            <a:r>
              <a:rPr lang="en-US" b="1" dirty="0">
                <a:solidFill>
                  <a:srgbClr val="C00000"/>
                </a:solidFill>
                <a:latin typeface="Arial" pitchFamily="34" charset="0"/>
                <a:cs typeface="Arial" pitchFamily="34" charset="0"/>
              </a:rPr>
              <a:t> or black sickness</a:t>
            </a:r>
            <a:r>
              <a:rPr lang="en-US" b="1" dirty="0">
                <a:solidFill>
                  <a:srgbClr val="002060"/>
                </a:solidFill>
                <a:latin typeface="Arial" pitchFamily="34" charset="0"/>
                <a:cs typeface="Arial" pitchFamily="34" charset="0"/>
              </a:rPr>
              <a:t>).</a:t>
            </a:r>
            <a:endParaRPr lang="ar-EG" dirty="0">
              <a:solidFill>
                <a:srgbClr val="002060"/>
              </a:solidFill>
            </a:endParaRPr>
          </a:p>
        </p:txBody>
      </p:sp>
      <p:sp>
        <p:nvSpPr>
          <p:cNvPr id="28" name="TextBox 27"/>
          <p:cNvSpPr txBox="1"/>
          <p:nvPr/>
        </p:nvSpPr>
        <p:spPr>
          <a:xfrm>
            <a:off x="2285984" y="3000372"/>
            <a:ext cx="3143272"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lvl="0" algn="just" rtl="0"/>
            <a:r>
              <a:rPr lang="en-US" b="1" dirty="0">
                <a:solidFill>
                  <a:srgbClr val="C00000"/>
                </a:solidFill>
                <a:latin typeface="Arial" pitchFamily="34" charset="0"/>
                <a:cs typeface="Arial" pitchFamily="34" charset="0"/>
              </a:rPr>
              <a:t>Macular, </a:t>
            </a:r>
            <a:r>
              <a:rPr lang="en-US" b="1" dirty="0" err="1">
                <a:solidFill>
                  <a:srgbClr val="C00000"/>
                </a:solidFill>
                <a:latin typeface="Arial" pitchFamily="34" charset="0"/>
                <a:cs typeface="Arial" pitchFamily="34" charset="0"/>
              </a:rPr>
              <a:t>papular</a:t>
            </a:r>
            <a:r>
              <a:rPr lang="en-US" b="1" dirty="0">
                <a:solidFill>
                  <a:srgbClr val="C00000"/>
                </a:solidFill>
                <a:latin typeface="Arial" pitchFamily="34" charset="0"/>
                <a:cs typeface="Arial" pitchFamily="34" charset="0"/>
              </a:rPr>
              <a:t> or nodular skin lesions</a:t>
            </a:r>
            <a:r>
              <a:rPr lang="en-US" b="1" dirty="0">
                <a:latin typeface="Arial" pitchFamily="34" charset="0"/>
                <a:cs typeface="Arial" pitchFamily="34" charset="0"/>
              </a:rPr>
              <a:t> </a:t>
            </a:r>
            <a:r>
              <a:rPr lang="en-US" b="1" dirty="0">
                <a:solidFill>
                  <a:srgbClr val="002060"/>
                </a:solidFill>
                <a:latin typeface="Arial" pitchFamily="34" charset="0"/>
                <a:cs typeface="Arial" pitchFamily="34" charset="0"/>
              </a:rPr>
              <a:t>on the face, trunk &amp;  extremities</a:t>
            </a:r>
            <a:r>
              <a:rPr lang="en-US" b="1" dirty="0">
                <a:latin typeface="Arial" pitchFamily="34" charset="0"/>
                <a:cs typeface="Arial" pitchFamily="34" charset="0"/>
              </a:rPr>
              <a:t> </a:t>
            </a:r>
            <a:r>
              <a:rPr lang="en-US" b="1" dirty="0">
                <a:solidFill>
                  <a:srgbClr val="C00000"/>
                </a:solidFill>
                <a:latin typeface="Arial" pitchFamily="34" charset="0"/>
                <a:cs typeface="Arial" pitchFamily="34" charset="0"/>
              </a:rPr>
              <a:t>(Post-kala azar dermal </a:t>
            </a:r>
            <a:r>
              <a:rPr lang="en-US" b="1" dirty="0" err="1">
                <a:solidFill>
                  <a:srgbClr val="C00000"/>
                </a:solidFill>
                <a:latin typeface="Arial" pitchFamily="34" charset="0"/>
                <a:cs typeface="Arial" pitchFamily="34" charset="0"/>
              </a:rPr>
              <a:t>leishmanoid</a:t>
            </a:r>
            <a:r>
              <a:rPr lang="en-US" b="1" dirty="0">
                <a:solidFill>
                  <a:srgbClr val="002060"/>
                </a:solidFill>
                <a:latin typeface="Arial" pitchFamily="34" charset="0"/>
                <a:cs typeface="Arial" pitchFamily="34" charset="0"/>
              </a:rPr>
              <a:t>) It appears after therapeutic cure &amp; </a:t>
            </a:r>
            <a:r>
              <a:rPr lang="en-US" b="1" dirty="0">
                <a:solidFill>
                  <a:srgbClr val="C00000"/>
                </a:solidFill>
                <a:latin typeface="Arial" pitchFamily="34" charset="0"/>
                <a:cs typeface="Arial" pitchFamily="34" charset="0"/>
              </a:rPr>
              <a:t>without other systemic signs.</a:t>
            </a:r>
            <a:r>
              <a:rPr lang="en-US" b="1" dirty="0">
                <a:solidFill>
                  <a:srgbClr val="002060"/>
                </a:solidFill>
                <a:latin typeface="Arial" pitchFamily="34" charset="0"/>
                <a:cs typeface="Arial" pitchFamily="34" charset="0"/>
              </a:rPr>
              <a:t> Its nodules may be mistaken for </a:t>
            </a:r>
            <a:r>
              <a:rPr lang="en-US" b="1" dirty="0" err="1">
                <a:solidFill>
                  <a:srgbClr val="FF0000"/>
                </a:solidFill>
                <a:latin typeface="Arial" pitchFamily="34" charset="0"/>
                <a:cs typeface="Arial" pitchFamily="34" charset="0"/>
              </a:rPr>
              <a:t>lepromatous</a:t>
            </a:r>
            <a:r>
              <a:rPr lang="en-US" b="1" dirty="0">
                <a:solidFill>
                  <a:srgbClr val="FF0000"/>
                </a:solidFill>
                <a:latin typeface="Arial" pitchFamily="34" charset="0"/>
                <a:cs typeface="Arial" pitchFamily="34" charset="0"/>
              </a:rPr>
              <a:t> leprosy</a:t>
            </a:r>
            <a:r>
              <a:rPr lang="en-US" b="1" dirty="0">
                <a:solidFill>
                  <a:srgbClr val="002060"/>
                </a:solidFill>
                <a:latin typeface="Arial" pitchFamily="34" charset="0"/>
                <a:cs typeface="Arial" pitchFamily="34" charset="0"/>
              </a:rPr>
              <a:t>.</a:t>
            </a:r>
            <a:endParaRPr lang="ar-EG" b="1" dirty="0">
              <a:solidFill>
                <a:srgbClr val="002060"/>
              </a:solidFill>
              <a:latin typeface="Arial" pitchFamily="34" charset="0"/>
              <a:cs typeface="Arial" pitchFamily="34" charset="0"/>
            </a:endParaRPr>
          </a:p>
        </p:txBody>
      </p:sp>
      <p:cxnSp>
        <p:nvCxnSpPr>
          <p:cNvPr id="34" name="Straight Arrow Connector 33"/>
          <p:cNvCxnSpPr/>
          <p:nvPr/>
        </p:nvCxnSpPr>
        <p:spPr>
          <a:xfrm rot="5400000">
            <a:off x="4287042" y="1642256"/>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86050" y="1857364"/>
            <a:ext cx="307183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0"/>
            <a:r>
              <a:rPr lang="en-US" b="1" dirty="0">
                <a:solidFill>
                  <a:srgbClr val="FF0000"/>
                </a:solidFill>
                <a:latin typeface="Arial" pitchFamily="34" charset="0"/>
                <a:cs typeface="Arial" pitchFamily="34" charset="0"/>
              </a:rPr>
              <a:t>7-</a:t>
            </a:r>
            <a:r>
              <a:rPr lang="en-US" b="1" dirty="0">
                <a:solidFill>
                  <a:srgbClr val="002060"/>
                </a:solidFill>
                <a:latin typeface="Arial" pitchFamily="34" charset="0"/>
                <a:cs typeface="Arial" pitchFamily="34" charset="0"/>
              </a:rPr>
              <a:t>Congenital transmission </a:t>
            </a:r>
            <a:r>
              <a:rPr lang="en-US" b="1" dirty="0">
                <a:solidFill>
                  <a:srgbClr val="002060"/>
                </a:solidFill>
                <a:latin typeface="Arial" pitchFamily="34" charset="0"/>
                <a:cs typeface="Arial" pitchFamily="34" charset="0"/>
                <a:sym typeface="Wingdings"/>
              </a:rPr>
              <a:t></a:t>
            </a:r>
            <a:r>
              <a:rPr lang="en-US" b="1" dirty="0">
                <a:solidFill>
                  <a:srgbClr val="002060"/>
                </a:solidFill>
                <a:latin typeface="Arial" pitchFamily="34" charset="0"/>
                <a:cs typeface="Arial" pitchFamily="34" charset="0"/>
              </a:rPr>
              <a:t> abortion </a:t>
            </a:r>
            <a:endParaRPr lang="ar-EG" b="1" dirty="0">
              <a:solidFill>
                <a:srgbClr val="002060"/>
              </a:solidFill>
              <a:latin typeface="Arial" pitchFamily="34" charset="0"/>
              <a:cs typeface="Arial" pitchFamily="34" charset="0"/>
            </a:endParaRPr>
          </a:p>
        </p:txBody>
      </p:sp>
      <p:cxnSp>
        <p:nvCxnSpPr>
          <p:cNvPr id="39" name="Straight Arrow Connector 38"/>
          <p:cNvCxnSpPr/>
          <p:nvPr/>
        </p:nvCxnSpPr>
        <p:spPr>
          <a:xfrm rot="5400000">
            <a:off x="7787504" y="1643050"/>
            <a:ext cx="284958" cy="79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215074" y="1857364"/>
            <a:ext cx="2714644"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lvl="0" algn="just" rtl="0"/>
            <a:r>
              <a:rPr lang="en-US" b="1" dirty="0">
                <a:solidFill>
                  <a:srgbClr val="FF0000"/>
                </a:solidFill>
                <a:latin typeface="Arial" pitchFamily="34" charset="0"/>
                <a:cs typeface="Arial" pitchFamily="34" charset="0"/>
              </a:rPr>
              <a:t>8-</a:t>
            </a:r>
            <a:r>
              <a:rPr lang="en-US" b="1" dirty="0">
                <a:solidFill>
                  <a:srgbClr val="002060"/>
                </a:solidFill>
                <a:latin typeface="Arial" pitchFamily="34" charset="0"/>
                <a:cs typeface="Arial" pitchFamily="34" charset="0"/>
              </a:rPr>
              <a:t>Pancytopenia:</a:t>
            </a:r>
            <a:r>
              <a:rPr lang="en-US" b="1" dirty="0">
                <a:latin typeface="Arial" pitchFamily="34" charset="0"/>
                <a:cs typeface="Arial" pitchFamily="34" charset="0"/>
              </a:rPr>
              <a:t> </a:t>
            </a:r>
            <a:r>
              <a:rPr lang="en-US" b="1" dirty="0">
                <a:solidFill>
                  <a:srgbClr val="C00000"/>
                </a:solidFill>
                <a:latin typeface="Arial" pitchFamily="34" charset="0"/>
                <a:cs typeface="Arial" pitchFamily="34" charset="0"/>
              </a:rPr>
              <a:t>Anaemia</a:t>
            </a:r>
            <a:r>
              <a:rPr lang="en-US" b="1" dirty="0">
                <a:solidFill>
                  <a:srgbClr val="002060"/>
                </a:solidFill>
                <a:latin typeface="Arial" pitchFamily="34" charset="0"/>
                <a:cs typeface="Arial" pitchFamily="34" charset="0"/>
              </a:rPr>
              <a:t> (aplastic), </a:t>
            </a:r>
            <a:r>
              <a:rPr lang="en-US" b="1" dirty="0">
                <a:solidFill>
                  <a:srgbClr val="C00000"/>
                </a:solidFill>
                <a:latin typeface="Arial" pitchFamily="34" charset="0"/>
                <a:cs typeface="Arial" pitchFamily="34" charset="0"/>
              </a:rPr>
              <a:t>leucopenia</a:t>
            </a:r>
            <a:r>
              <a:rPr lang="en-US" b="1" dirty="0">
                <a:solidFill>
                  <a:srgbClr val="002060"/>
                </a:solidFill>
                <a:latin typeface="Arial" pitchFamily="34" charset="0"/>
                <a:cs typeface="Arial" pitchFamily="34" charset="0"/>
              </a:rPr>
              <a:t> &amp; </a:t>
            </a:r>
            <a:r>
              <a:rPr lang="en-US" b="1" dirty="0">
                <a:solidFill>
                  <a:srgbClr val="C00000"/>
                </a:solidFill>
                <a:latin typeface="Arial" pitchFamily="34" charset="0"/>
                <a:cs typeface="Arial" pitchFamily="34" charset="0"/>
              </a:rPr>
              <a:t>thrombocytopenia</a:t>
            </a:r>
            <a:r>
              <a:rPr lang="en-US" b="1" dirty="0">
                <a:solidFill>
                  <a:srgbClr val="002060"/>
                </a:solidFill>
                <a:latin typeface="Arial" pitchFamily="34" charset="0"/>
                <a:cs typeface="Arial" pitchFamily="34" charset="0"/>
              </a:rPr>
              <a:t> due to invasion and depression of bone marrow.</a:t>
            </a:r>
            <a:endParaRPr lang="ar-EG" b="1" dirty="0">
              <a:solidFill>
                <a:srgbClr val="002060"/>
              </a:solidFill>
              <a:latin typeface="Arial" pitchFamily="34" charset="0"/>
              <a:cs typeface="Arial" pitchFamily="34" charset="0"/>
            </a:endParaRPr>
          </a:p>
        </p:txBody>
      </p:sp>
      <p:sp>
        <p:nvSpPr>
          <p:cNvPr id="19" name="Slide Number Placeholder 18"/>
          <p:cNvSpPr>
            <a:spLocks noGrp="1"/>
          </p:cNvSpPr>
          <p:nvPr>
            <p:ph type="sldNum" sz="quarter" idx="12"/>
          </p:nvPr>
        </p:nvSpPr>
        <p:spPr/>
        <p:txBody>
          <a:bodyPr/>
          <a:lstStyle/>
          <a:p>
            <a:fld id="{07B6CFFE-0213-49D3-9CF4-3FCF2C6C4918}" type="slidenum">
              <a:rPr lang="ar-EG" smtClean="0"/>
              <a:pPr/>
              <a:t>9</a:t>
            </a:fld>
            <a:endParaRPr lang="ar-EG"/>
          </a:p>
        </p:txBody>
      </p:sp>
      <p:pic>
        <p:nvPicPr>
          <p:cNvPr id="2" name="Picture 1" descr="No photo description available.">
            <a:extLst>
              <a:ext uri="{FF2B5EF4-FFF2-40B4-BE49-F238E27FC236}">
                <a16:creationId xmlns:a16="http://schemas.microsoft.com/office/drawing/2014/main" id="{EF11C095-8CA2-3430-A653-3925BD609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586" y="118260"/>
            <a:ext cx="854833" cy="86785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F30B5C60-EDD8-3780-308B-8C0397405BF8}"/>
              </a:ext>
            </a:extLst>
          </p:cNvPr>
          <p:cNvCxnSpPr/>
          <p:nvPr/>
        </p:nvCxnSpPr>
        <p:spPr>
          <a:xfrm rot="5400000">
            <a:off x="3410460" y="6069805"/>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B9FD812-F867-E172-ACEB-9317AEDFBA74}"/>
              </a:ext>
            </a:extLst>
          </p:cNvPr>
          <p:cNvCxnSpPr/>
          <p:nvPr/>
        </p:nvCxnSpPr>
        <p:spPr>
          <a:xfrm rot="5400000">
            <a:off x="4013200" y="6069570"/>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0A4D55D-EA9B-C289-B324-624EE91EA504}"/>
              </a:ext>
            </a:extLst>
          </p:cNvPr>
          <p:cNvCxnSpPr/>
          <p:nvPr/>
        </p:nvCxnSpPr>
        <p:spPr>
          <a:xfrm rot="5400000">
            <a:off x="3712624" y="6076214"/>
            <a:ext cx="285752"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72A2498-A802-12E4-08C0-C675018E9010}"/>
              </a:ext>
            </a:extLst>
          </p:cNvPr>
          <p:cNvSpPr txBox="1"/>
          <p:nvPr/>
        </p:nvSpPr>
        <p:spPr>
          <a:xfrm>
            <a:off x="3234960" y="6278034"/>
            <a:ext cx="2192708" cy="461665"/>
          </a:xfrm>
          <a:prstGeom prst="rect">
            <a:avLst/>
          </a:prstGeom>
          <a:noFill/>
        </p:spPr>
        <p:txBody>
          <a:bodyPr wrap="square" rtlCol="0">
            <a:spAutoFit/>
          </a:bodyPr>
          <a:lstStyle/>
          <a:p>
            <a:r>
              <a:rPr lang="en-US" sz="2400" b="1" dirty="0">
                <a:solidFill>
                  <a:srgbClr val="C00000"/>
                </a:solidFill>
              </a:rPr>
              <a:t>?????????</a:t>
            </a:r>
          </a:p>
        </p:txBody>
      </p:sp>
    </p:spTree>
  </p:cSld>
  <p:clrMapOvr>
    <a:masterClrMapping/>
  </p:clrMapOvr>
  <p:transition>
    <p:wedg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309</TotalTime>
  <Words>1489</Words>
  <Application>Microsoft Office PowerPoint</Application>
  <PresentationFormat>On-screen Show (4:3)</PresentationFormat>
  <Paragraphs>266</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-apple-system</vt:lpstr>
      <vt:lpstr>Arial</vt:lpstr>
      <vt:lpstr>Calibri</vt:lpstr>
      <vt:lpstr>Calibri Light</vt:lpstr>
      <vt:lpstr>Colonna MT</vt:lpstr>
      <vt:lpstr>Comic Sans MS</vt:lpstr>
      <vt:lpstr>Wingdings</vt:lpstr>
      <vt:lpstr>Office Theme</vt:lpstr>
      <vt:lpstr>Blood &amp; Tissue Flagellates (Leishmania &amp; Trypanosoma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African trypanosomes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1</vt:lpstr>
      <vt:lpstr>Case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Visceral leishmaniasis</dc:title>
  <dc:creator>Dina M. Abouraya</dc:creator>
  <cp:lastModifiedBy>Dina M. Abouraya</cp:lastModifiedBy>
  <cp:revision>92</cp:revision>
  <dcterms:created xsi:type="dcterms:W3CDTF">2023-04-08T08:38:34Z</dcterms:created>
  <dcterms:modified xsi:type="dcterms:W3CDTF">2023-04-17T06:27:01Z</dcterms:modified>
</cp:coreProperties>
</file>