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89" r:id="rId19"/>
    <p:sldId id="288" r:id="rId20"/>
    <p:sldId id="283" r:id="rId21"/>
    <p:sldId id="284" r:id="rId22"/>
    <p:sldId id="285" r:id="rId23"/>
    <p:sldId id="286" r:id="rId24"/>
    <p:sldId id="287" r:id="rId25"/>
    <p:sldId id="273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3399"/>
    <a:srgbClr val="669900"/>
    <a:srgbClr val="FF33CC"/>
    <a:srgbClr val="2B0BB5"/>
    <a:srgbClr val="A50021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2A3B-1956-4F2F-A46D-82B22DFF3B23}" type="datetimeFigureOut">
              <a:rPr lang="en-US" smtClean="0"/>
              <a:pPr/>
              <a:t>2/22/2021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CA0D5-5D3C-40B4-B2AC-5C32902431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CA0D5-5D3C-40B4-B2AC-5C3290243145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Tuesday 23 February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6868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FACE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</a:t>
            </a:r>
            <a:r>
              <a:rPr lang="en-US" sz="32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Qais </a:t>
            </a:r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 University of Mutah</a:t>
            </a:r>
            <a:endParaRPr lang="ar-IQ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667000" y="5426075"/>
            <a:ext cx="4724400" cy="365125"/>
          </a:xfrm>
        </p:spPr>
        <p:txBody>
          <a:bodyPr/>
          <a:lstStyle/>
          <a:p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Tuesday 23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23 February 2021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 Afar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10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426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 runs upward in a tortuous course toward </a:t>
            </a:r>
            <a:r>
              <a:rPr lang="en-GB" sz="2000" b="1" dirty="0">
                <a:latin typeface="Candara" pitchFamily="34" charset="0"/>
              </a:rPr>
              <a:t>the angle of the mouth </a:t>
            </a:r>
          </a:p>
          <a:p>
            <a:endParaRPr lang="en-GB" sz="20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 then ascends along </a:t>
            </a:r>
            <a:r>
              <a:rPr lang="en-GB" sz="2000" b="1" dirty="0">
                <a:latin typeface="Candara" pitchFamily="34" charset="0"/>
              </a:rPr>
              <a:t>the side of the nose </a:t>
            </a:r>
            <a:r>
              <a:rPr lang="en-GB" sz="2000" dirty="0">
                <a:latin typeface="Candara" pitchFamily="34" charset="0"/>
              </a:rPr>
              <a:t>to the </a:t>
            </a:r>
            <a:r>
              <a:rPr lang="en-GB" sz="2000" b="1" dirty="0">
                <a:latin typeface="Candara" pitchFamily="34" charset="0"/>
              </a:rPr>
              <a:t>medial angle of the eye</a:t>
            </a:r>
            <a:r>
              <a:rPr lang="en-GB" sz="2000" dirty="0">
                <a:latin typeface="Candara" pitchFamily="34" charset="0"/>
              </a:rPr>
              <a:t>, where it anastomoses with the terminal branches of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ophthalmic artery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76200" y="314980"/>
            <a:ext cx="3515193" cy="52322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>
                <a:solidFill>
                  <a:srgbClr val="FF0000"/>
                </a:solidFill>
              </a:rPr>
              <a:t>■■ </a:t>
            </a:r>
            <a:r>
              <a:rPr lang="en-GB" sz="2800" b="1" dirty="0">
                <a:solidFill>
                  <a:srgbClr val="FF0000"/>
                </a:solidFill>
              </a:rPr>
              <a:t>The facial artery </a:t>
            </a:r>
          </a:p>
        </p:txBody>
      </p:sp>
      <p:pic>
        <p:nvPicPr>
          <p:cNvPr id="35842" name="Picture 2" descr="نتيجة بحث الصور عن ‪The facial artery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456" y="914400"/>
            <a:ext cx="4505744" cy="5105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3886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Branches </a:t>
            </a:r>
          </a:p>
          <a:p>
            <a:r>
              <a:rPr lang="en-GB" sz="2000" dirty="0">
                <a:latin typeface="Candara" pitchFamily="34" charset="0"/>
              </a:rPr>
              <a:t>■■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submental artery</a:t>
            </a:r>
            <a:r>
              <a:rPr lang="en-GB" sz="2000" dirty="0">
                <a:latin typeface="Candara" pitchFamily="34" charset="0"/>
              </a:rPr>
              <a:t> It supplies the skin of the </a:t>
            </a:r>
            <a:r>
              <a:rPr lang="en-GB" sz="2000" b="1" dirty="0">
                <a:latin typeface="Candara" pitchFamily="34" charset="0"/>
              </a:rPr>
              <a:t>chin</a:t>
            </a:r>
            <a:r>
              <a:rPr lang="en-GB" sz="2000" dirty="0">
                <a:latin typeface="Candara" pitchFamily="34" charset="0"/>
              </a:rPr>
              <a:t> and </a:t>
            </a:r>
            <a:r>
              <a:rPr lang="en-GB" sz="2000" b="1" dirty="0">
                <a:latin typeface="Candara" pitchFamily="34" charset="0"/>
              </a:rPr>
              <a:t>lower lip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r>
              <a:rPr lang="en-GB" sz="2000" dirty="0">
                <a:latin typeface="Candara" pitchFamily="34" charset="0"/>
              </a:rPr>
              <a:t> </a:t>
            </a:r>
          </a:p>
          <a:p>
            <a:r>
              <a:rPr lang="en-GB" sz="2000" dirty="0">
                <a:latin typeface="Candara" pitchFamily="34" charset="0"/>
              </a:rPr>
              <a:t>■■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inferior labial artery </a:t>
            </a:r>
            <a:r>
              <a:rPr lang="en-GB" sz="2000" dirty="0">
                <a:latin typeface="Candara" pitchFamily="34" charset="0"/>
              </a:rPr>
              <a:t>It runs medially </a:t>
            </a:r>
            <a:r>
              <a:rPr lang="en-GB" sz="2000" b="1" dirty="0">
                <a:latin typeface="Candara" pitchFamily="34" charset="0"/>
              </a:rPr>
              <a:t>in the lower lip </a:t>
            </a:r>
            <a:r>
              <a:rPr lang="en-GB" sz="2000" dirty="0">
                <a:latin typeface="Candara" pitchFamily="34" charset="0"/>
              </a:rPr>
              <a:t>and anastomoses with its fellow of the opposite side.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■■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superior labial artery </a:t>
            </a:r>
            <a:r>
              <a:rPr lang="en-GB" sz="2000" dirty="0">
                <a:latin typeface="Candara" pitchFamily="34" charset="0"/>
              </a:rPr>
              <a:t>It runs medially in the upper lip and gives branches to </a:t>
            </a:r>
            <a:r>
              <a:rPr lang="en-GB" sz="2000" b="1" dirty="0">
                <a:latin typeface="Candara" pitchFamily="34" charset="0"/>
              </a:rPr>
              <a:t>the septum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ala</a:t>
            </a:r>
            <a:r>
              <a:rPr lang="en-GB" sz="2000" dirty="0">
                <a:latin typeface="Candara" pitchFamily="34" charset="0"/>
              </a:rPr>
              <a:t> of </a:t>
            </a:r>
            <a:r>
              <a:rPr lang="en-GB" sz="2000" b="1" dirty="0">
                <a:latin typeface="Candara" pitchFamily="34" charset="0"/>
              </a:rPr>
              <a:t>the nose.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■■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lateral nasal artery</a:t>
            </a:r>
            <a:r>
              <a:rPr lang="en-GB" sz="2000" dirty="0">
                <a:latin typeface="Candara" pitchFamily="34" charset="0"/>
              </a:rPr>
              <a:t> It supplies the </a:t>
            </a:r>
            <a:r>
              <a:rPr lang="en-GB" sz="2000" b="1" dirty="0">
                <a:latin typeface="Candara" pitchFamily="34" charset="0"/>
              </a:rPr>
              <a:t>skin on the side and dorsum of the nose.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4671279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Arterial Supply of the Face</a:t>
            </a:r>
          </a:p>
        </p:txBody>
      </p:sp>
      <p:pic>
        <p:nvPicPr>
          <p:cNvPr id="4" name="Picture 2" descr="http://www.mindbds.com/wp-content/uploads/2015/10/facial_artery-1430EEFC10763BFC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770" y="1600200"/>
            <a:ext cx="5038732" cy="414567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11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495961"/>
            <a:ext cx="42672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 dirty="0"/>
              <a:t>The </a:t>
            </a:r>
            <a:r>
              <a:rPr lang="en-GB" sz="2000" b="1" dirty="0"/>
              <a:t>smaller terminal branch </a:t>
            </a:r>
            <a:r>
              <a:rPr lang="en-GB" sz="2000" dirty="0"/>
              <a:t>of the </a:t>
            </a:r>
            <a:r>
              <a:rPr lang="en-GB" sz="2000" b="1" dirty="0">
                <a:solidFill>
                  <a:srgbClr val="FF0000"/>
                </a:solidFill>
              </a:rPr>
              <a:t>external carotid artery, </a:t>
            </a:r>
            <a:r>
              <a:rPr lang="en-GB" sz="2000" dirty="0"/>
              <a:t>commences in </a:t>
            </a:r>
            <a:r>
              <a:rPr lang="en-GB" sz="2000" b="1" dirty="0">
                <a:solidFill>
                  <a:srgbClr val="7030A0"/>
                </a:solidFill>
              </a:rPr>
              <a:t>the parotid gland</a:t>
            </a:r>
            <a:r>
              <a:rPr lang="en-GB" sz="2000" dirty="0"/>
              <a:t>. It ascends in front of the auricle to </a:t>
            </a:r>
            <a:r>
              <a:rPr lang="en-GB" sz="2000" b="1" dirty="0"/>
              <a:t>supply the scalp</a:t>
            </a:r>
            <a:r>
              <a:rPr lang="en-GB" sz="2000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4671279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Arterial Supply of the Face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42167" t="42708" r="29722" b="24320"/>
          <a:stretch>
            <a:fillRect/>
          </a:stretch>
        </p:blipFill>
        <p:spPr bwMode="auto">
          <a:xfrm>
            <a:off x="3907278" y="2819400"/>
            <a:ext cx="5084322" cy="3352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" y="396240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 branches of the </a:t>
            </a:r>
            <a:r>
              <a:rPr lang="en-GB" sz="2000" b="1" dirty="0">
                <a:solidFill>
                  <a:srgbClr val="FF0000"/>
                </a:solidFill>
              </a:rPr>
              <a:t>ophthalmic artery</a:t>
            </a:r>
            <a:r>
              <a:rPr lang="en-GB" sz="2000" dirty="0"/>
              <a:t>, supply the skin of </a:t>
            </a:r>
            <a:r>
              <a:rPr lang="en-GB" sz="2000" b="1" dirty="0"/>
              <a:t>the forehead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14197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 A branch of the </a:t>
            </a:r>
            <a:r>
              <a:rPr lang="en-GB" sz="2000" b="1" dirty="0">
                <a:solidFill>
                  <a:srgbClr val="FF0000"/>
                </a:solidFill>
              </a:rPr>
              <a:t>superficial temporal artery,</a:t>
            </a:r>
            <a:r>
              <a:rPr lang="en-GB" sz="2000" dirty="0"/>
              <a:t> arises </a:t>
            </a:r>
            <a:r>
              <a:rPr lang="en-GB" sz="2000" b="1" dirty="0">
                <a:solidFill>
                  <a:srgbClr val="7030A0"/>
                </a:solidFill>
              </a:rPr>
              <a:t>within the parotid gland</a:t>
            </a:r>
            <a:r>
              <a:rPr lang="en-GB" sz="2000" dirty="0"/>
              <a:t>. It runs forward across </a:t>
            </a:r>
            <a:r>
              <a:rPr lang="en-GB" sz="2000" b="1" dirty="0"/>
              <a:t>the cheek </a:t>
            </a:r>
            <a:r>
              <a:rPr lang="en-GB" sz="2000" dirty="0"/>
              <a:t>just above the parotid duct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12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047690"/>
            <a:ext cx="3668055" cy="40011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</a:rPr>
              <a:t>■■</a:t>
            </a:r>
            <a:r>
              <a:rPr lang="en-GB" sz="2000" b="1" dirty="0">
                <a:solidFill>
                  <a:srgbClr val="FF0000"/>
                </a:solidFill>
              </a:rPr>
              <a:t>The transverse facial artery</a:t>
            </a:r>
            <a:endParaRPr lang="en-GB" sz="20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1047690"/>
            <a:ext cx="4131708" cy="40011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</a:rPr>
              <a:t>■■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The superficial temporal artery </a:t>
            </a:r>
            <a:endParaRPr lang="en-GB" sz="2000" dirty="0"/>
          </a:p>
        </p:txBody>
      </p:sp>
      <p:sp>
        <p:nvSpPr>
          <p:cNvPr id="13" name="Rectangle 12"/>
          <p:cNvSpPr/>
          <p:nvPr/>
        </p:nvSpPr>
        <p:spPr>
          <a:xfrm>
            <a:off x="152400" y="3124200"/>
            <a:ext cx="3505200" cy="769441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solidFill>
                  <a:srgbClr val="FF0000"/>
                </a:solidFill>
              </a:rPr>
              <a:t>■■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The supraorbital and supratrochlear arteries</a:t>
            </a:r>
            <a:endParaRPr lang="en-GB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025"/>
            <a:ext cx="5002460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</a:rPr>
              <a:t>Venous Drainage of the 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0"/>
            <a:ext cx="441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 is connected to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superior ophthalmic vein</a:t>
            </a:r>
            <a:r>
              <a:rPr lang="en-GB" sz="2000" dirty="0">
                <a:latin typeface="Candara" pitchFamily="34" charset="0"/>
              </a:rPr>
              <a:t> directly through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supraorbital vein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r>
              <a:rPr lang="en-GB" sz="2000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By means of the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superior ophthalmic vein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facial vein </a:t>
            </a:r>
            <a:r>
              <a:rPr lang="en-GB" sz="2000" dirty="0">
                <a:latin typeface="Candara" pitchFamily="34" charset="0"/>
              </a:rPr>
              <a:t>is connected to </a:t>
            </a:r>
            <a:r>
              <a:rPr lang="en-GB" sz="2000" b="1" dirty="0">
                <a:latin typeface="Candara" pitchFamily="34" charset="0"/>
              </a:rPr>
              <a:t>the cavernous sinus </a:t>
            </a:r>
            <a:r>
              <a:rPr lang="en-GB" sz="2000" b="1" i="1" u="sng" dirty="0">
                <a:solidFill>
                  <a:srgbClr val="FF33CC"/>
                </a:solidFill>
                <a:latin typeface="Candara" pitchFamily="34" charset="0"/>
              </a:rPr>
              <a:t>this connection is of great clinical importance because it provides a pathway for the spread of infection from the face to the cavernous sinus. </a:t>
            </a: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</a:t>
            </a: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facial vein </a:t>
            </a:r>
            <a:r>
              <a:rPr lang="en-GB" sz="2000" dirty="0">
                <a:latin typeface="Candara" pitchFamily="34" charset="0"/>
              </a:rPr>
              <a:t>descends behind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facial artery </a:t>
            </a:r>
            <a:r>
              <a:rPr lang="en-GB" sz="2000" dirty="0">
                <a:latin typeface="Candara" pitchFamily="34" charset="0"/>
              </a:rPr>
              <a:t>to the lower margin of the body of the mandible.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facial vein </a:t>
            </a:r>
            <a:r>
              <a:rPr lang="en-GB" sz="2000" dirty="0">
                <a:latin typeface="Candara" pitchFamily="34" charset="0"/>
              </a:rPr>
              <a:t>ends by draining into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internal jugular vein</a:t>
            </a:r>
            <a:r>
              <a:rPr lang="en-GB" sz="2000" dirty="0">
                <a:solidFill>
                  <a:srgbClr val="0000FF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14583" r="29722" b="20833"/>
          <a:stretch>
            <a:fillRect/>
          </a:stretch>
        </p:blipFill>
        <p:spPr bwMode="auto">
          <a:xfrm>
            <a:off x="4473678" y="1524000"/>
            <a:ext cx="4483510" cy="4191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13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7620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0033CC"/>
                </a:solidFill>
                <a:latin typeface="Candara" pitchFamily="34" charset="0"/>
              </a:rPr>
              <a:t>The facial vein </a:t>
            </a:r>
            <a:r>
              <a:rPr lang="en-GB" sz="2000" dirty="0">
                <a:latin typeface="Candara" pitchFamily="34" charset="0"/>
              </a:rPr>
              <a:t>is formed at the </a:t>
            </a:r>
            <a:r>
              <a:rPr lang="en-GB" sz="2000" b="1" dirty="0">
                <a:latin typeface="Candara" pitchFamily="34" charset="0"/>
              </a:rPr>
              <a:t>medial angle of the eye </a:t>
            </a:r>
            <a:r>
              <a:rPr lang="en-GB" sz="2000" dirty="0">
                <a:latin typeface="Candara" pitchFamily="34" charset="0"/>
              </a:rPr>
              <a:t>by the union of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supraorbital</a:t>
            </a:r>
            <a:r>
              <a:rPr lang="en-GB" sz="2000" dirty="0">
                <a:latin typeface="Candara" pitchFamily="34" charset="0"/>
              </a:rPr>
              <a:t> 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supratrochlear veins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b="1" dirty="0"/>
              <a:t>The superior orbital margin </a:t>
            </a:r>
            <a:r>
              <a:rPr lang="en-GB" dirty="0"/>
              <a:t>formed by</a:t>
            </a:r>
            <a:r>
              <a:rPr lang="en-GB" b="1" dirty="0">
                <a:solidFill>
                  <a:srgbClr val="0033CC"/>
                </a:solidFill>
              </a:rPr>
              <a:t> the frontal bone</a:t>
            </a:r>
            <a:r>
              <a:rPr lang="en-GB" dirty="0"/>
              <a:t>, which contains </a:t>
            </a:r>
            <a:r>
              <a:rPr lang="en-GB" b="1" dirty="0">
                <a:solidFill>
                  <a:srgbClr val="7030A0"/>
                </a:solidFill>
              </a:rPr>
              <a:t>the frontal air sinuses</a:t>
            </a:r>
            <a:r>
              <a:rPr lang="en-GB" dirty="0"/>
              <a:t>.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b="1" dirty="0"/>
              <a:t>The lateral orbital margin </a:t>
            </a:r>
            <a:r>
              <a:rPr lang="en-GB" dirty="0"/>
              <a:t>is formed by the </a:t>
            </a:r>
            <a:r>
              <a:rPr lang="en-GB" b="1" dirty="0">
                <a:solidFill>
                  <a:srgbClr val="0033CC"/>
                </a:solidFill>
              </a:rPr>
              <a:t>zygomatic bone </a:t>
            </a:r>
            <a:r>
              <a:rPr lang="en-GB" dirty="0"/>
              <a:t>and </a:t>
            </a:r>
            <a:r>
              <a:rPr lang="en-GB" b="1" dirty="0"/>
              <a:t>the inferior orbital margin </a:t>
            </a:r>
            <a:r>
              <a:rPr lang="en-GB" dirty="0"/>
              <a:t>is formed by the </a:t>
            </a:r>
            <a:r>
              <a:rPr lang="en-GB" b="1" dirty="0">
                <a:solidFill>
                  <a:srgbClr val="0033CC"/>
                </a:solidFill>
              </a:rPr>
              <a:t>zygomatic bone </a:t>
            </a:r>
            <a:r>
              <a:rPr lang="en-GB" dirty="0"/>
              <a:t>and </a:t>
            </a:r>
            <a:r>
              <a:rPr lang="en-GB" b="1" dirty="0">
                <a:solidFill>
                  <a:srgbClr val="0033CC"/>
                </a:solidFill>
              </a:rPr>
              <a:t>the maxilla.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48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Bones of the Face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0328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The root of the nose is formed by </a:t>
            </a:r>
            <a:r>
              <a:rPr lang="en-GB" b="1" dirty="0">
                <a:solidFill>
                  <a:srgbClr val="0033CC"/>
                </a:solidFill>
              </a:rPr>
              <a:t>the nasal bones</a:t>
            </a:r>
            <a:r>
              <a:rPr lang="en-GB" dirty="0"/>
              <a:t>, which articulate below with </a:t>
            </a:r>
            <a:r>
              <a:rPr lang="en-GB" b="1" dirty="0"/>
              <a:t>the maxilla </a:t>
            </a:r>
            <a:r>
              <a:rPr lang="en-GB" dirty="0"/>
              <a:t>and above with </a:t>
            </a:r>
            <a:r>
              <a:rPr lang="en-GB" b="1" dirty="0"/>
              <a:t>the frontal bones</a:t>
            </a:r>
            <a:r>
              <a:rPr lang="en-GB" dirty="0"/>
              <a:t>. 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The important central bone of the middle third of the face is </a:t>
            </a:r>
            <a:r>
              <a:rPr lang="en-GB" b="1" dirty="0">
                <a:solidFill>
                  <a:srgbClr val="0033CC"/>
                </a:solidFill>
              </a:rPr>
              <a:t>the maxilla</a:t>
            </a:r>
            <a:r>
              <a:rPr lang="en-GB" dirty="0"/>
              <a:t>, containing its </a:t>
            </a:r>
            <a:r>
              <a:rPr lang="en-GB" b="1" dirty="0">
                <a:solidFill>
                  <a:srgbClr val="7030A0"/>
                </a:solidFill>
              </a:rPr>
              <a:t>teeth</a:t>
            </a:r>
            <a:r>
              <a:rPr lang="en-GB" dirty="0"/>
              <a:t> and </a:t>
            </a:r>
            <a:r>
              <a:rPr lang="en-GB" b="1" dirty="0">
                <a:solidFill>
                  <a:srgbClr val="7030A0"/>
                </a:solidFill>
              </a:rPr>
              <a:t>the maxillary air sinus</a:t>
            </a:r>
            <a:r>
              <a:rPr lang="en-GB" dirty="0"/>
              <a:t>. 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The bone of the lower third of the face is </a:t>
            </a:r>
            <a:r>
              <a:rPr lang="en-GB" b="1" dirty="0">
                <a:solidFill>
                  <a:srgbClr val="0033CC"/>
                </a:solidFill>
              </a:rPr>
              <a:t>the mandible</a:t>
            </a:r>
            <a:r>
              <a:rPr lang="en-GB" dirty="0"/>
              <a:t>, with </a:t>
            </a:r>
            <a:r>
              <a:rPr lang="en-GB" b="1" dirty="0">
                <a:solidFill>
                  <a:srgbClr val="7030A0"/>
                </a:solidFill>
              </a:rPr>
              <a:t>its teeth</a:t>
            </a:r>
            <a:r>
              <a:rPr lang="en-GB" dirty="0"/>
              <a:t>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50366" t="40625" r="25037" b="8333"/>
          <a:stretch>
            <a:fillRect/>
          </a:stretch>
        </p:blipFill>
        <p:spPr bwMode="auto">
          <a:xfrm>
            <a:off x="4800600" y="1143000"/>
            <a:ext cx="4180114" cy="4876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14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510540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area of facial skin bounded by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nose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eye, </a:t>
            </a:r>
            <a:r>
              <a:rPr lang="en-GB" sz="2400" b="1" i="1" dirty="0">
                <a:latin typeface="Candara" pitchFamily="34" charset="0"/>
              </a:rPr>
              <a:t>and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the upper lip </a:t>
            </a:r>
            <a:r>
              <a:rPr lang="en-GB" sz="2400" b="1" i="1" dirty="0">
                <a:latin typeface="Candara" pitchFamily="34" charset="0"/>
              </a:rPr>
              <a:t>is a potentially dangerous zone to have an infection.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 For example,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 boil </a:t>
            </a:r>
            <a:r>
              <a:rPr lang="en-GB" sz="2400" b="1" i="1" dirty="0">
                <a:latin typeface="Candara" pitchFamily="34" charset="0"/>
              </a:rPr>
              <a:t>in this region can cause thrombosis of the facial vein, with spread of organisms through the superior ophthalmic veins to the cavernous sinus. 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The resulting cavernous sinus thrombosis may be </a:t>
            </a:r>
            <a:r>
              <a:rPr lang="en-GB" sz="2400" b="1" i="1" u="sng" dirty="0">
                <a:solidFill>
                  <a:srgbClr val="FF0000"/>
                </a:solidFill>
                <a:latin typeface="Candara" pitchFamily="34" charset="0"/>
              </a:rPr>
              <a:t>fatal </a:t>
            </a:r>
            <a:r>
              <a:rPr lang="en-GB" sz="2400" b="1" i="1" dirty="0">
                <a:latin typeface="Candara" pitchFamily="34" charset="0"/>
              </a:rPr>
              <a:t>unless adequately treated with antibiotics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8991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latin typeface="Candara" pitchFamily="34" charset="0"/>
              </a:rPr>
              <a:t>Facial Infections and Cavernous Sinus Thrombosis </a:t>
            </a:r>
          </a:p>
        </p:txBody>
      </p:sp>
      <p:sp>
        <p:nvSpPr>
          <p:cNvPr id="27650" name="AutoShape 2" descr="data:image/jpeg;base64,/9j/4AAQSkZJRgABAQAAAQABAAD/2wCEAAkGBxESEhQUEBIVFRQQFBcVFBQUEBQUFBQUFBQWFhUVFBQYHCggGBolGxQUITEhJSksLi4uFx8zODMsNygtLiwBCgoKDg0OGhAQGiwkICQsLCwsLCwsLCwsLCssLCwsLCwsLCwsLCwsLCwsLCs0LCwsLCwsLC4sLCwsLCssLCwrK//AABEIANwA5QMBIgACEQEDEQH/xAAbAAABBQEBAAAAAAAAAAAAAAAAAQIDBAUGB//EADwQAAEDAgQDBgQEBQIHAAAAAAEAAgMEEQUSITETQVEGIjJhcYEUkaGxQlLB8BUjcoLRJOEHFiUzYoPx/8QAGwEBAAMBAQEBAAAAAAAAAAAAAAECAwQGBwX/xAAuEQACAgEEAQIDBwUAAAAAAAAAAQIDEQQSITFBBRNRcaEGFCJDYYGxFTJCwfD/2gAMAwEAAhEDEQA/APcEqRKgBCEIDDx3tC2llgidDK81b+HGY+Dlz2c4h2eRpGjb3tZPwztDFNLJAWyRTxAOfDKGh+R2z2lri1zeVwTrosLt07/WYYbOIiqjJIWsc4MjMT2hzyBYC+mqqdqqZzpn1scLpmU1DLHw2hwNQ+R7XBgy94gAXNuqA7k1bN8w+Y/yntmBvbl6eq8Vx2kfwMTY+nkPxL6WanaKSTKWhsQkyNDTlILTceKwuVuxULnVGNQROfTxzwQGGRsbwzifDnjPj07x0aHW190B6W2qYdnD5hL8Sz8w18xr6LyavwuOdldNQyUzquSjjijjgLHSh0YInex1swLmOLBbyvsLS9p6WKXDpHQxzmSaWlJjfTPjymOaPicOHILENBuQNQEB6lJUCxLQXFt+621yRyFyB5brD/5r/wBV8J8JUcYwGotmpsvCDxGTm41r5jstTDaaJjP5DQGPJfYAgEu1Jt5rk3n/AK+HgOyDDXRZ+G/JxfiWuEea1s2UE2ugOxp6sOAJBY4jVjnMLmnbK7K4i+2x5qKjxFsmc5XNEbyzM/KA+wBzM18OuhNr2XET4fDLjspkizRPw9rM5jdkM7anORntbOAA7e+gPJZeEP4RqGspXvE+LyFpEEuSOJ7ABPwwLPboQCbgH0QHqvxLb2uLkXtca+mqUztte+nW4t8147hFES7CYp4JM1LVVLZ+JA+zY3MfwrvtYs1aBY25K9gcBbQRcR/BZR4g+R0czXRxupzNJw2OLh3WWILeWgHNAdf2t7ROpTTGNrJG1NXDTO75Dm8YkB7SOmXZdIJhe3Ppzt6Lxyrw6COCD4V0U5fjcdS/4ZgcYYOJI8MkdGLlrA7xO2zWGll0fZumeaiQVYn+IjrJZonNic2N8D9GAzBtnR5CO4TuOqA9BfM0C5Nh5rA7Q9pOBLSwRhhlrTIGF78sbRFGZCXkXIB0A0587KnjLHivgdMwvpHU8rCMhexkznMIc8WO7QQD69VxtJhsjKjChUROLY6mud3onu4VNI0imbKbHKNdA7bbkgPQcY7RNpX07HwSyGrkEUZjMWXiEE2PEkaRoCb2/wALTpa4uzZ4nxZbeN0RvfoWPcB723XIf8QYw6bDRZ5Eda2STIJP5cfDe3OXM8IvYXurGP0rYDC2OCSb4moJLzxJxCTThmYgk3B4bQM2gugOwdO0ak2HXl80vFHW19ttfReSdmuPCzDvjIJ3QQQz08zDBI/h1JkGR7mgEublBAeLjVadXSWri2YVXwstNCylcyGV72OY5zntL8pfC++U5ja4A1QHpQcnKCnGg32G+/v5qdACEIQAhCEAiVIgoARdQvmHJVH1jhsLrOVqRdQbNG6LrKOJkbgfNQOxNxOlxboq+8jRaebNy6rVlPxGltyAbG4PRwcPUaajmLjmspmLW8R+isw4u077eiK6JEqJoHYQ10sUslnPgLjGQwMsXsLHE237pOm2q1GqCKqa7YqcFaKSZk012OQkSqSAQhCkAqlbSl+Ug2LCbXGYai2rTuraEBl0eENjmfNvLMxkbnABoyRlzmDKOYL3a7m/QBadkqS6ZAIumucqVRibG6Xueiq5JFoxcui+kuufmx0bC9/L/KY7GB1+tys/dNVp5HQmVvUIbICuYE5cb6+icK943c0dBqT7qvvGn3V/E6YOCW6w6Wpvz/RaEcwHVWVuTKdLiXUqjjfdPWqeTEVCEKQIopCnOKQBZvl4JRRkeb2yk/b3KHROdzsOgV+wSZgFXYs8min8DNdh5/8AqoVuHu3va3QrclqQNysavxiFvikaPVwUShE2hKbMh7HbO3TGttaxI5hPfisL9pWH+8J4kB5gjy/ysWkdeS/h9QdvNb8D9FzER10WpT1Vt1pB4Oe2vKybGZK1yrRThymatsnG44JUqRF1bJUVIo+KL25p4KrGyMumAcU1xSvKryzgI2WSyQVslhZc3VRFzj56rbqakHZZkzwsJ8nbVmKMrgkkjYBKKe/X1GiKvEGM8bwB6/ooI8av4IpXDq2J2X5qmDbPHJrUtG7l9SrceGOPr5nT5LNpMXcNTBK3zLCtykxqI2BNj0dp91pGK8mM5tdDG0Lm/wCyURyDlb3utaKoadlKQCrKtGPvPyihTOI3+i0GOuq5p9dFMGq0E0ZTafJKhNa5CvkzAqJz0lQ6yxqzEcpsASTyG6pJ4ZtCpyNGprQwXJHzVL4iaTUARs/M/Qn0Cpw6EGTvyu1az8LB1K0YW31f3j05DyAVHIu4Y6K5oWyaHPIOty1p9+ae3BI7WEMQ9W5j8yr8tU1g77mtA87fRZ8/aSlYLulbysCbHX1V0jPMhsuAsO8cB/8AVb7KhVdmY92MMZ6xONh/adFoRdoKZxIbO35hW/igR3SHacnfojiXi5HGTGenPfPEjv4gLOH9beXqtairGvAIN7+atYhG155X+/UFYppSxxdGCOZZy9lztnYuuTo6aYDZasMlwuXopC8XG436g9FtUTiNCrxkYWwNZMebJWnRV6x+lhzUay+NNMrH4X1OSKyysJe9m8/otFhWWrtHJcW6LzXoOtk7ZVzf93P7mtseMjqmSwWNPPdXcTdYdFiSygX6BenkzWqPGR09QBfVZE0kkpIjs1o8T3bD081aezPq7RvIblykp6bvAkAAbNvt5nqVmdBLg+Dx7tZdx3kkGZx82g6Bbww1pHec4/3WHyCq09RlFyQB1JsEyr7UUsI/mStv0uFtDo5bVLJc/hcXLMD1D3fZJJQaakOHR4B+qwj29orXzb7XNr+5CuxdqaZ4HfaCejg4ehIV2sGayRy0mQ/y3GI9L5oz082p8WKujIbKLX2cDdjvQqSWqBALSHA9CCsqrmttq38TDt6t6FYOTTOlV5R1cFYCN1ZD+i4aiqC3wm8Z217zT+U+i6fD5rhaRtzwYzpxyaQCEoQrnOV6rZc5iNWItGjNI7by811Ezbhchj4awkjxEb9FnZnJ1adrGCma0R3uSTu91iSeqzD2iqJTlpW2ad5HDW56BZNUXyPDXXydeR1XcdnaRgZoBpawstaa0+WL7tqwjzbGJp3VDoDO+zMpkdfUkjYFSF9NDYyMi0sRLKx0hLr6X+fpotPHKQ0+IOc8fy6ltgf/ACtl9uRUeNdmfiIbA25Zs2pI2IHRdyhFI4nY2OfRwyF0bm0rpAfHTtyke48lqdksOfxJIOK9jg0OjeHX05hwO6z+znZUUjrucHE2cbEEaDTbZdP2MhMlTLOP+2xnDaepvcqk1HaTGcs8Ek754HBtQAWnaVosD/UPwlX8PlY/S+pW7WBjmkOF9NrLm67BA3KYH5HeIlztLei4ZVrtHbC7dHDNP4DI7O3Y6EK7wuiqYFUSSMImALmm2Zt8rx1C1bIomMpvpiM2VGd93Hy0Vqpkyj6KgAvL/aDVY20r5v8A0WqjzkWyfA/K4eeiamELzVFrpsjOPhmzWULjLbtWQKVzi1tr83LbkdnZr6JlDpc21tYey+i12K2MZrpoiMtsSCama0XdbbT/AGWNU4gAcsQu93haOZ6n/KmqoJ5nXe9re94BcEN569bLRw2igidmaL5hofEQel10qGeR7u2P6nO9qaGWKjfNPIc4yhrGmzGl5Ddep138lyT8OjhjzkZgdc5Fz1J11XqnafDhVUssTSLubcf1A3F/defYfIHwmCQWczuvBuTcC2g6LrqUcHDZZNs5iLE6SQNySPe6Qm8L4tGBp5PAttYqLHKBkf8ANi7paWkgHQjot6g7JU8XfbrYnu2N267BR4yRM4U0Au+ZzcwGzWDck8rLTCaKKTTNGnhqI2RzU7tHtDixx7rtNR5EqaPFOMCbFkjPFGdLDyOxXUy0DI4Gxki7WBvXYLisUw97nhzARl3dsVyW1LwdlN0nwbOHSnNpsfEP1suuwtnTZcJhUjw4Xb7r0PCR3QuWMcSN7X+E0mbITghdJwDSsquwgSbrXRZJRUi0ZuPRzD8LLT4QRz87JzY2NPgc3XxMHTbTmujcwFRuh6KY/hWCzlu7ObxbDYKphimkBsLgkWc3nusCj7IPaCG17Sxuouy5b7813j4DqMgN+qhjoNLZGDbzVt7KbYnMnszS5BnklkcdCYzbN5G2y3cHiha0MiDmtabZb/UrRipLAAnboLKZkAF7Aa9EcmT+EY1rdh+7p3w7en0UoalsqkZI3Cw0SBPIUcrrC6xsnsTk+iUUK2S7rfl+5TAmH7pwXzfWah33Ssfk64rCHqN5TyoXBcyJFpn62Ox+60mU6wzIQdFv00ocAeoXs/QNTurdUvHXyMbMjsgO4HyTHMDdhv0UhCeAvRow6M/Kd7WFvDbci/NY9Th8L3XlpgXW1cw2Nz+HQrqMoUL6Vp336jQq3JOV5OKxHsxRuNz8S3ObZWOdbormD9nqWlzCBkgJ3c51yT6ldK6mdpZ2xvqAfqn8N/Mj5Kd7HBhVEBIu1mp66+V1lzYbJIbPtY8h5LseB1slbTgG6hyyWi1Ho5/DezjGgaeeq6Cmp8gU4CFVRRErHIEJUKxQRKkSoASWSoQCWRZKhAJZFkqEAIQhANKoVz9be6uvcsmSS5JXnvX9V7dGxdy/jya1LLEcnAJGhPXiDpEUbwpUhCAzapvNXcHqPw+6r1ugVWjmyu10tr7L9T07UexbGfjz8iJLKOqCe1QQyAjRTMK+gRaaycjWByEBKroqJZFkqFIEshKhACEIQAhCEAiVIlQAhCEAIQhACEIQAkJQmSnRQwV6yTT1VGyknkufIaKtJMAvn3q+q+8al46XCOuuOESZk4OVRlQCpmuX5bi0XJiU0vTHSBRukAChIBUEW1WW9tylrapSUAvv7roUXBZZBpYVUWFj+wthhusMty6j0WvROu0L2vo+p9+lJ9rgytXGS0lSJV+0c4IQhACEIQAhCEAIQhAIlSJUAIQhACEIQAhCEAhVOvnyj7K4Vg45IeX4dV+d6nqPYolLPL4RpWssHO0XnvbnFKpvdiuxvNwGp068l2NJXcin11AyZtnALwunmqbN01k6GmzxGjmqnPAEj7nnmK9G7PYlUNbllNwPCTv81co+zccbyQNf0WjJhvQL9DVayq1bcIpGLIX1x5LNxmsm4ZEJs8897ey0xQFOGHELjhKEXkthnkNf8XG855ZL7g5jqu47A4rUuOWa7hyJGvpdbFRhEcjrOGx3staiw6OEd0Aea7dTrYWVbdvJVReTQlk7vsruDTZgfVc3W13IFavZ19rDr91f0W72LkpdS4JnyjpEqanL25yghCEAIQhACEIQAhCEAiVIlQAhCEAIQhACEJpKASV1hdY07c1/NaFdJpbqqdl4r7Q6vfcqo9R/k6Ko8ZMKpw0g3afZJG6Ucr+63iEwxhfhK3jk1wZ9MHbkK81ieGJwWcpZJK5YnOZoprJVXcDKlpTu3dVpYJTzsFsOahaqxjBkU+Fi93arVp2ZdRySkdEl9VPuyyn8Bg2on3APVSqhQS7j3CvAr6L6fqVqKIz/AOycclh4FQhC7SoIQhACEIQAhCEAiVIlQAhCEAIQhACY4p6r1b7DzK59TcqapTfhEpZeCjI+7iUiaE5fM7rHZNzl22dqWECEIWYBCEJgAgpEKANeLpgUhUYKsgIUhTiiykDo35XA/NbDHaLEcr1HLpbpp7L0v2f1e2TpfnlGNsc8l66FEnNOq9cmzBolQhCuQCEIQAhCEAiVIlQAhCEAJClSFANJWfVyXd6K3USWBKycy8t9odXiEaY+eX8jemPOSW6QvUZd1UE9Y1u5XklFt8G+S2Hpj52jcrArMe/KPqsmTFb7n5krohpJy5ZGTp6jFQNAPdQ/xg87fX9Fz7KoEDX67pplB52+y3WmRXcdQMZZ57b2+YUDsWJPdNh/Tc+i5htV3Xd4WH0RTz31vpbqp+6xRO46o4iQOZT48TYdDouXlrmgWDrXsd1V/ibb6Ouf1RaTPgjcd7FM07FTaLgoMYLToVs0WO/mWFmknHospHRFqlpXZSPPf9FSgq2uFwVZCpTbKi2M/gyWsrBrZUo0TKd9wE8L6TVYrIKcemcbJGlKmtTlsioIQhSAQhCARKkSoAQhCAEjkqCoYM2vfyWTV1YjFzy6rpHNVOrwxknjFwOXJef1Xob1FzslM3hNJYOFr+1TRoHD5rEfiEsh7gJ+3zXoc/Z2nOvCbf0VcYa1nhba3kkPRIQ6ZtFRl5OLhw2oebOs2/O91cj7PA+JxPvb7LoZQ4fvT3UbJC077I/SpPqeP2N/uyx2Z0XZRulidddCVI7ss3a56bnT0XRQ1h6e412HRWRUAnfpa4Kf0ST59z6HPKLj4OSh7IR6Ek6aeqfL2ZjIOUbbrrYpCLX+x891C+p1edLOGmutwOhR+hzf5v0KLLfCONf2Vjubj0uL6KjL2dYPCLH5LrarEOZvsBpZUDUlx56qP6VKP5n0OuGlcllnKvwl7T3SfQ/WxUT8zfE0j6j5rtYo3OUzKAHcX9lovTM9yKz08Y+TjaPEpQ6zWvPoCuywese8d5pB6EELWoaBo/CAtNrLKlvocLP8jmctvRUopCDbqryLJHBfpaLTPTVKrdnBjJ5eRzE4JGpy7kUBCEKQCEIQCJUiVACEIQAhCEAiE1xTgoYGPbdRujUpTHFZ5LJ4KclECqsmGdFpBxtdStOilLJor5ROfdQnp+/VBD29V0WUKJzAp2Gq1Oe0YPHdbn7KM0r3W0Puuj4Q6JAPso2fqStTh8I59uFu5/v92VqDChzC1intTYiJaqbRSiw4BWWUw6KdKrKKOd2yfYwNslSlAU4KjXJwTXbp4VccgEqEK5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652" name="AutoShape 4" descr="data:image/jpeg;base64,/9j/4AAQSkZJRgABAQAAAQABAAD/2wCEAAkGBxESEhQUEBIVFRQQFBcVFBQUEBQUFBQUFBQWFhUVFBQYHCggGBolGxQUITEhJSksLi4uFx8zODMsNygtLiwBCgoKDg0OGhAQGiwkICQsLCwsLCwsLCwsLCssLCwsLCwsLCwsLCwsLCwsLCs0LCwsLCwsLC4sLCwsLCssLCwrK//AABEIANwA5QMBIgACEQEDEQH/xAAbAAABBQEBAAAAAAAAAAAAAAAAAQIDBAUGB//EADwQAAEDAgQDBgQEBQIHAAAAAAEAAgMEEQUSITETQVEGIjJhcYEUkaGxQlLB8BUjcoLRJOEHFiUzYoPx/8QAGwEBAAMBAQEBAAAAAAAAAAAAAAECAwQGBwX/xAAuEQACAgEEAQIDBwUAAAAAAAAAAQIDEQQSITFBBRNRcaEGFCJDYYGxFTJCwfD/2gAMAwEAAhEDEQA/APcEqRKgBCEIDDx3tC2llgidDK81b+HGY+Dlz2c4h2eRpGjb3tZPwztDFNLJAWyRTxAOfDKGh+R2z2lri1zeVwTrosLt07/WYYbOIiqjJIWsc4MjMT2hzyBYC+mqqdqqZzpn1scLpmU1DLHw2hwNQ+R7XBgy94gAXNuqA7k1bN8w+Y/yntmBvbl6eq8Vx2kfwMTY+nkPxL6WanaKSTKWhsQkyNDTlILTceKwuVuxULnVGNQROfTxzwQGGRsbwzifDnjPj07x0aHW190B6W2qYdnD5hL8Sz8w18xr6LyavwuOdldNQyUzquSjjijjgLHSh0YInex1swLmOLBbyvsLS9p6WKXDpHQxzmSaWlJjfTPjymOaPicOHILENBuQNQEB6lJUCxLQXFt+621yRyFyB5brD/5r/wBV8J8JUcYwGotmpsvCDxGTm41r5jstTDaaJjP5DQGPJfYAgEu1Jt5rk3n/AK+HgOyDDXRZ+G/JxfiWuEea1s2UE2ugOxp6sOAJBY4jVjnMLmnbK7K4i+2x5qKjxFsmc5XNEbyzM/KA+wBzM18OuhNr2XET4fDLjspkizRPw9rM5jdkM7anORntbOAA7e+gPJZeEP4RqGspXvE+LyFpEEuSOJ7ABPwwLPboQCbgH0QHqvxLb2uLkXtca+mqUztte+nW4t8147hFES7CYp4JM1LVVLZ+JA+zY3MfwrvtYs1aBY25K9gcBbQRcR/BZR4g+R0czXRxupzNJw2OLh3WWILeWgHNAdf2t7ROpTTGNrJG1NXDTO75Dm8YkB7SOmXZdIJhe3Ppzt6Lxyrw6COCD4V0U5fjcdS/4ZgcYYOJI8MkdGLlrA7xO2zWGll0fZumeaiQVYn+IjrJZonNic2N8D9GAzBtnR5CO4TuOqA9BfM0C5Nh5rA7Q9pOBLSwRhhlrTIGF78sbRFGZCXkXIB0A0587KnjLHivgdMwvpHU8rCMhexkznMIc8WO7QQD69VxtJhsjKjChUROLY6mud3onu4VNI0imbKbHKNdA7bbkgPQcY7RNpX07HwSyGrkEUZjMWXiEE2PEkaRoCb2/wALTpa4uzZ4nxZbeN0RvfoWPcB723XIf8QYw6bDRZ5Eda2STIJP5cfDe3OXM8IvYXurGP0rYDC2OCSb4moJLzxJxCTThmYgk3B4bQM2gugOwdO0ak2HXl80vFHW19ttfReSdmuPCzDvjIJ3QQQz08zDBI/h1JkGR7mgEublBAeLjVadXSWri2YVXwstNCylcyGV72OY5zntL8pfC++U5ja4A1QHpQcnKCnGg32G+/v5qdACEIQAhCEAiVIgoARdQvmHJVH1jhsLrOVqRdQbNG6LrKOJkbgfNQOxNxOlxboq+8jRaebNy6rVlPxGltyAbG4PRwcPUaajmLjmspmLW8R+isw4u077eiK6JEqJoHYQ10sUslnPgLjGQwMsXsLHE237pOm2q1GqCKqa7YqcFaKSZk012OQkSqSAQhCkAqlbSl+Ug2LCbXGYai2rTuraEBl0eENjmfNvLMxkbnABoyRlzmDKOYL3a7m/QBadkqS6ZAIumucqVRibG6Xueiq5JFoxcui+kuufmx0bC9/L/KY7GB1+tys/dNVp5HQmVvUIbICuYE5cb6+icK943c0dBqT7qvvGn3V/E6YOCW6w6Wpvz/RaEcwHVWVuTKdLiXUqjjfdPWqeTEVCEKQIopCnOKQBZvl4JRRkeb2yk/b3KHROdzsOgV+wSZgFXYs8min8DNdh5/8AqoVuHu3va3QrclqQNysavxiFvikaPVwUShE2hKbMh7HbO3TGttaxI5hPfisL9pWH+8J4kB5gjy/ysWkdeS/h9QdvNb8D9FzER10WpT1Vt1pB4Oe2vKybGZK1yrRThymatsnG44JUqRF1bJUVIo+KL25p4KrGyMumAcU1xSvKryzgI2WSyQVslhZc3VRFzj56rbqakHZZkzwsJ8nbVmKMrgkkjYBKKe/X1GiKvEGM8bwB6/ooI8av4IpXDq2J2X5qmDbPHJrUtG7l9SrceGOPr5nT5LNpMXcNTBK3zLCtykxqI2BNj0dp91pGK8mM5tdDG0Lm/wCyURyDlb3utaKoadlKQCrKtGPvPyihTOI3+i0GOuq5p9dFMGq0E0ZTafJKhNa5CvkzAqJz0lQ6yxqzEcpsASTyG6pJ4ZtCpyNGprQwXJHzVL4iaTUARs/M/Qn0Cpw6EGTvyu1az8LB1K0YW31f3j05DyAVHIu4Y6K5oWyaHPIOty1p9+ae3BI7WEMQ9W5j8yr8tU1g77mtA87fRZ8/aSlYLulbysCbHX1V0jPMhsuAsO8cB/8AVb7KhVdmY92MMZ6xONh/adFoRdoKZxIbO35hW/igR3SHacnfojiXi5HGTGenPfPEjv4gLOH9beXqtairGvAIN7+atYhG155X+/UFYppSxxdGCOZZy9lztnYuuTo6aYDZasMlwuXopC8XG436g9FtUTiNCrxkYWwNZMebJWnRV6x+lhzUay+NNMrH4X1OSKyysJe9m8/otFhWWrtHJcW6LzXoOtk7ZVzf93P7mtseMjqmSwWNPPdXcTdYdFiSygX6BenkzWqPGR09QBfVZE0kkpIjs1o8T3bD081aezPq7RvIblykp6bvAkAAbNvt5nqVmdBLg+Dx7tZdx3kkGZx82g6Bbww1pHec4/3WHyCq09RlFyQB1JsEyr7UUsI/mStv0uFtDo5bVLJc/hcXLMD1D3fZJJQaakOHR4B+qwj29orXzb7XNr+5CuxdqaZ4HfaCejg4ehIV2sGayRy0mQ/y3GI9L5oz082p8WKujIbKLX2cDdjvQqSWqBALSHA9CCsqrmttq38TDt6t6FYOTTOlV5R1cFYCN1ZD+i4aiqC3wm8Z217zT+U+i6fD5rhaRtzwYzpxyaQCEoQrnOV6rZc5iNWItGjNI7by811Ezbhchj4awkjxEb9FnZnJ1adrGCma0R3uSTu91iSeqzD2iqJTlpW2ad5HDW56BZNUXyPDXXydeR1XcdnaRgZoBpawstaa0+WL7tqwjzbGJp3VDoDO+zMpkdfUkjYFSF9NDYyMi0sRLKx0hLr6X+fpotPHKQ0+IOc8fy6ltgf/ACtl9uRUeNdmfiIbA25Zs2pI2IHRdyhFI4nY2OfRwyF0bm0rpAfHTtyke48lqdksOfxJIOK9jg0OjeHX05hwO6z+znZUUjrucHE2cbEEaDTbZdP2MhMlTLOP+2xnDaepvcqk1HaTGcs8Ek754HBtQAWnaVosD/UPwlX8PlY/S+pW7WBjmkOF9NrLm67BA3KYH5HeIlztLei4ZVrtHbC7dHDNP4DI7O3Y6EK7wuiqYFUSSMImALmm2Zt8rx1C1bIomMpvpiM2VGd93Hy0Vqpkyj6KgAvL/aDVY20r5v8A0WqjzkWyfA/K4eeiamELzVFrpsjOPhmzWULjLbtWQKVzi1tr83LbkdnZr6JlDpc21tYey+i12K2MZrpoiMtsSCama0XdbbT/AGWNU4gAcsQu93haOZ6n/KmqoJ5nXe9re94BcEN569bLRw2igidmaL5hofEQel10qGeR7u2P6nO9qaGWKjfNPIc4yhrGmzGl5Ddep138lyT8OjhjzkZgdc5Fz1J11XqnafDhVUssTSLubcf1A3F/defYfIHwmCQWczuvBuTcC2g6LrqUcHDZZNs5iLE6SQNySPe6Qm8L4tGBp5PAttYqLHKBkf8ANi7paWkgHQjot6g7JU8XfbrYnu2N267BR4yRM4U0Au+ZzcwGzWDck8rLTCaKKTTNGnhqI2RzU7tHtDixx7rtNR5EqaPFOMCbFkjPFGdLDyOxXUy0DI4Gxki7WBvXYLisUw97nhzARl3dsVyW1LwdlN0nwbOHSnNpsfEP1suuwtnTZcJhUjw4Xb7r0PCR3QuWMcSN7X+E0mbITghdJwDSsquwgSbrXRZJRUi0ZuPRzD8LLT4QRz87JzY2NPgc3XxMHTbTmujcwFRuh6KY/hWCzlu7ObxbDYKphimkBsLgkWc3nusCj7IPaCG17Sxuouy5b7813j4DqMgN+qhjoNLZGDbzVt7KbYnMnszS5BnklkcdCYzbN5G2y3cHiha0MiDmtabZb/UrRipLAAnboLKZkAF7Aa9EcmT+EY1rdh+7p3w7en0UoalsqkZI3Cw0SBPIUcrrC6xsnsTk+iUUK2S7rfl+5TAmH7pwXzfWah33Ssfk64rCHqN5TyoXBcyJFpn62Ox+60mU6wzIQdFv00ocAeoXs/QNTurdUvHXyMbMjsgO4HyTHMDdhv0UhCeAvRow6M/Kd7WFvDbci/NY9Th8L3XlpgXW1cw2Nz+HQrqMoUL6Vp336jQq3JOV5OKxHsxRuNz8S3ObZWOdbormD9nqWlzCBkgJ3c51yT6ldK6mdpZ2xvqAfqn8N/Mj5Kd7HBhVEBIu1mp66+V1lzYbJIbPtY8h5LseB1slbTgG6hyyWi1Ho5/DezjGgaeeq6Cmp8gU4CFVRRErHIEJUKxQRKkSoASWSoQCWRZKhAJZFkqEAIQhANKoVz9be6uvcsmSS5JXnvX9V7dGxdy/jya1LLEcnAJGhPXiDpEUbwpUhCAzapvNXcHqPw+6r1ugVWjmyu10tr7L9T07UexbGfjz8iJLKOqCe1QQyAjRTMK+gRaaycjWByEBKroqJZFkqFIEshKhACEIQAhCEAiVIlQAhCEAIQhACEIQAkJQmSnRQwV6yTT1VGyknkufIaKtJMAvn3q+q+8al46XCOuuOESZk4OVRlQCpmuX5bi0XJiU0vTHSBRukAChIBUEW1WW9tylrapSUAvv7roUXBZZBpYVUWFj+wthhusMty6j0WvROu0L2vo+p9+lJ9rgytXGS0lSJV+0c4IQhACEIQAhCEAIQhAIlSJUAIQhACEIQAhCEAhVOvnyj7K4Vg45IeX4dV+d6nqPYolLPL4RpWssHO0XnvbnFKpvdiuxvNwGp068l2NJXcin11AyZtnALwunmqbN01k6GmzxGjmqnPAEj7nnmK9G7PYlUNbllNwPCTv81co+zccbyQNf0WjJhvQL9DVayq1bcIpGLIX1x5LNxmsm4ZEJs8897ey0xQFOGHELjhKEXkthnkNf8XG855ZL7g5jqu47A4rUuOWa7hyJGvpdbFRhEcjrOGx3staiw6OEd0Aea7dTrYWVbdvJVReTQlk7vsruDTZgfVc3W13IFavZ19rDr91f0W72LkpdS4JnyjpEqanL25yghCEAIQhACEIQAhCEAiVIlQAhCEAIQhACEJpKASV1hdY07c1/NaFdJpbqqdl4r7Q6vfcqo9R/k6Ko8ZMKpw0g3afZJG6Ucr+63iEwxhfhK3jk1wZ9MHbkK81ieGJwWcpZJK5YnOZoprJVXcDKlpTu3dVpYJTzsFsOahaqxjBkU+Fi93arVp2ZdRySkdEl9VPuyyn8Bg2on3APVSqhQS7j3CvAr6L6fqVqKIz/AOycclh4FQhC7SoIQhACEIQAhCEAiVIlQAhCEAIQhACY4p6r1b7DzK59TcqapTfhEpZeCjI+7iUiaE5fM7rHZNzl22dqWECEIWYBCEJgAgpEKANeLpgUhUYKsgIUhTiiykDo35XA/NbDHaLEcr1HLpbpp7L0v2f1e2TpfnlGNsc8l66FEnNOq9cmzBolQhCuQCEIQAhCEAiVIlQAhCEAJClSFANJWfVyXd6K3USWBKycy8t9odXiEaY+eX8jemPOSW6QvUZd1UE9Y1u5XklFt8G+S2Hpj52jcrArMe/KPqsmTFb7n5krohpJy5ZGTp6jFQNAPdQ/xg87fX9Fz7KoEDX67pplB52+y3WmRXcdQMZZ57b2+YUDsWJPdNh/Tc+i5htV3Xd4WH0RTz31vpbqp+6xRO46o4iQOZT48TYdDouXlrmgWDrXsd1V/ibb6Ouf1RaTPgjcd7FM07FTaLgoMYLToVs0WO/mWFmknHospHRFqlpXZSPPf9FSgq2uFwVZCpTbKi2M/gyWsrBrZUo0TKd9wE8L6TVYrIKcemcbJGlKmtTlsioIQhSAQhCARKkSoAQhCAEjkqCoYM2vfyWTV1YjFzy6rpHNVOrwxknjFwOXJef1Xob1FzslM3hNJYOFr+1TRoHD5rEfiEsh7gJ+3zXoc/Z2nOvCbf0VcYa1nhba3kkPRIQ6ZtFRl5OLhw2oebOs2/O91cj7PA+JxPvb7LoZQ4fvT3UbJC077I/SpPqeP2N/uyx2Z0XZRulidddCVI7ss3a56bnT0XRQ1h6e412HRWRUAnfpa4Kf0ST59z6HPKLj4OSh7IR6Ek6aeqfL2ZjIOUbbrrYpCLX+x891C+p1edLOGmutwOhR+hzf5v0KLLfCONf2Vjubj0uL6KjL2dYPCLH5LrarEOZvsBpZUDUlx56qP6VKP5n0OuGlcllnKvwl7T3SfQ/WxUT8zfE0j6j5rtYo3OUzKAHcX9lovTM9yKz08Y+TjaPEpQ6zWvPoCuywese8d5pB6EELWoaBo/CAtNrLKlvocLP8jmctvRUopCDbqryLJHBfpaLTPTVKrdnBjJ5eRzE4JGpy7kUBCEKQCEIQCJUiVACEIQAhCEAiE1xTgoYGPbdRujUpTHFZ5LJ4KclECqsmGdFpBxtdStOilLJor5ROfdQnp+/VBD29V0WUKJzAp2Gq1Oe0YPHdbn7KM0r3W0Puuj4Q6JAPso2fqStTh8I59uFu5/v92VqDChzC1intTYiJaqbRSiw4BWWUw6KdKrKKOd2yfYwNslSlAU4KjXJwTXbp4VccgEqEK5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654" name="AutoShape 6" descr="data:image/jpeg;base64,/9j/4AAQSkZJRgABAQAAAQABAAD/2wCEAAkGBxESEhQUEBIVFRQQFBcVFBQUEBQUFBQUFBQWFhUVFBQYHCggGBolGxQUITEhJSksLi4uFx8zODMsNygtLiwBCgoKDg0OGhAQGiwkICQsLCwsLCwsLCwsLCssLCwsLCwsLCwsLCwsLCwsLCs0LCwsLCwsLC4sLCwsLCssLCwrK//AABEIANwA5QMBIgACEQEDEQH/xAAbAAABBQEBAAAAAAAAAAAAAAAAAQIDBAUGB//EADwQAAEDAgQDBgQEBQIHAAAAAAEAAgMEEQUSITETQVEGIjJhcYEUkaGxQlLB8BUjcoLRJOEHFiUzYoPx/8QAGwEBAAMBAQEBAAAAAAAAAAAAAAECAwQGBwX/xAAuEQACAgEEAQIDBwUAAAAAAAAAAQIDEQQSITFBBRNRcaEGFCJDYYGxFTJCwfD/2gAMAwEAAhEDEQA/APcEqRKgBCEIDDx3tC2llgidDK81b+HGY+Dlz2c4h2eRpGjb3tZPwztDFNLJAWyRTxAOfDKGh+R2z2lri1zeVwTrosLt07/WYYbOIiqjJIWsc4MjMT2hzyBYC+mqqdqqZzpn1scLpmU1DLHw2hwNQ+R7XBgy94gAXNuqA7k1bN8w+Y/yntmBvbl6eq8Vx2kfwMTY+nkPxL6WanaKSTKWhsQkyNDTlILTceKwuVuxULnVGNQROfTxzwQGGRsbwzifDnjPj07x0aHW190B6W2qYdnD5hL8Sz8w18xr6LyavwuOdldNQyUzquSjjijjgLHSh0YInex1swLmOLBbyvsLS9p6WKXDpHQxzmSaWlJjfTPjymOaPicOHILENBuQNQEB6lJUCxLQXFt+621yRyFyB5brD/5r/wBV8J8JUcYwGotmpsvCDxGTm41r5jstTDaaJjP5DQGPJfYAgEu1Jt5rk3n/AK+HgOyDDXRZ+G/JxfiWuEea1s2UE2ugOxp6sOAJBY4jVjnMLmnbK7K4i+2x5qKjxFsmc5XNEbyzM/KA+wBzM18OuhNr2XET4fDLjspkizRPw9rM5jdkM7anORntbOAA7e+gPJZeEP4RqGspXvE+LyFpEEuSOJ7ABPwwLPboQCbgH0QHqvxLb2uLkXtca+mqUztte+nW4t8147hFES7CYp4JM1LVVLZ+JA+zY3MfwrvtYs1aBY25K9gcBbQRcR/BZR4g+R0czXRxupzNJw2OLh3WWILeWgHNAdf2t7ROpTTGNrJG1NXDTO75Dm8YkB7SOmXZdIJhe3Ppzt6Lxyrw6COCD4V0U5fjcdS/4ZgcYYOJI8MkdGLlrA7xO2zWGll0fZumeaiQVYn+IjrJZonNic2N8D9GAzBtnR5CO4TuOqA9BfM0C5Nh5rA7Q9pOBLSwRhhlrTIGF78sbRFGZCXkXIB0A0587KnjLHivgdMwvpHU8rCMhexkznMIc8WO7QQD69VxtJhsjKjChUROLY6mud3onu4VNI0imbKbHKNdA7bbkgPQcY7RNpX07HwSyGrkEUZjMWXiEE2PEkaRoCb2/wALTpa4uzZ4nxZbeN0RvfoWPcB723XIf8QYw6bDRZ5Eda2STIJP5cfDe3OXM8IvYXurGP0rYDC2OCSb4moJLzxJxCTThmYgk3B4bQM2gugOwdO0ak2HXl80vFHW19ttfReSdmuPCzDvjIJ3QQQz08zDBI/h1JkGR7mgEublBAeLjVadXSWri2YVXwstNCylcyGV72OY5zntL8pfC++U5ja4A1QHpQcnKCnGg32G+/v5qdACEIQAhCEAiVIgoARdQvmHJVH1jhsLrOVqRdQbNG6LrKOJkbgfNQOxNxOlxboq+8jRaebNy6rVlPxGltyAbG4PRwcPUaajmLjmspmLW8R+isw4u077eiK6JEqJoHYQ10sUslnPgLjGQwMsXsLHE237pOm2q1GqCKqa7YqcFaKSZk012OQkSqSAQhCkAqlbSl+Ug2LCbXGYai2rTuraEBl0eENjmfNvLMxkbnABoyRlzmDKOYL3a7m/QBadkqS6ZAIumucqVRibG6Xueiq5JFoxcui+kuufmx0bC9/L/KY7GB1+tys/dNVp5HQmVvUIbICuYE5cb6+icK943c0dBqT7qvvGn3V/E6YOCW6w6Wpvz/RaEcwHVWVuTKdLiXUqjjfdPWqeTEVCEKQIopCnOKQBZvl4JRRkeb2yk/b3KHROdzsOgV+wSZgFXYs8min8DNdh5/8AqoVuHu3va3QrclqQNysavxiFvikaPVwUShE2hKbMh7HbO3TGttaxI5hPfisL9pWH+8J4kB5gjy/ysWkdeS/h9QdvNb8D9FzER10WpT1Vt1pB4Oe2vKybGZK1yrRThymatsnG44JUqRF1bJUVIo+KL25p4KrGyMumAcU1xSvKryzgI2WSyQVslhZc3VRFzj56rbqakHZZkzwsJ8nbVmKMrgkkjYBKKe/X1GiKvEGM8bwB6/ooI8av4IpXDq2J2X5qmDbPHJrUtG7l9SrceGOPr5nT5LNpMXcNTBK3zLCtykxqI2BNj0dp91pGK8mM5tdDG0Lm/wCyURyDlb3utaKoadlKQCrKtGPvPyihTOI3+i0GOuq5p9dFMGq0E0ZTafJKhNa5CvkzAqJz0lQ6yxqzEcpsASTyG6pJ4ZtCpyNGprQwXJHzVL4iaTUARs/M/Qn0Cpw6EGTvyu1az8LB1K0YW31f3j05DyAVHIu4Y6K5oWyaHPIOty1p9+ae3BI7WEMQ9W5j8yr8tU1g77mtA87fRZ8/aSlYLulbysCbHX1V0jPMhsuAsO8cB/8AVb7KhVdmY92MMZ6xONh/adFoRdoKZxIbO35hW/igR3SHacnfojiXi5HGTGenPfPEjv4gLOH9beXqtairGvAIN7+atYhG155X+/UFYppSxxdGCOZZy9lztnYuuTo6aYDZasMlwuXopC8XG436g9FtUTiNCrxkYWwNZMebJWnRV6x+lhzUay+NNMrH4X1OSKyysJe9m8/otFhWWrtHJcW6LzXoOtk7ZVzf93P7mtseMjqmSwWNPPdXcTdYdFiSygX6BenkzWqPGR09QBfVZE0kkpIjs1o8T3bD081aezPq7RvIblykp6bvAkAAbNvt5nqVmdBLg+Dx7tZdx3kkGZx82g6Bbww1pHec4/3WHyCq09RlFyQB1JsEyr7UUsI/mStv0uFtDo5bVLJc/hcXLMD1D3fZJJQaakOHR4B+qwj29orXzb7XNr+5CuxdqaZ4HfaCejg4ehIV2sGayRy0mQ/y3GI9L5oz082p8WKujIbKLX2cDdjvQqSWqBALSHA9CCsqrmttq38TDt6t6FYOTTOlV5R1cFYCN1ZD+i4aiqC3wm8Z217zT+U+i6fD5rhaRtzwYzpxyaQCEoQrnOV6rZc5iNWItGjNI7by811Ezbhchj4awkjxEb9FnZnJ1adrGCma0R3uSTu91iSeqzD2iqJTlpW2ad5HDW56BZNUXyPDXXydeR1XcdnaRgZoBpawstaa0+WL7tqwjzbGJp3VDoDO+zMpkdfUkjYFSF9NDYyMi0sRLKx0hLr6X+fpotPHKQ0+IOc8fy6ltgf/ACtl9uRUeNdmfiIbA25Zs2pI2IHRdyhFI4nY2OfRwyF0bm0rpAfHTtyke48lqdksOfxJIOK9jg0OjeHX05hwO6z+znZUUjrucHE2cbEEaDTbZdP2MhMlTLOP+2xnDaepvcqk1HaTGcs8Ek754HBtQAWnaVosD/UPwlX8PlY/S+pW7WBjmkOF9NrLm67BA3KYH5HeIlztLei4ZVrtHbC7dHDNP4DI7O3Y6EK7wuiqYFUSSMImALmm2Zt8rx1C1bIomMpvpiM2VGd93Hy0Vqpkyj6KgAvL/aDVY20r5v8A0WqjzkWyfA/K4eeiamELzVFrpsjOPhmzWULjLbtWQKVzi1tr83LbkdnZr6JlDpc21tYey+i12K2MZrpoiMtsSCama0XdbbT/AGWNU4gAcsQu93haOZ6n/KmqoJ5nXe9re94BcEN569bLRw2igidmaL5hofEQel10qGeR7u2P6nO9qaGWKjfNPIc4yhrGmzGl5Ddep138lyT8OjhjzkZgdc5Fz1J11XqnafDhVUssTSLubcf1A3F/defYfIHwmCQWczuvBuTcC2g6LrqUcHDZZNs5iLE6SQNySPe6Qm8L4tGBp5PAttYqLHKBkf8ANi7paWkgHQjot6g7JU8XfbrYnu2N267BR4yRM4U0Au+ZzcwGzWDck8rLTCaKKTTNGnhqI2RzU7tHtDixx7rtNR5EqaPFOMCbFkjPFGdLDyOxXUy0DI4Gxki7WBvXYLisUw97nhzARl3dsVyW1LwdlN0nwbOHSnNpsfEP1suuwtnTZcJhUjw4Xb7r0PCR3QuWMcSN7X+E0mbITghdJwDSsquwgSbrXRZJRUi0ZuPRzD8LLT4QRz87JzY2NPgc3XxMHTbTmujcwFRuh6KY/hWCzlu7ObxbDYKphimkBsLgkWc3nusCj7IPaCG17Sxuouy5b7813j4DqMgN+qhjoNLZGDbzVt7KbYnMnszS5BnklkcdCYzbN5G2y3cHiha0MiDmtabZb/UrRipLAAnboLKZkAF7Aa9EcmT+EY1rdh+7p3w7en0UoalsqkZI3Cw0SBPIUcrrC6xsnsTk+iUUK2S7rfl+5TAmH7pwXzfWah33Ssfk64rCHqN5TyoXBcyJFpn62Ox+60mU6wzIQdFv00ocAeoXs/QNTurdUvHXyMbMjsgO4HyTHMDdhv0UhCeAvRow6M/Kd7WFvDbci/NY9Th8L3XlpgXW1cw2Nz+HQrqMoUL6Vp336jQq3JOV5OKxHsxRuNz8S3ObZWOdbormD9nqWlzCBkgJ3c51yT6ldK6mdpZ2xvqAfqn8N/Mj5Kd7HBhVEBIu1mp66+V1lzYbJIbPtY8h5LseB1slbTgG6hyyWi1Ho5/DezjGgaeeq6Cmp8gU4CFVRRErHIEJUKxQRKkSoASWSoQCWRZKhAJZFkqEAIQhANKoVz9be6uvcsmSS5JXnvX9V7dGxdy/jya1LLEcnAJGhPXiDpEUbwpUhCAzapvNXcHqPw+6r1ugVWjmyu10tr7L9T07UexbGfjz8iJLKOqCe1QQyAjRTMK+gRaaycjWByEBKroqJZFkqFIEshKhACEIQAhCEAiVIlQAhCEAIQhACEIQAkJQmSnRQwV6yTT1VGyknkufIaKtJMAvn3q+q+8al46XCOuuOESZk4OVRlQCpmuX5bi0XJiU0vTHSBRukAChIBUEW1WW9tylrapSUAvv7roUXBZZBpYVUWFj+wthhusMty6j0WvROu0L2vo+p9+lJ9rgytXGS0lSJV+0c4IQhACEIQAhCEAIQhAIlSJUAIQhACEIQAhCEAhVOvnyj7K4Vg45IeX4dV+d6nqPYolLPL4RpWssHO0XnvbnFKpvdiuxvNwGp068l2NJXcin11AyZtnALwunmqbN01k6GmzxGjmqnPAEj7nnmK9G7PYlUNbllNwPCTv81co+zccbyQNf0WjJhvQL9DVayq1bcIpGLIX1x5LNxmsm4ZEJs8897ey0xQFOGHELjhKEXkthnkNf8XG855ZL7g5jqu47A4rUuOWa7hyJGvpdbFRhEcjrOGx3staiw6OEd0Aea7dTrYWVbdvJVReTQlk7vsruDTZgfVc3W13IFavZ19rDr91f0W72LkpdS4JnyjpEqanL25yghCEAIQhACEIQAhCEAiVIlQAhCEAIQhACEJpKASV1hdY07c1/NaFdJpbqqdl4r7Q6vfcqo9R/k6Ko8ZMKpw0g3afZJG6Ucr+63iEwxhfhK3jk1wZ9MHbkK81ieGJwWcpZJK5YnOZoprJVXcDKlpTu3dVpYJTzsFsOahaqxjBkU+Fi93arVp2ZdRySkdEl9VPuyyn8Bg2on3APVSqhQS7j3CvAr6L6fqVqKIz/AOycclh4FQhC7SoIQhACEIQAhCEAiVIlQAhCEAIQhACY4p6r1b7DzK59TcqapTfhEpZeCjI+7iUiaE5fM7rHZNzl22dqWECEIWYBCEJgAgpEKANeLpgUhUYKsgIUhTiiykDo35XA/NbDHaLEcr1HLpbpp7L0v2f1e2TpfnlGNsc8l66FEnNOq9cmzBolQhCuQCEIQAhCEAiVIlQAhCEAJClSFANJWfVyXd6K3USWBKycy8t9odXiEaY+eX8jemPOSW6QvUZd1UE9Y1u5XklFt8G+S2Hpj52jcrArMe/KPqsmTFb7n5krohpJy5ZGTp6jFQNAPdQ/xg87fX9Fz7KoEDX67pplB52+y3WmRXcdQMZZ57b2+YUDsWJPdNh/Tc+i5htV3Xd4WH0RTz31vpbqp+6xRO46o4iQOZT48TYdDouXlrmgWDrXsd1V/ibb6Ouf1RaTPgjcd7FM07FTaLgoMYLToVs0WO/mWFmknHospHRFqlpXZSPPf9FSgq2uFwVZCpTbKi2M/gyWsrBrZUo0TKd9wE8L6TVYrIKcemcbJGlKmtTlsioIQhSAQhCARKkSoAQhCAEjkqCoYM2vfyWTV1YjFzy6rpHNVOrwxknjFwOXJef1Xob1FzslM3hNJYOFr+1TRoHD5rEfiEsh7gJ+3zXoc/Z2nOvCbf0VcYa1nhba3kkPRIQ6ZtFRl5OLhw2oebOs2/O91cj7PA+JxPvb7LoZQ4fvT3UbJC077I/SpPqeP2N/uyx2Z0XZRulidddCVI7ss3a56bnT0XRQ1h6e412HRWRUAnfpa4Kf0ST59z6HPKLj4OSh7IR6Ek6aeqfL2ZjIOUbbrrYpCLX+x891C+p1edLOGmutwOhR+hzf5v0KLLfCONf2Vjubj0uL6KjL2dYPCLH5LrarEOZvsBpZUDUlx56qP6VKP5n0OuGlcllnKvwl7T3SfQ/WxUT8zfE0j6j5rtYo3OUzKAHcX9lovTM9yKz08Y+TjaPEpQ6zWvPoCuywese8d5pB6EELWoaBo/CAtNrLKlvocLP8jmctvRUopCDbqryLJHBfpaLTPTVKrdnBjJ5eRzE4JGpy7kUBCEKQCEIQCJUiVACEIQAhCEAiE1xTgoYGPbdRujUpTHFZ5LJ4KclECqsmGdFpBxtdStOilLJor5ROfdQnp+/VBD29V0WUKJzAp2Gq1Oe0YPHdbn7KM0r3W0Puuj4Q6JAPso2fqStTh8I59uFu5/v92VqDChzC1intTYiJaqbRSiw4BWWUw6KdKrKKOd2yfYwNslSlAU4KjXJwTXbp4VccgEqEK5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656" name="AutoShape 8" descr="data:image/jpeg;base64,/9j/4AAQSkZJRgABAQAAAQABAAD/2wCEAAkGBxESEhQUEBIVFRQQFBcVFBQUEBQUFBQUFBQWFhUVFBQYHCggGBolGxQUITEhJSksLi4uFx8zODMsNygtLiwBCgoKDg0OGhAQGiwkICQsLCwsLCwsLCwsLCssLCwsLCwsLCwsLCwsLCwsLCs0LCwsLCwsLC4sLCwsLCssLCwrK//AABEIANwA5QMBIgACEQEDEQH/xAAbAAABBQEBAAAAAAAAAAAAAAAAAQIDBAUGB//EADwQAAEDAgQDBgQEBQIHAAAAAAEAAgMEEQUSITETQVEGIjJhcYEUkaGxQlLB8BUjcoLRJOEHFiUzYoPx/8QAGwEBAAMBAQEBAAAAAAAAAAAAAAECAwQGBwX/xAAuEQACAgEEAQIDBwUAAAAAAAAAAQIDEQQSITFBBRNRcaEGFCJDYYGxFTJCwfD/2gAMAwEAAhEDEQA/APcEqRKgBCEIDDx3tC2llgidDK81b+HGY+Dlz2c4h2eRpGjb3tZPwztDFNLJAWyRTxAOfDKGh+R2z2lri1zeVwTrosLt07/WYYbOIiqjJIWsc4MjMT2hzyBYC+mqqdqqZzpn1scLpmU1DLHw2hwNQ+R7XBgy94gAXNuqA7k1bN8w+Y/yntmBvbl6eq8Vx2kfwMTY+nkPxL6WanaKSTKWhsQkyNDTlILTceKwuVuxULnVGNQROfTxzwQGGRsbwzifDnjPj07x0aHW190B6W2qYdnD5hL8Sz8w18xr6LyavwuOdldNQyUzquSjjijjgLHSh0YInex1swLmOLBbyvsLS9p6WKXDpHQxzmSaWlJjfTPjymOaPicOHILENBuQNQEB6lJUCxLQXFt+621yRyFyB5brD/5r/wBV8J8JUcYwGotmpsvCDxGTm41r5jstTDaaJjP5DQGPJfYAgEu1Jt5rk3n/AK+HgOyDDXRZ+G/JxfiWuEea1s2UE2ugOxp6sOAJBY4jVjnMLmnbK7K4i+2x5qKjxFsmc5XNEbyzM/KA+wBzM18OuhNr2XET4fDLjspkizRPw9rM5jdkM7anORntbOAA7e+gPJZeEP4RqGspXvE+LyFpEEuSOJ7ABPwwLPboQCbgH0QHqvxLb2uLkXtca+mqUztte+nW4t8147hFES7CYp4JM1LVVLZ+JA+zY3MfwrvtYs1aBY25K9gcBbQRcR/BZR4g+R0czXRxupzNJw2OLh3WWILeWgHNAdf2t7ROpTTGNrJG1NXDTO75Dm8YkB7SOmXZdIJhe3Ppzt6Lxyrw6COCD4V0U5fjcdS/4ZgcYYOJI8MkdGLlrA7xO2zWGll0fZumeaiQVYn+IjrJZonNic2N8D9GAzBtnR5CO4TuOqA9BfM0C5Nh5rA7Q9pOBLSwRhhlrTIGF78sbRFGZCXkXIB0A0587KnjLHivgdMwvpHU8rCMhexkznMIc8WO7QQD69VxtJhsjKjChUROLY6mud3onu4VNI0imbKbHKNdA7bbkgPQcY7RNpX07HwSyGrkEUZjMWXiEE2PEkaRoCb2/wALTpa4uzZ4nxZbeN0RvfoWPcB723XIf8QYw6bDRZ5Eda2STIJP5cfDe3OXM8IvYXurGP0rYDC2OCSb4moJLzxJxCTThmYgk3B4bQM2gugOwdO0ak2HXl80vFHW19ttfReSdmuPCzDvjIJ3QQQz08zDBI/h1JkGR7mgEublBAeLjVadXSWri2YVXwstNCylcyGV72OY5zntL8pfC++U5ja4A1QHpQcnKCnGg32G+/v5qdACEIQAhCEAiVIgoARdQvmHJVH1jhsLrOVqRdQbNG6LrKOJkbgfNQOxNxOlxboq+8jRaebNy6rVlPxGltyAbG4PRwcPUaajmLjmspmLW8R+isw4u077eiK6JEqJoHYQ10sUslnPgLjGQwMsXsLHE237pOm2q1GqCKqa7YqcFaKSZk012OQkSqSAQhCkAqlbSl+Ug2LCbXGYai2rTuraEBl0eENjmfNvLMxkbnABoyRlzmDKOYL3a7m/QBadkqS6ZAIumucqVRibG6Xueiq5JFoxcui+kuufmx0bC9/L/KY7GB1+tys/dNVp5HQmVvUIbICuYE5cb6+icK943c0dBqT7qvvGn3V/E6YOCW6w6Wpvz/RaEcwHVWVuTKdLiXUqjjfdPWqeTEVCEKQIopCnOKQBZvl4JRRkeb2yk/b3KHROdzsOgV+wSZgFXYs8min8DNdh5/8AqoVuHu3va3QrclqQNysavxiFvikaPVwUShE2hKbMh7HbO3TGttaxI5hPfisL9pWH+8J4kB5gjy/ysWkdeS/h9QdvNb8D9FzER10WpT1Vt1pB4Oe2vKybGZK1yrRThymatsnG44JUqRF1bJUVIo+KL25p4KrGyMumAcU1xSvKryzgI2WSyQVslhZc3VRFzj56rbqakHZZkzwsJ8nbVmKMrgkkjYBKKe/X1GiKvEGM8bwB6/ooI8av4IpXDq2J2X5qmDbPHJrUtG7l9SrceGOPr5nT5LNpMXcNTBK3zLCtykxqI2BNj0dp91pGK8mM5tdDG0Lm/wCyURyDlb3utaKoadlKQCrKtGPvPyihTOI3+i0GOuq5p9dFMGq0E0ZTafJKhNa5CvkzAqJz0lQ6yxqzEcpsASTyG6pJ4ZtCpyNGprQwXJHzVL4iaTUARs/M/Qn0Cpw6EGTvyu1az8LB1K0YW31f3j05DyAVHIu4Y6K5oWyaHPIOty1p9+ae3BI7WEMQ9W5j8yr8tU1g77mtA87fRZ8/aSlYLulbysCbHX1V0jPMhsuAsO8cB/8AVb7KhVdmY92MMZ6xONh/adFoRdoKZxIbO35hW/igR3SHacnfojiXi5HGTGenPfPEjv4gLOH9beXqtairGvAIN7+atYhG155X+/UFYppSxxdGCOZZy9lztnYuuTo6aYDZasMlwuXopC8XG436g9FtUTiNCrxkYWwNZMebJWnRV6x+lhzUay+NNMrH4X1OSKyysJe9m8/otFhWWrtHJcW6LzXoOtk7ZVzf93P7mtseMjqmSwWNPPdXcTdYdFiSygX6BenkzWqPGR09QBfVZE0kkpIjs1o8T3bD081aezPq7RvIblykp6bvAkAAbNvt5nqVmdBLg+Dx7tZdx3kkGZx82g6Bbww1pHec4/3WHyCq09RlFyQB1JsEyr7UUsI/mStv0uFtDo5bVLJc/hcXLMD1D3fZJJQaakOHR4B+qwj29orXzb7XNr+5CuxdqaZ4HfaCejg4ehIV2sGayRy0mQ/y3GI9L5oz082p8WKujIbKLX2cDdjvQqSWqBALSHA9CCsqrmttq38TDt6t6FYOTTOlV5R1cFYCN1ZD+i4aiqC3wm8Z217zT+U+i6fD5rhaRtzwYzpxyaQCEoQrnOV6rZc5iNWItGjNI7by811Ezbhchj4awkjxEb9FnZnJ1adrGCma0R3uSTu91iSeqzD2iqJTlpW2ad5HDW56BZNUXyPDXXydeR1XcdnaRgZoBpawstaa0+WL7tqwjzbGJp3VDoDO+zMpkdfUkjYFSF9NDYyMi0sRLKx0hLr6X+fpotPHKQ0+IOc8fy6ltgf/ACtl9uRUeNdmfiIbA25Zs2pI2IHRdyhFI4nY2OfRwyF0bm0rpAfHTtyke48lqdksOfxJIOK9jg0OjeHX05hwO6z+znZUUjrucHE2cbEEaDTbZdP2MhMlTLOP+2xnDaepvcqk1HaTGcs8Ek754HBtQAWnaVosD/UPwlX8PlY/S+pW7WBjmkOF9NrLm67BA3KYH5HeIlztLei4ZVrtHbC7dHDNP4DI7O3Y6EK7wuiqYFUSSMImALmm2Zt8rx1C1bIomMpvpiM2VGd93Hy0Vqpkyj6KgAvL/aDVY20r5v8A0WqjzkWyfA/K4eeiamELzVFrpsjOPhmzWULjLbtWQKVzi1tr83LbkdnZr6JlDpc21tYey+i12K2MZrpoiMtsSCama0XdbbT/AGWNU4gAcsQu93haOZ6n/KmqoJ5nXe9re94BcEN569bLRw2igidmaL5hofEQel10qGeR7u2P6nO9qaGWKjfNPIc4yhrGmzGl5Ddep138lyT8OjhjzkZgdc5Fz1J11XqnafDhVUssTSLubcf1A3F/defYfIHwmCQWczuvBuTcC2g6LrqUcHDZZNs5iLE6SQNySPe6Qm8L4tGBp5PAttYqLHKBkf8ANi7paWkgHQjot6g7JU8XfbrYnu2N267BR4yRM4U0Au+ZzcwGzWDck8rLTCaKKTTNGnhqI2RzU7tHtDixx7rtNR5EqaPFOMCbFkjPFGdLDyOxXUy0DI4Gxki7WBvXYLisUw97nhzARl3dsVyW1LwdlN0nwbOHSnNpsfEP1suuwtnTZcJhUjw4Xb7r0PCR3QuWMcSN7X+E0mbITghdJwDSsquwgSbrXRZJRUi0ZuPRzD8LLT4QRz87JzY2NPgc3XxMHTbTmujcwFRuh6KY/hWCzlu7ObxbDYKphimkBsLgkWc3nusCj7IPaCG17Sxuouy5b7813j4DqMgN+qhjoNLZGDbzVt7KbYnMnszS5BnklkcdCYzbN5G2y3cHiha0MiDmtabZb/UrRipLAAnboLKZkAF7Aa9EcmT+EY1rdh+7p3w7en0UoalsqkZI3Cw0SBPIUcrrC6xsnsTk+iUUK2S7rfl+5TAmH7pwXzfWah33Ssfk64rCHqN5TyoXBcyJFpn62Ox+60mU6wzIQdFv00ocAeoXs/QNTurdUvHXyMbMjsgO4HyTHMDdhv0UhCeAvRow6M/Kd7WFvDbci/NY9Th8L3XlpgXW1cw2Nz+HQrqMoUL6Vp336jQq3JOV5OKxHsxRuNz8S3ObZWOdbormD9nqWlzCBkgJ3c51yT6ldK6mdpZ2xvqAfqn8N/Mj5Kd7HBhVEBIu1mp66+V1lzYbJIbPtY8h5LseB1slbTgG6hyyWi1Ho5/DezjGgaeeq6Cmp8gU4CFVRRErHIEJUKxQRKkSoASWSoQCWRZKhAJZFkqEAIQhANKoVz9be6uvcsmSS5JXnvX9V7dGxdy/jya1LLEcnAJGhPXiDpEUbwpUhCAzapvNXcHqPw+6r1ugVWjmyu10tr7L9T07UexbGfjz8iJLKOqCe1QQyAjRTMK+gRaaycjWByEBKroqJZFkqFIEshKhACEIQAhCEAiVIlQAhCEAIQhACEIQAkJQmSnRQwV6yTT1VGyknkufIaKtJMAvn3q+q+8al46XCOuuOESZk4OVRlQCpmuX5bi0XJiU0vTHSBRukAChIBUEW1WW9tylrapSUAvv7roUXBZZBpYVUWFj+wthhusMty6j0WvROu0L2vo+p9+lJ9rgytXGS0lSJV+0c4IQhACEIQAhCEAIQhAIlSJUAIQhACEIQAhCEAhVOvnyj7K4Vg45IeX4dV+d6nqPYolLPL4RpWssHO0XnvbnFKpvdiuxvNwGp068l2NJXcin11AyZtnALwunmqbN01k6GmzxGjmqnPAEj7nnmK9G7PYlUNbllNwPCTv81co+zccbyQNf0WjJhvQL9DVayq1bcIpGLIX1x5LNxmsm4ZEJs8897ey0xQFOGHELjhKEXkthnkNf8XG855ZL7g5jqu47A4rUuOWa7hyJGvpdbFRhEcjrOGx3staiw6OEd0Aea7dTrYWVbdvJVReTQlk7vsruDTZgfVc3W13IFavZ19rDr91f0W72LkpdS4JnyjpEqanL25yghCEAIQhACEIQAhCEAiVIlQAhCEAIQhACEJpKASV1hdY07c1/NaFdJpbqqdl4r7Q6vfcqo9R/k6Ko8ZMKpw0g3afZJG6Ucr+63iEwxhfhK3jk1wZ9MHbkK81ieGJwWcpZJK5YnOZoprJVXcDKlpTu3dVpYJTzsFsOahaqxjBkU+Fi93arVp2ZdRySkdEl9VPuyyn8Bg2on3APVSqhQS7j3CvAr6L6fqVqKIz/AOycclh4FQhC7SoIQhACEIQAhCEAiVIlQAhCEAIQhACY4p6r1b7DzK59TcqapTfhEpZeCjI+7iUiaE5fM7rHZNzl22dqWECEIWYBCEJgAgpEKANeLpgUhUYKsgIUhTiiykDo35XA/NbDHaLEcr1HLpbpp7L0v2f1e2TpfnlGNsc8l66FEnNOq9cmzBolQhCuQCEIQAhCEAiVIlQAhCEAJClSFANJWfVyXd6K3USWBKycy8t9odXiEaY+eX8jemPOSW6QvUZd1UE9Y1u5XklFt8G+S2Hpj52jcrArMe/KPqsmTFb7n5krohpJy5ZGTp6jFQNAPdQ/xg87fX9Fz7KoEDX67pplB52+y3WmRXcdQMZZ57b2+YUDsWJPdNh/Tc+i5htV3Xd4WH0RTz31vpbqp+6xRO46o4iQOZT48TYdDouXlrmgWDrXsd1V/ibb6Ouf1RaTPgjcd7FM07FTaLgoMYLToVs0WO/mWFmknHospHRFqlpXZSPPf9FSgq2uFwVZCpTbKi2M/gyWsrBrZUo0TKd9wE8L6TVYrIKcemcbJGlKmtTlsioIQhSAQhCARKkSoAQhCAEjkqCoYM2vfyWTV1YjFzy6rpHNVOrwxknjFwOXJef1Xob1FzslM3hNJYOFr+1TRoHD5rEfiEsh7gJ+3zXoc/Z2nOvCbf0VcYa1nhba3kkPRIQ6ZtFRl5OLhw2oebOs2/O91cj7PA+JxPvb7LoZQ4fvT3UbJC077I/SpPqeP2N/uyx2Z0XZRulidddCVI7ss3a56bnT0XRQ1h6e412HRWRUAnfpa4Kf0ST59z6HPKLj4OSh7IR6Ek6aeqfL2ZjIOUbbrrYpCLX+x891C+p1edLOGmutwOhR+hzf5v0KLLfCONf2Vjubj0uL6KjL2dYPCLH5LrarEOZvsBpZUDUlx56qP6VKP5n0OuGlcllnKvwl7T3SfQ/WxUT8zfE0j6j5rtYo3OUzKAHcX9lovTM9yKz08Y+TjaPEpQ6zWvPoCuywese8d5pB6EELWoaBo/CAtNrLKlvocLP8jmctvRUopCDbqryLJHBfpaLTPTVKrdnBjJ5eRzE4JGpy7kUBCEKQCEIQCJUiVACEIQAhCEAiE1xTgoYGPbdRujUpTHFZ5LJ4KclECqsmGdFpBxtdStOilLJor5ROfdQnp+/VBD29V0WUKJzAp2Gq1Oe0YPHdbn7KM0r3W0Puuj4Q6JAPso2fqStTh8I59uFu5/v92VqDChzC1intTYiJaqbRSiw4BWWUw6KdKrKKOd2yfYwNslSlAU4KjXJwTXbp4VccgEqEK5AIQhACEI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7660" name="Picture 12" descr="http://upload.wikimedia.org/wikipedia/commons/4/49/Danger_triangle_of_the_face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3486150" cy="4648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15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32795"/>
            <a:ext cx="4267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Lymph from </a:t>
            </a:r>
            <a:r>
              <a:rPr lang="en-GB" sz="2000" b="1" dirty="0">
                <a:latin typeface="Candara" pitchFamily="34" charset="0"/>
              </a:rPr>
              <a:t>the forehead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latin typeface="Candara" pitchFamily="34" charset="0"/>
              </a:rPr>
              <a:t>the anterior part of the face </a:t>
            </a:r>
            <a:r>
              <a:rPr lang="en-GB" sz="2000" dirty="0">
                <a:latin typeface="Candara" pitchFamily="34" charset="0"/>
              </a:rPr>
              <a:t>drains into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submandibular lymph nodes</a:t>
            </a:r>
          </a:p>
          <a:p>
            <a:endParaRPr lang="en-GB" sz="2000" b="1" dirty="0">
              <a:solidFill>
                <a:srgbClr val="6699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A few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buccal lymph nodes </a:t>
            </a:r>
            <a:r>
              <a:rPr lang="en-GB" sz="2000" dirty="0">
                <a:latin typeface="Candara" pitchFamily="34" charset="0"/>
              </a:rPr>
              <a:t>may be present along the course of these lymph vessels.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latin typeface="Candara" pitchFamily="34" charset="0"/>
              </a:rPr>
              <a:t>The lateral part of the face</a:t>
            </a:r>
            <a:r>
              <a:rPr lang="en-GB" sz="2000" dirty="0">
                <a:latin typeface="Candara" pitchFamily="34" charset="0"/>
              </a:rPr>
              <a:t>, is drained into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parotid lymph nodes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The </a:t>
            </a:r>
            <a:r>
              <a:rPr lang="en-GB" sz="2000" b="1" dirty="0">
                <a:latin typeface="Candara" pitchFamily="34" charset="0"/>
              </a:rPr>
              <a:t>central part of the lower lip </a:t>
            </a:r>
            <a:r>
              <a:rPr lang="en-GB" sz="2000" dirty="0">
                <a:latin typeface="Candara" pitchFamily="34" charset="0"/>
              </a:rPr>
              <a:t>and the </a:t>
            </a:r>
            <a:r>
              <a:rPr lang="en-GB" sz="2000" b="1" dirty="0">
                <a:latin typeface="Candara" pitchFamily="34" charset="0"/>
              </a:rPr>
              <a:t>skin of the chin </a:t>
            </a:r>
            <a:r>
              <a:rPr lang="en-GB" sz="2000" dirty="0">
                <a:latin typeface="Candara" pitchFamily="34" charset="0"/>
              </a:rPr>
              <a:t>are drained into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submental lymph nodes.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1025"/>
            <a:ext cx="496680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FF00"/>
                </a:solidFill>
              </a:rPr>
              <a:t>Lymph Drainage of the Face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4266" t="40625" r="25037" b="14713"/>
          <a:stretch>
            <a:fillRect/>
          </a:stretch>
        </p:blipFill>
        <p:spPr bwMode="auto">
          <a:xfrm>
            <a:off x="5867400" y="349059"/>
            <a:ext cx="2590800" cy="6081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16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610600" cy="584775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Muscles of the Face (Muscles of Facial Expression)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muscles of the face are embedded in the superficial fascia, and most arise from </a:t>
            </a:r>
            <a:r>
              <a:rPr lang="en-GB" sz="2000" b="1" dirty="0"/>
              <a:t>the bones of the skull </a:t>
            </a:r>
            <a:r>
              <a:rPr lang="en-GB" sz="2000" dirty="0"/>
              <a:t>and are </a:t>
            </a:r>
            <a:r>
              <a:rPr lang="en-GB" sz="2000" b="1" dirty="0"/>
              <a:t>inserted into the skin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18" y="1371600"/>
            <a:ext cx="3071482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Muscles of the Eyelids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828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sphincter muscle of the eyelids is </a:t>
            </a:r>
            <a:r>
              <a:rPr lang="en-GB" sz="2000" b="1" dirty="0">
                <a:solidFill>
                  <a:srgbClr val="0033CC"/>
                </a:solidFill>
              </a:rPr>
              <a:t>the orbicularis oculi</a:t>
            </a:r>
            <a:r>
              <a:rPr lang="en-GB" sz="2000" dirty="0"/>
              <a:t>, and the dilator muscles are </a:t>
            </a:r>
            <a:r>
              <a:rPr lang="en-GB" sz="2000" b="1" dirty="0">
                <a:solidFill>
                  <a:srgbClr val="0033CC"/>
                </a:solidFill>
              </a:rPr>
              <a:t>the levator palpebrae superioris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0033CC"/>
                </a:solidFill>
              </a:rPr>
              <a:t>the occipitofrontalis</a:t>
            </a:r>
          </a:p>
        </p:txBody>
      </p:sp>
      <p:pic>
        <p:nvPicPr>
          <p:cNvPr id="29698" name="Picture 2" descr="https://s-media-cache-ak0.pinimg.com/736x/8a/e6/3d/8ae63d188c00dc4bb415a9bbf39eca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743200"/>
            <a:ext cx="4876800" cy="3657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3099137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sphincter muscle is </a:t>
            </a:r>
            <a:r>
              <a:rPr lang="en-GB" sz="2000" b="1" dirty="0">
                <a:solidFill>
                  <a:srgbClr val="0033CC"/>
                </a:solidFill>
              </a:rPr>
              <a:t>the compressor naris</a:t>
            </a:r>
            <a:r>
              <a:rPr lang="en-GB" sz="2000" dirty="0"/>
              <a:t> and the dilator muscle is </a:t>
            </a:r>
            <a:r>
              <a:rPr lang="en-GB" sz="2000" b="1" dirty="0">
                <a:solidFill>
                  <a:srgbClr val="0033CC"/>
                </a:solidFill>
              </a:rPr>
              <a:t>dilator naris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5077361"/>
            <a:ext cx="388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sphincter muscle is the </a:t>
            </a:r>
            <a:r>
              <a:rPr lang="en-GB" sz="2000" b="1" dirty="0">
                <a:solidFill>
                  <a:srgbClr val="0033CC"/>
                </a:solidFill>
              </a:rPr>
              <a:t>orbicularis oris. </a:t>
            </a:r>
            <a:r>
              <a:rPr lang="en-GB" sz="2000" b="1" dirty="0">
                <a:solidFill>
                  <a:srgbClr val="0000FF"/>
                </a:solidFill>
              </a:rPr>
              <a:t>The dilator muscles </a:t>
            </a:r>
            <a:r>
              <a:rPr lang="en-GB" sz="2000" dirty="0"/>
              <a:t>consist of a series of small muscles that radiate out from the lips.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17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2662535"/>
            <a:ext cx="3169201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Muscles of the Nostrils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4191000"/>
            <a:ext cx="3124200" cy="830997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Muscles of the Lips and Cheeks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95278"/>
            <a:ext cx="3276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</a:rPr>
              <a:t>■■ Levator labii superioris 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Zygomaticus minor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Zygomaticus major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Levator anguli oris (deep to the zygomatic muscles)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Risorius 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Depressor anguli oris 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Depressor labii inferioris </a:t>
            </a:r>
          </a:p>
          <a:p>
            <a:r>
              <a:rPr lang="en-GB" sz="2000" b="1" dirty="0">
                <a:solidFill>
                  <a:srgbClr val="0033CC"/>
                </a:solidFill>
              </a:rPr>
              <a:t>■■ Mentalis</a:t>
            </a:r>
          </a:p>
          <a:p>
            <a:endParaRPr lang="en-GB" sz="2000" b="1" dirty="0">
              <a:solidFill>
                <a:srgbClr val="0033CC"/>
              </a:solidFill>
            </a:endParaRPr>
          </a:p>
          <a:p>
            <a:r>
              <a:rPr lang="en-GB" sz="2000" b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4277380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Muscle of the Cheek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4784229"/>
            <a:ext cx="533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Buccinator</a:t>
            </a:r>
            <a:r>
              <a:rPr lang="en-GB" sz="2400" dirty="0"/>
              <a:t> </a:t>
            </a:r>
          </a:p>
          <a:p>
            <a:r>
              <a:rPr lang="en-GB" sz="2000" dirty="0"/>
              <a:t>■■ </a:t>
            </a:r>
            <a:r>
              <a:rPr lang="en-GB" sz="2000" b="1" dirty="0"/>
              <a:t>Nerve supply</a:t>
            </a:r>
            <a:r>
              <a:rPr lang="en-GB" sz="2000" dirty="0"/>
              <a:t>: </a:t>
            </a:r>
            <a:r>
              <a:rPr lang="en-GB" sz="2000" b="1" dirty="0"/>
              <a:t>Buccal branch of the facial nerve </a:t>
            </a:r>
          </a:p>
          <a:p>
            <a:r>
              <a:rPr lang="en-GB" sz="2000" dirty="0"/>
              <a:t>■■ </a:t>
            </a:r>
            <a:r>
              <a:rPr lang="en-GB" sz="2000" b="1" dirty="0"/>
              <a:t>Action</a:t>
            </a:r>
            <a:r>
              <a:rPr lang="en-GB" sz="2000" dirty="0"/>
              <a:t>: Compresses the cheeks and lips against the teeth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8610600" cy="584775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Muscles of the Face (Muscles of Facial Expression)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5625" r="56076" b="16667"/>
          <a:stretch>
            <a:fillRect/>
          </a:stretch>
        </p:blipFill>
        <p:spPr bwMode="auto">
          <a:xfrm>
            <a:off x="5715000" y="762000"/>
            <a:ext cx="2743200" cy="594359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18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97" y="3505200"/>
            <a:ext cx="212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</a:rPr>
              <a:t>■■ orbicularis oris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23 February 2021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 Afar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19</a:t>
            </a:fld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924" t="15625" r="29722" b="16667"/>
          <a:stretch>
            <a:fillRect/>
          </a:stretch>
        </p:blipFill>
        <p:spPr bwMode="auto">
          <a:xfrm>
            <a:off x="4953001" y="838200"/>
            <a:ext cx="4114799" cy="59436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6" name="Picture 2" descr="https://s-media-cache-ak0.pinimg.com/736x/8a/e6/3d/8ae63d188c00dc4bb415a9bbf39eca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2590800"/>
            <a:ext cx="4673600" cy="3505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76200"/>
            <a:ext cx="8610600" cy="584775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Muscles of the Face (Muscles of Facial Expression)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022" y="24825"/>
            <a:ext cx="1742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Face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392972"/>
            <a:ext cx="388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skin of the face possesses numerous </a:t>
            </a:r>
            <a:r>
              <a:rPr lang="en-GB" sz="2000" b="1" dirty="0">
                <a:solidFill>
                  <a:srgbClr val="FF33CC"/>
                </a:solidFill>
                <a:latin typeface="Candara" pitchFamily="34" charset="0"/>
              </a:rPr>
              <a:t>sweat</a:t>
            </a:r>
            <a:r>
              <a:rPr lang="en-GB" sz="2000" dirty="0">
                <a:solidFill>
                  <a:srgbClr val="FF33CC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33CC"/>
                </a:solidFill>
                <a:latin typeface="Candara" pitchFamily="34" charset="0"/>
              </a:rPr>
              <a:t>sebaceous glands</a:t>
            </a:r>
            <a:r>
              <a:rPr lang="en-GB" sz="2000" dirty="0">
                <a:solidFill>
                  <a:srgbClr val="FF33CC"/>
                </a:solidFill>
                <a:latin typeface="Candara" pitchFamily="34" charset="0"/>
              </a:rPr>
              <a:t>.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It is connected to the underlying bones by </a:t>
            </a:r>
            <a:r>
              <a:rPr lang="en-GB" sz="2000" b="1" dirty="0">
                <a:latin typeface="Candara" pitchFamily="34" charset="0"/>
              </a:rPr>
              <a:t>loose connective tissue</a:t>
            </a:r>
            <a:r>
              <a:rPr lang="en-GB" sz="2000" dirty="0">
                <a:latin typeface="Candara" pitchFamily="34" charset="0"/>
              </a:rPr>
              <a:t>, in which are embedded the </a:t>
            </a:r>
            <a:r>
              <a:rPr lang="en-GB" sz="2000" b="1" dirty="0">
                <a:latin typeface="Candara" pitchFamily="34" charset="0"/>
              </a:rPr>
              <a:t>muscles of facial expression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2B0BB5"/>
                </a:solidFill>
                <a:latin typeface="Candara" pitchFamily="34" charset="0"/>
              </a:rPr>
              <a:t>No deep fascia is present in the face</a:t>
            </a:r>
            <a:r>
              <a:rPr lang="en-GB" sz="2000" i="1" dirty="0">
                <a:solidFill>
                  <a:srgbClr val="2B0BB5"/>
                </a:solidFill>
                <a:latin typeface="Candara" pitchFamily="34" charset="0"/>
              </a:rPr>
              <a:t>. </a:t>
            </a:r>
          </a:p>
          <a:p>
            <a:endParaRPr lang="en-GB" sz="2000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95980"/>
            <a:ext cx="2605009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Skin of the Face </a:t>
            </a:r>
          </a:p>
        </p:txBody>
      </p:sp>
      <p:sp>
        <p:nvSpPr>
          <p:cNvPr id="6146" name="AutoShape 2" descr="http://drballe.com/wp-content/uploads/2014/08/aging-06-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148" name="Picture 4" descr="http://drballe.com/wp-content/uploads/2014/08/aging-0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031" y="400050"/>
            <a:ext cx="4861169" cy="59245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2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0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23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8382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the sphincter of the eye.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formed of 3 portions.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Orbital portion;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a thin sheath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surround the orbital cavity.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Origin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medial palpebral ligament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adjacent bones.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Its fibers form complete circle around the orbit without bony attachment on the lateral side.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into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lower border of the medial palpebral ligament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7225"/>
            <a:ext cx="360707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</a:rPr>
              <a:t>The orbicularis oculi</a:t>
            </a:r>
            <a:endParaRPr lang="en-GB" sz="3200" dirty="0"/>
          </a:p>
        </p:txBody>
      </p:sp>
      <p:pic>
        <p:nvPicPr>
          <p:cNvPr id="1027" name="Picture 3" descr="Image result for The orbicularis oc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67" y="3505200"/>
            <a:ext cx="5554133" cy="31242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3886200"/>
            <a:ext cx="29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2- Palpebral part:</a:t>
            </a:r>
            <a:r>
              <a:rPr lang="en-US" sz="2000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 thin sheet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related to the eye lids.</a:t>
            </a:r>
            <a:endParaRPr lang="en-GB" sz="20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Origin</a:t>
            </a:r>
            <a:r>
              <a:rPr lang="en-US" sz="2000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medial palpebral ligament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</a:t>
            </a:r>
            <a:r>
              <a:rPr lang="en-US" sz="2000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into the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lateral palpebral ligament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23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into the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tarsi of the eye lids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lateral palpebral ligament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* Nerve supply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temporal and zygomatic branches of the facial nerve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000" dirty="0"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8131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3- Lacrimal part: </a:t>
            </a:r>
            <a:endParaRPr lang="en-GB" sz="2000" dirty="0">
              <a:solidFill>
                <a:srgbClr val="0000FF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Origin</a:t>
            </a:r>
            <a:r>
              <a:rPr lang="en-US" sz="2000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lacrimal crest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floor of the lacrimal fossa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fascia covering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lacrimal sac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152400" y="177225"/>
            <a:ext cx="360707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</a:rPr>
              <a:t>The orbicularis oculi</a:t>
            </a:r>
            <a:endParaRPr lang="en-GB" sz="3200" dirty="0"/>
          </a:p>
        </p:txBody>
      </p:sp>
      <p:pic>
        <p:nvPicPr>
          <p:cNvPr id="37890" name="Picture 2" descr="Image result for The orbicularis oculi lacrimal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8229600" cy="393382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23 February 2021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 Afar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22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" y="883384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Actions,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Orbital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part,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acts as sphincter of the eyelids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(it contracts reflexly to protect the eye against danger).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Palpebral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portion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closes the eyelids during blinking and sleeping.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Lacrimal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portion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dilates the lacrimal sac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pulls the eye lid medially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77225"/>
            <a:ext cx="360707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</a:rPr>
              <a:t>The orbicularis oculi</a:t>
            </a:r>
            <a:endParaRPr lang="en-GB" sz="3200" dirty="0"/>
          </a:p>
        </p:txBody>
      </p:sp>
      <p:pic>
        <p:nvPicPr>
          <p:cNvPr id="38915" name="Picture 3" descr="Image result for action of The orbicularis oc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699" y="2514600"/>
            <a:ext cx="50292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304800"/>
            <a:ext cx="2133600" cy="396875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Tuesday 23 February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 Afar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23</a:t>
            </a:fld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01025"/>
            <a:ext cx="3657600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8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Buccinator Muscle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" y="76200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Origin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Upper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outer surface of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maxilla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opposite the molar teeth.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Middle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pterygo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-mandibular ligament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Lower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oblique line in the outer surface of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mandible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opposite the molar teeth. 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39940" name="AutoShape 4" descr="Image result for Buccinator Mus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42" name="AutoShape 6" descr="Image result for Buccinator Mus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944" name="AutoShape 8" descr="Image result for Buccinator Mus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46" name="Picture 10" descr="Image result for Buccinator 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972" y="2286000"/>
            <a:ext cx="4640199" cy="43434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6200" y="28194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Insertion;</a:t>
            </a:r>
            <a:endParaRPr lang="en-GB" sz="2000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a-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upper fibers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are inserted into the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lip.</a:t>
            </a:r>
            <a:endParaRPr lang="en-GB" sz="20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b-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lower fibers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are inserted into the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lower lip.</a:t>
            </a:r>
            <a:endParaRPr lang="en-GB" sz="20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c-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middle fibers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decussate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at the lateral angle of the mouth and are inserted into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the upper and lower lips.</a:t>
            </a:r>
            <a:endParaRPr lang="en-US" sz="2000" b="1" dirty="0">
              <a:latin typeface="Candar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Tuesday 23 February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01025"/>
            <a:ext cx="3657600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8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Buccinator Muscle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2400" y="762000"/>
            <a:ext cx="8915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Nerve supply,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buccal branch of the facial nerve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Actions;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It compresses the cheek against the teeth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to prevent food from falling into the vestibule of the mouth during mastication of food.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When the cheeks are distended with air,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they contract to blow out the air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as in whistling (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=trumpet).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0783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Relations;</a:t>
            </a:r>
            <a:endParaRPr lang="en-GB" sz="2000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is covered by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buccal pad of fat 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facial artery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 Its deep surface is lined by the buccal mucosa.</a:t>
            </a:r>
            <a:endParaRPr lang="en-GB" sz="2000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is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pierced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by </a:t>
            </a: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1)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Parotid duct at the anterior border of the masseter muscle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0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2)</a:t>
            </a:r>
            <a:r>
              <a:rPr lang="en-US" sz="2000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Buccal branch of the mandibular nerve (sensory) to supply the mucosa on the inner surface of the muscle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63" name="Picture 3" descr="Image result for Parotid duct at the anterior border of the masseter muscle"/>
          <p:cNvPicPr>
            <a:picLocks noChangeAspect="1" noChangeArrowheads="1"/>
          </p:cNvPicPr>
          <p:nvPr/>
        </p:nvPicPr>
        <p:blipFill>
          <a:blip r:embed="rId2" cstate="print"/>
          <a:srcRect r="49504"/>
          <a:stretch>
            <a:fillRect/>
          </a:stretch>
        </p:blipFill>
        <p:spPr bwMode="auto">
          <a:xfrm>
            <a:off x="5181600" y="2819400"/>
            <a:ext cx="3657600" cy="349614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469" y="101025"/>
            <a:ext cx="2350131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Facial Nerve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739914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As the facial nerve runs forward </a:t>
            </a:r>
            <a:r>
              <a:rPr lang="en-GB" sz="2000" b="1" dirty="0"/>
              <a:t>within the substance of the parotid salivary gland </a:t>
            </a:r>
            <a:r>
              <a:rPr lang="en-GB" sz="2000" dirty="0"/>
              <a:t>it divides into </a:t>
            </a:r>
            <a:r>
              <a:rPr lang="en-GB" sz="2000" b="1" dirty="0"/>
              <a:t>its five terminal </a:t>
            </a:r>
            <a:r>
              <a:rPr lang="en-GB" sz="2000" dirty="0"/>
              <a:t>branches: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844219"/>
            <a:ext cx="3962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33CC"/>
                </a:solidFill>
              </a:rPr>
              <a:t>The temporal branch</a:t>
            </a:r>
            <a:r>
              <a:rPr lang="en-GB" sz="2000" dirty="0"/>
              <a:t>, supplies the frontal belly of the </a:t>
            </a:r>
            <a:r>
              <a:rPr lang="en-GB" sz="2000" b="1" dirty="0"/>
              <a:t>occipitofrontalis</a:t>
            </a:r>
            <a:r>
              <a:rPr lang="en-GB" sz="2000" dirty="0"/>
              <a:t> &amp; the </a:t>
            </a:r>
            <a:r>
              <a:rPr lang="en-GB" sz="2000" b="1" dirty="0"/>
              <a:t>orbicularis oculi</a:t>
            </a:r>
            <a:r>
              <a:rPr lang="en-GB" sz="2000" b="1" dirty="0">
                <a:solidFill>
                  <a:srgbClr val="FF33CC"/>
                </a:solidFill>
              </a:rPr>
              <a:t> </a:t>
            </a:r>
          </a:p>
          <a:p>
            <a:endParaRPr lang="en-GB" sz="2000" b="1" dirty="0">
              <a:solidFill>
                <a:srgbClr val="FF33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33CC"/>
                </a:solidFill>
              </a:rPr>
              <a:t>The zygomatic branch </a:t>
            </a:r>
            <a:r>
              <a:rPr lang="en-GB" sz="2000" dirty="0"/>
              <a:t>supplies the </a:t>
            </a:r>
            <a:r>
              <a:rPr lang="en-GB" sz="2000" b="1" dirty="0"/>
              <a:t>orbicularis oculi</a:t>
            </a:r>
            <a:r>
              <a:rPr lang="en-GB" sz="20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33CC"/>
                </a:solidFill>
              </a:rPr>
              <a:t>The buccal branch </a:t>
            </a:r>
            <a:r>
              <a:rPr lang="en-GB" sz="2000" dirty="0"/>
              <a:t>supplies the </a:t>
            </a:r>
            <a:r>
              <a:rPr lang="en-GB" sz="2000" b="1" dirty="0"/>
              <a:t>buccinator</a:t>
            </a:r>
            <a:r>
              <a:rPr lang="en-GB" sz="2000" dirty="0"/>
              <a:t> muscle and the muscles of </a:t>
            </a:r>
            <a:r>
              <a:rPr lang="en-GB" sz="2000" b="1" dirty="0"/>
              <a:t>the upper lip </a:t>
            </a:r>
            <a:r>
              <a:rPr lang="en-GB" sz="2000" dirty="0"/>
              <a:t>and </a:t>
            </a:r>
            <a:r>
              <a:rPr lang="en-GB" sz="2000" b="1" dirty="0"/>
              <a:t>nostril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33CC"/>
                </a:solidFill>
              </a:rPr>
              <a:t>The mandibular branch </a:t>
            </a:r>
            <a:r>
              <a:rPr lang="en-GB" sz="2000" dirty="0"/>
              <a:t>supplies the muscles of </a:t>
            </a:r>
            <a:r>
              <a:rPr lang="en-GB" sz="2000" b="1" dirty="0"/>
              <a:t>the lower lip.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FF33CC"/>
                </a:solidFill>
              </a:rPr>
              <a:t>The cervical branch  </a:t>
            </a:r>
            <a:r>
              <a:rPr lang="en-GB" sz="2000" dirty="0"/>
              <a:t>supply the </a:t>
            </a:r>
            <a:r>
              <a:rPr lang="en-GB" sz="2000" b="1" dirty="0"/>
              <a:t>platysma</a:t>
            </a:r>
            <a:r>
              <a:rPr lang="en-GB" sz="2000" dirty="0"/>
              <a:t> muscle</a:t>
            </a:r>
          </a:p>
        </p:txBody>
      </p:sp>
      <p:sp>
        <p:nvSpPr>
          <p:cNvPr id="31746" name="AutoShape 2" descr="mk:@MSITStore:G:\TEXT%20BOOKS\ClinicallyOrientedAnatomyMoore(6thEd_2010).CHM::/7%20-%20Head_files/C7-FF35.png"/>
          <p:cNvSpPr>
            <a:spLocks noChangeAspect="1" noChangeArrowheads="1"/>
          </p:cNvSpPr>
          <p:nvPr/>
        </p:nvSpPr>
        <p:spPr bwMode="auto">
          <a:xfrm>
            <a:off x="63500" y="-136525"/>
            <a:ext cx="5657850" cy="568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6355" t="59375" r="57833" b="10417"/>
          <a:stretch>
            <a:fillRect/>
          </a:stretch>
        </p:blipFill>
        <p:spPr bwMode="auto">
          <a:xfrm>
            <a:off x="5715000" y="152400"/>
            <a:ext cx="3245069" cy="34854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28331" t="17708" r="36530" b="44792"/>
          <a:stretch>
            <a:fillRect/>
          </a:stretch>
        </p:blipFill>
        <p:spPr bwMode="auto">
          <a:xfrm>
            <a:off x="3962400" y="3810000"/>
            <a:ext cx="4953000" cy="297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00400" y="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25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38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iman Camera\New folder (2)\DSC0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0" y="990600"/>
            <a:ext cx="6096000" cy="365125"/>
          </a:xfrm>
        </p:spPr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  <a:latin typeface="Candara" pitchFamily="34" charset="0"/>
              </a:rPr>
              <a:t>Tuesday 23 February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8752" y="435864"/>
            <a:ext cx="5867400" cy="365125"/>
          </a:xfrm>
        </p:spPr>
        <p:txBody>
          <a:bodyPr/>
          <a:lstStyle/>
          <a:p>
            <a:r>
              <a:rPr lang="en-US" sz="4400" b="1" dirty="0">
                <a:solidFill>
                  <a:srgbClr val="0000FF"/>
                </a:solidFill>
              </a:rPr>
              <a:t>Dr. Aiman Qais 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Tuesday 23 February 2021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Dr. Aiman Qais  Afar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00FF"/>
                </a:solidFill>
              </a:rPr>
              <a:pPr/>
              <a:t>3</a:t>
            </a:fld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2971800" cy="438265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6200" y="736937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Wrinkle lines </a:t>
            </a:r>
            <a:r>
              <a:rPr lang="en-GB" sz="2000" dirty="0">
                <a:latin typeface="Candara" pitchFamily="34" charset="0"/>
              </a:rPr>
              <a:t>of the face result from the </a:t>
            </a:r>
            <a:r>
              <a:rPr lang="en-GB" sz="2000" b="1" dirty="0">
                <a:latin typeface="Candara" pitchFamily="34" charset="0"/>
              </a:rPr>
              <a:t>repeated folding of the skin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Surgical scars </a:t>
            </a:r>
            <a:r>
              <a:rPr lang="en-GB" sz="2000" dirty="0">
                <a:latin typeface="Candara" pitchFamily="34" charset="0"/>
              </a:rPr>
              <a:t>of the face are </a:t>
            </a:r>
            <a:r>
              <a:rPr lang="en-GB" sz="2000" b="1" dirty="0">
                <a:latin typeface="Candara" pitchFamily="34" charset="0"/>
              </a:rPr>
              <a:t>less conspicuous </a:t>
            </a:r>
            <a:r>
              <a:rPr lang="en-GB" sz="2000" dirty="0">
                <a:latin typeface="Candara" pitchFamily="34" charset="0"/>
              </a:rPr>
              <a:t>if they follow </a:t>
            </a:r>
            <a:r>
              <a:rPr lang="en-GB" sz="2000" b="1" dirty="0">
                <a:latin typeface="Candara" pitchFamily="34" charset="0"/>
              </a:rPr>
              <a:t>the wrinkle lines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2605009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Skin of the Face </a:t>
            </a:r>
          </a:p>
        </p:txBody>
      </p:sp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743200"/>
            <a:ext cx="5434965" cy="3429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7225"/>
            <a:ext cx="486222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8382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The skin of the face is supplied by branches of </a:t>
            </a:r>
            <a:r>
              <a:rPr lang="en-GB" sz="2000" b="1" dirty="0">
                <a:latin typeface="Candara" pitchFamily="34" charset="0"/>
              </a:rPr>
              <a:t>the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three divisions </a:t>
            </a:r>
            <a:r>
              <a:rPr lang="en-GB" sz="2000" dirty="0">
                <a:latin typeface="Candara" pitchFamily="34" charset="0"/>
              </a:rPr>
              <a:t>of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trigeminal nerve</a:t>
            </a:r>
            <a:r>
              <a:rPr lang="en-GB" sz="2000" dirty="0">
                <a:latin typeface="Candara" pitchFamily="34" charset="0"/>
              </a:rPr>
              <a:t>, except for the small area over </a:t>
            </a:r>
            <a:r>
              <a:rPr lang="en-GB" sz="2000" b="1" dirty="0">
                <a:latin typeface="Candara" pitchFamily="34" charset="0"/>
              </a:rPr>
              <a:t>the angle of the mandible and the parotid gland </a:t>
            </a:r>
            <a:r>
              <a:rPr lang="en-GB" sz="2000" dirty="0">
                <a:latin typeface="Candara" pitchFamily="34" charset="0"/>
              </a:rPr>
              <a:t>which is supplied by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great auricular nerve (C2 and 3)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419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These nerves not only </a:t>
            </a:r>
            <a:r>
              <a:rPr lang="en-GB" sz="2000" b="1" dirty="0">
                <a:latin typeface="Candara" pitchFamily="34" charset="0"/>
              </a:rPr>
              <a:t>supply the skin </a:t>
            </a:r>
            <a:r>
              <a:rPr lang="en-GB" sz="2000" dirty="0">
                <a:latin typeface="Candara" pitchFamily="34" charset="0"/>
              </a:rPr>
              <a:t>of the face, but also supply proprioceptive fibers to the underlying </a:t>
            </a:r>
            <a:r>
              <a:rPr lang="en-GB" sz="2000" b="1" dirty="0">
                <a:solidFill>
                  <a:srgbClr val="669900"/>
                </a:solidFill>
                <a:latin typeface="Candara" pitchFamily="34" charset="0"/>
              </a:rPr>
              <a:t>muscles of facial expression</a:t>
            </a:r>
            <a:r>
              <a:rPr lang="en-GB" sz="2000" dirty="0">
                <a:solidFill>
                  <a:srgbClr val="669900"/>
                </a:solidFill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They are, in addition, the </a:t>
            </a:r>
            <a:r>
              <a:rPr lang="en-GB" sz="2000" b="1" dirty="0">
                <a:latin typeface="Candara" pitchFamily="34" charset="0"/>
              </a:rPr>
              <a:t>sensory nerve supply 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mouth, teeth</a:t>
            </a:r>
            <a:r>
              <a:rPr lang="en-GB" sz="2000" b="1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nasal cavities</a:t>
            </a:r>
            <a:r>
              <a:rPr lang="en-GB" sz="2000" b="1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paranasal air sinuses</a:t>
            </a:r>
            <a:r>
              <a:rPr lang="en-GB" sz="2000" dirty="0">
                <a:solidFill>
                  <a:srgbClr val="0000FF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2050" name="Picture 2" descr="http://img.tfd.com/mk/T/X2604-T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261869" cy="41624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057400" cy="365125"/>
          </a:xfrm>
        </p:spPr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Tuesday 23 February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4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486222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298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Ophthalmic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ophthalmic nerve supplies the skin of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forehead</a:t>
            </a:r>
            <a:r>
              <a:rPr lang="en-GB" sz="2000" dirty="0">
                <a:latin typeface="Candara" pitchFamily="34" charset="0"/>
              </a:rPr>
              <a:t>, the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upper eyelid</a:t>
            </a:r>
            <a:r>
              <a:rPr lang="en-GB" sz="2000" dirty="0">
                <a:latin typeface="Candara" pitchFamily="34" charset="0"/>
              </a:rPr>
              <a:t>, the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conjunctiva,</a:t>
            </a:r>
            <a:r>
              <a:rPr lang="en-GB" sz="2000" dirty="0">
                <a:solidFill>
                  <a:srgbClr val="FF3399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side of the nose </a:t>
            </a:r>
            <a:r>
              <a:rPr lang="en-GB" sz="2000" b="1" dirty="0">
                <a:latin typeface="Candara" pitchFamily="34" charset="0"/>
              </a:rPr>
              <a:t>down to and including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tip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r>
              <a:rPr lang="en-GB" sz="2000" b="1" i="1" u="sng" dirty="0">
                <a:latin typeface="Candara" pitchFamily="34" charset="0"/>
              </a:rPr>
              <a:t>Five branches of the nerve pass to the skin</a:t>
            </a:r>
            <a:r>
              <a:rPr lang="en-GB" sz="2000" dirty="0">
                <a:latin typeface="Candara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016984"/>
            <a:ext cx="32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■ The Lacrimal nerve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■The supraorbital nerve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■The supratrochlear nerve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■The infratrochlear nerve </a:t>
            </a: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■The external nasal nerve </a:t>
            </a:r>
          </a:p>
        </p:txBody>
      </p:sp>
      <p:sp>
        <p:nvSpPr>
          <p:cNvPr id="1026" name="AutoShape 2" descr="http://images.slideplayer.com/13/4086700/slides/slide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8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01" y="2286000"/>
            <a:ext cx="5587999" cy="41910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5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486222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19780"/>
            <a:ext cx="264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B0BB5"/>
                </a:solidFill>
              </a:rPr>
              <a:t>Maxillary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maxillary nerve supplies the skin on the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posterior part of the side of the nose</a:t>
            </a:r>
            <a:r>
              <a:rPr lang="en-GB" sz="2000" b="1" dirty="0">
                <a:latin typeface="Candara" pitchFamily="34" charset="0"/>
              </a:rPr>
              <a:t>,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the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lower eyelid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cheek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upper lip</a:t>
            </a:r>
            <a:r>
              <a:rPr lang="en-GB" sz="2000" dirty="0">
                <a:latin typeface="Candara" pitchFamily="34" charset="0"/>
              </a:rPr>
              <a:t>, and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lateral side of the orbital opening</a:t>
            </a:r>
            <a:r>
              <a:rPr lang="en-GB" sz="2000" dirty="0">
                <a:solidFill>
                  <a:srgbClr val="FF3399"/>
                </a:solidFill>
                <a:latin typeface="Candara" pitchFamily="34" charset="0"/>
              </a:rPr>
              <a:t>. </a:t>
            </a:r>
          </a:p>
          <a:p>
            <a:r>
              <a:rPr lang="en-GB" sz="2000" b="1" i="1" u="sng" dirty="0">
                <a:latin typeface="Candara" pitchFamily="34" charset="0"/>
              </a:rPr>
              <a:t>Three branches of the nerve pass to the skin: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667000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</a:rPr>
              <a:t> The infraorbital nerve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</a:rPr>
              <a:t> The zygomaticofacial nerve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</a:rPr>
              <a:t> The zygomaticotemporal nerve </a:t>
            </a:r>
          </a:p>
        </p:txBody>
      </p:sp>
      <p:pic>
        <p:nvPicPr>
          <p:cNvPr id="7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686050"/>
            <a:ext cx="4952999" cy="37147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6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50273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Sensory Nerves of the Face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19780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B0BB5"/>
                </a:solidFill>
                <a:latin typeface="Candara" panose="020E0502030303020204" pitchFamily="34" charset="0"/>
              </a:rPr>
              <a:t>Mandibular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03876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anose="020E0502030303020204" pitchFamily="34" charset="0"/>
              </a:rPr>
              <a:t>The mandibular nerve supplies </a:t>
            </a:r>
            <a:r>
              <a:rPr lang="en-GB" sz="2000" b="1" dirty="0">
                <a:solidFill>
                  <a:srgbClr val="FF3399"/>
                </a:solidFill>
                <a:latin typeface="Candara" panose="020E0502030303020204" pitchFamily="34" charset="0"/>
              </a:rPr>
              <a:t>the skin of the lower lip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solidFill>
                  <a:srgbClr val="FF3399"/>
                </a:solidFill>
                <a:latin typeface="Candara" panose="020E0502030303020204" pitchFamily="34" charset="0"/>
              </a:rPr>
              <a:t>lower part of the face</a:t>
            </a:r>
            <a:r>
              <a:rPr lang="en-GB" sz="2000" dirty="0">
                <a:latin typeface="Candara" panose="020E0502030303020204" pitchFamily="34" charset="0"/>
              </a:rPr>
              <a:t>, </a:t>
            </a:r>
            <a:r>
              <a:rPr lang="en-GB" sz="2000" b="1" dirty="0">
                <a:latin typeface="Candara" panose="020E0502030303020204" pitchFamily="34" charset="0"/>
              </a:rPr>
              <a:t>the </a:t>
            </a:r>
            <a:r>
              <a:rPr lang="en-GB" sz="2000" b="1" dirty="0">
                <a:solidFill>
                  <a:srgbClr val="FF3399"/>
                </a:solidFill>
                <a:latin typeface="Candara" panose="020E0502030303020204" pitchFamily="34" charset="0"/>
              </a:rPr>
              <a:t>temporal region</a:t>
            </a:r>
            <a:r>
              <a:rPr lang="en-GB" sz="2000" dirty="0">
                <a:latin typeface="Candara" panose="020E0502030303020204" pitchFamily="34" charset="0"/>
              </a:rPr>
              <a:t>, and </a:t>
            </a:r>
            <a:r>
              <a:rPr lang="en-GB" sz="2000" b="1" dirty="0">
                <a:solidFill>
                  <a:srgbClr val="FF3399"/>
                </a:solidFill>
                <a:latin typeface="Candara" panose="020E0502030303020204" pitchFamily="34" charset="0"/>
              </a:rPr>
              <a:t>part of the auricle</a:t>
            </a:r>
            <a:r>
              <a:rPr lang="en-GB" sz="2000" dirty="0">
                <a:solidFill>
                  <a:srgbClr val="FF3399"/>
                </a:solidFill>
                <a:latin typeface="Candara" panose="020E0502030303020204" pitchFamily="34" charset="0"/>
              </a:rPr>
              <a:t>.</a:t>
            </a:r>
            <a:r>
              <a:rPr lang="en-GB" sz="2000" dirty="0">
                <a:latin typeface="Candara" pitchFamily="34" charset="0"/>
              </a:rPr>
              <a:t> </a:t>
            </a:r>
          </a:p>
          <a:p>
            <a:r>
              <a:rPr lang="en-GB" sz="2000" dirty="0">
                <a:latin typeface="Candara" pitchFamily="34" charset="0"/>
              </a:rPr>
              <a:t>It then passes upward to the side of the scalp. </a:t>
            </a:r>
            <a:r>
              <a:rPr lang="en-GB" sz="2000" b="1" i="1" u="sng" dirty="0">
                <a:latin typeface="Candara" panose="020E0502030303020204" pitchFamily="34" charset="0"/>
              </a:rPr>
              <a:t>Three branches of the nerve pass to the skin.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2641937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mental nerve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buccal nerve 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auriculotemporal nerve</a:t>
            </a:r>
          </a:p>
        </p:txBody>
      </p:sp>
      <p:pic>
        <p:nvPicPr>
          <p:cNvPr id="7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362200"/>
            <a:ext cx="5359399" cy="40195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7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3810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slideplayer.com/18/5693994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685800"/>
            <a:ext cx="6172199" cy="46291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52400" y="76200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410200"/>
            <a:ext cx="86106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Candara" pitchFamily="34" charset="0"/>
              </a:rPr>
              <a:t>Trigeminal neuralgia </a:t>
            </a:r>
            <a:r>
              <a:rPr lang="en-GB" sz="2000" dirty="0">
                <a:latin typeface="Candara" pitchFamily="34" charset="0"/>
              </a:rPr>
              <a:t>is a relatively </a:t>
            </a:r>
            <a:r>
              <a:rPr lang="en-GB" sz="2000" b="1" dirty="0">
                <a:latin typeface="Candara" pitchFamily="34" charset="0"/>
              </a:rPr>
              <a:t>common condition </a:t>
            </a:r>
            <a:r>
              <a:rPr lang="en-GB" sz="2000" dirty="0">
                <a:latin typeface="Candara" pitchFamily="34" charset="0"/>
              </a:rPr>
              <a:t>in which the patient </a:t>
            </a:r>
            <a:r>
              <a:rPr lang="en-GB" sz="2000" b="1" dirty="0">
                <a:latin typeface="Candara" pitchFamily="34" charset="0"/>
              </a:rPr>
              <a:t>experiences excruciating pain</a:t>
            </a:r>
            <a:r>
              <a:rPr lang="en-GB" sz="2000" dirty="0">
                <a:latin typeface="Candara" pitchFamily="34" charset="0"/>
              </a:rPr>
              <a:t> in the distribution of the mandibular or maxillary division, with the ophthalmic division usually escaping.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8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4671279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Arterial Supply of the 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81611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The face receives a rich blood supply from </a:t>
            </a:r>
            <a:r>
              <a:rPr lang="en-GB" sz="2000" b="1" dirty="0">
                <a:latin typeface="Candara" pitchFamily="34" charset="0"/>
              </a:rPr>
              <a:t>two main </a:t>
            </a:r>
            <a:r>
              <a:rPr lang="en-GB" sz="2000" dirty="0">
                <a:latin typeface="Candara" pitchFamily="34" charset="0"/>
              </a:rPr>
              <a:t>vessels: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facial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superficial temporal arteries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477631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arises from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external carotid artery</a:t>
            </a:r>
            <a:r>
              <a:rPr lang="en-GB" sz="2000" dirty="0">
                <a:latin typeface="Candara" pitchFamily="34" charset="0"/>
              </a:rPr>
              <a:t> it curves around the </a:t>
            </a:r>
            <a:r>
              <a:rPr lang="en-GB" sz="2000" b="1" dirty="0">
                <a:latin typeface="Candara" pitchFamily="34" charset="0"/>
              </a:rPr>
              <a:t>inferior margin of the body of the mandible </a:t>
            </a:r>
            <a:r>
              <a:rPr lang="en-GB" sz="2000" dirty="0">
                <a:latin typeface="Candara" pitchFamily="34" charset="0"/>
              </a:rPr>
              <a:t>at the anterior border of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masseter muscle</a:t>
            </a:r>
            <a:r>
              <a:rPr lang="en-GB" sz="2000" dirty="0">
                <a:solidFill>
                  <a:srgbClr val="7030A0"/>
                </a:solidFill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GB" sz="2000" i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0000FF"/>
                </a:solidFill>
                <a:latin typeface="Candara" pitchFamily="34" charset="0"/>
              </a:rPr>
              <a:t>It is here that the pulse can be easily felt. </a:t>
            </a:r>
          </a:p>
        </p:txBody>
      </p:sp>
      <p:pic>
        <p:nvPicPr>
          <p:cNvPr id="1026" name="Picture 2" descr="http://www.mindbds.com/wp-content/uploads/2015/10/facial_artery-1430EEFC10763BFC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853502" cy="399327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Tuesday 23 February 2021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A50021"/>
                </a:solidFill>
              </a:rPr>
              <a:pPr/>
              <a:t>9</a:t>
            </a:fld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A50021"/>
                </a:solidFill>
              </a:rPr>
              <a:t>Dr. Aiman Qais  Afar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534180"/>
            <a:ext cx="3515193" cy="52322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>
                <a:solidFill>
                  <a:srgbClr val="FF0000"/>
                </a:solidFill>
              </a:rPr>
              <a:t>■■ </a:t>
            </a:r>
            <a:r>
              <a:rPr lang="en-GB" sz="2800" b="1" dirty="0">
                <a:solidFill>
                  <a:srgbClr val="FF0000"/>
                </a:solidFill>
              </a:rPr>
              <a:t>The facial artery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0DDD1C-5B75-4B70-BE2C-D7A00972C063}"/>
</file>

<file path=customXml/itemProps2.xml><?xml version="1.0" encoding="utf-8"?>
<ds:datastoreItem xmlns:ds="http://schemas.openxmlformats.org/officeDocument/2006/customXml" ds:itemID="{78294572-EC82-42DA-9385-04883C28B7F6}"/>
</file>

<file path=customXml/itemProps3.xml><?xml version="1.0" encoding="utf-8"?>
<ds:datastoreItem xmlns:ds="http://schemas.openxmlformats.org/officeDocument/2006/customXml" ds:itemID="{87FC25CC-041F-404C-8F7E-6A6A95D7882C}"/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2075</Words>
  <Application>Microsoft Office PowerPoint</Application>
  <PresentationFormat>On-screen Show (4:3)</PresentationFormat>
  <Paragraphs>258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Maher</cp:lastModifiedBy>
  <cp:revision>71</cp:revision>
  <dcterms:created xsi:type="dcterms:W3CDTF">2006-08-16T00:00:00Z</dcterms:created>
  <dcterms:modified xsi:type="dcterms:W3CDTF">2021-02-22T09:36:55Z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