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67" r:id="rId5"/>
    <p:sldId id="257" r:id="rId6"/>
    <p:sldId id="258" r:id="rId7"/>
    <p:sldId id="293" r:id="rId8"/>
    <p:sldId id="294" r:id="rId9"/>
    <p:sldId id="296" r:id="rId10"/>
    <p:sldId id="295" r:id="rId11"/>
    <p:sldId id="259" r:id="rId12"/>
    <p:sldId id="285" r:id="rId13"/>
    <p:sldId id="288" r:id="rId14"/>
    <p:sldId id="286" r:id="rId15"/>
    <p:sldId id="287" r:id="rId16"/>
    <p:sldId id="289" r:id="rId17"/>
    <p:sldId id="290" r:id="rId18"/>
    <p:sldId id="291" r:id="rId19"/>
    <p:sldId id="292" r:id="rId20"/>
    <p:sldId id="283" r:id="rId21"/>
    <p:sldId id="264" r:id="rId22"/>
    <p:sldId id="265" r:id="rId23"/>
    <p:sldId id="268" r:id="rId24"/>
    <p:sldId id="269" r:id="rId25"/>
    <p:sldId id="270" r:id="rId26"/>
    <p:sldId id="272" r:id="rId27"/>
    <p:sldId id="299" r:id="rId28"/>
    <p:sldId id="297" r:id="rId29"/>
    <p:sldId id="298" r:id="rId30"/>
    <p:sldId id="277" r:id="rId31"/>
    <p:sldId id="278" r:id="rId32"/>
    <p:sldId id="276" r:id="rId33"/>
    <p:sldId id="280" r:id="rId34"/>
    <p:sldId id="281" r:id="rId35"/>
    <p:sldId id="275" r:id="rId36"/>
    <p:sldId id="27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99"/>
    <a:srgbClr val="0033CC"/>
    <a:srgbClr val="0066FF"/>
    <a:srgbClr val="00CC00"/>
    <a:srgbClr val="02AE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3" d="100"/>
          <a:sy n="83" d="100"/>
        </p:scale>
        <p:origin x="-1430"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9" Type="http://schemas.openxmlformats.org/officeDocument/2006/relationships/presProps" Target="presProps.xml" /><Relationship Id="rId3" Type="http://schemas.openxmlformats.org/officeDocument/2006/relationships/customXml" Target="../customXml/item3.xml" /><Relationship Id="rId21" Type="http://schemas.openxmlformats.org/officeDocument/2006/relationships/slide" Target="slides/slide17.xml" /><Relationship Id="rId34" Type="http://schemas.openxmlformats.org/officeDocument/2006/relationships/slide" Target="slides/slide30.xml" /><Relationship Id="rId42"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33" Type="http://schemas.openxmlformats.org/officeDocument/2006/relationships/slide" Target="slides/slide29.xml" /><Relationship Id="rId38" Type="http://schemas.openxmlformats.org/officeDocument/2006/relationships/notesMaster" Target="notesMasters/notesMaster1.xml" /><Relationship Id="rId2" Type="http://schemas.openxmlformats.org/officeDocument/2006/relationships/customXml" Target="../customXml/item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slide" Target="slides/slide25.xml" /><Relationship Id="rId41"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32" Type="http://schemas.openxmlformats.org/officeDocument/2006/relationships/slide" Target="slides/slide28.xml" /><Relationship Id="rId37" Type="http://schemas.openxmlformats.org/officeDocument/2006/relationships/slide" Target="slides/slide33.xml" /><Relationship Id="rId40" Type="http://schemas.openxmlformats.org/officeDocument/2006/relationships/viewProps" Target="viewProps.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slide" Target="slides/slide24.xml" /><Relationship Id="rId36" Type="http://schemas.openxmlformats.org/officeDocument/2006/relationships/slide" Target="slides/slide32.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slide" Target="slides/slide27.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slide" Target="slides/slide23.xml" /><Relationship Id="rId30" Type="http://schemas.openxmlformats.org/officeDocument/2006/relationships/slide" Target="slides/slide26.xml" /><Relationship Id="rId35" Type="http://schemas.openxmlformats.org/officeDocument/2006/relationships/slide" Target="slides/slide3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ACD2A8C-96B7-4CC7-A317-E7138E31AD45}" type="datetimeFigureOut">
              <a:rPr lang="ar-IQ" smtClean="0"/>
              <a:pPr/>
              <a:t>02/04/1443</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821F3BA-08C1-47AB-A1ED-974417983D0C}" type="slidenum">
              <a:rPr lang="ar-IQ" smtClean="0"/>
              <a:pPr/>
              <a:t>‹#›</a:t>
            </a:fld>
            <a:endParaRPr lang="ar-IQ"/>
          </a:p>
        </p:txBody>
      </p:sp>
    </p:spTree>
    <p:extLst>
      <p:ext uri="{BB962C8B-B14F-4D97-AF65-F5344CB8AC3E}">
        <p14:creationId xmlns:p14="http://schemas.microsoft.com/office/powerpoint/2010/main" val="180968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6B37E379-8794-4B01-96AD-E66DA69C0D58}" type="slidenum">
              <a:rPr lang="ar-IQ" smtClean="0"/>
              <a:pPr/>
              <a:t>1</a:t>
            </a:fld>
            <a:endParaRPr lang="ar-IQ"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21F3BA-08C1-47AB-A1ED-974417983D0C}" type="slidenum">
              <a:rPr lang="ar-IQ" smtClean="0"/>
              <a:pPr/>
              <a:t>7</a:t>
            </a:fld>
            <a:endParaRPr lang="ar-IQ"/>
          </a:p>
        </p:txBody>
      </p:sp>
    </p:spTree>
    <p:extLst>
      <p:ext uri="{BB962C8B-B14F-4D97-AF65-F5344CB8AC3E}">
        <p14:creationId xmlns:p14="http://schemas.microsoft.com/office/powerpoint/2010/main" val="1945711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en-GB" dirty="0"/>
          </a:p>
        </p:txBody>
      </p:sp>
      <p:sp>
        <p:nvSpPr>
          <p:cNvPr id="4" name="عنصر نائب لرقم الشريحة 3"/>
          <p:cNvSpPr>
            <a:spLocks noGrp="1"/>
          </p:cNvSpPr>
          <p:nvPr>
            <p:ph type="sldNum" sz="quarter" idx="10"/>
          </p:nvPr>
        </p:nvSpPr>
        <p:spPr/>
        <p:txBody>
          <a:bodyPr/>
          <a:lstStyle/>
          <a:p>
            <a:fld id="{E821F3BA-08C1-47AB-A1ED-974417983D0C}" type="slidenum">
              <a:rPr lang="ar-IQ" smtClean="0"/>
              <a:pPr/>
              <a:t>23</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E821F3BA-08C1-47AB-A1ED-974417983D0C}" type="slidenum">
              <a:rPr lang="ar-IQ" smtClean="0"/>
              <a:pPr/>
              <a:t>32</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8 November 2021</a:t>
            </a:r>
          </a:p>
        </p:txBody>
      </p:sp>
      <p:sp>
        <p:nvSpPr>
          <p:cNvPr id="5" name="Footer Placeholder 4"/>
          <p:cNvSpPr>
            <a:spLocks noGrp="1"/>
          </p:cNvSpPr>
          <p:nvPr>
            <p:ph type="ftr" sz="quarter" idx="11"/>
          </p:nvPr>
        </p:nvSpPr>
        <p:spPr/>
        <p:txBody>
          <a:bodyPr/>
          <a:lstStyle/>
          <a:p>
            <a:r>
              <a:rPr lang="en-US"/>
              <a:t>Dr. Aiman Qais Afar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 November 2021</a:t>
            </a:r>
          </a:p>
        </p:txBody>
      </p:sp>
      <p:sp>
        <p:nvSpPr>
          <p:cNvPr id="5" name="Footer Placeholder 4"/>
          <p:cNvSpPr>
            <a:spLocks noGrp="1"/>
          </p:cNvSpPr>
          <p:nvPr>
            <p:ph type="ftr" sz="quarter" idx="11"/>
          </p:nvPr>
        </p:nvSpPr>
        <p:spPr/>
        <p:txBody>
          <a:bodyPr/>
          <a:lstStyle/>
          <a:p>
            <a:r>
              <a:rPr lang="en-US"/>
              <a:t>Dr. Aiman Qais Afar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 November 2021</a:t>
            </a:r>
          </a:p>
        </p:txBody>
      </p:sp>
      <p:sp>
        <p:nvSpPr>
          <p:cNvPr id="5" name="Footer Placeholder 4"/>
          <p:cNvSpPr>
            <a:spLocks noGrp="1"/>
          </p:cNvSpPr>
          <p:nvPr>
            <p:ph type="ftr" sz="quarter" idx="11"/>
          </p:nvPr>
        </p:nvSpPr>
        <p:spPr/>
        <p:txBody>
          <a:bodyPr/>
          <a:lstStyle/>
          <a:p>
            <a:r>
              <a:rPr lang="en-US"/>
              <a:t>Dr. Aiman Qais Afar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8 November 2021</a:t>
            </a:r>
          </a:p>
        </p:txBody>
      </p:sp>
      <p:sp>
        <p:nvSpPr>
          <p:cNvPr id="5" name="Footer Placeholder 4"/>
          <p:cNvSpPr>
            <a:spLocks noGrp="1"/>
          </p:cNvSpPr>
          <p:nvPr>
            <p:ph type="ftr" sz="quarter" idx="11"/>
          </p:nvPr>
        </p:nvSpPr>
        <p:spPr/>
        <p:txBody>
          <a:bodyPr/>
          <a:lstStyle/>
          <a:p>
            <a:r>
              <a:rPr lang="en-US"/>
              <a:t>Dr. Aiman Qais Afar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 November 2021</a:t>
            </a:r>
          </a:p>
        </p:txBody>
      </p:sp>
      <p:sp>
        <p:nvSpPr>
          <p:cNvPr id="5" name="Footer Placeholder 4"/>
          <p:cNvSpPr>
            <a:spLocks noGrp="1"/>
          </p:cNvSpPr>
          <p:nvPr>
            <p:ph type="ftr" sz="quarter" idx="11"/>
          </p:nvPr>
        </p:nvSpPr>
        <p:spPr/>
        <p:txBody>
          <a:bodyPr/>
          <a:lstStyle/>
          <a:p>
            <a:r>
              <a:rPr lang="en-US"/>
              <a:t>Dr. Aiman Qais Afar</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8 November 2021</a:t>
            </a:r>
          </a:p>
        </p:txBody>
      </p:sp>
      <p:sp>
        <p:nvSpPr>
          <p:cNvPr id="6" name="Footer Placeholder 5"/>
          <p:cNvSpPr>
            <a:spLocks noGrp="1"/>
          </p:cNvSpPr>
          <p:nvPr>
            <p:ph type="ftr" sz="quarter" idx="11"/>
          </p:nvPr>
        </p:nvSpPr>
        <p:spPr/>
        <p:txBody>
          <a:bodyPr/>
          <a:lstStyle/>
          <a:p>
            <a:r>
              <a:rPr lang="en-US"/>
              <a:t>Dr. Aiman Qais Afar</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8 November 2021</a:t>
            </a:r>
          </a:p>
        </p:txBody>
      </p:sp>
      <p:sp>
        <p:nvSpPr>
          <p:cNvPr id="8" name="Footer Placeholder 7"/>
          <p:cNvSpPr>
            <a:spLocks noGrp="1"/>
          </p:cNvSpPr>
          <p:nvPr>
            <p:ph type="ftr" sz="quarter" idx="11"/>
          </p:nvPr>
        </p:nvSpPr>
        <p:spPr/>
        <p:txBody>
          <a:bodyPr/>
          <a:lstStyle/>
          <a:p>
            <a:r>
              <a:rPr lang="en-US"/>
              <a:t>Dr. Aiman Qais Afar</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8 November 2021</a:t>
            </a:r>
          </a:p>
        </p:txBody>
      </p:sp>
      <p:sp>
        <p:nvSpPr>
          <p:cNvPr id="4" name="Footer Placeholder 3"/>
          <p:cNvSpPr>
            <a:spLocks noGrp="1"/>
          </p:cNvSpPr>
          <p:nvPr>
            <p:ph type="ftr" sz="quarter" idx="11"/>
          </p:nvPr>
        </p:nvSpPr>
        <p:spPr/>
        <p:txBody>
          <a:bodyPr/>
          <a:lstStyle/>
          <a:p>
            <a:r>
              <a:rPr lang="en-US"/>
              <a:t>Dr. Aiman Qais Afar</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 November 2021</a:t>
            </a:r>
          </a:p>
        </p:txBody>
      </p:sp>
      <p:sp>
        <p:nvSpPr>
          <p:cNvPr id="3" name="Footer Placeholder 2"/>
          <p:cNvSpPr>
            <a:spLocks noGrp="1"/>
          </p:cNvSpPr>
          <p:nvPr>
            <p:ph type="ftr" sz="quarter" idx="11"/>
          </p:nvPr>
        </p:nvSpPr>
        <p:spPr/>
        <p:txBody>
          <a:bodyPr/>
          <a:lstStyle/>
          <a:p>
            <a:r>
              <a:rPr lang="en-US"/>
              <a:t>Dr. Aiman Qais Afar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 November 2021</a:t>
            </a:r>
          </a:p>
        </p:txBody>
      </p:sp>
      <p:sp>
        <p:nvSpPr>
          <p:cNvPr id="6" name="Footer Placeholder 5"/>
          <p:cNvSpPr>
            <a:spLocks noGrp="1"/>
          </p:cNvSpPr>
          <p:nvPr>
            <p:ph type="ftr" sz="quarter" idx="11"/>
          </p:nvPr>
        </p:nvSpPr>
        <p:spPr/>
        <p:txBody>
          <a:bodyPr/>
          <a:lstStyle/>
          <a:p>
            <a:r>
              <a:rPr lang="en-US"/>
              <a:t>Dr. Aiman Qais Afar</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 November 2021</a:t>
            </a:r>
          </a:p>
        </p:txBody>
      </p:sp>
      <p:sp>
        <p:nvSpPr>
          <p:cNvPr id="6" name="Footer Placeholder 5"/>
          <p:cNvSpPr>
            <a:spLocks noGrp="1"/>
          </p:cNvSpPr>
          <p:nvPr>
            <p:ph type="ftr" sz="quarter" idx="11"/>
          </p:nvPr>
        </p:nvSpPr>
        <p:spPr/>
        <p:txBody>
          <a:bodyPr/>
          <a:lstStyle/>
          <a:p>
            <a:r>
              <a:rPr lang="en-US"/>
              <a:t>Dr. Aiman Qais Afar</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8 November 2021</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Dr. Aiman Qais Afar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image" Target="../media/image14.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pn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image" Target="../media/image30.pn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image" Target="../media/image31.pn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33.pn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34.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3" Type="http://schemas.openxmlformats.org/officeDocument/2006/relationships/image" Target="../media/image36.png" /><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38.png" /><Relationship Id="rId2" Type="http://schemas.openxmlformats.org/officeDocument/2006/relationships/image" Target="../media/image37.pn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notesSlide" Target="../notesSlides/notesSlide4.xml" /><Relationship Id="rId1" Type="http://schemas.openxmlformats.org/officeDocument/2006/relationships/slideLayout" Target="../slideLayouts/slideLayout7.xml" /><Relationship Id="rId6" Type="http://schemas.openxmlformats.org/officeDocument/2006/relationships/image" Target="../media/image40.png" /><Relationship Id="rId5" Type="http://schemas.openxmlformats.org/officeDocument/2006/relationships/image" Target="../media/image39.png" /><Relationship Id="rId4" Type="http://schemas.openxmlformats.org/officeDocument/2006/relationships/image" Target="../media/image21.jpeg" /></Relationships>
</file>

<file path=ppt/slides/_rels/slide33.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2.xml" /><Relationship Id="rId1" Type="http://schemas.openxmlformats.org/officeDocument/2006/relationships/slideLayout" Target="../slideLayouts/slideLayout7.xml" /><Relationship Id="rId4" Type="http://schemas.openxmlformats.org/officeDocument/2006/relationships/image" Target="../media/image8.jpeg" /></Relationships>
</file>

<file path=ppt/slides/_rels/slide8.xml.rels><?xml version="1.0" encoding="UTF-8" standalone="yes"?>
<Relationships xmlns="http://schemas.openxmlformats.org/package/2006/relationships"><Relationship Id="rId2" Type="http://schemas.openxmlformats.org/officeDocument/2006/relationships/image" Target="../media/image9.gif"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pn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686800" cy="5509200"/>
          </a:xfrm>
          <a:prstGeom prst="rect">
            <a:avLst/>
          </a:prstGeom>
          <a:noFill/>
        </p:spPr>
        <p:txBody>
          <a:bodyPr wrap="square" rtlCol="1">
            <a:spAutoFit/>
          </a:bodyPr>
          <a:lstStyle/>
          <a:p>
            <a:pPr algn="ctr"/>
            <a:r>
              <a:rPr lang="en-US" sz="3200" b="1" i="1" dirty="0">
                <a:solidFill>
                  <a:srgbClr val="FF0000"/>
                </a:solidFill>
                <a:latin typeface="Candara" pitchFamily="34" charset="0"/>
              </a:rPr>
              <a:t>CARDIOVASCULAR  SYSTEM </a:t>
            </a:r>
          </a:p>
          <a:p>
            <a:pPr algn="ctr"/>
            <a:endParaRPr lang="en-US" sz="3200" b="1" i="1" dirty="0">
              <a:solidFill>
                <a:srgbClr val="FF0000"/>
              </a:solidFill>
              <a:latin typeface="Candara" pitchFamily="34" charset="0"/>
            </a:endParaRPr>
          </a:p>
          <a:p>
            <a:pPr algn="ctr"/>
            <a:r>
              <a:rPr lang="en-US" sz="3200" b="1" i="1" dirty="0">
                <a:solidFill>
                  <a:srgbClr val="0033CC"/>
                </a:solidFill>
                <a:latin typeface="Candara" pitchFamily="34" charset="0"/>
              </a:rPr>
              <a:t>MEDIASTINUM &amp; PERCARDIUM</a:t>
            </a:r>
          </a:p>
          <a:p>
            <a:pPr algn="ctr"/>
            <a:endParaRPr lang="en-US" sz="3200" b="1" i="1" dirty="0">
              <a:solidFill>
                <a:schemeClr val="tx2">
                  <a:lumMod val="60000"/>
                  <a:lumOff val="40000"/>
                </a:schemeClr>
              </a:solidFill>
              <a:latin typeface="Candara" pitchFamily="34" charset="0"/>
            </a:endParaRPr>
          </a:p>
          <a:p>
            <a:pPr algn="ctr"/>
            <a:r>
              <a:rPr lang="en-US" sz="3200" b="1" i="1" dirty="0">
                <a:solidFill>
                  <a:srgbClr val="FF0000"/>
                </a:solidFill>
                <a:latin typeface="Candara" pitchFamily="34" charset="0"/>
              </a:rPr>
              <a:t>Dr. Aiman Q. Afar</a:t>
            </a:r>
          </a:p>
          <a:p>
            <a:pPr algn="ctr"/>
            <a:r>
              <a:rPr lang="en-US" sz="3200" b="1" i="1" dirty="0">
                <a:solidFill>
                  <a:srgbClr val="00FF00"/>
                </a:solidFill>
                <a:latin typeface="Candara" pitchFamily="34" charset="0"/>
              </a:rPr>
              <a:t>Surgical Anatomist</a:t>
            </a:r>
          </a:p>
          <a:p>
            <a:pPr algn="ctr"/>
            <a:endParaRPr lang="en-US" sz="3200" b="1" i="1" dirty="0">
              <a:solidFill>
                <a:srgbClr val="FF0000"/>
              </a:solidFill>
              <a:latin typeface="Candara" pitchFamily="34" charset="0"/>
            </a:endParaRPr>
          </a:p>
          <a:p>
            <a:pPr algn="ctr"/>
            <a:r>
              <a:rPr lang="en-US" sz="3200" b="1" i="1" dirty="0">
                <a:solidFill>
                  <a:srgbClr val="0033CC"/>
                </a:solidFill>
                <a:latin typeface="Candara" pitchFamily="34" charset="0"/>
              </a:rPr>
              <a:t>College of Medicine /University Of  Mutah</a:t>
            </a:r>
          </a:p>
          <a:p>
            <a:pPr algn="ctr"/>
            <a:r>
              <a:rPr lang="en-US" sz="3200" b="1" i="1" dirty="0">
                <a:solidFill>
                  <a:srgbClr val="3333FF"/>
                </a:solidFill>
                <a:latin typeface="Candara" pitchFamily="34" charset="0"/>
              </a:rPr>
              <a:t>2021-2022</a:t>
            </a:r>
            <a:endParaRPr lang="ar-IQ" sz="3200" b="1" i="1" dirty="0">
              <a:solidFill>
                <a:srgbClr val="3333FF"/>
              </a:solidFill>
              <a:latin typeface="Candara" pitchFamily="34" charset="0"/>
            </a:endParaRPr>
          </a:p>
          <a:p>
            <a:pPr algn="ctr"/>
            <a:endParaRPr lang="en-US" sz="3200" b="1" i="1" dirty="0">
              <a:solidFill>
                <a:srgbClr val="0033CC"/>
              </a:solidFill>
              <a:latin typeface="Candara" pitchFamily="34" charset="0"/>
            </a:endParaRPr>
          </a:p>
          <a:p>
            <a:pPr algn="ctr"/>
            <a:endParaRPr lang="ar-IQ" sz="3200" b="1" i="1" dirty="0">
              <a:solidFill>
                <a:srgbClr val="0033CC"/>
              </a:solidFill>
              <a:latin typeface="Candara" pitchFamily="34" charset="0"/>
            </a:endParaRPr>
          </a:p>
        </p:txBody>
      </p:sp>
      <p:sp>
        <p:nvSpPr>
          <p:cNvPr id="3" name="Date Placeholder 2"/>
          <p:cNvSpPr>
            <a:spLocks noGrp="1"/>
          </p:cNvSpPr>
          <p:nvPr>
            <p:ph type="dt" sz="half" idx="10"/>
          </p:nvPr>
        </p:nvSpPr>
        <p:spPr>
          <a:xfrm>
            <a:off x="685800" y="6356350"/>
            <a:ext cx="1524000" cy="365125"/>
          </a:xfrm>
        </p:spPr>
        <p:txBody>
          <a:bodyPr/>
          <a:lstStyle/>
          <a:p>
            <a:r>
              <a:rPr lang="en-US" b="1" dirty="0">
                <a:solidFill>
                  <a:srgbClr val="0033CC"/>
                </a:solidFill>
              </a:rPr>
              <a:t>8 November 2021</a:t>
            </a:r>
          </a:p>
        </p:txBody>
      </p:sp>
      <p:sp>
        <p:nvSpPr>
          <p:cNvPr id="4" name="Slide Number Placeholder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1</a:t>
            </a:fld>
            <a:endParaRPr lang="en-US" b="1" dirty="0">
              <a:solidFill>
                <a:srgbClr val="0033CC"/>
              </a:solidFill>
            </a:endParaRPr>
          </a:p>
        </p:txBody>
      </p:sp>
      <p:sp>
        <p:nvSpPr>
          <p:cNvPr id="5" name="Footer Placeholder 4"/>
          <p:cNvSpPr>
            <a:spLocks noGrp="1"/>
          </p:cNvSpPr>
          <p:nvPr>
            <p:ph type="ftr" sz="quarter" idx="11"/>
          </p:nvPr>
        </p:nvSpPr>
        <p:spPr>
          <a:xfrm>
            <a:off x="3505200" y="6340475"/>
            <a:ext cx="2895600" cy="365125"/>
          </a:xfrm>
        </p:spPr>
        <p:txBody>
          <a:bodyPr/>
          <a:lstStyle/>
          <a:p>
            <a:r>
              <a:rPr lang="en-US" b="1" dirty="0">
                <a:solidFill>
                  <a:srgbClr val="0033CC"/>
                </a:solidFill>
              </a:rPr>
              <a:t>Dr. Aiman Qais Afar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7543800" y="152400"/>
            <a:ext cx="2133600" cy="365125"/>
          </a:xfrm>
        </p:spPr>
        <p:txBody>
          <a:bodyPr/>
          <a:lstStyle/>
          <a:p>
            <a:r>
              <a:rPr lang="en-US" b="1" dirty="0">
                <a:solidFill>
                  <a:srgbClr val="0070C0"/>
                </a:solidFill>
              </a:rPr>
              <a:t>8 November 2021</a:t>
            </a:r>
          </a:p>
        </p:txBody>
      </p:sp>
      <p:sp>
        <p:nvSpPr>
          <p:cNvPr id="3" name="عنصر نائب للتذييل 2"/>
          <p:cNvSpPr>
            <a:spLocks noGrp="1"/>
          </p:cNvSpPr>
          <p:nvPr>
            <p:ph type="ftr" sz="quarter" idx="11"/>
          </p:nvPr>
        </p:nvSpPr>
        <p:spPr>
          <a:xfrm>
            <a:off x="6705600" y="0"/>
            <a:ext cx="2895600" cy="365125"/>
          </a:xfrm>
        </p:spPr>
        <p:txBody>
          <a:bodyPr/>
          <a:lstStyle/>
          <a:p>
            <a:r>
              <a:rPr lang="en-US" b="1" dirty="0">
                <a:solidFill>
                  <a:srgbClr val="0070C0"/>
                </a:solidFill>
              </a:rPr>
              <a:t>Dr. Aiman Qais Afar</a:t>
            </a:r>
          </a:p>
        </p:txBody>
      </p:sp>
      <p:sp>
        <p:nvSpPr>
          <p:cNvPr id="4" name="عنصر نائب لرقم الشريحة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C00000"/>
                </a:solidFill>
              </a:rPr>
              <a:pPr/>
              <a:t>10</a:t>
            </a:fld>
            <a:endParaRPr lang="en-US" b="1" dirty="0">
              <a:solidFill>
                <a:srgbClr val="C00000"/>
              </a:solidFill>
            </a:endParaRPr>
          </a:p>
        </p:txBody>
      </p:sp>
      <p:sp>
        <p:nvSpPr>
          <p:cNvPr id="5" name="مربع نص 4"/>
          <p:cNvSpPr txBox="1"/>
          <p:nvPr/>
        </p:nvSpPr>
        <p:spPr>
          <a:xfrm>
            <a:off x="-76200" y="533400"/>
            <a:ext cx="9677400" cy="830997"/>
          </a:xfrm>
          <a:prstGeom prst="rect">
            <a:avLst/>
          </a:prstGeom>
          <a:noFill/>
        </p:spPr>
        <p:txBody>
          <a:bodyPr wrap="square" rtlCol="0">
            <a:spAutoFit/>
          </a:bodyPr>
          <a:lstStyle/>
          <a:p>
            <a:pPr marL="342900" indent="-342900">
              <a:buFont typeface="Wingdings" panose="05000000000000000000" pitchFamily="2" charset="2"/>
              <a:buChar char="ü"/>
            </a:pPr>
            <a:r>
              <a:rPr lang="en-GB" sz="2400" b="1" i="1" dirty="0">
                <a:latin typeface="Candara" pitchFamily="34" charset="0"/>
              </a:rPr>
              <a:t>The arch is crossed on its left side by the </a:t>
            </a:r>
            <a:r>
              <a:rPr lang="en-GB" sz="2400" b="1" i="1" dirty="0">
                <a:solidFill>
                  <a:srgbClr val="0033CC"/>
                </a:solidFill>
                <a:latin typeface="Candara" pitchFamily="34" charset="0"/>
              </a:rPr>
              <a:t>phrenic</a:t>
            </a:r>
            <a:r>
              <a:rPr lang="en-GB" sz="2400" b="1" i="1" dirty="0">
                <a:latin typeface="Candara" pitchFamily="34" charset="0"/>
              </a:rPr>
              <a:t> and </a:t>
            </a:r>
            <a:r>
              <a:rPr lang="en-GB" sz="2400" b="1" i="1" dirty="0">
                <a:solidFill>
                  <a:srgbClr val="0033CC"/>
                </a:solidFill>
                <a:latin typeface="Candara" pitchFamily="34" charset="0"/>
              </a:rPr>
              <a:t>vagus nerves </a:t>
            </a:r>
            <a:r>
              <a:rPr lang="en-GB" sz="2400" b="1" i="1" dirty="0">
                <a:latin typeface="Candara" pitchFamily="34" charset="0"/>
              </a:rPr>
              <a:t>as they pass downwards in front of and behind </a:t>
            </a:r>
            <a:r>
              <a:rPr lang="en-GB" sz="2400" b="1" i="1" dirty="0">
                <a:solidFill>
                  <a:srgbClr val="C00000"/>
                </a:solidFill>
                <a:latin typeface="Candara" pitchFamily="34" charset="0"/>
              </a:rPr>
              <a:t>the lung root </a:t>
            </a:r>
            <a:r>
              <a:rPr lang="en-GB" sz="2400" b="1" i="1" dirty="0">
                <a:latin typeface="Candara" pitchFamily="34" charset="0"/>
              </a:rPr>
              <a:t>respectively</a:t>
            </a:r>
          </a:p>
        </p:txBody>
      </p:sp>
      <p:sp>
        <p:nvSpPr>
          <p:cNvPr id="6" name="مربع نص 5"/>
          <p:cNvSpPr txBox="1"/>
          <p:nvPr/>
        </p:nvSpPr>
        <p:spPr>
          <a:xfrm>
            <a:off x="228600" y="1249740"/>
            <a:ext cx="8915400" cy="1569660"/>
          </a:xfrm>
          <a:prstGeom prst="rect">
            <a:avLst/>
          </a:prstGeom>
          <a:noFill/>
        </p:spPr>
        <p:txBody>
          <a:bodyPr wrap="square" rtlCol="0">
            <a:spAutoFit/>
          </a:bodyPr>
          <a:lstStyle/>
          <a:p>
            <a:pPr marL="342900" indent="-342900">
              <a:buFont typeface="Wingdings" panose="05000000000000000000" pitchFamily="2" charset="2"/>
              <a:buChar char="v"/>
            </a:pPr>
            <a:r>
              <a:rPr lang="en-US" sz="2400" b="1" i="1" u="sng" dirty="0">
                <a:solidFill>
                  <a:srgbClr val="FF0000"/>
                </a:solidFill>
                <a:latin typeface="Candara" pitchFamily="34" charset="0"/>
              </a:rPr>
              <a:t>Ligamentum arteriousum </a:t>
            </a:r>
            <a:r>
              <a:rPr lang="en-US" sz="2400" b="1" i="1" dirty="0">
                <a:solidFill>
                  <a:srgbClr val="FF0000"/>
                </a:solidFill>
                <a:latin typeface="Candara" pitchFamily="34" charset="0"/>
              </a:rPr>
              <a:t>:</a:t>
            </a:r>
          </a:p>
          <a:p>
            <a:r>
              <a:rPr lang="en-US" sz="2400" b="1" i="1" dirty="0">
                <a:latin typeface="Candara" pitchFamily="34" charset="0"/>
              </a:rPr>
              <a:t>Fibrous  band , remnant of </a:t>
            </a:r>
            <a:r>
              <a:rPr lang="en-US" sz="2400" b="1" i="1" dirty="0">
                <a:solidFill>
                  <a:srgbClr val="0033CC"/>
                </a:solidFill>
                <a:latin typeface="Candara" pitchFamily="34" charset="0"/>
              </a:rPr>
              <a:t>embryonic ductus venousus </a:t>
            </a:r>
            <a:r>
              <a:rPr lang="en-US" sz="2400" b="1" i="1" dirty="0">
                <a:latin typeface="Candara" pitchFamily="34" charset="0"/>
              </a:rPr>
              <a:t>connect the commencement of the </a:t>
            </a:r>
            <a:r>
              <a:rPr lang="en-US" sz="2400" b="1" i="1" dirty="0">
                <a:solidFill>
                  <a:srgbClr val="FF0000"/>
                </a:solidFill>
                <a:latin typeface="Candara" pitchFamily="34" charset="0"/>
              </a:rPr>
              <a:t>left pulmonary artery </a:t>
            </a:r>
            <a:r>
              <a:rPr lang="en-US" sz="2400" b="1" i="1" dirty="0">
                <a:latin typeface="Candara" pitchFamily="34" charset="0"/>
              </a:rPr>
              <a:t>to the concavity of </a:t>
            </a:r>
            <a:r>
              <a:rPr lang="en-US" sz="2400" b="1" i="1" dirty="0">
                <a:solidFill>
                  <a:srgbClr val="FF0000"/>
                </a:solidFill>
                <a:latin typeface="Candara" pitchFamily="34" charset="0"/>
              </a:rPr>
              <a:t>the aortic arch</a:t>
            </a:r>
            <a:endParaRPr lang="en-GB" sz="2400" b="1" i="1" dirty="0">
              <a:solidFill>
                <a:srgbClr val="FF0000"/>
              </a:solidFill>
              <a:latin typeface="Candara" pitchFamily="34" charset="0"/>
            </a:endParaRPr>
          </a:p>
        </p:txBody>
      </p:sp>
      <p:pic>
        <p:nvPicPr>
          <p:cNvPr id="6146" name="Picture 2"/>
          <p:cNvPicPr>
            <a:picLocks noChangeAspect="1" noChangeArrowheads="1"/>
          </p:cNvPicPr>
          <p:nvPr/>
        </p:nvPicPr>
        <p:blipFill>
          <a:blip r:embed="rId2" cstate="print"/>
          <a:srcRect l="49195" t="22917" r="30893" b="35417"/>
          <a:stretch>
            <a:fillRect/>
          </a:stretch>
        </p:blipFill>
        <p:spPr bwMode="auto">
          <a:xfrm>
            <a:off x="250875" y="2982504"/>
            <a:ext cx="3178125" cy="3738970"/>
          </a:xfrm>
          <a:prstGeom prst="rect">
            <a:avLst/>
          </a:prstGeom>
          <a:noFill/>
          <a:ln w="57150">
            <a:solidFill>
              <a:srgbClr val="00FF00"/>
            </a:solidFill>
            <a:miter lim="800000"/>
            <a:headEnd/>
            <a:tailEnd/>
          </a:ln>
          <a:effectLst/>
        </p:spPr>
      </p:pic>
      <p:sp>
        <p:nvSpPr>
          <p:cNvPr id="9" name="مستطيل 8"/>
          <p:cNvSpPr/>
          <p:nvPr/>
        </p:nvSpPr>
        <p:spPr>
          <a:xfrm>
            <a:off x="76200" y="71735"/>
            <a:ext cx="2743200" cy="523220"/>
          </a:xfrm>
          <a:prstGeom prst="rect">
            <a:avLst/>
          </a:prstGeom>
          <a:ln w="57150">
            <a:solidFill>
              <a:srgbClr val="00FF00"/>
            </a:solidFill>
          </a:ln>
        </p:spPr>
        <p:txBody>
          <a:bodyPr wrap="square">
            <a:spAutoFit/>
          </a:bodyPr>
          <a:lstStyle/>
          <a:p>
            <a:r>
              <a:rPr lang="en-GB" sz="2800" b="1" i="1" dirty="0">
                <a:solidFill>
                  <a:srgbClr val="FF0000"/>
                </a:solidFill>
                <a:latin typeface="Candara" pitchFamily="34" charset="0"/>
              </a:rPr>
              <a:t>Arch of the aorta</a:t>
            </a:r>
          </a:p>
        </p:txBody>
      </p:sp>
      <p:grpSp>
        <p:nvGrpSpPr>
          <p:cNvPr id="15" name="Group 14">
            <a:extLst>
              <a:ext uri="{FF2B5EF4-FFF2-40B4-BE49-F238E27FC236}">
                <a16:creationId xmlns:a16="http://schemas.microsoft.com/office/drawing/2014/main" id="{F1413BC5-1B27-4565-B4A2-D3F8DBDD2EB1}"/>
              </a:ext>
            </a:extLst>
          </p:cNvPr>
          <p:cNvGrpSpPr/>
          <p:nvPr/>
        </p:nvGrpSpPr>
        <p:grpSpPr>
          <a:xfrm>
            <a:off x="4495800" y="2621750"/>
            <a:ext cx="3037641" cy="4170102"/>
            <a:chOff x="4358939" y="2621750"/>
            <a:chExt cx="3037641" cy="4170102"/>
          </a:xfrm>
        </p:grpSpPr>
        <p:grpSp>
          <p:nvGrpSpPr>
            <p:cNvPr id="11" name="Group 10">
              <a:extLst>
                <a:ext uri="{FF2B5EF4-FFF2-40B4-BE49-F238E27FC236}">
                  <a16:creationId xmlns:a16="http://schemas.microsoft.com/office/drawing/2014/main" id="{E0E61637-D22D-4767-ACDC-D22D082BD6C9}"/>
                </a:ext>
              </a:extLst>
            </p:cNvPr>
            <p:cNvGrpSpPr/>
            <p:nvPr/>
          </p:nvGrpSpPr>
          <p:grpSpPr>
            <a:xfrm>
              <a:off x="4358939" y="2649252"/>
              <a:ext cx="3037641" cy="4142600"/>
              <a:chOff x="4394108" y="2578874"/>
              <a:chExt cx="3037641" cy="4142600"/>
            </a:xfrm>
          </p:grpSpPr>
          <p:pic>
            <p:nvPicPr>
              <p:cNvPr id="1026" name="Picture 2" descr="Mediastinum: Definition, anatomy, borders and contents | Kenhub">
                <a:extLst>
                  <a:ext uri="{FF2B5EF4-FFF2-40B4-BE49-F238E27FC236}">
                    <a16:creationId xmlns:a16="http://schemas.microsoft.com/office/drawing/2014/main" id="{60114DA2-BC6C-4CB2-A284-FAD07E891C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4108" y="2588370"/>
                <a:ext cx="3037641" cy="4133104"/>
              </a:xfrm>
              <a:prstGeom prst="rect">
                <a:avLst/>
              </a:prstGeom>
              <a:noFill/>
              <a:ln w="76200">
                <a:solidFill>
                  <a:srgbClr val="00FF0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D8E5E01-9332-48EA-956C-6F2CE315057A}"/>
                  </a:ext>
                </a:extLst>
              </p:cNvPr>
              <p:cNvSpPr txBox="1"/>
              <p:nvPr/>
            </p:nvSpPr>
            <p:spPr>
              <a:xfrm>
                <a:off x="4394108" y="2578874"/>
                <a:ext cx="1219200" cy="369332"/>
              </a:xfrm>
              <a:prstGeom prst="rect">
                <a:avLst/>
              </a:prstGeom>
              <a:noFill/>
              <a:ln w="38100">
                <a:solidFill>
                  <a:schemeClr val="tx1"/>
                </a:solidFill>
              </a:ln>
            </p:spPr>
            <p:txBody>
              <a:bodyPr wrap="square" rtlCol="0">
                <a:spAutoFit/>
              </a:bodyPr>
              <a:lstStyle/>
              <a:p>
                <a:r>
                  <a:rPr lang="en-GB" b="1" i="1" dirty="0">
                    <a:solidFill>
                      <a:srgbClr val="0033CC"/>
                    </a:solidFill>
                    <a:latin typeface="Candara" pitchFamily="34" charset="0"/>
                  </a:rPr>
                  <a:t>P</a:t>
                </a:r>
                <a:r>
                  <a:rPr lang="en-GB" sz="1800" b="1" i="1" dirty="0">
                    <a:solidFill>
                      <a:srgbClr val="0033CC"/>
                    </a:solidFill>
                    <a:latin typeface="Candara" pitchFamily="34" charset="0"/>
                  </a:rPr>
                  <a:t>hrenic N.</a:t>
                </a:r>
                <a:endParaRPr lang="en-US" dirty="0"/>
              </a:p>
            </p:txBody>
          </p:sp>
          <p:cxnSp>
            <p:nvCxnSpPr>
              <p:cNvPr id="10" name="Straight Arrow Connector 9">
                <a:extLst>
                  <a:ext uri="{FF2B5EF4-FFF2-40B4-BE49-F238E27FC236}">
                    <a16:creationId xmlns:a16="http://schemas.microsoft.com/office/drawing/2014/main" id="{FA65732B-809E-4B53-B62D-51C85A1C246D}"/>
                  </a:ext>
                </a:extLst>
              </p:cNvPr>
              <p:cNvCxnSpPr/>
              <p:nvPr/>
            </p:nvCxnSpPr>
            <p:spPr>
              <a:xfrm>
                <a:off x="4762500" y="2948206"/>
                <a:ext cx="571500" cy="13189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12" name="TextBox 11">
              <a:extLst>
                <a:ext uri="{FF2B5EF4-FFF2-40B4-BE49-F238E27FC236}">
                  <a16:creationId xmlns:a16="http://schemas.microsoft.com/office/drawing/2014/main" id="{3FF8CA1E-F696-4FDD-9F4D-21AA9D720B17}"/>
                </a:ext>
              </a:extLst>
            </p:cNvPr>
            <p:cNvSpPr txBox="1"/>
            <p:nvPr/>
          </p:nvSpPr>
          <p:spPr>
            <a:xfrm>
              <a:off x="6177381" y="2621750"/>
              <a:ext cx="1219199" cy="369332"/>
            </a:xfrm>
            <a:prstGeom prst="rect">
              <a:avLst/>
            </a:prstGeom>
            <a:noFill/>
            <a:ln w="38100">
              <a:solidFill>
                <a:schemeClr val="tx1"/>
              </a:solidFill>
            </a:ln>
          </p:spPr>
          <p:txBody>
            <a:bodyPr wrap="square" rtlCol="0">
              <a:spAutoFit/>
            </a:bodyPr>
            <a:lstStyle/>
            <a:p>
              <a:r>
                <a:rPr lang="en-GB" b="1" i="1" dirty="0">
                  <a:solidFill>
                    <a:srgbClr val="0033CC"/>
                  </a:solidFill>
                  <a:latin typeface="Candara" pitchFamily="34" charset="0"/>
                </a:rPr>
                <a:t>V</a:t>
              </a:r>
              <a:r>
                <a:rPr lang="en-GB" sz="1800" b="1" i="1" dirty="0">
                  <a:solidFill>
                    <a:srgbClr val="0033CC"/>
                  </a:solidFill>
                  <a:latin typeface="Candara" pitchFamily="34" charset="0"/>
                </a:rPr>
                <a:t>agus N.</a:t>
              </a:r>
              <a:endParaRPr lang="en-US" dirty="0"/>
            </a:p>
          </p:txBody>
        </p:sp>
        <p:cxnSp>
          <p:nvCxnSpPr>
            <p:cNvPr id="14" name="Straight Arrow Connector 13">
              <a:extLst>
                <a:ext uri="{FF2B5EF4-FFF2-40B4-BE49-F238E27FC236}">
                  <a16:creationId xmlns:a16="http://schemas.microsoft.com/office/drawing/2014/main" id="{D926B3E2-257C-4A3B-9EB7-7005163394E9}"/>
                </a:ext>
              </a:extLst>
            </p:cNvPr>
            <p:cNvCxnSpPr/>
            <p:nvPr/>
          </p:nvCxnSpPr>
          <p:spPr>
            <a:xfrm flipH="1">
              <a:off x="6019800" y="2991082"/>
              <a:ext cx="1066800" cy="16571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dirty="0">
                <a:solidFill>
                  <a:srgbClr val="0070C0"/>
                </a:solidFill>
              </a:rPr>
              <a:t>8 November 2021</a:t>
            </a:r>
          </a:p>
        </p:txBody>
      </p:sp>
      <p:sp>
        <p:nvSpPr>
          <p:cNvPr id="3" name="عنصر نائب للتذييل 2"/>
          <p:cNvSpPr>
            <a:spLocks noGrp="1"/>
          </p:cNvSpPr>
          <p:nvPr>
            <p:ph type="ftr" sz="quarter" idx="11"/>
          </p:nvPr>
        </p:nvSpPr>
        <p:spPr>
          <a:xfrm>
            <a:off x="3200400" y="6356350"/>
            <a:ext cx="2895600" cy="365125"/>
          </a:xfrm>
        </p:spPr>
        <p:txBody>
          <a:bodyPr/>
          <a:lstStyle/>
          <a:p>
            <a:r>
              <a:rPr lang="en-US" b="1" dirty="0">
                <a:solidFill>
                  <a:srgbClr val="0070C0"/>
                </a:solidFill>
              </a:rPr>
              <a:t>Dr. Aiman Qais Afar</a:t>
            </a:r>
          </a:p>
        </p:txBody>
      </p:sp>
      <p:sp>
        <p:nvSpPr>
          <p:cNvPr id="4" name="عنصر نائب لرقم الشريحة 3"/>
          <p:cNvSpPr>
            <a:spLocks noGrp="1"/>
          </p:cNvSpPr>
          <p:nvPr>
            <p:ph type="sldNum" sz="quarter" idx="12"/>
          </p:nvPr>
        </p:nvSpPr>
        <p:spPr>
          <a:xfrm>
            <a:off x="8534400" y="6356350"/>
            <a:ext cx="381000" cy="365125"/>
          </a:xfrm>
        </p:spPr>
        <p:txBody>
          <a:bodyPr/>
          <a:lstStyle/>
          <a:p>
            <a:fld id="{B6F15528-21DE-4FAA-801E-634DDDAF4B2B}" type="slidenum">
              <a:rPr lang="en-US" b="1" smtClean="0">
                <a:solidFill>
                  <a:srgbClr val="0070C0"/>
                </a:solidFill>
              </a:rPr>
              <a:pPr/>
              <a:t>11</a:t>
            </a:fld>
            <a:endParaRPr lang="en-US" b="1" dirty="0">
              <a:solidFill>
                <a:srgbClr val="0070C0"/>
              </a:solidFill>
            </a:endParaRPr>
          </a:p>
        </p:txBody>
      </p:sp>
      <p:sp>
        <p:nvSpPr>
          <p:cNvPr id="6" name="مستطيل 5"/>
          <p:cNvSpPr/>
          <p:nvPr/>
        </p:nvSpPr>
        <p:spPr>
          <a:xfrm>
            <a:off x="152400" y="772180"/>
            <a:ext cx="1715919" cy="523220"/>
          </a:xfrm>
          <a:prstGeom prst="rect">
            <a:avLst/>
          </a:prstGeom>
        </p:spPr>
        <p:txBody>
          <a:bodyPr wrap="none">
            <a:spAutoFit/>
          </a:bodyPr>
          <a:lstStyle/>
          <a:p>
            <a:pPr marL="342900" indent="-342900">
              <a:buFont typeface="Wingdings" pitchFamily="2" charset="2"/>
              <a:buChar char="v"/>
            </a:pPr>
            <a:r>
              <a:rPr lang="en-GB" sz="2800" b="1" i="1" dirty="0">
                <a:solidFill>
                  <a:srgbClr val="FF0000"/>
                </a:solidFill>
                <a:latin typeface="Candara" pitchFamily="34" charset="0"/>
              </a:rPr>
              <a:t>Trachea</a:t>
            </a:r>
          </a:p>
        </p:txBody>
      </p:sp>
      <p:sp>
        <p:nvSpPr>
          <p:cNvPr id="7" name="مربع نص 6"/>
          <p:cNvSpPr txBox="1"/>
          <p:nvPr/>
        </p:nvSpPr>
        <p:spPr>
          <a:xfrm>
            <a:off x="76200" y="1343085"/>
            <a:ext cx="3733800" cy="4524315"/>
          </a:xfrm>
          <a:prstGeom prst="rect">
            <a:avLst/>
          </a:prstGeom>
          <a:noFill/>
        </p:spPr>
        <p:txBody>
          <a:bodyPr wrap="square" rtlCol="0">
            <a:spAutoFit/>
          </a:bodyPr>
          <a:lstStyle/>
          <a:p>
            <a:pPr>
              <a:buFont typeface="Wingdings" pitchFamily="2" charset="2"/>
              <a:buChar char="v"/>
            </a:pPr>
            <a:r>
              <a:rPr lang="en-US" sz="2400" b="1" i="1" dirty="0">
                <a:latin typeface="Candara" pitchFamily="34" charset="0"/>
              </a:rPr>
              <a:t>Trachea is commonest as continuation of the larynx at the level of </a:t>
            </a:r>
            <a:r>
              <a:rPr lang="en-US" sz="2400" b="1" i="1" dirty="0">
                <a:solidFill>
                  <a:srgbClr val="C00000"/>
                </a:solidFill>
                <a:latin typeface="Candara" pitchFamily="34" charset="0"/>
              </a:rPr>
              <a:t>C6 vertebra.</a:t>
            </a:r>
          </a:p>
          <a:p>
            <a:pPr>
              <a:buFont typeface="Wingdings" pitchFamily="2" charset="2"/>
              <a:buChar char="v"/>
            </a:pPr>
            <a:endParaRPr lang="en-US" sz="2400" b="1" i="1" dirty="0">
              <a:latin typeface="Candara" pitchFamily="34" charset="0"/>
            </a:endParaRPr>
          </a:p>
          <a:p>
            <a:pPr>
              <a:buFont typeface="Wingdings" pitchFamily="2" charset="2"/>
              <a:buChar char="v"/>
            </a:pPr>
            <a:r>
              <a:rPr lang="en-US" sz="2400" b="1" i="1" dirty="0">
                <a:latin typeface="Candara" pitchFamily="34" charset="0"/>
              </a:rPr>
              <a:t>Passes downward and backward behind the manubrium to bifurcate to right and left main bronchi </a:t>
            </a:r>
            <a:r>
              <a:rPr lang="en-US" sz="2400" b="1" i="1" dirty="0">
                <a:solidFill>
                  <a:srgbClr val="C00000"/>
                </a:solidFill>
                <a:latin typeface="Candara" pitchFamily="34" charset="0"/>
              </a:rPr>
              <a:t>(upper border of T5 vertebra)</a:t>
            </a:r>
          </a:p>
          <a:p>
            <a:pPr>
              <a:buFont typeface="Wingdings" pitchFamily="2" charset="2"/>
              <a:buChar char="v"/>
            </a:pPr>
            <a:endParaRPr lang="en-US" sz="2400" b="1" i="1" dirty="0">
              <a:latin typeface="Candara" pitchFamily="34" charset="0"/>
            </a:endParaRPr>
          </a:p>
          <a:p>
            <a:pPr>
              <a:buFont typeface="Wingdings" pitchFamily="2" charset="2"/>
              <a:buChar char="v"/>
            </a:pPr>
            <a:endParaRPr lang="en-GB" sz="2400" b="1" i="1" dirty="0">
              <a:latin typeface="Candara" pitchFamily="34" charset="0"/>
            </a:endParaRPr>
          </a:p>
        </p:txBody>
      </p:sp>
      <p:pic>
        <p:nvPicPr>
          <p:cNvPr id="8" name="Picture 2"/>
          <p:cNvPicPr>
            <a:picLocks noChangeAspect="1" noChangeArrowheads="1"/>
          </p:cNvPicPr>
          <p:nvPr/>
        </p:nvPicPr>
        <p:blipFill>
          <a:blip r:embed="rId2" cstate="print"/>
          <a:srcRect l="43338" t="29167" r="25622" b="15625"/>
          <a:stretch>
            <a:fillRect/>
          </a:stretch>
        </p:blipFill>
        <p:spPr bwMode="auto">
          <a:xfrm>
            <a:off x="3886200" y="914400"/>
            <a:ext cx="5029200" cy="5029200"/>
          </a:xfrm>
          <a:prstGeom prst="rect">
            <a:avLst/>
          </a:prstGeom>
          <a:noFill/>
          <a:ln w="57150">
            <a:solidFill>
              <a:srgbClr val="00FF00"/>
            </a:solidFill>
            <a:miter lim="800000"/>
            <a:headEnd/>
            <a:tailEnd/>
          </a:ln>
          <a:effectLst/>
        </p:spPr>
      </p:pic>
      <p:sp>
        <p:nvSpPr>
          <p:cNvPr id="9" name="مستطيل 8"/>
          <p:cNvSpPr/>
          <p:nvPr/>
        </p:nvSpPr>
        <p:spPr>
          <a:xfrm>
            <a:off x="76200" y="76200"/>
            <a:ext cx="4352474" cy="584775"/>
          </a:xfrm>
          <a:prstGeom prst="rect">
            <a:avLst/>
          </a:prstGeom>
          <a:ln w="57150">
            <a:solidFill>
              <a:srgbClr val="00FF00"/>
            </a:solidFill>
          </a:ln>
        </p:spPr>
        <p:txBody>
          <a:bodyPr wrap="none">
            <a:spAutoFit/>
          </a:bodyPr>
          <a:lstStyle/>
          <a:p>
            <a:r>
              <a:rPr lang="en-US" sz="3200" b="1" i="1" dirty="0">
                <a:solidFill>
                  <a:srgbClr val="0066FF"/>
                </a:solidFill>
                <a:latin typeface="Candara" pitchFamily="34" charset="0"/>
              </a:rPr>
              <a:t>2. Superior Mediastinum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dirty="0">
                <a:solidFill>
                  <a:srgbClr val="0070C0"/>
                </a:solidFill>
              </a:rPr>
              <a:t>8 November 2021</a:t>
            </a:r>
          </a:p>
        </p:txBody>
      </p:sp>
      <p:sp>
        <p:nvSpPr>
          <p:cNvPr id="3" name="عنصر نائب للتذييل 2"/>
          <p:cNvSpPr>
            <a:spLocks noGrp="1"/>
          </p:cNvSpPr>
          <p:nvPr>
            <p:ph type="ftr" sz="quarter" idx="11"/>
          </p:nvPr>
        </p:nvSpPr>
        <p:spPr/>
        <p:txBody>
          <a:bodyPr/>
          <a:lstStyle/>
          <a:p>
            <a:r>
              <a:rPr lang="en-US" b="1" dirty="0">
                <a:solidFill>
                  <a:srgbClr val="0070C0"/>
                </a:solidFill>
              </a:rPr>
              <a:t>Dr. Aiman Qais Afar</a:t>
            </a:r>
          </a:p>
        </p:txBody>
      </p:sp>
      <p:sp>
        <p:nvSpPr>
          <p:cNvPr id="4" name="عنصر نائب لرقم الشريحة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70C0"/>
                </a:solidFill>
              </a:rPr>
              <a:pPr/>
              <a:t>12</a:t>
            </a:fld>
            <a:endParaRPr lang="en-US" b="1" dirty="0">
              <a:solidFill>
                <a:srgbClr val="0070C0"/>
              </a:solidFill>
            </a:endParaRPr>
          </a:p>
        </p:txBody>
      </p:sp>
      <p:sp>
        <p:nvSpPr>
          <p:cNvPr id="5" name="مربع نص 4"/>
          <p:cNvSpPr txBox="1"/>
          <p:nvPr/>
        </p:nvSpPr>
        <p:spPr>
          <a:xfrm>
            <a:off x="76200" y="695980"/>
            <a:ext cx="4114800" cy="523220"/>
          </a:xfrm>
          <a:prstGeom prst="rect">
            <a:avLst/>
          </a:prstGeom>
          <a:noFill/>
        </p:spPr>
        <p:txBody>
          <a:bodyPr wrap="square" rtlCol="0">
            <a:spAutoFit/>
          </a:bodyPr>
          <a:lstStyle/>
          <a:p>
            <a:pPr>
              <a:buFont typeface="Wingdings" pitchFamily="2" charset="2"/>
              <a:buChar char="v"/>
            </a:pPr>
            <a:r>
              <a:rPr lang="en-US" sz="2800" b="1" i="1" dirty="0">
                <a:solidFill>
                  <a:srgbClr val="FF0000"/>
                </a:solidFill>
                <a:latin typeface="Candara" pitchFamily="34" charset="0"/>
              </a:rPr>
              <a:t>Superior Vena Cava</a:t>
            </a:r>
            <a:endParaRPr lang="en-GB" sz="2800" b="1" i="1" dirty="0">
              <a:solidFill>
                <a:srgbClr val="FF0000"/>
              </a:solidFill>
              <a:latin typeface="Candara" pitchFamily="34" charset="0"/>
            </a:endParaRPr>
          </a:p>
        </p:txBody>
      </p:sp>
      <p:sp>
        <p:nvSpPr>
          <p:cNvPr id="6" name="مربع نص 5"/>
          <p:cNvSpPr txBox="1"/>
          <p:nvPr/>
        </p:nvSpPr>
        <p:spPr>
          <a:xfrm>
            <a:off x="152400" y="1202353"/>
            <a:ext cx="3276600" cy="4893647"/>
          </a:xfrm>
          <a:prstGeom prst="rect">
            <a:avLst/>
          </a:prstGeom>
          <a:noFill/>
        </p:spPr>
        <p:txBody>
          <a:bodyPr wrap="square" rtlCol="0">
            <a:spAutoFit/>
          </a:bodyPr>
          <a:lstStyle/>
          <a:p>
            <a:pPr>
              <a:buFont typeface="Wingdings" pitchFamily="2" charset="2"/>
              <a:buChar char="q"/>
            </a:pPr>
            <a:r>
              <a:rPr lang="en-US" sz="2400" b="1" i="1" dirty="0">
                <a:latin typeface="Candara" pitchFamily="34" charset="0"/>
              </a:rPr>
              <a:t>Formed by union of </a:t>
            </a:r>
            <a:r>
              <a:rPr lang="en-US" sz="2400" b="1" i="1" dirty="0">
                <a:solidFill>
                  <a:srgbClr val="0033CC"/>
                </a:solidFill>
                <a:latin typeface="Candara" pitchFamily="34" charset="0"/>
              </a:rPr>
              <a:t>two brachiocephalic veins</a:t>
            </a:r>
            <a:r>
              <a:rPr lang="en-US" sz="2400" b="1" i="1" dirty="0">
                <a:latin typeface="Candara" pitchFamily="34" charset="0"/>
              </a:rPr>
              <a:t> at the lower border of </a:t>
            </a:r>
            <a:r>
              <a:rPr lang="en-US" sz="2400" b="1" i="1" dirty="0">
                <a:solidFill>
                  <a:srgbClr val="7030A0"/>
                </a:solidFill>
                <a:latin typeface="Candara" pitchFamily="34" charset="0"/>
              </a:rPr>
              <a:t>1</a:t>
            </a:r>
            <a:r>
              <a:rPr lang="en-US" sz="2400" b="1" i="1" baseline="30000" dirty="0">
                <a:solidFill>
                  <a:srgbClr val="7030A0"/>
                </a:solidFill>
                <a:latin typeface="Candara" pitchFamily="34" charset="0"/>
              </a:rPr>
              <a:t>st</a:t>
            </a:r>
            <a:r>
              <a:rPr lang="en-US" sz="2400" b="1" i="1" dirty="0">
                <a:solidFill>
                  <a:srgbClr val="7030A0"/>
                </a:solidFill>
                <a:latin typeface="Candara" pitchFamily="34" charset="0"/>
              </a:rPr>
              <a:t> costal cartilage</a:t>
            </a:r>
          </a:p>
          <a:p>
            <a:endParaRPr lang="en-US" sz="2400" b="1" i="1" dirty="0">
              <a:latin typeface="Candara" pitchFamily="34" charset="0"/>
            </a:endParaRPr>
          </a:p>
          <a:p>
            <a:pPr>
              <a:buFont typeface="Wingdings" pitchFamily="2" charset="2"/>
              <a:buChar char="q"/>
            </a:pPr>
            <a:r>
              <a:rPr lang="en-US" sz="2400" b="1" i="1" dirty="0">
                <a:latin typeface="Candara" pitchFamily="34" charset="0"/>
              </a:rPr>
              <a:t>At level of the </a:t>
            </a:r>
            <a:r>
              <a:rPr lang="en-US" sz="2400" b="1" i="1" dirty="0">
                <a:solidFill>
                  <a:srgbClr val="7030A0"/>
                </a:solidFill>
                <a:latin typeface="Candara" pitchFamily="34" charset="0"/>
              </a:rPr>
              <a:t>angle of Louis</a:t>
            </a:r>
            <a:r>
              <a:rPr lang="en-US" sz="2400" b="1" i="1" dirty="0">
                <a:latin typeface="Candara" pitchFamily="34" charset="0"/>
              </a:rPr>
              <a:t> , receives the arch of </a:t>
            </a:r>
            <a:r>
              <a:rPr lang="en-US" sz="2400" b="1" i="1" dirty="0">
                <a:solidFill>
                  <a:srgbClr val="0033CC"/>
                </a:solidFill>
                <a:latin typeface="Candara" pitchFamily="34" charset="0"/>
              </a:rPr>
              <a:t>azygous vein</a:t>
            </a:r>
            <a:r>
              <a:rPr lang="en-US" sz="2400" b="1" i="1" dirty="0">
                <a:latin typeface="Candara" pitchFamily="34" charset="0"/>
              </a:rPr>
              <a:t>.</a:t>
            </a:r>
          </a:p>
          <a:p>
            <a:endParaRPr lang="en-US" sz="2400" b="1" i="1" dirty="0">
              <a:latin typeface="Candara" pitchFamily="34" charset="0"/>
            </a:endParaRPr>
          </a:p>
          <a:p>
            <a:pPr>
              <a:buFont typeface="Wingdings" pitchFamily="2" charset="2"/>
              <a:buChar char="q"/>
            </a:pPr>
            <a:r>
              <a:rPr lang="en-US" sz="2400" b="1" i="1" dirty="0">
                <a:latin typeface="Candara" pitchFamily="34" charset="0"/>
              </a:rPr>
              <a:t>At the level of the </a:t>
            </a:r>
            <a:r>
              <a:rPr lang="en-US" sz="2400" b="1" i="1" dirty="0">
                <a:solidFill>
                  <a:srgbClr val="7030A0"/>
                </a:solidFill>
                <a:latin typeface="Candara" pitchFamily="34" charset="0"/>
              </a:rPr>
              <a:t>3</a:t>
            </a:r>
            <a:r>
              <a:rPr lang="en-US" sz="2400" b="1" i="1" baseline="30000" dirty="0">
                <a:solidFill>
                  <a:srgbClr val="7030A0"/>
                </a:solidFill>
                <a:latin typeface="Candara" pitchFamily="34" charset="0"/>
              </a:rPr>
              <a:t>rd</a:t>
            </a:r>
            <a:r>
              <a:rPr lang="en-US" sz="2400" b="1" i="1" dirty="0">
                <a:solidFill>
                  <a:srgbClr val="7030A0"/>
                </a:solidFill>
                <a:latin typeface="Candara" pitchFamily="34" charset="0"/>
              </a:rPr>
              <a:t> costal cartilage </a:t>
            </a:r>
            <a:r>
              <a:rPr lang="en-US" sz="2400" b="1" i="1" dirty="0">
                <a:latin typeface="Candara" pitchFamily="34" charset="0"/>
              </a:rPr>
              <a:t>, enters the right atrium.</a:t>
            </a:r>
            <a:endParaRPr lang="en-GB" sz="2400" b="1" i="1" dirty="0">
              <a:latin typeface="Candara" pitchFamily="34" charset="0"/>
            </a:endParaRPr>
          </a:p>
        </p:txBody>
      </p:sp>
      <p:pic>
        <p:nvPicPr>
          <p:cNvPr id="5122" name="Picture 2"/>
          <p:cNvPicPr>
            <a:picLocks noChangeAspect="1" noChangeArrowheads="1"/>
          </p:cNvPicPr>
          <p:nvPr/>
        </p:nvPicPr>
        <p:blipFill>
          <a:blip r:embed="rId2" cstate="print"/>
          <a:srcRect l="19912" t="10417" r="34993" b="12500"/>
          <a:stretch>
            <a:fillRect/>
          </a:stretch>
        </p:blipFill>
        <p:spPr bwMode="auto">
          <a:xfrm>
            <a:off x="3810000" y="1116280"/>
            <a:ext cx="5181600" cy="4979719"/>
          </a:xfrm>
          <a:prstGeom prst="rect">
            <a:avLst/>
          </a:prstGeom>
          <a:noFill/>
          <a:ln w="57150">
            <a:solidFill>
              <a:srgbClr val="00FF00"/>
            </a:solidFill>
            <a:miter lim="800000"/>
            <a:headEnd/>
            <a:tailEnd/>
          </a:ln>
          <a:effectLst/>
        </p:spPr>
      </p:pic>
      <p:sp>
        <p:nvSpPr>
          <p:cNvPr id="9" name="مستطيل 8"/>
          <p:cNvSpPr/>
          <p:nvPr/>
        </p:nvSpPr>
        <p:spPr>
          <a:xfrm>
            <a:off x="76200" y="76200"/>
            <a:ext cx="4352474" cy="584775"/>
          </a:xfrm>
          <a:prstGeom prst="rect">
            <a:avLst/>
          </a:prstGeom>
          <a:ln w="57150">
            <a:solidFill>
              <a:srgbClr val="00FF00"/>
            </a:solidFill>
          </a:ln>
        </p:spPr>
        <p:txBody>
          <a:bodyPr wrap="none">
            <a:spAutoFit/>
          </a:bodyPr>
          <a:lstStyle/>
          <a:p>
            <a:r>
              <a:rPr lang="en-US" sz="3200" b="1" i="1" dirty="0">
                <a:solidFill>
                  <a:srgbClr val="0066FF"/>
                </a:solidFill>
                <a:latin typeface="Candara" pitchFamily="34" charset="0"/>
              </a:rPr>
              <a:t>2. Superior Mediastinum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dirty="0">
                <a:solidFill>
                  <a:srgbClr val="0070C0"/>
                </a:solidFill>
              </a:rPr>
              <a:t>8 November 2021</a:t>
            </a:r>
          </a:p>
        </p:txBody>
      </p:sp>
      <p:sp>
        <p:nvSpPr>
          <p:cNvPr id="3" name="عنصر نائب للتذييل 2"/>
          <p:cNvSpPr>
            <a:spLocks noGrp="1"/>
          </p:cNvSpPr>
          <p:nvPr>
            <p:ph type="ftr" sz="quarter" idx="11"/>
          </p:nvPr>
        </p:nvSpPr>
        <p:spPr/>
        <p:txBody>
          <a:bodyPr/>
          <a:lstStyle/>
          <a:p>
            <a:r>
              <a:rPr lang="en-US" b="1" dirty="0">
                <a:solidFill>
                  <a:srgbClr val="0070C0"/>
                </a:solidFill>
              </a:rPr>
              <a:t>Dr. Aiman Qais Afar</a:t>
            </a:r>
          </a:p>
        </p:txBody>
      </p:sp>
      <p:sp>
        <p:nvSpPr>
          <p:cNvPr id="4" name="عنصر نائب لرقم الشريحة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70C0"/>
                </a:solidFill>
              </a:rPr>
              <a:pPr/>
              <a:t>13</a:t>
            </a:fld>
            <a:endParaRPr lang="en-US" b="1" dirty="0">
              <a:solidFill>
                <a:srgbClr val="0070C0"/>
              </a:solidFill>
            </a:endParaRPr>
          </a:p>
        </p:txBody>
      </p:sp>
      <p:sp>
        <p:nvSpPr>
          <p:cNvPr id="5" name="مستطيل 4"/>
          <p:cNvSpPr/>
          <p:nvPr/>
        </p:nvSpPr>
        <p:spPr>
          <a:xfrm>
            <a:off x="152400" y="162580"/>
            <a:ext cx="4472699" cy="584775"/>
          </a:xfrm>
          <a:prstGeom prst="rect">
            <a:avLst/>
          </a:prstGeom>
          <a:solidFill>
            <a:srgbClr val="FFFF00"/>
          </a:solidFill>
          <a:ln w="57150">
            <a:solidFill>
              <a:srgbClr val="00FF00"/>
            </a:solidFill>
          </a:ln>
        </p:spPr>
        <p:txBody>
          <a:bodyPr wrap="none">
            <a:spAutoFit/>
          </a:bodyPr>
          <a:lstStyle/>
          <a:p>
            <a:r>
              <a:rPr lang="en-US" sz="3200" b="1" i="1" dirty="0">
                <a:solidFill>
                  <a:schemeClr val="tx2">
                    <a:lumMod val="60000"/>
                    <a:lumOff val="40000"/>
                  </a:schemeClr>
                </a:solidFill>
                <a:latin typeface="Candara" pitchFamily="34" charset="0"/>
              </a:rPr>
              <a:t>3. Posterior Mediastinum</a:t>
            </a:r>
          </a:p>
        </p:txBody>
      </p:sp>
      <p:sp>
        <p:nvSpPr>
          <p:cNvPr id="7" name="مربع نص 6"/>
          <p:cNvSpPr txBox="1"/>
          <p:nvPr/>
        </p:nvSpPr>
        <p:spPr>
          <a:xfrm>
            <a:off x="76200" y="1255216"/>
            <a:ext cx="5257800" cy="4154984"/>
          </a:xfrm>
          <a:prstGeom prst="rect">
            <a:avLst/>
          </a:prstGeom>
          <a:noFill/>
        </p:spPr>
        <p:txBody>
          <a:bodyPr wrap="square" rtlCol="0">
            <a:spAutoFit/>
          </a:bodyPr>
          <a:lstStyle/>
          <a:p>
            <a:pPr>
              <a:buFont typeface="Wingdings" pitchFamily="2" charset="2"/>
              <a:buChar char="ü"/>
            </a:pPr>
            <a:r>
              <a:rPr lang="en-GB" sz="2400" b="1" i="1" dirty="0">
                <a:latin typeface="Candara" pitchFamily="34" charset="0"/>
              </a:rPr>
              <a:t>commences at the lower border </a:t>
            </a:r>
            <a:r>
              <a:rPr lang="en-GB" sz="2400" b="1" i="1" dirty="0">
                <a:solidFill>
                  <a:srgbClr val="0033CC"/>
                </a:solidFill>
                <a:latin typeface="Candara" pitchFamily="34" charset="0"/>
              </a:rPr>
              <a:t>of T4 vertebra</a:t>
            </a:r>
            <a:r>
              <a:rPr lang="en-GB" sz="2400" b="1" i="1" dirty="0">
                <a:latin typeface="Candara" pitchFamily="34" charset="0"/>
              </a:rPr>
              <a:t>, where the arch of the aorta end</a:t>
            </a:r>
          </a:p>
          <a:p>
            <a:pPr>
              <a:buFont typeface="Wingdings" pitchFamily="2" charset="2"/>
              <a:buChar char="ü"/>
            </a:pPr>
            <a:r>
              <a:rPr lang="en-US" sz="2400" b="1" i="1" dirty="0">
                <a:latin typeface="Candara" pitchFamily="34" charset="0"/>
              </a:rPr>
              <a:t>Leaves the posterior mediastinum at the level of </a:t>
            </a:r>
            <a:r>
              <a:rPr lang="en-US" sz="2400" b="1" i="1" dirty="0">
                <a:solidFill>
                  <a:srgbClr val="0033CC"/>
                </a:solidFill>
                <a:latin typeface="Candara" pitchFamily="34" charset="0"/>
              </a:rPr>
              <a:t>T12</a:t>
            </a:r>
            <a:r>
              <a:rPr lang="en-US" sz="2400" b="1" i="1" dirty="0">
                <a:latin typeface="Candara" pitchFamily="34" charset="0"/>
              </a:rPr>
              <a:t> behind the diaphragm</a:t>
            </a:r>
          </a:p>
          <a:p>
            <a:pPr>
              <a:buFont typeface="Wingdings" pitchFamily="2" charset="2"/>
              <a:buChar char="ü"/>
            </a:pPr>
            <a:r>
              <a:rPr lang="en-US" sz="2400" b="1" i="1" dirty="0">
                <a:latin typeface="Candara" pitchFamily="34" charset="0"/>
              </a:rPr>
              <a:t>Gives </a:t>
            </a:r>
            <a:r>
              <a:rPr lang="en-US" sz="2400" b="1" i="1" dirty="0">
                <a:solidFill>
                  <a:srgbClr val="0033CC"/>
                </a:solidFill>
                <a:latin typeface="Candara" pitchFamily="34" charset="0"/>
              </a:rPr>
              <a:t>9 pairs </a:t>
            </a:r>
            <a:r>
              <a:rPr lang="en-US" sz="2400" b="1" i="1" dirty="0">
                <a:latin typeface="Candara" pitchFamily="34" charset="0"/>
              </a:rPr>
              <a:t>of </a:t>
            </a:r>
            <a:r>
              <a:rPr lang="en-US" sz="2400" b="1" i="1" dirty="0">
                <a:solidFill>
                  <a:srgbClr val="FF0000"/>
                </a:solidFill>
                <a:latin typeface="Candara" pitchFamily="34" charset="0"/>
              </a:rPr>
              <a:t>posterior intercostal arteries.</a:t>
            </a:r>
          </a:p>
          <a:p>
            <a:pPr>
              <a:buFont typeface="Wingdings" pitchFamily="2" charset="2"/>
              <a:buChar char="ü"/>
            </a:pPr>
            <a:r>
              <a:rPr lang="en-US" sz="2400" b="1" i="1" dirty="0">
                <a:latin typeface="Candara" pitchFamily="34" charset="0"/>
              </a:rPr>
              <a:t>Gives </a:t>
            </a:r>
            <a:r>
              <a:rPr lang="en-US" sz="2400" b="1" i="1" dirty="0">
                <a:solidFill>
                  <a:srgbClr val="FF0000"/>
                </a:solidFill>
                <a:latin typeface="Candara" pitchFamily="34" charset="0"/>
              </a:rPr>
              <a:t>subcostal arteries</a:t>
            </a:r>
            <a:r>
              <a:rPr lang="en-US" sz="2400" b="1" i="1" dirty="0">
                <a:latin typeface="Candara" pitchFamily="34" charset="0"/>
              </a:rPr>
              <a:t>(12</a:t>
            </a:r>
            <a:r>
              <a:rPr lang="en-US" sz="2400" b="1" i="1" baseline="30000" dirty="0">
                <a:latin typeface="Candara" pitchFamily="34" charset="0"/>
              </a:rPr>
              <a:t>th</a:t>
            </a:r>
            <a:r>
              <a:rPr lang="en-US" sz="2400" b="1" i="1" dirty="0">
                <a:latin typeface="Candara" pitchFamily="34" charset="0"/>
              </a:rPr>
              <a:t> pair), </a:t>
            </a:r>
            <a:r>
              <a:rPr lang="en-US" sz="2400" b="1" i="1" dirty="0">
                <a:solidFill>
                  <a:srgbClr val="FF0000"/>
                </a:solidFill>
                <a:latin typeface="Candara" pitchFamily="34" charset="0"/>
              </a:rPr>
              <a:t>bronchial arteries, esophageal arteries</a:t>
            </a:r>
            <a:endParaRPr lang="en-GB" sz="2400" b="1" i="1" dirty="0">
              <a:solidFill>
                <a:srgbClr val="FF0000"/>
              </a:solidFill>
              <a:latin typeface="Candara" pitchFamily="34" charset="0"/>
            </a:endParaRPr>
          </a:p>
          <a:p>
            <a:endParaRPr lang="en-US" sz="2400" b="1" i="1" dirty="0">
              <a:latin typeface="Candara" pitchFamily="34" charset="0"/>
            </a:endParaRPr>
          </a:p>
          <a:p>
            <a:pPr>
              <a:buFont typeface="Wingdings" pitchFamily="2" charset="2"/>
              <a:buChar char="ü"/>
            </a:pPr>
            <a:endParaRPr lang="en-GB" sz="2400" b="1" i="1" dirty="0">
              <a:latin typeface="Candara" pitchFamily="34" charset="0"/>
            </a:endParaRPr>
          </a:p>
        </p:txBody>
      </p:sp>
      <p:sp>
        <p:nvSpPr>
          <p:cNvPr id="8" name="مربع نص 7"/>
          <p:cNvSpPr txBox="1"/>
          <p:nvPr/>
        </p:nvSpPr>
        <p:spPr>
          <a:xfrm>
            <a:off x="0" y="762000"/>
            <a:ext cx="4800600" cy="523220"/>
          </a:xfrm>
          <a:prstGeom prst="rect">
            <a:avLst/>
          </a:prstGeom>
          <a:noFill/>
        </p:spPr>
        <p:txBody>
          <a:bodyPr wrap="square" rtlCol="0">
            <a:spAutoFit/>
          </a:bodyPr>
          <a:lstStyle/>
          <a:p>
            <a:pPr marL="457200" indent="-457200">
              <a:buFont typeface="Wingdings" pitchFamily="2" charset="2"/>
              <a:buChar char="q"/>
            </a:pPr>
            <a:r>
              <a:rPr lang="en-US" sz="2800" b="1" i="1" dirty="0">
                <a:solidFill>
                  <a:srgbClr val="FF0000"/>
                </a:solidFill>
                <a:latin typeface="Candara" pitchFamily="34" charset="0"/>
              </a:rPr>
              <a:t>Descending thoracic Aorta</a:t>
            </a:r>
            <a:endParaRPr lang="en-GB" sz="2800" b="1" i="1" dirty="0">
              <a:solidFill>
                <a:srgbClr val="FF0000"/>
              </a:solidFill>
              <a:latin typeface="Candara" pitchFamily="34" charset="0"/>
            </a:endParaRPr>
          </a:p>
        </p:txBody>
      </p:sp>
      <p:pic>
        <p:nvPicPr>
          <p:cNvPr id="4098" name="Picture 2"/>
          <p:cNvPicPr>
            <a:picLocks noChangeAspect="1" noChangeArrowheads="1"/>
          </p:cNvPicPr>
          <p:nvPr/>
        </p:nvPicPr>
        <p:blipFill>
          <a:blip r:embed="rId2" cstate="print"/>
          <a:srcRect l="45095" t="10417" r="27379" b="9375"/>
          <a:stretch>
            <a:fillRect/>
          </a:stretch>
        </p:blipFill>
        <p:spPr bwMode="auto">
          <a:xfrm>
            <a:off x="5334000" y="381000"/>
            <a:ext cx="3581400" cy="5867400"/>
          </a:xfrm>
          <a:prstGeom prst="rect">
            <a:avLst/>
          </a:prstGeom>
          <a:noFill/>
          <a:ln w="57150">
            <a:solidFill>
              <a:srgbClr val="00FF00"/>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dirty="0">
                <a:solidFill>
                  <a:srgbClr val="0033CC"/>
                </a:solidFill>
              </a:rPr>
              <a:t>8 November 2021</a:t>
            </a:r>
          </a:p>
        </p:txBody>
      </p:sp>
      <p:sp>
        <p:nvSpPr>
          <p:cNvPr id="3" name="عنصر نائب للتذييل 2"/>
          <p:cNvSpPr>
            <a:spLocks noGrp="1"/>
          </p:cNvSpPr>
          <p:nvPr>
            <p:ph type="ftr" sz="quarter" idx="11"/>
          </p:nvPr>
        </p:nvSpPr>
        <p:spPr>
          <a:xfrm>
            <a:off x="6254496" y="45720"/>
            <a:ext cx="2895600" cy="365125"/>
          </a:xfrm>
        </p:spPr>
        <p:txBody>
          <a:bodyPr/>
          <a:lstStyle/>
          <a:p>
            <a:r>
              <a:rPr lang="en-US" b="1" dirty="0">
                <a:solidFill>
                  <a:srgbClr val="0033CC"/>
                </a:solidFill>
              </a:rPr>
              <a:t>Dr. Aiman Qais Afar</a:t>
            </a:r>
          </a:p>
        </p:txBody>
      </p:sp>
      <p:sp>
        <p:nvSpPr>
          <p:cNvPr id="4" name="عنصر نائب لرقم الشريحة 3"/>
          <p:cNvSpPr>
            <a:spLocks noGrp="1"/>
          </p:cNvSpPr>
          <p:nvPr>
            <p:ph type="sldNum" sz="quarter" idx="12"/>
          </p:nvPr>
        </p:nvSpPr>
        <p:spPr/>
        <p:txBody>
          <a:bodyPr/>
          <a:lstStyle/>
          <a:p>
            <a:fld id="{B6F15528-21DE-4FAA-801E-634DDDAF4B2B}" type="slidenum">
              <a:rPr lang="en-US" b="1" smtClean="0">
                <a:solidFill>
                  <a:srgbClr val="0033CC"/>
                </a:solidFill>
              </a:rPr>
              <a:pPr/>
              <a:t>14</a:t>
            </a:fld>
            <a:endParaRPr lang="en-US" b="1" dirty="0">
              <a:solidFill>
                <a:srgbClr val="0033CC"/>
              </a:solidFill>
            </a:endParaRPr>
          </a:p>
        </p:txBody>
      </p:sp>
      <p:sp>
        <p:nvSpPr>
          <p:cNvPr id="6" name="مربع نص 5"/>
          <p:cNvSpPr txBox="1"/>
          <p:nvPr/>
        </p:nvSpPr>
        <p:spPr>
          <a:xfrm>
            <a:off x="152400" y="695980"/>
            <a:ext cx="2252540" cy="523220"/>
          </a:xfrm>
          <a:prstGeom prst="rect">
            <a:avLst/>
          </a:prstGeom>
          <a:noFill/>
        </p:spPr>
        <p:txBody>
          <a:bodyPr wrap="none" rtlCol="0">
            <a:spAutoFit/>
          </a:bodyPr>
          <a:lstStyle/>
          <a:p>
            <a:pPr marL="457200" indent="-457200">
              <a:buFont typeface="Wingdings" pitchFamily="2" charset="2"/>
              <a:buChar char="q"/>
            </a:pPr>
            <a:r>
              <a:rPr lang="en-US" sz="2800" b="1" i="1" dirty="0">
                <a:solidFill>
                  <a:srgbClr val="FF0000"/>
                </a:solidFill>
                <a:latin typeface="Candara" pitchFamily="34" charset="0"/>
              </a:rPr>
              <a:t>Esophagus</a:t>
            </a:r>
            <a:endParaRPr lang="en-GB" sz="2800" b="1" i="1" dirty="0">
              <a:solidFill>
                <a:srgbClr val="FF0000"/>
              </a:solidFill>
              <a:latin typeface="Candara" pitchFamily="34" charset="0"/>
            </a:endParaRPr>
          </a:p>
        </p:txBody>
      </p:sp>
      <p:sp>
        <p:nvSpPr>
          <p:cNvPr id="7" name="مربع نص 6"/>
          <p:cNvSpPr txBox="1"/>
          <p:nvPr/>
        </p:nvSpPr>
        <p:spPr>
          <a:xfrm>
            <a:off x="152400" y="1143000"/>
            <a:ext cx="4267200" cy="4893647"/>
          </a:xfrm>
          <a:prstGeom prst="rect">
            <a:avLst/>
          </a:prstGeom>
          <a:noFill/>
        </p:spPr>
        <p:txBody>
          <a:bodyPr wrap="square" rtlCol="0">
            <a:spAutoFit/>
          </a:bodyPr>
          <a:lstStyle/>
          <a:p>
            <a:pPr>
              <a:buFont typeface="Wingdings" pitchFamily="2" charset="2"/>
              <a:buChar char="q"/>
            </a:pPr>
            <a:r>
              <a:rPr lang="en-US" sz="2400" b="1" i="1" dirty="0">
                <a:latin typeface="Candara" pitchFamily="34" charset="0"/>
              </a:rPr>
              <a:t>Commences at the </a:t>
            </a:r>
            <a:r>
              <a:rPr lang="en-US" sz="2400" b="1" i="1" dirty="0">
                <a:solidFill>
                  <a:srgbClr val="0033CC"/>
                </a:solidFill>
                <a:latin typeface="Candara" pitchFamily="34" charset="0"/>
              </a:rPr>
              <a:t>C6 vertebra </a:t>
            </a:r>
            <a:r>
              <a:rPr lang="en-US" sz="2400" b="1" i="1" dirty="0">
                <a:latin typeface="Candara" pitchFamily="34" charset="0"/>
              </a:rPr>
              <a:t>as a continuation of the pharynx.</a:t>
            </a:r>
          </a:p>
          <a:p>
            <a:pPr>
              <a:buFont typeface="Wingdings" pitchFamily="2" charset="2"/>
              <a:buChar char="q"/>
            </a:pPr>
            <a:r>
              <a:rPr lang="en-US" sz="2400" b="1" i="1" dirty="0">
                <a:latin typeface="Candara" pitchFamily="34" charset="0"/>
              </a:rPr>
              <a:t>Leaves the posterior mediastinum at the </a:t>
            </a:r>
            <a:r>
              <a:rPr lang="en-US" sz="2400" b="1" i="1" dirty="0">
                <a:solidFill>
                  <a:srgbClr val="0033CC"/>
                </a:solidFill>
                <a:latin typeface="Candara" pitchFamily="34" charset="0"/>
              </a:rPr>
              <a:t>T10 through </a:t>
            </a:r>
            <a:r>
              <a:rPr lang="en-US" sz="2400" b="1" i="1" dirty="0">
                <a:latin typeface="Candara" pitchFamily="34" charset="0"/>
              </a:rPr>
              <a:t>the opening in the diaphragm just to the left of midline</a:t>
            </a:r>
          </a:p>
          <a:p>
            <a:pPr>
              <a:buFont typeface="Wingdings" pitchFamily="2" charset="2"/>
              <a:buChar char="q"/>
            </a:pPr>
            <a:r>
              <a:rPr lang="en-US" sz="2400" b="1" i="1" dirty="0">
                <a:latin typeface="Candara" pitchFamily="34" charset="0"/>
              </a:rPr>
              <a:t>It pass infront of the </a:t>
            </a:r>
            <a:r>
              <a:rPr lang="en-US" sz="2400" b="1" i="1" dirty="0">
                <a:solidFill>
                  <a:srgbClr val="FF0000"/>
                </a:solidFill>
                <a:latin typeface="Candara" pitchFamily="34" charset="0"/>
              </a:rPr>
              <a:t>descending thoracic aorta</a:t>
            </a:r>
            <a:endParaRPr lang="en-US" sz="2400" b="1" i="1" dirty="0">
              <a:latin typeface="Candara" pitchFamily="34" charset="0"/>
            </a:endParaRPr>
          </a:p>
          <a:p>
            <a:pPr>
              <a:buFont typeface="Wingdings" pitchFamily="2" charset="2"/>
              <a:buChar char="q"/>
            </a:pPr>
            <a:r>
              <a:rPr lang="en-US" sz="2400" b="1" i="1" dirty="0">
                <a:latin typeface="Candara" pitchFamily="34" charset="0"/>
              </a:rPr>
              <a:t>In the posterior </a:t>
            </a:r>
            <a:r>
              <a:rPr lang="en-US" sz="2400" b="1" i="1" dirty="0" err="1">
                <a:latin typeface="Candara" pitchFamily="34" charset="0"/>
              </a:rPr>
              <a:t>medaistinuim</a:t>
            </a:r>
            <a:r>
              <a:rPr lang="en-US" sz="2400" b="1" i="1" dirty="0">
                <a:latin typeface="Candara" pitchFamily="34" charset="0"/>
              </a:rPr>
              <a:t> its crossed anteriorly by </a:t>
            </a:r>
            <a:r>
              <a:rPr lang="en-US" sz="2400" b="1" i="1" dirty="0">
                <a:solidFill>
                  <a:srgbClr val="0033CC"/>
                </a:solidFill>
                <a:latin typeface="Candara" pitchFamily="34" charset="0"/>
              </a:rPr>
              <a:t>: Lt. main bronchus</a:t>
            </a:r>
            <a:r>
              <a:rPr lang="en-US" sz="2400" b="1" i="1" dirty="0">
                <a:latin typeface="Candara" pitchFamily="34" charset="0"/>
              </a:rPr>
              <a:t>, </a:t>
            </a:r>
            <a:r>
              <a:rPr lang="en-US" sz="2400" b="1" i="1" dirty="0">
                <a:solidFill>
                  <a:srgbClr val="FF0000"/>
                </a:solidFill>
                <a:latin typeface="Candara" pitchFamily="34" charset="0"/>
              </a:rPr>
              <a:t>Rt. pulmonary artery</a:t>
            </a:r>
          </a:p>
        </p:txBody>
      </p:sp>
      <p:pic>
        <p:nvPicPr>
          <p:cNvPr id="3074" name="Picture 2"/>
          <p:cNvPicPr>
            <a:picLocks noChangeAspect="1" noChangeArrowheads="1"/>
          </p:cNvPicPr>
          <p:nvPr/>
        </p:nvPicPr>
        <p:blipFill>
          <a:blip r:embed="rId2" cstate="print"/>
          <a:srcRect l="43338" t="29167" r="25622" b="15625"/>
          <a:stretch>
            <a:fillRect/>
          </a:stretch>
        </p:blipFill>
        <p:spPr bwMode="auto">
          <a:xfrm>
            <a:off x="4495800" y="881390"/>
            <a:ext cx="4495800" cy="4495800"/>
          </a:xfrm>
          <a:prstGeom prst="rect">
            <a:avLst/>
          </a:prstGeom>
          <a:noFill/>
          <a:ln w="57150">
            <a:solidFill>
              <a:srgbClr val="00FF00"/>
            </a:solidFill>
            <a:miter lim="800000"/>
            <a:headEnd/>
            <a:tailEnd/>
          </a:ln>
          <a:effectLst/>
        </p:spPr>
      </p:pic>
      <p:sp>
        <p:nvSpPr>
          <p:cNvPr id="9" name="مستطيل 8"/>
          <p:cNvSpPr/>
          <p:nvPr/>
        </p:nvSpPr>
        <p:spPr>
          <a:xfrm>
            <a:off x="152400" y="76200"/>
            <a:ext cx="4472699" cy="584775"/>
          </a:xfrm>
          <a:prstGeom prst="rect">
            <a:avLst/>
          </a:prstGeom>
          <a:solidFill>
            <a:srgbClr val="FFFF00"/>
          </a:solidFill>
          <a:ln w="57150">
            <a:solidFill>
              <a:srgbClr val="00FF00"/>
            </a:solidFill>
          </a:ln>
        </p:spPr>
        <p:txBody>
          <a:bodyPr wrap="none">
            <a:spAutoFit/>
          </a:bodyPr>
          <a:lstStyle/>
          <a:p>
            <a:r>
              <a:rPr lang="en-US" sz="3200" b="1" i="1" dirty="0">
                <a:solidFill>
                  <a:schemeClr val="tx2">
                    <a:lumMod val="60000"/>
                    <a:lumOff val="40000"/>
                  </a:schemeClr>
                </a:solidFill>
                <a:latin typeface="Candara" pitchFamily="34" charset="0"/>
              </a:rPr>
              <a:t>3. Posterior Mediastinum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943600"/>
            <a:ext cx="564356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705600" y="337810"/>
            <a:ext cx="2133600" cy="365125"/>
          </a:xfrm>
        </p:spPr>
        <p:txBody>
          <a:bodyPr/>
          <a:lstStyle/>
          <a:p>
            <a:r>
              <a:rPr lang="en-US" b="1">
                <a:solidFill>
                  <a:srgbClr val="0033CC"/>
                </a:solidFill>
              </a:rPr>
              <a:t>8 November 2021</a:t>
            </a:r>
            <a:endParaRPr lang="en-US" b="1" dirty="0">
              <a:solidFill>
                <a:srgbClr val="0033CC"/>
              </a:solidFill>
            </a:endParaRPr>
          </a:p>
        </p:txBody>
      </p:sp>
      <p:sp>
        <p:nvSpPr>
          <p:cNvPr id="3" name="عنصر نائب للتذييل 2"/>
          <p:cNvSpPr>
            <a:spLocks noGrp="1"/>
          </p:cNvSpPr>
          <p:nvPr>
            <p:ph type="ftr" sz="quarter" idx="11"/>
          </p:nvPr>
        </p:nvSpPr>
        <p:spPr>
          <a:xfrm>
            <a:off x="5867400" y="155247"/>
            <a:ext cx="2895600" cy="365125"/>
          </a:xfrm>
        </p:spPr>
        <p:txBody>
          <a:bodyPr/>
          <a:lstStyle/>
          <a:p>
            <a:r>
              <a:rPr lang="en-US" b="1">
                <a:solidFill>
                  <a:srgbClr val="0033CC"/>
                </a:solidFill>
              </a:rPr>
              <a:t>Dr. Aiman Qais Afar</a:t>
            </a:r>
            <a:endParaRPr lang="en-US" b="1" dirty="0">
              <a:solidFill>
                <a:srgbClr val="0033CC"/>
              </a:solidFill>
            </a:endParaRPr>
          </a:p>
        </p:txBody>
      </p:sp>
      <p:sp>
        <p:nvSpPr>
          <p:cNvPr id="4" name="عنصر نائب لرقم الشريحة 3"/>
          <p:cNvSpPr>
            <a:spLocks noGrp="1"/>
          </p:cNvSpPr>
          <p:nvPr>
            <p:ph type="sldNum" sz="quarter" idx="12"/>
          </p:nvPr>
        </p:nvSpPr>
        <p:spPr>
          <a:xfrm>
            <a:off x="8229600" y="6356350"/>
            <a:ext cx="457200" cy="365125"/>
          </a:xfrm>
        </p:spPr>
        <p:txBody>
          <a:bodyPr/>
          <a:lstStyle/>
          <a:p>
            <a:fld id="{B6F15528-21DE-4FAA-801E-634DDDAF4B2B}" type="slidenum">
              <a:rPr lang="en-US" b="1" smtClean="0">
                <a:solidFill>
                  <a:srgbClr val="0033CC"/>
                </a:solidFill>
              </a:rPr>
              <a:pPr/>
              <a:t>15</a:t>
            </a:fld>
            <a:endParaRPr lang="en-US" b="1">
              <a:solidFill>
                <a:srgbClr val="0033CC"/>
              </a:solidFill>
            </a:endParaRPr>
          </a:p>
        </p:txBody>
      </p:sp>
      <p:sp>
        <p:nvSpPr>
          <p:cNvPr id="6" name="مربع نص 5"/>
          <p:cNvSpPr txBox="1"/>
          <p:nvPr/>
        </p:nvSpPr>
        <p:spPr>
          <a:xfrm>
            <a:off x="76200" y="619780"/>
            <a:ext cx="2743200" cy="523220"/>
          </a:xfrm>
          <a:prstGeom prst="rect">
            <a:avLst/>
          </a:prstGeom>
          <a:noFill/>
        </p:spPr>
        <p:txBody>
          <a:bodyPr wrap="square" rtlCol="0">
            <a:spAutoFit/>
          </a:bodyPr>
          <a:lstStyle/>
          <a:p>
            <a:pPr marL="457200" indent="-457200">
              <a:buFont typeface="Wingdings" pitchFamily="2" charset="2"/>
              <a:buChar char="q"/>
            </a:pPr>
            <a:r>
              <a:rPr lang="en-US" sz="2800" b="1" i="1" dirty="0">
                <a:solidFill>
                  <a:srgbClr val="FF0000"/>
                </a:solidFill>
                <a:latin typeface="Candara" pitchFamily="34" charset="0"/>
              </a:rPr>
              <a:t>Thoracic Duct</a:t>
            </a:r>
            <a:endParaRPr lang="en-GB" sz="2800" b="1" i="1" dirty="0">
              <a:solidFill>
                <a:srgbClr val="FF0000"/>
              </a:solidFill>
              <a:latin typeface="Candara" pitchFamily="34" charset="0"/>
            </a:endParaRPr>
          </a:p>
        </p:txBody>
      </p:sp>
      <p:sp>
        <p:nvSpPr>
          <p:cNvPr id="7" name="مربع نص 6"/>
          <p:cNvSpPr txBox="1"/>
          <p:nvPr/>
        </p:nvSpPr>
        <p:spPr>
          <a:xfrm>
            <a:off x="76200" y="1149489"/>
            <a:ext cx="4572000" cy="5632311"/>
          </a:xfrm>
          <a:prstGeom prst="rect">
            <a:avLst/>
          </a:prstGeom>
          <a:noFill/>
        </p:spPr>
        <p:txBody>
          <a:bodyPr wrap="square" rtlCol="0">
            <a:spAutoFit/>
          </a:bodyPr>
          <a:lstStyle/>
          <a:p>
            <a:pPr>
              <a:buFont typeface="Wingdings" pitchFamily="2" charset="2"/>
              <a:buChar char="ü"/>
            </a:pPr>
            <a:r>
              <a:rPr lang="en-US" sz="2400" b="1" i="1" dirty="0">
                <a:latin typeface="Candara" pitchFamily="34" charset="0"/>
              </a:rPr>
              <a:t>Commences at upper border of  </a:t>
            </a:r>
            <a:r>
              <a:rPr lang="en-US" sz="2400" b="1" i="1" dirty="0">
                <a:solidFill>
                  <a:srgbClr val="00CC00"/>
                </a:solidFill>
                <a:latin typeface="Candara" pitchFamily="34" charset="0"/>
              </a:rPr>
              <a:t>cisterna chyli </a:t>
            </a:r>
            <a:r>
              <a:rPr lang="en-US" sz="2400" b="1" i="1" dirty="0">
                <a:solidFill>
                  <a:srgbClr val="C00000"/>
                </a:solidFill>
                <a:latin typeface="Candara" pitchFamily="34" charset="0"/>
              </a:rPr>
              <a:t>at</a:t>
            </a:r>
            <a:r>
              <a:rPr lang="en-US" sz="2400" b="1" i="1" dirty="0">
                <a:latin typeface="Candara" pitchFamily="34" charset="0"/>
              </a:rPr>
              <a:t> </a:t>
            </a:r>
            <a:r>
              <a:rPr lang="en-US" sz="2400" b="1" i="1" dirty="0">
                <a:solidFill>
                  <a:srgbClr val="C00000"/>
                </a:solidFill>
                <a:latin typeface="Candara" pitchFamily="34" charset="0"/>
              </a:rPr>
              <a:t>T12</a:t>
            </a:r>
            <a:endParaRPr lang="en-US" sz="2400" b="1" i="1" dirty="0">
              <a:latin typeface="Candara" pitchFamily="34" charset="0"/>
            </a:endParaRPr>
          </a:p>
          <a:p>
            <a:pPr>
              <a:buFont typeface="Wingdings" pitchFamily="2" charset="2"/>
              <a:buChar char="ü"/>
            </a:pPr>
            <a:r>
              <a:rPr lang="en-US" sz="2400" b="1" i="1" dirty="0">
                <a:latin typeface="Candara" pitchFamily="34" charset="0"/>
              </a:rPr>
              <a:t>Ascend in the posterior mediastinum to the Rt. side of esophagus</a:t>
            </a:r>
          </a:p>
          <a:p>
            <a:pPr>
              <a:buFont typeface="Wingdings" pitchFamily="2" charset="2"/>
              <a:buChar char="ü"/>
            </a:pPr>
            <a:r>
              <a:rPr lang="en-US" sz="2400" b="1" i="1" dirty="0">
                <a:solidFill>
                  <a:srgbClr val="C00000"/>
                </a:solidFill>
                <a:latin typeface="Candara" pitchFamily="34" charset="0"/>
              </a:rPr>
              <a:t>At T5 level</a:t>
            </a:r>
            <a:r>
              <a:rPr lang="en-US" sz="2400" b="1" i="1" dirty="0">
                <a:latin typeface="Candara" pitchFamily="34" charset="0"/>
              </a:rPr>
              <a:t>: crosses behind the esophagus to the left.</a:t>
            </a:r>
          </a:p>
          <a:p>
            <a:endParaRPr lang="en-US" sz="2400" b="1" i="1" dirty="0">
              <a:latin typeface="Candara" pitchFamily="34" charset="0"/>
            </a:endParaRPr>
          </a:p>
          <a:p>
            <a:pPr>
              <a:buFont typeface="Wingdings" pitchFamily="2" charset="2"/>
              <a:buChar char="ü"/>
            </a:pPr>
            <a:r>
              <a:rPr lang="en-US" sz="2400" b="1" i="1" dirty="0">
                <a:latin typeface="Candara" pitchFamily="34" charset="0"/>
              </a:rPr>
              <a:t>Passing vertically upward in the superior mediastinum posterior to the </a:t>
            </a:r>
            <a:r>
              <a:rPr lang="en-US" sz="2400" b="1" i="1" dirty="0">
                <a:solidFill>
                  <a:srgbClr val="FF0000"/>
                </a:solidFill>
                <a:latin typeface="Candara" pitchFamily="34" charset="0"/>
              </a:rPr>
              <a:t>arch of aorta </a:t>
            </a:r>
          </a:p>
          <a:p>
            <a:pPr>
              <a:buFont typeface="Wingdings" pitchFamily="2" charset="2"/>
              <a:buChar char="ü"/>
            </a:pPr>
            <a:r>
              <a:rPr lang="en-US" sz="2400" b="1" i="1" dirty="0">
                <a:latin typeface="Candara" pitchFamily="34" charset="0"/>
              </a:rPr>
              <a:t>At the root of neck enter the point of the confluence of the </a:t>
            </a:r>
            <a:r>
              <a:rPr lang="en-US" sz="2400" b="1" i="1" dirty="0">
                <a:solidFill>
                  <a:srgbClr val="0033CC"/>
                </a:solidFill>
                <a:latin typeface="Candara" pitchFamily="34" charset="0"/>
              </a:rPr>
              <a:t>Lt. internal jugular </a:t>
            </a:r>
            <a:r>
              <a:rPr lang="en-US" sz="2400" b="1" i="1" dirty="0">
                <a:latin typeface="Candara" pitchFamily="34" charset="0"/>
              </a:rPr>
              <a:t>and </a:t>
            </a:r>
            <a:r>
              <a:rPr lang="en-US" sz="2400" b="1" i="1" dirty="0">
                <a:solidFill>
                  <a:srgbClr val="0033CC"/>
                </a:solidFill>
                <a:latin typeface="Candara" pitchFamily="34" charset="0"/>
              </a:rPr>
              <a:t>Subclavian veins</a:t>
            </a:r>
            <a:endParaRPr lang="en-GB" sz="2400" b="1" i="1" dirty="0">
              <a:solidFill>
                <a:srgbClr val="0033CC"/>
              </a:solidFill>
              <a:latin typeface="Candara" pitchFamily="34" charset="0"/>
            </a:endParaRPr>
          </a:p>
        </p:txBody>
      </p:sp>
      <p:sp>
        <p:nvSpPr>
          <p:cNvPr id="9" name="مستطيل 8"/>
          <p:cNvSpPr/>
          <p:nvPr/>
        </p:nvSpPr>
        <p:spPr>
          <a:xfrm>
            <a:off x="76200" y="76200"/>
            <a:ext cx="3935693" cy="523220"/>
          </a:xfrm>
          <a:prstGeom prst="rect">
            <a:avLst/>
          </a:prstGeom>
          <a:solidFill>
            <a:srgbClr val="FFFF00"/>
          </a:solidFill>
          <a:ln w="57150">
            <a:solidFill>
              <a:srgbClr val="00FF00"/>
            </a:solidFill>
          </a:ln>
        </p:spPr>
        <p:txBody>
          <a:bodyPr wrap="none">
            <a:spAutoFit/>
          </a:bodyPr>
          <a:lstStyle/>
          <a:p>
            <a:r>
              <a:rPr lang="en-US" sz="2800" b="1" i="1" dirty="0">
                <a:solidFill>
                  <a:schemeClr val="tx2">
                    <a:lumMod val="60000"/>
                    <a:lumOff val="40000"/>
                  </a:schemeClr>
                </a:solidFill>
                <a:latin typeface="Candara" pitchFamily="34" charset="0"/>
              </a:rPr>
              <a:t>3. Posterior Mediastinum</a:t>
            </a:r>
          </a:p>
        </p:txBody>
      </p:sp>
      <p:pic>
        <p:nvPicPr>
          <p:cNvPr id="20484" name="Picture 4" descr="Image result for Thoracic Duct"/>
          <p:cNvPicPr>
            <a:picLocks noChangeAspect="1" noChangeArrowheads="1"/>
          </p:cNvPicPr>
          <p:nvPr/>
        </p:nvPicPr>
        <p:blipFill>
          <a:blip r:embed="rId2" cstate="print"/>
          <a:srcRect/>
          <a:stretch>
            <a:fillRect/>
          </a:stretch>
        </p:blipFill>
        <p:spPr bwMode="auto">
          <a:xfrm>
            <a:off x="4840521" y="1199267"/>
            <a:ext cx="4196364" cy="4767069"/>
          </a:xfrm>
          <a:prstGeom prst="rect">
            <a:avLst/>
          </a:prstGeom>
          <a:noFill/>
          <a:ln w="76200">
            <a:solidFill>
              <a:srgbClr val="00FF00"/>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858000" y="15875"/>
            <a:ext cx="2133600" cy="365125"/>
          </a:xfrm>
        </p:spPr>
        <p:txBody>
          <a:bodyPr/>
          <a:lstStyle/>
          <a:p>
            <a:r>
              <a:rPr lang="en-US" b="1">
                <a:solidFill>
                  <a:srgbClr val="0033CC"/>
                </a:solidFill>
              </a:rPr>
              <a:t>8 November 2021</a:t>
            </a:r>
            <a:endParaRPr lang="en-US" b="1" dirty="0">
              <a:solidFill>
                <a:srgbClr val="0033CC"/>
              </a:solidFill>
            </a:endParaRPr>
          </a:p>
        </p:txBody>
      </p:sp>
      <p:sp>
        <p:nvSpPr>
          <p:cNvPr id="3" name="عنصر نائب للتذييل 2"/>
          <p:cNvSpPr>
            <a:spLocks noGrp="1"/>
          </p:cNvSpPr>
          <p:nvPr>
            <p:ph type="ftr" sz="quarter" idx="11"/>
          </p:nvPr>
        </p:nvSpPr>
        <p:spPr>
          <a:xfrm>
            <a:off x="3879532" y="-3048"/>
            <a:ext cx="2895600" cy="365125"/>
          </a:xfrm>
        </p:spPr>
        <p:txBody>
          <a:bodyPr/>
          <a:lstStyle/>
          <a:p>
            <a:r>
              <a:rPr lang="en-US" b="1">
                <a:solidFill>
                  <a:srgbClr val="0033CC"/>
                </a:solidFill>
              </a:rPr>
              <a:t>Dr. Aiman Qais Afar</a:t>
            </a:r>
            <a:endParaRPr lang="en-US" b="1" dirty="0">
              <a:solidFill>
                <a:srgbClr val="0033CC"/>
              </a:solidFill>
            </a:endParaRPr>
          </a:p>
        </p:txBody>
      </p:sp>
      <p:sp>
        <p:nvSpPr>
          <p:cNvPr id="4" name="عنصر نائب لرقم الشريحة 3"/>
          <p:cNvSpPr>
            <a:spLocks noGrp="1"/>
          </p:cNvSpPr>
          <p:nvPr>
            <p:ph type="sldNum" sz="quarter" idx="12"/>
          </p:nvPr>
        </p:nvSpPr>
        <p:spPr>
          <a:xfrm>
            <a:off x="8153400" y="6416675"/>
            <a:ext cx="533400" cy="365125"/>
          </a:xfrm>
        </p:spPr>
        <p:txBody>
          <a:bodyPr/>
          <a:lstStyle/>
          <a:p>
            <a:fld id="{B6F15528-21DE-4FAA-801E-634DDDAF4B2B}" type="slidenum">
              <a:rPr lang="en-US" b="1" smtClean="0">
                <a:solidFill>
                  <a:srgbClr val="0033CC"/>
                </a:solidFill>
              </a:rPr>
              <a:pPr/>
              <a:t>16</a:t>
            </a:fld>
            <a:endParaRPr lang="en-US" b="1" dirty="0">
              <a:solidFill>
                <a:srgbClr val="0033CC"/>
              </a:solidFill>
            </a:endParaRPr>
          </a:p>
        </p:txBody>
      </p:sp>
      <p:sp>
        <p:nvSpPr>
          <p:cNvPr id="6" name="مربع نص 5"/>
          <p:cNvSpPr txBox="1"/>
          <p:nvPr/>
        </p:nvSpPr>
        <p:spPr>
          <a:xfrm>
            <a:off x="76200" y="609600"/>
            <a:ext cx="4343400" cy="523220"/>
          </a:xfrm>
          <a:prstGeom prst="rect">
            <a:avLst/>
          </a:prstGeom>
          <a:noFill/>
        </p:spPr>
        <p:txBody>
          <a:bodyPr wrap="square" rtlCol="0">
            <a:spAutoFit/>
          </a:bodyPr>
          <a:lstStyle/>
          <a:p>
            <a:pPr marL="457200" indent="-457200">
              <a:buFont typeface="Wingdings" pitchFamily="2" charset="2"/>
              <a:buChar char="q"/>
            </a:pPr>
            <a:r>
              <a:rPr lang="en-US" sz="2800" b="1" i="1" dirty="0">
                <a:solidFill>
                  <a:srgbClr val="FF0000"/>
                </a:solidFill>
                <a:latin typeface="Candara" pitchFamily="34" charset="0"/>
              </a:rPr>
              <a:t>Azygous venous system</a:t>
            </a:r>
            <a:endParaRPr lang="en-GB" sz="2800" b="1" i="1" dirty="0">
              <a:solidFill>
                <a:srgbClr val="FF0000"/>
              </a:solidFill>
              <a:latin typeface="Candara" pitchFamily="34" charset="0"/>
            </a:endParaRPr>
          </a:p>
        </p:txBody>
      </p:sp>
      <p:sp>
        <p:nvSpPr>
          <p:cNvPr id="9" name="مربع نص 8"/>
          <p:cNvSpPr txBox="1"/>
          <p:nvPr/>
        </p:nvSpPr>
        <p:spPr>
          <a:xfrm>
            <a:off x="76200" y="1066800"/>
            <a:ext cx="5410200" cy="3046988"/>
          </a:xfrm>
          <a:prstGeom prst="rect">
            <a:avLst/>
          </a:prstGeom>
          <a:noFill/>
        </p:spPr>
        <p:txBody>
          <a:bodyPr wrap="square" rtlCol="0">
            <a:spAutoFit/>
          </a:bodyPr>
          <a:lstStyle/>
          <a:p>
            <a:r>
              <a:rPr lang="en-US" sz="2400" b="1" i="1" dirty="0">
                <a:solidFill>
                  <a:srgbClr val="FF0000"/>
                </a:solidFill>
                <a:latin typeface="Candara" pitchFamily="34" charset="0"/>
              </a:rPr>
              <a:t>Right side:</a:t>
            </a:r>
          </a:p>
          <a:p>
            <a:pPr>
              <a:buFont typeface="Wingdings" pitchFamily="2" charset="2"/>
              <a:buChar char="Ø"/>
            </a:pPr>
            <a:r>
              <a:rPr lang="en-US" sz="2400" b="1" i="1" dirty="0">
                <a:latin typeface="Candara" pitchFamily="34" charset="0"/>
              </a:rPr>
              <a:t>Right </a:t>
            </a:r>
            <a:r>
              <a:rPr lang="en-US" sz="2400" b="1" i="1" dirty="0">
                <a:solidFill>
                  <a:srgbClr val="0033CC"/>
                </a:solidFill>
                <a:latin typeface="Candara" pitchFamily="34" charset="0"/>
              </a:rPr>
              <a:t>ascending lumbar vein </a:t>
            </a:r>
            <a:r>
              <a:rPr lang="en-US" sz="2400" b="1" i="1" dirty="0">
                <a:latin typeface="Candara" pitchFamily="34" charset="0"/>
              </a:rPr>
              <a:t>+ </a:t>
            </a:r>
            <a:r>
              <a:rPr lang="en-US" sz="2400" b="1" i="1" dirty="0">
                <a:solidFill>
                  <a:srgbClr val="0033CC"/>
                </a:solidFill>
                <a:latin typeface="Candara" pitchFamily="34" charset="0"/>
              </a:rPr>
              <a:t>subcostal vein </a:t>
            </a:r>
            <a:r>
              <a:rPr lang="en-US" sz="2400" b="1" i="1" dirty="0">
                <a:latin typeface="Candara" pitchFamily="34" charset="0"/>
              </a:rPr>
              <a:t>=</a:t>
            </a:r>
            <a:r>
              <a:rPr lang="en-US" sz="2400" b="1" i="1" dirty="0">
                <a:solidFill>
                  <a:srgbClr val="0033CC"/>
                </a:solidFill>
                <a:latin typeface="Candara" pitchFamily="34" charset="0"/>
              </a:rPr>
              <a:t> azygos vein</a:t>
            </a:r>
          </a:p>
          <a:p>
            <a:pPr>
              <a:buFont typeface="Wingdings" pitchFamily="2" charset="2"/>
              <a:buChar char="Ø"/>
            </a:pPr>
            <a:r>
              <a:rPr lang="en-US" sz="2400" b="1" i="1" dirty="0">
                <a:latin typeface="Candara" pitchFamily="34" charset="0"/>
              </a:rPr>
              <a:t>Receives lower </a:t>
            </a:r>
            <a:r>
              <a:rPr lang="en-US" sz="2400" b="1" i="1" dirty="0">
                <a:solidFill>
                  <a:srgbClr val="0033CC"/>
                </a:solidFill>
                <a:latin typeface="Candara" pitchFamily="34" charset="0"/>
              </a:rPr>
              <a:t>8 posterior intercostal veins</a:t>
            </a:r>
          </a:p>
          <a:p>
            <a:pPr>
              <a:buFont typeface="Wingdings" pitchFamily="2" charset="2"/>
              <a:buChar char="Ø"/>
            </a:pPr>
            <a:r>
              <a:rPr lang="en-US" sz="2400" b="1" i="1" dirty="0">
                <a:latin typeface="Candara" pitchFamily="34" charset="0"/>
              </a:rPr>
              <a:t>At </a:t>
            </a:r>
            <a:r>
              <a:rPr lang="en-US" sz="2400" b="1" i="1" dirty="0">
                <a:solidFill>
                  <a:srgbClr val="FF0000"/>
                </a:solidFill>
                <a:latin typeface="Candara" pitchFamily="34" charset="0"/>
              </a:rPr>
              <a:t>T4 </a:t>
            </a:r>
            <a:r>
              <a:rPr lang="en-US" sz="2400" b="1" i="1" dirty="0">
                <a:latin typeface="Candara" pitchFamily="34" charset="0"/>
              </a:rPr>
              <a:t>the arch of </a:t>
            </a:r>
            <a:r>
              <a:rPr lang="en-US" sz="2400" b="1" i="1" dirty="0">
                <a:solidFill>
                  <a:srgbClr val="0033CC"/>
                </a:solidFill>
                <a:latin typeface="Candara" pitchFamily="34" charset="0"/>
              </a:rPr>
              <a:t>azygos </a:t>
            </a:r>
            <a:r>
              <a:rPr lang="en-US" sz="2400" b="1" i="1" dirty="0">
                <a:latin typeface="Candara" pitchFamily="34" charset="0"/>
              </a:rPr>
              <a:t>enters the posterior aspect of </a:t>
            </a:r>
            <a:r>
              <a:rPr lang="en-US" sz="2400" b="1" i="1" dirty="0">
                <a:solidFill>
                  <a:srgbClr val="0033CC"/>
                </a:solidFill>
                <a:latin typeface="Candara" pitchFamily="34" charset="0"/>
              </a:rPr>
              <a:t>SVC</a:t>
            </a:r>
          </a:p>
          <a:p>
            <a:endParaRPr lang="en-GB" sz="2400" b="1" i="1" dirty="0">
              <a:latin typeface="Candara" pitchFamily="34" charset="0"/>
            </a:endParaRPr>
          </a:p>
        </p:txBody>
      </p:sp>
      <p:sp>
        <p:nvSpPr>
          <p:cNvPr id="10" name="مربع نص 9"/>
          <p:cNvSpPr txBox="1"/>
          <p:nvPr/>
        </p:nvSpPr>
        <p:spPr>
          <a:xfrm>
            <a:off x="76200" y="3734812"/>
            <a:ext cx="5181600" cy="3046988"/>
          </a:xfrm>
          <a:prstGeom prst="rect">
            <a:avLst/>
          </a:prstGeom>
          <a:noFill/>
        </p:spPr>
        <p:txBody>
          <a:bodyPr wrap="square" rtlCol="0">
            <a:spAutoFit/>
          </a:bodyPr>
          <a:lstStyle/>
          <a:p>
            <a:r>
              <a:rPr lang="en-US" sz="2400" b="1" i="1" dirty="0">
                <a:solidFill>
                  <a:srgbClr val="FF0000"/>
                </a:solidFill>
                <a:latin typeface="Candara" pitchFamily="34" charset="0"/>
              </a:rPr>
              <a:t>Left side:</a:t>
            </a:r>
          </a:p>
          <a:p>
            <a:pPr>
              <a:buFont typeface="Wingdings" pitchFamily="2" charset="2"/>
              <a:buChar char="Ø"/>
            </a:pPr>
            <a:r>
              <a:rPr lang="en-US" sz="2400" b="1" i="1" dirty="0">
                <a:latin typeface="Candara" pitchFamily="34" charset="0"/>
              </a:rPr>
              <a:t>Left </a:t>
            </a:r>
            <a:r>
              <a:rPr lang="en-US" sz="2400" b="1" i="1" dirty="0">
                <a:solidFill>
                  <a:srgbClr val="0033CC"/>
                </a:solidFill>
                <a:latin typeface="Candara" pitchFamily="34" charset="0"/>
              </a:rPr>
              <a:t>ascending lumbar vein </a:t>
            </a:r>
            <a:r>
              <a:rPr lang="en-US" sz="2400" b="1" i="1" dirty="0">
                <a:latin typeface="Candara" pitchFamily="34" charset="0"/>
              </a:rPr>
              <a:t>+ </a:t>
            </a:r>
            <a:r>
              <a:rPr lang="en-US" sz="2400" b="1" i="1" dirty="0">
                <a:solidFill>
                  <a:srgbClr val="0033CC"/>
                </a:solidFill>
                <a:latin typeface="Candara" pitchFamily="34" charset="0"/>
              </a:rPr>
              <a:t>lt. subcostal vein</a:t>
            </a:r>
            <a:r>
              <a:rPr lang="en-US" sz="2400" b="1" i="1" dirty="0">
                <a:latin typeface="Candara" pitchFamily="34" charset="0"/>
              </a:rPr>
              <a:t> =</a:t>
            </a:r>
            <a:r>
              <a:rPr lang="en-US" sz="2400" b="1" i="1" dirty="0">
                <a:solidFill>
                  <a:srgbClr val="0033CC"/>
                </a:solidFill>
                <a:latin typeface="Candara" pitchFamily="34" charset="0"/>
              </a:rPr>
              <a:t>hemiazygous</a:t>
            </a:r>
          </a:p>
          <a:p>
            <a:pPr>
              <a:buFont typeface="Wingdings" pitchFamily="2" charset="2"/>
              <a:buChar char="Ø"/>
            </a:pPr>
            <a:r>
              <a:rPr lang="en-US" sz="2400" b="1" i="1" dirty="0">
                <a:latin typeface="Candara" pitchFamily="34" charset="0"/>
              </a:rPr>
              <a:t>Receive lower </a:t>
            </a:r>
            <a:r>
              <a:rPr lang="en-US" sz="2400" b="1" i="1" dirty="0">
                <a:solidFill>
                  <a:srgbClr val="0033CC"/>
                </a:solidFill>
                <a:latin typeface="Candara" pitchFamily="34" charset="0"/>
              </a:rPr>
              <a:t>4 posterior intercostal veins</a:t>
            </a:r>
            <a:r>
              <a:rPr lang="en-US" sz="2400" b="1" i="1" dirty="0">
                <a:latin typeface="Candara" pitchFamily="34" charset="0"/>
              </a:rPr>
              <a:t>.</a:t>
            </a:r>
          </a:p>
          <a:p>
            <a:pPr>
              <a:buFont typeface="Wingdings" pitchFamily="2" charset="2"/>
              <a:buChar char="Ø"/>
            </a:pPr>
            <a:r>
              <a:rPr lang="en-US" sz="2400" b="1" i="1" dirty="0">
                <a:solidFill>
                  <a:srgbClr val="0033CC"/>
                </a:solidFill>
                <a:latin typeface="Candara" pitchFamily="34" charset="0"/>
              </a:rPr>
              <a:t>Accessory </a:t>
            </a:r>
            <a:r>
              <a:rPr lang="en-US" sz="2400" b="1" i="1" dirty="0" err="1">
                <a:solidFill>
                  <a:srgbClr val="0033CC"/>
                </a:solidFill>
                <a:latin typeface="Candara" pitchFamily="34" charset="0"/>
              </a:rPr>
              <a:t>heiazygos</a:t>
            </a:r>
            <a:r>
              <a:rPr lang="en-US" sz="2400" b="1" i="1" dirty="0">
                <a:solidFill>
                  <a:srgbClr val="0033CC"/>
                </a:solidFill>
                <a:latin typeface="Candara" pitchFamily="34" charset="0"/>
              </a:rPr>
              <a:t> </a:t>
            </a:r>
            <a:r>
              <a:rPr lang="en-US" sz="2400" b="1" i="1" dirty="0">
                <a:latin typeface="Candara" pitchFamily="34" charset="0"/>
              </a:rPr>
              <a:t>receives upper </a:t>
            </a:r>
            <a:r>
              <a:rPr lang="en-US" sz="2400" b="1" i="1" dirty="0">
                <a:solidFill>
                  <a:srgbClr val="0033CC"/>
                </a:solidFill>
                <a:latin typeface="Candara" pitchFamily="34" charset="0"/>
              </a:rPr>
              <a:t>4 posterior intercostal veins</a:t>
            </a:r>
            <a:r>
              <a:rPr lang="en-US" sz="2400" b="1" i="1" dirty="0">
                <a:latin typeface="Candara" pitchFamily="34" charset="0"/>
              </a:rPr>
              <a:t>+ </a:t>
            </a:r>
            <a:r>
              <a:rPr lang="en-US" sz="2400" b="1" i="1" dirty="0">
                <a:solidFill>
                  <a:srgbClr val="0033CC"/>
                </a:solidFill>
                <a:latin typeface="Candara" pitchFamily="34" charset="0"/>
              </a:rPr>
              <a:t>left bronchial vein</a:t>
            </a:r>
            <a:endParaRPr lang="en-GB" sz="2400" b="1" i="1" dirty="0">
              <a:solidFill>
                <a:srgbClr val="0033CC"/>
              </a:solidFill>
              <a:latin typeface="Candara" pitchFamily="34" charset="0"/>
            </a:endParaRPr>
          </a:p>
        </p:txBody>
      </p:sp>
      <p:pic>
        <p:nvPicPr>
          <p:cNvPr id="1027" name="Picture 3"/>
          <p:cNvPicPr>
            <a:picLocks noChangeAspect="1" noChangeArrowheads="1"/>
          </p:cNvPicPr>
          <p:nvPr/>
        </p:nvPicPr>
        <p:blipFill>
          <a:blip r:embed="rId2" cstate="print"/>
          <a:srcRect l="44510" t="8333" r="25622" b="8333"/>
          <a:stretch>
            <a:fillRect/>
          </a:stretch>
        </p:blipFill>
        <p:spPr bwMode="auto">
          <a:xfrm>
            <a:off x="5327332" y="533400"/>
            <a:ext cx="3740468" cy="5867400"/>
          </a:xfrm>
          <a:prstGeom prst="rect">
            <a:avLst/>
          </a:prstGeom>
          <a:noFill/>
          <a:ln w="57150">
            <a:solidFill>
              <a:srgbClr val="00FF00"/>
            </a:solidFill>
            <a:miter lim="800000"/>
            <a:headEnd/>
            <a:tailEnd/>
          </a:ln>
          <a:effectLst/>
        </p:spPr>
      </p:pic>
      <p:sp>
        <p:nvSpPr>
          <p:cNvPr id="11" name="مستطيل 10"/>
          <p:cNvSpPr/>
          <p:nvPr/>
        </p:nvSpPr>
        <p:spPr>
          <a:xfrm>
            <a:off x="76200" y="76200"/>
            <a:ext cx="3935693" cy="523220"/>
          </a:xfrm>
          <a:prstGeom prst="rect">
            <a:avLst/>
          </a:prstGeom>
          <a:solidFill>
            <a:srgbClr val="FFFF00"/>
          </a:solidFill>
          <a:ln w="57150">
            <a:solidFill>
              <a:srgbClr val="00FF00"/>
            </a:solidFill>
          </a:ln>
        </p:spPr>
        <p:txBody>
          <a:bodyPr wrap="none">
            <a:spAutoFit/>
          </a:bodyPr>
          <a:lstStyle/>
          <a:p>
            <a:r>
              <a:rPr lang="en-US" sz="2800" b="1" i="1" dirty="0">
                <a:solidFill>
                  <a:schemeClr val="tx2">
                    <a:lumMod val="60000"/>
                    <a:lumOff val="40000"/>
                  </a:schemeClr>
                </a:solidFill>
                <a:latin typeface="Candara" pitchFamily="34" charset="0"/>
              </a:rPr>
              <a:t>3. Posterior Mediastinum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a:solidFill>
                  <a:srgbClr val="0070C0"/>
                </a:solidFill>
              </a:rPr>
              <a:t>8 November 2021</a:t>
            </a:r>
            <a:endParaRPr lang="en-US" b="1" dirty="0">
              <a:solidFill>
                <a:srgbClr val="0070C0"/>
              </a:solidFill>
            </a:endParaRPr>
          </a:p>
        </p:txBody>
      </p:sp>
      <p:sp>
        <p:nvSpPr>
          <p:cNvPr id="3" name="عنصر نائب للتذييل 2"/>
          <p:cNvSpPr>
            <a:spLocks noGrp="1"/>
          </p:cNvSpPr>
          <p:nvPr>
            <p:ph type="ftr" sz="quarter" idx="11"/>
          </p:nvPr>
        </p:nvSpPr>
        <p:spPr/>
        <p:txBody>
          <a:bodyPr/>
          <a:lstStyle/>
          <a:p>
            <a:r>
              <a:rPr lang="en-US" b="1">
                <a:solidFill>
                  <a:srgbClr val="0070C0"/>
                </a:solidFill>
              </a:rPr>
              <a:t>Dr. Aiman Qais Afar</a:t>
            </a:r>
            <a:endParaRPr lang="en-US" b="1" dirty="0">
              <a:solidFill>
                <a:srgbClr val="0070C0"/>
              </a:solidFill>
            </a:endParaRPr>
          </a:p>
        </p:txBody>
      </p:sp>
      <p:sp>
        <p:nvSpPr>
          <p:cNvPr id="4" name="عنصر نائب لرقم الشريحة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70C0"/>
                </a:solidFill>
              </a:rPr>
              <a:pPr/>
              <a:t>17</a:t>
            </a:fld>
            <a:endParaRPr lang="en-US" b="1">
              <a:solidFill>
                <a:srgbClr val="0070C0"/>
              </a:solidFill>
            </a:endParaRPr>
          </a:p>
        </p:txBody>
      </p:sp>
      <p:sp>
        <p:nvSpPr>
          <p:cNvPr id="5" name="مستطيل 4"/>
          <p:cNvSpPr/>
          <p:nvPr/>
        </p:nvSpPr>
        <p:spPr>
          <a:xfrm>
            <a:off x="152400" y="228600"/>
            <a:ext cx="4618765" cy="584775"/>
          </a:xfrm>
          <a:prstGeom prst="rect">
            <a:avLst/>
          </a:prstGeom>
          <a:solidFill>
            <a:srgbClr val="00CC00"/>
          </a:solidFill>
          <a:ln w="38100">
            <a:solidFill>
              <a:srgbClr val="FF0000"/>
            </a:solidFill>
          </a:ln>
        </p:spPr>
        <p:txBody>
          <a:bodyPr wrap="none">
            <a:spAutoFit/>
          </a:bodyPr>
          <a:lstStyle/>
          <a:p>
            <a:r>
              <a:rPr lang="en-GB" sz="3200" b="1" i="1" dirty="0">
                <a:latin typeface="Candara" pitchFamily="34" charset="0"/>
              </a:rPr>
              <a:t>Widening of Mediastinum</a:t>
            </a:r>
          </a:p>
        </p:txBody>
      </p:sp>
      <p:sp>
        <p:nvSpPr>
          <p:cNvPr id="6" name="مستطيل 5"/>
          <p:cNvSpPr/>
          <p:nvPr/>
        </p:nvSpPr>
        <p:spPr>
          <a:xfrm>
            <a:off x="152400" y="1143000"/>
            <a:ext cx="4572000" cy="4524315"/>
          </a:xfrm>
          <a:prstGeom prst="rect">
            <a:avLst/>
          </a:prstGeom>
          <a:solidFill>
            <a:schemeClr val="accent1">
              <a:lumMod val="40000"/>
              <a:lumOff val="60000"/>
            </a:schemeClr>
          </a:solidFill>
        </p:spPr>
        <p:txBody>
          <a:bodyPr>
            <a:spAutoFit/>
          </a:bodyPr>
          <a:lstStyle/>
          <a:p>
            <a:pPr>
              <a:buFont typeface="Wingdings" pitchFamily="2" charset="2"/>
              <a:buChar char="ü"/>
            </a:pPr>
            <a:r>
              <a:rPr lang="en-GB" sz="2400" b="1" i="1" dirty="0">
                <a:latin typeface="Candara" pitchFamily="34" charset="0"/>
              </a:rPr>
              <a:t>It is often observed after trauma which produces hemorrhage into the mediastinum from lacerated great vessels such as the </a:t>
            </a:r>
            <a:r>
              <a:rPr lang="en-GB" sz="2400" b="1" i="1" dirty="0">
                <a:solidFill>
                  <a:srgbClr val="FF0000"/>
                </a:solidFill>
                <a:latin typeface="Candara" pitchFamily="34" charset="0"/>
              </a:rPr>
              <a:t>aorta</a:t>
            </a:r>
            <a:r>
              <a:rPr lang="en-GB" sz="2400" b="1" i="1" dirty="0">
                <a:latin typeface="Candara" pitchFamily="34" charset="0"/>
              </a:rPr>
              <a:t> or </a:t>
            </a:r>
            <a:r>
              <a:rPr lang="en-GB" sz="2400" b="1" i="1" dirty="0">
                <a:solidFill>
                  <a:srgbClr val="0066FF"/>
                </a:solidFill>
                <a:latin typeface="Candara" pitchFamily="34" charset="0"/>
              </a:rPr>
              <a:t>SVC.</a:t>
            </a:r>
          </a:p>
          <a:p>
            <a:endParaRPr lang="en-GB" sz="2400" b="1" i="1" dirty="0">
              <a:latin typeface="Candara" pitchFamily="34" charset="0"/>
            </a:endParaRPr>
          </a:p>
          <a:p>
            <a:pPr>
              <a:buFont typeface="Wingdings" pitchFamily="2" charset="2"/>
              <a:buChar char="ü"/>
            </a:pPr>
            <a:r>
              <a:rPr lang="en-GB" sz="2400" b="1" i="1" dirty="0">
                <a:latin typeface="Candara" pitchFamily="34" charset="0"/>
              </a:rPr>
              <a:t> Malignant lymphoma (cancer of lymphatic tissue) </a:t>
            </a:r>
          </a:p>
          <a:p>
            <a:pPr>
              <a:buFont typeface="Wingdings" pitchFamily="2" charset="2"/>
              <a:buChar char="ü"/>
            </a:pPr>
            <a:endParaRPr lang="en-GB" sz="2400" b="1" i="1" dirty="0">
              <a:latin typeface="Candara" pitchFamily="34" charset="0"/>
            </a:endParaRPr>
          </a:p>
          <a:p>
            <a:pPr>
              <a:buFont typeface="Wingdings" pitchFamily="2" charset="2"/>
              <a:buChar char="ü"/>
            </a:pPr>
            <a:r>
              <a:rPr lang="en-GB" sz="2400" b="1" i="1" dirty="0">
                <a:latin typeface="Candara" pitchFamily="34" charset="0"/>
              </a:rPr>
              <a:t>Hypertrophy (enlargement) of the heart (often occurring due to congestive heart failure)</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7395" y="1524000"/>
            <a:ext cx="4170405" cy="3429000"/>
          </a:xfrm>
          <a:prstGeom prst="rect">
            <a:avLst/>
          </a:prstGeom>
          <a:noFill/>
          <a:ln w="57150">
            <a:solidFill>
              <a:srgbClr val="00CC00"/>
            </a:solidFill>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2514600" cy="584775"/>
          </a:xfrm>
          <a:prstGeom prst="rect">
            <a:avLst/>
          </a:prstGeom>
          <a:solidFill>
            <a:schemeClr val="accent3">
              <a:lumMod val="20000"/>
              <a:lumOff val="80000"/>
            </a:schemeClr>
          </a:solidFill>
          <a:ln w="76200">
            <a:solidFill>
              <a:srgbClr val="00FF00"/>
            </a:solidFill>
          </a:ln>
        </p:spPr>
        <p:txBody>
          <a:bodyPr wrap="square">
            <a:spAutoFit/>
          </a:bodyPr>
          <a:lstStyle/>
          <a:p>
            <a:r>
              <a:rPr lang="en-US" sz="3200" b="1" i="1" dirty="0">
                <a:solidFill>
                  <a:srgbClr val="FF0000"/>
                </a:solidFill>
                <a:latin typeface="Candara" pitchFamily="34" charset="0"/>
              </a:rPr>
              <a:t>Pericardium</a:t>
            </a:r>
          </a:p>
        </p:txBody>
      </p:sp>
      <p:sp>
        <p:nvSpPr>
          <p:cNvPr id="6" name="Rectangle 5"/>
          <p:cNvSpPr/>
          <p:nvPr/>
        </p:nvSpPr>
        <p:spPr>
          <a:xfrm>
            <a:off x="76200" y="873711"/>
            <a:ext cx="4038600" cy="5262979"/>
          </a:xfrm>
          <a:prstGeom prst="rect">
            <a:avLst/>
          </a:prstGeom>
        </p:spPr>
        <p:txBody>
          <a:bodyPr wrap="square">
            <a:spAutoFit/>
          </a:bodyPr>
          <a:lstStyle/>
          <a:p>
            <a:r>
              <a:rPr lang="en-US" sz="2400" b="1" i="1" dirty="0">
                <a:latin typeface="Candara" pitchFamily="34" charset="0"/>
              </a:rPr>
              <a:t>The pericardium is a </a:t>
            </a:r>
            <a:r>
              <a:rPr lang="en-US" sz="2400" b="1" i="1" dirty="0">
                <a:solidFill>
                  <a:srgbClr val="0033CC"/>
                </a:solidFill>
                <a:latin typeface="Candara" pitchFamily="34" charset="0"/>
              </a:rPr>
              <a:t>fibroserous sac </a:t>
            </a:r>
            <a:r>
              <a:rPr lang="en-US" sz="2400" b="1" i="1" dirty="0">
                <a:latin typeface="Candara" pitchFamily="34" charset="0"/>
              </a:rPr>
              <a:t>that encloses the heart and the roots of the great vessels.</a:t>
            </a:r>
          </a:p>
          <a:p>
            <a:endParaRPr lang="en-US" sz="2400" b="1" i="1" dirty="0">
              <a:latin typeface="Candara" pitchFamily="34" charset="0"/>
            </a:endParaRPr>
          </a:p>
          <a:p>
            <a:r>
              <a:rPr lang="en-US" sz="2400" b="1" i="1" dirty="0">
                <a:latin typeface="Candara" pitchFamily="34" charset="0"/>
              </a:rPr>
              <a:t> Its function is to:</a:t>
            </a:r>
          </a:p>
          <a:p>
            <a:pPr>
              <a:buFont typeface="Wingdings" pitchFamily="2" charset="2"/>
              <a:buChar char="ü"/>
            </a:pPr>
            <a:r>
              <a:rPr lang="en-US" sz="2400" b="1" i="1" dirty="0">
                <a:solidFill>
                  <a:schemeClr val="accent2">
                    <a:lumMod val="75000"/>
                  </a:schemeClr>
                </a:solidFill>
                <a:latin typeface="Candara" pitchFamily="34" charset="0"/>
              </a:rPr>
              <a:t>restrict excessive movements of the heart </a:t>
            </a:r>
            <a:r>
              <a:rPr lang="en-US" sz="2400" b="1" i="1" dirty="0">
                <a:latin typeface="Candara" pitchFamily="34" charset="0"/>
              </a:rPr>
              <a:t>as a whole and</a:t>
            </a:r>
          </a:p>
          <a:p>
            <a:endParaRPr lang="en-US" sz="2400" b="1" i="1" dirty="0">
              <a:latin typeface="Candara" pitchFamily="34" charset="0"/>
            </a:endParaRPr>
          </a:p>
          <a:p>
            <a:pPr>
              <a:buFont typeface="Wingdings" pitchFamily="2" charset="2"/>
              <a:buChar char="ü"/>
            </a:pPr>
            <a:r>
              <a:rPr lang="en-US" sz="2400" b="1" i="1" dirty="0">
                <a:solidFill>
                  <a:schemeClr val="accent2">
                    <a:lumMod val="75000"/>
                  </a:schemeClr>
                </a:solidFill>
                <a:latin typeface="Candara" pitchFamily="34" charset="0"/>
              </a:rPr>
              <a:t>to serve as a lubricated container </a:t>
            </a:r>
            <a:r>
              <a:rPr lang="en-US" sz="2400" b="1" i="1" dirty="0">
                <a:latin typeface="Candara" pitchFamily="34" charset="0"/>
              </a:rPr>
              <a:t>in which the different parts of the heart can contract. </a:t>
            </a:r>
            <a:endParaRPr lang="ar-IQ" sz="2400" b="1" i="1" dirty="0">
              <a:latin typeface="Candara" pitchFamily="34" charset="0"/>
            </a:endParaRPr>
          </a:p>
        </p:txBody>
      </p:sp>
      <p:pic>
        <p:nvPicPr>
          <p:cNvPr id="7172" name="Picture 4" descr="http://www.nlm.nih.gov/medlineplus/ency/images/ency/fullsize/18081.jpg"/>
          <p:cNvPicPr>
            <a:picLocks noChangeAspect="1" noChangeArrowheads="1"/>
          </p:cNvPicPr>
          <p:nvPr/>
        </p:nvPicPr>
        <p:blipFill>
          <a:blip r:embed="rId2" cstate="print"/>
          <a:srcRect/>
          <a:stretch>
            <a:fillRect/>
          </a:stretch>
        </p:blipFill>
        <p:spPr bwMode="auto">
          <a:xfrm>
            <a:off x="4648200" y="228600"/>
            <a:ext cx="4095750" cy="3276601"/>
          </a:xfrm>
          <a:prstGeom prst="rect">
            <a:avLst/>
          </a:prstGeom>
          <a:noFill/>
          <a:ln w="57150">
            <a:solidFill>
              <a:schemeClr val="accent6">
                <a:lumMod val="75000"/>
              </a:schemeClr>
            </a:solidFill>
          </a:ln>
        </p:spPr>
      </p:pic>
      <p:pic>
        <p:nvPicPr>
          <p:cNvPr id="5" name="Picture 4" descr="http://www.rci.rutgers.edu/~uzwiak/AnatPhys/Cardiovascular_System_files/image004.jpg"/>
          <p:cNvPicPr>
            <a:picLocks noChangeAspect="1" noChangeArrowheads="1"/>
          </p:cNvPicPr>
          <p:nvPr/>
        </p:nvPicPr>
        <p:blipFill>
          <a:blip r:embed="rId3" cstate="print"/>
          <a:srcRect/>
          <a:stretch>
            <a:fillRect/>
          </a:stretch>
        </p:blipFill>
        <p:spPr bwMode="auto">
          <a:xfrm>
            <a:off x="4648200" y="3676650"/>
            <a:ext cx="4038600" cy="3028950"/>
          </a:xfrm>
          <a:prstGeom prst="rect">
            <a:avLst/>
          </a:prstGeom>
          <a:noFill/>
          <a:ln w="57150">
            <a:solidFill>
              <a:schemeClr val="accent6">
                <a:lumMod val="75000"/>
              </a:schemeClr>
            </a:solidFill>
          </a:ln>
        </p:spPr>
      </p:pic>
      <p:sp>
        <p:nvSpPr>
          <p:cNvPr id="7" name="عنصر نائب للتاريخ 6"/>
          <p:cNvSpPr>
            <a:spLocks noGrp="1"/>
          </p:cNvSpPr>
          <p:nvPr>
            <p:ph type="dt" sz="half" idx="10"/>
          </p:nvPr>
        </p:nvSpPr>
        <p:spPr>
          <a:xfrm>
            <a:off x="381000" y="6324600"/>
            <a:ext cx="2133600" cy="365125"/>
          </a:xfrm>
        </p:spPr>
        <p:txBody>
          <a:bodyPr/>
          <a:lstStyle/>
          <a:p>
            <a:r>
              <a:rPr lang="en-US" b="1">
                <a:solidFill>
                  <a:srgbClr val="0033CC"/>
                </a:solidFill>
              </a:rPr>
              <a:t>8 November 2021</a:t>
            </a:r>
            <a:endParaRPr lang="en-US" b="1" dirty="0">
              <a:solidFill>
                <a:srgbClr val="0033CC"/>
              </a:solidFill>
            </a:endParaRPr>
          </a:p>
        </p:txBody>
      </p:sp>
      <p:sp>
        <p:nvSpPr>
          <p:cNvPr id="8" name="عنصر نائب لرقم الشريحة 7"/>
          <p:cNvSpPr>
            <a:spLocks noGrp="1"/>
          </p:cNvSpPr>
          <p:nvPr>
            <p:ph type="sldNum" sz="quarter" idx="12"/>
          </p:nvPr>
        </p:nvSpPr>
        <p:spPr>
          <a:xfrm>
            <a:off x="6934200" y="6356350"/>
            <a:ext cx="2133600" cy="365125"/>
          </a:xfrm>
        </p:spPr>
        <p:txBody>
          <a:bodyPr/>
          <a:lstStyle/>
          <a:p>
            <a:fld id="{B6F15528-21DE-4FAA-801E-634DDDAF4B2B}" type="slidenum">
              <a:rPr lang="en-US" b="1" smtClean="0">
                <a:solidFill>
                  <a:srgbClr val="0033CC"/>
                </a:solidFill>
              </a:rPr>
              <a:pPr/>
              <a:t>18</a:t>
            </a:fld>
            <a:endParaRPr lang="en-US" b="1" dirty="0">
              <a:solidFill>
                <a:srgbClr val="0033CC"/>
              </a:solidFill>
            </a:endParaRPr>
          </a:p>
        </p:txBody>
      </p:sp>
      <p:sp>
        <p:nvSpPr>
          <p:cNvPr id="9" name="عنصر نائب للتذييل 8"/>
          <p:cNvSpPr>
            <a:spLocks noGrp="1"/>
          </p:cNvSpPr>
          <p:nvPr>
            <p:ph type="ftr" sz="quarter" idx="11"/>
          </p:nvPr>
        </p:nvSpPr>
        <p:spPr>
          <a:xfrm>
            <a:off x="2362200" y="6324600"/>
            <a:ext cx="2895600" cy="365125"/>
          </a:xfrm>
        </p:spPr>
        <p:txBody>
          <a:bodyPr/>
          <a:lstStyle/>
          <a:p>
            <a:r>
              <a:rPr lang="en-US" b="1">
                <a:solidFill>
                  <a:srgbClr val="0033CC"/>
                </a:solidFill>
              </a:rPr>
              <a:t>Dr. Aiman Qais Afar</a:t>
            </a:r>
            <a:endParaRPr lang="en-US" b="1" dirty="0">
              <a:solidFill>
                <a:srgbClr val="0033C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04671"/>
            <a:ext cx="8610600" cy="1200329"/>
          </a:xfrm>
          <a:prstGeom prst="rect">
            <a:avLst/>
          </a:prstGeom>
        </p:spPr>
        <p:txBody>
          <a:bodyPr wrap="square">
            <a:spAutoFit/>
          </a:bodyPr>
          <a:lstStyle/>
          <a:p>
            <a:r>
              <a:rPr lang="en-US" sz="2400" b="1" i="1" dirty="0">
                <a:latin typeface="Candara" pitchFamily="34" charset="0"/>
              </a:rPr>
              <a:t>The pericardium lies within </a:t>
            </a:r>
            <a:r>
              <a:rPr lang="en-US" sz="2400" b="1" i="1" dirty="0">
                <a:solidFill>
                  <a:srgbClr val="0033CC"/>
                </a:solidFill>
                <a:latin typeface="Candara" pitchFamily="34" charset="0"/>
              </a:rPr>
              <a:t>the middle mediastinum </a:t>
            </a:r>
            <a:r>
              <a:rPr lang="en-US" sz="2400" b="1" i="1" dirty="0">
                <a:latin typeface="Candara" pitchFamily="34" charset="0"/>
              </a:rPr>
              <a:t>, posterior to the body of the sternum and the </a:t>
            </a:r>
            <a:r>
              <a:rPr lang="en-US" sz="2400" b="1" i="1" dirty="0">
                <a:solidFill>
                  <a:srgbClr val="FF0000"/>
                </a:solidFill>
                <a:latin typeface="Candara" pitchFamily="34" charset="0"/>
              </a:rPr>
              <a:t>2</a:t>
            </a:r>
            <a:r>
              <a:rPr lang="en-US" sz="2400" b="1" i="1" baseline="30000" dirty="0">
                <a:solidFill>
                  <a:srgbClr val="FF0000"/>
                </a:solidFill>
                <a:latin typeface="Candara" pitchFamily="34" charset="0"/>
              </a:rPr>
              <a:t>nd</a:t>
            </a:r>
            <a:r>
              <a:rPr lang="en-US" sz="2400" b="1" i="1" dirty="0">
                <a:latin typeface="Candara" pitchFamily="34" charset="0"/>
              </a:rPr>
              <a:t>  to the </a:t>
            </a:r>
            <a:r>
              <a:rPr lang="en-US" sz="2400" b="1" i="1" dirty="0">
                <a:solidFill>
                  <a:srgbClr val="FF0000"/>
                </a:solidFill>
                <a:latin typeface="Candara" pitchFamily="34" charset="0"/>
              </a:rPr>
              <a:t>6</a:t>
            </a:r>
            <a:r>
              <a:rPr lang="en-US" sz="2400" b="1" i="1" baseline="30000" dirty="0">
                <a:solidFill>
                  <a:srgbClr val="FF0000"/>
                </a:solidFill>
                <a:latin typeface="Candara" pitchFamily="34" charset="0"/>
              </a:rPr>
              <a:t>th</a:t>
            </a:r>
            <a:r>
              <a:rPr lang="en-US" sz="2400" b="1" i="1" dirty="0">
                <a:solidFill>
                  <a:srgbClr val="FF0000"/>
                </a:solidFill>
                <a:latin typeface="Candara" pitchFamily="34" charset="0"/>
              </a:rPr>
              <a:t> </a:t>
            </a:r>
            <a:r>
              <a:rPr lang="en-US" sz="2400" b="1" i="1" dirty="0">
                <a:latin typeface="Candara" pitchFamily="34" charset="0"/>
              </a:rPr>
              <a:t>costal cartilages and anterior to </a:t>
            </a:r>
            <a:r>
              <a:rPr lang="en-US" sz="2400" b="1" i="1" dirty="0">
                <a:solidFill>
                  <a:srgbClr val="FF0000"/>
                </a:solidFill>
                <a:latin typeface="Candara" pitchFamily="34" charset="0"/>
              </a:rPr>
              <a:t>the 5</a:t>
            </a:r>
            <a:r>
              <a:rPr lang="en-US" sz="2400" b="1" i="1" baseline="30000" dirty="0">
                <a:solidFill>
                  <a:srgbClr val="FF0000"/>
                </a:solidFill>
                <a:latin typeface="Candara" pitchFamily="34" charset="0"/>
              </a:rPr>
              <a:t>th</a:t>
            </a:r>
            <a:r>
              <a:rPr lang="en-US" sz="2400" b="1" i="1" dirty="0">
                <a:solidFill>
                  <a:srgbClr val="FF0000"/>
                </a:solidFill>
                <a:latin typeface="Candara" pitchFamily="34" charset="0"/>
              </a:rPr>
              <a:t>  </a:t>
            </a:r>
            <a:r>
              <a:rPr lang="en-US" sz="2400" b="1" i="1" dirty="0">
                <a:latin typeface="Candara" pitchFamily="34" charset="0"/>
              </a:rPr>
              <a:t>to </a:t>
            </a:r>
            <a:r>
              <a:rPr lang="en-US" sz="2400" b="1" i="1" dirty="0">
                <a:solidFill>
                  <a:srgbClr val="FF0000"/>
                </a:solidFill>
                <a:latin typeface="Candara" pitchFamily="34" charset="0"/>
              </a:rPr>
              <a:t>the 8</a:t>
            </a:r>
            <a:r>
              <a:rPr lang="en-US" sz="2400" b="1" i="1" baseline="30000" dirty="0">
                <a:solidFill>
                  <a:srgbClr val="FF0000"/>
                </a:solidFill>
                <a:latin typeface="Candara" pitchFamily="34" charset="0"/>
              </a:rPr>
              <a:t>th</a:t>
            </a:r>
            <a:r>
              <a:rPr lang="en-US" sz="2400" b="1" i="1" dirty="0">
                <a:solidFill>
                  <a:srgbClr val="FF0000"/>
                </a:solidFill>
                <a:latin typeface="Candara" pitchFamily="34" charset="0"/>
              </a:rPr>
              <a:t>  </a:t>
            </a:r>
            <a:r>
              <a:rPr lang="en-US" sz="2400" b="1" i="1" dirty="0">
                <a:latin typeface="Candara" pitchFamily="34" charset="0"/>
              </a:rPr>
              <a:t>thoracic vertebrae</a:t>
            </a:r>
            <a:endParaRPr lang="ar-IQ" sz="2400" b="1" i="1" dirty="0">
              <a:latin typeface="Candara" pitchFamily="34" charset="0"/>
            </a:endParaRPr>
          </a:p>
        </p:txBody>
      </p:sp>
      <p:sp>
        <p:nvSpPr>
          <p:cNvPr id="3" name="Rectangle 2"/>
          <p:cNvSpPr/>
          <p:nvPr/>
        </p:nvSpPr>
        <p:spPr>
          <a:xfrm>
            <a:off x="76200" y="101025"/>
            <a:ext cx="2265364" cy="584775"/>
          </a:xfrm>
          <a:prstGeom prst="rect">
            <a:avLst/>
          </a:prstGeom>
          <a:ln w="76200">
            <a:solidFill>
              <a:srgbClr val="00FF00"/>
            </a:solidFill>
          </a:ln>
        </p:spPr>
        <p:txBody>
          <a:bodyPr wrap="none">
            <a:spAutoFit/>
          </a:bodyPr>
          <a:lstStyle/>
          <a:p>
            <a:r>
              <a:rPr lang="en-US" sz="3200" b="1" i="1" dirty="0">
                <a:solidFill>
                  <a:srgbClr val="FF0000"/>
                </a:solidFill>
                <a:latin typeface="Candara" pitchFamily="34" charset="0"/>
              </a:rPr>
              <a:t>Pericardium</a:t>
            </a:r>
          </a:p>
        </p:txBody>
      </p:sp>
      <p:pic>
        <p:nvPicPr>
          <p:cNvPr id="6146" name="Picture 2" descr="http://www.elsevierimages.com/images/vpv/000/000/026/26073-0550x0475.jpg"/>
          <p:cNvPicPr>
            <a:picLocks noChangeAspect="1" noChangeArrowheads="1"/>
          </p:cNvPicPr>
          <p:nvPr/>
        </p:nvPicPr>
        <p:blipFill>
          <a:blip r:embed="rId2" cstate="print"/>
          <a:srcRect/>
          <a:stretch>
            <a:fillRect/>
          </a:stretch>
        </p:blipFill>
        <p:spPr bwMode="auto">
          <a:xfrm>
            <a:off x="228600" y="2133600"/>
            <a:ext cx="3948546" cy="4572000"/>
          </a:xfrm>
          <a:prstGeom prst="rect">
            <a:avLst/>
          </a:prstGeom>
          <a:noFill/>
          <a:ln w="57150">
            <a:solidFill>
              <a:schemeClr val="accent6">
                <a:lumMod val="75000"/>
              </a:schemeClr>
            </a:solidFill>
          </a:ln>
        </p:spPr>
      </p:pic>
      <p:pic>
        <p:nvPicPr>
          <p:cNvPr id="6148" name="Picture 4" descr="http://medicine.academic.ru/pictures/medicine/928.jpg"/>
          <p:cNvPicPr>
            <a:picLocks noChangeAspect="1" noChangeArrowheads="1"/>
          </p:cNvPicPr>
          <p:nvPr/>
        </p:nvPicPr>
        <p:blipFill>
          <a:blip r:embed="rId3" cstate="print"/>
          <a:srcRect/>
          <a:stretch>
            <a:fillRect/>
          </a:stretch>
        </p:blipFill>
        <p:spPr bwMode="auto">
          <a:xfrm>
            <a:off x="4419600" y="3124200"/>
            <a:ext cx="4503649" cy="3581400"/>
          </a:xfrm>
          <a:prstGeom prst="rect">
            <a:avLst/>
          </a:prstGeom>
          <a:noFill/>
          <a:ln w="57150">
            <a:solidFill>
              <a:schemeClr val="accent6">
                <a:lumMod val="75000"/>
              </a:schemeClr>
            </a:solidFill>
          </a:ln>
        </p:spPr>
      </p:pic>
      <p:sp>
        <p:nvSpPr>
          <p:cNvPr id="6" name="عنصر نائب للتاريخ 5"/>
          <p:cNvSpPr>
            <a:spLocks noGrp="1"/>
          </p:cNvSpPr>
          <p:nvPr>
            <p:ph type="dt" sz="half" idx="10"/>
          </p:nvPr>
        </p:nvSpPr>
        <p:spPr>
          <a:xfrm>
            <a:off x="7620000" y="0"/>
            <a:ext cx="1371600" cy="365125"/>
          </a:xfrm>
        </p:spPr>
        <p:txBody>
          <a:bodyPr/>
          <a:lstStyle/>
          <a:p>
            <a:r>
              <a:rPr lang="en-US" b="1">
                <a:solidFill>
                  <a:srgbClr val="0033CC"/>
                </a:solidFill>
              </a:rPr>
              <a:t>8 November 2021</a:t>
            </a:r>
            <a:endParaRPr lang="en-US" b="1" dirty="0">
              <a:solidFill>
                <a:srgbClr val="0033CC"/>
              </a:solidFill>
            </a:endParaRPr>
          </a:p>
        </p:txBody>
      </p:sp>
      <p:sp>
        <p:nvSpPr>
          <p:cNvPr id="7" name="عنصر نائب لرقم الشريحة 6"/>
          <p:cNvSpPr>
            <a:spLocks noGrp="1"/>
          </p:cNvSpPr>
          <p:nvPr>
            <p:ph type="sldNum" sz="quarter" idx="12"/>
          </p:nvPr>
        </p:nvSpPr>
        <p:spPr>
          <a:xfrm>
            <a:off x="6400800" y="0"/>
            <a:ext cx="381000" cy="365125"/>
          </a:xfrm>
        </p:spPr>
        <p:txBody>
          <a:bodyPr/>
          <a:lstStyle/>
          <a:p>
            <a:fld id="{B6F15528-21DE-4FAA-801E-634DDDAF4B2B}" type="slidenum">
              <a:rPr lang="en-US" b="1" smtClean="0">
                <a:solidFill>
                  <a:srgbClr val="0033CC"/>
                </a:solidFill>
              </a:rPr>
              <a:pPr/>
              <a:t>19</a:t>
            </a:fld>
            <a:endParaRPr lang="en-US" b="1" dirty="0">
              <a:solidFill>
                <a:srgbClr val="0033CC"/>
              </a:solidFill>
            </a:endParaRPr>
          </a:p>
        </p:txBody>
      </p:sp>
      <p:sp>
        <p:nvSpPr>
          <p:cNvPr id="8" name="عنصر نائب للتذييل 7"/>
          <p:cNvSpPr>
            <a:spLocks noGrp="1"/>
          </p:cNvSpPr>
          <p:nvPr>
            <p:ph type="ftr" sz="quarter" idx="11"/>
          </p:nvPr>
        </p:nvSpPr>
        <p:spPr>
          <a:xfrm>
            <a:off x="3505200" y="0"/>
            <a:ext cx="2895600" cy="365125"/>
          </a:xfrm>
        </p:spPr>
        <p:txBody>
          <a:bodyPr/>
          <a:lstStyle/>
          <a:p>
            <a:r>
              <a:rPr lang="en-US" b="1">
                <a:solidFill>
                  <a:srgbClr val="0033CC"/>
                </a:solidFill>
              </a:rPr>
              <a:t>Dr. Aiman Qais Afar</a:t>
            </a:r>
            <a:endParaRPr lang="en-US" b="1" dirty="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2491388" cy="584775"/>
          </a:xfrm>
          <a:prstGeom prst="rect">
            <a:avLst/>
          </a:prstGeom>
          <a:ln w="57150">
            <a:solidFill>
              <a:srgbClr val="00FF00"/>
            </a:solidFill>
          </a:ln>
        </p:spPr>
        <p:txBody>
          <a:bodyPr wrap="none">
            <a:spAutoFit/>
          </a:bodyPr>
          <a:lstStyle/>
          <a:p>
            <a:r>
              <a:rPr lang="en-US" sz="3200" b="1" i="1" dirty="0">
                <a:solidFill>
                  <a:srgbClr val="FF0000"/>
                </a:solidFill>
                <a:latin typeface="Candara" pitchFamily="34" charset="0"/>
              </a:rPr>
              <a:t>Mediastinum</a:t>
            </a:r>
            <a:endParaRPr lang="ar-IQ" sz="3200" b="1" i="1" dirty="0">
              <a:solidFill>
                <a:srgbClr val="FF0000"/>
              </a:solidFill>
              <a:latin typeface="Candara" pitchFamily="34" charset="0"/>
            </a:endParaRPr>
          </a:p>
        </p:txBody>
      </p:sp>
      <p:pic>
        <p:nvPicPr>
          <p:cNvPr id="1026" name="Picture 2"/>
          <p:cNvPicPr>
            <a:picLocks noChangeAspect="1" noChangeArrowheads="1"/>
          </p:cNvPicPr>
          <p:nvPr/>
        </p:nvPicPr>
        <p:blipFill>
          <a:blip r:embed="rId2" cstate="print"/>
          <a:srcRect l="25768" t="52083" r="50220" b="17708"/>
          <a:stretch>
            <a:fillRect/>
          </a:stretch>
        </p:blipFill>
        <p:spPr bwMode="auto">
          <a:xfrm>
            <a:off x="3657600" y="1600200"/>
            <a:ext cx="5257799" cy="3718931"/>
          </a:xfrm>
          <a:prstGeom prst="rect">
            <a:avLst/>
          </a:prstGeom>
          <a:noFill/>
          <a:ln w="76200">
            <a:solidFill>
              <a:srgbClr val="00FF00"/>
            </a:solidFill>
            <a:miter lim="800000"/>
            <a:headEnd/>
            <a:tailEnd/>
          </a:ln>
        </p:spPr>
      </p:pic>
      <p:sp>
        <p:nvSpPr>
          <p:cNvPr id="6" name="عنصر نائب للتاريخ 5"/>
          <p:cNvSpPr>
            <a:spLocks noGrp="1"/>
          </p:cNvSpPr>
          <p:nvPr>
            <p:ph type="dt" sz="half" idx="10"/>
          </p:nvPr>
        </p:nvSpPr>
        <p:spPr>
          <a:xfrm>
            <a:off x="457200" y="6492875"/>
            <a:ext cx="2133600" cy="365125"/>
          </a:xfrm>
        </p:spPr>
        <p:txBody>
          <a:bodyPr/>
          <a:lstStyle/>
          <a:p>
            <a:r>
              <a:rPr lang="en-US" b="1" dirty="0">
                <a:solidFill>
                  <a:srgbClr val="0033CC"/>
                </a:solidFill>
              </a:rPr>
              <a:t>8 November 2021</a:t>
            </a:r>
          </a:p>
        </p:txBody>
      </p:sp>
      <p:sp>
        <p:nvSpPr>
          <p:cNvPr id="7" name="عنصر نائب لرقم الشريحة 6"/>
          <p:cNvSpPr>
            <a:spLocks noGrp="1"/>
          </p:cNvSpPr>
          <p:nvPr>
            <p:ph type="sldNum" sz="quarter" idx="12"/>
          </p:nvPr>
        </p:nvSpPr>
        <p:spPr>
          <a:xfrm>
            <a:off x="6553200" y="6492875"/>
            <a:ext cx="2133600" cy="365125"/>
          </a:xfrm>
        </p:spPr>
        <p:txBody>
          <a:bodyPr/>
          <a:lstStyle/>
          <a:p>
            <a:fld id="{B6F15528-21DE-4FAA-801E-634DDDAF4B2B}" type="slidenum">
              <a:rPr lang="en-US" b="1" smtClean="0">
                <a:solidFill>
                  <a:srgbClr val="0033CC"/>
                </a:solidFill>
              </a:rPr>
              <a:pPr/>
              <a:t>2</a:t>
            </a:fld>
            <a:endParaRPr lang="en-US" b="1" dirty="0">
              <a:solidFill>
                <a:srgbClr val="0033CC"/>
              </a:solidFill>
            </a:endParaRPr>
          </a:p>
        </p:txBody>
      </p:sp>
      <p:sp>
        <p:nvSpPr>
          <p:cNvPr id="8" name="عنصر نائب للتذييل 7"/>
          <p:cNvSpPr>
            <a:spLocks noGrp="1"/>
          </p:cNvSpPr>
          <p:nvPr>
            <p:ph type="ftr" sz="quarter" idx="11"/>
          </p:nvPr>
        </p:nvSpPr>
        <p:spPr>
          <a:xfrm>
            <a:off x="3124200" y="6492875"/>
            <a:ext cx="2895600" cy="365125"/>
          </a:xfrm>
        </p:spPr>
        <p:txBody>
          <a:bodyPr/>
          <a:lstStyle/>
          <a:p>
            <a:r>
              <a:rPr lang="en-US" b="1" dirty="0">
                <a:solidFill>
                  <a:srgbClr val="0033CC"/>
                </a:solidFill>
              </a:rPr>
              <a:t>Dr. Aiman Qais Afar</a:t>
            </a:r>
          </a:p>
        </p:txBody>
      </p:sp>
      <p:sp>
        <p:nvSpPr>
          <p:cNvPr id="9" name="مستطيل 8"/>
          <p:cNvSpPr/>
          <p:nvPr/>
        </p:nvSpPr>
        <p:spPr>
          <a:xfrm>
            <a:off x="152400" y="676870"/>
            <a:ext cx="8686800" cy="1200329"/>
          </a:xfrm>
          <a:prstGeom prst="rect">
            <a:avLst/>
          </a:prstGeom>
        </p:spPr>
        <p:txBody>
          <a:bodyPr wrap="square">
            <a:spAutoFit/>
          </a:bodyPr>
          <a:lstStyle/>
          <a:p>
            <a:r>
              <a:rPr lang="en-GB" sz="2400" b="1" i="1" dirty="0">
                <a:latin typeface="Candara" pitchFamily="34" charset="0"/>
              </a:rPr>
              <a:t>The mediastinum, occupied by the viscera between the pulmonary cavities, </a:t>
            </a:r>
            <a:r>
              <a:rPr lang="en-GB" sz="2400" b="1" i="1" dirty="0">
                <a:solidFill>
                  <a:srgbClr val="0066FF"/>
                </a:solidFill>
                <a:latin typeface="Candara" pitchFamily="34" charset="0"/>
              </a:rPr>
              <a:t>is the central compartment of the thoracic cavity .</a:t>
            </a:r>
          </a:p>
          <a:p>
            <a:r>
              <a:rPr lang="en-GB" sz="2400" b="1" i="1" dirty="0">
                <a:latin typeface="Candara" pitchFamily="34" charset="0"/>
              </a:rPr>
              <a:t>The mediastinum:</a:t>
            </a:r>
          </a:p>
        </p:txBody>
      </p:sp>
      <p:sp>
        <p:nvSpPr>
          <p:cNvPr id="10" name="مستطيل 9"/>
          <p:cNvSpPr/>
          <p:nvPr/>
        </p:nvSpPr>
        <p:spPr>
          <a:xfrm>
            <a:off x="162910" y="2328208"/>
            <a:ext cx="3494690" cy="1938992"/>
          </a:xfrm>
          <a:prstGeom prst="rect">
            <a:avLst/>
          </a:prstGeom>
        </p:spPr>
        <p:txBody>
          <a:bodyPr wrap="square">
            <a:spAutoFit/>
          </a:bodyPr>
          <a:lstStyle/>
          <a:p>
            <a:r>
              <a:rPr lang="en-GB" sz="2400" b="1" i="1" dirty="0">
                <a:latin typeface="Candara" pitchFamily="34" charset="0"/>
              </a:rPr>
              <a:t>• Is covered on each side by </a:t>
            </a:r>
            <a:r>
              <a:rPr lang="en-GB" sz="2400" b="1" i="1" dirty="0">
                <a:solidFill>
                  <a:schemeClr val="accent6">
                    <a:lumMod val="75000"/>
                  </a:schemeClr>
                </a:solidFill>
                <a:latin typeface="Candara" pitchFamily="34" charset="0"/>
              </a:rPr>
              <a:t>mediastinal pleura </a:t>
            </a:r>
            <a:r>
              <a:rPr lang="en-GB" sz="2400" b="1" i="1" dirty="0">
                <a:latin typeface="Candara" pitchFamily="34" charset="0"/>
              </a:rPr>
              <a:t>and contains all the thoracic viscera and structures, except the lungs</a:t>
            </a:r>
          </a:p>
        </p:txBody>
      </p:sp>
      <p:sp>
        <p:nvSpPr>
          <p:cNvPr id="11" name="TextBox 10">
            <a:extLst>
              <a:ext uri="{FF2B5EF4-FFF2-40B4-BE49-F238E27FC236}">
                <a16:creationId xmlns:a16="http://schemas.microsoft.com/office/drawing/2014/main" id="{67BD77C9-FBC0-4BD9-B686-E2D41F148FA7}"/>
              </a:ext>
            </a:extLst>
          </p:cNvPr>
          <p:cNvSpPr txBox="1"/>
          <p:nvPr/>
        </p:nvSpPr>
        <p:spPr>
          <a:xfrm>
            <a:off x="152401" y="5352871"/>
            <a:ext cx="8991599" cy="1200329"/>
          </a:xfrm>
          <a:prstGeom prst="rect">
            <a:avLst/>
          </a:prstGeom>
          <a:noFill/>
        </p:spPr>
        <p:txBody>
          <a:bodyPr wrap="square">
            <a:spAutoFit/>
          </a:bodyPr>
          <a:lstStyle/>
          <a:p>
            <a:pPr marL="342900" indent="-342900">
              <a:buFont typeface="Wingdings" panose="05000000000000000000" pitchFamily="2" charset="2"/>
              <a:buChar char="§"/>
            </a:pPr>
            <a:r>
              <a:rPr kumimoji="0" lang="en-GB" sz="2400" b="1" i="1" u="none" strike="noStrike" kern="1200" cap="none" spc="0" normalizeH="0" baseline="0" noProof="0" dirty="0">
                <a:ln>
                  <a:noFill/>
                </a:ln>
                <a:solidFill>
                  <a:prstClr val="black"/>
                </a:solidFill>
                <a:effectLst/>
                <a:uLnTx/>
                <a:uFillTx/>
                <a:latin typeface="Candara" pitchFamily="34" charset="0"/>
              </a:rPr>
              <a:t>Extends from the superior thoracic aperture to the diaphragm </a:t>
            </a:r>
            <a:r>
              <a:rPr kumimoji="0" lang="en-GB" sz="2400" b="1" i="1" u="none" strike="noStrike" kern="1200" cap="none" spc="0" normalizeH="0" baseline="0" noProof="0" dirty="0">
                <a:ln>
                  <a:noFill/>
                </a:ln>
                <a:solidFill>
                  <a:srgbClr val="FF0000"/>
                </a:solidFill>
                <a:effectLst/>
                <a:uLnTx/>
                <a:uFillTx/>
                <a:latin typeface="Candara" pitchFamily="34" charset="0"/>
              </a:rPr>
              <a:t>inferiorly</a:t>
            </a:r>
            <a:r>
              <a:rPr kumimoji="0" lang="en-GB" sz="2400" b="1" i="1" u="none" strike="noStrike" kern="1200" cap="none" spc="0" normalizeH="0" baseline="0" noProof="0" dirty="0">
                <a:ln>
                  <a:noFill/>
                </a:ln>
                <a:solidFill>
                  <a:prstClr val="black"/>
                </a:solidFill>
                <a:effectLst/>
                <a:uLnTx/>
                <a:uFillTx/>
                <a:latin typeface="Candara" pitchFamily="34" charset="0"/>
              </a:rPr>
              <a:t> and from the sternum and costal cartilages </a:t>
            </a:r>
            <a:r>
              <a:rPr kumimoji="0" lang="en-GB" sz="2400" b="1" i="1" u="none" strike="noStrike" kern="1200" cap="none" spc="0" normalizeH="0" baseline="0" noProof="0" dirty="0">
                <a:ln>
                  <a:noFill/>
                </a:ln>
                <a:solidFill>
                  <a:srgbClr val="FF0000"/>
                </a:solidFill>
                <a:effectLst/>
                <a:uLnTx/>
                <a:uFillTx/>
                <a:latin typeface="Candara" pitchFamily="34" charset="0"/>
              </a:rPr>
              <a:t>anteriorly</a:t>
            </a:r>
            <a:r>
              <a:rPr kumimoji="0" lang="en-GB" sz="2400" b="1" i="1" u="none" strike="noStrike" kern="1200" cap="none" spc="0" normalizeH="0" baseline="0" noProof="0" dirty="0">
                <a:ln>
                  <a:noFill/>
                </a:ln>
                <a:solidFill>
                  <a:prstClr val="black"/>
                </a:solidFill>
                <a:effectLst/>
                <a:uLnTx/>
                <a:uFillTx/>
                <a:latin typeface="Candara" pitchFamily="34" charset="0"/>
              </a:rPr>
              <a:t> to the bodies of the thoracic vertebrae </a:t>
            </a:r>
            <a:r>
              <a:rPr kumimoji="0" lang="en-GB" sz="2400" b="1" i="1" u="none" strike="noStrike" kern="1200" cap="none" spc="0" normalizeH="0" baseline="0" noProof="0" dirty="0">
                <a:ln>
                  <a:noFill/>
                </a:ln>
                <a:solidFill>
                  <a:srgbClr val="FF0000"/>
                </a:solidFill>
                <a:effectLst/>
                <a:uLnTx/>
                <a:uFillTx/>
                <a:latin typeface="Candara" pitchFamily="34" charset="0"/>
              </a:rPr>
              <a:t>posteriorly</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85800"/>
            <a:ext cx="8915400" cy="2308324"/>
          </a:xfrm>
          <a:prstGeom prst="rect">
            <a:avLst/>
          </a:prstGeom>
        </p:spPr>
        <p:txBody>
          <a:bodyPr wrap="square">
            <a:spAutoFit/>
          </a:bodyPr>
          <a:lstStyle/>
          <a:p>
            <a:r>
              <a:rPr lang="en-US" sz="2400" b="1" i="1" dirty="0">
                <a:latin typeface="Candara" pitchFamily="34" charset="0"/>
              </a:rPr>
              <a:t>Is the strong fibrous part of the sac.</a:t>
            </a:r>
          </a:p>
          <a:p>
            <a:r>
              <a:rPr lang="en-US" sz="2400" b="1" i="1" dirty="0">
                <a:latin typeface="Candara" pitchFamily="34" charset="0"/>
              </a:rPr>
              <a:t> It is firmly attached below to the central tendon of the diaphragm. </a:t>
            </a:r>
          </a:p>
          <a:p>
            <a:endParaRPr lang="en-US" sz="2400" b="1" i="1" dirty="0">
              <a:latin typeface="Candara" pitchFamily="34" charset="0"/>
            </a:endParaRPr>
          </a:p>
          <a:p>
            <a:r>
              <a:rPr lang="en-US" sz="2400" b="1" i="1" dirty="0">
                <a:latin typeface="Candara" pitchFamily="34" charset="0"/>
              </a:rPr>
              <a:t>It fuses with the outer coats of the great blood vessels passing through it namely, the </a:t>
            </a:r>
            <a:r>
              <a:rPr lang="en-US" sz="2400" b="1" i="1" dirty="0">
                <a:solidFill>
                  <a:srgbClr val="FF0000"/>
                </a:solidFill>
                <a:latin typeface="Candara" pitchFamily="34" charset="0"/>
              </a:rPr>
              <a:t>aorta</a:t>
            </a:r>
            <a:r>
              <a:rPr lang="en-US" sz="2400" b="1" i="1" dirty="0">
                <a:latin typeface="Candara" pitchFamily="34" charset="0"/>
              </a:rPr>
              <a:t>, the </a:t>
            </a:r>
            <a:r>
              <a:rPr lang="en-US" sz="2400" b="1" i="1" dirty="0">
                <a:solidFill>
                  <a:schemeClr val="tx2">
                    <a:lumMod val="60000"/>
                    <a:lumOff val="40000"/>
                  </a:schemeClr>
                </a:solidFill>
                <a:latin typeface="Candara" pitchFamily="34" charset="0"/>
              </a:rPr>
              <a:t>pulmonary trunk</a:t>
            </a:r>
            <a:r>
              <a:rPr lang="en-US" sz="2400" b="1" i="1" dirty="0">
                <a:latin typeface="Candara" pitchFamily="34" charset="0"/>
              </a:rPr>
              <a:t>, the </a:t>
            </a:r>
            <a:r>
              <a:rPr lang="en-US" sz="2400" b="1" i="1" dirty="0">
                <a:solidFill>
                  <a:schemeClr val="tx2">
                    <a:lumMod val="60000"/>
                    <a:lumOff val="40000"/>
                  </a:schemeClr>
                </a:solidFill>
                <a:latin typeface="Candara" pitchFamily="34" charset="0"/>
              </a:rPr>
              <a:t>superior and inferior venae cavae</a:t>
            </a:r>
            <a:r>
              <a:rPr lang="en-US" sz="2400" b="1" i="1" dirty="0">
                <a:latin typeface="Candara" pitchFamily="34" charset="0"/>
              </a:rPr>
              <a:t>, and the </a:t>
            </a:r>
            <a:r>
              <a:rPr lang="en-US" sz="2400" b="1" i="1" dirty="0">
                <a:solidFill>
                  <a:srgbClr val="FF0000"/>
                </a:solidFill>
                <a:latin typeface="Candara" pitchFamily="34" charset="0"/>
              </a:rPr>
              <a:t>pulmonary veins </a:t>
            </a:r>
            <a:r>
              <a:rPr lang="en-US" sz="2400" b="1" i="1" dirty="0">
                <a:latin typeface="Candara" pitchFamily="34" charset="0"/>
              </a:rPr>
              <a:t> </a:t>
            </a:r>
            <a:endParaRPr lang="ar-IQ" sz="2400" b="1" i="1" dirty="0">
              <a:latin typeface="Candara" pitchFamily="34" charset="0"/>
            </a:endParaRPr>
          </a:p>
        </p:txBody>
      </p:sp>
      <p:sp>
        <p:nvSpPr>
          <p:cNvPr id="5" name="Rectangle 4"/>
          <p:cNvSpPr/>
          <p:nvPr/>
        </p:nvSpPr>
        <p:spPr>
          <a:xfrm>
            <a:off x="228600" y="101025"/>
            <a:ext cx="3623108" cy="584775"/>
          </a:xfrm>
          <a:prstGeom prst="rect">
            <a:avLst/>
          </a:prstGeom>
          <a:solidFill>
            <a:schemeClr val="bg1">
              <a:lumMod val="95000"/>
            </a:schemeClr>
          </a:solidFill>
          <a:ln w="76200">
            <a:solidFill>
              <a:srgbClr val="00FF00"/>
            </a:solidFill>
          </a:ln>
        </p:spPr>
        <p:txBody>
          <a:bodyPr wrap="none">
            <a:spAutoFit/>
          </a:bodyPr>
          <a:lstStyle/>
          <a:p>
            <a:r>
              <a:rPr lang="en-US" sz="3200" b="1" i="1" dirty="0">
                <a:solidFill>
                  <a:srgbClr val="FF0000"/>
                </a:solidFill>
                <a:latin typeface="Candara" pitchFamily="34" charset="0"/>
              </a:rPr>
              <a:t>Fibrous Pericardium</a:t>
            </a:r>
          </a:p>
        </p:txBody>
      </p:sp>
      <p:pic>
        <p:nvPicPr>
          <p:cNvPr id="30722" name="Picture 2" descr="https://classconnection.s3.amazonaws.com/774/flashcards/2059774/png/2-1417696D1ED2EDE7FBE.png"/>
          <p:cNvPicPr>
            <a:picLocks noChangeAspect="1" noChangeArrowheads="1"/>
          </p:cNvPicPr>
          <p:nvPr/>
        </p:nvPicPr>
        <p:blipFill>
          <a:blip r:embed="rId2" cstate="print"/>
          <a:srcRect/>
          <a:stretch>
            <a:fillRect/>
          </a:stretch>
        </p:blipFill>
        <p:spPr bwMode="auto">
          <a:xfrm>
            <a:off x="762000" y="3049515"/>
            <a:ext cx="3733800" cy="3503685"/>
          </a:xfrm>
          <a:prstGeom prst="rect">
            <a:avLst/>
          </a:prstGeom>
          <a:noFill/>
          <a:ln w="38100">
            <a:solidFill>
              <a:schemeClr val="accent6">
                <a:lumMod val="75000"/>
              </a:schemeClr>
            </a:solidFill>
          </a:ln>
        </p:spPr>
      </p:pic>
      <p:pic>
        <p:nvPicPr>
          <p:cNvPr id="30724" name="Picture 4" descr="http://bioserv.fiu.edu/~walterm/fund_sp2004/heart/FG12_02.jpg"/>
          <p:cNvPicPr>
            <a:picLocks noChangeAspect="1" noChangeArrowheads="1"/>
          </p:cNvPicPr>
          <p:nvPr/>
        </p:nvPicPr>
        <p:blipFill>
          <a:blip r:embed="rId3" cstate="print"/>
          <a:srcRect t="5333" r="42000" b="29333"/>
          <a:stretch>
            <a:fillRect/>
          </a:stretch>
        </p:blipFill>
        <p:spPr bwMode="auto">
          <a:xfrm>
            <a:off x="4800600" y="3129454"/>
            <a:ext cx="3962400" cy="3347546"/>
          </a:xfrm>
          <a:prstGeom prst="rect">
            <a:avLst/>
          </a:prstGeom>
          <a:noFill/>
          <a:ln w="38100">
            <a:solidFill>
              <a:schemeClr val="accent6">
                <a:lumMod val="75000"/>
              </a:schemeClr>
            </a:solidFill>
          </a:ln>
        </p:spPr>
      </p:pic>
      <p:sp>
        <p:nvSpPr>
          <p:cNvPr id="6" name="عنصر نائب للتاريخ 5"/>
          <p:cNvSpPr>
            <a:spLocks noGrp="1"/>
          </p:cNvSpPr>
          <p:nvPr>
            <p:ph type="dt" sz="half" idx="10"/>
          </p:nvPr>
        </p:nvSpPr>
        <p:spPr>
          <a:xfrm>
            <a:off x="457200" y="6553200"/>
            <a:ext cx="2133600" cy="365125"/>
          </a:xfrm>
        </p:spPr>
        <p:txBody>
          <a:bodyPr/>
          <a:lstStyle/>
          <a:p>
            <a:r>
              <a:rPr lang="en-US" b="1">
                <a:solidFill>
                  <a:srgbClr val="0033CC"/>
                </a:solidFill>
              </a:rPr>
              <a:t>8 November 2021</a:t>
            </a:r>
            <a:endParaRPr lang="en-US" b="1" dirty="0">
              <a:solidFill>
                <a:srgbClr val="0033CC"/>
              </a:solidFill>
            </a:endParaRPr>
          </a:p>
        </p:txBody>
      </p:sp>
      <p:sp>
        <p:nvSpPr>
          <p:cNvPr id="7" name="عنصر نائب لرقم الشريحة 6"/>
          <p:cNvSpPr>
            <a:spLocks noGrp="1"/>
          </p:cNvSpPr>
          <p:nvPr>
            <p:ph type="sldNum" sz="quarter" idx="12"/>
          </p:nvPr>
        </p:nvSpPr>
        <p:spPr>
          <a:xfrm>
            <a:off x="6553200" y="6569075"/>
            <a:ext cx="2133600" cy="365125"/>
          </a:xfrm>
        </p:spPr>
        <p:txBody>
          <a:bodyPr/>
          <a:lstStyle/>
          <a:p>
            <a:fld id="{B6F15528-21DE-4FAA-801E-634DDDAF4B2B}" type="slidenum">
              <a:rPr lang="en-US" b="1" smtClean="0">
                <a:solidFill>
                  <a:srgbClr val="0033CC"/>
                </a:solidFill>
              </a:rPr>
              <a:pPr/>
              <a:t>20</a:t>
            </a:fld>
            <a:endParaRPr lang="en-US" b="1" dirty="0">
              <a:solidFill>
                <a:srgbClr val="0033CC"/>
              </a:solidFill>
            </a:endParaRPr>
          </a:p>
        </p:txBody>
      </p:sp>
      <p:sp>
        <p:nvSpPr>
          <p:cNvPr id="8" name="عنصر نائب للتذييل 7"/>
          <p:cNvSpPr>
            <a:spLocks noGrp="1"/>
          </p:cNvSpPr>
          <p:nvPr>
            <p:ph type="ftr" sz="quarter" idx="11"/>
          </p:nvPr>
        </p:nvSpPr>
        <p:spPr>
          <a:xfrm>
            <a:off x="3124200" y="6553200"/>
            <a:ext cx="2895600" cy="365125"/>
          </a:xfrm>
        </p:spPr>
        <p:txBody>
          <a:bodyPr/>
          <a:lstStyle/>
          <a:p>
            <a:r>
              <a:rPr lang="en-US" b="1">
                <a:solidFill>
                  <a:srgbClr val="0033CC"/>
                </a:solidFill>
              </a:rPr>
              <a:t>Dr. Aiman Qais Afar</a:t>
            </a:r>
            <a:endParaRPr lang="en-US" b="1" dirty="0">
              <a:solidFill>
                <a:srgbClr val="0033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9203"/>
            <a:ext cx="8686800" cy="830997"/>
          </a:xfrm>
          <a:prstGeom prst="rect">
            <a:avLst/>
          </a:prstGeom>
        </p:spPr>
        <p:txBody>
          <a:bodyPr wrap="square">
            <a:spAutoFit/>
          </a:bodyPr>
          <a:lstStyle/>
          <a:p>
            <a:r>
              <a:rPr lang="en-US" sz="2400" b="1" i="1" dirty="0">
                <a:latin typeface="Candara" pitchFamily="34" charset="0"/>
              </a:rPr>
              <a:t>The fibrous pericardium is attached in front to the sternum by </a:t>
            </a:r>
            <a:r>
              <a:rPr lang="en-US" sz="2400" b="1" i="1" dirty="0">
                <a:solidFill>
                  <a:srgbClr val="0033CC"/>
                </a:solidFill>
                <a:latin typeface="Candara" pitchFamily="34" charset="0"/>
              </a:rPr>
              <a:t>the sternopericardial ligaments</a:t>
            </a:r>
            <a:endParaRPr lang="ar-IQ" sz="2400" b="1" i="1" dirty="0">
              <a:solidFill>
                <a:srgbClr val="0033CC"/>
              </a:solidFill>
              <a:latin typeface="Candara" pitchFamily="34" charset="0"/>
            </a:endParaRPr>
          </a:p>
        </p:txBody>
      </p:sp>
      <p:pic>
        <p:nvPicPr>
          <p:cNvPr id="4098" name="Picture 2"/>
          <p:cNvPicPr>
            <a:picLocks noChangeAspect="1" noChangeArrowheads="1"/>
          </p:cNvPicPr>
          <p:nvPr/>
        </p:nvPicPr>
        <p:blipFill>
          <a:blip r:embed="rId2" cstate="print"/>
          <a:srcRect l="25769" t="16667" r="30308" b="22917"/>
          <a:stretch>
            <a:fillRect/>
          </a:stretch>
        </p:blipFill>
        <p:spPr bwMode="auto">
          <a:xfrm>
            <a:off x="1676400" y="1828800"/>
            <a:ext cx="5715000" cy="4419600"/>
          </a:xfrm>
          <a:prstGeom prst="rect">
            <a:avLst/>
          </a:prstGeom>
          <a:noFill/>
          <a:ln w="57150">
            <a:solidFill>
              <a:schemeClr val="accent6">
                <a:lumMod val="75000"/>
              </a:schemeClr>
            </a:solidFill>
            <a:miter lim="800000"/>
            <a:headEnd/>
            <a:tailEnd/>
          </a:ln>
        </p:spPr>
      </p:pic>
      <p:sp>
        <p:nvSpPr>
          <p:cNvPr id="5" name="عنصر نائب للتاريخ 4"/>
          <p:cNvSpPr>
            <a:spLocks noGrp="1"/>
          </p:cNvSpPr>
          <p:nvPr>
            <p:ph type="dt" sz="half" idx="10"/>
          </p:nvPr>
        </p:nvSpPr>
        <p:spPr/>
        <p:txBody>
          <a:bodyPr/>
          <a:lstStyle/>
          <a:p>
            <a:r>
              <a:rPr lang="en-US" b="1">
                <a:solidFill>
                  <a:srgbClr val="0033CC"/>
                </a:solidFill>
              </a:rPr>
              <a:t>8 November 2021</a:t>
            </a:r>
            <a:endParaRPr lang="en-US" b="1" dirty="0">
              <a:solidFill>
                <a:srgbClr val="0033CC"/>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b="1" smtClean="0">
                <a:solidFill>
                  <a:srgbClr val="0033CC"/>
                </a:solidFill>
              </a:rPr>
              <a:pPr/>
              <a:t>21</a:t>
            </a:fld>
            <a:endParaRPr lang="en-US" b="1" dirty="0">
              <a:solidFill>
                <a:srgbClr val="0033CC"/>
              </a:solidFill>
            </a:endParaRPr>
          </a:p>
        </p:txBody>
      </p:sp>
      <p:sp>
        <p:nvSpPr>
          <p:cNvPr id="7" name="عنصر نائب للتذييل 6"/>
          <p:cNvSpPr>
            <a:spLocks noGrp="1"/>
          </p:cNvSpPr>
          <p:nvPr>
            <p:ph type="ftr" sz="quarter" idx="11"/>
          </p:nvPr>
        </p:nvSpPr>
        <p:spPr/>
        <p:txBody>
          <a:bodyPr/>
          <a:lstStyle/>
          <a:p>
            <a:r>
              <a:rPr lang="en-US" b="1">
                <a:solidFill>
                  <a:srgbClr val="0033CC"/>
                </a:solidFill>
              </a:rPr>
              <a:t>Dr. Aiman Qais Afar</a:t>
            </a:r>
            <a:endParaRPr lang="en-US" b="1" dirty="0">
              <a:solidFill>
                <a:srgbClr val="0033CC"/>
              </a:solidFill>
            </a:endParaRPr>
          </a:p>
        </p:txBody>
      </p:sp>
      <p:sp>
        <p:nvSpPr>
          <p:cNvPr id="8" name="Rectangle 4"/>
          <p:cNvSpPr/>
          <p:nvPr/>
        </p:nvSpPr>
        <p:spPr>
          <a:xfrm>
            <a:off x="228600" y="101025"/>
            <a:ext cx="3623108" cy="584775"/>
          </a:xfrm>
          <a:prstGeom prst="rect">
            <a:avLst/>
          </a:prstGeom>
          <a:solidFill>
            <a:schemeClr val="bg1">
              <a:lumMod val="95000"/>
            </a:schemeClr>
          </a:solidFill>
          <a:ln w="76200">
            <a:solidFill>
              <a:srgbClr val="00FF00"/>
            </a:solidFill>
          </a:ln>
        </p:spPr>
        <p:txBody>
          <a:bodyPr wrap="none">
            <a:spAutoFit/>
          </a:bodyPr>
          <a:lstStyle/>
          <a:p>
            <a:r>
              <a:rPr lang="en-US" sz="3200" b="1" i="1" dirty="0">
                <a:solidFill>
                  <a:srgbClr val="FF0000"/>
                </a:solidFill>
                <a:latin typeface="Candara" pitchFamily="34" charset="0"/>
              </a:rPr>
              <a:t>Fibrous Pericardium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38200"/>
            <a:ext cx="3886200" cy="5262979"/>
          </a:xfrm>
          <a:prstGeom prst="rect">
            <a:avLst/>
          </a:prstGeom>
        </p:spPr>
        <p:txBody>
          <a:bodyPr wrap="square">
            <a:spAutoFit/>
          </a:bodyPr>
          <a:lstStyle/>
          <a:p>
            <a:r>
              <a:rPr lang="en-US" sz="2400" b="1" i="1" dirty="0">
                <a:latin typeface="Candara" pitchFamily="34" charset="0"/>
              </a:rPr>
              <a:t>The serous pericardium lines the fibrous pericardium and</a:t>
            </a:r>
          </a:p>
          <a:p>
            <a:r>
              <a:rPr lang="en-US" sz="2400" b="1" i="1" dirty="0">
                <a:latin typeface="Candara" pitchFamily="34" charset="0"/>
              </a:rPr>
              <a:t>coats the heart. </a:t>
            </a:r>
          </a:p>
          <a:p>
            <a:endParaRPr lang="en-US" sz="2400" b="1" i="1" dirty="0">
              <a:latin typeface="Candara" pitchFamily="34" charset="0"/>
            </a:endParaRPr>
          </a:p>
          <a:p>
            <a:r>
              <a:rPr lang="en-US" sz="2400" b="1" i="1" dirty="0">
                <a:latin typeface="Candara" pitchFamily="34" charset="0"/>
              </a:rPr>
              <a:t>It is divided into </a:t>
            </a:r>
            <a:r>
              <a:rPr lang="en-US" sz="2400" b="1" i="1" dirty="0">
                <a:solidFill>
                  <a:srgbClr val="FF0000"/>
                </a:solidFill>
                <a:latin typeface="Candara" pitchFamily="34" charset="0"/>
              </a:rPr>
              <a:t>parietal</a:t>
            </a:r>
            <a:r>
              <a:rPr lang="en-US" sz="2400" b="1" i="1" dirty="0">
                <a:latin typeface="Candara" pitchFamily="34" charset="0"/>
              </a:rPr>
              <a:t> and </a:t>
            </a:r>
            <a:r>
              <a:rPr lang="en-US" sz="2400" b="1" i="1" dirty="0">
                <a:solidFill>
                  <a:srgbClr val="FF0000"/>
                </a:solidFill>
                <a:latin typeface="Candara" pitchFamily="34" charset="0"/>
              </a:rPr>
              <a:t>visceral layers</a:t>
            </a:r>
          </a:p>
          <a:p>
            <a:endParaRPr lang="en-US" sz="2400" b="1" i="1" dirty="0">
              <a:latin typeface="Candara" pitchFamily="34" charset="0"/>
            </a:endParaRPr>
          </a:p>
          <a:p>
            <a:r>
              <a:rPr lang="en-US" sz="2400" b="1" i="1" u="sng" dirty="0">
                <a:solidFill>
                  <a:srgbClr val="FF0000"/>
                </a:solidFill>
                <a:latin typeface="Candara" pitchFamily="34" charset="0"/>
              </a:rPr>
              <a:t>The parietal layer </a:t>
            </a:r>
            <a:r>
              <a:rPr lang="en-US" sz="2400" b="1" i="1" dirty="0">
                <a:latin typeface="Candara" pitchFamily="34" charset="0"/>
              </a:rPr>
              <a:t>lines the fibrous pericardium and is</a:t>
            </a:r>
          </a:p>
          <a:p>
            <a:r>
              <a:rPr lang="en-US" sz="2400" b="1" i="1" dirty="0">
                <a:latin typeface="Candara" pitchFamily="34" charset="0"/>
              </a:rPr>
              <a:t>reflected around the roots of the great vessels to become</a:t>
            </a:r>
          </a:p>
          <a:p>
            <a:r>
              <a:rPr lang="en-US" sz="2400" b="1" i="1" dirty="0">
                <a:latin typeface="Candara" pitchFamily="34" charset="0"/>
              </a:rPr>
              <a:t>continuous with the visceral layer of </a:t>
            </a:r>
            <a:r>
              <a:rPr lang="en-US" sz="2400" b="1" i="1" dirty="0">
                <a:solidFill>
                  <a:srgbClr val="0033CC"/>
                </a:solidFill>
                <a:latin typeface="Candara" pitchFamily="34" charset="0"/>
              </a:rPr>
              <a:t>serous pericardium</a:t>
            </a:r>
          </a:p>
          <a:p>
            <a:r>
              <a:rPr lang="en-US" sz="2400" b="1" i="1" dirty="0">
                <a:latin typeface="Candara" pitchFamily="34" charset="0"/>
              </a:rPr>
              <a:t>that closely covers the heart </a:t>
            </a:r>
            <a:endParaRPr lang="ar-IQ" sz="2400" b="1" i="1" dirty="0">
              <a:latin typeface="Candara" pitchFamily="34" charset="0"/>
            </a:endParaRPr>
          </a:p>
        </p:txBody>
      </p:sp>
      <p:sp>
        <p:nvSpPr>
          <p:cNvPr id="3" name="Rectangle 2"/>
          <p:cNvSpPr/>
          <p:nvPr/>
        </p:nvSpPr>
        <p:spPr>
          <a:xfrm>
            <a:off x="76200" y="76200"/>
            <a:ext cx="3509294" cy="584775"/>
          </a:xfrm>
          <a:prstGeom prst="rect">
            <a:avLst/>
          </a:prstGeom>
          <a:solidFill>
            <a:schemeClr val="bg1">
              <a:lumMod val="95000"/>
            </a:schemeClr>
          </a:solidFill>
          <a:ln w="76200">
            <a:solidFill>
              <a:srgbClr val="00FF00"/>
            </a:solidFill>
          </a:ln>
        </p:spPr>
        <p:txBody>
          <a:bodyPr wrap="none">
            <a:spAutoFit/>
          </a:bodyPr>
          <a:lstStyle/>
          <a:p>
            <a:r>
              <a:rPr lang="en-US" sz="3200" b="1" i="1" dirty="0">
                <a:solidFill>
                  <a:srgbClr val="FF0000"/>
                </a:solidFill>
                <a:latin typeface="Candara" pitchFamily="34" charset="0"/>
              </a:rPr>
              <a:t>Serous Pericardium</a:t>
            </a:r>
          </a:p>
        </p:txBody>
      </p:sp>
      <p:pic>
        <p:nvPicPr>
          <p:cNvPr id="28674" name="Picture 2" descr="http://www.knowyourbody.net/wp-content/uploads/2012/08/Serous-pericardium-Image.jpg"/>
          <p:cNvPicPr>
            <a:picLocks noChangeAspect="1" noChangeArrowheads="1"/>
          </p:cNvPicPr>
          <p:nvPr/>
        </p:nvPicPr>
        <p:blipFill>
          <a:blip r:embed="rId2" cstate="print"/>
          <a:srcRect/>
          <a:stretch>
            <a:fillRect/>
          </a:stretch>
        </p:blipFill>
        <p:spPr bwMode="auto">
          <a:xfrm>
            <a:off x="4800600" y="3048000"/>
            <a:ext cx="3810000" cy="3685865"/>
          </a:xfrm>
          <a:prstGeom prst="rect">
            <a:avLst/>
          </a:prstGeom>
          <a:solidFill>
            <a:schemeClr val="accent2">
              <a:lumMod val="40000"/>
              <a:lumOff val="60000"/>
            </a:schemeClr>
          </a:solidFill>
          <a:ln w="38100">
            <a:solidFill>
              <a:schemeClr val="accent2">
                <a:lumMod val="75000"/>
              </a:schemeClr>
            </a:solidFill>
          </a:ln>
        </p:spPr>
      </p:pic>
      <p:pic>
        <p:nvPicPr>
          <p:cNvPr id="5" name="Picture 2" descr="http://4.bp.blogspot.com/-_uX4ocFEnsk/Tje28rlPerI/AAAAAAAAADo/M3wHtlDTJXE/s1600/Pericardium.JPG"/>
          <p:cNvPicPr>
            <a:picLocks noChangeAspect="1" noChangeArrowheads="1"/>
          </p:cNvPicPr>
          <p:nvPr/>
        </p:nvPicPr>
        <p:blipFill>
          <a:blip r:embed="rId3" cstate="print"/>
          <a:srcRect/>
          <a:stretch>
            <a:fillRect/>
          </a:stretch>
        </p:blipFill>
        <p:spPr bwMode="auto">
          <a:xfrm>
            <a:off x="4800600" y="152400"/>
            <a:ext cx="3765550" cy="2778355"/>
          </a:xfrm>
          <a:prstGeom prst="rect">
            <a:avLst/>
          </a:prstGeom>
          <a:noFill/>
          <a:ln w="38100">
            <a:solidFill>
              <a:schemeClr val="accent6">
                <a:lumMod val="75000"/>
              </a:schemeClr>
            </a:solidFill>
          </a:ln>
        </p:spPr>
      </p:pic>
      <p:sp>
        <p:nvSpPr>
          <p:cNvPr id="6" name="عنصر نائب للتاريخ 5"/>
          <p:cNvSpPr>
            <a:spLocks noGrp="1"/>
          </p:cNvSpPr>
          <p:nvPr>
            <p:ph type="dt" sz="half" idx="10"/>
          </p:nvPr>
        </p:nvSpPr>
        <p:spPr/>
        <p:txBody>
          <a:bodyPr/>
          <a:lstStyle/>
          <a:p>
            <a:r>
              <a:rPr lang="en-US" b="1">
                <a:solidFill>
                  <a:srgbClr val="0033CC"/>
                </a:solidFill>
              </a:rPr>
              <a:t>8 November 2021</a:t>
            </a:r>
            <a:endParaRPr lang="en-US" b="1" dirty="0">
              <a:solidFill>
                <a:srgbClr val="0033CC"/>
              </a:solidFill>
            </a:endParaRPr>
          </a:p>
        </p:txBody>
      </p:sp>
      <p:sp>
        <p:nvSpPr>
          <p:cNvPr id="7" name="عنصر نائب لرقم الشريحة 6"/>
          <p:cNvSpPr>
            <a:spLocks noGrp="1"/>
          </p:cNvSpPr>
          <p:nvPr>
            <p:ph type="sldNum" sz="quarter" idx="12"/>
          </p:nvPr>
        </p:nvSpPr>
        <p:spPr>
          <a:xfrm>
            <a:off x="6934200" y="6356350"/>
            <a:ext cx="2133600" cy="365125"/>
          </a:xfrm>
        </p:spPr>
        <p:txBody>
          <a:bodyPr/>
          <a:lstStyle/>
          <a:p>
            <a:fld id="{B6F15528-21DE-4FAA-801E-634DDDAF4B2B}" type="slidenum">
              <a:rPr lang="en-US" b="1" smtClean="0">
                <a:solidFill>
                  <a:srgbClr val="0033CC"/>
                </a:solidFill>
              </a:rPr>
              <a:pPr/>
              <a:t>22</a:t>
            </a:fld>
            <a:endParaRPr lang="en-US" b="1" dirty="0">
              <a:solidFill>
                <a:srgbClr val="0033CC"/>
              </a:solidFill>
            </a:endParaRPr>
          </a:p>
        </p:txBody>
      </p:sp>
      <p:sp>
        <p:nvSpPr>
          <p:cNvPr id="8" name="عنصر نائب للتذييل 7"/>
          <p:cNvSpPr>
            <a:spLocks noGrp="1"/>
          </p:cNvSpPr>
          <p:nvPr>
            <p:ph type="ftr" sz="quarter" idx="11"/>
          </p:nvPr>
        </p:nvSpPr>
        <p:spPr>
          <a:xfrm>
            <a:off x="2590800" y="6356350"/>
            <a:ext cx="2895600" cy="365125"/>
          </a:xfrm>
        </p:spPr>
        <p:txBody>
          <a:bodyPr/>
          <a:lstStyle/>
          <a:p>
            <a:r>
              <a:rPr lang="en-US" b="1">
                <a:solidFill>
                  <a:srgbClr val="0033CC"/>
                </a:solidFill>
              </a:rPr>
              <a:t>Dr. Aiman Qais Afar</a:t>
            </a:r>
            <a:endParaRPr lang="en-US" b="1" dirty="0">
              <a:solidFill>
                <a:srgbClr val="0033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38200"/>
            <a:ext cx="4419600" cy="3416320"/>
          </a:xfrm>
          <a:prstGeom prst="rect">
            <a:avLst/>
          </a:prstGeom>
        </p:spPr>
        <p:txBody>
          <a:bodyPr wrap="square">
            <a:spAutoFit/>
          </a:bodyPr>
          <a:lstStyle/>
          <a:p>
            <a:r>
              <a:rPr lang="en-US" sz="2400" b="1" i="1" u="sng" dirty="0">
                <a:solidFill>
                  <a:srgbClr val="FF0000"/>
                </a:solidFill>
                <a:latin typeface="Candara" pitchFamily="34" charset="0"/>
              </a:rPr>
              <a:t>The visceral layer </a:t>
            </a:r>
            <a:r>
              <a:rPr lang="en-US" sz="2400" b="1" i="1" dirty="0">
                <a:latin typeface="Candara" pitchFamily="34" charset="0"/>
              </a:rPr>
              <a:t>is closely applied to the heart and is</a:t>
            </a:r>
          </a:p>
          <a:p>
            <a:r>
              <a:rPr lang="en-US" sz="2400" b="1" i="1" dirty="0">
                <a:latin typeface="Candara" pitchFamily="34" charset="0"/>
              </a:rPr>
              <a:t>often called </a:t>
            </a:r>
            <a:r>
              <a:rPr lang="en-US" sz="2400" b="1" i="1" u="sng" dirty="0">
                <a:solidFill>
                  <a:srgbClr val="0066FF"/>
                </a:solidFill>
                <a:latin typeface="Candara" pitchFamily="34" charset="0"/>
              </a:rPr>
              <a:t>the epicardium</a:t>
            </a:r>
            <a:r>
              <a:rPr lang="en-US" sz="2400" b="1" i="1" dirty="0">
                <a:solidFill>
                  <a:srgbClr val="0066FF"/>
                </a:solidFill>
                <a:latin typeface="Candara" pitchFamily="34" charset="0"/>
              </a:rPr>
              <a:t>.</a:t>
            </a:r>
          </a:p>
          <a:p>
            <a:endParaRPr lang="en-US" sz="2400" b="1" i="1" dirty="0">
              <a:latin typeface="Candara" pitchFamily="34" charset="0"/>
            </a:endParaRPr>
          </a:p>
          <a:p>
            <a:r>
              <a:rPr lang="en-US" sz="2400" b="1" i="1" dirty="0">
                <a:latin typeface="Candara" pitchFamily="34" charset="0"/>
              </a:rPr>
              <a:t> The slitlike space between the</a:t>
            </a:r>
          </a:p>
          <a:p>
            <a:r>
              <a:rPr lang="en-US" sz="2400" b="1" i="1" dirty="0">
                <a:latin typeface="Candara" pitchFamily="34" charset="0"/>
              </a:rPr>
              <a:t>parietal and visceral layers is referred to as </a:t>
            </a:r>
            <a:r>
              <a:rPr lang="en-US" sz="2400" b="1" i="1" u="sng" dirty="0">
                <a:solidFill>
                  <a:srgbClr val="0066FF"/>
                </a:solidFill>
                <a:latin typeface="Candara" pitchFamily="34" charset="0"/>
              </a:rPr>
              <a:t>the pericardial</a:t>
            </a:r>
          </a:p>
          <a:p>
            <a:r>
              <a:rPr lang="en-US" sz="2400" b="1" i="1" u="sng" dirty="0">
                <a:solidFill>
                  <a:srgbClr val="0066FF"/>
                </a:solidFill>
                <a:latin typeface="Candara" pitchFamily="34" charset="0"/>
              </a:rPr>
              <a:t>Cavity.</a:t>
            </a:r>
          </a:p>
          <a:p>
            <a:endParaRPr lang="en-US" sz="2400" b="1" i="1" dirty="0">
              <a:latin typeface="Candara" pitchFamily="34" charset="0"/>
            </a:endParaRPr>
          </a:p>
        </p:txBody>
      </p:sp>
      <p:sp>
        <p:nvSpPr>
          <p:cNvPr id="3" name="Rectangle 2"/>
          <p:cNvSpPr/>
          <p:nvPr/>
        </p:nvSpPr>
        <p:spPr>
          <a:xfrm>
            <a:off x="152400" y="5105400"/>
            <a:ext cx="8839200" cy="1200329"/>
          </a:xfrm>
          <a:prstGeom prst="rect">
            <a:avLst/>
          </a:prstGeom>
          <a:solidFill>
            <a:srgbClr val="92D050"/>
          </a:solidFill>
        </p:spPr>
        <p:txBody>
          <a:bodyPr wrap="square">
            <a:spAutoFit/>
          </a:bodyPr>
          <a:lstStyle/>
          <a:p>
            <a:r>
              <a:rPr lang="en-US" sz="2400" b="1" i="1" dirty="0">
                <a:latin typeface="Candara" pitchFamily="34" charset="0"/>
              </a:rPr>
              <a:t>Normally, the cavity contains a small amount of tissue fluid (about 50 mL), </a:t>
            </a:r>
            <a:r>
              <a:rPr lang="en-US" sz="2400" b="1" i="1" dirty="0">
                <a:solidFill>
                  <a:srgbClr val="C00000"/>
                </a:solidFill>
                <a:latin typeface="Candara" pitchFamily="34" charset="0"/>
              </a:rPr>
              <a:t>the pericardial fluid</a:t>
            </a:r>
            <a:r>
              <a:rPr lang="en-US" sz="2400" b="1" i="1" dirty="0">
                <a:latin typeface="Candara" pitchFamily="34" charset="0"/>
              </a:rPr>
              <a:t>, which acts as a lubricant to facilitate movements of the heart</a:t>
            </a:r>
            <a:endParaRPr lang="ar-IQ" sz="2400" b="1" i="1" dirty="0">
              <a:latin typeface="Candara" pitchFamily="34" charset="0"/>
            </a:endParaRPr>
          </a:p>
        </p:txBody>
      </p:sp>
      <p:pic>
        <p:nvPicPr>
          <p:cNvPr id="4" name="Picture 3" descr="http://classconnection.s3.amazonaws.com/425/flashcards/2143425/png/untitledpng21352578676061.png"/>
          <p:cNvPicPr>
            <a:picLocks noChangeAspect="1" noChangeArrowheads="1"/>
          </p:cNvPicPr>
          <p:nvPr/>
        </p:nvPicPr>
        <p:blipFill>
          <a:blip r:embed="rId3" cstate="print"/>
          <a:srcRect/>
          <a:stretch>
            <a:fillRect/>
          </a:stretch>
        </p:blipFill>
        <p:spPr bwMode="auto">
          <a:xfrm>
            <a:off x="4648200" y="381000"/>
            <a:ext cx="3962400" cy="4553630"/>
          </a:xfrm>
          <a:prstGeom prst="rect">
            <a:avLst/>
          </a:prstGeom>
          <a:noFill/>
          <a:ln w="38100">
            <a:solidFill>
              <a:schemeClr val="accent6">
                <a:lumMod val="75000"/>
              </a:schemeClr>
            </a:solidFill>
          </a:ln>
        </p:spPr>
      </p:pic>
      <p:sp>
        <p:nvSpPr>
          <p:cNvPr id="6" name="عنصر نائب للتاريخ 5"/>
          <p:cNvSpPr>
            <a:spLocks noGrp="1"/>
          </p:cNvSpPr>
          <p:nvPr>
            <p:ph type="dt" sz="half" idx="10"/>
          </p:nvPr>
        </p:nvSpPr>
        <p:spPr/>
        <p:txBody>
          <a:bodyPr/>
          <a:lstStyle/>
          <a:p>
            <a:r>
              <a:rPr lang="en-US" b="1">
                <a:solidFill>
                  <a:srgbClr val="0033CC"/>
                </a:solidFill>
              </a:rPr>
              <a:t>8 November 2021</a:t>
            </a:r>
            <a:endParaRPr lang="en-US" b="1" dirty="0">
              <a:solidFill>
                <a:srgbClr val="0033CC"/>
              </a:solidFill>
            </a:endParaRPr>
          </a:p>
        </p:txBody>
      </p:sp>
      <p:sp>
        <p:nvSpPr>
          <p:cNvPr id="7" name="عنصر نائب لرقم الشريحة 6"/>
          <p:cNvSpPr>
            <a:spLocks noGrp="1"/>
          </p:cNvSpPr>
          <p:nvPr>
            <p:ph type="sldNum" sz="quarter" idx="12"/>
          </p:nvPr>
        </p:nvSpPr>
        <p:spPr/>
        <p:txBody>
          <a:bodyPr/>
          <a:lstStyle/>
          <a:p>
            <a:fld id="{B6F15528-21DE-4FAA-801E-634DDDAF4B2B}" type="slidenum">
              <a:rPr lang="en-US" b="1" smtClean="0">
                <a:solidFill>
                  <a:srgbClr val="0033CC"/>
                </a:solidFill>
              </a:rPr>
              <a:pPr/>
              <a:t>23</a:t>
            </a:fld>
            <a:endParaRPr lang="en-US" b="1" dirty="0">
              <a:solidFill>
                <a:srgbClr val="0033CC"/>
              </a:solidFill>
            </a:endParaRPr>
          </a:p>
        </p:txBody>
      </p:sp>
      <p:sp>
        <p:nvSpPr>
          <p:cNvPr id="8" name="عنصر نائب للتذييل 7"/>
          <p:cNvSpPr>
            <a:spLocks noGrp="1"/>
          </p:cNvSpPr>
          <p:nvPr>
            <p:ph type="ftr" sz="quarter" idx="11"/>
          </p:nvPr>
        </p:nvSpPr>
        <p:spPr/>
        <p:txBody>
          <a:bodyPr/>
          <a:lstStyle/>
          <a:p>
            <a:r>
              <a:rPr lang="en-US" b="1">
                <a:solidFill>
                  <a:srgbClr val="0033CC"/>
                </a:solidFill>
              </a:rPr>
              <a:t>Dr. Aiman Qais Afar</a:t>
            </a:r>
            <a:endParaRPr lang="en-US" b="1" dirty="0">
              <a:solidFill>
                <a:srgbClr val="0033CC"/>
              </a:solidFill>
            </a:endParaRPr>
          </a:p>
        </p:txBody>
      </p:sp>
      <p:sp>
        <p:nvSpPr>
          <p:cNvPr id="9" name="Rectangle 2"/>
          <p:cNvSpPr/>
          <p:nvPr/>
        </p:nvSpPr>
        <p:spPr>
          <a:xfrm>
            <a:off x="76200" y="101025"/>
            <a:ext cx="3509294" cy="584775"/>
          </a:xfrm>
          <a:prstGeom prst="rect">
            <a:avLst/>
          </a:prstGeom>
          <a:solidFill>
            <a:schemeClr val="bg1">
              <a:lumMod val="95000"/>
            </a:schemeClr>
          </a:solidFill>
          <a:ln w="76200">
            <a:solidFill>
              <a:srgbClr val="00FF00"/>
            </a:solidFill>
          </a:ln>
        </p:spPr>
        <p:txBody>
          <a:bodyPr wrap="none">
            <a:spAutoFit/>
          </a:bodyPr>
          <a:lstStyle/>
          <a:p>
            <a:r>
              <a:rPr lang="en-US" sz="3200" b="1" i="1" dirty="0">
                <a:solidFill>
                  <a:srgbClr val="FF0000"/>
                </a:solidFill>
                <a:latin typeface="Candara" pitchFamily="34" charset="0"/>
              </a:rPr>
              <a:t>Serous Pericardium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67400" y="228600"/>
            <a:ext cx="2133600" cy="365125"/>
          </a:xfrm>
        </p:spPr>
        <p:txBody>
          <a:bodyPr/>
          <a:lstStyle/>
          <a:p>
            <a:r>
              <a:rPr lang="en-US" b="1">
                <a:solidFill>
                  <a:srgbClr val="C00000"/>
                </a:solidFill>
              </a:rPr>
              <a:t>8 November 2021</a:t>
            </a:r>
          </a:p>
        </p:txBody>
      </p:sp>
      <p:sp>
        <p:nvSpPr>
          <p:cNvPr id="3" name="Footer Placeholder 2"/>
          <p:cNvSpPr>
            <a:spLocks noGrp="1"/>
          </p:cNvSpPr>
          <p:nvPr>
            <p:ph type="ftr" sz="quarter" idx="11"/>
          </p:nvPr>
        </p:nvSpPr>
        <p:spPr>
          <a:xfrm>
            <a:off x="5105400" y="79248"/>
            <a:ext cx="2895600" cy="365125"/>
          </a:xfrm>
        </p:spPr>
        <p:txBody>
          <a:bodyPr/>
          <a:lstStyle/>
          <a:p>
            <a:r>
              <a:rPr lang="en-US" b="1">
                <a:solidFill>
                  <a:srgbClr val="C00000"/>
                </a:solidFill>
              </a:rPr>
              <a:t>Dr. Aiman Qais Afar</a:t>
            </a:r>
            <a:endParaRPr lang="en-US" b="1"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b="1" smtClean="0">
                <a:solidFill>
                  <a:srgbClr val="C00000"/>
                </a:solidFill>
              </a:rPr>
              <a:pPr/>
              <a:t>24</a:t>
            </a:fld>
            <a:endParaRPr lang="en-US" b="1">
              <a:solidFill>
                <a:srgbClr val="C00000"/>
              </a:solidFill>
            </a:endParaRPr>
          </a:p>
        </p:txBody>
      </p:sp>
      <p:sp>
        <p:nvSpPr>
          <p:cNvPr id="5" name="Rectangle 4"/>
          <p:cNvSpPr/>
          <p:nvPr/>
        </p:nvSpPr>
        <p:spPr>
          <a:xfrm>
            <a:off x="76200" y="76200"/>
            <a:ext cx="3346172" cy="584775"/>
          </a:xfrm>
          <a:prstGeom prst="rect">
            <a:avLst/>
          </a:prstGeom>
          <a:solidFill>
            <a:schemeClr val="bg1">
              <a:lumMod val="95000"/>
            </a:schemeClr>
          </a:solidFill>
          <a:ln w="76200">
            <a:solidFill>
              <a:srgbClr val="00FF00"/>
            </a:solidFill>
          </a:ln>
        </p:spPr>
        <p:txBody>
          <a:bodyPr wrap="none">
            <a:spAutoFit/>
          </a:bodyPr>
          <a:lstStyle/>
          <a:p>
            <a:r>
              <a:rPr lang="en-US" sz="3200" b="1" i="1" dirty="0">
                <a:solidFill>
                  <a:srgbClr val="FF0000"/>
                </a:solidFill>
                <a:latin typeface="Candara" pitchFamily="34" charset="0"/>
              </a:rPr>
              <a:t>Pericardial Sinuses</a:t>
            </a:r>
          </a:p>
        </p:txBody>
      </p:sp>
      <p:sp>
        <p:nvSpPr>
          <p:cNvPr id="6" name="Rectangle 5"/>
          <p:cNvSpPr/>
          <p:nvPr/>
        </p:nvSpPr>
        <p:spPr>
          <a:xfrm>
            <a:off x="228600" y="710035"/>
            <a:ext cx="8763000" cy="1200329"/>
          </a:xfrm>
          <a:prstGeom prst="rect">
            <a:avLst/>
          </a:prstGeom>
        </p:spPr>
        <p:txBody>
          <a:bodyPr wrap="square">
            <a:spAutoFit/>
          </a:bodyPr>
          <a:lstStyle/>
          <a:p>
            <a:r>
              <a:rPr lang="en-US" sz="2400" b="1" dirty="0">
                <a:latin typeface="Candara" pitchFamily="34" charset="0"/>
              </a:rPr>
              <a:t>Between parietal and visceral layers there are two sinuses: </a:t>
            </a:r>
          </a:p>
          <a:p>
            <a:pPr marL="342900" indent="-342900">
              <a:buFont typeface="Wingdings" pitchFamily="2" charset="2"/>
              <a:buChar char="q"/>
            </a:pPr>
            <a:r>
              <a:rPr lang="en-US" sz="2400" b="1" dirty="0">
                <a:solidFill>
                  <a:srgbClr val="C00000"/>
                </a:solidFill>
                <a:latin typeface="Candara" pitchFamily="34" charset="0"/>
              </a:rPr>
              <a:t>the transverse sinus </a:t>
            </a:r>
            <a:r>
              <a:rPr lang="en-US" sz="2400" b="1" dirty="0">
                <a:latin typeface="Candara" pitchFamily="34" charset="0"/>
              </a:rPr>
              <a:t>and</a:t>
            </a:r>
          </a:p>
          <a:p>
            <a:pPr marL="342900" indent="-342900">
              <a:buFont typeface="Wingdings" pitchFamily="2" charset="2"/>
              <a:buChar char="q"/>
            </a:pPr>
            <a:r>
              <a:rPr lang="en-US" sz="2400" b="1" dirty="0">
                <a:solidFill>
                  <a:srgbClr val="C00000"/>
                </a:solidFill>
                <a:latin typeface="Candara" pitchFamily="34" charset="0"/>
              </a:rPr>
              <a:t>the oblique sinus </a:t>
            </a:r>
            <a:r>
              <a:rPr lang="en-US" sz="2400" b="1" dirty="0">
                <a:latin typeface="Candara" pitchFamily="34" charset="0"/>
              </a:rPr>
              <a:t>of the pericardium.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150" y="2008187"/>
            <a:ext cx="5175250" cy="477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539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876800" y="92075"/>
            <a:ext cx="2133600" cy="365125"/>
          </a:xfrm>
        </p:spPr>
        <p:txBody>
          <a:bodyPr/>
          <a:lstStyle/>
          <a:p>
            <a:r>
              <a:rPr lang="en-US" b="1" dirty="0">
                <a:solidFill>
                  <a:srgbClr val="C00000"/>
                </a:solidFill>
              </a:rPr>
              <a:t>8 November 2021</a:t>
            </a:r>
          </a:p>
        </p:txBody>
      </p:sp>
      <p:sp>
        <p:nvSpPr>
          <p:cNvPr id="3" name="Footer Placeholder 2"/>
          <p:cNvSpPr>
            <a:spLocks noGrp="1"/>
          </p:cNvSpPr>
          <p:nvPr>
            <p:ph type="ftr" sz="quarter" idx="11"/>
          </p:nvPr>
        </p:nvSpPr>
        <p:spPr>
          <a:xfrm>
            <a:off x="5638800" y="76200"/>
            <a:ext cx="2895600" cy="365125"/>
          </a:xfrm>
        </p:spPr>
        <p:txBody>
          <a:bodyPr/>
          <a:lstStyle/>
          <a:p>
            <a:r>
              <a:rPr lang="en-US" b="1">
                <a:solidFill>
                  <a:srgbClr val="C00000"/>
                </a:solidFill>
              </a:rPr>
              <a:t>Dr. Aiman Qais Afar</a:t>
            </a:r>
            <a:endParaRPr lang="en-US" b="1" dirty="0">
              <a:solidFill>
                <a:srgbClr val="C00000"/>
              </a:solidFill>
            </a:endParaRPr>
          </a:p>
        </p:txBody>
      </p:sp>
      <p:sp>
        <p:nvSpPr>
          <p:cNvPr id="4" name="Slide Number Placeholder 3"/>
          <p:cNvSpPr>
            <a:spLocks noGrp="1"/>
          </p:cNvSpPr>
          <p:nvPr>
            <p:ph type="sldNum" sz="quarter" idx="12"/>
          </p:nvPr>
        </p:nvSpPr>
        <p:spPr>
          <a:xfrm>
            <a:off x="6553200" y="6569075"/>
            <a:ext cx="2133600" cy="365125"/>
          </a:xfrm>
        </p:spPr>
        <p:txBody>
          <a:bodyPr/>
          <a:lstStyle/>
          <a:p>
            <a:fld id="{B6F15528-21DE-4FAA-801E-634DDDAF4B2B}" type="slidenum">
              <a:rPr lang="en-US" b="1" smtClean="0">
                <a:solidFill>
                  <a:srgbClr val="C00000"/>
                </a:solidFill>
              </a:rPr>
              <a:pPr/>
              <a:t>25</a:t>
            </a:fld>
            <a:endParaRPr lang="en-US" b="1">
              <a:solidFill>
                <a:srgbClr val="C00000"/>
              </a:solidFill>
            </a:endParaRPr>
          </a:p>
        </p:txBody>
      </p:sp>
      <p:sp>
        <p:nvSpPr>
          <p:cNvPr id="5" name="Rectangle 4"/>
          <p:cNvSpPr/>
          <p:nvPr/>
        </p:nvSpPr>
        <p:spPr>
          <a:xfrm>
            <a:off x="-76200" y="685800"/>
            <a:ext cx="8839200" cy="1200329"/>
          </a:xfrm>
          <a:prstGeom prst="rect">
            <a:avLst/>
          </a:prstGeom>
        </p:spPr>
        <p:txBody>
          <a:bodyPr wrap="square">
            <a:spAutoFit/>
          </a:bodyPr>
          <a:lstStyle/>
          <a:p>
            <a:pPr marL="342900" indent="-342900">
              <a:buFont typeface="Wingdings" pitchFamily="2" charset="2"/>
              <a:buChar char="v"/>
            </a:pPr>
            <a:r>
              <a:rPr lang="en-US" sz="2400" b="1" dirty="0">
                <a:solidFill>
                  <a:srgbClr val="FF0000"/>
                </a:solidFill>
                <a:latin typeface="Candara" pitchFamily="34" charset="0"/>
              </a:rPr>
              <a:t>The transverse sinus </a:t>
            </a:r>
            <a:r>
              <a:rPr lang="en-US" sz="2400" b="1" dirty="0">
                <a:latin typeface="Candara" pitchFamily="34" charset="0"/>
              </a:rPr>
              <a:t>is a passage above the heart, between the </a:t>
            </a:r>
            <a:r>
              <a:rPr lang="en-US" sz="2400" b="1" dirty="0">
                <a:solidFill>
                  <a:srgbClr val="FF0000"/>
                </a:solidFill>
                <a:latin typeface="Candara" pitchFamily="34" charset="0"/>
              </a:rPr>
              <a:t>ascending aorta and pulmonary trunk </a:t>
            </a:r>
            <a:r>
              <a:rPr lang="en-US" sz="2400" b="1" dirty="0">
                <a:latin typeface="Candara" pitchFamily="34" charset="0"/>
              </a:rPr>
              <a:t>in front and </a:t>
            </a:r>
            <a:r>
              <a:rPr lang="en-US" sz="2400" b="1" dirty="0">
                <a:solidFill>
                  <a:srgbClr val="0033CC"/>
                </a:solidFill>
                <a:latin typeface="Candara" pitchFamily="34" charset="0"/>
              </a:rPr>
              <a:t>the superior vena cava, </a:t>
            </a:r>
            <a:r>
              <a:rPr lang="en-US" sz="2400" b="1" dirty="0">
                <a:solidFill>
                  <a:srgbClr val="C00000"/>
                </a:solidFill>
                <a:latin typeface="Candara" pitchFamily="34" charset="0"/>
              </a:rPr>
              <a:t>left atrium </a:t>
            </a:r>
            <a:r>
              <a:rPr lang="en-US" sz="2400" b="1" dirty="0">
                <a:solidFill>
                  <a:srgbClr val="0033CC"/>
                </a:solidFill>
                <a:latin typeface="Candara" pitchFamily="34" charset="0"/>
              </a:rPr>
              <a:t>and pulmonary veins </a:t>
            </a:r>
            <a:r>
              <a:rPr lang="en-US" sz="2400" b="1" dirty="0">
                <a:latin typeface="Candara" pitchFamily="34" charset="0"/>
              </a:rPr>
              <a:t>behind</a:t>
            </a:r>
          </a:p>
        </p:txBody>
      </p:sp>
      <p:pic>
        <p:nvPicPr>
          <p:cNvPr id="6" name="Picture 2"/>
          <p:cNvPicPr>
            <a:picLocks noChangeAspect="1" noChangeArrowheads="1"/>
          </p:cNvPicPr>
          <p:nvPr/>
        </p:nvPicPr>
        <p:blipFill>
          <a:blip r:embed="rId2" cstate="print"/>
          <a:srcRect l="26354" t="27084" r="30590" b="19792"/>
          <a:stretch>
            <a:fillRect/>
          </a:stretch>
        </p:blipFill>
        <p:spPr bwMode="auto">
          <a:xfrm>
            <a:off x="4438556" y="2357410"/>
            <a:ext cx="4400644" cy="3052790"/>
          </a:xfrm>
          <a:prstGeom prst="rect">
            <a:avLst/>
          </a:prstGeom>
          <a:noFill/>
          <a:ln w="38100">
            <a:solidFill>
              <a:schemeClr val="accent6">
                <a:lumMod val="75000"/>
              </a:schemeClr>
            </a:solidFill>
            <a:miter lim="800000"/>
            <a:headEnd/>
            <a:tailEnd/>
          </a:ln>
        </p:spPr>
      </p:pic>
      <p:sp>
        <p:nvSpPr>
          <p:cNvPr id="8" name="Rectangle 7"/>
          <p:cNvSpPr/>
          <p:nvPr/>
        </p:nvSpPr>
        <p:spPr>
          <a:xfrm>
            <a:off x="0" y="5581471"/>
            <a:ext cx="8915400" cy="1200329"/>
          </a:xfrm>
          <a:prstGeom prst="rect">
            <a:avLst/>
          </a:prstGeom>
        </p:spPr>
        <p:txBody>
          <a:bodyPr wrap="square">
            <a:spAutoFit/>
          </a:bodyPr>
          <a:lstStyle/>
          <a:p>
            <a:pPr marL="342900" indent="-342900">
              <a:buFont typeface="Wingdings" pitchFamily="2" charset="2"/>
              <a:buChar char="ü"/>
            </a:pPr>
            <a:r>
              <a:rPr lang="en-US" sz="2400" b="1" dirty="0">
                <a:latin typeface="Candara" pitchFamily="34" charset="0"/>
              </a:rPr>
              <a:t> It is through the transverse sinus that  </a:t>
            </a:r>
            <a:r>
              <a:rPr lang="en-US" sz="2400" b="1" dirty="0">
                <a:solidFill>
                  <a:srgbClr val="FF3399"/>
                </a:solidFill>
                <a:latin typeface="Candara" pitchFamily="34" charset="0"/>
              </a:rPr>
              <a:t>temporary ligature is passed to occlude pulmonary trunk and aorta during pulmonary </a:t>
            </a:r>
            <a:r>
              <a:rPr lang="en-US" sz="2400" b="1" dirty="0" err="1">
                <a:solidFill>
                  <a:srgbClr val="FF3399"/>
                </a:solidFill>
                <a:latin typeface="Candara" pitchFamily="34" charset="0"/>
              </a:rPr>
              <a:t>embolectomy</a:t>
            </a:r>
            <a:r>
              <a:rPr lang="en-US" sz="2400" b="1" dirty="0">
                <a:solidFill>
                  <a:srgbClr val="FF3399"/>
                </a:solidFill>
                <a:latin typeface="Candara" pitchFamily="34" charset="0"/>
              </a:rPr>
              <a:t> and cardiac operations.</a:t>
            </a:r>
          </a:p>
        </p:txBody>
      </p:sp>
      <p:sp>
        <p:nvSpPr>
          <p:cNvPr id="9" name="Rectangle 8"/>
          <p:cNvSpPr/>
          <p:nvPr/>
        </p:nvSpPr>
        <p:spPr>
          <a:xfrm>
            <a:off x="76200" y="76200"/>
            <a:ext cx="3346172" cy="584775"/>
          </a:xfrm>
          <a:prstGeom prst="rect">
            <a:avLst/>
          </a:prstGeom>
          <a:solidFill>
            <a:schemeClr val="bg1">
              <a:lumMod val="95000"/>
            </a:schemeClr>
          </a:solidFill>
          <a:ln w="76200">
            <a:solidFill>
              <a:srgbClr val="00FF00"/>
            </a:solidFill>
          </a:ln>
        </p:spPr>
        <p:txBody>
          <a:bodyPr wrap="none">
            <a:spAutoFit/>
          </a:bodyPr>
          <a:lstStyle/>
          <a:p>
            <a:r>
              <a:rPr lang="en-US" sz="3200" b="1" i="1" dirty="0">
                <a:solidFill>
                  <a:srgbClr val="FF0000"/>
                </a:solidFill>
                <a:latin typeface="Candara" pitchFamily="34" charset="0"/>
              </a:rPr>
              <a:t>Pericardial Sinuses</a:t>
            </a:r>
          </a:p>
        </p:txBody>
      </p:sp>
      <p:pic>
        <p:nvPicPr>
          <p:cNvPr id="2050" name="Picture 2" descr="The Pericardium - TeachMe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3657600" cy="3581172"/>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89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9028" y="101025"/>
            <a:ext cx="3346172" cy="584775"/>
          </a:xfrm>
          <a:prstGeom prst="rect">
            <a:avLst/>
          </a:prstGeom>
          <a:solidFill>
            <a:schemeClr val="bg1"/>
          </a:solidFill>
          <a:ln w="76200">
            <a:solidFill>
              <a:srgbClr val="00FF00"/>
            </a:solidFill>
          </a:ln>
        </p:spPr>
        <p:txBody>
          <a:bodyPr wrap="none">
            <a:spAutoFit/>
          </a:bodyPr>
          <a:lstStyle/>
          <a:p>
            <a:r>
              <a:rPr lang="en-US" sz="3200" b="1" i="1" dirty="0">
                <a:solidFill>
                  <a:srgbClr val="FF0000"/>
                </a:solidFill>
                <a:latin typeface="Candara" pitchFamily="34" charset="0"/>
              </a:rPr>
              <a:t>Pericardial Sinuses</a:t>
            </a:r>
          </a:p>
        </p:txBody>
      </p:sp>
      <p:sp>
        <p:nvSpPr>
          <p:cNvPr id="5" name="عنصر نائب للتاريخ 4"/>
          <p:cNvSpPr>
            <a:spLocks noGrp="1"/>
          </p:cNvSpPr>
          <p:nvPr>
            <p:ph type="dt" sz="half" idx="10"/>
          </p:nvPr>
        </p:nvSpPr>
        <p:spPr>
          <a:xfrm>
            <a:off x="5715000" y="168275"/>
            <a:ext cx="2133600" cy="365125"/>
          </a:xfrm>
        </p:spPr>
        <p:txBody>
          <a:bodyPr/>
          <a:lstStyle/>
          <a:p>
            <a:r>
              <a:rPr lang="en-US" b="1">
                <a:solidFill>
                  <a:srgbClr val="0033CC"/>
                </a:solidFill>
              </a:rPr>
              <a:t>8 November 2021</a:t>
            </a:r>
            <a:endParaRPr lang="en-US" b="1" dirty="0">
              <a:solidFill>
                <a:srgbClr val="0033CC"/>
              </a:solidFill>
            </a:endParaRPr>
          </a:p>
        </p:txBody>
      </p:sp>
      <p:sp>
        <p:nvSpPr>
          <p:cNvPr id="6" name="عنصر نائب لرقم الشريحة 5"/>
          <p:cNvSpPr>
            <a:spLocks noGrp="1"/>
          </p:cNvSpPr>
          <p:nvPr>
            <p:ph type="sldNum" sz="quarter" idx="12"/>
          </p:nvPr>
        </p:nvSpPr>
        <p:spPr>
          <a:xfrm>
            <a:off x="8305800" y="152400"/>
            <a:ext cx="381000" cy="365125"/>
          </a:xfrm>
        </p:spPr>
        <p:txBody>
          <a:bodyPr/>
          <a:lstStyle/>
          <a:p>
            <a:fld id="{B6F15528-21DE-4FAA-801E-634DDDAF4B2B}" type="slidenum">
              <a:rPr lang="en-US" b="1" smtClean="0">
                <a:solidFill>
                  <a:srgbClr val="0033CC"/>
                </a:solidFill>
              </a:rPr>
              <a:pPr/>
              <a:t>26</a:t>
            </a:fld>
            <a:endParaRPr lang="en-US" b="1" dirty="0">
              <a:solidFill>
                <a:srgbClr val="0033CC"/>
              </a:solidFill>
            </a:endParaRPr>
          </a:p>
        </p:txBody>
      </p:sp>
      <p:sp>
        <p:nvSpPr>
          <p:cNvPr id="7" name="عنصر نائب للتذييل 6"/>
          <p:cNvSpPr>
            <a:spLocks noGrp="1"/>
          </p:cNvSpPr>
          <p:nvPr>
            <p:ph type="ftr" sz="quarter" idx="11"/>
          </p:nvPr>
        </p:nvSpPr>
        <p:spPr>
          <a:xfrm>
            <a:off x="3124200" y="152400"/>
            <a:ext cx="2895600" cy="365125"/>
          </a:xfrm>
        </p:spPr>
        <p:txBody>
          <a:bodyPr/>
          <a:lstStyle/>
          <a:p>
            <a:r>
              <a:rPr lang="en-US" b="1" dirty="0">
                <a:solidFill>
                  <a:srgbClr val="0033CC"/>
                </a:solidFill>
              </a:rPr>
              <a:t>Dr. Aiman Qais Afar</a:t>
            </a:r>
          </a:p>
        </p:txBody>
      </p:sp>
      <p:pic>
        <p:nvPicPr>
          <p:cNvPr id="9" name="Picture 2" descr="Image result for the oblique sinus"/>
          <p:cNvPicPr>
            <a:picLocks noChangeAspect="1" noChangeArrowheads="1"/>
          </p:cNvPicPr>
          <p:nvPr/>
        </p:nvPicPr>
        <p:blipFill>
          <a:blip r:embed="rId2" cstate="print"/>
          <a:srcRect/>
          <a:stretch>
            <a:fillRect/>
          </a:stretch>
        </p:blipFill>
        <p:spPr bwMode="auto">
          <a:xfrm>
            <a:off x="3819144" y="2008085"/>
            <a:ext cx="5069679" cy="4660835"/>
          </a:xfrm>
          <a:prstGeom prst="rect">
            <a:avLst/>
          </a:prstGeom>
          <a:noFill/>
          <a:ln w="57150">
            <a:solidFill>
              <a:srgbClr val="00FF00"/>
            </a:solidFill>
          </a:ln>
        </p:spPr>
      </p:pic>
      <p:sp>
        <p:nvSpPr>
          <p:cNvPr id="4" name="Rectangle 3"/>
          <p:cNvSpPr/>
          <p:nvPr/>
        </p:nvSpPr>
        <p:spPr>
          <a:xfrm>
            <a:off x="0" y="762000"/>
            <a:ext cx="8876631" cy="1200329"/>
          </a:xfrm>
          <a:prstGeom prst="rect">
            <a:avLst/>
          </a:prstGeom>
        </p:spPr>
        <p:txBody>
          <a:bodyPr wrap="square">
            <a:spAutoFit/>
          </a:bodyPr>
          <a:lstStyle/>
          <a:p>
            <a:pPr marL="342900" indent="-342900">
              <a:buFont typeface="Wingdings" pitchFamily="2" charset="2"/>
              <a:buChar char="q"/>
            </a:pPr>
            <a:r>
              <a:rPr lang="en-US" sz="2400" b="1" dirty="0">
                <a:solidFill>
                  <a:srgbClr val="FF0000"/>
                </a:solidFill>
                <a:latin typeface="Candara" pitchFamily="34" charset="0"/>
              </a:rPr>
              <a:t>The oblique sinus </a:t>
            </a:r>
            <a:r>
              <a:rPr lang="en-US" sz="2400" b="1" dirty="0">
                <a:latin typeface="Candara" pitchFamily="34" charset="0"/>
              </a:rPr>
              <a:t>is a space behind the heart, between </a:t>
            </a:r>
            <a:r>
              <a:rPr lang="en-US" sz="2400" b="1" dirty="0">
                <a:solidFill>
                  <a:srgbClr val="C00000"/>
                </a:solidFill>
                <a:latin typeface="Candara" pitchFamily="34" charset="0"/>
              </a:rPr>
              <a:t>the left atrium </a:t>
            </a:r>
            <a:r>
              <a:rPr lang="en-US" sz="2400" b="1" dirty="0">
                <a:latin typeface="Candara" pitchFamily="34" charset="0"/>
              </a:rPr>
              <a:t>in front and </a:t>
            </a:r>
            <a:r>
              <a:rPr lang="en-US" sz="2400" b="1" dirty="0">
                <a:solidFill>
                  <a:srgbClr val="C00000"/>
                </a:solidFill>
                <a:latin typeface="Candara" pitchFamily="34" charset="0"/>
              </a:rPr>
              <a:t>the fibrous pericardium </a:t>
            </a:r>
            <a:r>
              <a:rPr lang="en-US" sz="2400" b="1" dirty="0">
                <a:latin typeface="Candara" pitchFamily="34" charset="0"/>
              </a:rPr>
              <a:t>behind, posterior to which lies the </a:t>
            </a:r>
            <a:r>
              <a:rPr lang="en-US" sz="2400" b="1" dirty="0" err="1">
                <a:latin typeface="Candara" pitchFamily="34" charset="0"/>
              </a:rPr>
              <a:t>oesophagus</a:t>
            </a:r>
            <a:r>
              <a:rPr lang="en-US" sz="2400" b="1" dirty="0">
                <a:latin typeface="Candara" pitchFamily="34" charset="0"/>
              </a:rPr>
              <a:t>.</a:t>
            </a:r>
          </a:p>
        </p:txBody>
      </p:sp>
      <p:sp>
        <p:nvSpPr>
          <p:cNvPr id="8" name="Rectangle 7"/>
          <p:cNvSpPr/>
          <p:nvPr/>
        </p:nvSpPr>
        <p:spPr>
          <a:xfrm>
            <a:off x="0" y="2386548"/>
            <a:ext cx="3733800" cy="3785652"/>
          </a:xfrm>
          <a:prstGeom prst="rect">
            <a:avLst/>
          </a:prstGeom>
        </p:spPr>
        <p:txBody>
          <a:bodyPr wrap="square">
            <a:spAutoFit/>
          </a:bodyPr>
          <a:lstStyle/>
          <a:p>
            <a:pPr marL="342900" indent="-342900">
              <a:buFont typeface="Wingdings" pitchFamily="2" charset="2"/>
              <a:buChar char="q"/>
            </a:pPr>
            <a:r>
              <a:rPr lang="en-US" sz="2400" b="1" dirty="0">
                <a:latin typeface="Candara" pitchFamily="34" charset="0"/>
              </a:rPr>
              <a:t>A hand passed from below easily enters the oblique sinus, but the fingertips can only pass up as far as a double fold of serous pericardium that separates the oblique and transverse sinuses from each other</a:t>
            </a:r>
          </a:p>
        </p:txBody>
      </p:sp>
    </p:spTree>
    <p:extLst>
      <p:ext uri="{BB962C8B-B14F-4D97-AF65-F5344CB8AC3E}">
        <p14:creationId xmlns:p14="http://schemas.microsoft.com/office/powerpoint/2010/main" val="40931414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a:solidFill>
                  <a:srgbClr val="0033CC"/>
                </a:solidFill>
              </a:rPr>
              <a:t>8 November 2021</a:t>
            </a:r>
            <a:endParaRPr lang="en-US" b="1" dirty="0">
              <a:solidFill>
                <a:srgbClr val="0033CC"/>
              </a:solidFill>
            </a:endParaRPr>
          </a:p>
        </p:txBody>
      </p:sp>
      <p:sp>
        <p:nvSpPr>
          <p:cNvPr id="3" name="عنصر نائب للتذييل 2"/>
          <p:cNvSpPr>
            <a:spLocks noGrp="1"/>
          </p:cNvSpPr>
          <p:nvPr>
            <p:ph type="ftr" sz="quarter" idx="11"/>
          </p:nvPr>
        </p:nvSpPr>
        <p:spPr/>
        <p:txBody>
          <a:bodyPr/>
          <a:lstStyle/>
          <a:p>
            <a:r>
              <a:rPr lang="en-US" b="1">
                <a:solidFill>
                  <a:srgbClr val="0033CC"/>
                </a:solidFill>
              </a:rPr>
              <a:t>Dr. Aiman Qais Afar</a:t>
            </a:r>
            <a:endParaRPr lang="en-US" b="1" dirty="0">
              <a:solidFill>
                <a:srgbClr val="0033CC"/>
              </a:solidFill>
            </a:endParaRPr>
          </a:p>
        </p:txBody>
      </p:sp>
      <p:sp>
        <p:nvSpPr>
          <p:cNvPr id="4" name="عنصر نائب لرقم الشريحة 3"/>
          <p:cNvSpPr>
            <a:spLocks noGrp="1"/>
          </p:cNvSpPr>
          <p:nvPr>
            <p:ph type="sldNum" sz="quarter" idx="12"/>
          </p:nvPr>
        </p:nvSpPr>
        <p:spPr/>
        <p:txBody>
          <a:bodyPr/>
          <a:lstStyle/>
          <a:p>
            <a:fld id="{B6F15528-21DE-4FAA-801E-634DDDAF4B2B}" type="slidenum">
              <a:rPr lang="en-US" b="1" smtClean="0">
                <a:solidFill>
                  <a:srgbClr val="0033CC"/>
                </a:solidFill>
              </a:rPr>
              <a:pPr/>
              <a:t>27</a:t>
            </a:fld>
            <a:endParaRPr lang="en-US" b="1" dirty="0">
              <a:solidFill>
                <a:srgbClr val="0033CC"/>
              </a:solidFill>
            </a:endParaRPr>
          </a:p>
        </p:txBody>
      </p:sp>
      <p:sp>
        <p:nvSpPr>
          <p:cNvPr id="5" name="مستطيل 4"/>
          <p:cNvSpPr/>
          <p:nvPr/>
        </p:nvSpPr>
        <p:spPr>
          <a:xfrm>
            <a:off x="152400" y="1659553"/>
            <a:ext cx="4648200" cy="4893647"/>
          </a:xfrm>
          <a:prstGeom prst="rect">
            <a:avLst/>
          </a:prstGeom>
        </p:spPr>
        <p:txBody>
          <a:bodyPr wrap="square">
            <a:spAutoFit/>
          </a:bodyPr>
          <a:lstStyle/>
          <a:p>
            <a:r>
              <a:rPr lang="en-GB" sz="2400" b="1" i="1" dirty="0">
                <a:latin typeface="Candara" pitchFamily="34" charset="0"/>
              </a:rPr>
              <a:t>  Smaller contributions of blood come from the:</a:t>
            </a:r>
          </a:p>
          <a:p>
            <a:pPr>
              <a:buFont typeface="Wingdings" pitchFamily="2" charset="2"/>
              <a:buChar char="§"/>
            </a:pPr>
            <a:r>
              <a:rPr lang="en-GB" sz="2400" b="1" i="1" dirty="0">
                <a:latin typeface="Candara" pitchFamily="34" charset="0"/>
              </a:rPr>
              <a:t>Musculophrenic artery, a terminal branch of the </a:t>
            </a:r>
            <a:r>
              <a:rPr lang="en-GB" sz="2400" b="1" i="1" dirty="0">
                <a:solidFill>
                  <a:srgbClr val="FF0000"/>
                </a:solidFill>
                <a:latin typeface="Candara" pitchFamily="34" charset="0"/>
              </a:rPr>
              <a:t>internal thoracic artery</a:t>
            </a:r>
            <a:r>
              <a:rPr lang="en-GB" sz="2400" b="1" i="1" dirty="0">
                <a:latin typeface="Candara" pitchFamily="34" charset="0"/>
              </a:rPr>
              <a:t>.</a:t>
            </a:r>
          </a:p>
          <a:p>
            <a:pPr>
              <a:buFont typeface="Wingdings" pitchFamily="2" charset="2"/>
              <a:buChar char="§"/>
            </a:pPr>
            <a:r>
              <a:rPr lang="en-GB" sz="2400" b="1" i="1" dirty="0">
                <a:latin typeface="Candara" pitchFamily="34" charset="0"/>
              </a:rPr>
              <a:t>Bronchial, </a:t>
            </a:r>
            <a:r>
              <a:rPr lang="en-GB" sz="2400" b="1" i="1" dirty="0" err="1">
                <a:latin typeface="Candara" pitchFamily="34" charset="0"/>
              </a:rPr>
              <a:t>esophageal</a:t>
            </a:r>
            <a:r>
              <a:rPr lang="en-GB" sz="2400" b="1" i="1" dirty="0">
                <a:latin typeface="Candara" pitchFamily="34" charset="0"/>
              </a:rPr>
              <a:t>, and superior phrenic arteries, branches of </a:t>
            </a:r>
            <a:r>
              <a:rPr lang="en-GB" sz="2400" b="1" i="1" dirty="0">
                <a:solidFill>
                  <a:srgbClr val="FF0000"/>
                </a:solidFill>
                <a:latin typeface="Candara" pitchFamily="34" charset="0"/>
              </a:rPr>
              <a:t>the thoracic aorta.</a:t>
            </a:r>
          </a:p>
          <a:p>
            <a:endParaRPr lang="en-GB" sz="2400" b="1" i="1" dirty="0">
              <a:solidFill>
                <a:srgbClr val="FF0000"/>
              </a:solidFill>
              <a:latin typeface="Candara" pitchFamily="34" charset="0"/>
            </a:endParaRPr>
          </a:p>
          <a:p>
            <a:pPr>
              <a:buFont typeface="Wingdings" pitchFamily="2" charset="2"/>
              <a:buChar char="§"/>
            </a:pPr>
            <a:r>
              <a:rPr lang="en-GB" sz="2400" b="1" i="1" dirty="0">
                <a:latin typeface="Candara" pitchFamily="34" charset="0"/>
              </a:rPr>
              <a:t>Coronary arteries (visceral layer of serous pericardium only), </a:t>
            </a:r>
            <a:r>
              <a:rPr lang="en-GB" sz="2400" b="1" i="1" dirty="0">
                <a:solidFill>
                  <a:srgbClr val="FF0000"/>
                </a:solidFill>
                <a:latin typeface="Candara" pitchFamily="34" charset="0"/>
              </a:rPr>
              <a:t>the first branches of the aorta.</a:t>
            </a:r>
          </a:p>
          <a:p>
            <a:endParaRPr lang="en-GB" sz="2400" b="1" i="1" dirty="0">
              <a:latin typeface="Candara" pitchFamily="34" charset="0"/>
            </a:endParaRPr>
          </a:p>
        </p:txBody>
      </p:sp>
      <p:sp>
        <p:nvSpPr>
          <p:cNvPr id="6" name="مستطيل 5"/>
          <p:cNvSpPr/>
          <p:nvPr/>
        </p:nvSpPr>
        <p:spPr>
          <a:xfrm>
            <a:off x="99987" y="76200"/>
            <a:ext cx="6710876" cy="584775"/>
          </a:xfrm>
          <a:prstGeom prst="rect">
            <a:avLst/>
          </a:prstGeom>
          <a:ln w="57150">
            <a:solidFill>
              <a:schemeClr val="tx1"/>
            </a:solidFill>
          </a:ln>
        </p:spPr>
        <p:txBody>
          <a:bodyPr wrap="none">
            <a:spAutoFit/>
          </a:bodyPr>
          <a:lstStyle/>
          <a:p>
            <a:r>
              <a:rPr lang="en-GB" sz="3200" b="1" i="1" dirty="0">
                <a:solidFill>
                  <a:srgbClr val="FF0000"/>
                </a:solidFill>
                <a:latin typeface="Candara" pitchFamily="34" charset="0"/>
              </a:rPr>
              <a:t>The arterial supply of the pericardium </a:t>
            </a:r>
          </a:p>
        </p:txBody>
      </p:sp>
      <p:pic>
        <p:nvPicPr>
          <p:cNvPr id="7" name="Picture 2"/>
          <p:cNvPicPr>
            <a:picLocks noChangeAspect="1" noChangeArrowheads="1"/>
          </p:cNvPicPr>
          <p:nvPr/>
        </p:nvPicPr>
        <p:blipFill>
          <a:blip r:embed="rId2" cstate="print"/>
          <a:srcRect l="25769" t="17708" r="29722" b="6250"/>
          <a:stretch>
            <a:fillRect/>
          </a:stretch>
        </p:blipFill>
        <p:spPr bwMode="auto">
          <a:xfrm>
            <a:off x="4876800" y="2194760"/>
            <a:ext cx="3982234" cy="3825040"/>
          </a:xfrm>
          <a:prstGeom prst="rect">
            <a:avLst/>
          </a:prstGeom>
          <a:noFill/>
          <a:ln w="38100">
            <a:solidFill>
              <a:schemeClr val="accent6">
                <a:lumMod val="75000"/>
              </a:schemeClr>
            </a:solidFill>
            <a:miter lim="800000"/>
            <a:headEnd/>
            <a:tailEnd/>
          </a:ln>
        </p:spPr>
      </p:pic>
      <p:sp>
        <p:nvSpPr>
          <p:cNvPr id="8" name="Rectangle 7"/>
          <p:cNvSpPr/>
          <p:nvPr/>
        </p:nvSpPr>
        <p:spPr>
          <a:xfrm>
            <a:off x="90843" y="709302"/>
            <a:ext cx="7452958" cy="830997"/>
          </a:xfrm>
          <a:prstGeom prst="rect">
            <a:avLst/>
          </a:prstGeom>
        </p:spPr>
        <p:txBody>
          <a:bodyPr wrap="square">
            <a:spAutoFit/>
          </a:bodyPr>
          <a:lstStyle/>
          <a:p>
            <a:pPr lvl="0"/>
            <a:r>
              <a:rPr lang="en-GB" sz="2400" b="1" i="1" dirty="0">
                <a:solidFill>
                  <a:prstClr val="black"/>
                </a:solidFill>
                <a:latin typeface="Candara" pitchFamily="34" charset="0"/>
              </a:rPr>
              <a:t>is mainly from branch of </a:t>
            </a:r>
            <a:r>
              <a:rPr lang="en-GB" sz="2400" b="1" i="1" dirty="0">
                <a:solidFill>
                  <a:srgbClr val="FF0000"/>
                </a:solidFill>
                <a:latin typeface="Candara" pitchFamily="34" charset="0"/>
              </a:rPr>
              <a:t>the internal thoracic artery</a:t>
            </a:r>
            <a:r>
              <a:rPr lang="en-GB" sz="2400" b="1" i="1" dirty="0">
                <a:solidFill>
                  <a:prstClr val="black"/>
                </a:solidFill>
                <a:latin typeface="Candara" pitchFamily="34" charset="0"/>
              </a:rPr>
              <a:t>,</a:t>
            </a:r>
            <a:r>
              <a:rPr lang="en-GB" sz="2400" b="1" i="1" dirty="0">
                <a:solidFill>
                  <a:srgbClr val="FF0000"/>
                </a:solidFill>
                <a:latin typeface="Candara" pitchFamily="34" charset="0"/>
              </a:rPr>
              <a:t>(the </a:t>
            </a:r>
            <a:r>
              <a:rPr lang="en-GB" sz="2400" b="1" i="1" dirty="0" err="1">
                <a:solidFill>
                  <a:srgbClr val="FF0000"/>
                </a:solidFill>
                <a:latin typeface="Candara" pitchFamily="34" charset="0"/>
              </a:rPr>
              <a:t>pericardiacophrenic</a:t>
            </a:r>
            <a:r>
              <a:rPr lang="en-GB" sz="2400" b="1" i="1" dirty="0">
                <a:solidFill>
                  <a:srgbClr val="FF0000"/>
                </a:solidFill>
                <a:latin typeface="Candara" pitchFamily="34" charset="0"/>
              </a:rPr>
              <a:t> artery)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a:solidFill>
                  <a:srgbClr val="0033CC"/>
                </a:solidFill>
              </a:rPr>
              <a:t>8 November 2021</a:t>
            </a:r>
            <a:endParaRPr lang="en-US" b="1" dirty="0">
              <a:solidFill>
                <a:srgbClr val="0033CC"/>
              </a:solidFill>
            </a:endParaRPr>
          </a:p>
        </p:txBody>
      </p:sp>
      <p:sp>
        <p:nvSpPr>
          <p:cNvPr id="3" name="عنصر نائب للتذييل 2"/>
          <p:cNvSpPr>
            <a:spLocks noGrp="1"/>
          </p:cNvSpPr>
          <p:nvPr>
            <p:ph type="ftr" sz="quarter" idx="11"/>
          </p:nvPr>
        </p:nvSpPr>
        <p:spPr/>
        <p:txBody>
          <a:bodyPr/>
          <a:lstStyle/>
          <a:p>
            <a:r>
              <a:rPr lang="en-US" b="1">
                <a:solidFill>
                  <a:srgbClr val="0033CC"/>
                </a:solidFill>
              </a:rPr>
              <a:t>Dr. Aiman Qais Afar</a:t>
            </a:r>
            <a:endParaRPr lang="en-US" b="1" dirty="0">
              <a:solidFill>
                <a:srgbClr val="0033CC"/>
              </a:solidFill>
            </a:endParaRPr>
          </a:p>
        </p:txBody>
      </p:sp>
      <p:sp>
        <p:nvSpPr>
          <p:cNvPr id="4" name="عنصر نائب لرقم الشريحة 3"/>
          <p:cNvSpPr>
            <a:spLocks noGrp="1"/>
          </p:cNvSpPr>
          <p:nvPr>
            <p:ph type="sldNum" sz="quarter" idx="12"/>
          </p:nvPr>
        </p:nvSpPr>
        <p:spPr/>
        <p:txBody>
          <a:bodyPr/>
          <a:lstStyle/>
          <a:p>
            <a:fld id="{B6F15528-21DE-4FAA-801E-634DDDAF4B2B}" type="slidenum">
              <a:rPr lang="en-US" b="1" smtClean="0">
                <a:solidFill>
                  <a:srgbClr val="0033CC"/>
                </a:solidFill>
              </a:rPr>
              <a:pPr/>
              <a:t>28</a:t>
            </a:fld>
            <a:endParaRPr lang="en-US" b="1" dirty="0">
              <a:solidFill>
                <a:srgbClr val="0033CC"/>
              </a:solidFill>
            </a:endParaRPr>
          </a:p>
        </p:txBody>
      </p:sp>
      <p:sp>
        <p:nvSpPr>
          <p:cNvPr id="5" name="مستطيل 4"/>
          <p:cNvSpPr/>
          <p:nvPr/>
        </p:nvSpPr>
        <p:spPr>
          <a:xfrm>
            <a:off x="76200" y="914400"/>
            <a:ext cx="4191000" cy="2677656"/>
          </a:xfrm>
          <a:prstGeom prst="rect">
            <a:avLst/>
          </a:prstGeom>
        </p:spPr>
        <p:txBody>
          <a:bodyPr wrap="square">
            <a:spAutoFit/>
          </a:bodyPr>
          <a:lstStyle/>
          <a:p>
            <a:r>
              <a:rPr lang="en-GB" sz="2400" b="1" i="1" dirty="0" err="1">
                <a:latin typeface="Candara" pitchFamily="34" charset="0"/>
              </a:rPr>
              <a:t>Pericardiacophrenic</a:t>
            </a:r>
            <a:r>
              <a:rPr lang="en-GB" sz="2400" b="1" i="1" dirty="0">
                <a:latin typeface="Candara" pitchFamily="34" charset="0"/>
              </a:rPr>
              <a:t> veins, tributaries of the </a:t>
            </a:r>
            <a:r>
              <a:rPr lang="en-GB" sz="2400" b="1" i="1" dirty="0" err="1">
                <a:solidFill>
                  <a:srgbClr val="0033CC"/>
                </a:solidFill>
                <a:latin typeface="Candara" pitchFamily="34" charset="0"/>
              </a:rPr>
              <a:t>brachiocephalic</a:t>
            </a:r>
            <a:r>
              <a:rPr lang="en-GB" sz="2400" b="1" i="1" dirty="0">
                <a:latin typeface="Candara" pitchFamily="34" charset="0"/>
              </a:rPr>
              <a:t> (or </a:t>
            </a:r>
            <a:r>
              <a:rPr lang="en-GB" sz="2400" b="1" i="1" dirty="0">
                <a:solidFill>
                  <a:srgbClr val="0033CC"/>
                </a:solidFill>
                <a:latin typeface="Candara" pitchFamily="34" charset="0"/>
              </a:rPr>
              <a:t>internal thoracic)</a:t>
            </a:r>
            <a:r>
              <a:rPr lang="en-GB" sz="2400" b="1" i="1" dirty="0">
                <a:latin typeface="Candara" pitchFamily="34" charset="0"/>
              </a:rPr>
              <a:t> veins.</a:t>
            </a:r>
          </a:p>
          <a:p>
            <a:endParaRPr lang="en-GB" sz="2400" b="1" i="1" dirty="0">
              <a:latin typeface="Candara" pitchFamily="34" charset="0"/>
            </a:endParaRPr>
          </a:p>
          <a:p>
            <a:r>
              <a:rPr lang="en-GB" sz="2400" b="1" i="1" dirty="0">
                <a:latin typeface="Candara" pitchFamily="34" charset="0"/>
              </a:rPr>
              <a:t>Variable tributaries of </a:t>
            </a:r>
            <a:r>
              <a:rPr lang="en-GB" sz="2400" b="1" i="1" dirty="0">
                <a:solidFill>
                  <a:srgbClr val="0033CC"/>
                </a:solidFill>
                <a:latin typeface="Candara" pitchFamily="34" charset="0"/>
              </a:rPr>
              <a:t>the azygos venous system</a:t>
            </a:r>
          </a:p>
        </p:txBody>
      </p:sp>
      <p:sp>
        <p:nvSpPr>
          <p:cNvPr id="6" name="مستطيل 5"/>
          <p:cNvSpPr/>
          <p:nvPr/>
        </p:nvSpPr>
        <p:spPr>
          <a:xfrm>
            <a:off x="0" y="152400"/>
            <a:ext cx="9067800" cy="584775"/>
          </a:xfrm>
          <a:prstGeom prst="rect">
            <a:avLst/>
          </a:prstGeom>
          <a:ln w="57150">
            <a:solidFill>
              <a:srgbClr val="0033CC"/>
            </a:solidFill>
          </a:ln>
        </p:spPr>
        <p:txBody>
          <a:bodyPr wrap="square">
            <a:spAutoFit/>
          </a:bodyPr>
          <a:lstStyle/>
          <a:p>
            <a:r>
              <a:rPr lang="en-GB" sz="3200" b="1" i="1" dirty="0">
                <a:solidFill>
                  <a:srgbClr val="0033CC"/>
                </a:solidFill>
                <a:latin typeface="Candara" pitchFamily="34" charset="0"/>
              </a:rPr>
              <a:t>The venous drainage of the pericardium is from the:</a:t>
            </a:r>
          </a:p>
        </p:txBody>
      </p:sp>
      <p:pic>
        <p:nvPicPr>
          <p:cNvPr id="7" name="Picture 2"/>
          <p:cNvPicPr>
            <a:picLocks noChangeAspect="1" noChangeArrowheads="1"/>
          </p:cNvPicPr>
          <p:nvPr/>
        </p:nvPicPr>
        <p:blipFill>
          <a:blip r:embed="rId2" cstate="print"/>
          <a:srcRect l="25769" t="17708" r="29722" b="6250"/>
          <a:stretch>
            <a:fillRect/>
          </a:stretch>
        </p:blipFill>
        <p:spPr bwMode="auto">
          <a:xfrm>
            <a:off x="3962400" y="1240255"/>
            <a:ext cx="4896634" cy="4703345"/>
          </a:xfrm>
          <a:prstGeom prst="rect">
            <a:avLst/>
          </a:prstGeom>
          <a:noFill/>
          <a:ln w="38100">
            <a:solidFill>
              <a:schemeClr val="accent6">
                <a:lumMod val="75000"/>
              </a:schemeClr>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90600"/>
            <a:ext cx="3962400" cy="4154984"/>
          </a:xfrm>
          <a:prstGeom prst="rect">
            <a:avLst/>
          </a:prstGeom>
        </p:spPr>
        <p:txBody>
          <a:bodyPr wrap="square">
            <a:spAutoFit/>
          </a:bodyPr>
          <a:lstStyle/>
          <a:p>
            <a:r>
              <a:rPr lang="en-US" sz="2400" b="1" i="1" dirty="0">
                <a:latin typeface="Candara" pitchFamily="34" charset="0"/>
              </a:rPr>
              <a:t>The fibrous pericardium and the parietal layer of the serous pericardium are supplied by </a:t>
            </a:r>
            <a:r>
              <a:rPr lang="en-US" sz="2400" b="1" i="1" dirty="0">
                <a:solidFill>
                  <a:srgbClr val="FF0000"/>
                </a:solidFill>
                <a:latin typeface="Candara" pitchFamily="34" charset="0"/>
              </a:rPr>
              <a:t>the phrenic nerves.</a:t>
            </a:r>
          </a:p>
          <a:p>
            <a:endParaRPr lang="en-US" sz="2400" b="1" i="1" dirty="0">
              <a:latin typeface="Candara" pitchFamily="34" charset="0"/>
            </a:endParaRPr>
          </a:p>
          <a:p>
            <a:r>
              <a:rPr lang="en-US" sz="2400" b="1" i="1" dirty="0">
                <a:latin typeface="Candara" pitchFamily="34" charset="0"/>
              </a:rPr>
              <a:t> The visceral layer of the serous pericardium is innervated by branches of the </a:t>
            </a:r>
            <a:r>
              <a:rPr lang="en-US" sz="2400" b="1" i="1" dirty="0">
                <a:solidFill>
                  <a:srgbClr val="FF0000"/>
                </a:solidFill>
                <a:latin typeface="Candara" pitchFamily="34" charset="0"/>
              </a:rPr>
              <a:t>sympathetic trunks </a:t>
            </a:r>
            <a:r>
              <a:rPr lang="en-US" sz="2400" b="1" i="1" dirty="0">
                <a:latin typeface="Candara" pitchFamily="34" charset="0"/>
              </a:rPr>
              <a:t>and</a:t>
            </a:r>
            <a:r>
              <a:rPr lang="en-US" sz="2400" b="1" i="1" dirty="0">
                <a:solidFill>
                  <a:srgbClr val="FF0000"/>
                </a:solidFill>
                <a:latin typeface="Candara" pitchFamily="34" charset="0"/>
              </a:rPr>
              <a:t> the vagus nerves.</a:t>
            </a:r>
            <a:endParaRPr lang="ar-IQ" sz="2400" b="1" i="1" dirty="0">
              <a:solidFill>
                <a:srgbClr val="FF0000"/>
              </a:solidFill>
              <a:latin typeface="Candara" pitchFamily="34" charset="0"/>
            </a:endParaRPr>
          </a:p>
        </p:txBody>
      </p:sp>
      <p:sp>
        <p:nvSpPr>
          <p:cNvPr id="3" name="Rectangle 2"/>
          <p:cNvSpPr/>
          <p:nvPr/>
        </p:nvSpPr>
        <p:spPr>
          <a:xfrm>
            <a:off x="228600" y="152400"/>
            <a:ext cx="5699189" cy="584775"/>
          </a:xfrm>
          <a:prstGeom prst="rect">
            <a:avLst/>
          </a:prstGeom>
          <a:solidFill>
            <a:srgbClr val="FFFF00"/>
          </a:solidFill>
          <a:ln w="57150">
            <a:solidFill>
              <a:srgbClr val="92D050"/>
            </a:solidFill>
          </a:ln>
        </p:spPr>
        <p:txBody>
          <a:bodyPr wrap="none">
            <a:spAutoFit/>
          </a:bodyPr>
          <a:lstStyle/>
          <a:p>
            <a:r>
              <a:rPr lang="en-US" sz="3200" b="1" i="1" dirty="0">
                <a:solidFill>
                  <a:srgbClr val="FF0000"/>
                </a:solidFill>
                <a:latin typeface="Candara" pitchFamily="34" charset="0"/>
              </a:rPr>
              <a:t>Nerve Supply of the Pericardium</a:t>
            </a:r>
          </a:p>
        </p:txBody>
      </p:sp>
      <p:pic>
        <p:nvPicPr>
          <p:cNvPr id="3074" name="Picture 2"/>
          <p:cNvPicPr>
            <a:picLocks noChangeAspect="1" noChangeArrowheads="1"/>
          </p:cNvPicPr>
          <p:nvPr/>
        </p:nvPicPr>
        <p:blipFill>
          <a:blip r:embed="rId2" cstate="print"/>
          <a:srcRect l="25769" t="17708" r="29722" b="6250"/>
          <a:stretch>
            <a:fillRect/>
          </a:stretch>
        </p:blipFill>
        <p:spPr bwMode="auto">
          <a:xfrm>
            <a:off x="4495800" y="1219200"/>
            <a:ext cx="4363233" cy="4191000"/>
          </a:xfrm>
          <a:prstGeom prst="rect">
            <a:avLst/>
          </a:prstGeom>
          <a:noFill/>
          <a:ln w="38100">
            <a:solidFill>
              <a:schemeClr val="accent6">
                <a:lumMod val="75000"/>
              </a:schemeClr>
            </a:solidFill>
            <a:miter lim="800000"/>
            <a:headEnd/>
            <a:tailEnd/>
          </a:ln>
        </p:spPr>
      </p:pic>
      <p:sp>
        <p:nvSpPr>
          <p:cNvPr id="5" name="عنصر نائب للتاريخ 4"/>
          <p:cNvSpPr>
            <a:spLocks noGrp="1"/>
          </p:cNvSpPr>
          <p:nvPr>
            <p:ph type="dt" sz="half" idx="10"/>
          </p:nvPr>
        </p:nvSpPr>
        <p:spPr/>
        <p:txBody>
          <a:bodyPr/>
          <a:lstStyle/>
          <a:p>
            <a:r>
              <a:rPr lang="en-US" b="1">
                <a:solidFill>
                  <a:srgbClr val="0033CC"/>
                </a:solidFill>
              </a:rPr>
              <a:t>8 November 2021</a:t>
            </a:r>
            <a:endParaRPr lang="en-US" b="1" dirty="0">
              <a:solidFill>
                <a:srgbClr val="0033CC"/>
              </a:solidFill>
            </a:endParaRPr>
          </a:p>
        </p:txBody>
      </p:sp>
      <p:sp>
        <p:nvSpPr>
          <p:cNvPr id="6" name="عنصر نائب لرقم الشريحة 5"/>
          <p:cNvSpPr>
            <a:spLocks noGrp="1"/>
          </p:cNvSpPr>
          <p:nvPr>
            <p:ph type="sldNum" sz="quarter" idx="12"/>
          </p:nvPr>
        </p:nvSpPr>
        <p:spPr/>
        <p:txBody>
          <a:bodyPr/>
          <a:lstStyle/>
          <a:p>
            <a:fld id="{B6F15528-21DE-4FAA-801E-634DDDAF4B2B}" type="slidenum">
              <a:rPr lang="en-US" b="1" smtClean="0">
                <a:solidFill>
                  <a:srgbClr val="0033CC"/>
                </a:solidFill>
              </a:rPr>
              <a:pPr/>
              <a:t>29</a:t>
            </a:fld>
            <a:endParaRPr lang="en-US" b="1" dirty="0">
              <a:solidFill>
                <a:srgbClr val="0033CC"/>
              </a:solidFill>
            </a:endParaRPr>
          </a:p>
        </p:txBody>
      </p:sp>
      <p:sp>
        <p:nvSpPr>
          <p:cNvPr id="7" name="عنصر نائب للتذييل 6"/>
          <p:cNvSpPr>
            <a:spLocks noGrp="1"/>
          </p:cNvSpPr>
          <p:nvPr>
            <p:ph type="ftr" sz="quarter" idx="11"/>
          </p:nvPr>
        </p:nvSpPr>
        <p:spPr/>
        <p:txBody>
          <a:bodyPr/>
          <a:lstStyle/>
          <a:p>
            <a:r>
              <a:rPr lang="en-US" b="1">
                <a:solidFill>
                  <a:srgbClr val="0033CC"/>
                </a:solidFill>
              </a:rPr>
              <a:t>Dr. Aiman Qais Afar</a:t>
            </a:r>
            <a:endParaRPr lang="en-US" b="1" dirty="0">
              <a:solidFill>
                <a:srgbClr val="0033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اريخ 5"/>
          <p:cNvSpPr>
            <a:spLocks noGrp="1"/>
          </p:cNvSpPr>
          <p:nvPr>
            <p:ph type="dt" sz="half" idx="10"/>
          </p:nvPr>
        </p:nvSpPr>
        <p:spPr>
          <a:xfrm>
            <a:off x="7239000" y="15875"/>
            <a:ext cx="2133600" cy="365125"/>
          </a:xfrm>
        </p:spPr>
        <p:txBody>
          <a:bodyPr/>
          <a:lstStyle/>
          <a:p>
            <a:r>
              <a:rPr lang="en-US" b="1" dirty="0">
                <a:solidFill>
                  <a:srgbClr val="0033CC"/>
                </a:solidFill>
              </a:rPr>
              <a:t>8 November 2021</a:t>
            </a:r>
          </a:p>
        </p:txBody>
      </p:sp>
      <p:sp>
        <p:nvSpPr>
          <p:cNvPr id="7" name="عنصر نائب لرقم الشريحة 6"/>
          <p:cNvSpPr>
            <a:spLocks noGrp="1"/>
          </p:cNvSpPr>
          <p:nvPr>
            <p:ph type="sldNum" sz="quarter" idx="12"/>
          </p:nvPr>
        </p:nvSpPr>
        <p:spPr>
          <a:xfrm>
            <a:off x="8305800" y="6492875"/>
            <a:ext cx="381000" cy="365125"/>
          </a:xfrm>
        </p:spPr>
        <p:txBody>
          <a:bodyPr/>
          <a:lstStyle/>
          <a:p>
            <a:fld id="{B6F15528-21DE-4FAA-801E-634DDDAF4B2B}" type="slidenum">
              <a:rPr lang="en-US" b="1" smtClean="0">
                <a:solidFill>
                  <a:srgbClr val="0033CC"/>
                </a:solidFill>
              </a:rPr>
              <a:pPr/>
              <a:t>3</a:t>
            </a:fld>
            <a:endParaRPr lang="en-US" b="1" dirty="0">
              <a:solidFill>
                <a:srgbClr val="0033CC"/>
              </a:solidFill>
            </a:endParaRPr>
          </a:p>
        </p:txBody>
      </p:sp>
      <p:sp>
        <p:nvSpPr>
          <p:cNvPr id="8" name="عنصر نائب للتذييل 7"/>
          <p:cNvSpPr>
            <a:spLocks noGrp="1"/>
          </p:cNvSpPr>
          <p:nvPr>
            <p:ph type="ftr" sz="quarter" idx="11"/>
          </p:nvPr>
        </p:nvSpPr>
        <p:spPr>
          <a:xfrm>
            <a:off x="3048000" y="0"/>
            <a:ext cx="2895600" cy="365125"/>
          </a:xfrm>
        </p:spPr>
        <p:txBody>
          <a:bodyPr/>
          <a:lstStyle/>
          <a:p>
            <a:r>
              <a:rPr lang="en-US" b="1" dirty="0">
                <a:solidFill>
                  <a:srgbClr val="0033CC"/>
                </a:solidFill>
              </a:rPr>
              <a:t>Dr. Aiman Qais Afar</a:t>
            </a:r>
          </a:p>
        </p:txBody>
      </p:sp>
      <p:sp>
        <p:nvSpPr>
          <p:cNvPr id="9" name="مستطيل 8"/>
          <p:cNvSpPr/>
          <p:nvPr/>
        </p:nvSpPr>
        <p:spPr>
          <a:xfrm>
            <a:off x="76200" y="685800"/>
            <a:ext cx="3962400" cy="1938992"/>
          </a:xfrm>
          <a:prstGeom prst="rect">
            <a:avLst/>
          </a:prstGeom>
          <a:solidFill>
            <a:schemeClr val="accent3">
              <a:lumMod val="60000"/>
              <a:lumOff val="40000"/>
            </a:schemeClr>
          </a:solidFill>
        </p:spPr>
        <p:txBody>
          <a:bodyPr wrap="square">
            <a:spAutoFit/>
          </a:bodyPr>
          <a:lstStyle/>
          <a:p>
            <a:r>
              <a:rPr lang="en-GB" sz="2400" b="1" i="1" dirty="0">
                <a:latin typeface="Candara" pitchFamily="34" charset="0"/>
              </a:rPr>
              <a:t>• In living persons is a highly mobile region because it consists primarily of hollow (liquid- or air-filled) visceral structures</a:t>
            </a:r>
          </a:p>
        </p:txBody>
      </p:sp>
      <p:sp>
        <p:nvSpPr>
          <p:cNvPr id="10" name="Rectangle 1"/>
          <p:cNvSpPr/>
          <p:nvPr/>
        </p:nvSpPr>
        <p:spPr>
          <a:xfrm>
            <a:off x="76200" y="76200"/>
            <a:ext cx="2145139" cy="523220"/>
          </a:xfrm>
          <a:prstGeom prst="rect">
            <a:avLst/>
          </a:prstGeom>
          <a:ln w="57150">
            <a:solidFill>
              <a:srgbClr val="00CC00"/>
            </a:solidFill>
          </a:ln>
        </p:spPr>
        <p:txBody>
          <a:bodyPr wrap="none">
            <a:spAutoFit/>
          </a:bodyPr>
          <a:lstStyle/>
          <a:p>
            <a:r>
              <a:rPr lang="en-US" sz="2800" b="1" i="1" dirty="0">
                <a:solidFill>
                  <a:srgbClr val="FF0000"/>
                </a:solidFill>
                <a:latin typeface="Candara" pitchFamily="34" charset="0"/>
              </a:rPr>
              <a:t>Mediastinum</a:t>
            </a:r>
            <a:endParaRPr lang="ar-IQ" sz="2800" b="1" i="1" dirty="0">
              <a:solidFill>
                <a:srgbClr val="FF0000"/>
              </a:solidFill>
              <a:latin typeface="Candara" pitchFamily="34" charset="0"/>
            </a:endParaRPr>
          </a:p>
        </p:txBody>
      </p:sp>
      <p:sp>
        <p:nvSpPr>
          <p:cNvPr id="11" name="مستطيل 10"/>
          <p:cNvSpPr/>
          <p:nvPr/>
        </p:nvSpPr>
        <p:spPr>
          <a:xfrm>
            <a:off x="76201" y="2709208"/>
            <a:ext cx="3886200" cy="1938992"/>
          </a:xfrm>
          <a:prstGeom prst="rect">
            <a:avLst/>
          </a:prstGeom>
          <a:ln w="38100">
            <a:solidFill>
              <a:schemeClr val="tx1"/>
            </a:solidFill>
          </a:ln>
        </p:spPr>
        <p:txBody>
          <a:bodyPr wrap="square">
            <a:spAutoFit/>
          </a:bodyPr>
          <a:lstStyle/>
          <a:p>
            <a:r>
              <a:rPr lang="en-GB" sz="2400" b="1" i="1" dirty="0">
                <a:latin typeface="Candara" pitchFamily="34" charset="0"/>
              </a:rPr>
              <a:t>The major structures in the mediastinum are also surrounded by blood and lymphatic vessels, lymph nodes, nerves, and fat.</a:t>
            </a:r>
          </a:p>
        </p:txBody>
      </p:sp>
      <p:sp>
        <p:nvSpPr>
          <p:cNvPr id="12" name="مستطيل 11"/>
          <p:cNvSpPr/>
          <p:nvPr/>
        </p:nvSpPr>
        <p:spPr>
          <a:xfrm>
            <a:off x="76200" y="4690408"/>
            <a:ext cx="8991600" cy="1938992"/>
          </a:xfrm>
          <a:prstGeom prst="rect">
            <a:avLst/>
          </a:prstGeom>
        </p:spPr>
        <p:txBody>
          <a:bodyPr wrap="square">
            <a:spAutoFit/>
          </a:bodyPr>
          <a:lstStyle/>
          <a:p>
            <a:r>
              <a:rPr lang="en-GB" sz="2000" b="1" i="1" dirty="0">
                <a:latin typeface="Candara" pitchFamily="34" charset="0"/>
              </a:rPr>
              <a:t>The looseness of the connective tissue and the elasticity of the lungs and parietal pleura on each side of the mediastinum </a:t>
            </a:r>
            <a:r>
              <a:rPr lang="en-GB" sz="2000" b="1" i="1" dirty="0">
                <a:solidFill>
                  <a:srgbClr val="0033CC"/>
                </a:solidFill>
                <a:latin typeface="Candara" pitchFamily="34" charset="0"/>
              </a:rPr>
              <a:t>enable it to accommodate movement </a:t>
            </a:r>
            <a:r>
              <a:rPr lang="en-GB" sz="2000" b="1" i="1" dirty="0">
                <a:latin typeface="Candara" pitchFamily="34" charset="0"/>
              </a:rPr>
              <a:t>as well as volume and pressure changes in the thoracic cavity, such as those resulting from movements of the diaphragm, thoracic wall, and tracheobronchial tree during respiration, </a:t>
            </a:r>
            <a:r>
              <a:rPr lang="en-GB" sz="2000" b="1" i="1" dirty="0">
                <a:solidFill>
                  <a:srgbClr val="FF3399"/>
                </a:solidFill>
                <a:latin typeface="Candara" pitchFamily="34" charset="0"/>
              </a:rPr>
              <a:t>contraction (beating) of the heart and pulsations of the great arteries, and passage of ingested substances through the esophagus.</a:t>
            </a:r>
          </a:p>
        </p:txBody>
      </p:sp>
      <p:pic>
        <p:nvPicPr>
          <p:cNvPr id="1026" name="Picture 2"/>
          <p:cNvPicPr>
            <a:picLocks noChangeAspect="1" noChangeArrowheads="1"/>
          </p:cNvPicPr>
          <p:nvPr/>
        </p:nvPicPr>
        <p:blipFill>
          <a:blip r:embed="rId2" cstate="print"/>
          <a:srcRect l="57394" t="40625" r="18594" b="26042"/>
          <a:stretch>
            <a:fillRect/>
          </a:stretch>
        </p:blipFill>
        <p:spPr bwMode="auto">
          <a:xfrm>
            <a:off x="4270825" y="599420"/>
            <a:ext cx="4796975" cy="3743980"/>
          </a:xfrm>
          <a:prstGeom prst="rect">
            <a:avLst/>
          </a:prstGeom>
          <a:noFill/>
          <a:ln w="57150">
            <a:solidFill>
              <a:srgbClr val="7030A0"/>
            </a:solid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a:solidFill>
                  <a:srgbClr val="0033CC"/>
                </a:solidFill>
              </a:rPr>
              <a:t>8 November 2021</a:t>
            </a:r>
            <a:endParaRPr lang="en-US" b="1" dirty="0">
              <a:solidFill>
                <a:srgbClr val="0033CC"/>
              </a:solidFill>
            </a:endParaRPr>
          </a:p>
        </p:txBody>
      </p:sp>
      <p:sp>
        <p:nvSpPr>
          <p:cNvPr id="3" name="عنصر نائب للتذييل 2"/>
          <p:cNvSpPr>
            <a:spLocks noGrp="1"/>
          </p:cNvSpPr>
          <p:nvPr>
            <p:ph type="ftr" sz="quarter" idx="11"/>
          </p:nvPr>
        </p:nvSpPr>
        <p:spPr>
          <a:xfrm>
            <a:off x="-304800" y="6172200"/>
            <a:ext cx="2895600" cy="365125"/>
          </a:xfrm>
        </p:spPr>
        <p:txBody>
          <a:bodyPr/>
          <a:lstStyle/>
          <a:p>
            <a:r>
              <a:rPr lang="en-US" b="1">
                <a:solidFill>
                  <a:srgbClr val="0033CC"/>
                </a:solidFill>
              </a:rPr>
              <a:t>Dr. Aiman Qais Afar</a:t>
            </a:r>
            <a:endParaRPr lang="en-US" b="1" dirty="0">
              <a:solidFill>
                <a:srgbClr val="0033CC"/>
              </a:solidFill>
            </a:endParaRPr>
          </a:p>
        </p:txBody>
      </p:sp>
      <p:sp>
        <p:nvSpPr>
          <p:cNvPr id="4" name="عنصر نائب لرقم الشريحة 3"/>
          <p:cNvSpPr>
            <a:spLocks noGrp="1"/>
          </p:cNvSpPr>
          <p:nvPr>
            <p:ph type="sldNum" sz="quarter" idx="12"/>
          </p:nvPr>
        </p:nvSpPr>
        <p:spPr>
          <a:xfrm>
            <a:off x="762000" y="6553200"/>
            <a:ext cx="381000" cy="365125"/>
          </a:xfrm>
        </p:spPr>
        <p:txBody>
          <a:bodyPr/>
          <a:lstStyle/>
          <a:p>
            <a:fld id="{B6F15528-21DE-4FAA-801E-634DDDAF4B2B}" type="slidenum">
              <a:rPr lang="en-US" b="1" smtClean="0">
                <a:solidFill>
                  <a:srgbClr val="0033CC"/>
                </a:solidFill>
              </a:rPr>
              <a:pPr/>
              <a:t>30</a:t>
            </a:fld>
            <a:endParaRPr lang="en-US" b="1" dirty="0">
              <a:solidFill>
                <a:srgbClr val="0033CC"/>
              </a:solidFill>
            </a:endParaRPr>
          </a:p>
        </p:txBody>
      </p:sp>
      <p:sp>
        <p:nvSpPr>
          <p:cNvPr id="7" name="مستطيل 6"/>
          <p:cNvSpPr/>
          <p:nvPr/>
        </p:nvSpPr>
        <p:spPr>
          <a:xfrm>
            <a:off x="152400" y="609600"/>
            <a:ext cx="4953000" cy="5632311"/>
          </a:xfrm>
          <a:prstGeom prst="rect">
            <a:avLst/>
          </a:prstGeom>
          <a:solidFill>
            <a:schemeClr val="tx2">
              <a:lumMod val="40000"/>
              <a:lumOff val="60000"/>
            </a:schemeClr>
          </a:solidFill>
          <a:ln w="57150">
            <a:solidFill>
              <a:schemeClr val="tx1"/>
            </a:solidFill>
          </a:ln>
        </p:spPr>
        <p:txBody>
          <a:bodyPr wrap="square">
            <a:spAutoFit/>
          </a:bodyPr>
          <a:lstStyle/>
          <a:p>
            <a:r>
              <a:rPr lang="en-GB" sz="2400" b="1" i="1" dirty="0">
                <a:latin typeface="Candara" pitchFamily="34" charset="0"/>
              </a:rPr>
              <a:t>The fibrous pericardium is a tough, inelastic, </a:t>
            </a:r>
          </a:p>
          <a:p>
            <a:r>
              <a:rPr lang="en-GB" sz="2400" b="1" i="1" dirty="0">
                <a:latin typeface="Candara" pitchFamily="34" charset="0"/>
              </a:rPr>
              <a:t>If extensive pericardial effusion exists, the compromised volume of the sac does not allow full expansion of the heart, limiting the amount of blood the heart can receive, which in turn reduces cardiac output.</a:t>
            </a:r>
          </a:p>
          <a:p>
            <a:endParaRPr lang="en-GB" sz="2400" b="1" i="1" dirty="0">
              <a:latin typeface="Candara" pitchFamily="34" charset="0"/>
            </a:endParaRPr>
          </a:p>
          <a:p>
            <a:r>
              <a:rPr lang="en-GB" sz="2400" b="1" i="1" dirty="0">
                <a:latin typeface="Candara" pitchFamily="34" charset="0"/>
              </a:rPr>
              <a:t> </a:t>
            </a:r>
            <a:r>
              <a:rPr lang="en-GB" sz="2400" b="1" i="1" dirty="0">
                <a:solidFill>
                  <a:srgbClr val="C00000"/>
                </a:solidFill>
                <a:latin typeface="Candara" pitchFamily="34" charset="0"/>
              </a:rPr>
              <a:t>Cardiac Tamponade </a:t>
            </a:r>
            <a:r>
              <a:rPr lang="en-GB" sz="2400" b="1" i="1" dirty="0">
                <a:latin typeface="Candara" pitchFamily="34" charset="0"/>
              </a:rPr>
              <a:t>(heart compression), is a </a:t>
            </a:r>
            <a:r>
              <a:rPr lang="en-GB" sz="2400" b="1" i="1" dirty="0">
                <a:solidFill>
                  <a:srgbClr val="FF0000"/>
                </a:solidFill>
                <a:latin typeface="Candara" pitchFamily="34" charset="0"/>
              </a:rPr>
              <a:t>potentially lethal condition</a:t>
            </a:r>
            <a:r>
              <a:rPr lang="en-GB" sz="2400" b="1" i="1" dirty="0">
                <a:solidFill>
                  <a:srgbClr val="0033CC"/>
                </a:solidFill>
                <a:latin typeface="Candara" pitchFamily="34" charset="0"/>
              </a:rPr>
              <a:t> </a:t>
            </a:r>
            <a:r>
              <a:rPr lang="en-GB" sz="2400" b="1" i="1" dirty="0">
                <a:latin typeface="Candara" pitchFamily="34" charset="0"/>
              </a:rPr>
              <a:t>because heart volume is increasingly compromised by the fluid outside the heart but inside the pericardial cavity.</a:t>
            </a:r>
          </a:p>
        </p:txBody>
      </p:sp>
      <p:sp>
        <p:nvSpPr>
          <p:cNvPr id="8" name="مستطيل 7"/>
          <p:cNvSpPr/>
          <p:nvPr/>
        </p:nvSpPr>
        <p:spPr>
          <a:xfrm>
            <a:off x="159528" y="0"/>
            <a:ext cx="3205108" cy="523220"/>
          </a:xfrm>
          <a:prstGeom prst="rect">
            <a:avLst/>
          </a:prstGeom>
        </p:spPr>
        <p:txBody>
          <a:bodyPr wrap="none">
            <a:spAutoFit/>
          </a:bodyPr>
          <a:lstStyle/>
          <a:p>
            <a:r>
              <a:rPr lang="en-GB" sz="2800" b="1" i="1" dirty="0">
                <a:solidFill>
                  <a:srgbClr val="C00000"/>
                </a:solidFill>
                <a:latin typeface="Candara" pitchFamily="34" charset="0"/>
              </a:rPr>
              <a:t>Cardiac Tamponade</a:t>
            </a:r>
          </a:p>
        </p:txBody>
      </p:sp>
      <p:pic>
        <p:nvPicPr>
          <p:cNvPr id="9" name="Picture 4" descr="http://studentsofmedicineplus.weebly.com/uploads/1/0/6/9/10696096/7968201.jpg?5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228600"/>
            <a:ext cx="3411439" cy="3295218"/>
          </a:xfrm>
          <a:prstGeom prst="rect">
            <a:avLst/>
          </a:prstGeom>
          <a:noFill/>
          <a:ln w="76200">
            <a:solidFill>
              <a:srgbClr val="00FF00"/>
            </a:solidFill>
          </a:ln>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8413" y="3695007"/>
            <a:ext cx="3470787" cy="2934393"/>
          </a:xfrm>
          <a:prstGeom prst="rect">
            <a:avLst/>
          </a:prstGeom>
          <a:noFill/>
          <a:ln w="57150">
            <a:solidFill>
              <a:srgbClr val="00FF00"/>
            </a:solidFill>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629400" y="158095"/>
            <a:ext cx="2133600" cy="365125"/>
          </a:xfrm>
        </p:spPr>
        <p:txBody>
          <a:bodyPr/>
          <a:lstStyle/>
          <a:p>
            <a:r>
              <a:rPr lang="en-US" b="1">
                <a:solidFill>
                  <a:srgbClr val="0033CC"/>
                </a:solidFill>
              </a:rPr>
              <a:t>8 November 2021</a:t>
            </a:r>
            <a:endParaRPr lang="en-US" b="1" dirty="0">
              <a:solidFill>
                <a:srgbClr val="0033CC"/>
              </a:solidFill>
            </a:endParaRPr>
          </a:p>
        </p:txBody>
      </p:sp>
      <p:sp>
        <p:nvSpPr>
          <p:cNvPr id="3" name="عنصر نائب للتذييل 2"/>
          <p:cNvSpPr>
            <a:spLocks noGrp="1"/>
          </p:cNvSpPr>
          <p:nvPr>
            <p:ph type="ftr" sz="quarter" idx="11"/>
          </p:nvPr>
        </p:nvSpPr>
        <p:spPr>
          <a:xfrm>
            <a:off x="5843016" y="6096"/>
            <a:ext cx="2895600" cy="365125"/>
          </a:xfrm>
        </p:spPr>
        <p:txBody>
          <a:bodyPr/>
          <a:lstStyle/>
          <a:p>
            <a:r>
              <a:rPr lang="en-US" b="1" dirty="0">
                <a:solidFill>
                  <a:srgbClr val="0033CC"/>
                </a:solidFill>
              </a:rPr>
              <a:t>Dr. Aiman Qais Afar</a:t>
            </a:r>
          </a:p>
        </p:txBody>
      </p:sp>
      <p:sp>
        <p:nvSpPr>
          <p:cNvPr id="4" name="عنصر نائب لرقم الشريحة 3"/>
          <p:cNvSpPr>
            <a:spLocks noGrp="1"/>
          </p:cNvSpPr>
          <p:nvPr>
            <p:ph type="sldNum" sz="quarter" idx="12"/>
          </p:nvPr>
        </p:nvSpPr>
        <p:spPr>
          <a:xfrm>
            <a:off x="4876800" y="6400800"/>
            <a:ext cx="381000" cy="365125"/>
          </a:xfrm>
        </p:spPr>
        <p:txBody>
          <a:bodyPr/>
          <a:lstStyle/>
          <a:p>
            <a:fld id="{B6F15528-21DE-4FAA-801E-634DDDAF4B2B}" type="slidenum">
              <a:rPr lang="en-US" b="1" smtClean="0">
                <a:solidFill>
                  <a:srgbClr val="0033CC"/>
                </a:solidFill>
              </a:rPr>
              <a:pPr/>
              <a:t>31</a:t>
            </a:fld>
            <a:endParaRPr lang="en-US" b="1" dirty="0">
              <a:solidFill>
                <a:srgbClr val="0033CC"/>
              </a:solidFill>
            </a:endParaRPr>
          </a:p>
        </p:txBody>
      </p:sp>
      <p:sp>
        <p:nvSpPr>
          <p:cNvPr id="5" name="مستطيل 4"/>
          <p:cNvSpPr/>
          <p:nvPr/>
        </p:nvSpPr>
        <p:spPr>
          <a:xfrm>
            <a:off x="152400" y="533400"/>
            <a:ext cx="8686800" cy="1200329"/>
          </a:xfrm>
          <a:prstGeom prst="rect">
            <a:avLst/>
          </a:prstGeom>
          <a:solidFill>
            <a:schemeClr val="tx2">
              <a:lumMod val="40000"/>
              <a:lumOff val="60000"/>
            </a:schemeClr>
          </a:solidFill>
          <a:ln w="57150">
            <a:solidFill>
              <a:schemeClr val="tx1"/>
            </a:solidFill>
          </a:ln>
        </p:spPr>
        <p:txBody>
          <a:bodyPr wrap="square">
            <a:spAutoFit/>
          </a:bodyPr>
          <a:lstStyle/>
          <a:p>
            <a:r>
              <a:rPr lang="en-GB" sz="2400" b="1" i="1" dirty="0">
                <a:latin typeface="Candara" pitchFamily="34" charset="0"/>
              </a:rPr>
              <a:t>Drainage of fluid from the pericardial cavity,, is usually necessary to relieve cardiac tamponade, a wide-bore needle may be inserted through the </a:t>
            </a:r>
            <a:r>
              <a:rPr lang="en-GB" sz="2400" b="1" i="1" dirty="0">
                <a:solidFill>
                  <a:srgbClr val="0033CC"/>
                </a:solidFill>
                <a:latin typeface="Candara" pitchFamily="34" charset="0"/>
              </a:rPr>
              <a:t>left 5th or 6th intercostal space </a:t>
            </a:r>
            <a:r>
              <a:rPr lang="en-GB" sz="2400" b="1" i="1" dirty="0">
                <a:latin typeface="Candara" pitchFamily="34" charset="0"/>
              </a:rPr>
              <a:t>near the sternum</a:t>
            </a:r>
          </a:p>
        </p:txBody>
      </p:sp>
      <p:sp>
        <p:nvSpPr>
          <p:cNvPr id="6" name="مستطيل 5"/>
          <p:cNvSpPr/>
          <p:nvPr/>
        </p:nvSpPr>
        <p:spPr>
          <a:xfrm>
            <a:off x="76200" y="0"/>
            <a:ext cx="3048000" cy="523220"/>
          </a:xfrm>
          <a:prstGeom prst="rect">
            <a:avLst/>
          </a:prstGeom>
        </p:spPr>
        <p:txBody>
          <a:bodyPr wrap="square">
            <a:spAutoFit/>
          </a:bodyPr>
          <a:lstStyle/>
          <a:p>
            <a:r>
              <a:rPr lang="en-GB" sz="2800" b="1" i="1" dirty="0">
                <a:solidFill>
                  <a:srgbClr val="C00000"/>
                </a:solidFill>
                <a:latin typeface="Candara" pitchFamily="34" charset="0"/>
              </a:rPr>
              <a:t>Pericardiocentesis</a:t>
            </a:r>
          </a:p>
        </p:txBody>
      </p:sp>
      <p:pic>
        <p:nvPicPr>
          <p:cNvPr id="11" name="Picture 6" descr="http://www.fprmed.com/Medical/procedures/Pericardiocentesis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533775"/>
            <a:ext cx="3256550" cy="3248025"/>
          </a:xfrm>
          <a:prstGeom prst="rect">
            <a:avLst/>
          </a:prstGeom>
          <a:noFill/>
          <a:ln w="57150">
            <a:solidFill>
              <a:srgbClr val="00FF00"/>
            </a:solidFill>
          </a:ln>
          <a:extLst>
            <a:ext uri="{909E8E84-426E-40DD-AFC4-6F175D3DCCD1}">
              <a14:hiddenFill xmlns:a14="http://schemas.microsoft.com/office/drawing/2010/main">
                <a:solidFill>
                  <a:srgbClr val="FFFFFF"/>
                </a:solidFill>
              </a14:hiddenFill>
            </a:ext>
          </a:extLst>
        </p:spPr>
      </p:pic>
      <p:pic>
        <p:nvPicPr>
          <p:cNvPr id="12"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726" y="3533775"/>
            <a:ext cx="4270299" cy="3229737"/>
          </a:xfrm>
          <a:prstGeom prst="rect">
            <a:avLst/>
          </a:prstGeom>
          <a:noFill/>
          <a:ln w="57150">
            <a:solidFill>
              <a:srgbClr val="00FF00"/>
            </a:solidFill>
          </a:ln>
          <a:extLst>
            <a:ext uri="{909E8E84-426E-40DD-AFC4-6F175D3DCCD1}">
              <a14:hiddenFill xmlns:a14="http://schemas.microsoft.com/office/drawing/2010/main">
                <a:solidFill>
                  <a:schemeClr val="accent1"/>
                </a:solidFill>
              </a14:hiddenFill>
            </a:ext>
          </a:extLst>
        </p:spPr>
      </p:pic>
      <p:sp>
        <p:nvSpPr>
          <p:cNvPr id="15" name="مستطيل 14"/>
          <p:cNvSpPr/>
          <p:nvPr/>
        </p:nvSpPr>
        <p:spPr>
          <a:xfrm>
            <a:off x="76200" y="1828800"/>
            <a:ext cx="8991600" cy="1569660"/>
          </a:xfrm>
          <a:prstGeom prst="rect">
            <a:avLst/>
          </a:prstGeom>
          <a:solidFill>
            <a:schemeClr val="tx2">
              <a:lumMod val="40000"/>
              <a:lumOff val="60000"/>
            </a:schemeClr>
          </a:solidFill>
          <a:ln w="57150">
            <a:solidFill>
              <a:schemeClr val="tx1"/>
            </a:solidFill>
          </a:ln>
        </p:spPr>
        <p:txBody>
          <a:bodyPr wrap="square">
            <a:spAutoFit/>
          </a:bodyPr>
          <a:lstStyle/>
          <a:p>
            <a:r>
              <a:rPr lang="en-GB" sz="2400" b="1" i="1" dirty="0">
                <a:latin typeface="Candara" pitchFamily="34" charset="0"/>
              </a:rPr>
              <a:t> In acute cardiac tamponade from hemopericardium, </a:t>
            </a:r>
            <a:r>
              <a:rPr lang="en-GB" sz="2400" b="1" i="1" dirty="0">
                <a:solidFill>
                  <a:srgbClr val="FF0000"/>
                </a:solidFill>
                <a:latin typeface="Candara" pitchFamily="34" charset="0"/>
              </a:rPr>
              <a:t>an emergency thoracotomy</a:t>
            </a:r>
            <a:r>
              <a:rPr lang="en-GB" sz="2400" b="1" i="1" dirty="0">
                <a:latin typeface="Candara" pitchFamily="34" charset="0"/>
              </a:rPr>
              <a:t> may be performed so that the pericardial sac may be incised to immediately relieve the tamponade and establish stasis of the hemorrhage (stop the escape of blood) from the heart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4.bp.blogspot.com/-_uX4ocFEnsk/Tje28rlPerI/AAAAAAAAADo/M3wHtlDTJXE/s1600/Pericardium.JPG"/>
          <p:cNvPicPr>
            <a:picLocks noChangeAspect="1" noChangeArrowheads="1"/>
          </p:cNvPicPr>
          <p:nvPr/>
        </p:nvPicPr>
        <p:blipFill>
          <a:blip r:embed="rId3" cstate="print"/>
          <a:srcRect/>
          <a:stretch>
            <a:fillRect/>
          </a:stretch>
        </p:blipFill>
        <p:spPr bwMode="auto">
          <a:xfrm>
            <a:off x="457200" y="3581400"/>
            <a:ext cx="4234280" cy="3124201"/>
          </a:xfrm>
          <a:prstGeom prst="rect">
            <a:avLst/>
          </a:prstGeom>
          <a:noFill/>
          <a:ln w="38100">
            <a:solidFill>
              <a:srgbClr val="0070C0"/>
            </a:solidFill>
          </a:ln>
        </p:spPr>
      </p:pic>
      <p:pic>
        <p:nvPicPr>
          <p:cNvPr id="33796" name="Picture 4" descr="http://www.rci.rutgers.edu/~uzwiak/AnatPhys/Cardiovascular_System_files/image004.jpg"/>
          <p:cNvPicPr>
            <a:picLocks noChangeAspect="1" noChangeArrowheads="1"/>
          </p:cNvPicPr>
          <p:nvPr/>
        </p:nvPicPr>
        <p:blipFill>
          <a:blip r:embed="rId4" cstate="print"/>
          <a:srcRect/>
          <a:stretch>
            <a:fillRect/>
          </a:stretch>
        </p:blipFill>
        <p:spPr bwMode="auto">
          <a:xfrm>
            <a:off x="2133600" y="228600"/>
            <a:ext cx="4876800" cy="3162300"/>
          </a:xfrm>
          <a:prstGeom prst="rect">
            <a:avLst/>
          </a:prstGeom>
          <a:noFill/>
          <a:ln w="38100">
            <a:solidFill>
              <a:srgbClr val="0070C0"/>
            </a:solidFill>
          </a:ln>
        </p:spPr>
      </p:pic>
      <p:sp>
        <p:nvSpPr>
          <p:cNvPr id="7" name="عنصر نائب للتاريخ 6"/>
          <p:cNvSpPr>
            <a:spLocks noGrp="1"/>
          </p:cNvSpPr>
          <p:nvPr>
            <p:ph type="dt" sz="half" idx="10"/>
          </p:nvPr>
        </p:nvSpPr>
        <p:spPr>
          <a:xfrm>
            <a:off x="7239000" y="152400"/>
            <a:ext cx="1524000" cy="365125"/>
          </a:xfrm>
        </p:spPr>
        <p:txBody>
          <a:bodyPr/>
          <a:lstStyle/>
          <a:p>
            <a:r>
              <a:rPr lang="en-US" b="1" dirty="0">
                <a:solidFill>
                  <a:srgbClr val="0033CC"/>
                </a:solidFill>
              </a:rPr>
              <a:t>8 November 2021</a:t>
            </a:r>
          </a:p>
        </p:txBody>
      </p:sp>
      <p:sp>
        <p:nvSpPr>
          <p:cNvPr id="8" name="عنصر نائب لرقم الشريحة 7"/>
          <p:cNvSpPr>
            <a:spLocks noGrp="1"/>
          </p:cNvSpPr>
          <p:nvPr>
            <p:ph type="sldNum" sz="quarter" idx="12"/>
          </p:nvPr>
        </p:nvSpPr>
        <p:spPr/>
        <p:txBody>
          <a:bodyPr/>
          <a:lstStyle/>
          <a:p>
            <a:fld id="{B6F15528-21DE-4FAA-801E-634DDDAF4B2B}" type="slidenum">
              <a:rPr lang="en-US" smtClean="0"/>
              <a:pPr/>
              <a:t>32</a:t>
            </a:fld>
            <a:endParaRPr lang="en-US"/>
          </a:p>
        </p:txBody>
      </p:sp>
      <p:sp>
        <p:nvSpPr>
          <p:cNvPr id="9" name="عنصر نائب للتذييل 8"/>
          <p:cNvSpPr>
            <a:spLocks noGrp="1"/>
          </p:cNvSpPr>
          <p:nvPr>
            <p:ph type="ftr" sz="quarter" idx="11"/>
          </p:nvPr>
        </p:nvSpPr>
        <p:spPr>
          <a:xfrm>
            <a:off x="6477000" y="0"/>
            <a:ext cx="2895600" cy="365125"/>
          </a:xfrm>
        </p:spPr>
        <p:txBody>
          <a:bodyPr/>
          <a:lstStyle/>
          <a:p>
            <a:r>
              <a:rPr lang="en-US" b="1">
                <a:solidFill>
                  <a:srgbClr val="0033CC"/>
                </a:solidFill>
              </a:rPr>
              <a:t>Dr. Aiman Qais Afar</a:t>
            </a:r>
            <a:endParaRPr lang="en-US" b="1" dirty="0">
              <a:solidFill>
                <a:srgbClr val="0033CC"/>
              </a:solidFill>
            </a:endParaRPr>
          </a:p>
        </p:txBody>
      </p:sp>
      <p:pic>
        <p:nvPicPr>
          <p:cNvPr id="10" name="Picture 4" descr="https://classconnection.s3.amazonaws.com/67/flashcards/318067/png/screen_shot_2012-06-22_at_11245_pm1340385229999.png"/>
          <p:cNvPicPr>
            <a:picLocks noChangeAspect="1" noChangeArrowheads="1"/>
          </p:cNvPicPr>
          <p:nvPr/>
        </p:nvPicPr>
        <p:blipFill>
          <a:blip r:embed="rId5" cstate="print"/>
          <a:srcRect/>
          <a:stretch>
            <a:fillRect/>
          </a:stretch>
        </p:blipFill>
        <p:spPr bwMode="auto">
          <a:xfrm>
            <a:off x="4876800" y="3581400"/>
            <a:ext cx="4019550" cy="3147512"/>
          </a:xfrm>
          <a:prstGeom prst="rect">
            <a:avLst/>
          </a:prstGeom>
          <a:noFill/>
          <a:ln w="38100">
            <a:solidFill>
              <a:srgbClr val="0070C0"/>
            </a:solidFill>
          </a:ln>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14400"/>
            <a:ext cx="2381250"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a:t>8 November 2021</a:t>
            </a:r>
          </a:p>
        </p:txBody>
      </p:sp>
      <p:sp>
        <p:nvSpPr>
          <p:cNvPr id="3" name="عنصر نائب للتذييل 2"/>
          <p:cNvSpPr>
            <a:spLocks noGrp="1"/>
          </p:cNvSpPr>
          <p:nvPr>
            <p:ph type="ftr" sz="quarter" idx="11"/>
          </p:nvPr>
        </p:nvSpPr>
        <p:spPr/>
        <p:txBody>
          <a:bodyPr/>
          <a:lstStyle/>
          <a:p>
            <a:r>
              <a:rPr lang="en-US"/>
              <a:t>Dr. Aiman Qais Afar</a:t>
            </a:r>
            <a:endParaRPr lang="en-US" dirty="0"/>
          </a:p>
        </p:txBody>
      </p:sp>
      <p:sp>
        <p:nvSpPr>
          <p:cNvPr id="4" name="عنصر نائب لرقم الشريحة 3"/>
          <p:cNvSpPr>
            <a:spLocks noGrp="1"/>
          </p:cNvSpPr>
          <p:nvPr>
            <p:ph type="sldNum" sz="quarter" idx="12"/>
          </p:nvPr>
        </p:nvSpPr>
        <p:spPr/>
        <p:txBody>
          <a:bodyPr/>
          <a:lstStyle/>
          <a:p>
            <a:fld id="{B6F15528-21DE-4FAA-801E-634DDDAF4B2B}" type="slidenum">
              <a:rPr lang="en-US" smtClean="0"/>
              <a:pPr/>
              <a:t>33</a:t>
            </a:fld>
            <a:endParaRPr lang="en-US"/>
          </a:p>
        </p:txBody>
      </p:sp>
      <p:pic>
        <p:nvPicPr>
          <p:cNvPr id="5" name="Picture 2" descr="http://1.bp.blogspot.com/-oJW8ygVjpfk/UXZuvOR970I/AAAAAAAARsE/YqhDl2Ygmkc/s1600/Bleeding_Heart_Rose.jpg"/>
          <p:cNvPicPr>
            <a:picLocks noChangeAspect="1" noChangeArrowheads="1"/>
          </p:cNvPicPr>
          <p:nvPr/>
        </p:nvPicPr>
        <p:blipFill>
          <a:blip r:embed="rId2" cstate="print"/>
          <a:srcRect/>
          <a:stretch>
            <a:fillRect/>
          </a:stretch>
        </p:blipFill>
        <p:spPr bwMode="auto">
          <a:xfrm>
            <a:off x="-1" y="-33529"/>
            <a:ext cx="9144001" cy="6891529"/>
          </a:xfrm>
          <a:prstGeom prst="rect">
            <a:avLst/>
          </a:prstGeom>
          <a:noFill/>
        </p:spPr>
      </p:pic>
      <p:sp>
        <p:nvSpPr>
          <p:cNvPr id="6" name="عنصر نائب للتاريخ 1"/>
          <p:cNvSpPr txBox="1">
            <a:spLocks/>
          </p:cNvSpPr>
          <p:nvPr/>
        </p:nvSpPr>
        <p:spPr>
          <a:xfrm>
            <a:off x="4495800" y="6188075"/>
            <a:ext cx="42672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i="1" dirty="0">
                <a:solidFill>
                  <a:srgbClr val="00FF00"/>
                </a:solidFill>
                <a:latin typeface="Candara" pitchFamily="34" charset="0"/>
              </a:rPr>
              <a:t>8 November 2021</a:t>
            </a:r>
            <a:endParaRPr kumimoji="0" lang="en-US" sz="4000" b="1" i="1" u="none" strike="noStrike" kern="1200" cap="none" spc="0" normalizeH="0" baseline="0" noProof="0" dirty="0">
              <a:ln>
                <a:noFill/>
              </a:ln>
              <a:solidFill>
                <a:srgbClr val="00FF00"/>
              </a:solidFill>
              <a:effectLst/>
              <a:uLnTx/>
              <a:uFillTx/>
              <a:latin typeface="Candara" pitchFamily="34" charset="0"/>
            </a:endParaRPr>
          </a:p>
        </p:txBody>
      </p:sp>
      <p:sp>
        <p:nvSpPr>
          <p:cNvPr id="7" name="عنصر نائب للتذييل 2"/>
          <p:cNvSpPr txBox="1">
            <a:spLocks/>
          </p:cNvSpPr>
          <p:nvPr/>
        </p:nvSpPr>
        <p:spPr>
          <a:xfrm>
            <a:off x="3505200" y="5715000"/>
            <a:ext cx="57912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00FF00"/>
                </a:solidFill>
                <a:effectLst/>
                <a:uLnTx/>
                <a:uFillTx/>
                <a:latin typeface="Candara" pitchFamily="34" charset="0"/>
              </a:rPr>
              <a:t>Dr. Aiman Qais Afar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dirty="0">
                <a:solidFill>
                  <a:schemeClr val="tx1"/>
                </a:solidFill>
              </a:rPr>
              <a:t>8 November 2021</a:t>
            </a:r>
          </a:p>
        </p:txBody>
      </p:sp>
      <p:sp>
        <p:nvSpPr>
          <p:cNvPr id="3" name="عنصر نائب للتذييل 2"/>
          <p:cNvSpPr>
            <a:spLocks noGrp="1"/>
          </p:cNvSpPr>
          <p:nvPr>
            <p:ph type="ftr" sz="quarter" idx="11"/>
          </p:nvPr>
        </p:nvSpPr>
        <p:spPr>
          <a:xfrm>
            <a:off x="3124200" y="76200"/>
            <a:ext cx="2895600" cy="365125"/>
          </a:xfrm>
        </p:spPr>
        <p:txBody>
          <a:bodyPr/>
          <a:lstStyle/>
          <a:p>
            <a:r>
              <a:rPr lang="en-US" b="1" dirty="0">
                <a:solidFill>
                  <a:schemeClr val="tx1"/>
                </a:solidFill>
              </a:rPr>
              <a:t>Dr. Aiman Qais Afar</a:t>
            </a:r>
          </a:p>
        </p:txBody>
      </p:sp>
      <p:sp>
        <p:nvSpPr>
          <p:cNvPr id="4" name="عنصر نائب لرقم الشريحة 3"/>
          <p:cNvSpPr>
            <a:spLocks noGrp="1"/>
          </p:cNvSpPr>
          <p:nvPr>
            <p:ph type="sldNum" sz="quarter" idx="12"/>
          </p:nvPr>
        </p:nvSpPr>
        <p:spPr>
          <a:xfrm>
            <a:off x="8382000" y="92075"/>
            <a:ext cx="304800" cy="365125"/>
          </a:xfrm>
        </p:spPr>
        <p:txBody>
          <a:bodyPr/>
          <a:lstStyle/>
          <a:p>
            <a:fld id="{B6F15528-21DE-4FAA-801E-634DDDAF4B2B}" type="slidenum">
              <a:rPr lang="en-US" b="1" smtClean="0">
                <a:solidFill>
                  <a:schemeClr val="tx1"/>
                </a:solidFill>
              </a:rPr>
              <a:pPr/>
              <a:t>4</a:t>
            </a:fld>
            <a:endParaRPr lang="en-US" b="1" dirty="0">
              <a:solidFill>
                <a:schemeClr val="tx1"/>
              </a:solidFill>
            </a:endParaRPr>
          </a:p>
        </p:txBody>
      </p:sp>
      <p:sp>
        <p:nvSpPr>
          <p:cNvPr id="5" name="مستطيل 4"/>
          <p:cNvSpPr/>
          <p:nvPr/>
        </p:nvSpPr>
        <p:spPr>
          <a:xfrm>
            <a:off x="152400" y="762000"/>
            <a:ext cx="8763000" cy="830997"/>
          </a:xfrm>
          <a:prstGeom prst="rect">
            <a:avLst/>
          </a:prstGeom>
          <a:solidFill>
            <a:schemeClr val="accent3">
              <a:lumMod val="60000"/>
              <a:lumOff val="40000"/>
            </a:schemeClr>
          </a:solidFill>
        </p:spPr>
        <p:txBody>
          <a:bodyPr wrap="square">
            <a:spAutoFit/>
          </a:bodyPr>
          <a:lstStyle/>
          <a:p>
            <a:r>
              <a:rPr lang="en-GB" sz="2400" b="1" i="1" dirty="0">
                <a:latin typeface="Candara" pitchFamily="34" charset="0"/>
              </a:rPr>
              <a:t>The connective tissue here becomes more fibrous and rigid with age; hence, the mediastinal structures become less mobile</a:t>
            </a:r>
          </a:p>
        </p:txBody>
      </p:sp>
      <p:sp>
        <p:nvSpPr>
          <p:cNvPr id="6" name="Rectangle 1"/>
          <p:cNvSpPr/>
          <p:nvPr/>
        </p:nvSpPr>
        <p:spPr>
          <a:xfrm>
            <a:off x="152400" y="76200"/>
            <a:ext cx="2491388" cy="584775"/>
          </a:xfrm>
          <a:prstGeom prst="rect">
            <a:avLst/>
          </a:prstGeom>
          <a:ln w="57150">
            <a:solidFill>
              <a:srgbClr val="00CC00"/>
            </a:solidFill>
          </a:ln>
        </p:spPr>
        <p:txBody>
          <a:bodyPr wrap="none">
            <a:spAutoFit/>
          </a:bodyPr>
          <a:lstStyle/>
          <a:p>
            <a:r>
              <a:rPr lang="en-US" sz="3200" b="1" i="1" dirty="0">
                <a:solidFill>
                  <a:srgbClr val="FF0000"/>
                </a:solidFill>
                <a:latin typeface="Candara" pitchFamily="34" charset="0"/>
              </a:rPr>
              <a:t>Mediastinum</a:t>
            </a:r>
            <a:endParaRPr lang="ar-IQ" sz="3200" b="1" i="1" dirty="0">
              <a:solidFill>
                <a:srgbClr val="FF0000"/>
              </a:solidFill>
              <a:latin typeface="Candara" pitchFamily="34" charset="0"/>
            </a:endParaRPr>
          </a:p>
        </p:txBody>
      </p:sp>
      <p:sp>
        <p:nvSpPr>
          <p:cNvPr id="7" name="مستطيل 6"/>
          <p:cNvSpPr/>
          <p:nvPr/>
        </p:nvSpPr>
        <p:spPr>
          <a:xfrm>
            <a:off x="76200" y="1600200"/>
            <a:ext cx="8686800" cy="830997"/>
          </a:xfrm>
          <a:prstGeom prst="rect">
            <a:avLst/>
          </a:prstGeom>
        </p:spPr>
        <p:txBody>
          <a:bodyPr wrap="square">
            <a:spAutoFit/>
          </a:bodyPr>
          <a:lstStyle/>
          <a:p>
            <a:pPr>
              <a:buFont typeface="Wingdings" pitchFamily="2" charset="2"/>
              <a:buChar char="v"/>
            </a:pPr>
            <a:r>
              <a:rPr lang="en-GB" sz="2400" b="1" i="1" dirty="0">
                <a:latin typeface="Candara" pitchFamily="34" charset="0"/>
              </a:rPr>
              <a:t>The mediastinum is divided into </a:t>
            </a:r>
            <a:r>
              <a:rPr lang="en-GB" sz="2400" b="1" i="1" dirty="0">
                <a:solidFill>
                  <a:srgbClr val="0033CC"/>
                </a:solidFill>
                <a:latin typeface="Candara" pitchFamily="34" charset="0"/>
              </a:rPr>
              <a:t>superior</a:t>
            </a:r>
            <a:r>
              <a:rPr lang="en-GB" sz="2400" b="1" i="1" dirty="0">
                <a:latin typeface="Candara" pitchFamily="34" charset="0"/>
              </a:rPr>
              <a:t> and </a:t>
            </a:r>
            <a:r>
              <a:rPr lang="en-GB" sz="2400" b="1" i="1" dirty="0">
                <a:solidFill>
                  <a:srgbClr val="0033CC"/>
                </a:solidFill>
                <a:latin typeface="Candara" pitchFamily="34" charset="0"/>
              </a:rPr>
              <a:t>inferior</a:t>
            </a:r>
            <a:r>
              <a:rPr lang="en-GB" sz="2400" b="1" i="1" dirty="0">
                <a:latin typeface="Candara" pitchFamily="34" charset="0"/>
              </a:rPr>
              <a:t> parts for purposes of description:</a:t>
            </a:r>
          </a:p>
        </p:txBody>
      </p:sp>
      <p:sp>
        <p:nvSpPr>
          <p:cNvPr id="8" name="مستطيل 7"/>
          <p:cNvSpPr/>
          <p:nvPr/>
        </p:nvSpPr>
        <p:spPr>
          <a:xfrm>
            <a:off x="152400" y="2644676"/>
            <a:ext cx="3962400" cy="3416320"/>
          </a:xfrm>
          <a:prstGeom prst="rect">
            <a:avLst/>
          </a:prstGeom>
        </p:spPr>
        <p:txBody>
          <a:bodyPr wrap="square">
            <a:spAutoFit/>
          </a:bodyPr>
          <a:lstStyle/>
          <a:p>
            <a:pPr>
              <a:buFont typeface="Wingdings" pitchFamily="2" charset="2"/>
              <a:buChar char="ü"/>
            </a:pPr>
            <a:r>
              <a:rPr lang="en-GB" sz="2400" b="1" i="1" dirty="0">
                <a:solidFill>
                  <a:srgbClr val="0033CC"/>
                </a:solidFill>
                <a:latin typeface="Candara" pitchFamily="34" charset="0"/>
              </a:rPr>
              <a:t>The superior mediastinum </a:t>
            </a:r>
            <a:r>
              <a:rPr lang="en-GB" sz="2400" b="1" i="1" dirty="0">
                <a:latin typeface="Candara" pitchFamily="34" charset="0"/>
              </a:rPr>
              <a:t>extends between the superior thoracic aperture to </a:t>
            </a:r>
            <a:r>
              <a:rPr lang="en-GB" sz="2400" b="1" i="1" dirty="0">
                <a:solidFill>
                  <a:srgbClr val="FF0000"/>
                </a:solidFill>
                <a:latin typeface="Candara" pitchFamily="34" charset="0"/>
              </a:rPr>
              <a:t>the horizontal transverse thoracic plane </a:t>
            </a:r>
            <a:r>
              <a:rPr lang="en-GB" sz="2400" b="1" i="1" dirty="0">
                <a:latin typeface="Candara" pitchFamily="34" charset="0"/>
              </a:rPr>
              <a:t>that passes through the sternal angle anteriorly and the IV disc of the T4–T5 vertebrae posteriorly </a:t>
            </a:r>
            <a:endParaRPr lang="en-GB" sz="2400" i="1" dirty="0">
              <a:latin typeface="Candara" pitchFamily="34" charset="0"/>
            </a:endParaRPr>
          </a:p>
        </p:txBody>
      </p:sp>
      <p:pic>
        <p:nvPicPr>
          <p:cNvPr id="9" name="Picture 6" descr="http://www.oganatomy.org/thoraxatlas/mednum.jpg"/>
          <p:cNvPicPr>
            <a:picLocks noChangeAspect="1" noChangeArrowheads="1"/>
          </p:cNvPicPr>
          <p:nvPr/>
        </p:nvPicPr>
        <p:blipFill>
          <a:blip r:embed="rId2" cstate="print"/>
          <a:srcRect/>
          <a:stretch>
            <a:fillRect/>
          </a:stretch>
        </p:blipFill>
        <p:spPr bwMode="auto">
          <a:xfrm>
            <a:off x="5029200" y="2089657"/>
            <a:ext cx="3733800" cy="4692143"/>
          </a:xfrm>
          <a:prstGeom prst="rect">
            <a:avLst/>
          </a:prstGeom>
          <a:noFill/>
          <a:ln w="38100">
            <a:solidFill>
              <a:schemeClr val="accent6">
                <a:lumMod val="75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r>
              <a:rPr lang="en-US" b="1" dirty="0">
                <a:solidFill>
                  <a:schemeClr val="tx1"/>
                </a:solidFill>
              </a:rPr>
              <a:t>8 November 2021</a:t>
            </a:r>
          </a:p>
        </p:txBody>
      </p:sp>
      <p:sp>
        <p:nvSpPr>
          <p:cNvPr id="3" name="عنصر نائب للتذييل 2"/>
          <p:cNvSpPr>
            <a:spLocks noGrp="1"/>
          </p:cNvSpPr>
          <p:nvPr>
            <p:ph type="ftr" sz="quarter" idx="11"/>
          </p:nvPr>
        </p:nvSpPr>
        <p:spPr/>
        <p:txBody>
          <a:bodyPr/>
          <a:lstStyle/>
          <a:p>
            <a:r>
              <a:rPr lang="en-US" b="1" dirty="0">
                <a:solidFill>
                  <a:schemeClr val="tx1"/>
                </a:solidFill>
              </a:rPr>
              <a:t>Dr. Aiman Qais Afar</a:t>
            </a:r>
          </a:p>
        </p:txBody>
      </p:sp>
      <p:sp>
        <p:nvSpPr>
          <p:cNvPr id="4" name="عنصر نائب لرقم الشريحة 3"/>
          <p:cNvSpPr>
            <a:spLocks noGrp="1"/>
          </p:cNvSpPr>
          <p:nvPr>
            <p:ph type="sldNum" sz="quarter" idx="12"/>
          </p:nvPr>
        </p:nvSpPr>
        <p:spPr>
          <a:xfrm>
            <a:off x="8305800" y="6356350"/>
            <a:ext cx="381000" cy="365125"/>
          </a:xfrm>
        </p:spPr>
        <p:txBody>
          <a:bodyPr/>
          <a:lstStyle/>
          <a:p>
            <a:fld id="{B6F15528-21DE-4FAA-801E-634DDDAF4B2B}" type="slidenum">
              <a:rPr lang="en-US" b="1" smtClean="0">
                <a:solidFill>
                  <a:schemeClr val="tx1"/>
                </a:solidFill>
              </a:rPr>
              <a:pPr/>
              <a:t>5</a:t>
            </a:fld>
            <a:endParaRPr lang="en-US" b="1" dirty="0">
              <a:solidFill>
                <a:schemeClr val="tx1"/>
              </a:solidFill>
            </a:endParaRPr>
          </a:p>
        </p:txBody>
      </p:sp>
      <p:sp>
        <p:nvSpPr>
          <p:cNvPr id="5" name="مستطيل 4"/>
          <p:cNvSpPr/>
          <p:nvPr/>
        </p:nvSpPr>
        <p:spPr>
          <a:xfrm>
            <a:off x="76200" y="757535"/>
            <a:ext cx="5562600" cy="461665"/>
          </a:xfrm>
          <a:prstGeom prst="rect">
            <a:avLst/>
          </a:prstGeom>
        </p:spPr>
        <p:txBody>
          <a:bodyPr wrap="square">
            <a:spAutoFit/>
          </a:bodyPr>
          <a:lstStyle/>
          <a:p>
            <a:pPr>
              <a:buFont typeface="Wingdings" pitchFamily="2" charset="2"/>
              <a:buChar char="v"/>
            </a:pPr>
            <a:r>
              <a:rPr lang="en-GB" sz="2400" b="1" i="1" u="sng" dirty="0">
                <a:solidFill>
                  <a:srgbClr val="0033CC"/>
                </a:solidFill>
                <a:latin typeface="Candara" pitchFamily="34" charset="0"/>
              </a:rPr>
              <a:t>The superior mediastinum contains the:</a:t>
            </a:r>
          </a:p>
        </p:txBody>
      </p:sp>
      <p:sp>
        <p:nvSpPr>
          <p:cNvPr id="6" name="Rectangle 1"/>
          <p:cNvSpPr/>
          <p:nvPr/>
        </p:nvSpPr>
        <p:spPr>
          <a:xfrm>
            <a:off x="76200" y="76200"/>
            <a:ext cx="2491388" cy="584775"/>
          </a:xfrm>
          <a:prstGeom prst="rect">
            <a:avLst/>
          </a:prstGeom>
          <a:ln w="57150">
            <a:solidFill>
              <a:srgbClr val="00CC00"/>
            </a:solidFill>
          </a:ln>
        </p:spPr>
        <p:txBody>
          <a:bodyPr wrap="none">
            <a:spAutoFit/>
          </a:bodyPr>
          <a:lstStyle/>
          <a:p>
            <a:r>
              <a:rPr lang="en-US" sz="3200" b="1" i="1" dirty="0">
                <a:solidFill>
                  <a:srgbClr val="FF0000"/>
                </a:solidFill>
                <a:latin typeface="Candara" pitchFamily="34" charset="0"/>
              </a:rPr>
              <a:t>Mediastinum</a:t>
            </a:r>
            <a:endParaRPr lang="ar-IQ" sz="3200" b="1" i="1" dirty="0">
              <a:solidFill>
                <a:srgbClr val="FF0000"/>
              </a:solidFill>
              <a:latin typeface="Candara" pitchFamily="34" charset="0"/>
            </a:endParaRPr>
          </a:p>
        </p:txBody>
      </p:sp>
      <p:pic>
        <p:nvPicPr>
          <p:cNvPr id="2050" name="Picture 2" descr="Image result for The superior mediastinum contains"/>
          <p:cNvPicPr>
            <a:picLocks noChangeAspect="1" noChangeArrowheads="1"/>
          </p:cNvPicPr>
          <p:nvPr/>
        </p:nvPicPr>
        <p:blipFill>
          <a:blip r:embed="rId2" cstate="print"/>
          <a:srcRect l="6547" t="15319" b="6383"/>
          <a:stretch>
            <a:fillRect/>
          </a:stretch>
        </p:blipFill>
        <p:spPr bwMode="auto">
          <a:xfrm>
            <a:off x="3352800" y="1905000"/>
            <a:ext cx="5675244" cy="3657600"/>
          </a:xfrm>
          <a:prstGeom prst="rect">
            <a:avLst/>
          </a:prstGeom>
          <a:noFill/>
          <a:ln w="57150">
            <a:solidFill>
              <a:srgbClr val="00CC00"/>
            </a:solidFill>
          </a:ln>
        </p:spPr>
      </p:pic>
      <p:sp>
        <p:nvSpPr>
          <p:cNvPr id="8" name="مستطيل 7"/>
          <p:cNvSpPr/>
          <p:nvPr/>
        </p:nvSpPr>
        <p:spPr>
          <a:xfrm>
            <a:off x="76200" y="1600200"/>
            <a:ext cx="3276600" cy="4154984"/>
          </a:xfrm>
          <a:prstGeom prst="rect">
            <a:avLst/>
          </a:prstGeom>
        </p:spPr>
        <p:txBody>
          <a:bodyPr wrap="square">
            <a:spAutoFit/>
          </a:bodyPr>
          <a:lstStyle/>
          <a:p>
            <a:pPr>
              <a:buFont typeface="Wingdings" pitchFamily="2" charset="2"/>
              <a:buChar char="§"/>
            </a:pPr>
            <a:r>
              <a:rPr lang="en-GB" sz="2400" b="1" i="1" dirty="0">
                <a:solidFill>
                  <a:srgbClr val="0033CC"/>
                </a:solidFill>
                <a:latin typeface="Candara" pitchFamily="34" charset="0"/>
              </a:rPr>
              <a:t>SVC , </a:t>
            </a:r>
          </a:p>
          <a:p>
            <a:pPr>
              <a:buFont typeface="Wingdings" pitchFamily="2" charset="2"/>
              <a:buChar char="§"/>
            </a:pPr>
            <a:r>
              <a:rPr lang="en-GB" sz="2400" b="1" i="1" dirty="0" err="1">
                <a:solidFill>
                  <a:srgbClr val="0033CC"/>
                </a:solidFill>
                <a:latin typeface="Candara" pitchFamily="34" charset="0"/>
              </a:rPr>
              <a:t>bachiocephalic</a:t>
            </a:r>
            <a:r>
              <a:rPr lang="en-GB" sz="2400" b="1" i="1" dirty="0">
                <a:solidFill>
                  <a:srgbClr val="0033CC"/>
                </a:solidFill>
                <a:latin typeface="Candara" pitchFamily="34" charset="0"/>
              </a:rPr>
              <a:t> veins</a:t>
            </a:r>
            <a:r>
              <a:rPr lang="en-GB" sz="2400" b="1" i="1" dirty="0">
                <a:latin typeface="Candara" pitchFamily="34" charset="0"/>
              </a:rPr>
              <a:t>, </a:t>
            </a:r>
          </a:p>
          <a:p>
            <a:pPr>
              <a:buFont typeface="Wingdings" pitchFamily="2" charset="2"/>
              <a:buChar char="§"/>
            </a:pPr>
            <a:r>
              <a:rPr lang="en-GB" sz="2400" b="1" i="1" dirty="0">
                <a:solidFill>
                  <a:srgbClr val="FF0000"/>
                </a:solidFill>
                <a:latin typeface="Candara" pitchFamily="34" charset="0"/>
              </a:rPr>
              <a:t>arch of the aorta</a:t>
            </a:r>
            <a:r>
              <a:rPr lang="en-GB" sz="2400" b="1" i="1" dirty="0">
                <a:latin typeface="Candara" pitchFamily="34" charset="0"/>
              </a:rPr>
              <a:t>,</a:t>
            </a:r>
          </a:p>
          <a:p>
            <a:pPr>
              <a:buFont typeface="Wingdings" pitchFamily="2" charset="2"/>
              <a:buChar char="§"/>
            </a:pPr>
            <a:r>
              <a:rPr lang="en-GB" sz="2400" b="1" i="1" dirty="0">
                <a:latin typeface="Candara" pitchFamily="34" charset="0"/>
              </a:rPr>
              <a:t> </a:t>
            </a:r>
            <a:r>
              <a:rPr lang="en-GB" sz="2400" b="1" i="1" dirty="0">
                <a:solidFill>
                  <a:srgbClr val="02AE16"/>
                </a:solidFill>
                <a:latin typeface="Candara" pitchFamily="34" charset="0"/>
              </a:rPr>
              <a:t>thoracic duct</a:t>
            </a:r>
            <a:r>
              <a:rPr lang="en-GB" sz="2400" b="1" i="1" dirty="0">
                <a:latin typeface="Candara" pitchFamily="34" charset="0"/>
              </a:rPr>
              <a:t>,</a:t>
            </a:r>
          </a:p>
          <a:p>
            <a:pPr>
              <a:buFont typeface="Wingdings" pitchFamily="2" charset="2"/>
              <a:buChar char="§"/>
            </a:pPr>
            <a:r>
              <a:rPr lang="en-GB" sz="2400" b="1" i="1" dirty="0">
                <a:latin typeface="Candara" pitchFamily="34" charset="0"/>
              </a:rPr>
              <a:t> </a:t>
            </a:r>
            <a:r>
              <a:rPr lang="en-GB" sz="2400" b="1" i="1" dirty="0">
                <a:solidFill>
                  <a:srgbClr val="00B0F0"/>
                </a:solidFill>
                <a:latin typeface="Candara" pitchFamily="34" charset="0"/>
              </a:rPr>
              <a:t>trachea</a:t>
            </a:r>
            <a:r>
              <a:rPr lang="en-GB" sz="2400" b="1" i="1" dirty="0">
                <a:solidFill>
                  <a:srgbClr val="C00000"/>
                </a:solidFill>
                <a:latin typeface="Candara" pitchFamily="34" charset="0"/>
              </a:rPr>
              <a:t>, </a:t>
            </a:r>
          </a:p>
          <a:p>
            <a:pPr>
              <a:buFont typeface="Wingdings" pitchFamily="2" charset="2"/>
              <a:buChar char="§"/>
            </a:pPr>
            <a:r>
              <a:rPr lang="en-GB" sz="2400" b="1" i="1" dirty="0">
                <a:solidFill>
                  <a:srgbClr val="C00000"/>
                </a:solidFill>
                <a:latin typeface="Candara" pitchFamily="34" charset="0"/>
              </a:rPr>
              <a:t>Esophagus</a:t>
            </a:r>
            <a:r>
              <a:rPr lang="en-GB" sz="2400" b="1" i="1" dirty="0">
                <a:latin typeface="Candara" pitchFamily="34" charset="0"/>
              </a:rPr>
              <a:t>,</a:t>
            </a:r>
          </a:p>
          <a:p>
            <a:pPr>
              <a:buFont typeface="Wingdings" pitchFamily="2" charset="2"/>
              <a:buChar char="§"/>
            </a:pPr>
            <a:r>
              <a:rPr lang="en-GB" sz="2400" b="1" i="1" dirty="0">
                <a:latin typeface="Candara" pitchFamily="34" charset="0"/>
              </a:rPr>
              <a:t>thymus, </a:t>
            </a:r>
          </a:p>
          <a:p>
            <a:pPr>
              <a:buFont typeface="Wingdings" pitchFamily="2" charset="2"/>
              <a:buChar char="§"/>
            </a:pPr>
            <a:r>
              <a:rPr lang="en-GB" sz="2400" b="1" i="1" dirty="0">
                <a:solidFill>
                  <a:schemeClr val="accent6">
                    <a:lumMod val="75000"/>
                  </a:schemeClr>
                </a:solidFill>
                <a:latin typeface="Candara" pitchFamily="34" charset="0"/>
              </a:rPr>
              <a:t>vagus nerves,</a:t>
            </a:r>
          </a:p>
          <a:p>
            <a:pPr>
              <a:buFont typeface="Wingdings" pitchFamily="2" charset="2"/>
              <a:buChar char="§"/>
            </a:pPr>
            <a:r>
              <a:rPr lang="en-GB" sz="2400" b="1" i="1" dirty="0">
                <a:solidFill>
                  <a:schemeClr val="accent6">
                    <a:lumMod val="75000"/>
                  </a:schemeClr>
                </a:solidFill>
                <a:latin typeface="Candara" pitchFamily="34" charset="0"/>
              </a:rPr>
              <a:t> left </a:t>
            </a:r>
            <a:r>
              <a:rPr lang="en-GB" sz="2400" b="1" i="1" dirty="0" err="1">
                <a:solidFill>
                  <a:schemeClr val="accent6">
                    <a:lumMod val="75000"/>
                  </a:schemeClr>
                </a:solidFill>
                <a:latin typeface="Candara" pitchFamily="34" charset="0"/>
              </a:rPr>
              <a:t>recurrentlaryngeal</a:t>
            </a:r>
            <a:r>
              <a:rPr lang="en-GB" sz="2400" b="1" i="1" dirty="0">
                <a:solidFill>
                  <a:schemeClr val="accent6">
                    <a:lumMod val="75000"/>
                  </a:schemeClr>
                </a:solidFill>
                <a:latin typeface="Candara" pitchFamily="34" charset="0"/>
              </a:rPr>
              <a:t> nerve, </a:t>
            </a:r>
          </a:p>
          <a:p>
            <a:pPr>
              <a:buFont typeface="Wingdings" pitchFamily="2" charset="2"/>
              <a:buChar char="§"/>
            </a:pPr>
            <a:r>
              <a:rPr lang="en-GB" sz="2400" b="1" i="1" dirty="0">
                <a:solidFill>
                  <a:schemeClr val="accent6">
                    <a:lumMod val="75000"/>
                  </a:schemeClr>
                </a:solidFill>
                <a:latin typeface="Candara" pitchFamily="34" charset="0"/>
              </a:rPr>
              <a:t>and phrenic nerves</a:t>
            </a:r>
            <a:endParaRPr lang="en-GB" sz="2400" b="1" dirty="0">
              <a:solidFill>
                <a:schemeClr val="accent6">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23" y="1541622"/>
            <a:ext cx="9144000" cy="1938992"/>
          </a:xfrm>
          <a:prstGeom prst="rect">
            <a:avLst/>
          </a:prstGeom>
        </p:spPr>
        <p:txBody>
          <a:bodyPr wrap="square">
            <a:spAutoFit/>
          </a:bodyPr>
          <a:lstStyle/>
          <a:p>
            <a:pPr>
              <a:buFont typeface="Wingdings" pitchFamily="2" charset="2"/>
              <a:buChar char="ü"/>
            </a:pPr>
            <a:r>
              <a:rPr lang="en-US" sz="2400" b="1" i="1" dirty="0">
                <a:solidFill>
                  <a:srgbClr val="C00000"/>
                </a:solidFill>
                <a:latin typeface="Candara" pitchFamily="34" charset="0"/>
              </a:rPr>
              <a:t>Middle mediastinum</a:t>
            </a:r>
            <a:r>
              <a:rPr lang="en-US" sz="2400" b="1" i="1" dirty="0">
                <a:solidFill>
                  <a:srgbClr val="92D050"/>
                </a:solidFill>
                <a:latin typeface="Candara" pitchFamily="34" charset="0"/>
              </a:rPr>
              <a:t>,</a:t>
            </a:r>
            <a:r>
              <a:rPr lang="en-US" sz="2400" b="1" i="1" dirty="0">
                <a:latin typeface="Candara" pitchFamily="34" charset="0"/>
              </a:rPr>
              <a:t> which consists of the pericardium and heart</a:t>
            </a:r>
          </a:p>
          <a:p>
            <a:pPr>
              <a:buFont typeface="Wingdings" pitchFamily="2" charset="2"/>
              <a:buChar char="ü"/>
            </a:pPr>
            <a:r>
              <a:rPr lang="en-US" sz="2400" b="1" i="1" dirty="0">
                <a:solidFill>
                  <a:srgbClr val="C00000"/>
                </a:solidFill>
                <a:latin typeface="Candara" pitchFamily="34" charset="0"/>
              </a:rPr>
              <a:t>Anterior mediastinum</a:t>
            </a:r>
            <a:r>
              <a:rPr lang="en-US" sz="2400" b="1" i="1" dirty="0">
                <a:latin typeface="Candara" pitchFamily="34" charset="0"/>
              </a:rPr>
              <a:t>, which is a space between the pericardium and the sternum</a:t>
            </a:r>
          </a:p>
          <a:p>
            <a:pPr>
              <a:buFont typeface="Wingdings" pitchFamily="2" charset="2"/>
              <a:buChar char="ü"/>
            </a:pPr>
            <a:r>
              <a:rPr lang="en-US" sz="2400" b="1" i="1" dirty="0">
                <a:solidFill>
                  <a:srgbClr val="C00000"/>
                </a:solidFill>
                <a:latin typeface="Candara" pitchFamily="34" charset="0"/>
              </a:rPr>
              <a:t>Posterior mediastinum</a:t>
            </a:r>
            <a:r>
              <a:rPr lang="en-US" sz="2400" b="1" i="1" dirty="0">
                <a:latin typeface="Candara" pitchFamily="34" charset="0"/>
              </a:rPr>
              <a:t>, which lies between the pericardium and the vertebral column</a:t>
            </a:r>
            <a:endParaRPr lang="ar-IQ" sz="2400" b="1" i="1" dirty="0">
              <a:latin typeface="Candara" pitchFamily="34" charset="0"/>
            </a:endParaRPr>
          </a:p>
        </p:txBody>
      </p:sp>
      <p:pic>
        <p:nvPicPr>
          <p:cNvPr id="4" name="Picture 2" descr="http://img.tfd.com/dorland/thumbs/mediastinum.jpg"/>
          <p:cNvPicPr>
            <a:picLocks noChangeAspect="1" noChangeArrowheads="1"/>
          </p:cNvPicPr>
          <p:nvPr/>
        </p:nvPicPr>
        <p:blipFill>
          <a:blip r:embed="rId2" cstate="print"/>
          <a:srcRect/>
          <a:stretch>
            <a:fillRect/>
          </a:stretch>
        </p:blipFill>
        <p:spPr bwMode="auto">
          <a:xfrm>
            <a:off x="5791200" y="3146152"/>
            <a:ext cx="3042595" cy="3517237"/>
          </a:xfrm>
          <a:prstGeom prst="rect">
            <a:avLst/>
          </a:prstGeom>
          <a:noFill/>
          <a:ln w="57150">
            <a:solidFill>
              <a:srgbClr val="92D050"/>
            </a:solidFill>
          </a:ln>
        </p:spPr>
      </p:pic>
      <p:sp>
        <p:nvSpPr>
          <p:cNvPr id="6" name="عنصر نائب للتاريخ 5"/>
          <p:cNvSpPr>
            <a:spLocks noGrp="1"/>
          </p:cNvSpPr>
          <p:nvPr>
            <p:ph type="dt" sz="half" idx="10"/>
          </p:nvPr>
        </p:nvSpPr>
        <p:spPr>
          <a:xfrm>
            <a:off x="7543800" y="152400"/>
            <a:ext cx="2133600" cy="365125"/>
          </a:xfrm>
        </p:spPr>
        <p:txBody>
          <a:bodyPr/>
          <a:lstStyle/>
          <a:p>
            <a:r>
              <a:rPr lang="en-US" b="1">
                <a:solidFill>
                  <a:srgbClr val="0033CC"/>
                </a:solidFill>
              </a:rPr>
              <a:t>8 November 2021</a:t>
            </a:r>
            <a:endParaRPr lang="en-US" b="1" dirty="0">
              <a:solidFill>
                <a:srgbClr val="0033CC"/>
              </a:solidFill>
            </a:endParaRPr>
          </a:p>
        </p:txBody>
      </p:sp>
      <p:sp>
        <p:nvSpPr>
          <p:cNvPr id="7" name="عنصر نائب لرقم الشريحة 6"/>
          <p:cNvSpPr>
            <a:spLocks noGrp="1"/>
          </p:cNvSpPr>
          <p:nvPr>
            <p:ph type="sldNum" sz="quarter" idx="12"/>
          </p:nvPr>
        </p:nvSpPr>
        <p:spPr>
          <a:xfrm>
            <a:off x="8305800" y="6356350"/>
            <a:ext cx="381000" cy="365125"/>
          </a:xfrm>
        </p:spPr>
        <p:txBody>
          <a:bodyPr/>
          <a:lstStyle/>
          <a:p>
            <a:fld id="{B6F15528-21DE-4FAA-801E-634DDDAF4B2B}" type="slidenum">
              <a:rPr lang="en-US" b="1" smtClean="0">
                <a:solidFill>
                  <a:srgbClr val="0033CC"/>
                </a:solidFill>
              </a:rPr>
              <a:pPr/>
              <a:t>6</a:t>
            </a:fld>
            <a:endParaRPr lang="en-US" b="1" dirty="0">
              <a:solidFill>
                <a:srgbClr val="0033CC"/>
              </a:solidFill>
            </a:endParaRPr>
          </a:p>
        </p:txBody>
      </p:sp>
      <p:sp>
        <p:nvSpPr>
          <p:cNvPr id="8" name="عنصر نائب للتذييل 7"/>
          <p:cNvSpPr>
            <a:spLocks noGrp="1"/>
          </p:cNvSpPr>
          <p:nvPr>
            <p:ph type="ftr" sz="quarter" idx="11"/>
          </p:nvPr>
        </p:nvSpPr>
        <p:spPr>
          <a:xfrm>
            <a:off x="6705600" y="0"/>
            <a:ext cx="2895600" cy="365125"/>
          </a:xfrm>
        </p:spPr>
        <p:txBody>
          <a:bodyPr/>
          <a:lstStyle/>
          <a:p>
            <a:r>
              <a:rPr lang="en-US" b="1">
                <a:solidFill>
                  <a:srgbClr val="0033CC"/>
                </a:solidFill>
              </a:rPr>
              <a:t>Dr. Aiman Qais Afar</a:t>
            </a:r>
            <a:endParaRPr lang="en-US" b="1" dirty="0">
              <a:solidFill>
                <a:srgbClr val="0033CC"/>
              </a:solidFill>
            </a:endParaRPr>
          </a:p>
        </p:txBody>
      </p:sp>
      <p:sp>
        <p:nvSpPr>
          <p:cNvPr id="9" name="Rectangle 1"/>
          <p:cNvSpPr/>
          <p:nvPr/>
        </p:nvSpPr>
        <p:spPr>
          <a:xfrm>
            <a:off x="152400" y="76200"/>
            <a:ext cx="2491388" cy="584775"/>
          </a:xfrm>
          <a:prstGeom prst="rect">
            <a:avLst/>
          </a:prstGeom>
          <a:ln w="57150">
            <a:solidFill>
              <a:srgbClr val="00CC00"/>
            </a:solidFill>
          </a:ln>
        </p:spPr>
        <p:txBody>
          <a:bodyPr wrap="none">
            <a:spAutoFit/>
          </a:bodyPr>
          <a:lstStyle/>
          <a:p>
            <a:r>
              <a:rPr lang="en-US" sz="3200" b="1" i="1" dirty="0">
                <a:solidFill>
                  <a:srgbClr val="FF0000"/>
                </a:solidFill>
                <a:latin typeface="Candara" pitchFamily="34" charset="0"/>
              </a:rPr>
              <a:t>Mediastinum</a:t>
            </a:r>
            <a:endParaRPr lang="ar-IQ" sz="3200" b="1" i="1" dirty="0">
              <a:solidFill>
                <a:srgbClr val="FF0000"/>
              </a:solidFill>
              <a:latin typeface="Candara" pitchFamily="34" charset="0"/>
            </a:endParaRPr>
          </a:p>
        </p:txBody>
      </p:sp>
      <p:pic>
        <p:nvPicPr>
          <p:cNvPr id="52226" name="Picture 2" descr="Image result for The inferior mediastinum contains"/>
          <p:cNvPicPr>
            <a:picLocks noChangeAspect="1" noChangeArrowheads="1"/>
          </p:cNvPicPr>
          <p:nvPr/>
        </p:nvPicPr>
        <p:blipFill>
          <a:blip r:embed="rId3" cstate="print"/>
          <a:srcRect/>
          <a:stretch>
            <a:fillRect/>
          </a:stretch>
        </p:blipFill>
        <p:spPr bwMode="auto">
          <a:xfrm>
            <a:off x="157762" y="3505439"/>
            <a:ext cx="5176237" cy="3172810"/>
          </a:xfrm>
          <a:prstGeom prst="rect">
            <a:avLst/>
          </a:prstGeom>
          <a:noFill/>
          <a:ln w="57150">
            <a:solidFill>
              <a:srgbClr val="00CC00"/>
            </a:solidFill>
          </a:ln>
        </p:spPr>
      </p:pic>
      <p:sp>
        <p:nvSpPr>
          <p:cNvPr id="11" name="مستطيل 10"/>
          <p:cNvSpPr/>
          <p:nvPr/>
        </p:nvSpPr>
        <p:spPr>
          <a:xfrm>
            <a:off x="76200" y="685800"/>
            <a:ext cx="8915400" cy="830997"/>
          </a:xfrm>
          <a:prstGeom prst="rect">
            <a:avLst/>
          </a:prstGeom>
        </p:spPr>
        <p:txBody>
          <a:bodyPr wrap="square">
            <a:spAutoFit/>
          </a:bodyPr>
          <a:lstStyle/>
          <a:p>
            <a:pPr>
              <a:buFont typeface="Wingdings" pitchFamily="2" charset="2"/>
              <a:buChar char="ü"/>
            </a:pPr>
            <a:r>
              <a:rPr lang="en-GB" sz="2400" b="1" i="1" u="sng" dirty="0">
                <a:solidFill>
                  <a:srgbClr val="0033CC"/>
                </a:solidFill>
                <a:latin typeface="Candara" pitchFamily="34" charset="0"/>
              </a:rPr>
              <a:t>The inferior mediastinum</a:t>
            </a:r>
            <a:r>
              <a:rPr lang="en-GB" sz="2400" b="1" i="1" dirty="0">
                <a:solidFill>
                  <a:srgbClr val="0033CC"/>
                </a:solidFill>
                <a:latin typeface="Candara" pitchFamily="34" charset="0"/>
              </a:rPr>
              <a:t>, </a:t>
            </a:r>
            <a:r>
              <a:rPr lang="en-GB" sz="2400" b="1" i="1" dirty="0">
                <a:latin typeface="Candara" pitchFamily="34" charset="0"/>
              </a:rPr>
              <a:t>between </a:t>
            </a:r>
            <a:r>
              <a:rPr lang="en-GB" sz="2400" b="1" i="1" dirty="0">
                <a:solidFill>
                  <a:srgbClr val="FF0000"/>
                </a:solidFill>
                <a:latin typeface="Candara" pitchFamily="34" charset="0"/>
              </a:rPr>
              <a:t>the transverse thoracic plane </a:t>
            </a:r>
            <a:r>
              <a:rPr lang="en-GB" sz="2400" b="1" i="1" dirty="0">
                <a:latin typeface="Candara" pitchFamily="34" charset="0"/>
              </a:rPr>
              <a:t>and </a:t>
            </a:r>
            <a:r>
              <a:rPr lang="en-GB" sz="2400" b="1" i="1" dirty="0">
                <a:solidFill>
                  <a:srgbClr val="FF0000"/>
                </a:solidFill>
                <a:latin typeface="Candara" pitchFamily="34" charset="0"/>
              </a:rPr>
              <a:t>the diaphragm</a:t>
            </a:r>
            <a:r>
              <a:rPr lang="en-GB" sz="2400" b="1" i="1" dirty="0">
                <a:latin typeface="Candara" pitchFamily="34" charset="0"/>
              </a:rPr>
              <a:t>, is further subdivided by the pericardium into: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2743200" y="320675"/>
            <a:ext cx="1371600" cy="365125"/>
          </a:xfrm>
        </p:spPr>
        <p:txBody>
          <a:bodyPr/>
          <a:lstStyle/>
          <a:p>
            <a:r>
              <a:rPr lang="en-US" b="1" dirty="0">
                <a:solidFill>
                  <a:schemeClr val="tx1"/>
                </a:solidFill>
              </a:rPr>
              <a:t>8 November 2021</a:t>
            </a:r>
          </a:p>
        </p:txBody>
      </p:sp>
      <p:sp>
        <p:nvSpPr>
          <p:cNvPr id="3" name="عنصر نائب للتذييل 2"/>
          <p:cNvSpPr>
            <a:spLocks noGrp="1"/>
          </p:cNvSpPr>
          <p:nvPr>
            <p:ph type="ftr" sz="quarter" idx="11"/>
          </p:nvPr>
        </p:nvSpPr>
        <p:spPr>
          <a:xfrm>
            <a:off x="1905000" y="152400"/>
            <a:ext cx="2895600" cy="365125"/>
          </a:xfrm>
        </p:spPr>
        <p:txBody>
          <a:bodyPr/>
          <a:lstStyle/>
          <a:p>
            <a:r>
              <a:rPr lang="en-US" b="1">
                <a:solidFill>
                  <a:schemeClr val="tx1"/>
                </a:solidFill>
              </a:rPr>
              <a:t>Dr. Aiman Qais Afar</a:t>
            </a:r>
            <a:endParaRPr lang="en-US" b="1" dirty="0">
              <a:solidFill>
                <a:schemeClr val="tx1"/>
              </a:solidFill>
            </a:endParaRPr>
          </a:p>
        </p:txBody>
      </p:sp>
      <p:sp>
        <p:nvSpPr>
          <p:cNvPr id="4" name="عنصر نائب لرقم الشريحة 3"/>
          <p:cNvSpPr>
            <a:spLocks noGrp="1"/>
          </p:cNvSpPr>
          <p:nvPr>
            <p:ph type="sldNum" sz="quarter" idx="12"/>
          </p:nvPr>
        </p:nvSpPr>
        <p:spPr>
          <a:xfrm>
            <a:off x="6553200" y="6324600"/>
            <a:ext cx="2133600" cy="365125"/>
          </a:xfrm>
        </p:spPr>
        <p:txBody>
          <a:bodyPr/>
          <a:lstStyle/>
          <a:p>
            <a:fld id="{B6F15528-21DE-4FAA-801E-634DDDAF4B2B}" type="slidenum">
              <a:rPr lang="en-US" b="1" smtClean="0">
                <a:solidFill>
                  <a:schemeClr val="tx1"/>
                </a:solidFill>
              </a:rPr>
              <a:pPr/>
              <a:t>7</a:t>
            </a:fld>
            <a:endParaRPr lang="en-US" b="1" dirty="0">
              <a:solidFill>
                <a:schemeClr val="tx1"/>
              </a:solidFill>
            </a:endParaRPr>
          </a:p>
        </p:txBody>
      </p:sp>
      <p:sp>
        <p:nvSpPr>
          <p:cNvPr id="6" name="Rectangle 1"/>
          <p:cNvSpPr/>
          <p:nvPr/>
        </p:nvSpPr>
        <p:spPr>
          <a:xfrm>
            <a:off x="152400" y="76200"/>
            <a:ext cx="2145139" cy="523220"/>
          </a:xfrm>
          <a:prstGeom prst="rect">
            <a:avLst/>
          </a:prstGeom>
          <a:ln w="57150">
            <a:solidFill>
              <a:srgbClr val="00CC00"/>
            </a:solidFill>
          </a:ln>
        </p:spPr>
        <p:txBody>
          <a:bodyPr wrap="none">
            <a:spAutoFit/>
          </a:bodyPr>
          <a:lstStyle/>
          <a:p>
            <a:r>
              <a:rPr lang="en-US" sz="2800" b="1" i="1" dirty="0">
                <a:solidFill>
                  <a:srgbClr val="FF0000"/>
                </a:solidFill>
                <a:latin typeface="Candara" pitchFamily="34" charset="0"/>
              </a:rPr>
              <a:t>Mediastinum</a:t>
            </a:r>
            <a:endParaRPr lang="ar-IQ" sz="2800" b="1" i="1" dirty="0">
              <a:solidFill>
                <a:srgbClr val="FF0000"/>
              </a:solidFill>
              <a:latin typeface="Candara" pitchFamily="34" charset="0"/>
            </a:endParaRPr>
          </a:p>
        </p:txBody>
      </p:sp>
      <p:sp>
        <p:nvSpPr>
          <p:cNvPr id="7" name="مستطيل 6"/>
          <p:cNvSpPr/>
          <p:nvPr/>
        </p:nvSpPr>
        <p:spPr>
          <a:xfrm>
            <a:off x="76199" y="609600"/>
            <a:ext cx="5105401" cy="6370975"/>
          </a:xfrm>
          <a:prstGeom prst="rect">
            <a:avLst/>
          </a:prstGeom>
          <a:ln>
            <a:noFill/>
          </a:ln>
        </p:spPr>
        <p:txBody>
          <a:bodyPr wrap="square">
            <a:spAutoFit/>
          </a:bodyPr>
          <a:lstStyle/>
          <a:p>
            <a:pPr marL="342900" indent="-342900">
              <a:buFont typeface="Wingdings" pitchFamily="2" charset="2"/>
              <a:buChar char="q"/>
            </a:pPr>
            <a:r>
              <a:rPr lang="en-GB" sz="2400" b="1" i="1" dirty="0">
                <a:solidFill>
                  <a:srgbClr val="C00000"/>
                </a:solidFill>
                <a:latin typeface="Candara" pitchFamily="34" charset="0"/>
              </a:rPr>
              <a:t>The anterior mediastinum, </a:t>
            </a:r>
            <a:r>
              <a:rPr lang="en-GB" sz="2400" b="1" i="1" dirty="0">
                <a:latin typeface="Candara" pitchFamily="34" charset="0"/>
              </a:rPr>
              <a:t>containing </a:t>
            </a:r>
            <a:r>
              <a:rPr lang="en-GB" sz="2400" b="1" i="1" dirty="0">
                <a:solidFill>
                  <a:schemeClr val="accent6">
                    <a:lumMod val="75000"/>
                  </a:schemeClr>
                </a:solidFill>
                <a:latin typeface="Candara" pitchFamily="34" charset="0"/>
              </a:rPr>
              <a:t>remnants of the thymus</a:t>
            </a:r>
            <a:r>
              <a:rPr lang="en-GB" sz="2400" b="1" i="1" dirty="0">
                <a:latin typeface="Candara" pitchFamily="34" charset="0"/>
              </a:rPr>
              <a:t>, </a:t>
            </a:r>
            <a:r>
              <a:rPr lang="en-GB" sz="2400" b="1" i="1" dirty="0">
                <a:solidFill>
                  <a:srgbClr val="02AE16"/>
                </a:solidFill>
                <a:latin typeface="Candara" pitchFamily="34" charset="0"/>
              </a:rPr>
              <a:t>lymph nodes, </a:t>
            </a:r>
            <a:r>
              <a:rPr lang="en-GB" sz="2400" b="1" i="1" dirty="0">
                <a:latin typeface="Candara" pitchFamily="34" charset="0"/>
              </a:rPr>
              <a:t>fat,</a:t>
            </a:r>
            <a:r>
              <a:rPr lang="en-GB" sz="2400" b="1" i="1" dirty="0">
                <a:solidFill>
                  <a:srgbClr val="02AE16"/>
                </a:solidFill>
                <a:latin typeface="Candara" pitchFamily="34" charset="0"/>
              </a:rPr>
              <a:t> and </a:t>
            </a:r>
            <a:r>
              <a:rPr lang="en-GB" sz="2400" b="1" i="1" dirty="0">
                <a:latin typeface="Candara" pitchFamily="34" charset="0"/>
              </a:rPr>
              <a:t>connective tissue; </a:t>
            </a:r>
          </a:p>
          <a:p>
            <a:pPr marL="342900" indent="-342900">
              <a:buFont typeface="Wingdings" pitchFamily="2" charset="2"/>
              <a:buChar char="q"/>
            </a:pPr>
            <a:r>
              <a:rPr lang="en-GB" sz="2400" b="1" i="1" dirty="0">
                <a:solidFill>
                  <a:srgbClr val="C00000"/>
                </a:solidFill>
                <a:latin typeface="Candara" pitchFamily="34" charset="0"/>
              </a:rPr>
              <a:t>The middle mediastinum, </a:t>
            </a:r>
            <a:r>
              <a:rPr lang="en-GB" sz="2400" b="1" i="1" dirty="0">
                <a:latin typeface="Candara" pitchFamily="34" charset="0"/>
              </a:rPr>
              <a:t>the boundaries of which correspond to the pericardial sac, containing </a:t>
            </a:r>
            <a:r>
              <a:rPr lang="en-GB" sz="2400" b="1" i="1" dirty="0">
                <a:solidFill>
                  <a:srgbClr val="FF0000"/>
                </a:solidFill>
                <a:latin typeface="Candara" pitchFamily="34" charset="0"/>
              </a:rPr>
              <a:t>the heart</a:t>
            </a:r>
            <a:r>
              <a:rPr lang="en-GB" sz="2400" b="1" i="1" dirty="0">
                <a:latin typeface="Candara" pitchFamily="34" charset="0"/>
              </a:rPr>
              <a:t>, </a:t>
            </a:r>
            <a:r>
              <a:rPr lang="en-GB" sz="2400" b="1" i="1" dirty="0">
                <a:solidFill>
                  <a:srgbClr val="FF0000"/>
                </a:solidFill>
                <a:latin typeface="Candara" pitchFamily="34" charset="0"/>
              </a:rPr>
              <a:t>roots of the great vessels</a:t>
            </a:r>
            <a:r>
              <a:rPr lang="en-GB" sz="2400" b="1" i="1" dirty="0">
                <a:latin typeface="Candara" pitchFamily="34" charset="0"/>
              </a:rPr>
              <a:t>, </a:t>
            </a:r>
            <a:r>
              <a:rPr lang="en-GB" sz="2400" b="1" i="1" dirty="0">
                <a:solidFill>
                  <a:srgbClr val="0033CC"/>
                </a:solidFill>
                <a:latin typeface="Candara" pitchFamily="34" charset="0"/>
              </a:rPr>
              <a:t>arch of azygos vein</a:t>
            </a:r>
            <a:r>
              <a:rPr lang="en-GB" sz="2400" b="1" i="1" dirty="0">
                <a:latin typeface="Candara" pitchFamily="34" charset="0"/>
              </a:rPr>
              <a:t>, </a:t>
            </a:r>
            <a:r>
              <a:rPr lang="en-GB" sz="2400" b="1" i="1" dirty="0">
                <a:solidFill>
                  <a:srgbClr val="00B0F0"/>
                </a:solidFill>
                <a:latin typeface="Candara" pitchFamily="34" charset="0"/>
              </a:rPr>
              <a:t>and main bronchi</a:t>
            </a:r>
            <a:r>
              <a:rPr lang="en-GB" sz="2400" b="1" i="1" dirty="0">
                <a:latin typeface="Candara" pitchFamily="34" charset="0"/>
              </a:rPr>
              <a:t>; </a:t>
            </a:r>
          </a:p>
          <a:p>
            <a:pPr marL="342900" indent="-342900">
              <a:buFont typeface="Wingdings" pitchFamily="2" charset="2"/>
              <a:buChar char="q"/>
            </a:pPr>
            <a:r>
              <a:rPr lang="en-US" sz="2400" b="1" i="1" dirty="0">
                <a:solidFill>
                  <a:srgbClr val="C00000"/>
                </a:solidFill>
                <a:latin typeface="Candara" pitchFamily="34" charset="0"/>
              </a:rPr>
              <a:t>The </a:t>
            </a:r>
            <a:r>
              <a:rPr lang="en-GB" sz="2400" b="1" i="1" dirty="0">
                <a:solidFill>
                  <a:srgbClr val="C00000"/>
                </a:solidFill>
                <a:latin typeface="Candara" pitchFamily="34" charset="0"/>
              </a:rPr>
              <a:t>posterior mediastinum, </a:t>
            </a:r>
            <a:r>
              <a:rPr lang="en-GB" sz="2400" b="1" i="1" dirty="0">
                <a:latin typeface="Candara" pitchFamily="34" charset="0"/>
              </a:rPr>
              <a:t>posterior to the pericardium and containing the </a:t>
            </a:r>
            <a:r>
              <a:rPr lang="en-GB" sz="2400" b="1" i="1" dirty="0">
                <a:solidFill>
                  <a:srgbClr val="C00000"/>
                </a:solidFill>
                <a:latin typeface="Candara" pitchFamily="34" charset="0"/>
              </a:rPr>
              <a:t>esophagus</a:t>
            </a:r>
            <a:r>
              <a:rPr lang="en-GB" sz="2400" b="1" i="1" dirty="0">
                <a:latin typeface="Candara" pitchFamily="34" charset="0"/>
              </a:rPr>
              <a:t>, </a:t>
            </a:r>
            <a:r>
              <a:rPr lang="en-GB" sz="2400" b="1" i="1" dirty="0">
                <a:solidFill>
                  <a:srgbClr val="FF0000"/>
                </a:solidFill>
                <a:latin typeface="Candara" pitchFamily="34" charset="0"/>
              </a:rPr>
              <a:t>thoracic aorta</a:t>
            </a:r>
            <a:r>
              <a:rPr lang="en-GB" sz="2400" b="1" i="1" dirty="0">
                <a:latin typeface="Candara" pitchFamily="34" charset="0"/>
              </a:rPr>
              <a:t>, </a:t>
            </a:r>
            <a:r>
              <a:rPr lang="en-GB" sz="2400" b="1" i="1" dirty="0">
                <a:solidFill>
                  <a:srgbClr val="0033CC"/>
                </a:solidFill>
                <a:latin typeface="Candara" pitchFamily="34" charset="0"/>
              </a:rPr>
              <a:t>azygos and hemi-azygos veins,</a:t>
            </a:r>
            <a:r>
              <a:rPr lang="en-GB" sz="2400" b="1" i="1" dirty="0">
                <a:latin typeface="Candara" pitchFamily="34" charset="0"/>
              </a:rPr>
              <a:t> </a:t>
            </a:r>
            <a:r>
              <a:rPr lang="en-GB" sz="2400" b="1" i="1" dirty="0">
                <a:solidFill>
                  <a:srgbClr val="02AE16"/>
                </a:solidFill>
                <a:latin typeface="Candara" pitchFamily="34" charset="0"/>
              </a:rPr>
              <a:t>thoracic duct</a:t>
            </a:r>
            <a:r>
              <a:rPr lang="en-GB" sz="2400" b="1" i="1" dirty="0">
                <a:latin typeface="Candara" pitchFamily="34" charset="0"/>
              </a:rPr>
              <a:t>, </a:t>
            </a:r>
            <a:r>
              <a:rPr lang="en-GB" sz="2400" b="1" i="1" dirty="0">
                <a:solidFill>
                  <a:schemeClr val="accent6">
                    <a:lumMod val="75000"/>
                  </a:schemeClr>
                </a:solidFill>
                <a:latin typeface="Candara" pitchFamily="34" charset="0"/>
              </a:rPr>
              <a:t>vagus nerves, sympathetic trunks, and splanchnic nerves.</a:t>
            </a:r>
          </a:p>
        </p:txBody>
      </p:sp>
      <p:pic>
        <p:nvPicPr>
          <p:cNvPr id="53250" name="Picture 2" descr="Image result for The mediastinum"/>
          <p:cNvPicPr>
            <a:picLocks noChangeAspect="1" noChangeArrowheads="1"/>
          </p:cNvPicPr>
          <p:nvPr/>
        </p:nvPicPr>
        <p:blipFill>
          <a:blip r:embed="rId3" cstate="print"/>
          <a:srcRect/>
          <a:stretch>
            <a:fillRect/>
          </a:stretch>
        </p:blipFill>
        <p:spPr bwMode="auto">
          <a:xfrm>
            <a:off x="5181601" y="223362"/>
            <a:ext cx="3886199" cy="2612389"/>
          </a:xfrm>
          <a:prstGeom prst="rect">
            <a:avLst/>
          </a:prstGeom>
          <a:noFill/>
          <a:ln w="57150">
            <a:solidFill>
              <a:srgbClr val="00CC00"/>
            </a:solidFill>
          </a:ln>
        </p:spPr>
      </p:pic>
      <p:pic>
        <p:nvPicPr>
          <p:cNvPr id="9" name="Picture 2" descr="http://webmedia.unmc.edu/medicine/todd/dissection/idg20lungs/p0207mediastinum.jpg"/>
          <p:cNvPicPr>
            <a:picLocks noChangeAspect="1" noChangeArrowheads="1"/>
          </p:cNvPicPr>
          <p:nvPr/>
        </p:nvPicPr>
        <p:blipFill>
          <a:blip r:embed="rId4" cstate="print"/>
          <a:srcRect/>
          <a:stretch>
            <a:fillRect/>
          </a:stretch>
        </p:blipFill>
        <p:spPr bwMode="auto">
          <a:xfrm>
            <a:off x="5268786" y="3029358"/>
            <a:ext cx="3799014" cy="3752442"/>
          </a:xfrm>
          <a:prstGeom prst="rect">
            <a:avLst/>
          </a:prstGeom>
          <a:noFill/>
          <a:ln w="38100">
            <a:solidFill>
              <a:schemeClr val="accent6">
                <a:lumMod val="75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6916984" y="314390"/>
            <a:ext cx="2133600" cy="365125"/>
          </a:xfrm>
        </p:spPr>
        <p:txBody>
          <a:bodyPr/>
          <a:lstStyle/>
          <a:p>
            <a:r>
              <a:rPr lang="en-US" b="1">
                <a:solidFill>
                  <a:srgbClr val="0033CC"/>
                </a:solidFill>
              </a:rPr>
              <a:t>8 November 2021</a:t>
            </a:r>
            <a:endParaRPr lang="en-US" b="1" dirty="0">
              <a:solidFill>
                <a:srgbClr val="0033CC"/>
              </a:solidFill>
            </a:endParaRPr>
          </a:p>
        </p:txBody>
      </p:sp>
      <p:sp>
        <p:nvSpPr>
          <p:cNvPr id="8" name="عنصر نائب لرقم الشريحة 7"/>
          <p:cNvSpPr>
            <a:spLocks noGrp="1"/>
          </p:cNvSpPr>
          <p:nvPr>
            <p:ph type="sldNum" sz="quarter" idx="12"/>
          </p:nvPr>
        </p:nvSpPr>
        <p:spPr/>
        <p:txBody>
          <a:bodyPr/>
          <a:lstStyle/>
          <a:p>
            <a:fld id="{B6F15528-21DE-4FAA-801E-634DDDAF4B2B}" type="slidenum">
              <a:rPr lang="en-US" smtClean="0">
                <a:solidFill>
                  <a:srgbClr val="0033CC"/>
                </a:solidFill>
              </a:rPr>
              <a:pPr/>
              <a:t>8</a:t>
            </a:fld>
            <a:endParaRPr lang="en-US">
              <a:solidFill>
                <a:srgbClr val="0033CC"/>
              </a:solidFill>
            </a:endParaRPr>
          </a:p>
        </p:txBody>
      </p:sp>
      <p:sp>
        <p:nvSpPr>
          <p:cNvPr id="9" name="عنصر نائب للتذييل 8"/>
          <p:cNvSpPr>
            <a:spLocks noGrp="1"/>
          </p:cNvSpPr>
          <p:nvPr>
            <p:ph type="ftr" sz="quarter" idx="11"/>
          </p:nvPr>
        </p:nvSpPr>
        <p:spPr>
          <a:xfrm>
            <a:off x="6096000" y="92075"/>
            <a:ext cx="2895600" cy="365125"/>
          </a:xfrm>
        </p:spPr>
        <p:txBody>
          <a:bodyPr/>
          <a:lstStyle/>
          <a:p>
            <a:r>
              <a:rPr lang="en-US" b="1">
                <a:solidFill>
                  <a:srgbClr val="0033CC"/>
                </a:solidFill>
              </a:rPr>
              <a:t>Dr. Aiman Qais Afar</a:t>
            </a:r>
            <a:endParaRPr lang="en-US" b="1" dirty="0">
              <a:solidFill>
                <a:srgbClr val="0033CC"/>
              </a:solidFill>
            </a:endParaRPr>
          </a:p>
        </p:txBody>
      </p:sp>
      <p:sp>
        <p:nvSpPr>
          <p:cNvPr id="10" name="مستطيل 9"/>
          <p:cNvSpPr/>
          <p:nvPr/>
        </p:nvSpPr>
        <p:spPr>
          <a:xfrm>
            <a:off x="76200" y="76200"/>
            <a:ext cx="3768980" cy="523220"/>
          </a:xfrm>
          <a:prstGeom prst="rect">
            <a:avLst/>
          </a:prstGeom>
          <a:ln w="57150">
            <a:solidFill>
              <a:srgbClr val="00FF00"/>
            </a:solidFill>
          </a:ln>
        </p:spPr>
        <p:txBody>
          <a:bodyPr wrap="none">
            <a:spAutoFit/>
          </a:bodyPr>
          <a:lstStyle/>
          <a:p>
            <a:r>
              <a:rPr lang="en-GB" sz="2800" b="1" i="1" dirty="0">
                <a:solidFill>
                  <a:schemeClr val="accent6">
                    <a:lumMod val="75000"/>
                  </a:schemeClr>
                </a:solidFill>
                <a:latin typeface="Candara" pitchFamily="34" charset="0"/>
              </a:rPr>
              <a:t>1. Anterior Mediastinum</a:t>
            </a:r>
            <a:endParaRPr lang="en-GB" sz="2800" i="1" dirty="0">
              <a:solidFill>
                <a:schemeClr val="accent6">
                  <a:lumMod val="75000"/>
                </a:schemeClr>
              </a:solidFill>
              <a:latin typeface="Candara" pitchFamily="34" charset="0"/>
            </a:endParaRPr>
          </a:p>
        </p:txBody>
      </p:sp>
      <p:sp>
        <p:nvSpPr>
          <p:cNvPr id="11" name="مستطيل 10"/>
          <p:cNvSpPr/>
          <p:nvPr/>
        </p:nvSpPr>
        <p:spPr>
          <a:xfrm>
            <a:off x="76200" y="685800"/>
            <a:ext cx="8915400" cy="2308324"/>
          </a:xfrm>
          <a:prstGeom prst="rect">
            <a:avLst/>
          </a:prstGeom>
          <a:ln>
            <a:solidFill>
              <a:schemeClr val="tx1"/>
            </a:solidFill>
          </a:ln>
        </p:spPr>
        <p:txBody>
          <a:bodyPr wrap="square">
            <a:spAutoFit/>
          </a:bodyPr>
          <a:lstStyle/>
          <a:p>
            <a:r>
              <a:rPr lang="en-GB" sz="2400" b="1" i="1" dirty="0">
                <a:latin typeface="Candara" pitchFamily="34" charset="0"/>
              </a:rPr>
              <a:t> the smallest subdivision of the mediastinum, </a:t>
            </a:r>
            <a:r>
              <a:rPr lang="en-GB" sz="2400" b="1" i="1" dirty="0">
                <a:solidFill>
                  <a:srgbClr val="0033CC"/>
                </a:solidFill>
                <a:latin typeface="Candara" pitchFamily="34" charset="0"/>
              </a:rPr>
              <a:t>lies between the body of the sternum and the transversus thoracis muscles </a:t>
            </a:r>
            <a:r>
              <a:rPr lang="en-GB" sz="2400" b="1" i="1" dirty="0">
                <a:latin typeface="Candara" pitchFamily="34" charset="0"/>
              </a:rPr>
              <a:t>anteriorly and </a:t>
            </a:r>
            <a:r>
              <a:rPr lang="en-GB" sz="2400" b="1" i="1" dirty="0">
                <a:solidFill>
                  <a:srgbClr val="0033CC"/>
                </a:solidFill>
                <a:latin typeface="Candara" pitchFamily="34" charset="0"/>
              </a:rPr>
              <a:t>the pericardium </a:t>
            </a:r>
            <a:r>
              <a:rPr lang="en-GB" sz="2400" b="1" i="1" dirty="0">
                <a:latin typeface="Candara" pitchFamily="34" charset="0"/>
              </a:rPr>
              <a:t>posteriorly . </a:t>
            </a:r>
          </a:p>
          <a:p>
            <a:r>
              <a:rPr lang="en-GB" sz="2400" b="1" i="1" dirty="0">
                <a:solidFill>
                  <a:srgbClr val="FF3399"/>
                </a:solidFill>
                <a:latin typeface="Candara" pitchFamily="34" charset="0"/>
              </a:rPr>
              <a:t>The anterior mediastinum is continuous with the superior mediastinum at the sternal angle and is limited inferiorly by the diaphragm</a:t>
            </a:r>
          </a:p>
        </p:txBody>
      </p:sp>
      <p:sp>
        <p:nvSpPr>
          <p:cNvPr id="12" name="مستطيل 11"/>
          <p:cNvSpPr/>
          <p:nvPr/>
        </p:nvSpPr>
        <p:spPr>
          <a:xfrm>
            <a:off x="76199" y="3048000"/>
            <a:ext cx="4725905" cy="3785652"/>
          </a:xfrm>
          <a:prstGeom prst="rect">
            <a:avLst/>
          </a:prstGeom>
        </p:spPr>
        <p:txBody>
          <a:bodyPr wrap="square">
            <a:spAutoFit/>
          </a:bodyPr>
          <a:lstStyle/>
          <a:p>
            <a:pPr marL="342900" indent="-342900">
              <a:buFont typeface="Wingdings" pitchFamily="2" charset="2"/>
              <a:buChar char="ü"/>
            </a:pPr>
            <a:r>
              <a:rPr lang="en-GB" sz="2400" b="1" i="1" dirty="0">
                <a:latin typeface="Candara" pitchFamily="34" charset="0"/>
              </a:rPr>
              <a:t>The anterior mediastinum consists of </a:t>
            </a:r>
            <a:r>
              <a:rPr lang="en-GB" sz="2400" b="1" i="1" dirty="0">
                <a:solidFill>
                  <a:srgbClr val="0066FF"/>
                </a:solidFill>
                <a:latin typeface="Candara" pitchFamily="34" charset="0"/>
              </a:rPr>
              <a:t>sternopericardial ligaments</a:t>
            </a:r>
            <a:r>
              <a:rPr lang="en-GB" sz="2400" b="1" i="1" dirty="0">
                <a:latin typeface="Candara" pitchFamily="34" charset="0"/>
              </a:rPr>
              <a:t>, fibrous bands that pass from the pericardium to the sternum, fat, </a:t>
            </a:r>
            <a:r>
              <a:rPr lang="en-GB" sz="2400" b="1" i="1" dirty="0">
                <a:solidFill>
                  <a:srgbClr val="00CC00"/>
                </a:solidFill>
                <a:latin typeface="Candara" pitchFamily="34" charset="0"/>
              </a:rPr>
              <a:t>lymphatic vessels,</a:t>
            </a:r>
            <a:r>
              <a:rPr lang="en-GB" sz="2400" b="1" i="1" dirty="0">
                <a:latin typeface="Candara" pitchFamily="34" charset="0"/>
              </a:rPr>
              <a:t> a few </a:t>
            </a:r>
            <a:r>
              <a:rPr lang="en-GB" sz="2400" b="1" i="1" dirty="0">
                <a:solidFill>
                  <a:srgbClr val="00CC00"/>
                </a:solidFill>
                <a:latin typeface="Candara" pitchFamily="34" charset="0"/>
              </a:rPr>
              <a:t>lymph nodes</a:t>
            </a:r>
            <a:r>
              <a:rPr lang="en-GB" sz="2400" b="1" i="1" dirty="0">
                <a:latin typeface="Candara" pitchFamily="34" charset="0"/>
              </a:rPr>
              <a:t>, and branches of </a:t>
            </a:r>
            <a:r>
              <a:rPr lang="en-GB" sz="2400" b="1" i="1" dirty="0">
                <a:solidFill>
                  <a:srgbClr val="FF0000"/>
                </a:solidFill>
                <a:latin typeface="Candara" pitchFamily="34" charset="0"/>
              </a:rPr>
              <a:t>the</a:t>
            </a:r>
            <a:r>
              <a:rPr lang="en-GB" sz="2400" b="1" i="1" dirty="0">
                <a:latin typeface="Candara" pitchFamily="34" charset="0"/>
              </a:rPr>
              <a:t> </a:t>
            </a:r>
            <a:r>
              <a:rPr lang="en-GB" sz="2400" b="1" i="1" dirty="0">
                <a:solidFill>
                  <a:srgbClr val="FF0000"/>
                </a:solidFill>
                <a:latin typeface="Candara" pitchFamily="34" charset="0"/>
              </a:rPr>
              <a:t>internal thoracic vessels. </a:t>
            </a:r>
            <a:endParaRPr lang="en-GB" sz="2400" b="1" i="1" dirty="0">
              <a:latin typeface="Candara" pitchFamily="34" charset="0"/>
            </a:endParaRPr>
          </a:p>
          <a:p>
            <a:pPr marL="342900" indent="-342900">
              <a:buFont typeface="Wingdings" pitchFamily="2" charset="2"/>
              <a:buChar char="ü"/>
            </a:pPr>
            <a:r>
              <a:rPr lang="en-GB" sz="2400" b="1" i="1" dirty="0">
                <a:latin typeface="Candara" pitchFamily="34" charset="0"/>
              </a:rPr>
              <a:t>In infants and children contains the </a:t>
            </a:r>
            <a:r>
              <a:rPr lang="en-GB" sz="2400" b="1" i="1" dirty="0">
                <a:solidFill>
                  <a:srgbClr val="C00000"/>
                </a:solidFill>
                <a:latin typeface="Candara" pitchFamily="34" charset="0"/>
              </a:rPr>
              <a:t>inferior part of the thymus.</a:t>
            </a:r>
          </a:p>
        </p:txBody>
      </p:sp>
      <p:sp>
        <p:nvSpPr>
          <p:cNvPr id="30722" name="AutoShape 2" descr="Image result for Anterior Mediastin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24" name="Picture 4" descr="Image result for Anterior Mediastinum"/>
          <p:cNvPicPr>
            <a:picLocks noChangeAspect="1" noChangeArrowheads="1"/>
          </p:cNvPicPr>
          <p:nvPr/>
        </p:nvPicPr>
        <p:blipFill>
          <a:blip r:embed="rId2" cstate="print"/>
          <a:srcRect/>
          <a:stretch>
            <a:fillRect/>
          </a:stretch>
        </p:blipFill>
        <p:spPr bwMode="auto">
          <a:xfrm>
            <a:off x="4953000" y="3124200"/>
            <a:ext cx="4020390" cy="3116525"/>
          </a:xfrm>
          <a:prstGeom prst="rect">
            <a:avLst/>
          </a:prstGeom>
          <a:noFill/>
          <a:ln w="57150">
            <a:solidFill>
              <a:srgbClr val="00FF00"/>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7239000" y="152400"/>
            <a:ext cx="2133600" cy="365125"/>
          </a:xfrm>
        </p:spPr>
        <p:txBody>
          <a:bodyPr/>
          <a:lstStyle/>
          <a:p>
            <a:r>
              <a:rPr lang="en-US" b="1" dirty="0">
                <a:solidFill>
                  <a:srgbClr val="0033CC"/>
                </a:solidFill>
              </a:rPr>
              <a:t>8 November 2021</a:t>
            </a:r>
          </a:p>
        </p:txBody>
      </p:sp>
      <p:sp>
        <p:nvSpPr>
          <p:cNvPr id="3" name="عنصر نائب للتذييل 2"/>
          <p:cNvSpPr>
            <a:spLocks noGrp="1"/>
          </p:cNvSpPr>
          <p:nvPr>
            <p:ph type="ftr" sz="quarter" idx="11"/>
          </p:nvPr>
        </p:nvSpPr>
        <p:spPr>
          <a:xfrm>
            <a:off x="6477000" y="0"/>
            <a:ext cx="2895600" cy="365125"/>
          </a:xfrm>
        </p:spPr>
        <p:txBody>
          <a:bodyPr/>
          <a:lstStyle/>
          <a:p>
            <a:r>
              <a:rPr lang="en-US" b="1" dirty="0">
                <a:solidFill>
                  <a:srgbClr val="0033CC"/>
                </a:solidFill>
              </a:rPr>
              <a:t>Dr. Aiman Qais Afar</a:t>
            </a:r>
          </a:p>
        </p:txBody>
      </p:sp>
      <p:sp>
        <p:nvSpPr>
          <p:cNvPr id="4" name="عنصر نائب لرقم الشريحة 3"/>
          <p:cNvSpPr>
            <a:spLocks noGrp="1"/>
          </p:cNvSpPr>
          <p:nvPr>
            <p:ph type="sldNum" sz="quarter" idx="12"/>
          </p:nvPr>
        </p:nvSpPr>
        <p:spPr>
          <a:xfrm>
            <a:off x="7696200" y="304800"/>
            <a:ext cx="304800" cy="365125"/>
          </a:xfrm>
        </p:spPr>
        <p:txBody>
          <a:bodyPr/>
          <a:lstStyle/>
          <a:p>
            <a:fld id="{B6F15528-21DE-4FAA-801E-634DDDAF4B2B}" type="slidenum">
              <a:rPr lang="en-US" b="1" smtClean="0">
                <a:solidFill>
                  <a:srgbClr val="0033CC"/>
                </a:solidFill>
              </a:rPr>
              <a:pPr/>
              <a:t>9</a:t>
            </a:fld>
            <a:endParaRPr lang="en-US" b="1">
              <a:solidFill>
                <a:srgbClr val="0033CC"/>
              </a:solidFill>
            </a:endParaRPr>
          </a:p>
        </p:txBody>
      </p:sp>
      <p:sp>
        <p:nvSpPr>
          <p:cNvPr id="5" name="مستطيل 4"/>
          <p:cNvSpPr/>
          <p:nvPr/>
        </p:nvSpPr>
        <p:spPr>
          <a:xfrm>
            <a:off x="76200" y="76200"/>
            <a:ext cx="3829895" cy="523220"/>
          </a:xfrm>
          <a:prstGeom prst="rect">
            <a:avLst/>
          </a:prstGeom>
          <a:ln w="57150">
            <a:solidFill>
              <a:srgbClr val="00FF00"/>
            </a:solidFill>
          </a:ln>
        </p:spPr>
        <p:txBody>
          <a:bodyPr wrap="none">
            <a:spAutoFit/>
          </a:bodyPr>
          <a:lstStyle/>
          <a:p>
            <a:r>
              <a:rPr lang="en-US" sz="2800" b="1" i="1" dirty="0">
                <a:solidFill>
                  <a:srgbClr val="0066FF"/>
                </a:solidFill>
                <a:latin typeface="Candara" pitchFamily="34" charset="0"/>
              </a:rPr>
              <a:t>2. Superior Mediastinum</a:t>
            </a:r>
          </a:p>
        </p:txBody>
      </p:sp>
      <p:sp>
        <p:nvSpPr>
          <p:cNvPr id="7" name="مستطيل 6"/>
          <p:cNvSpPr/>
          <p:nvPr/>
        </p:nvSpPr>
        <p:spPr>
          <a:xfrm>
            <a:off x="152400" y="605135"/>
            <a:ext cx="2971800" cy="461665"/>
          </a:xfrm>
          <a:prstGeom prst="rect">
            <a:avLst/>
          </a:prstGeom>
        </p:spPr>
        <p:txBody>
          <a:bodyPr wrap="square">
            <a:spAutoFit/>
          </a:bodyPr>
          <a:lstStyle/>
          <a:p>
            <a:pPr marL="342900" indent="-342900">
              <a:buFont typeface="Wingdings" pitchFamily="2" charset="2"/>
              <a:buChar char="v"/>
            </a:pPr>
            <a:r>
              <a:rPr lang="en-GB" sz="2400" b="1" i="1" dirty="0">
                <a:solidFill>
                  <a:srgbClr val="FF0000"/>
                </a:solidFill>
                <a:latin typeface="Candara" pitchFamily="34" charset="0"/>
              </a:rPr>
              <a:t>Arch of the aorta</a:t>
            </a:r>
          </a:p>
        </p:txBody>
      </p:sp>
      <p:sp>
        <p:nvSpPr>
          <p:cNvPr id="8" name="مربع نص 7"/>
          <p:cNvSpPr txBox="1"/>
          <p:nvPr/>
        </p:nvSpPr>
        <p:spPr>
          <a:xfrm>
            <a:off x="76200" y="965537"/>
            <a:ext cx="8915400" cy="1200329"/>
          </a:xfrm>
          <a:prstGeom prst="rect">
            <a:avLst/>
          </a:prstGeom>
          <a:noFill/>
        </p:spPr>
        <p:txBody>
          <a:bodyPr wrap="square" rtlCol="0">
            <a:spAutoFit/>
          </a:bodyPr>
          <a:lstStyle/>
          <a:p>
            <a:r>
              <a:rPr lang="en-GB" sz="2400" b="1" i="1" dirty="0">
                <a:latin typeface="Candara" pitchFamily="34" charset="0"/>
              </a:rPr>
              <a:t>at the level of </a:t>
            </a:r>
            <a:r>
              <a:rPr lang="en-GB" sz="2400" b="1" i="1" dirty="0">
                <a:solidFill>
                  <a:srgbClr val="0066FF"/>
                </a:solidFill>
                <a:latin typeface="Candara" pitchFamily="34" charset="0"/>
              </a:rPr>
              <a:t>the </a:t>
            </a:r>
            <a:r>
              <a:rPr lang="en-GB" sz="2400" b="1" i="1" dirty="0" err="1">
                <a:solidFill>
                  <a:srgbClr val="0066FF"/>
                </a:solidFill>
                <a:latin typeface="Candara" pitchFamily="34" charset="0"/>
              </a:rPr>
              <a:t>manubriosternal</a:t>
            </a:r>
            <a:r>
              <a:rPr lang="en-GB" sz="2400" b="1" i="1" dirty="0">
                <a:solidFill>
                  <a:srgbClr val="0066FF"/>
                </a:solidFill>
                <a:latin typeface="Candara" pitchFamily="34" charset="0"/>
              </a:rPr>
              <a:t> joint  </a:t>
            </a:r>
            <a:r>
              <a:rPr lang="en-GB" sz="2400" b="1" i="1" dirty="0">
                <a:latin typeface="Candara" pitchFamily="34" charset="0"/>
              </a:rPr>
              <a:t>the </a:t>
            </a:r>
            <a:r>
              <a:rPr lang="en-GB" sz="2400" b="1" i="1" dirty="0">
                <a:solidFill>
                  <a:srgbClr val="FF0000"/>
                </a:solidFill>
                <a:latin typeface="Candara" pitchFamily="34" charset="0"/>
              </a:rPr>
              <a:t>ascending aorta  </a:t>
            </a:r>
            <a:r>
              <a:rPr lang="en-GB" sz="2400" b="1" i="1" dirty="0">
                <a:latin typeface="Candara" pitchFamily="34" charset="0"/>
              </a:rPr>
              <a:t>becomes </a:t>
            </a:r>
            <a:r>
              <a:rPr lang="en-GB" sz="2400" b="1" i="1" dirty="0">
                <a:solidFill>
                  <a:srgbClr val="FF0000"/>
                </a:solidFill>
                <a:latin typeface="Candara" pitchFamily="34" charset="0"/>
              </a:rPr>
              <a:t>the arch</a:t>
            </a:r>
            <a:r>
              <a:rPr lang="en-GB" sz="2400" b="1" i="1" dirty="0">
                <a:latin typeface="Candara" pitchFamily="34" charset="0"/>
              </a:rPr>
              <a:t>, which passes backwards over </a:t>
            </a:r>
            <a:r>
              <a:rPr lang="en-GB" sz="2400" b="1" i="1" dirty="0">
                <a:solidFill>
                  <a:srgbClr val="C00000"/>
                </a:solidFill>
                <a:latin typeface="Candara" pitchFamily="34" charset="0"/>
              </a:rPr>
              <a:t>the left bronchus </a:t>
            </a:r>
            <a:r>
              <a:rPr lang="en-GB" sz="2400" b="1" i="1" dirty="0">
                <a:latin typeface="Candara" pitchFamily="34" charset="0"/>
              </a:rPr>
              <a:t>to reach the body of </a:t>
            </a:r>
            <a:r>
              <a:rPr lang="en-GB" sz="2400" b="1" i="1" dirty="0">
                <a:solidFill>
                  <a:srgbClr val="0070C0"/>
                </a:solidFill>
                <a:latin typeface="Candara" pitchFamily="34" charset="0"/>
              </a:rPr>
              <a:t>T4 vertebra </a:t>
            </a:r>
            <a:r>
              <a:rPr lang="en-GB" sz="2400" b="1" i="1" dirty="0">
                <a:latin typeface="Candara" pitchFamily="34" charset="0"/>
              </a:rPr>
              <a:t>just to the left of the midline</a:t>
            </a:r>
          </a:p>
        </p:txBody>
      </p:sp>
      <p:sp>
        <p:nvSpPr>
          <p:cNvPr id="10" name="مربع نص 9"/>
          <p:cNvSpPr txBox="1"/>
          <p:nvPr/>
        </p:nvSpPr>
        <p:spPr>
          <a:xfrm>
            <a:off x="76200" y="2134612"/>
            <a:ext cx="4191000" cy="2308324"/>
          </a:xfrm>
          <a:prstGeom prst="rect">
            <a:avLst/>
          </a:prstGeom>
          <a:noFill/>
        </p:spPr>
        <p:txBody>
          <a:bodyPr wrap="square" rtlCol="0">
            <a:spAutoFit/>
          </a:bodyPr>
          <a:lstStyle/>
          <a:p>
            <a:r>
              <a:rPr lang="en-GB" sz="2400" b="1" i="1" dirty="0">
                <a:latin typeface="Candara" pitchFamily="34" charset="0"/>
              </a:rPr>
              <a:t>From its upper convexity, arise the three great arteries for the head and upper limbs:</a:t>
            </a:r>
          </a:p>
          <a:p>
            <a:pPr>
              <a:buFont typeface="Wingdings" pitchFamily="2" charset="2"/>
              <a:buChar char="ü"/>
            </a:pPr>
            <a:r>
              <a:rPr lang="en-GB" sz="2400" b="1" i="1" dirty="0">
                <a:solidFill>
                  <a:srgbClr val="FF0000"/>
                </a:solidFill>
                <a:latin typeface="Candara" pitchFamily="34" charset="0"/>
              </a:rPr>
              <a:t>The </a:t>
            </a:r>
            <a:r>
              <a:rPr lang="en-GB" sz="2400" b="1" i="1" dirty="0" err="1">
                <a:solidFill>
                  <a:srgbClr val="FF0000"/>
                </a:solidFill>
                <a:latin typeface="Candara" pitchFamily="34" charset="0"/>
              </a:rPr>
              <a:t>brachiocephalic</a:t>
            </a:r>
            <a:r>
              <a:rPr lang="en-GB" sz="2400" b="1" i="1" dirty="0">
                <a:solidFill>
                  <a:srgbClr val="FF0000"/>
                </a:solidFill>
                <a:latin typeface="Candara" pitchFamily="34" charset="0"/>
              </a:rPr>
              <a:t> trunk</a:t>
            </a:r>
          </a:p>
          <a:p>
            <a:pPr>
              <a:buFont typeface="Wingdings" pitchFamily="2" charset="2"/>
              <a:buChar char="ü"/>
            </a:pPr>
            <a:r>
              <a:rPr lang="en-GB" sz="2400" b="1" i="1" dirty="0">
                <a:solidFill>
                  <a:srgbClr val="FF0000"/>
                </a:solidFill>
                <a:latin typeface="Candara" pitchFamily="34" charset="0"/>
              </a:rPr>
              <a:t>The left common carotid</a:t>
            </a:r>
          </a:p>
          <a:p>
            <a:pPr>
              <a:buFont typeface="Wingdings" pitchFamily="2" charset="2"/>
              <a:buChar char="ü"/>
            </a:pPr>
            <a:r>
              <a:rPr lang="en-GB" sz="2400" b="1" i="1" dirty="0">
                <a:solidFill>
                  <a:srgbClr val="FF0000"/>
                </a:solidFill>
                <a:latin typeface="Candara" pitchFamily="34" charset="0"/>
              </a:rPr>
              <a:t> Left subclavian artery</a:t>
            </a:r>
          </a:p>
        </p:txBody>
      </p:sp>
      <p:pic>
        <p:nvPicPr>
          <p:cNvPr id="12" name="Picture 2"/>
          <p:cNvPicPr>
            <a:picLocks noChangeAspect="1" noChangeArrowheads="1"/>
          </p:cNvPicPr>
          <p:nvPr/>
        </p:nvPicPr>
        <p:blipFill>
          <a:blip r:embed="rId2" cstate="print"/>
          <a:srcRect l="43338" t="29167" r="25622" b="15625"/>
          <a:stretch>
            <a:fillRect/>
          </a:stretch>
        </p:blipFill>
        <p:spPr bwMode="auto">
          <a:xfrm>
            <a:off x="4419600" y="2209800"/>
            <a:ext cx="4572000" cy="4572000"/>
          </a:xfrm>
          <a:prstGeom prst="rect">
            <a:avLst/>
          </a:prstGeom>
          <a:noFill/>
          <a:ln w="57150">
            <a:solidFill>
              <a:srgbClr val="00FF00"/>
            </a:solidFill>
            <a:miter lim="800000"/>
            <a:headEnd/>
            <a:tailEnd/>
          </a:ln>
          <a:effec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415504"/>
            <a:ext cx="1924050" cy="238125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90B7EE4A072340A8AF29CDF2D63DB9" ma:contentTypeVersion="0" ma:contentTypeDescription="Create a new document." ma:contentTypeScope="" ma:versionID="88b5b0d4b1428c3a4e2d0ae7b73c9402">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0906D3-E4D7-4CFD-B370-3B93D914AD8F}">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90561F67-26E9-431E-B31A-19ACDBAFBAEB}">
  <ds:schemaRefs>
    <ds:schemaRef ds:uri="http://schemas.microsoft.com/sharepoint/v3/contenttype/forms"/>
  </ds:schemaRefs>
</ds:datastoreItem>
</file>

<file path=customXml/itemProps3.xml><?xml version="1.0" encoding="utf-8"?>
<ds:datastoreItem xmlns:ds="http://schemas.openxmlformats.org/officeDocument/2006/customXml" ds:itemID="{565B6881-1722-4AC4-82DA-B55DA77A7C53}">
  <ds:schemaRefs>
    <ds:schemaRef ds:uri="http://schemas.microsoft.com/office/2006/metadata/contentType"/>
    <ds:schemaRef ds:uri="http://schemas.microsoft.com/office/2006/metadata/properties/metaAttribut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2691</TotalTime>
  <Words>2147</Words>
  <Application>Microsoft Office PowerPoint</Application>
  <PresentationFormat>On-screen Show (4:3)</PresentationFormat>
  <Paragraphs>281</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Sanabil Hassanat</cp:lastModifiedBy>
  <cp:revision>203</cp:revision>
  <dcterms:created xsi:type="dcterms:W3CDTF">2006-08-16T00:00:00Z</dcterms:created>
  <dcterms:modified xsi:type="dcterms:W3CDTF">2021-11-07T21:12:49Z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0x0101005A90B7EE4A072340A8AF29CDF2D63DB9</vt:lpwstr>
  </property>
</Properties>
</file>