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227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94132" y="2546603"/>
            <a:ext cx="384175" cy="474345"/>
          </a:xfrm>
          <a:custGeom>
            <a:avLst/>
            <a:gdLst/>
            <a:ahLst/>
            <a:cxnLst/>
            <a:rect l="l" t="t" r="r" b="b"/>
            <a:pathLst>
              <a:path w="384175" h="474344">
                <a:moveTo>
                  <a:pt x="384048" y="0"/>
                </a:moveTo>
                <a:lnTo>
                  <a:pt x="0" y="0"/>
                </a:lnTo>
                <a:lnTo>
                  <a:pt x="0" y="348996"/>
                </a:lnTo>
                <a:lnTo>
                  <a:pt x="0" y="473964"/>
                </a:lnTo>
                <a:lnTo>
                  <a:pt x="384048" y="473964"/>
                </a:lnTo>
                <a:lnTo>
                  <a:pt x="384048" y="348996"/>
                </a:lnTo>
                <a:lnTo>
                  <a:pt x="384048" y="0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8180" y="2546604"/>
            <a:ext cx="327660" cy="473963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417576" y="2968751"/>
            <a:ext cx="370840" cy="474345"/>
          </a:xfrm>
          <a:custGeom>
            <a:avLst/>
            <a:gdLst/>
            <a:ahLst/>
            <a:cxnLst/>
            <a:rect l="l" t="t" r="r" b="b"/>
            <a:pathLst>
              <a:path w="370840" h="474345">
                <a:moveTo>
                  <a:pt x="370332" y="0"/>
                </a:moveTo>
                <a:lnTo>
                  <a:pt x="0" y="0"/>
                </a:lnTo>
                <a:lnTo>
                  <a:pt x="0" y="348996"/>
                </a:lnTo>
                <a:lnTo>
                  <a:pt x="0" y="473964"/>
                </a:lnTo>
                <a:lnTo>
                  <a:pt x="370332" y="473964"/>
                </a:lnTo>
                <a:lnTo>
                  <a:pt x="370332" y="348996"/>
                </a:lnTo>
                <a:lnTo>
                  <a:pt x="370332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7908" y="2968751"/>
            <a:ext cx="368808" cy="473963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2895600"/>
            <a:ext cx="560832" cy="422148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635508" y="2438399"/>
            <a:ext cx="32384" cy="1053465"/>
          </a:xfrm>
          <a:custGeom>
            <a:avLst/>
            <a:gdLst/>
            <a:ahLst/>
            <a:cxnLst/>
            <a:rect l="l" t="t" r="r" b="b"/>
            <a:pathLst>
              <a:path w="32384" h="1053464">
                <a:moveTo>
                  <a:pt x="32004" y="877824"/>
                </a:moveTo>
                <a:lnTo>
                  <a:pt x="0" y="877824"/>
                </a:lnTo>
                <a:lnTo>
                  <a:pt x="0" y="1053084"/>
                </a:lnTo>
                <a:lnTo>
                  <a:pt x="32004" y="1053084"/>
                </a:lnTo>
                <a:lnTo>
                  <a:pt x="32004" y="877824"/>
                </a:lnTo>
                <a:close/>
              </a:path>
              <a:path w="32384" h="1053464">
                <a:moveTo>
                  <a:pt x="32004" y="0"/>
                </a:moveTo>
                <a:lnTo>
                  <a:pt x="0" y="0"/>
                </a:lnTo>
                <a:lnTo>
                  <a:pt x="0" y="822960"/>
                </a:lnTo>
                <a:lnTo>
                  <a:pt x="32004" y="822960"/>
                </a:lnTo>
                <a:lnTo>
                  <a:pt x="32004" y="0"/>
                </a:lnTo>
                <a:close/>
              </a:path>
            </a:pathLst>
          </a:custGeom>
          <a:solidFill>
            <a:srgbClr val="1C1C1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15468" y="3261360"/>
            <a:ext cx="8692896" cy="5486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9644" y="2406853"/>
            <a:ext cx="7004710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3882" y="3819437"/>
            <a:ext cx="5936234" cy="1782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33339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33339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33339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17576" y="1098803"/>
            <a:ext cx="382905" cy="474345"/>
          </a:xfrm>
          <a:custGeom>
            <a:avLst/>
            <a:gdLst/>
            <a:ahLst/>
            <a:cxnLst/>
            <a:rect l="l" t="t" r="r" b="b"/>
            <a:pathLst>
              <a:path w="382905" h="474344">
                <a:moveTo>
                  <a:pt x="382524" y="0"/>
                </a:moveTo>
                <a:lnTo>
                  <a:pt x="0" y="0"/>
                </a:lnTo>
                <a:lnTo>
                  <a:pt x="0" y="348996"/>
                </a:lnTo>
                <a:lnTo>
                  <a:pt x="0" y="473964"/>
                </a:lnTo>
                <a:lnTo>
                  <a:pt x="382524" y="473964"/>
                </a:lnTo>
                <a:lnTo>
                  <a:pt x="382524" y="348996"/>
                </a:lnTo>
                <a:lnTo>
                  <a:pt x="382524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0100" y="1098804"/>
            <a:ext cx="329184" cy="473963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541020" y="1520951"/>
            <a:ext cx="370840" cy="474345"/>
          </a:xfrm>
          <a:custGeom>
            <a:avLst/>
            <a:gdLst/>
            <a:ahLst/>
            <a:cxnLst/>
            <a:rect l="l" t="t" r="r" b="b"/>
            <a:pathLst>
              <a:path w="370840" h="474344">
                <a:moveTo>
                  <a:pt x="370332" y="0"/>
                </a:moveTo>
                <a:lnTo>
                  <a:pt x="0" y="0"/>
                </a:lnTo>
                <a:lnTo>
                  <a:pt x="0" y="348996"/>
                </a:lnTo>
                <a:lnTo>
                  <a:pt x="0" y="473964"/>
                </a:lnTo>
                <a:lnTo>
                  <a:pt x="370332" y="473964"/>
                </a:lnTo>
                <a:lnTo>
                  <a:pt x="370332" y="348996"/>
                </a:lnTo>
                <a:lnTo>
                  <a:pt x="370332" y="0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11351" y="1520951"/>
            <a:ext cx="368808" cy="473963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6492" y="1447800"/>
            <a:ext cx="560832" cy="422148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762000" y="990599"/>
            <a:ext cx="32384" cy="1053465"/>
          </a:xfrm>
          <a:custGeom>
            <a:avLst/>
            <a:gdLst/>
            <a:ahLst/>
            <a:cxnLst/>
            <a:rect l="l" t="t" r="r" b="b"/>
            <a:pathLst>
              <a:path w="32384" h="1053464">
                <a:moveTo>
                  <a:pt x="32004" y="822960"/>
                </a:moveTo>
                <a:lnTo>
                  <a:pt x="0" y="822960"/>
                </a:lnTo>
                <a:lnTo>
                  <a:pt x="0" y="1053084"/>
                </a:lnTo>
                <a:lnTo>
                  <a:pt x="32004" y="1053084"/>
                </a:lnTo>
                <a:lnTo>
                  <a:pt x="32004" y="822960"/>
                </a:lnTo>
                <a:close/>
              </a:path>
              <a:path w="32384" h="1053464">
                <a:moveTo>
                  <a:pt x="32004" y="0"/>
                </a:moveTo>
                <a:lnTo>
                  <a:pt x="0" y="0"/>
                </a:lnTo>
                <a:lnTo>
                  <a:pt x="0" y="790968"/>
                </a:lnTo>
                <a:lnTo>
                  <a:pt x="32004" y="790968"/>
                </a:lnTo>
                <a:lnTo>
                  <a:pt x="32004" y="0"/>
                </a:lnTo>
                <a:close/>
              </a:path>
            </a:pathLst>
          </a:custGeom>
          <a:solidFill>
            <a:srgbClr val="1C1C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17576" y="1098803"/>
            <a:ext cx="382905" cy="474345"/>
          </a:xfrm>
          <a:custGeom>
            <a:avLst/>
            <a:gdLst/>
            <a:ahLst/>
            <a:cxnLst/>
            <a:rect l="l" t="t" r="r" b="b"/>
            <a:pathLst>
              <a:path w="382905" h="474344">
                <a:moveTo>
                  <a:pt x="382524" y="0"/>
                </a:moveTo>
                <a:lnTo>
                  <a:pt x="0" y="0"/>
                </a:lnTo>
                <a:lnTo>
                  <a:pt x="0" y="348996"/>
                </a:lnTo>
                <a:lnTo>
                  <a:pt x="0" y="473964"/>
                </a:lnTo>
                <a:lnTo>
                  <a:pt x="382524" y="473964"/>
                </a:lnTo>
                <a:lnTo>
                  <a:pt x="382524" y="348996"/>
                </a:lnTo>
                <a:lnTo>
                  <a:pt x="382524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00100" y="1098804"/>
            <a:ext cx="329184" cy="473963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541020" y="1520951"/>
            <a:ext cx="370840" cy="474345"/>
          </a:xfrm>
          <a:custGeom>
            <a:avLst/>
            <a:gdLst/>
            <a:ahLst/>
            <a:cxnLst/>
            <a:rect l="l" t="t" r="r" b="b"/>
            <a:pathLst>
              <a:path w="370840" h="474344">
                <a:moveTo>
                  <a:pt x="370332" y="0"/>
                </a:moveTo>
                <a:lnTo>
                  <a:pt x="0" y="0"/>
                </a:lnTo>
                <a:lnTo>
                  <a:pt x="0" y="348996"/>
                </a:lnTo>
                <a:lnTo>
                  <a:pt x="0" y="473964"/>
                </a:lnTo>
                <a:lnTo>
                  <a:pt x="370332" y="473964"/>
                </a:lnTo>
                <a:lnTo>
                  <a:pt x="370332" y="348996"/>
                </a:lnTo>
                <a:lnTo>
                  <a:pt x="370332" y="0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11351" y="1520951"/>
            <a:ext cx="368808" cy="473963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26492" y="1447800"/>
            <a:ext cx="560832" cy="422148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762000" y="990599"/>
            <a:ext cx="32384" cy="1053465"/>
          </a:xfrm>
          <a:custGeom>
            <a:avLst/>
            <a:gdLst/>
            <a:ahLst/>
            <a:cxnLst/>
            <a:rect l="l" t="t" r="r" b="b"/>
            <a:pathLst>
              <a:path w="32384" h="1053464">
                <a:moveTo>
                  <a:pt x="32004" y="822960"/>
                </a:moveTo>
                <a:lnTo>
                  <a:pt x="0" y="822960"/>
                </a:lnTo>
                <a:lnTo>
                  <a:pt x="0" y="1053084"/>
                </a:lnTo>
                <a:lnTo>
                  <a:pt x="32004" y="1053084"/>
                </a:lnTo>
                <a:lnTo>
                  <a:pt x="32004" y="822960"/>
                </a:lnTo>
                <a:close/>
              </a:path>
              <a:path w="32384" h="1053464">
                <a:moveTo>
                  <a:pt x="32004" y="0"/>
                </a:moveTo>
                <a:lnTo>
                  <a:pt x="0" y="0"/>
                </a:lnTo>
                <a:lnTo>
                  <a:pt x="0" y="790968"/>
                </a:lnTo>
                <a:lnTo>
                  <a:pt x="32004" y="790968"/>
                </a:lnTo>
                <a:lnTo>
                  <a:pt x="32004" y="0"/>
                </a:lnTo>
                <a:close/>
              </a:path>
            </a:pathLst>
          </a:custGeom>
          <a:solidFill>
            <a:srgbClr val="1C1C1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43483" y="1781555"/>
            <a:ext cx="8226552" cy="3200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1566" y="274065"/>
            <a:ext cx="8360867" cy="13677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1" i="0">
                <a:solidFill>
                  <a:srgbClr val="33339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5592" y="2049906"/>
            <a:ext cx="8052815" cy="39516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9644" y="2406853"/>
            <a:ext cx="503936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333399"/>
                </a:solidFill>
                <a:latin typeface="Tahoma"/>
                <a:cs typeface="Tahoma"/>
              </a:rPr>
              <a:t>Nephrotic</a:t>
            </a:r>
            <a:r>
              <a:rPr sz="4400" spc="-85" dirty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sz="4400" spc="-5" dirty="0">
                <a:solidFill>
                  <a:srgbClr val="333399"/>
                </a:solidFill>
                <a:latin typeface="Tahoma"/>
                <a:cs typeface="Tahoma"/>
              </a:rPr>
              <a:t>Syndrome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240" marR="5080" indent="1320165">
              <a:lnSpc>
                <a:spcPct val="120000"/>
              </a:lnSpc>
              <a:spcBef>
                <a:spcPts val="105"/>
              </a:spcBef>
            </a:pPr>
            <a:r>
              <a:rPr dirty="0"/>
              <a:t>Dr </a:t>
            </a:r>
            <a:r>
              <a:rPr spc="-5" dirty="0"/>
              <a:t>Salma Ajarmeh </a:t>
            </a:r>
            <a:r>
              <a:rPr dirty="0"/>
              <a:t> Associate professor of pediatrics </a:t>
            </a:r>
            <a:r>
              <a:rPr spc="-985" dirty="0"/>
              <a:t> </a:t>
            </a:r>
            <a:r>
              <a:rPr dirty="0"/>
              <a:t>Consultant</a:t>
            </a:r>
            <a:r>
              <a:rPr spc="-15" dirty="0"/>
              <a:t> </a:t>
            </a:r>
            <a:r>
              <a:rPr spc="-5" dirty="0"/>
              <a:t>Pediatric</a:t>
            </a:r>
            <a:r>
              <a:rPr spc="-15" dirty="0"/>
              <a:t> </a:t>
            </a:r>
            <a:r>
              <a:rPr dirty="0"/>
              <a:t>nephrologist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5824" y="2163902"/>
            <a:ext cx="746950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>
                <a:solidFill>
                  <a:srgbClr val="000000"/>
                </a:solidFill>
              </a:rPr>
              <a:t>NEPHROTIC</a:t>
            </a:r>
            <a:r>
              <a:rPr sz="4800" spc="-55" dirty="0">
                <a:solidFill>
                  <a:srgbClr val="000000"/>
                </a:solidFill>
              </a:rPr>
              <a:t> </a:t>
            </a:r>
            <a:r>
              <a:rPr sz="4800" spc="-5" dirty="0">
                <a:solidFill>
                  <a:srgbClr val="000000"/>
                </a:solidFill>
              </a:rPr>
              <a:t>SYNDROME</a:t>
            </a:r>
            <a:endParaRPr sz="4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944321"/>
            <a:ext cx="57861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Nephrotic</a:t>
            </a:r>
            <a:r>
              <a:rPr sz="4400" spc="-85" dirty="0"/>
              <a:t> </a:t>
            </a:r>
            <a:r>
              <a:rPr sz="4400" spc="-5" dirty="0"/>
              <a:t>Syndrome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261617" y="1944149"/>
            <a:ext cx="7219315" cy="3574697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3825">
              <a:lnSpc>
                <a:spcPct val="100000"/>
              </a:lnSpc>
              <a:spcBef>
                <a:spcPts val="775"/>
              </a:spcBef>
              <a:tabLst>
                <a:tab pos="597535" algn="l"/>
              </a:tabLst>
            </a:pP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It	</a:t>
            </a:r>
            <a:r>
              <a:rPr sz="2950" u="heavy" spc="-5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is</a:t>
            </a:r>
            <a:r>
              <a:rPr sz="2950" u="heavy" spc="-6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950" u="heavy" spc="-7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characterised</a:t>
            </a:r>
            <a:r>
              <a:rPr sz="2950" u="heavy" spc="-5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950" u="heavy" spc="-8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by</a:t>
            </a:r>
            <a:endParaRPr sz="295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4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10" dirty="0">
                <a:latin typeface="Tahoma"/>
                <a:cs typeface="Tahoma"/>
              </a:rPr>
              <a:t>Heavy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proteinuria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(&gt;3.5 g/24 hr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adults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or</a:t>
            </a:r>
            <a:endParaRPr sz="2800" dirty="0">
              <a:latin typeface="Tahoma"/>
              <a:cs typeface="Tahoma"/>
            </a:endParaRPr>
          </a:p>
          <a:p>
            <a:pPr marL="355600">
              <a:lnSpc>
                <a:spcPct val="100000"/>
              </a:lnSpc>
            </a:pPr>
            <a:r>
              <a:rPr sz="2800" spc="-5" dirty="0">
                <a:latin typeface="Tahoma"/>
                <a:cs typeface="Tahoma"/>
              </a:rPr>
              <a:t>&gt;40 mg/m2/hr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children),</a:t>
            </a:r>
            <a:endParaRPr sz="2800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10" dirty="0">
                <a:latin typeface="Tahoma"/>
                <a:cs typeface="Tahoma"/>
              </a:rPr>
              <a:t>Hypoalbuminemia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(&lt;2.5 g/</a:t>
            </a:r>
            <a:r>
              <a:rPr sz="2800" dirty="0" err="1">
                <a:latin typeface="Tahoma"/>
                <a:cs typeface="Tahoma"/>
              </a:rPr>
              <a:t>dL</a:t>
            </a:r>
            <a:r>
              <a:rPr sz="2800" dirty="0" smtClean="0">
                <a:latin typeface="Tahoma"/>
                <a:cs typeface="Tahoma"/>
              </a:rPr>
              <a:t>),</a:t>
            </a:r>
            <a:endParaRPr lang="en-US" sz="2800" dirty="0" smtClean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  <a:buClr>
                <a:srgbClr val="3333CC"/>
              </a:buClr>
              <a:buSzPct val="58928"/>
              <a:tabLst>
                <a:tab pos="354965" algn="l"/>
                <a:tab pos="355600" algn="l"/>
              </a:tabLst>
            </a:pPr>
            <a:r>
              <a:rPr lang="en-US" sz="2800" dirty="0" smtClean="0">
                <a:latin typeface="Tahoma"/>
                <a:cs typeface="Tahoma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ahoma"/>
                <a:cs typeface="Tahoma"/>
              </a:rPr>
              <a:t>normal serum albumin =4g\dl</a:t>
            </a:r>
            <a:endParaRPr sz="28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Edema</a:t>
            </a:r>
            <a:endParaRPr sz="2800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10" dirty="0">
                <a:latin typeface="Tahoma"/>
                <a:cs typeface="Tahoma"/>
              </a:rPr>
              <a:t>Hyperlipidemia.</a:t>
            </a:r>
            <a:endParaRPr sz="28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944321"/>
            <a:ext cx="19780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Tahoma"/>
                <a:cs typeface="Tahoma"/>
              </a:rPr>
              <a:t>Etiology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77569" y="1872234"/>
            <a:ext cx="7225030" cy="29813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85090">
              <a:lnSpc>
                <a:spcPct val="100000"/>
              </a:lnSpc>
              <a:spcBef>
                <a:spcPts val="100"/>
              </a:spcBef>
              <a:tabLst>
                <a:tab pos="2558415" algn="l"/>
                <a:tab pos="6851650" algn="l"/>
              </a:tabLst>
            </a:pPr>
            <a:r>
              <a:rPr sz="3600" dirty="0">
                <a:solidFill>
                  <a:srgbClr val="FF0000"/>
                </a:solidFill>
                <a:latin typeface="Tahoma"/>
                <a:cs typeface="Tahoma"/>
              </a:rPr>
              <a:t>(90%)</a:t>
            </a:r>
            <a:r>
              <a:rPr sz="3600" spc="-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600" dirty="0">
                <a:solidFill>
                  <a:srgbClr val="FF0000"/>
                </a:solidFill>
                <a:latin typeface="Tahoma"/>
                <a:cs typeface="Tahoma"/>
              </a:rPr>
              <a:t>of	nephrotic </a:t>
            </a:r>
            <a:r>
              <a:rPr sz="3600" spc="-5" dirty="0">
                <a:solidFill>
                  <a:srgbClr val="FF0000"/>
                </a:solidFill>
                <a:latin typeface="Tahoma"/>
                <a:cs typeface="Tahoma"/>
              </a:rPr>
              <a:t>syndrom</a:t>
            </a:r>
            <a:r>
              <a:rPr sz="3600" dirty="0">
                <a:solidFill>
                  <a:srgbClr val="FF0000"/>
                </a:solidFill>
                <a:latin typeface="Tahoma"/>
                <a:cs typeface="Tahoma"/>
              </a:rPr>
              <a:t>e	in  </a:t>
            </a:r>
            <a:r>
              <a:rPr sz="3600" spc="-5" dirty="0">
                <a:solidFill>
                  <a:srgbClr val="FF0000"/>
                </a:solidFill>
                <a:latin typeface="Tahoma"/>
                <a:cs typeface="Tahoma"/>
              </a:rPr>
              <a:t>children</a:t>
            </a:r>
            <a:r>
              <a:rPr sz="3600" spc="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600" dirty="0">
                <a:solidFill>
                  <a:srgbClr val="FF0000"/>
                </a:solidFill>
                <a:latin typeface="Tahoma"/>
                <a:cs typeface="Tahoma"/>
              </a:rPr>
              <a:t>is a</a:t>
            </a:r>
            <a:r>
              <a:rPr sz="3600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600" spc="-5" dirty="0">
                <a:solidFill>
                  <a:srgbClr val="FF0000"/>
                </a:solidFill>
                <a:latin typeface="Tahoma"/>
                <a:cs typeface="Tahoma"/>
              </a:rPr>
              <a:t>form</a:t>
            </a:r>
            <a:r>
              <a:rPr sz="3600" dirty="0">
                <a:solidFill>
                  <a:srgbClr val="FF0000"/>
                </a:solidFill>
                <a:latin typeface="Tahoma"/>
                <a:cs typeface="Tahoma"/>
              </a:rPr>
              <a:t> of</a:t>
            </a:r>
            <a:r>
              <a:rPr sz="3600" spc="-5" dirty="0">
                <a:solidFill>
                  <a:srgbClr val="FF0000"/>
                </a:solidFill>
                <a:latin typeface="Tahoma"/>
                <a:cs typeface="Tahoma"/>
              </a:rPr>
              <a:t> the</a:t>
            </a:r>
            <a:endParaRPr sz="36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355600" marR="203835" indent="-343535">
              <a:lnSpc>
                <a:spcPct val="100000"/>
              </a:lnSpc>
              <a:spcBef>
                <a:spcPts val="860"/>
              </a:spcBef>
            </a:pPr>
            <a:r>
              <a:rPr sz="3600" b="1" dirty="0">
                <a:solidFill>
                  <a:srgbClr val="FF0000"/>
                </a:solidFill>
                <a:latin typeface="Tahoma"/>
                <a:cs typeface="Tahoma"/>
              </a:rPr>
              <a:t>idiopathic </a:t>
            </a:r>
            <a:r>
              <a:rPr sz="3600" b="1" spc="-5" dirty="0">
                <a:solidFill>
                  <a:srgbClr val="FF0000"/>
                </a:solidFill>
                <a:latin typeface="Tahoma"/>
                <a:cs typeface="Tahoma"/>
              </a:rPr>
              <a:t>nephrotic syndrome </a:t>
            </a:r>
            <a:r>
              <a:rPr sz="3600" b="1" spc="-10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600" b="1" spc="-5" dirty="0">
                <a:solidFill>
                  <a:srgbClr val="FF0000"/>
                </a:solidFill>
                <a:latin typeface="Tahoma"/>
                <a:cs typeface="Tahoma"/>
              </a:rPr>
              <a:t>(INS)</a:t>
            </a:r>
            <a:endParaRPr sz="36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678180">
              <a:lnSpc>
                <a:spcPct val="100000"/>
              </a:lnSpc>
              <a:spcBef>
                <a:spcPts val="810"/>
              </a:spcBef>
              <a:tabLst>
                <a:tab pos="5918200" algn="l"/>
              </a:tabLst>
            </a:pPr>
            <a:r>
              <a:rPr sz="3600" spc="-5" dirty="0">
                <a:latin typeface="Tahoma"/>
                <a:cs typeface="Tahoma"/>
              </a:rPr>
              <a:t>while</a:t>
            </a:r>
            <a:r>
              <a:rPr sz="3600" spc="-60" dirty="0">
                <a:latin typeface="Tahoma"/>
                <a:cs typeface="Tahoma"/>
              </a:rPr>
              <a:t> </a:t>
            </a:r>
            <a:r>
              <a:rPr sz="3600" dirty="0">
                <a:latin typeface="Tahoma"/>
                <a:cs typeface="Tahoma"/>
              </a:rPr>
              <a:t>(10%)</a:t>
            </a:r>
            <a:r>
              <a:rPr sz="3600" spc="-135" dirty="0">
                <a:latin typeface="Tahoma"/>
                <a:cs typeface="Tahoma"/>
              </a:rPr>
              <a:t> </a:t>
            </a:r>
            <a:r>
              <a:rPr sz="3600" dirty="0">
                <a:latin typeface="Tahoma"/>
                <a:cs typeface="Tahoma"/>
              </a:rPr>
              <a:t>is</a:t>
            </a:r>
            <a:r>
              <a:rPr sz="3600" spc="10" dirty="0">
                <a:latin typeface="Tahoma"/>
                <a:cs typeface="Tahoma"/>
              </a:rPr>
              <a:t> </a:t>
            </a:r>
            <a:r>
              <a:rPr sz="3600" spc="-5" dirty="0">
                <a:latin typeface="Tahoma"/>
                <a:cs typeface="Tahoma"/>
              </a:rPr>
              <a:t>secondary	</a:t>
            </a:r>
            <a:r>
              <a:rPr sz="3600" dirty="0">
                <a:latin typeface="Tahoma"/>
                <a:cs typeface="Tahoma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493" y="944321"/>
            <a:ext cx="9201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latin typeface="Tahoma"/>
                <a:cs typeface="Tahoma"/>
              </a:rPr>
              <a:t>INS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6800" y="1623158"/>
            <a:ext cx="7315200" cy="5128327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b="1" spc="-5" dirty="0">
                <a:latin typeface="Tahoma"/>
                <a:cs typeface="Tahoma"/>
              </a:rPr>
              <a:t>Idiopathic</a:t>
            </a:r>
            <a:r>
              <a:rPr sz="2800" b="1" spc="-25" dirty="0">
                <a:latin typeface="Tahoma"/>
                <a:cs typeface="Tahoma"/>
              </a:rPr>
              <a:t> </a:t>
            </a:r>
            <a:r>
              <a:rPr sz="2800" b="1" spc="-5" dirty="0" smtClean="0">
                <a:latin typeface="Tahoma"/>
                <a:cs typeface="Tahoma"/>
              </a:rPr>
              <a:t>NS</a:t>
            </a:r>
            <a:r>
              <a:rPr lang="en-US" sz="2800" b="1" spc="-5" dirty="0" smtClean="0">
                <a:latin typeface="Tahoma"/>
                <a:cs typeface="Tahoma"/>
              </a:rPr>
              <a:t> </a:t>
            </a:r>
            <a:r>
              <a:rPr lang="en-US" sz="2800" b="1" spc="-5" dirty="0" smtClean="0">
                <a:solidFill>
                  <a:srgbClr val="FF0000"/>
                </a:solidFill>
                <a:latin typeface="Tahoma"/>
                <a:cs typeface="Tahoma"/>
              </a:rPr>
              <a:t>2-6ys </a:t>
            </a:r>
            <a:endParaRPr lang="en-US" sz="2800" b="1" spc="-5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lang="en-US" sz="2800" b="1" spc="-5" dirty="0" smtClean="0">
                <a:solidFill>
                  <a:srgbClr val="FF0000"/>
                </a:solidFill>
                <a:latin typeface="Tahoma"/>
                <a:cs typeface="Tahoma"/>
              </a:rPr>
              <a:t>Could be </a:t>
            </a:r>
            <a:r>
              <a:rPr lang="en-US" sz="2800" b="1" spc="-5" dirty="0" err="1" smtClean="0">
                <a:solidFill>
                  <a:srgbClr val="FF0000"/>
                </a:solidFill>
                <a:latin typeface="Tahoma"/>
                <a:cs typeface="Tahoma"/>
              </a:rPr>
              <a:t>inherited,genetic,but</a:t>
            </a:r>
            <a:r>
              <a:rPr lang="en-US" sz="2800" b="1" spc="-5" dirty="0" smtClean="0">
                <a:solidFill>
                  <a:srgbClr val="FF0000"/>
                </a:solidFill>
                <a:latin typeface="Tahoma"/>
                <a:cs typeface="Tahoma"/>
              </a:rPr>
              <a:t> isolated to kidney</a:t>
            </a:r>
            <a:endParaRPr sz="2800" dirty="0">
              <a:latin typeface="Tahoma"/>
              <a:cs typeface="Tahoma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is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glomerular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diseases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intrinsic </a:t>
            </a:r>
            <a:r>
              <a:rPr sz="2800" dirty="0">
                <a:latin typeface="Tahoma"/>
                <a:cs typeface="Tahoma"/>
              </a:rPr>
              <a:t>to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 </a:t>
            </a:r>
            <a:r>
              <a:rPr sz="2800" spc="-5" dirty="0">
                <a:latin typeface="Tahoma"/>
                <a:cs typeface="Tahoma"/>
              </a:rPr>
              <a:t>kidney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 </a:t>
            </a:r>
            <a:r>
              <a:rPr sz="2800" dirty="0">
                <a:latin typeface="Tahoma"/>
                <a:cs typeface="Tahoma"/>
              </a:rPr>
              <a:t>not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related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to systemic causes</a:t>
            </a:r>
            <a:endParaRPr sz="2800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2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incidence</a:t>
            </a:r>
            <a:r>
              <a:rPr sz="2800" spc="-2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is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spc="-5" dirty="0" smtClean="0">
                <a:latin typeface="Tahoma"/>
                <a:cs typeface="Tahoma"/>
              </a:rPr>
              <a:t>2</a:t>
            </a:r>
            <a:r>
              <a:rPr sz="2800" spc="-5" dirty="0" smtClean="0">
                <a:latin typeface="Arial MT"/>
                <a:cs typeface="Arial MT"/>
              </a:rPr>
              <a:t>–</a:t>
            </a:r>
            <a:r>
              <a:rPr sz="2800" spc="-5" dirty="0" smtClean="0">
                <a:latin typeface="Tahoma"/>
                <a:cs typeface="Tahoma"/>
              </a:rPr>
              <a:t>3/100,000</a:t>
            </a:r>
            <a:endParaRPr sz="4000" dirty="0">
              <a:latin typeface="Tahoma"/>
              <a:cs typeface="Tahoma"/>
            </a:endParaRPr>
          </a:p>
          <a:p>
            <a:pPr marL="481965" indent="-469900">
              <a:lnSpc>
                <a:spcPct val="100000"/>
              </a:lnSpc>
              <a:spcBef>
                <a:spcPts val="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481965" algn="l"/>
                <a:tab pos="482600" algn="l"/>
              </a:tabLst>
            </a:pPr>
            <a:r>
              <a:rPr sz="3200" dirty="0">
                <a:solidFill>
                  <a:srgbClr val="FF0000"/>
                </a:solidFill>
                <a:latin typeface="Tahoma"/>
                <a:cs typeface="Tahoma"/>
              </a:rPr>
              <a:t>Minimal</a:t>
            </a:r>
            <a:r>
              <a:rPr sz="32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Tahoma"/>
                <a:cs typeface="Tahoma"/>
              </a:rPr>
              <a:t>change</a:t>
            </a:r>
            <a:r>
              <a:rPr sz="3200" spc="-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0000"/>
                </a:solidFill>
                <a:latin typeface="Tahoma"/>
                <a:cs typeface="Tahoma"/>
              </a:rPr>
              <a:t>disease</a:t>
            </a:r>
            <a:r>
              <a:rPr sz="3200" spc="-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(85%)</a:t>
            </a:r>
          </a:p>
          <a:p>
            <a:pPr marL="481965" indent="-469900">
              <a:lnSpc>
                <a:spcPct val="100000"/>
              </a:lnSpc>
              <a:spcBef>
                <a:spcPts val="76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481965" algn="l"/>
                <a:tab pos="482600" algn="l"/>
              </a:tabLst>
            </a:pPr>
            <a:r>
              <a:rPr sz="3200" dirty="0">
                <a:latin typeface="Tahoma"/>
                <a:cs typeface="Tahoma"/>
              </a:rPr>
              <a:t>Mesangial</a:t>
            </a:r>
            <a:r>
              <a:rPr sz="3200" spc="-4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proliferation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(5%),</a:t>
            </a:r>
          </a:p>
          <a:p>
            <a:pPr marL="355600" marR="511175" indent="-342900">
              <a:lnSpc>
                <a:spcPct val="100000"/>
              </a:lnSpc>
              <a:spcBef>
                <a:spcPts val="77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481965" algn="l"/>
                <a:tab pos="482600" algn="l"/>
              </a:tabLst>
            </a:pPr>
            <a:r>
              <a:rPr dirty="0"/>
              <a:t>	</a:t>
            </a:r>
            <a:r>
              <a:rPr sz="3200" spc="-5" dirty="0">
                <a:latin typeface="Tahoma"/>
                <a:cs typeface="Tahoma"/>
              </a:rPr>
              <a:t>Focal </a:t>
            </a:r>
            <a:r>
              <a:rPr sz="3200" dirty="0">
                <a:latin typeface="Tahoma"/>
                <a:cs typeface="Tahoma"/>
              </a:rPr>
              <a:t>segmental glomerulosclerosis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(10%).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50900" marR="5080">
              <a:lnSpc>
                <a:spcPct val="100000"/>
              </a:lnSpc>
              <a:spcBef>
                <a:spcPts val="100"/>
              </a:spcBef>
            </a:pPr>
            <a:r>
              <a:rPr sz="4400" b="0" spc="-5" dirty="0">
                <a:latin typeface="Tahoma"/>
                <a:cs typeface="Tahoma"/>
              </a:rPr>
              <a:t>secondary</a:t>
            </a:r>
            <a:r>
              <a:rPr sz="4400" b="0" spc="-45" dirty="0">
                <a:latin typeface="Tahoma"/>
                <a:cs typeface="Tahoma"/>
              </a:rPr>
              <a:t> </a:t>
            </a:r>
            <a:r>
              <a:rPr sz="4400" b="0" dirty="0">
                <a:latin typeface="Tahoma"/>
                <a:cs typeface="Tahoma"/>
              </a:rPr>
              <a:t>NS</a:t>
            </a:r>
            <a:r>
              <a:rPr sz="4400" b="0" spc="-20" dirty="0">
                <a:latin typeface="Tahoma"/>
                <a:cs typeface="Tahoma"/>
              </a:rPr>
              <a:t> </a:t>
            </a:r>
            <a:r>
              <a:rPr sz="4400" b="0" dirty="0">
                <a:latin typeface="Tahoma"/>
                <a:cs typeface="Tahoma"/>
              </a:rPr>
              <a:t>are</a:t>
            </a:r>
            <a:r>
              <a:rPr sz="4400" b="0" spc="-10" dirty="0">
                <a:latin typeface="Tahoma"/>
                <a:cs typeface="Tahoma"/>
              </a:rPr>
              <a:t> </a:t>
            </a:r>
            <a:r>
              <a:rPr sz="4400" b="0" spc="-5" dirty="0">
                <a:latin typeface="Tahoma"/>
                <a:cs typeface="Tahoma"/>
              </a:rPr>
              <a:t>related</a:t>
            </a:r>
            <a:r>
              <a:rPr sz="4400" b="0" spc="-45" dirty="0">
                <a:latin typeface="Tahoma"/>
                <a:cs typeface="Tahoma"/>
              </a:rPr>
              <a:t> </a:t>
            </a:r>
            <a:r>
              <a:rPr sz="4400" b="0" spc="-5" dirty="0">
                <a:latin typeface="Tahoma"/>
                <a:cs typeface="Tahoma"/>
              </a:rPr>
              <a:t>to </a:t>
            </a:r>
            <a:r>
              <a:rPr sz="4400" b="0" spc="-1360" dirty="0">
                <a:latin typeface="Tahoma"/>
                <a:cs typeface="Tahoma"/>
              </a:rPr>
              <a:t> </a:t>
            </a:r>
            <a:r>
              <a:rPr sz="4400" b="0" dirty="0">
                <a:latin typeface="Tahoma"/>
                <a:cs typeface="Tahoma"/>
              </a:rPr>
              <a:t>other</a:t>
            </a:r>
            <a:r>
              <a:rPr sz="4400" b="0" spc="-15" dirty="0">
                <a:latin typeface="Tahoma"/>
                <a:cs typeface="Tahoma"/>
              </a:rPr>
              <a:t> </a:t>
            </a:r>
            <a:r>
              <a:rPr sz="4400" b="0" spc="-5" dirty="0">
                <a:latin typeface="Tahoma"/>
                <a:cs typeface="Tahoma"/>
              </a:rPr>
              <a:t>GN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8110" y="1951456"/>
            <a:ext cx="6647180" cy="119634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288290" indent="-276225">
              <a:lnSpc>
                <a:spcPct val="100000"/>
              </a:lnSpc>
              <a:spcBef>
                <a:spcPts val="865"/>
              </a:spcBef>
              <a:buChar char="-"/>
              <a:tabLst>
                <a:tab pos="288925" algn="l"/>
                <a:tab pos="5240655" algn="l"/>
              </a:tabLst>
            </a:pPr>
            <a:r>
              <a:rPr sz="3200" dirty="0">
                <a:latin typeface="Tahoma"/>
                <a:cs typeface="Tahoma"/>
              </a:rPr>
              <a:t>Membrano</a:t>
            </a:r>
            <a:r>
              <a:rPr sz="3200" spc="5" dirty="0">
                <a:latin typeface="Tahoma"/>
                <a:cs typeface="Tahoma"/>
              </a:rPr>
              <a:t>p</a:t>
            </a:r>
            <a:r>
              <a:rPr sz="3200" spc="-5" dirty="0">
                <a:latin typeface="Tahoma"/>
                <a:cs typeface="Tahoma"/>
              </a:rPr>
              <a:t>roliferativ</a:t>
            </a:r>
            <a:r>
              <a:rPr sz="3200" dirty="0">
                <a:latin typeface="Tahoma"/>
                <a:cs typeface="Tahoma"/>
              </a:rPr>
              <a:t>e</a:t>
            </a:r>
            <a:r>
              <a:rPr sz="3200" spc="-2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G</a:t>
            </a:r>
            <a:r>
              <a:rPr sz="3200" dirty="0">
                <a:latin typeface="Tahoma"/>
                <a:cs typeface="Tahoma"/>
              </a:rPr>
              <a:t>N	(MPGN)</a:t>
            </a:r>
            <a:endParaRPr sz="3200">
              <a:latin typeface="Tahoma"/>
              <a:cs typeface="Tahoma"/>
            </a:endParaRPr>
          </a:p>
          <a:p>
            <a:pPr marL="288290" indent="-276225">
              <a:lnSpc>
                <a:spcPct val="100000"/>
              </a:lnSpc>
              <a:spcBef>
                <a:spcPts val="770"/>
              </a:spcBef>
              <a:buChar char="-"/>
              <a:tabLst>
                <a:tab pos="288925" algn="l"/>
              </a:tabLst>
            </a:pPr>
            <a:r>
              <a:rPr sz="3200" dirty="0">
                <a:latin typeface="Tahoma"/>
                <a:cs typeface="Tahoma"/>
              </a:rPr>
              <a:t>Membranous</a:t>
            </a:r>
            <a:r>
              <a:rPr sz="3200" spc="-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nephropathy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52169" marR="508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Secondary</a:t>
            </a:r>
            <a:r>
              <a:rPr sz="4400" spc="-100" dirty="0"/>
              <a:t> </a:t>
            </a:r>
            <a:r>
              <a:rPr sz="4400" dirty="0"/>
              <a:t>Nephrotic </a:t>
            </a:r>
            <a:r>
              <a:rPr sz="4400" spc="-1275" dirty="0"/>
              <a:t> </a:t>
            </a:r>
            <a:r>
              <a:rPr sz="4400" spc="-5" dirty="0"/>
              <a:t>Syndrome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261617" y="1963953"/>
            <a:ext cx="7573645" cy="3956851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34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10" dirty="0">
                <a:latin typeface="Tahoma"/>
                <a:cs typeface="Tahoma"/>
              </a:rPr>
              <a:t>Patients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usually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aged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&gt;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8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yr</a:t>
            </a:r>
            <a:endParaRPr sz="2800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Hypertension,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hematuria,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renal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dysfunction,</a:t>
            </a:r>
            <a:endParaRPr sz="2800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10" dirty="0">
                <a:latin typeface="Tahoma"/>
                <a:cs typeface="Tahoma"/>
              </a:rPr>
              <a:t>extrarenal</a:t>
            </a:r>
            <a:r>
              <a:rPr sz="2800" spc="3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symptomatology</a:t>
            </a:r>
            <a:r>
              <a:rPr sz="2800" spc="5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(rash,</a:t>
            </a:r>
            <a:r>
              <a:rPr sz="2800" spc="4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arthralgias)</a:t>
            </a:r>
            <a:endParaRPr sz="2800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low serum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complement </a:t>
            </a:r>
            <a:r>
              <a:rPr sz="2800" spc="-5" dirty="0" smtClean="0">
                <a:latin typeface="Tahoma"/>
                <a:cs typeface="Tahoma"/>
              </a:rPr>
              <a:t>levels</a:t>
            </a:r>
            <a:endParaRPr lang="en-US" sz="2800" spc="-5" dirty="0" smtClean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endParaRPr lang="en-US" sz="2800" spc="-5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solidFill>
                  <a:srgbClr val="FF0000"/>
                </a:solidFill>
                <a:latin typeface="Tahoma"/>
                <a:cs typeface="Tahoma"/>
              </a:rPr>
              <a:t>Congenital </a:t>
            </a:r>
            <a:r>
              <a:rPr lang="en-US" sz="2400" spc="-5" dirty="0" err="1" smtClean="0">
                <a:solidFill>
                  <a:srgbClr val="FF0000"/>
                </a:solidFill>
                <a:latin typeface="Tahoma"/>
                <a:cs typeface="Tahoma"/>
              </a:rPr>
              <a:t>nephrotic</a:t>
            </a:r>
            <a:r>
              <a:rPr lang="en-US" sz="2400" spc="-5" dirty="0" smtClean="0">
                <a:solidFill>
                  <a:srgbClr val="FF0000"/>
                </a:solidFill>
                <a:latin typeface="Tahoma"/>
                <a:cs typeface="Tahoma"/>
              </a:rPr>
              <a:t> syndrome (at birth-3months)</a:t>
            </a: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en-US" sz="2400" spc="-5" dirty="0" err="1" smtClean="0">
                <a:solidFill>
                  <a:srgbClr val="FF0000"/>
                </a:solidFill>
                <a:latin typeface="Tahoma"/>
                <a:cs typeface="Tahoma"/>
              </a:rPr>
              <a:t>Infentile</a:t>
            </a:r>
            <a:r>
              <a:rPr lang="en-US" sz="2400" spc="-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2400" spc="-5" dirty="0" err="1" smtClean="0">
                <a:solidFill>
                  <a:srgbClr val="FF0000"/>
                </a:solidFill>
                <a:latin typeface="Tahoma"/>
                <a:cs typeface="Tahoma"/>
              </a:rPr>
              <a:t>nephrotic</a:t>
            </a:r>
            <a:r>
              <a:rPr lang="en-US" sz="2400" spc="-5" dirty="0" smtClean="0">
                <a:solidFill>
                  <a:srgbClr val="FF0000"/>
                </a:solidFill>
                <a:latin typeface="Tahoma"/>
                <a:cs typeface="Tahoma"/>
              </a:rPr>
              <a:t> syndrome (3months-1 y)</a:t>
            </a: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solidFill>
                  <a:srgbClr val="FF0000"/>
                </a:solidFill>
                <a:latin typeface="Tahoma"/>
                <a:cs typeface="Tahoma"/>
              </a:rPr>
              <a:t>Usually both no minimal </a:t>
            </a:r>
            <a:r>
              <a:rPr lang="en-US" sz="2400" spc="-5" dirty="0" err="1" smtClean="0">
                <a:solidFill>
                  <a:srgbClr val="FF0000"/>
                </a:solidFill>
                <a:latin typeface="Tahoma"/>
                <a:cs typeface="Tahoma"/>
              </a:rPr>
              <a:t>changes,with</a:t>
            </a:r>
            <a:r>
              <a:rPr lang="en-US" sz="2400" spc="-5" dirty="0" smtClean="0">
                <a:solidFill>
                  <a:srgbClr val="FF0000"/>
                </a:solidFill>
                <a:latin typeface="Tahoma"/>
                <a:cs typeface="Tahoma"/>
              </a:rPr>
              <a:t> steroid </a:t>
            </a:r>
            <a:r>
              <a:rPr lang="en-US" sz="2400" spc="-5" dirty="0" err="1" smtClean="0">
                <a:solidFill>
                  <a:srgbClr val="FF0000"/>
                </a:solidFill>
                <a:latin typeface="Tahoma"/>
                <a:cs typeface="Tahoma"/>
              </a:rPr>
              <a:t>resistance,genetic</a:t>
            </a:r>
            <a:r>
              <a:rPr lang="en-US" sz="2400" spc="-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2400" spc="-5" dirty="0" err="1" smtClean="0">
                <a:solidFill>
                  <a:srgbClr val="FF0000"/>
                </a:solidFill>
                <a:latin typeface="Tahoma"/>
                <a:cs typeface="Tahoma"/>
              </a:rPr>
              <a:t>elements,end</a:t>
            </a:r>
            <a:r>
              <a:rPr lang="en-US" sz="2400" spc="-5" dirty="0" smtClean="0">
                <a:solidFill>
                  <a:srgbClr val="FF0000"/>
                </a:solidFill>
                <a:latin typeface="Tahoma"/>
                <a:cs typeface="Tahoma"/>
              </a:rPr>
              <a:t> with dialysis </a:t>
            </a:r>
            <a:endParaRPr sz="24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52169" marR="508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Secondary</a:t>
            </a:r>
            <a:r>
              <a:rPr sz="4400" spc="-100" dirty="0"/>
              <a:t> </a:t>
            </a:r>
            <a:r>
              <a:rPr sz="4400" dirty="0"/>
              <a:t>Nephrotic </a:t>
            </a:r>
            <a:r>
              <a:rPr sz="4400" spc="-1275" dirty="0"/>
              <a:t> </a:t>
            </a:r>
            <a:r>
              <a:rPr sz="4400" spc="-5" dirty="0"/>
              <a:t>Syndrome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261617" y="1949668"/>
            <a:ext cx="5199380" cy="2459648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sz="3200" dirty="0">
                <a:latin typeface="Tahoma"/>
                <a:cs typeface="Tahoma"/>
              </a:rPr>
              <a:t>Causes</a:t>
            </a:r>
            <a:r>
              <a:rPr sz="3200" spc="-6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:</a:t>
            </a: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GN</a:t>
            </a:r>
            <a:endParaRPr sz="2800" dirty="0">
              <a:latin typeface="Tahoma"/>
              <a:cs typeface="Tahoma"/>
            </a:endParaRPr>
          </a:p>
          <a:p>
            <a:pPr marL="12700" marR="791210">
              <a:lnSpc>
                <a:spcPct val="108600"/>
              </a:lnSpc>
              <a:spcBef>
                <a:spcPts val="50"/>
              </a:spcBef>
              <a:tabLst>
                <a:tab pos="2642870" algn="l"/>
                <a:tab pos="3049905" algn="l"/>
              </a:tabLst>
            </a:pPr>
            <a:r>
              <a:rPr sz="2800" spc="-5" dirty="0">
                <a:latin typeface="Tahoma"/>
                <a:cs typeface="Tahoma"/>
              </a:rPr>
              <a:t>lupus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nephritis	LN,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Heno</a:t>
            </a:r>
            <a:r>
              <a:rPr sz="2800" spc="5" dirty="0">
                <a:latin typeface="Tahoma"/>
                <a:cs typeface="Tahoma"/>
              </a:rPr>
              <a:t>c</a:t>
            </a:r>
            <a:r>
              <a:rPr sz="2800" dirty="0">
                <a:latin typeface="Tahoma"/>
                <a:cs typeface="Tahoma"/>
              </a:rPr>
              <a:t>h-</a:t>
            </a:r>
            <a:r>
              <a:rPr sz="2800" spc="-10" dirty="0">
                <a:latin typeface="Tahoma"/>
                <a:cs typeface="Tahoma"/>
              </a:rPr>
              <a:t>S</a:t>
            </a:r>
            <a:r>
              <a:rPr sz="2800" dirty="0">
                <a:latin typeface="Tahoma"/>
                <a:cs typeface="Tahoma"/>
              </a:rPr>
              <a:t>c</a:t>
            </a:r>
            <a:r>
              <a:rPr sz="2800" spc="-5" dirty="0">
                <a:latin typeface="Tahoma"/>
                <a:cs typeface="Tahoma"/>
              </a:rPr>
              <a:t>h</a:t>
            </a:r>
            <a:r>
              <a:rPr sz="2800" dirty="0">
                <a:latin typeface="Arial MT"/>
                <a:cs typeface="Arial MT"/>
              </a:rPr>
              <a:t>ö</a:t>
            </a:r>
            <a:r>
              <a:rPr sz="2800" spc="-5" dirty="0">
                <a:latin typeface="Tahoma"/>
                <a:cs typeface="Tahoma"/>
              </a:rPr>
              <a:t>nlein</a:t>
            </a:r>
            <a:r>
              <a:rPr sz="2800" dirty="0">
                <a:latin typeface="Tahoma"/>
                <a:cs typeface="Tahoma"/>
              </a:rPr>
              <a:t>	</a:t>
            </a:r>
            <a:r>
              <a:rPr sz="2800" spc="-5" dirty="0">
                <a:latin typeface="Tahoma"/>
                <a:cs typeface="Tahoma"/>
              </a:rPr>
              <a:t>n</a:t>
            </a:r>
            <a:r>
              <a:rPr sz="2800" dirty="0">
                <a:latin typeface="Tahoma"/>
                <a:cs typeface="Tahoma"/>
              </a:rPr>
              <a:t>e</a:t>
            </a:r>
            <a:r>
              <a:rPr sz="2800" spc="-5" dirty="0">
                <a:latin typeface="Tahoma"/>
                <a:cs typeface="Tahoma"/>
              </a:rPr>
              <a:t>phritis</a:t>
            </a:r>
            <a:endParaRPr sz="28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800" spc="-10" dirty="0" err="1">
                <a:latin typeface="Tahoma"/>
                <a:cs typeface="Tahoma"/>
              </a:rPr>
              <a:t>Postinfectious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 smtClean="0">
                <a:latin typeface="Tahoma"/>
                <a:cs typeface="Tahoma"/>
              </a:rPr>
              <a:t>glomerulonephritis</a:t>
            </a:r>
            <a:r>
              <a:rPr lang="en-US" sz="2800" spc="-5" dirty="0" smtClean="0">
                <a:latin typeface="Tahoma"/>
                <a:cs typeface="Tahoma"/>
              </a:rPr>
              <a:t> </a:t>
            </a:r>
            <a:endParaRPr sz="28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52169" marR="508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Secondary</a:t>
            </a:r>
            <a:r>
              <a:rPr sz="4400" spc="-100" dirty="0"/>
              <a:t> </a:t>
            </a:r>
            <a:r>
              <a:rPr sz="4400" dirty="0"/>
              <a:t>Nephrotic </a:t>
            </a:r>
            <a:r>
              <a:rPr sz="4400" spc="-1275" dirty="0"/>
              <a:t> </a:t>
            </a:r>
            <a:r>
              <a:rPr sz="4400" spc="-5" dirty="0"/>
              <a:t>Syndrome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261617" y="1976755"/>
            <a:ext cx="7020559" cy="428386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640080" indent="-628015">
              <a:lnSpc>
                <a:spcPct val="100000"/>
              </a:lnSpc>
              <a:spcBef>
                <a:spcPts val="385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640080" algn="l"/>
                <a:tab pos="640715" algn="l"/>
              </a:tabLst>
            </a:pPr>
            <a:r>
              <a:rPr sz="2400" spc="-5" dirty="0">
                <a:latin typeface="Tahoma"/>
                <a:cs typeface="Tahoma"/>
              </a:rPr>
              <a:t>Infections:</a:t>
            </a:r>
            <a:endParaRPr sz="2400" dirty="0">
              <a:latin typeface="Tahoma"/>
              <a:cs typeface="Tahoma"/>
            </a:endParaRPr>
          </a:p>
          <a:p>
            <a:pPr marL="297180">
              <a:lnSpc>
                <a:spcPct val="100000"/>
              </a:lnSpc>
              <a:spcBef>
                <a:spcPts val="290"/>
              </a:spcBef>
            </a:pPr>
            <a:r>
              <a:rPr sz="2400" dirty="0">
                <a:latin typeface="Tahoma"/>
                <a:cs typeface="Tahoma"/>
              </a:rPr>
              <a:t>malaria</a:t>
            </a:r>
            <a:r>
              <a:rPr sz="2400" spc="-3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and</a:t>
            </a:r>
            <a:r>
              <a:rPr sz="2400" spc="-3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schistosomiasis</a:t>
            </a:r>
            <a:endParaRPr sz="2400" dirty="0">
              <a:latin typeface="Tahoma"/>
              <a:cs typeface="Tahoma"/>
            </a:endParaRPr>
          </a:p>
          <a:p>
            <a:pPr marL="297180">
              <a:lnSpc>
                <a:spcPct val="100000"/>
              </a:lnSpc>
              <a:spcBef>
                <a:spcPts val="290"/>
              </a:spcBef>
            </a:pPr>
            <a:r>
              <a:rPr sz="2400" dirty="0">
                <a:solidFill>
                  <a:srgbClr val="FF0000"/>
                </a:solidFill>
                <a:latin typeface="Tahoma"/>
                <a:cs typeface="Tahoma"/>
              </a:rPr>
              <a:t>hepatitis</a:t>
            </a:r>
            <a:r>
              <a:rPr sz="2400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0000"/>
                </a:solidFill>
                <a:latin typeface="Tahoma"/>
                <a:cs typeface="Tahoma"/>
              </a:rPr>
              <a:t>B</a:t>
            </a:r>
            <a:r>
              <a:rPr sz="24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400" spc="-5" dirty="0" smtClean="0">
                <a:solidFill>
                  <a:srgbClr val="FF0000"/>
                </a:solidFill>
                <a:latin typeface="Tahoma"/>
                <a:cs typeface="Tahoma"/>
              </a:rPr>
              <a:t>virus</a:t>
            </a:r>
            <a:r>
              <a:rPr lang="en-US" sz="2400" spc="-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2400" spc="-5" dirty="0" smtClean="0">
                <a:solidFill>
                  <a:srgbClr val="FF0000"/>
                </a:solidFill>
                <a:latin typeface="Tahoma"/>
                <a:cs typeface="Tahoma"/>
              </a:rPr>
              <a:t>(membranous)</a:t>
            </a:r>
            <a:r>
              <a:rPr sz="2400" spc="-5" dirty="0" smtClean="0">
                <a:solidFill>
                  <a:srgbClr val="FF0000"/>
                </a:solidFill>
                <a:latin typeface="Tahoma"/>
                <a:cs typeface="Tahoma"/>
              </a:rPr>
              <a:t>,</a:t>
            </a:r>
            <a:r>
              <a:rPr sz="24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0000"/>
                </a:solidFill>
                <a:latin typeface="Tahoma"/>
                <a:cs typeface="Tahoma"/>
              </a:rPr>
              <a:t>hepatitis</a:t>
            </a:r>
            <a:r>
              <a:rPr sz="2400" spc="-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sz="2400" spc="-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400" spc="-5" dirty="0" smtClean="0">
                <a:solidFill>
                  <a:srgbClr val="FF0000"/>
                </a:solidFill>
                <a:latin typeface="Tahoma"/>
                <a:cs typeface="Tahoma"/>
              </a:rPr>
              <a:t>virus</a:t>
            </a:r>
            <a:r>
              <a:rPr lang="en-US" sz="2400" spc="-5" dirty="0" smtClean="0">
                <a:solidFill>
                  <a:srgbClr val="FF0000"/>
                </a:solidFill>
                <a:latin typeface="Tahoma"/>
                <a:cs typeface="Tahoma"/>
              </a:rPr>
              <a:t> (</a:t>
            </a:r>
            <a:r>
              <a:rPr lang="en-US" sz="2400" spc="-5" dirty="0" err="1" smtClean="0">
                <a:solidFill>
                  <a:srgbClr val="FF0000"/>
                </a:solidFill>
                <a:latin typeface="Tahoma"/>
                <a:cs typeface="Tahoma"/>
              </a:rPr>
              <a:t>membranoprolifrative</a:t>
            </a:r>
            <a:r>
              <a:rPr lang="en-US" sz="2400" spc="-5" dirty="0" smtClean="0">
                <a:solidFill>
                  <a:srgbClr val="FF0000"/>
                </a:solidFill>
                <a:latin typeface="Tahoma"/>
                <a:cs typeface="Tahoma"/>
              </a:rPr>
              <a:t>)</a:t>
            </a:r>
            <a:r>
              <a:rPr sz="2400" spc="-5" dirty="0" smtClean="0">
                <a:solidFill>
                  <a:srgbClr val="FF0000"/>
                </a:solidFill>
                <a:latin typeface="Tahoma"/>
                <a:cs typeface="Tahoma"/>
              </a:rPr>
              <a:t>,</a:t>
            </a:r>
            <a:r>
              <a:rPr sz="24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0000"/>
                </a:solidFill>
                <a:latin typeface="Tahoma"/>
                <a:cs typeface="Tahoma"/>
              </a:rPr>
              <a:t>and </a:t>
            </a:r>
            <a:r>
              <a:rPr sz="2400" spc="-10" dirty="0" smtClean="0">
                <a:solidFill>
                  <a:srgbClr val="FF0000"/>
                </a:solidFill>
                <a:latin typeface="Tahoma"/>
                <a:cs typeface="Tahoma"/>
              </a:rPr>
              <a:t>HIV</a:t>
            </a:r>
            <a:r>
              <a:rPr lang="en-US" sz="2400" spc="-10" dirty="0" smtClean="0">
                <a:solidFill>
                  <a:srgbClr val="FF0000"/>
                </a:solidFill>
                <a:latin typeface="Tahoma"/>
                <a:cs typeface="Tahoma"/>
              </a:rPr>
              <a:t> (focal segmental)</a:t>
            </a:r>
            <a:r>
              <a:rPr sz="2400" spc="-10" dirty="0" smtClean="0">
                <a:solidFill>
                  <a:srgbClr val="FF0000"/>
                </a:solidFill>
                <a:latin typeface="Tahoma"/>
                <a:cs typeface="Tahoma"/>
              </a:rPr>
              <a:t>.</a:t>
            </a:r>
            <a:endParaRPr sz="2800" dirty="0">
              <a:latin typeface="Tahoma"/>
              <a:cs typeface="Tahoma"/>
            </a:endParaRPr>
          </a:p>
          <a:p>
            <a:pPr marL="449580" indent="-437515">
              <a:lnSpc>
                <a:spcPct val="100000"/>
              </a:lnSpc>
              <a:spcBef>
                <a:spcPts val="5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449580" algn="l"/>
                <a:tab pos="450215" algn="l"/>
              </a:tabLst>
            </a:pPr>
            <a:r>
              <a:rPr sz="2400" spc="-5" dirty="0">
                <a:latin typeface="Tahoma"/>
                <a:cs typeface="Tahoma"/>
              </a:rPr>
              <a:t>Drugs</a:t>
            </a:r>
            <a:r>
              <a:rPr sz="2400" spc="-2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and</a:t>
            </a:r>
            <a:r>
              <a:rPr sz="2400" spc="-3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Chemicals</a:t>
            </a:r>
            <a:r>
              <a:rPr sz="2400" spc="-2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:</a:t>
            </a:r>
          </a:p>
          <a:p>
            <a:pPr marL="12700" marR="745490" indent="381000">
              <a:lnSpc>
                <a:spcPts val="2590"/>
              </a:lnSpc>
              <a:spcBef>
                <a:spcPts val="660"/>
              </a:spcBef>
            </a:pPr>
            <a:r>
              <a:rPr sz="2400" spc="-5" dirty="0">
                <a:latin typeface="Tahoma"/>
                <a:cs typeface="Tahoma"/>
              </a:rPr>
              <a:t>Membranous</a:t>
            </a:r>
            <a:r>
              <a:rPr sz="2400" spc="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(penicillamine,</a:t>
            </a:r>
            <a:r>
              <a:rPr sz="2400" spc="-1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captopril, </a:t>
            </a:r>
            <a:r>
              <a:rPr sz="2400" dirty="0">
                <a:latin typeface="Tahoma"/>
                <a:cs typeface="Tahoma"/>
              </a:rPr>
              <a:t>gold, </a:t>
            </a:r>
            <a:r>
              <a:rPr sz="2400" spc="-73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nonsteroidal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anti-inflammatory</a:t>
            </a:r>
            <a:r>
              <a:rPr sz="2400" spc="-3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drugs)</a:t>
            </a:r>
          </a:p>
          <a:p>
            <a:pPr marL="297180">
              <a:lnSpc>
                <a:spcPct val="100000"/>
              </a:lnSpc>
              <a:spcBef>
                <a:spcPts val="254"/>
              </a:spcBef>
              <a:tabLst>
                <a:tab pos="3712845" algn="l"/>
              </a:tabLst>
            </a:pPr>
            <a:r>
              <a:rPr sz="2400" dirty="0">
                <a:latin typeface="Tahoma"/>
                <a:cs typeface="Tahoma"/>
              </a:rPr>
              <a:t>Minimal</a:t>
            </a:r>
            <a:r>
              <a:rPr sz="2400" spc="1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Change disease	(ethosuximide,,</a:t>
            </a:r>
            <a:r>
              <a:rPr sz="2400" spc="-5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lithium</a:t>
            </a:r>
            <a:r>
              <a:rPr sz="2400" spc="-30" dirty="0">
                <a:latin typeface="Tahoma"/>
                <a:cs typeface="Tahoma"/>
              </a:rPr>
              <a:t> </a:t>
            </a:r>
            <a:r>
              <a:rPr sz="2400" dirty="0" smtClean="0">
                <a:latin typeface="Tahoma"/>
                <a:cs typeface="Tahoma"/>
              </a:rPr>
              <a:t>)</a:t>
            </a:r>
            <a:endParaRPr sz="2850" dirty="0">
              <a:latin typeface="Tahoma"/>
              <a:cs typeface="Tahoma"/>
            </a:endParaRPr>
          </a:p>
          <a:p>
            <a:pPr marL="736600" indent="-723900">
              <a:lnSpc>
                <a:spcPct val="100000"/>
              </a:lnSpc>
              <a:buClr>
                <a:srgbClr val="3333CC"/>
              </a:buClr>
              <a:buSzPct val="60416"/>
              <a:buFont typeface="Wingdings"/>
              <a:buChar char=""/>
              <a:tabLst>
                <a:tab pos="735965" algn="l"/>
                <a:tab pos="736600" algn="l"/>
              </a:tabLst>
            </a:pPr>
            <a:r>
              <a:rPr sz="2400" dirty="0">
                <a:latin typeface="Tahoma"/>
                <a:cs typeface="Tahoma"/>
              </a:rPr>
              <a:t>Malignancies</a:t>
            </a:r>
            <a:r>
              <a:rPr sz="2400" spc="-7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:</a:t>
            </a:r>
          </a:p>
          <a:p>
            <a:pPr marL="393700">
              <a:lnSpc>
                <a:spcPct val="100000"/>
              </a:lnSpc>
              <a:spcBef>
                <a:spcPts val="295"/>
              </a:spcBef>
            </a:pPr>
            <a:r>
              <a:rPr sz="2400" dirty="0">
                <a:latin typeface="Tahoma"/>
                <a:cs typeface="Tahoma"/>
              </a:rPr>
              <a:t>Hodgkin</a:t>
            </a:r>
            <a:r>
              <a:rPr sz="2400" spc="-4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Lymphoma,</a:t>
            </a:r>
            <a:r>
              <a:rPr sz="2400" spc="-3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lung</a:t>
            </a:r>
            <a:r>
              <a:rPr sz="2400" spc="-3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and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GIT</a:t>
            </a:r>
            <a:r>
              <a:rPr sz="2400" spc="-1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cancers</a:t>
            </a:r>
            <a:endParaRPr sz="24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5405" y="2049906"/>
            <a:ext cx="57753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00000"/>
                </a:solidFill>
              </a:rPr>
              <a:t>Pathophysiology</a:t>
            </a:r>
            <a:r>
              <a:rPr sz="4000" spc="25" dirty="0">
                <a:solidFill>
                  <a:srgbClr val="000000"/>
                </a:solidFill>
              </a:rPr>
              <a:t> </a:t>
            </a:r>
            <a:r>
              <a:rPr sz="4000" spc="-5" dirty="0">
                <a:solidFill>
                  <a:srgbClr val="000000"/>
                </a:solidFill>
              </a:rPr>
              <a:t>of</a:t>
            </a:r>
            <a:r>
              <a:rPr sz="4000" spc="-30" dirty="0">
                <a:solidFill>
                  <a:srgbClr val="000000"/>
                </a:solidFill>
              </a:rPr>
              <a:t> </a:t>
            </a:r>
            <a:r>
              <a:rPr sz="4000" dirty="0">
                <a:solidFill>
                  <a:srgbClr val="000000"/>
                </a:solidFill>
              </a:rPr>
              <a:t>NS</a:t>
            </a:r>
            <a:endParaRPr sz="4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944321"/>
            <a:ext cx="371665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Tahoma"/>
                <a:cs typeface="Tahoma"/>
              </a:rPr>
              <a:t>Pathopysiology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1963953"/>
            <a:ext cx="7430134" cy="4123054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b="1" spc="-10" dirty="0">
                <a:latin typeface="Tahoma"/>
                <a:cs typeface="Tahoma"/>
              </a:rPr>
              <a:t>Edema</a:t>
            </a:r>
            <a:r>
              <a:rPr sz="2800" b="1" spc="-25" dirty="0">
                <a:latin typeface="Tahoma"/>
                <a:cs typeface="Tahoma"/>
              </a:rPr>
              <a:t> </a:t>
            </a:r>
            <a:r>
              <a:rPr sz="2800" b="1" spc="-5" dirty="0">
                <a:latin typeface="Tahoma"/>
                <a:cs typeface="Tahoma"/>
              </a:rPr>
              <a:t>:</a:t>
            </a:r>
            <a:endParaRPr sz="2800" dirty="0">
              <a:latin typeface="Tahoma"/>
              <a:cs typeface="Tahoma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An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increase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permeability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glomerular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capillary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wall,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which leads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to massive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proteinuria</a:t>
            </a:r>
            <a:r>
              <a:rPr sz="2800" spc="40" dirty="0"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and</a:t>
            </a:r>
            <a:r>
              <a:rPr sz="2800" spc="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hypoalbuminemia</a:t>
            </a:r>
            <a:endParaRPr sz="28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355600" marR="112395" indent="-342900">
              <a:lnSpc>
                <a:spcPct val="100000"/>
              </a:lnSpc>
              <a:spcBef>
                <a:spcPts val="67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10" dirty="0">
                <a:latin typeface="Tahoma"/>
                <a:cs typeface="Tahoma"/>
              </a:rPr>
              <a:t>Hypoalbuminemia</a:t>
            </a:r>
            <a:r>
              <a:rPr sz="2800" spc="6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causes</a:t>
            </a:r>
            <a:r>
              <a:rPr sz="2800" spc="-5" dirty="0">
                <a:latin typeface="Tahoma"/>
                <a:cs typeface="Tahoma"/>
              </a:rPr>
              <a:t> a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decrease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 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plasma</a:t>
            </a:r>
            <a:r>
              <a:rPr sz="2800" spc="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0000"/>
                </a:solidFill>
                <a:latin typeface="Tahoma"/>
                <a:cs typeface="Tahoma"/>
              </a:rPr>
              <a:t>oncotic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pressure</a:t>
            </a:r>
            <a:r>
              <a:rPr sz="2800" spc="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,and</a:t>
            </a:r>
            <a:r>
              <a:rPr sz="28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Tahoma"/>
                <a:cs typeface="Tahoma"/>
              </a:rPr>
              <a:t>fluid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Tahoma"/>
                <a:cs typeface="Tahoma"/>
              </a:rPr>
              <a:t>transudation</a:t>
            </a:r>
            <a:r>
              <a:rPr sz="28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Tahoma"/>
                <a:cs typeface="Tahoma"/>
              </a:rPr>
              <a:t>from</a:t>
            </a:r>
            <a:r>
              <a:rPr sz="28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Tahoma"/>
                <a:cs typeface="Tahoma"/>
              </a:rPr>
              <a:t>the</a:t>
            </a:r>
            <a:r>
              <a:rPr sz="28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intravascular </a:t>
            </a:r>
            <a:r>
              <a:rPr sz="28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compartment</a:t>
            </a:r>
            <a:r>
              <a:rPr sz="2800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to</a:t>
            </a:r>
            <a:r>
              <a:rPr sz="28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Tahoma"/>
                <a:cs typeface="Tahoma"/>
              </a:rPr>
              <a:t>the</a:t>
            </a:r>
            <a:r>
              <a:rPr sz="28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interstitial</a:t>
            </a:r>
            <a:r>
              <a:rPr sz="28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space</a:t>
            </a:r>
            <a:r>
              <a:rPr sz="2800" spc="-5" dirty="0">
                <a:solidFill>
                  <a:srgbClr val="FF0000"/>
                </a:solidFill>
                <a:latin typeface="Arial MT"/>
                <a:cs typeface="Arial MT"/>
              </a:rPr>
              <a:t>…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leads </a:t>
            </a:r>
            <a:r>
              <a:rPr sz="2800" spc="-86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to</a:t>
            </a:r>
            <a:r>
              <a:rPr sz="28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dirty="0" smtClean="0">
                <a:solidFill>
                  <a:srgbClr val="FF0000"/>
                </a:solidFill>
                <a:latin typeface="Tahoma"/>
                <a:cs typeface="Tahoma"/>
              </a:rPr>
              <a:t>edema</a:t>
            </a:r>
            <a:r>
              <a:rPr lang="en-US" sz="2800" dirty="0" smtClean="0">
                <a:solidFill>
                  <a:srgbClr val="FF0000"/>
                </a:solidFill>
                <a:latin typeface="Tahoma"/>
                <a:cs typeface="Tahoma"/>
              </a:rPr>
              <a:t> (third space loss)</a:t>
            </a:r>
            <a:endParaRPr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2350" y="2048382"/>
            <a:ext cx="31750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000000"/>
                </a:solidFill>
              </a:rPr>
              <a:t>Proteinuria</a:t>
            </a:r>
            <a:endParaRPr sz="4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944321"/>
            <a:ext cx="371665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Tahoma"/>
                <a:cs typeface="Tahoma"/>
              </a:rPr>
              <a:t>Pathopysiology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2048382"/>
            <a:ext cx="7125334" cy="3148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12775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latin typeface="Tahoma"/>
                <a:cs typeface="Tahoma"/>
              </a:rPr>
              <a:t>Elevated Lipid </a:t>
            </a:r>
            <a:r>
              <a:rPr sz="3200" b="1" dirty="0">
                <a:latin typeface="Tahoma"/>
                <a:cs typeface="Tahoma"/>
              </a:rPr>
              <a:t>levels </a:t>
            </a:r>
            <a:r>
              <a:rPr sz="3200" dirty="0">
                <a:latin typeface="Tahoma"/>
                <a:cs typeface="Tahoma"/>
              </a:rPr>
              <a:t>(cholesterol, </a:t>
            </a:r>
            <a:r>
              <a:rPr sz="3200" spc="-99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triglycerides) </a:t>
            </a:r>
            <a:r>
              <a:rPr sz="3200" dirty="0">
                <a:latin typeface="Tahoma"/>
                <a:cs typeface="Tahoma"/>
              </a:rPr>
              <a:t>:</a:t>
            </a: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spc="-5" dirty="0">
                <a:latin typeface="Tahoma"/>
                <a:cs typeface="Tahoma"/>
              </a:rPr>
              <a:t>Hypoalbuminemia</a:t>
            </a:r>
            <a:r>
              <a:rPr sz="3200" spc="2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stimulates 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0000"/>
                </a:solidFill>
                <a:latin typeface="Tahoma"/>
                <a:cs typeface="Tahoma"/>
              </a:rPr>
              <a:t>generalized hepatic protein </a:t>
            </a:r>
            <a:r>
              <a:rPr sz="3200" spc="-5" dirty="0">
                <a:solidFill>
                  <a:srgbClr val="FF0000"/>
                </a:solidFill>
                <a:latin typeface="Tahoma"/>
                <a:cs typeface="Tahoma"/>
              </a:rPr>
              <a:t>synthesis, </a:t>
            </a:r>
            <a:r>
              <a:rPr sz="3200" spc="-98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0000"/>
                </a:solidFill>
                <a:latin typeface="Tahoma"/>
                <a:cs typeface="Tahoma"/>
              </a:rPr>
              <a:t>including</a:t>
            </a:r>
            <a:r>
              <a:rPr sz="3200" spc="-5" dirty="0">
                <a:solidFill>
                  <a:srgbClr val="FF0000"/>
                </a:solidFill>
                <a:latin typeface="Tahoma"/>
                <a:cs typeface="Tahoma"/>
              </a:rPr>
              <a:t> synthesis </a:t>
            </a:r>
            <a:r>
              <a:rPr sz="3200" dirty="0">
                <a:solidFill>
                  <a:srgbClr val="FF0000"/>
                </a:solidFill>
                <a:latin typeface="Tahoma"/>
                <a:cs typeface="Tahoma"/>
              </a:rPr>
              <a:t>of</a:t>
            </a:r>
            <a:r>
              <a:rPr sz="3200" spc="-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0000"/>
                </a:solidFill>
                <a:latin typeface="Tahoma"/>
                <a:cs typeface="Tahoma"/>
              </a:rPr>
              <a:t>lipoproteins.</a:t>
            </a: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0000"/>
                </a:solidFill>
                <a:latin typeface="Tahoma"/>
                <a:cs typeface="Tahoma"/>
              </a:rPr>
              <a:t>Lipid</a:t>
            </a:r>
            <a:r>
              <a:rPr sz="32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Tahoma"/>
                <a:cs typeface="Tahoma"/>
              </a:rPr>
              <a:t>catabolism</a:t>
            </a:r>
            <a:r>
              <a:rPr sz="3200" spc="-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0000"/>
                </a:solidFill>
                <a:latin typeface="Tahoma"/>
                <a:cs typeface="Tahoma"/>
              </a:rPr>
              <a:t>is</a:t>
            </a:r>
            <a:r>
              <a:rPr sz="3200" spc="-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0000"/>
                </a:solidFill>
                <a:latin typeface="Tahoma"/>
                <a:cs typeface="Tahoma"/>
              </a:rPr>
              <a:t>diminished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52169" marR="5080">
              <a:lnSpc>
                <a:spcPct val="100000"/>
              </a:lnSpc>
              <a:spcBef>
                <a:spcPts val="100"/>
              </a:spcBef>
            </a:pPr>
            <a:r>
              <a:rPr sz="4400" b="0" spc="-5" dirty="0">
                <a:latin typeface="Tahoma"/>
                <a:cs typeface="Tahoma"/>
              </a:rPr>
              <a:t>Pathophysiology </a:t>
            </a:r>
            <a:r>
              <a:rPr sz="4400" b="0" dirty="0">
                <a:latin typeface="Tahoma"/>
                <a:cs typeface="Tahoma"/>
              </a:rPr>
              <a:t>of </a:t>
            </a:r>
            <a:r>
              <a:rPr sz="4400" b="0" spc="-5" dirty="0">
                <a:latin typeface="Tahoma"/>
                <a:cs typeface="Tahoma"/>
              </a:rPr>
              <a:t>proteinuria </a:t>
            </a:r>
            <a:r>
              <a:rPr sz="4400" b="0" spc="-1360" dirty="0">
                <a:latin typeface="Tahoma"/>
                <a:cs typeface="Tahoma"/>
              </a:rPr>
              <a:t> </a:t>
            </a:r>
            <a:r>
              <a:rPr sz="4400" b="0" dirty="0">
                <a:latin typeface="Tahoma"/>
                <a:cs typeface="Tahoma"/>
              </a:rPr>
              <a:t>in</a:t>
            </a:r>
            <a:r>
              <a:rPr sz="4400" b="0" spc="-20" dirty="0">
                <a:latin typeface="Tahoma"/>
                <a:cs typeface="Tahoma"/>
              </a:rPr>
              <a:t> </a:t>
            </a:r>
            <a:r>
              <a:rPr sz="4400" b="0" spc="-5" dirty="0">
                <a:latin typeface="Tahoma"/>
                <a:cs typeface="Tahoma"/>
              </a:rPr>
              <a:t>renal</a:t>
            </a:r>
            <a:r>
              <a:rPr sz="4400" b="0" spc="-30" dirty="0">
                <a:latin typeface="Tahoma"/>
                <a:cs typeface="Tahoma"/>
              </a:rPr>
              <a:t> </a:t>
            </a:r>
            <a:r>
              <a:rPr sz="4400" b="0" dirty="0">
                <a:latin typeface="Tahoma"/>
                <a:cs typeface="Tahoma"/>
              </a:rPr>
              <a:t>disease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23289" y="2437980"/>
            <a:ext cx="7553325" cy="3536224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2800" b="1" spc="-10" dirty="0">
                <a:latin typeface="Tahoma"/>
                <a:cs typeface="Tahoma"/>
              </a:rPr>
              <a:t>Proteinuria:</a:t>
            </a:r>
            <a:endParaRPr sz="2800" dirty="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ahoma"/>
                <a:cs typeface="Tahoma"/>
              </a:rPr>
              <a:t>Exciting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development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recent years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understanding</a:t>
            </a:r>
            <a:r>
              <a:rPr sz="2800" spc="4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pathophysiology</a:t>
            </a:r>
            <a:r>
              <a:rPr sz="2800" spc="5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nephrotic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syndrome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has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occurred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in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the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area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Podocyte</a:t>
            </a:r>
            <a:endParaRPr sz="28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ahoma"/>
                <a:cs typeface="Tahoma"/>
              </a:rPr>
              <a:t>biology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</a:t>
            </a:r>
            <a:r>
              <a:rPr sz="2800" spc="3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glomerular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filtration</a:t>
            </a:r>
            <a:r>
              <a:rPr sz="2800" spc="3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barrier</a:t>
            </a:r>
            <a:r>
              <a:rPr sz="2800" spc="-5" dirty="0" smtClean="0">
                <a:latin typeface="Tahoma"/>
                <a:cs typeface="Tahoma"/>
              </a:rPr>
              <a:t>.</a:t>
            </a:r>
            <a:endParaRPr lang="en-US" sz="2800" spc="-5" dirty="0" smtClean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lang="en-US" sz="2000" dirty="0" smtClean="0">
                <a:solidFill>
                  <a:srgbClr val="FF0000"/>
                </a:solidFill>
                <a:latin typeface="Tahoma"/>
                <a:cs typeface="Tahoma"/>
              </a:rPr>
              <a:t>Filtration barrier mainly </a:t>
            </a:r>
            <a:r>
              <a:rPr lang="en-US" sz="2000" dirty="0" err="1" smtClean="0">
                <a:solidFill>
                  <a:srgbClr val="FF0000"/>
                </a:solidFill>
                <a:latin typeface="Tahoma"/>
                <a:cs typeface="Tahoma"/>
              </a:rPr>
              <a:t>podocyte</a:t>
            </a:r>
            <a:r>
              <a:rPr lang="en-US" sz="2000" dirty="0" smtClean="0">
                <a:solidFill>
                  <a:srgbClr val="FF0000"/>
                </a:solidFill>
                <a:latin typeface="Tahoma"/>
                <a:cs typeface="Tahoma"/>
              </a:rPr>
              <a:t> loss lead to exposure of basement membrane &amp; loss of integrity &amp; then proteinuria </a:t>
            </a: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lang="en-US" sz="2000" spc="-5" dirty="0" smtClean="0">
                <a:solidFill>
                  <a:srgbClr val="FF0000"/>
                </a:solidFill>
                <a:latin typeface="Tahoma"/>
                <a:cs typeface="Tahoma"/>
              </a:rPr>
              <a:t>But when problem in endothelium this lead to hematuria\nephritis </a:t>
            </a:r>
            <a:endParaRPr lang="en-US" sz="2000" spc="-5" dirty="0">
              <a:solidFill>
                <a:srgbClr val="FF0000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493" y="1066241"/>
            <a:ext cx="65385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latin typeface="Tahoma"/>
                <a:cs typeface="Tahoma"/>
              </a:rPr>
              <a:t>The</a:t>
            </a:r>
            <a:r>
              <a:rPr sz="3600" b="0" spc="-20" dirty="0">
                <a:latin typeface="Tahoma"/>
                <a:cs typeface="Tahoma"/>
              </a:rPr>
              <a:t> </a:t>
            </a:r>
            <a:r>
              <a:rPr sz="3600" b="0" spc="-5" dirty="0">
                <a:latin typeface="Tahoma"/>
                <a:cs typeface="Tahoma"/>
              </a:rPr>
              <a:t>Glomerular</a:t>
            </a:r>
            <a:r>
              <a:rPr sz="3600" b="0" spc="-25" dirty="0">
                <a:latin typeface="Tahoma"/>
                <a:cs typeface="Tahoma"/>
              </a:rPr>
              <a:t> </a:t>
            </a:r>
            <a:r>
              <a:rPr sz="3600" b="0" spc="-5" dirty="0">
                <a:latin typeface="Tahoma"/>
                <a:cs typeface="Tahoma"/>
              </a:rPr>
              <a:t>Filtration</a:t>
            </a:r>
            <a:r>
              <a:rPr sz="3600" b="0" spc="-35" dirty="0">
                <a:latin typeface="Tahoma"/>
                <a:cs typeface="Tahoma"/>
              </a:rPr>
              <a:t> </a:t>
            </a:r>
            <a:r>
              <a:rPr sz="3600" b="0" spc="-5" dirty="0">
                <a:latin typeface="Tahoma"/>
                <a:cs typeface="Tahoma"/>
              </a:rPr>
              <a:t>Barrier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3141" y="1976755"/>
            <a:ext cx="7233284" cy="258635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14325" indent="-302260">
              <a:lnSpc>
                <a:spcPct val="100000"/>
              </a:lnSpc>
              <a:spcBef>
                <a:spcPts val="675"/>
              </a:spcBef>
              <a:buChar char="-"/>
              <a:tabLst>
                <a:tab pos="314325" algn="l"/>
                <a:tab pos="314960" algn="l"/>
              </a:tabLst>
            </a:pPr>
            <a:r>
              <a:rPr sz="2400" spc="-5" dirty="0">
                <a:latin typeface="Tahoma"/>
                <a:cs typeface="Tahoma"/>
              </a:rPr>
              <a:t>fenestrated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capillary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endothelium,</a:t>
            </a:r>
            <a:endParaRPr sz="2400">
              <a:latin typeface="Tahoma"/>
              <a:cs typeface="Tahoma"/>
            </a:endParaRPr>
          </a:p>
          <a:p>
            <a:pPr marL="314325" lvl="1" indent="-208279">
              <a:lnSpc>
                <a:spcPct val="100000"/>
              </a:lnSpc>
              <a:spcBef>
                <a:spcPts val="575"/>
              </a:spcBef>
              <a:buChar char="-"/>
              <a:tabLst>
                <a:tab pos="314960" algn="l"/>
              </a:tabLst>
            </a:pPr>
            <a:r>
              <a:rPr sz="2400" spc="-5" dirty="0">
                <a:latin typeface="Tahoma"/>
                <a:cs typeface="Tahoma"/>
              </a:rPr>
              <a:t>extracellular</a:t>
            </a:r>
            <a:r>
              <a:rPr sz="2400" spc="-3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basement</a:t>
            </a:r>
            <a:r>
              <a:rPr sz="2400" spc="-2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membrane,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and</a:t>
            </a:r>
            <a:endParaRPr sz="2400">
              <a:latin typeface="Tahoma"/>
              <a:cs typeface="Tahoma"/>
            </a:endParaRPr>
          </a:p>
          <a:p>
            <a:pPr marL="314325" lvl="1" indent="-208279">
              <a:lnSpc>
                <a:spcPct val="100000"/>
              </a:lnSpc>
              <a:spcBef>
                <a:spcPts val="575"/>
              </a:spcBef>
              <a:buChar char="-"/>
              <a:tabLst>
                <a:tab pos="314960" algn="l"/>
              </a:tabLst>
            </a:pPr>
            <a:r>
              <a:rPr sz="2400" dirty="0">
                <a:latin typeface="Tahoma"/>
                <a:cs typeface="Tahoma"/>
              </a:rPr>
              <a:t>intercalated</a:t>
            </a:r>
            <a:r>
              <a:rPr sz="2400" spc="-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podocyte</a:t>
            </a:r>
            <a:r>
              <a:rPr sz="2400" spc="-3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foot</a:t>
            </a:r>
            <a:r>
              <a:rPr sz="2400" spc="-1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processes,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connected</a:t>
            </a:r>
            <a:r>
              <a:rPr sz="2400" dirty="0">
                <a:latin typeface="Tahoma"/>
                <a:cs typeface="Tahoma"/>
              </a:rPr>
              <a:t> by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Tahoma"/>
                <a:cs typeface="Tahoma"/>
              </a:rPr>
              <a:t>35-45</a:t>
            </a:r>
            <a:r>
              <a:rPr sz="2400" dirty="0">
                <a:latin typeface="Tahoma"/>
                <a:cs typeface="Tahoma"/>
              </a:rPr>
              <a:t> nm</a:t>
            </a:r>
            <a:r>
              <a:rPr sz="2400" spc="-1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slit</a:t>
            </a:r>
            <a:r>
              <a:rPr sz="2400" spc="-2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diaphragms.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ahoma"/>
                <a:cs typeface="Tahoma"/>
              </a:rPr>
              <a:t>.</a:t>
            </a:r>
            <a:endParaRPr sz="240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196" y="3933444"/>
            <a:ext cx="7848600" cy="2663952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493" y="944321"/>
            <a:ext cx="371665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Tahoma"/>
                <a:cs typeface="Tahoma"/>
              </a:rPr>
              <a:t>Pathopysiology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29615" marR="762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Nephrotic </a:t>
            </a:r>
            <a:r>
              <a:rPr sz="3200" spc="-5" dirty="0"/>
              <a:t>syndrome </a:t>
            </a:r>
            <a:r>
              <a:rPr sz="3200" dirty="0"/>
              <a:t>is associated </a:t>
            </a:r>
            <a:r>
              <a:rPr sz="3200" spc="-5" dirty="0"/>
              <a:t>with </a:t>
            </a:r>
            <a:r>
              <a:rPr sz="3200" spc="-985" dirty="0"/>
              <a:t> </a:t>
            </a:r>
            <a:r>
              <a:rPr sz="3200" spc="-5" dirty="0"/>
              <a:t>fusion </a:t>
            </a:r>
            <a:r>
              <a:rPr sz="3200" dirty="0"/>
              <a:t>(effacement) of podocyte </a:t>
            </a:r>
            <a:r>
              <a:rPr sz="3200" spc="-5" dirty="0"/>
              <a:t>foot </a:t>
            </a:r>
            <a:r>
              <a:rPr sz="3200" dirty="0"/>
              <a:t> processes.</a:t>
            </a:r>
            <a:endParaRPr sz="3200"/>
          </a:p>
          <a:p>
            <a:pPr marL="729615" marR="5080">
              <a:lnSpc>
                <a:spcPct val="100000"/>
              </a:lnSpc>
              <a:spcBef>
                <a:spcPts val="770"/>
              </a:spcBef>
            </a:pPr>
            <a:r>
              <a:rPr sz="3200" dirty="0"/>
              <a:t>This </a:t>
            </a:r>
            <a:r>
              <a:rPr sz="3200" spc="-5" dirty="0"/>
              <a:t>effacement </a:t>
            </a:r>
            <a:r>
              <a:rPr sz="3200" dirty="0"/>
              <a:t>of </a:t>
            </a:r>
            <a:r>
              <a:rPr sz="3200" spc="-5" dirty="0"/>
              <a:t>the </a:t>
            </a:r>
            <a:r>
              <a:rPr sz="3200" dirty="0"/>
              <a:t>podocytes long </a:t>
            </a:r>
            <a:r>
              <a:rPr sz="3200" spc="-985" dirty="0"/>
              <a:t> </a:t>
            </a:r>
            <a:r>
              <a:rPr sz="3200" dirty="0"/>
              <a:t>was </a:t>
            </a:r>
            <a:r>
              <a:rPr sz="3200" spc="-5" dirty="0"/>
              <a:t>thought </a:t>
            </a:r>
            <a:r>
              <a:rPr sz="3200" dirty="0"/>
              <a:t>to be a </a:t>
            </a:r>
            <a:r>
              <a:rPr sz="3200" spc="-5" dirty="0"/>
              <a:t>secondary </a:t>
            </a:r>
            <a:r>
              <a:rPr sz="3200" dirty="0"/>
              <a:t> phenomenon</a:t>
            </a:r>
            <a:r>
              <a:rPr sz="3200" spc="-25" dirty="0"/>
              <a:t> </a:t>
            </a:r>
            <a:r>
              <a:rPr sz="3200" dirty="0"/>
              <a:t>of</a:t>
            </a:r>
            <a:r>
              <a:rPr sz="3200" spc="-5" dirty="0"/>
              <a:t> </a:t>
            </a:r>
            <a:r>
              <a:rPr sz="3200" dirty="0"/>
              <a:t>nephrotic </a:t>
            </a:r>
            <a:r>
              <a:rPr sz="3200" spc="-5" dirty="0"/>
              <a:t>syndrome</a:t>
            </a:r>
            <a:endParaRPr sz="32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3483" y="765048"/>
            <a:ext cx="8232648" cy="5687568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6589" y="630427"/>
            <a:ext cx="37153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Tahoma"/>
                <a:cs typeface="Tahoma"/>
              </a:rPr>
              <a:t>Pathopysiology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3363" y="1289427"/>
            <a:ext cx="7548245" cy="4817473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70"/>
              </a:spcBef>
            </a:pPr>
            <a:r>
              <a:rPr sz="2400" b="1" spc="-5" dirty="0">
                <a:latin typeface="Tahoma"/>
                <a:cs typeface="Tahoma"/>
              </a:rPr>
              <a:t>Genetics</a:t>
            </a:r>
            <a:r>
              <a:rPr sz="2400" b="1" spc="10" dirty="0">
                <a:latin typeface="Tahoma"/>
                <a:cs typeface="Tahoma"/>
              </a:rPr>
              <a:t> </a:t>
            </a:r>
            <a:r>
              <a:rPr sz="2400" dirty="0" smtClean="0">
                <a:latin typeface="Tahoma"/>
                <a:cs typeface="Tahoma"/>
              </a:rPr>
              <a:t>:-</a:t>
            </a:r>
            <a:r>
              <a:rPr lang="en-US" sz="2400" dirty="0" smtClean="0">
                <a:latin typeface="Tahoma"/>
                <a:cs typeface="Tahoma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ahoma"/>
                <a:cs typeface="Tahoma"/>
              </a:rPr>
              <a:t>mainly with congenital </a:t>
            </a:r>
            <a:r>
              <a:rPr lang="en-US" sz="2000" dirty="0" err="1" smtClean="0">
                <a:solidFill>
                  <a:srgbClr val="FF0000"/>
                </a:solidFill>
                <a:latin typeface="Tahoma"/>
                <a:cs typeface="Tahoma"/>
              </a:rPr>
              <a:t>nephrotic</a:t>
            </a:r>
            <a:r>
              <a:rPr lang="en-US" sz="2000" dirty="0" smtClean="0">
                <a:solidFill>
                  <a:srgbClr val="FF0000"/>
                </a:solidFill>
                <a:latin typeface="Tahoma"/>
                <a:cs typeface="Tahoma"/>
              </a:rPr>
              <a:t> &amp; usually not treated </a:t>
            </a:r>
          </a:p>
          <a:p>
            <a:pPr marL="25400">
              <a:lnSpc>
                <a:spcPct val="100000"/>
              </a:lnSpc>
              <a:spcBef>
                <a:spcPts val="670"/>
              </a:spcBef>
            </a:pPr>
            <a:r>
              <a:rPr lang="en-US" sz="2000" dirty="0" smtClean="0">
                <a:solidFill>
                  <a:srgbClr val="FF0000"/>
                </a:solidFill>
                <a:latin typeface="Tahoma"/>
                <a:cs typeface="Tahoma"/>
              </a:rPr>
              <a:t>But it is important in family counseling\determine other findings </a:t>
            </a:r>
            <a:endParaRPr sz="2000" dirty="0">
              <a:latin typeface="Tahoma"/>
              <a:cs typeface="Tahoma"/>
            </a:endParaRPr>
          </a:p>
          <a:p>
            <a:pPr marL="25400">
              <a:lnSpc>
                <a:spcPct val="100000"/>
              </a:lnSpc>
              <a:spcBef>
                <a:spcPts val="580"/>
              </a:spcBef>
            </a:pPr>
            <a:r>
              <a:rPr sz="2000" dirty="0">
                <a:latin typeface="Tahoma"/>
                <a:cs typeface="Tahoma"/>
              </a:rPr>
              <a:t>Theories</a:t>
            </a:r>
            <a:r>
              <a:rPr sz="2000" spc="-1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have </a:t>
            </a:r>
            <a:r>
              <a:rPr sz="2000" spc="-5" dirty="0">
                <a:latin typeface="Tahoma"/>
                <a:cs typeface="Tahoma"/>
              </a:rPr>
              <a:t>shifted</a:t>
            </a:r>
            <a:r>
              <a:rPr sz="2000" spc="-2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towards the</a:t>
            </a:r>
            <a:r>
              <a:rPr sz="2000" spc="-1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podocyte</a:t>
            </a:r>
            <a:r>
              <a:rPr sz="2000" spc="-3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as</a:t>
            </a:r>
            <a:r>
              <a:rPr sz="2000" spc="1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playing</a:t>
            </a:r>
          </a:p>
          <a:p>
            <a:pPr marL="25400">
              <a:lnSpc>
                <a:spcPct val="100000"/>
              </a:lnSpc>
            </a:pPr>
            <a:r>
              <a:rPr sz="2000" dirty="0">
                <a:latin typeface="Tahoma"/>
                <a:cs typeface="Tahoma"/>
              </a:rPr>
              <a:t>a</a:t>
            </a:r>
            <a:r>
              <a:rPr sz="2000" spc="-1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primary</a:t>
            </a:r>
            <a:r>
              <a:rPr sz="2000" spc="-2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role</a:t>
            </a:r>
            <a:r>
              <a:rPr sz="2000" spc="-2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in</a:t>
            </a:r>
            <a:r>
              <a:rPr sz="2000" spc="-5" dirty="0">
                <a:latin typeface="Tahoma"/>
                <a:cs typeface="Tahoma"/>
              </a:rPr>
              <a:t> the</a:t>
            </a:r>
            <a:r>
              <a:rPr sz="2000" spc="-2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development</a:t>
            </a:r>
            <a:r>
              <a:rPr sz="2000" spc="-5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of proteinuria.</a:t>
            </a:r>
          </a:p>
          <a:p>
            <a:pPr marL="25400" marR="252729">
              <a:lnSpc>
                <a:spcPct val="100000"/>
              </a:lnSpc>
              <a:spcBef>
                <a:spcPts val="575"/>
              </a:spcBef>
            </a:pPr>
            <a:r>
              <a:rPr sz="2000" dirty="0">
                <a:latin typeface="Tahoma"/>
                <a:cs typeface="Tahoma"/>
              </a:rPr>
              <a:t>-The understanding of proteinuria expanded </a:t>
            </a:r>
            <a:r>
              <a:rPr sz="2000" spc="-5" dirty="0">
                <a:latin typeface="Tahoma"/>
                <a:cs typeface="Tahoma"/>
              </a:rPr>
              <a:t>with </a:t>
            </a:r>
            <a:r>
              <a:rPr sz="2000" dirty="0">
                <a:latin typeface="Tahoma"/>
                <a:cs typeface="Tahoma"/>
              </a:rPr>
              <a:t> insights</a:t>
            </a:r>
            <a:r>
              <a:rPr sz="2000" spc="-2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into</a:t>
            </a:r>
            <a:r>
              <a:rPr sz="2000" spc="-15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the</a:t>
            </a:r>
            <a:r>
              <a:rPr sz="2000" spc="10" dirty="0">
                <a:latin typeface="Tahoma"/>
                <a:cs typeface="Tahoma"/>
              </a:rPr>
              <a:t> </a:t>
            </a:r>
            <a:r>
              <a:rPr sz="2000" b="1" spc="-5" dirty="0">
                <a:latin typeface="Tahoma"/>
                <a:cs typeface="Tahoma"/>
              </a:rPr>
              <a:t>molecular</a:t>
            </a:r>
            <a:r>
              <a:rPr sz="2000" b="1" spc="5" dirty="0">
                <a:latin typeface="Tahoma"/>
                <a:cs typeface="Tahoma"/>
              </a:rPr>
              <a:t> </a:t>
            </a:r>
            <a:r>
              <a:rPr sz="2000" b="1" spc="-10" dirty="0">
                <a:latin typeface="Tahoma"/>
                <a:cs typeface="Tahoma"/>
              </a:rPr>
              <a:t>biology</a:t>
            </a:r>
            <a:r>
              <a:rPr sz="2000" b="1" spc="3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of</a:t>
            </a:r>
            <a:r>
              <a:rPr sz="2000" spc="-15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the podocyte.</a:t>
            </a:r>
            <a:endParaRPr sz="2000" dirty="0">
              <a:latin typeface="Tahoma"/>
              <a:cs typeface="Tahoma"/>
            </a:endParaRPr>
          </a:p>
          <a:p>
            <a:pPr marL="25400" marR="96520">
              <a:lnSpc>
                <a:spcPct val="100000"/>
              </a:lnSpc>
              <a:spcBef>
                <a:spcPts val="580"/>
              </a:spcBef>
            </a:pPr>
            <a:r>
              <a:rPr sz="2000" dirty="0">
                <a:latin typeface="Tahoma"/>
                <a:cs typeface="Tahoma"/>
              </a:rPr>
              <a:t>-Various </a:t>
            </a:r>
            <a:r>
              <a:rPr sz="2000" spc="-5" dirty="0">
                <a:latin typeface="Tahoma"/>
                <a:cs typeface="Tahoma"/>
              </a:rPr>
              <a:t>forms </a:t>
            </a:r>
            <a:r>
              <a:rPr sz="2000" dirty="0">
                <a:latin typeface="Tahoma"/>
                <a:cs typeface="Tahoma"/>
              </a:rPr>
              <a:t>of </a:t>
            </a:r>
            <a:r>
              <a:rPr sz="2000" spc="-5" dirty="0">
                <a:latin typeface="Tahoma"/>
                <a:cs typeface="Tahoma"/>
              </a:rPr>
              <a:t>INS </a:t>
            </a:r>
            <a:r>
              <a:rPr sz="2000" dirty="0">
                <a:latin typeface="Tahoma"/>
                <a:cs typeface="Tahoma"/>
              </a:rPr>
              <a:t>associated </a:t>
            </a:r>
            <a:r>
              <a:rPr sz="2000" spc="-5" dirty="0">
                <a:latin typeface="Tahoma"/>
                <a:cs typeface="Tahoma"/>
              </a:rPr>
              <a:t>with </a:t>
            </a:r>
            <a:r>
              <a:rPr sz="2000" b="1" spc="-5" dirty="0">
                <a:latin typeface="Tahoma"/>
                <a:cs typeface="Tahoma"/>
              </a:rPr>
              <a:t>mutations </a:t>
            </a:r>
            <a:r>
              <a:rPr sz="2000" b="1" dirty="0">
                <a:latin typeface="Tahoma"/>
                <a:cs typeface="Tahoma"/>
              </a:rPr>
              <a:t>in </a:t>
            </a:r>
            <a:r>
              <a:rPr sz="2000" b="1" spc="5" dirty="0">
                <a:latin typeface="Tahoma"/>
                <a:cs typeface="Tahoma"/>
              </a:rPr>
              <a:t> </a:t>
            </a:r>
            <a:r>
              <a:rPr sz="2000" b="1" spc="-5" dirty="0">
                <a:latin typeface="Tahoma"/>
                <a:cs typeface="Tahoma"/>
              </a:rPr>
              <a:t>podocyte</a:t>
            </a:r>
            <a:r>
              <a:rPr sz="2000" b="1" spc="20" dirty="0">
                <a:latin typeface="Tahoma"/>
                <a:cs typeface="Tahoma"/>
              </a:rPr>
              <a:t> </a:t>
            </a:r>
            <a:r>
              <a:rPr sz="2000" b="1" spc="-5" dirty="0">
                <a:latin typeface="Tahoma"/>
                <a:cs typeface="Tahoma"/>
              </a:rPr>
              <a:t>genes,</a:t>
            </a:r>
            <a:r>
              <a:rPr sz="2000" b="1" spc="5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with</a:t>
            </a:r>
            <a:r>
              <a:rPr sz="200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the slit-diaphragm</a:t>
            </a:r>
            <a:r>
              <a:rPr sz="2000" spc="-3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and 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podocyte</a:t>
            </a:r>
            <a:r>
              <a:rPr sz="2000" spc="-25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cytoskeleton</a:t>
            </a:r>
            <a:r>
              <a:rPr sz="2000" spc="-15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proetiens</a:t>
            </a:r>
            <a:r>
              <a:rPr sz="2000" spc="-25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(nephrin</a:t>
            </a:r>
            <a:r>
              <a:rPr sz="2000" spc="-2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and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podocin)</a:t>
            </a:r>
          </a:p>
          <a:p>
            <a:pPr marL="25400" marR="17780">
              <a:lnSpc>
                <a:spcPct val="96200"/>
              </a:lnSpc>
              <a:spcBef>
                <a:spcPts val="685"/>
              </a:spcBef>
            </a:pPr>
            <a:r>
              <a:rPr sz="2000" spc="-5" dirty="0">
                <a:latin typeface="Tahoma"/>
                <a:cs typeface="Tahoma"/>
              </a:rPr>
              <a:t>-several </a:t>
            </a:r>
            <a:r>
              <a:rPr sz="2000" dirty="0">
                <a:latin typeface="Tahoma"/>
                <a:cs typeface="Tahoma"/>
              </a:rPr>
              <a:t>gene mutations identified are involved in </a:t>
            </a:r>
            <a:r>
              <a:rPr sz="2000" spc="-5" dirty="0">
                <a:latin typeface="Tahoma"/>
                <a:cs typeface="Tahoma"/>
              </a:rPr>
              <a:t>SRNS </a:t>
            </a:r>
            <a:r>
              <a:rPr sz="2000" spc="-73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and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Congenital</a:t>
            </a:r>
            <a:r>
              <a:rPr sz="2000" spc="-4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NS</a:t>
            </a:r>
            <a:r>
              <a:rPr sz="2000" spc="10" dirty="0">
                <a:latin typeface="Tahoma"/>
                <a:cs typeface="Tahoma"/>
              </a:rPr>
              <a:t> </a:t>
            </a:r>
            <a:r>
              <a:rPr sz="2000" spc="-55" dirty="0">
                <a:latin typeface="Tahoma"/>
                <a:cs typeface="Tahoma"/>
              </a:rPr>
              <a:t>(NPHS1,NPHS2,</a:t>
            </a:r>
            <a:r>
              <a:rPr sz="2000" dirty="0">
                <a:latin typeface="Tahoma"/>
                <a:cs typeface="Tahoma"/>
              </a:rPr>
              <a:t> </a:t>
            </a:r>
            <a:r>
              <a:rPr sz="2000" spc="-60" dirty="0">
                <a:latin typeface="Tahoma"/>
                <a:cs typeface="Tahoma"/>
              </a:rPr>
              <a:t>TRCP6,</a:t>
            </a:r>
            <a:r>
              <a:rPr sz="2000" spc="-35" dirty="0">
                <a:latin typeface="Tahoma"/>
                <a:cs typeface="Tahoma"/>
              </a:rPr>
              <a:t> </a:t>
            </a:r>
            <a:r>
              <a:rPr sz="2000" spc="-60" dirty="0">
                <a:latin typeface="Tahoma"/>
                <a:cs typeface="Tahoma"/>
              </a:rPr>
              <a:t>CD2AP, </a:t>
            </a:r>
            <a:r>
              <a:rPr sz="2000" spc="-55" dirty="0">
                <a:latin typeface="Tahoma"/>
                <a:cs typeface="Tahoma"/>
              </a:rPr>
              <a:t> </a:t>
            </a:r>
            <a:r>
              <a:rPr sz="2000" spc="-50" dirty="0">
                <a:latin typeface="Tahoma"/>
                <a:cs typeface="Tahoma"/>
              </a:rPr>
              <a:t>ACTN4); </a:t>
            </a:r>
            <a:r>
              <a:rPr sz="2000" spc="-5" dirty="0">
                <a:latin typeface="Tahoma"/>
                <a:cs typeface="Tahoma"/>
              </a:rPr>
              <a:t>the </a:t>
            </a:r>
            <a:r>
              <a:rPr sz="2000" dirty="0">
                <a:latin typeface="Tahoma"/>
                <a:cs typeface="Tahoma"/>
              </a:rPr>
              <a:t>glomerular basement membrane </a:t>
            </a:r>
            <a:r>
              <a:rPr sz="2000" spc="-40" dirty="0">
                <a:latin typeface="Tahoma"/>
                <a:cs typeface="Tahoma"/>
              </a:rPr>
              <a:t>(LAMB2); </a:t>
            </a:r>
            <a:r>
              <a:rPr sz="2000" spc="-735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mitochondria </a:t>
            </a:r>
            <a:r>
              <a:rPr sz="2000" spc="-35" dirty="0">
                <a:latin typeface="Tahoma"/>
                <a:cs typeface="Tahoma"/>
              </a:rPr>
              <a:t>(COQ2); </a:t>
            </a:r>
            <a:r>
              <a:rPr sz="2000" dirty="0">
                <a:latin typeface="Tahoma"/>
                <a:cs typeface="Tahoma"/>
              </a:rPr>
              <a:t>and </a:t>
            </a:r>
            <a:r>
              <a:rPr sz="2000" spc="-5" dirty="0">
                <a:latin typeface="Tahoma"/>
                <a:cs typeface="Tahoma"/>
              </a:rPr>
              <a:t>transcription factors </a:t>
            </a:r>
            <a:r>
              <a:rPr sz="2000" spc="-45" dirty="0">
                <a:latin typeface="Tahoma"/>
                <a:cs typeface="Tahoma"/>
              </a:rPr>
              <a:t>(WT1, </a:t>
            </a:r>
            <a:r>
              <a:rPr sz="2000" spc="-40" dirty="0">
                <a:latin typeface="Tahoma"/>
                <a:cs typeface="Tahoma"/>
              </a:rPr>
              <a:t> LMX1B).</a:t>
            </a:r>
            <a:r>
              <a:rPr sz="2000" spc="-60" baseline="24305" dirty="0">
                <a:latin typeface="Tahoma"/>
                <a:cs typeface="Tahoma"/>
              </a:rPr>
              <a:t>7</a:t>
            </a:r>
            <a:endParaRPr sz="2000" baseline="24305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3289" y="3561715"/>
            <a:ext cx="68567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Minimal</a:t>
            </a:r>
            <a:r>
              <a:rPr sz="4400" spc="-70" dirty="0"/>
              <a:t> </a:t>
            </a:r>
            <a:r>
              <a:rPr sz="4400" dirty="0"/>
              <a:t>Change</a:t>
            </a:r>
            <a:r>
              <a:rPr sz="4400" spc="-65" dirty="0"/>
              <a:t> </a:t>
            </a:r>
            <a:r>
              <a:rPr sz="4400" dirty="0"/>
              <a:t>Disease</a:t>
            </a:r>
            <a:endParaRPr sz="4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493" y="914056"/>
            <a:ext cx="5583555" cy="733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50" spc="-195" dirty="0"/>
              <a:t>MCD</a:t>
            </a:r>
            <a:r>
              <a:rPr sz="4650" spc="-130" dirty="0"/>
              <a:t> </a:t>
            </a:r>
            <a:r>
              <a:rPr sz="4650" spc="-110" dirty="0"/>
              <a:t>clinical</a:t>
            </a:r>
            <a:r>
              <a:rPr sz="4650" spc="-145" dirty="0"/>
              <a:t> </a:t>
            </a:r>
            <a:r>
              <a:rPr sz="4650" spc="-130" dirty="0"/>
              <a:t>picture</a:t>
            </a:r>
            <a:endParaRPr sz="4650"/>
          </a:p>
        </p:txBody>
      </p:sp>
      <p:sp>
        <p:nvSpPr>
          <p:cNvPr id="3" name="object 3"/>
          <p:cNvSpPr txBox="1"/>
          <p:nvPr/>
        </p:nvSpPr>
        <p:spPr>
          <a:xfrm>
            <a:off x="1261617" y="2476395"/>
            <a:ext cx="7059930" cy="25863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10" dirty="0">
                <a:latin typeface="Tahoma"/>
                <a:cs typeface="Tahoma"/>
              </a:rPr>
              <a:t>100%</a:t>
            </a:r>
            <a:r>
              <a:rPr sz="2800" spc="-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nephrotic</a:t>
            </a:r>
            <a:endParaRPr sz="2800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10-20%</a:t>
            </a:r>
            <a:r>
              <a:rPr sz="2800" spc="-30" dirty="0">
                <a:latin typeface="Tahoma"/>
                <a:cs typeface="Tahoma"/>
              </a:rPr>
              <a:t> </a:t>
            </a:r>
            <a:r>
              <a:rPr sz="2800" spc="-5" dirty="0" smtClean="0">
                <a:latin typeface="Tahoma"/>
                <a:cs typeface="Tahoma"/>
              </a:rPr>
              <a:t>hematuria</a:t>
            </a:r>
            <a:r>
              <a:rPr lang="en-US" sz="2800" spc="-5" dirty="0" smtClean="0">
                <a:solidFill>
                  <a:srgbClr val="FF0000"/>
                </a:solidFill>
                <a:latin typeface="Tahoma"/>
                <a:cs typeface="Tahoma"/>
              </a:rPr>
              <a:t>(microscopic)</a:t>
            </a:r>
            <a:endParaRPr sz="28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10" dirty="0">
                <a:latin typeface="Tahoma"/>
                <a:cs typeface="Tahoma"/>
              </a:rPr>
              <a:t>10%</a:t>
            </a:r>
            <a:r>
              <a:rPr sz="2800" spc="-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hypertension</a:t>
            </a:r>
            <a:endParaRPr sz="2800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2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Doesn</a:t>
            </a:r>
            <a:r>
              <a:rPr sz="2800" spc="-5" dirty="0">
                <a:solidFill>
                  <a:srgbClr val="FF0000"/>
                </a:solidFill>
                <a:latin typeface="Arial MT"/>
                <a:cs typeface="Arial MT"/>
              </a:rPr>
              <a:t>’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t progress</a:t>
            </a:r>
            <a:r>
              <a:rPr sz="28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to</a:t>
            </a:r>
            <a:r>
              <a:rPr sz="2800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0000"/>
                </a:solidFill>
                <a:latin typeface="Tahoma"/>
                <a:cs typeface="Tahoma"/>
              </a:rPr>
              <a:t>end</a:t>
            </a:r>
            <a:r>
              <a:rPr sz="28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stage</a:t>
            </a:r>
            <a:r>
              <a:rPr sz="28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renal</a:t>
            </a:r>
            <a:r>
              <a:rPr sz="2800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failure</a:t>
            </a:r>
            <a:endParaRPr sz="28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10" dirty="0">
                <a:solidFill>
                  <a:srgbClr val="FF0000"/>
                </a:solidFill>
                <a:latin typeface="Tahoma"/>
                <a:cs typeface="Tahoma"/>
              </a:rPr>
              <a:t>90%</a:t>
            </a:r>
            <a:r>
              <a:rPr sz="2800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response</a:t>
            </a:r>
            <a:r>
              <a:rPr sz="28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to</a:t>
            </a:r>
            <a:r>
              <a:rPr sz="2800" spc="-10" dirty="0">
                <a:solidFill>
                  <a:srgbClr val="FF0000"/>
                </a:solidFill>
                <a:latin typeface="Tahoma"/>
                <a:cs typeface="Tahoma"/>
              </a:rPr>
              <a:t> steroids</a:t>
            </a:r>
            <a:endParaRPr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1066241"/>
            <a:ext cx="70631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989320" algn="l"/>
              </a:tabLst>
            </a:pPr>
            <a:r>
              <a:rPr sz="3600" spc="-5" dirty="0"/>
              <a:t>Minima</a:t>
            </a:r>
            <a:r>
              <a:rPr sz="3600" dirty="0"/>
              <a:t>l</a:t>
            </a:r>
            <a:r>
              <a:rPr sz="3600" spc="-30" dirty="0"/>
              <a:t> </a:t>
            </a:r>
            <a:r>
              <a:rPr sz="3600" spc="-5" dirty="0"/>
              <a:t>Chang</a:t>
            </a:r>
            <a:r>
              <a:rPr sz="3600" dirty="0"/>
              <a:t>e</a:t>
            </a:r>
            <a:r>
              <a:rPr sz="3600" spc="-35" dirty="0"/>
              <a:t> </a:t>
            </a:r>
            <a:r>
              <a:rPr sz="3600" spc="-5" dirty="0"/>
              <a:t>Disea</a:t>
            </a:r>
            <a:r>
              <a:rPr sz="3600" spc="-20" dirty="0"/>
              <a:t>s</a:t>
            </a:r>
            <a:r>
              <a:rPr sz="3600" dirty="0"/>
              <a:t>e	</a:t>
            </a:r>
            <a:r>
              <a:rPr sz="3600" spc="-5" dirty="0"/>
              <a:t>MCD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261617" y="1964562"/>
            <a:ext cx="7569834" cy="429704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355600" marR="287655" indent="-342900">
              <a:lnSpc>
                <a:spcPts val="2690"/>
              </a:lnSpc>
              <a:spcBef>
                <a:spcPts val="74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It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is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more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common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in</a:t>
            </a:r>
            <a:r>
              <a:rPr sz="28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Tahoma"/>
                <a:cs typeface="Tahoma"/>
              </a:rPr>
              <a:t>males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than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females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(2:1)</a:t>
            </a:r>
            <a:endParaRPr sz="2800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2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  <a:tab pos="2200910" algn="l"/>
              </a:tabLst>
            </a:pPr>
            <a:r>
              <a:rPr sz="2800" spc="-5" dirty="0">
                <a:latin typeface="Tahoma"/>
                <a:cs typeface="Tahoma"/>
              </a:rPr>
              <a:t>Frequency	</a:t>
            </a:r>
            <a:r>
              <a:rPr sz="2800" spc="-10" dirty="0">
                <a:latin typeface="Tahoma"/>
                <a:cs typeface="Tahoma"/>
              </a:rPr>
              <a:t>75%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 </a:t>
            </a:r>
            <a:r>
              <a:rPr sz="2800" spc="-10" dirty="0">
                <a:latin typeface="Tahoma"/>
                <a:cs typeface="Tahoma"/>
              </a:rPr>
              <a:t>children,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15% in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adults</a:t>
            </a:r>
            <a:endParaRPr sz="2800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appears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between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ages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2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-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6 </a:t>
            </a:r>
            <a:r>
              <a:rPr sz="2800" spc="-10" dirty="0">
                <a:latin typeface="Tahoma"/>
                <a:cs typeface="Tahoma"/>
              </a:rPr>
              <a:t>yr</a:t>
            </a:r>
            <a:endParaRPr sz="2800" dirty="0">
              <a:latin typeface="Tahoma"/>
              <a:cs typeface="Tahoma"/>
            </a:endParaRPr>
          </a:p>
          <a:p>
            <a:pPr marL="355600" marR="167005" indent="-342900">
              <a:lnSpc>
                <a:spcPct val="80000"/>
              </a:lnSpc>
              <a:spcBef>
                <a:spcPts val="67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Present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with </a:t>
            </a:r>
            <a:r>
              <a:rPr sz="2800" spc="-5" dirty="0">
                <a:latin typeface="Tahoma"/>
                <a:cs typeface="Tahoma"/>
              </a:rPr>
              <a:t>edema,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which is </a:t>
            </a:r>
            <a:r>
              <a:rPr sz="2800" spc="-5" dirty="0">
                <a:latin typeface="Tahoma"/>
                <a:cs typeface="Tahoma"/>
              </a:rPr>
              <a:t>initially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noted 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around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</a:t>
            </a:r>
            <a:r>
              <a:rPr sz="2800" spc="-5" dirty="0">
                <a:latin typeface="Tahoma"/>
                <a:cs typeface="Tahoma"/>
              </a:rPr>
              <a:t> eyes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lower </a:t>
            </a:r>
            <a:r>
              <a:rPr sz="2800" spc="-5" dirty="0">
                <a:latin typeface="Tahoma"/>
                <a:cs typeface="Tahoma"/>
              </a:rPr>
              <a:t>extremities</a:t>
            </a:r>
            <a:endParaRPr sz="2800" dirty="0">
              <a:latin typeface="Tahoma"/>
              <a:cs typeface="Tahoma"/>
            </a:endParaRPr>
          </a:p>
          <a:p>
            <a:pPr marL="355600" marR="5080" indent="-342900">
              <a:lnSpc>
                <a:spcPct val="80000"/>
              </a:lnSpc>
              <a:spcBef>
                <a:spcPts val="67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  <a:tab pos="1633855" algn="l"/>
              </a:tabLst>
            </a:pPr>
            <a:r>
              <a:rPr sz="2800" spc="-5" dirty="0">
                <a:latin typeface="Tahoma"/>
                <a:cs typeface="Tahoma"/>
              </a:rPr>
              <a:t>edema	</a:t>
            </a:r>
            <a:r>
              <a:rPr sz="2800" dirty="0">
                <a:latin typeface="Tahoma"/>
                <a:cs typeface="Tahoma"/>
              </a:rPr>
              <a:t>may</a:t>
            </a:r>
            <a:r>
              <a:rPr sz="2800" spc="-5" dirty="0">
                <a:latin typeface="Tahoma"/>
                <a:cs typeface="Tahoma"/>
              </a:rPr>
              <a:t> become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generalized,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with</a:t>
            </a:r>
            <a:r>
              <a:rPr sz="2800" spc="-10" dirty="0">
                <a:latin typeface="Tahoma"/>
                <a:cs typeface="Tahoma"/>
              </a:rPr>
              <a:t> the </a:t>
            </a:r>
            <a:r>
              <a:rPr sz="2800" spc="-5" dirty="0">
                <a:latin typeface="Tahoma"/>
                <a:cs typeface="Tahoma"/>
              </a:rPr>
              <a:t> development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ascites,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pleural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effusions,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genital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edema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.</a:t>
            </a:r>
            <a:endParaRPr sz="2800" dirty="0">
              <a:latin typeface="Tahoma"/>
              <a:cs typeface="Tahoma"/>
            </a:endParaRPr>
          </a:p>
          <a:p>
            <a:pPr marL="354965" marR="1225550" indent="-342900">
              <a:lnSpc>
                <a:spcPct val="76000"/>
              </a:lnSpc>
              <a:spcBef>
                <a:spcPts val="700"/>
              </a:spcBef>
              <a:buClr>
                <a:srgbClr val="3333CC"/>
              </a:buClr>
              <a:buSzPct val="5593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950" u="heavy" spc="-7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hypertension</a:t>
            </a:r>
            <a:r>
              <a:rPr sz="2950" u="heavy" spc="-3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950" u="heavy" spc="-8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and</a:t>
            </a:r>
            <a:r>
              <a:rPr sz="2950" u="heavy" spc="-5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950" u="heavy" spc="-7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gross</a:t>
            </a:r>
            <a:r>
              <a:rPr sz="2950" u="heavy" spc="-4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950" u="heavy" spc="-7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hematuria</a:t>
            </a:r>
            <a:r>
              <a:rPr sz="2950" u="heavy" spc="-3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950" u="heavy" spc="-7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are </a:t>
            </a:r>
            <a:r>
              <a:rPr sz="2950" spc="-90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950" u="heavy" spc="-9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uncommon</a:t>
            </a:r>
            <a:endParaRPr sz="2950" dirty="0">
              <a:solidFill>
                <a:srgbClr val="FF0000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493" y="944321"/>
            <a:ext cx="175006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Tahoma"/>
                <a:cs typeface="Tahoma"/>
              </a:rPr>
              <a:t>History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80643" y="1873754"/>
            <a:ext cx="7479665" cy="4856458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000" spc="-5" dirty="0">
                <a:latin typeface="Tahoma"/>
                <a:cs typeface="Tahoma"/>
              </a:rPr>
              <a:t>-</a:t>
            </a:r>
            <a:r>
              <a:rPr sz="2000" spc="-5" dirty="0" smtClean="0">
                <a:latin typeface="Tahoma"/>
                <a:cs typeface="Tahoma"/>
              </a:rPr>
              <a:t>edema</a:t>
            </a:r>
            <a:r>
              <a:rPr lang="en-US" sz="2000" spc="-5" dirty="0" smtClean="0">
                <a:latin typeface="Tahoma"/>
                <a:cs typeface="Tahoma"/>
              </a:rPr>
              <a:t> </a:t>
            </a:r>
            <a:r>
              <a:rPr lang="en-US" sz="2000" spc="-5" dirty="0" smtClean="0">
                <a:solidFill>
                  <a:srgbClr val="FF0000"/>
                </a:solidFill>
                <a:latin typeface="Tahoma"/>
                <a:cs typeface="Tahoma"/>
              </a:rPr>
              <a:t>(</a:t>
            </a:r>
            <a:r>
              <a:rPr lang="en-US" sz="2000" spc="-5" dirty="0" err="1" smtClean="0">
                <a:solidFill>
                  <a:srgbClr val="FF0000"/>
                </a:solidFill>
                <a:latin typeface="Tahoma"/>
                <a:cs typeface="Tahoma"/>
              </a:rPr>
              <a:t>gradual,pitting</a:t>
            </a:r>
            <a:r>
              <a:rPr lang="en-US" sz="2000" spc="-5" dirty="0">
                <a:solidFill>
                  <a:srgbClr val="FF0000"/>
                </a:solidFill>
                <a:latin typeface="Tahoma"/>
                <a:cs typeface="Tahoma"/>
              </a:rPr>
              <a:t>)</a:t>
            </a:r>
            <a:endParaRPr sz="20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spc="-5" dirty="0">
                <a:latin typeface="Tahoma"/>
                <a:cs typeface="Tahoma"/>
              </a:rPr>
              <a:t>-SOB,</a:t>
            </a:r>
            <a:r>
              <a:rPr sz="2000" spc="-2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cough</a:t>
            </a:r>
            <a:r>
              <a:rPr sz="2000" spc="-2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,</a:t>
            </a:r>
            <a:r>
              <a:rPr sz="2000" spc="-15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chest </a:t>
            </a:r>
            <a:r>
              <a:rPr sz="2000" dirty="0" smtClean="0">
                <a:latin typeface="Tahoma"/>
                <a:cs typeface="Tahoma"/>
              </a:rPr>
              <a:t>pain</a:t>
            </a:r>
            <a:r>
              <a:rPr lang="en-US" sz="2000" dirty="0" smtClean="0">
                <a:latin typeface="Tahoma"/>
                <a:cs typeface="Tahoma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ahoma"/>
                <a:cs typeface="Tahoma"/>
              </a:rPr>
              <a:t>(due to pleural effusion)</a:t>
            </a:r>
            <a:endParaRPr sz="20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12700">
              <a:spcBef>
                <a:spcPts val="575"/>
              </a:spcBef>
            </a:pPr>
            <a:r>
              <a:rPr sz="2000" dirty="0">
                <a:latin typeface="Tahoma"/>
                <a:cs typeface="Tahoma"/>
              </a:rPr>
              <a:t>-abdominal</a:t>
            </a:r>
            <a:r>
              <a:rPr sz="2000" spc="-70" dirty="0">
                <a:latin typeface="Tahoma"/>
                <a:cs typeface="Tahoma"/>
              </a:rPr>
              <a:t> </a:t>
            </a:r>
            <a:r>
              <a:rPr sz="2000" dirty="0" smtClean="0">
                <a:latin typeface="Tahoma"/>
                <a:cs typeface="Tahoma"/>
              </a:rPr>
              <a:t>pain</a:t>
            </a:r>
            <a:r>
              <a:rPr lang="en-US" sz="2000" dirty="0" smtClean="0">
                <a:latin typeface="Tahoma"/>
                <a:cs typeface="Tahoma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ahoma"/>
                <a:cs typeface="Tahoma"/>
              </a:rPr>
              <a:t>, cramps (if severe must r\o spontaneous peritonitis)</a:t>
            </a:r>
            <a:endParaRPr sz="20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dirty="0">
                <a:latin typeface="Tahoma"/>
                <a:cs typeface="Tahoma"/>
              </a:rPr>
              <a:t>-diarreoha</a:t>
            </a:r>
            <a:r>
              <a:rPr sz="2000" spc="-4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and</a:t>
            </a:r>
            <a:r>
              <a:rPr sz="2000" spc="-45" dirty="0">
                <a:latin typeface="Tahoma"/>
                <a:cs typeface="Tahoma"/>
              </a:rPr>
              <a:t> </a:t>
            </a:r>
            <a:r>
              <a:rPr sz="2000" dirty="0" smtClean="0">
                <a:latin typeface="Tahoma"/>
                <a:cs typeface="Tahoma"/>
              </a:rPr>
              <a:t>vomiting</a:t>
            </a:r>
            <a:endParaRPr lang="en-US" sz="2000" dirty="0" smtClean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spc="-5" dirty="0" smtClean="0">
                <a:latin typeface="Tahoma"/>
                <a:cs typeface="Tahoma"/>
              </a:rPr>
              <a:t>-first</a:t>
            </a:r>
            <a:r>
              <a:rPr sz="2000" dirty="0" smtClean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presentation</a:t>
            </a:r>
            <a:r>
              <a:rPr sz="2000" spc="-25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/relapse…..age</a:t>
            </a:r>
            <a:r>
              <a:rPr sz="2000" spc="-1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at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dx</a:t>
            </a:r>
            <a:r>
              <a:rPr sz="2000" spc="-1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,</a:t>
            </a:r>
            <a:r>
              <a:rPr sz="2000" spc="-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trigger</a:t>
            </a:r>
            <a:r>
              <a:rPr sz="2000" spc="-2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URTI</a:t>
            </a:r>
            <a:r>
              <a:rPr sz="2000" spc="10" dirty="0">
                <a:latin typeface="Tahoma"/>
                <a:cs typeface="Tahoma"/>
              </a:rPr>
              <a:t> </a:t>
            </a:r>
            <a:r>
              <a:rPr sz="2000" dirty="0" smtClean="0">
                <a:latin typeface="Tahoma"/>
                <a:cs typeface="Tahoma"/>
              </a:rPr>
              <a:t>?</a:t>
            </a:r>
            <a:endParaRPr lang="en-US" sz="2000" dirty="0" smtClean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lang="en-US" sz="2000" dirty="0" smtClean="0">
                <a:solidFill>
                  <a:srgbClr val="FF0000"/>
                </a:solidFill>
                <a:latin typeface="Tahoma"/>
                <a:cs typeface="Tahoma"/>
              </a:rPr>
              <a:t>If previously </a:t>
            </a:r>
            <a:r>
              <a:rPr lang="en-US" sz="2000" dirty="0" err="1" smtClean="0">
                <a:solidFill>
                  <a:srgbClr val="FF0000"/>
                </a:solidFill>
                <a:latin typeface="Tahoma"/>
                <a:cs typeface="Tahoma"/>
              </a:rPr>
              <a:t>diagnosed,ask</a:t>
            </a:r>
            <a:r>
              <a:rPr lang="en-US" sz="2000" dirty="0" smtClean="0">
                <a:solidFill>
                  <a:srgbClr val="FF0000"/>
                </a:solidFill>
                <a:latin typeface="Tahoma"/>
                <a:cs typeface="Tahoma"/>
              </a:rPr>
              <a:t> about </a:t>
            </a:r>
            <a:r>
              <a:rPr lang="en-US" sz="2000" dirty="0" err="1" smtClean="0">
                <a:solidFill>
                  <a:srgbClr val="FF0000"/>
                </a:solidFill>
                <a:latin typeface="Tahoma"/>
                <a:cs typeface="Tahoma"/>
              </a:rPr>
              <a:t>treatment,if</a:t>
            </a:r>
            <a:r>
              <a:rPr lang="en-US" sz="2000" dirty="0" smtClean="0">
                <a:solidFill>
                  <a:srgbClr val="FF0000"/>
                </a:solidFill>
                <a:latin typeface="Tahoma"/>
                <a:cs typeface="Tahoma"/>
              </a:rPr>
              <a:t> do </a:t>
            </a:r>
            <a:r>
              <a:rPr lang="en-US" sz="2000" dirty="0" err="1" smtClean="0">
                <a:solidFill>
                  <a:srgbClr val="FF0000"/>
                </a:solidFill>
                <a:latin typeface="Tahoma"/>
                <a:cs typeface="Tahoma"/>
              </a:rPr>
              <a:t>biopsy,age</a:t>
            </a:r>
            <a:r>
              <a:rPr lang="en-US" sz="2000" dirty="0" smtClean="0">
                <a:solidFill>
                  <a:srgbClr val="FF0000"/>
                </a:solidFill>
                <a:latin typeface="Tahoma"/>
                <a:cs typeface="Tahoma"/>
              </a:rPr>
              <a:t> of diagnosis </a:t>
            </a:r>
            <a:endParaRPr sz="20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000" spc="-5" dirty="0">
                <a:latin typeface="Tahoma"/>
                <a:cs typeface="Tahoma"/>
              </a:rPr>
              <a:t>-treatment</a:t>
            </a:r>
            <a:r>
              <a:rPr sz="2000" spc="-3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and</a:t>
            </a:r>
            <a:r>
              <a:rPr sz="2000" spc="-1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medications</a:t>
            </a:r>
            <a:r>
              <a:rPr sz="2000" spc="-4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received</a:t>
            </a:r>
            <a:endParaRPr sz="20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dirty="0">
                <a:latin typeface="Tahoma"/>
                <a:cs typeface="Tahoma"/>
              </a:rPr>
              <a:t>-blood</a:t>
            </a:r>
            <a:r>
              <a:rPr sz="2000" spc="-3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transfusions, infections</a:t>
            </a:r>
            <a:r>
              <a:rPr sz="2000" spc="-3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(hep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B,C)</a:t>
            </a:r>
            <a:endParaRPr sz="20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000" dirty="0">
                <a:latin typeface="Tahoma"/>
                <a:cs typeface="Tahoma"/>
              </a:rPr>
              <a:t>-arthritis</a:t>
            </a:r>
            <a:r>
              <a:rPr sz="2000" spc="-4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,</a:t>
            </a:r>
            <a:r>
              <a:rPr sz="2000" spc="-1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ulcers ,</a:t>
            </a:r>
            <a:r>
              <a:rPr sz="2000" spc="-35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skin rash</a:t>
            </a:r>
            <a:endParaRPr sz="20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000" spc="-5" dirty="0">
                <a:latin typeface="Tahoma"/>
                <a:cs typeface="Tahoma"/>
              </a:rPr>
              <a:t>-</a:t>
            </a:r>
            <a:r>
              <a:rPr sz="2000" spc="-5" dirty="0" smtClean="0">
                <a:latin typeface="Tahoma"/>
                <a:cs typeface="Tahoma"/>
              </a:rPr>
              <a:t>Hematuria</a:t>
            </a:r>
            <a:r>
              <a:rPr lang="en-US" sz="2000" spc="-5" dirty="0" smtClean="0">
                <a:latin typeface="Tahoma"/>
                <a:cs typeface="Tahoma"/>
              </a:rPr>
              <a:t> </a:t>
            </a:r>
            <a:r>
              <a:rPr lang="en-US" sz="2000" spc="-5" dirty="0" smtClean="0">
                <a:solidFill>
                  <a:srgbClr val="FF0000"/>
                </a:solidFill>
                <a:latin typeface="Tahoma"/>
                <a:cs typeface="Tahoma"/>
              </a:rPr>
              <a:t>, usually normal urine output</a:t>
            </a:r>
            <a:endParaRPr sz="20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spc="-5" dirty="0">
                <a:latin typeface="Tahoma"/>
                <a:cs typeface="Tahoma"/>
              </a:rPr>
              <a:t>-Headache</a:t>
            </a:r>
            <a:r>
              <a:rPr sz="2000" spc="-2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and</a:t>
            </a:r>
            <a:r>
              <a:rPr sz="2000" spc="-15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blurred</a:t>
            </a:r>
            <a:r>
              <a:rPr sz="2000" spc="-45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vision</a:t>
            </a:r>
            <a:endParaRPr sz="20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944321"/>
            <a:ext cx="52139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Urine</a:t>
            </a:r>
            <a:r>
              <a:rPr sz="4400" spc="-45" dirty="0"/>
              <a:t> </a:t>
            </a:r>
            <a:r>
              <a:rPr sz="4400" spc="-5" dirty="0"/>
              <a:t>Dipstick</a:t>
            </a:r>
            <a:r>
              <a:rPr sz="4400" spc="-50" dirty="0"/>
              <a:t> </a:t>
            </a:r>
            <a:r>
              <a:rPr sz="4400" dirty="0"/>
              <a:t>test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261617" y="1963953"/>
            <a:ext cx="6693534" cy="3653564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17475">
              <a:lnSpc>
                <a:spcPct val="100000"/>
              </a:lnSpc>
              <a:spcBef>
                <a:spcPts val="770"/>
              </a:spcBef>
            </a:pPr>
            <a:r>
              <a:rPr sz="2800" b="1" spc="-10" dirty="0">
                <a:latin typeface="Tahoma"/>
                <a:cs typeface="Tahoma"/>
              </a:rPr>
              <a:t>urine</a:t>
            </a:r>
            <a:r>
              <a:rPr sz="2800" b="1" dirty="0">
                <a:latin typeface="Tahoma"/>
                <a:cs typeface="Tahoma"/>
              </a:rPr>
              <a:t> </a:t>
            </a:r>
            <a:r>
              <a:rPr sz="2800" b="1" spc="-10" dirty="0">
                <a:latin typeface="Tahoma"/>
                <a:cs typeface="Tahoma"/>
              </a:rPr>
              <a:t>dipstick</a:t>
            </a:r>
            <a:r>
              <a:rPr sz="2800" b="1" spc="5" dirty="0">
                <a:latin typeface="Tahoma"/>
                <a:cs typeface="Tahoma"/>
              </a:rPr>
              <a:t> </a:t>
            </a:r>
            <a:r>
              <a:rPr sz="2800" b="1" spc="-5" dirty="0">
                <a:latin typeface="Tahoma"/>
                <a:cs typeface="Tahoma"/>
              </a:rPr>
              <a:t>test</a:t>
            </a:r>
            <a:r>
              <a:rPr sz="2800" b="1" spc="70" dirty="0">
                <a:latin typeface="Tahoma"/>
                <a:cs typeface="Tahoma"/>
              </a:rPr>
              <a:t> </a:t>
            </a:r>
            <a:r>
              <a:rPr sz="2800" b="1" spc="-5" dirty="0">
                <a:latin typeface="Tahoma"/>
                <a:cs typeface="Tahoma"/>
              </a:rPr>
              <a:t>or</a:t>
            </a:r>
            <a:r>
              <a:rPr sz="2800" b="1" dirty="0">
                <a:latin typeface="Tahoma"/>
                <a:cs typeface="Tahoma"/>
              </a:rPr>
              <a:t> </a:t>
            </a:r>
            <a:r>
              <a:rPr sz="2800" b="1" spc="-10" dirty="0">
                <a:latin typeface="Tahoma"/>
                <a:cs typeface="Tahoma"/>
              </a:rPr>
              <a:t>R&amp;M</a:t>
            </a:r>
            <a:endParaRPr sz="2800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  <a:tab pos="5087620" algn="l"/>
              </a:tabLst>
            </a:pPr>
            <a:r>
              <a:rPr sz="2800" spc="-5" dirty="0">
                <a:latin typeface="Tahoma"/>
                <a:cs typeface="Tahoma"/>
              </a:rPr>
              <a:t>negative</a:t>
            </a:r>
            <a:r>
              <a:rPr sz="2800" spc="3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or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trace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(150 mg/L)	…..normal</a:t>
            </a:r>
            <a:endParaRPr sz="2800" dirty="0">
              <a:latin typeface="Tahoma"/>
              <a:cs typeface="Tahoma"/>
            </a:endParaRPr>
          </a:p>
          <a:p>
            <a:pPr marL="466725" indent="-454659">
              <a:lnSpc>
                <a:spcPct val="100000"/>
              </a:lnSpc>
              <a:spcBef>
                <a:spcPts val="67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466725" algn="l"/>
                <a:tab pos="467359" algn="l"/>
              </a:tabLst>
            </a:pPr>
            <a:r>
              <a:rPr sz="2800" spc="-5" dirty="0">
                <a:latin typeface="Tahoma"/>
                <a:cs typeface="Tahoma"/>
              </a:rPr>
              <a:t>1+</a:t>
            </a:r>
            <a:r>
              <a:rPr sz="2800" spc="-4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(300 mg/L),</a:t>
            </a:r>
            <a:endParaRPr sz="2800" dirty="0">
              <a:latin typeface="Tahoma"/>
              <a:cs typeface="Tahoma"/>
            </a:endParaRPr>
          </a:p>
          <a:p>
            <a:pPr marL="466725" indent="-454659">
              <a:lnSpc>
                <a:spcPct val="100000"/>
              </a:lnSpc>
              <a:spcBef>
                <a:spcPts val="67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466725" algn="l"/>
                <a:tab pos="467359" algn="l"/>
              </a:tabLst>
            </a:pPr>
            <a:r>
              <a:rPr sz="2800" spc="-5" dirty="0">
                <a:latin typeface="Tahoma"/>
                <a:cs typeface="Tahoma"/>
              </a:rPr>
              <a:t>2+</a:t>
            </a:r>
            <a:r>
              <a:rPr sz="2800" spc="-3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(1000 mg/L),</a:t>
            </a:r>
            <a:endParaRPr sz="2800" dirty="0">
              <a:latin typeface="Tahoma"/>
              <a:cs typeface="Tahoma"/>
            </a:endParaRPr>
          </a:p>
          <a:p>
            <a:pPr marL="466725" indent="-454659">
              <a:lnSpc>
                <a:spcPct val="100000"/>
              </a:lnSpc>
              <a:spcBef>
                <a:spcPts val="67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466725" algn="l"/>
                <a:tab pos="467359" algn="l"/>
              </a:tabLst>
            </a:pPr>
            <a:r>
              <a:rPr sz="2800" spc="-5" dirty="0">
                <a:latin typeface="Tahoma"/>
                <a:cs typeface="Tahoma"/>
              </a:rPr>
              <a:t>3+</a:t>
            </a:r>
            <a:r>
              <a:rPr sz="2800" spc="-4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(3000mg/L),</a:t>
            </a:r>
            <a:endParaRPr sz="2800" dirty="0">
              <a:latin typeface="Tahoma"/>
              <a:cs typeface="Tahoma"/>
            </a:endParaRPr>
          </a:p>
          <a:p>
            <a:pPr marL="466725" indent="-454659">
              <a:lnSpc>
                <a:spcPct val="100000"/>
              </a:lnSpc>
              <a:spcBef>
                <a:spcPts val="67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466725" algn="l"/>
                <a:tab pos="467359" algn="l"/>
              </a:tabLst>
            </a:pPr>
            <a:r>
              <a:rPr sz="2800" spc="-5" dirty="0">
                <a:latin typeface="Tahoma"/>
                <a:cs typeface="Tahoma"/>
              </a:rPr>
              <a:t>4+</a:t>
            </a:r>
            <a:r>
              <a:rPr sz="2800" spc="-3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(20000 mg/L</a:t>
            </a:r>
            <a:r>
              <a:rPr sz="2800" spc="-5" dirty="0" smtClean="0">
                <a:latin typeface="Tahoma"/>
                <a:cs typeface="Tahoma"/>
              </a:rPr>
              <a:t>).</a:t>
            </a:r>
            <a:endParaRPr lang="en-US" sz="2800" spc="-5" dirty="0" smtClean="0">
              <a:latin typeface="Tahoma"/>
              <a:cs typeface="Tahoma"/>
            </a:endParaRPr>
          </a:p>
          <a:p>
            <a:pPr marL="466725" indent="-454659">
              <a:lnSpc>
                <a:spcPct val="100000"/>
              </a:lnSpc>
              <a:spcBef>
                <a:spcPts val="67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466725" algn="l"/>
                <a:tab pos="467359" algn="l"/>
              </a:tabLst>
            </a:pPr>
            <a:r>
              <a:rPr lang="en-US" sz="2800" spc="-5" dirty="0" smtClean="0">
                <a:solidFill>
                  <a:srgbClr val="FF0000"/>
                </a:solidFill>
                <a:latin typeface="Tahoma"/>
                <a:cs typeface="Tahoma"/>
              </a:rPr>
              <a:t>All are abnormal readings</a:t>
            </a:r>
            <a:endParaRPr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493" y="944321"/>
            <a:ext cx="138049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Tahoma"/>
                <a:cs typeface="Tahoma"/>
              </a:rPr>
              <a:t>Exam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3000" y="1828800"/>
            <a:ext cx="7158355" cy="4953279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dirty="0">
                <a:latin typeface="Tahoma"/>
                <a:cs typeface="Tahoma"/>
              </a:rPr>
              <a:t>-general</a:t>
            </a:r>
            <a:r>
              <a:rPr sz="3200" spc="-5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condition</a:t>
            </a:r>
            <a:endParaRPr sz="32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Tahoma"/>
                <a:cs typeface="Tahoma"/>
              </a:rPr>
              <a:t>-vital signs </a:t>
            </a:r>
            <a:r>
              <a:rPr sz="3200" dirty="0">
                <a:solidFill>
                  <a:srgbClr val="FF0000"/>
                </a:solidFill>
                <a:latin typeface="Tahoma"/>
                <a:cs typeface="Tahoma"/>
              </a:rPr>
              <a:t>( </a:t>
            </a:r>
            <a:r>
              <a:rPr sz="3200" spc="-5" dirty="0">
                <a:solidFill>
                  <a:srgbClr val="FF0000"/>
                </a:solidFill>
                <a:latin typeface="Tahoma"/>
                <a:cs typeface="Tahoma"/>
              </a:rPr>
              <a:t>BP </a:t>
            </a:r>
            <a:r>
              <a:rPr lang="en-US" sz="3200" spc="-5" dirty="0" smtClean="0">
                <a:solidFill>
                  <a:srgbClr val="FF0000"/>
                </a:solidFill>
                <a:latin typeface="Tahoma"/>
                <a:cs typeface="Tahoma"/>
              </a:rPr>
              <a:t> mainly normal in </a:t>
            </a:r>
            <a:r>
              <a:rPr lang="en-US" sz="3200" spc="-5" dirty="0" err="1" smtClean="0">
                <a:solidFill>
                  <a:srgbClr val="FF0000"/>
                </a:solidFill>
                <a:latin typeface="Tahoma"/>
                <a:cs typeface="Tahoma"/>
              </a:rPr>
              <a:t>nephrotic</a:t>
            </a:r>
            <a:r>
              <a:rPr lang="en-US" sz="3200" spc="-5" dirty="0" smtClean="0">
                <a:latin typeface="Tahoma"/>
                <a:cs typeface="Tahoma"/>
              </a:rPr>
              <a:t> </a:t>
            </a:r>
            <a:r>
              <a:rPr sz="3200" dirty="0" smtClean="0">
                <a:latin typeface="Tahoma"/>
                <a:cs typeface="Tahoma"/>
              </a:rPr>
              <a:t>…</a:t>
            </a:r>
            <a:r>
              <a:rPr sz="3200" dirty="0" err="1" smtClean="0">
                <a:latin typeface="Tahoma"/>
                <a:cs typeface="Tahoma"/>
              </a:rPr>
              <a:t>orthosotatic</a:t>
            </a:r>
            <a:r>
              <a:rPr sz="3200" spc="-10" dirty="0" smtClean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changes)</a:t>
            </a:r>
            <a:endParaRPr sz="32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ahoma"/>
                <a:cs typeface="Tahoma"/>
              </a:rPr>
              <a:t>-edema</a:t>
            </a:r>
            <a:r>
              <a:rPr sz="3200" spc="-6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pitting</a:t>
            </a: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spc="-5" dirty="0">
                <a:latin typeface="Tahoma"/>
                <a:cs typeface="Tahoma"/>
              </a:rPr>
              <a:t>-cardiac</a:t>
            </a:r>
            <a:r>
              <a:rPr sz="3200" spc="-4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and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chest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spc="-5" dirty="0" smtClean="0">
                <a:latin typeface="Tahoma"/>
                <a:cs typeface="Tahoma"/>
              </a:rPr>
              <a:t>exam</a:t>
            </a:r>
            <a:r>
              <a:rPr lang="en-US" sz="3200" spc="-5" dirty="0" smtClean="0">
                <a:latin typeface="Tahoma"/>
                <a:cs typeface="Tahoma"/>
              </a:rPr>
              <a:t> </a:t>
            </a:r>
            <a:r>
              <a:rPr lang="en-US" sz="3200" spc="-5" dirty="0" smtClean="0">
                <a:solidFill>
                  <a:srgbClr val="FF0000"/>
                </a:solidFill>
                <a:latin typeface="Tahoma"/>
                <a:cs typeface="Tahoma"/>
              </a:rPr>
              <a:t>(mainly normal, if effusion :dullness on percussion and decrease air entry and limited lung expansion)</a:t>
            </a:r>
            <a:endParaRPr sz="32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3200" dirty="0">
                <a:latin typeface="Tahoma"/>
                <a:cs typeface="Tahoma"/>
              </a:rPr>
              <a:t>-abdomen</a:t>
            </a:r>
            <a:r>
              <a:rPr sz="3200" spc="-5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exam</a:t>
            </a:r>
            <a:endParaRPr sz="32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4644" y="1063878"/>
            <a:ext cx="38474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Idiopathic</a:t>
            </a:r>
            <a:r>
              <a:rPr sz="4400" spc="-95" dirty="0"/>
              <a:t> </a:t>
            </a:r>
            <a:r>
              <a:rPr sz="4400" dirty="0"/>
              <a:t>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261617" y="1963953"/>
            <a:ext cx="6421120" cy="301307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Differential</a:t>
            </a:r>
            <a:r>
              <a:rPr sz="2800" u="heavy" spc="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diagnosis</a:t>
            </a:r>
            <a:r>
              <a:rPr sz="2800" spc="-5" dirty="0">
                <a:latin typeface="Tahoma"/>
                <a:cs typeface="Tahoma"/>
              </a:rPr>
              <a:t>:</a:t>
            </a:r>
            <a:endParaRPr sz="28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protein-losing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enteropathy,</a:t>
            </a:r>
            <a:endParaRPr sz="28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hepatic</a:t>
            </a:r>
            <a:r>
              <a:rPr sz="2800" spc="-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failure,</a:t>
            </a:r>
            <a:endParaRPr sz="28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congestive heart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failure,</a:t>
            </a:r>
            <a:endParaRPr sz="2800">
              <a:latin typeface="Tahoma"/>
              <a:cs typeface="Tahoma"/>
            </a:endParaRPr>
          </a:p>
          <a:p>
            <a:pPr marL="355600" marR="5080" indent="-342900">
              <a:lnSpc>
                <a:spcPct val="100000"/>
              </a:lnSpc>
              <a:spcBef>
                <a:spcPts val="67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  <a:tab pos="1463040" algn="l"/>
              </a:tabLst>
            </a:pPr>
            <a:r>
              <a:rPr sz="2800" spc="-5" dirty="0">
                <a:latin typeface="Tahoma"/>
                <a:cs typeface="Tahoma"/>
              </a:rPr>
              <a:t>Other	chronic glomerulonephritis, and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protein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malnutrition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493" y="944321"/>
            <a:ext cx="34664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Tahoma"/>
                <a:cs typeface="Tahoma"/>
              </a:rPr>
              <a:t>Investigations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96441" y="1704208"/>
            <a:ext cx="6635115" cy="4771178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3200" spc="-5" dirty="0">
                <a:latin typeface="Tahoma"/>
                <a:cs typeface="Tahoma"/>
              </a:rPr>
              <a:t>-</a:t>
            </a:r>
            <a:r>
              <a:rPr sz="2800" spc="-5" dirty="0">
                <a:latin typeface="Tahoma"/>
                <a:cs typeface="Tahoma"/>
              </a:rPr>
              <a:t>Urine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R&amp;M .. For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protein</a:t>
            </a:r>
            <a:r>
              <a:rPr sz="2800" spc="-5" dirty="0">
                <a:latin typeface="Tahoma"/>
                <a:cs typeface="Tahoma"/>
              </a:rPr>
              <a:t> and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RBC</a:t>
            </a:r>
            <a:endParaRPr sz="28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2800" spc="-5" dirty="0">
                <a:latin typeface="Tahoma"/>
                <a:cs typeface="Tahoma"/>
              </a:rPr>
              <a:t>-</a:t>
            </a:r>
            <a:r>
              <a:rPr sz="2800" b="1" spc="-5" dirty="0">
                <a:latin typeface="Tahoma"/>
                <a:cs typeface="Tahoma"/>
              </a:rPr>
              <a:t>24h</a:t>
            </a:r>
            <a:r>
              <a:rPr sz="2800" b="1" spc="10" dirty="0">
                <a:latin typeface="Tahoma"/>
                <a:cs typeface="Tahoma"/>
              </a:rPr>
              <a:t> </a:t>
            </a:r>
            <a:r>
              <a:rPr sz="2800" b="1" spc="-10" dirty="0">
                <a:latin typeface="Tahoma"/>
                <a:cs typeface="Tahoma"/>
              </a:rPr>
              <a:t>urine</a:t>
            </a:r>
            <a:r>
              <a:rPr sz="2800" b="1" dirty="0">
                <a:latin typeface="Tahoma"/>
                <a:cs typeface="Tahoma"/>
              </a:rPr>
              <a:t> </a:t>
            </a:r>
            <a:r>
              <a:rPr sz="2800" b="1" spc="-5" dirty="0">
                <a:latin typeface="Tahoma"/>
                <a:cs typeface="Tahoma"/>
              </a:rPr>
              <a:t>collection</a:t>
            </a:r>
            <a:r>
              <a:rPr sz="2800" b="1" spc="30" dirty="0">
                <a:latin typeface="Tahoma"/>
                <a:cs typeface="Tahoma"/>
              </a:rPr>
              <a:t> </a:t>
            </a:r>
            <a:r>
              <a:rPr sz="2800" b="1" spc="-5" dirty="0">
                <a:latin typeface="Tahoma"/>
                <a:cs typeface="Tahoma"/>
              </a:rPr>
              <a:t>or</a:t>
            </a:r>
            <a:r>
              <a:rPr sz="2800" b="1" dirty="0">
                <a:latin typeface="Tahoma"/>
                <a:cs typeface="Tahoma"/>
              </a:rPr>
              <a:t> </a:t>
            </a:r>
            <a:r>
              <a:rPr sz="2800" b="1" spc="-10" dirty="0">
                <a:latin typeface="Tahoma"/>
                <a:cs typeface="Tahoma"/>
              </a:rPr>
              <a:t>Upr/ucr </a:t>
            </a:r>
            <a:r>
              <a:rPr sz="2800" b="1" spc="-5" dirty="0">
                <a:latin typeface="Tahoma"/>
                <a:cs typeface="Tahoma"/>
              </a:rPr>
              <a:t>ratio</a:t>
            </a:r>
            <a:endParaRPr sz="28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800" spc="-5" dirty="0">
                <a:latin typeface="Tahoma"/>
                <a:cs typeface="Tahoma"/>
              </a:rPr>
              <a:t>-Urine</a:t>
            </a:r>
            <a:r>
              <a:rPr sz="2800" spc="-2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culture</a:t>
            </a:r>
            <a:endParaRPr sz="28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ahoma"/>
                <a:cs typeface="Tahoma"/>
              </a:rPr>
              <a:t>-Serum</a:t>
            </a:r>
            <a:r>
              <a:rPr sz="2800" spc="-3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albumin</a:t>
            </a:r>
            <a:endParaRPr sz="28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800" spc="-5" dirty="0">
                <a:latin typeface="Tahoma"/>
                <a:cs typeface="Tahoma"/>
              </a:rPr>
              <a:t>-</a:t>
            </a:r>
            <a:r>
              <a:rPr sz="2800" spc="-5" dirty="0" smtClean="0">
                <a:latin typeface="Tahoma"/>
                <a:cs typeface="Tahoma"/>
              </a:rPr>
              <a:t>KFT</a:t>
            </a:r>
            <a:r>
              <a:rPr lang="en-US" sz="2800" spc="-5" dirty="0" smtClean="0">
                <a:latin typeface="Tahoma"/>
                <a:cs typeface="Tahoma"/>
              </a:rPr>
              <a:t> </a:t>
            </a:r>
            <a:r>
              <a:rPr lang="en-US" sz="2800" spc="-5" dirty="0" smtClean="0">
                <a:solidFill>
                  <a:srgbClr val="FF0000"/>
                </a:solidFill>
                <a:latin typeface="Tahoma"/>
                <a:cs typeface="Tahoma"/>
              </a:rPr>
              <a:t>(mainly </a:t>
            </a:r>
            <a:r>
              <a:rPr lang="en-US" sz="2800" spc="-5" dirty="0" err="1" smtClean="0">
                <a:solidFill>
                  <a:srgbClr val="FF0000"/>
                </a:solidFill>
                <a:latin typeface="Tahoma"/>
                <a:cs typeface="Tahoma"/>
              </a:rPr>
              <a:t>normal,no</a:t>
            </a:r>
            <a:r>
              <a:rPr lang="en-US" sz="2800" spc="-5" dirty="0" smtClean="0">
                <a:solidFill>
                  <a:srgbClr val="FF0000"/>
                </a:solidFill>
                <a:latin typeface="Tahoma"/>
                <a:cs typeface="Tahoma"/>
              </a:rPr>
              <a:t> renal impairment)</a:t>
            </a:r>
            <a:endParaRPr sz="28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ahoma"/>
                <a:cs typeface="Tahoma"/>
              </a:rPr>
              <a:t>-</a:t>
            </a:r>
            <a:r>
              <a:rPr sz="2800" spc="-5" dirty="0" smtClean="0">
                <a:latin typeface="Tahoma"/>
                <a:cs typeface="Tahoma"/>
              </a:rPr>
              <a:t>CBC</a:t>
            </a:r>
            <a:r>
              <a:rPr lang="en-US" sz="2800" spc="-5" dirty="0" smtClean="0">
                <a:latin typeface="Tahoma"/>
                <a:cs typeface="Tahoma"/>
              </a:rPr>
              <a:t> </a:t>
            </a:r>
            <a:r>
              <a:rPr lang="en-US" sz="2800" spc="-5" dirty="0" smtClean="0">
                <a:solidFill>
                  <a:srgbClr val="FF0000"/>
                </a:solidFill>
                <a:latin typeface="Tahoma"/>
                <a:cs typeface="Tahoma"/>
              </a:rPr>
              <a:t>(should be normal)</a:t>
            </a:r>
            <a:endParaRPr sz="28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Tahoma"/>
                <a:cs typeface="Tahoma"/>
              </a:rPr>
              <a:t>-C3</a:t>
            </a:r>
            <a:r>
              <a:rPr sz="2800" spc="-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 C4 level</a:t>
            </a:r>
            <a:endParaRPr sz="28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800" spc="-5" dirty="0">
                <a:latin typeface="Tahoma"/>
                <a:cs typeface="Tahoma"/>
              </a:rPr>
              <a:t>-HBV</a:t>
            </a:r>
            <a:r>
              <a:rPr sz="2800" spc="-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 </a:t>
            </a:r>
            <a:r>
              <a:rPr sz="2800" spc="-10" dirty="0">
                <a:latin typeface="Tahoma"/>
                <a:cs typeface="Tahoma"/>
              </a:rPr>
              <a:t>HCV</a:t>
            </a:r>
            <a:r>
              <a:rPr sz="2800" spc="-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serology</a:t>
            </a:r>
            <a:endParaRPr sz="28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4788535" algn="l"/>
              </a:tabLst>
            </a:pPr>
            <a:r>
              <a:rPr sz="2800" spc="-5" dirty="0">
                <a:latin typeface="Tahoma"/>
                <a:cs typeface="Tahoma"/>
              </a:rPr>
              <a:t>-ANA ,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DS-DNA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AsO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titre	</a:t>
            </a:r>
            <a:r>
              <a:rPr sz="2800" spc="-5" dirty="0">
                <a:latin typeface="Tahoma"/>
                <a:cs typeface="Tahoma"/>
              </a:rPr>
              <a:t>if</a:t>
            </a:r>
            <a:r>
              <a:rPr sz="2800" spc="-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needed</a:t>
            </a:r>
            <a:endParaRPr sz="28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3483" y="1781555"/>
            <a:ext cx="8226552" cy="32003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261617" y="2048382"/>
            <a:ext cx="6602095" cy="4720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FF0000"/>
                </a:solidFill>
                <a:latin typeface="Tahoma"/>
                <a:cs typeface="Tahoma"/>
              </a:rPr>
              <a:t>Renal Biopsy </a:t>
            </a:r>
            <a:r>
              <a:rPr sz="3200" dirty="0">
                <a:solidFill>
                  <a:srgbClr val="FF0000"/>
                </a:solidFill>
                <a:latin typeface="Tahoma"/>
                <a:cs typeface="Tahoma"/>
              </a:rPr>
              <a:t>is only needed </a:t>
            </a:r>
            <a:r>
              <a:rPr sz="3200" spc="-5" dirty="0">
                <a:solidFill>
                  <a:srgbClr val="FF0000"/>
                </a:solidFill>
                <a:latin typeface="Tahoma"/>
                <a:cs typeface="Tahoma"/>
              </a:rPr>
              <a:t>with </a:t>
            </a:r>
            <a:r>
              <a:rPr sz="3200" spc="-98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0000"/>
                </a:solidFill>
                <a:latin typeface="Tahoma"/>
                <a:cs typeface="Tahoma"/>
              </a:rPr>
              <a:t>Atypical</a:t>
            </a:r>
            <a:r>
              <a:rPr sz="32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0000"/>
                </a:solidFill>
                <a:latin typeface="Tahoma"/>
                <a:cs typeface="Tahoma"/>
              </a:rPr>
              <a:t>presentation:</a:t>
            </a:r>
          </a:p>
          <a:p>
            <a:pPr marL="393700" marR="2736850">
              <a:lnSpc>
                <a:spcPct val="120000"/>
              </a:lnSpc>
            </a:pPr>
            <a:r>
              <a:rPr sz="3200" dirty="0">
                <a:latin typeface="Tahoma"/>
                <a:cs typeface="Tahoma"/>
              </a:rPr>
              <a:t>hematuria</a:t>
            </a:r>
            <a:r>
              <a:rPr sz="3200" spc="-3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(</a:t>
            </a:r>
            <a:r>
              <a:rPr sz="3200" spc="-3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gross</a:t>
            </a:r>
            <a:r>
              <a:rPr sz="3200" spc="-2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)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hypertension,</a:t>
            </a:r>
            <a:endParaRPr sz="3200" dirty="0">
              <a:latin typeface="Tahoma"/>
              <a:cs typeface="Tahoma"/>
            </a:endParaRPr>
          </a:p>
          <a:p>
            <a:pPr marL="355600" marR="2295525" indent="38100">
              <a:lnSpc>
                <a:spcPct val="110000"/>
              </a:lnSpc>
              <a:spcBef>
                <a:spcPts val="385"/>
              </a:spcBef>
              <a:tabLst>
                <a:tab pos="2383790" algn="l"/>
              </a:tabLst>
            </a:pPr>
            <a:r>
              <a:rPr sz="3200" spc="-5" dirty="0">
                <a:latin typeface="Tahoma"/>
                <a:cs typeface="Tahoma"/>
              </a:rPr>
              <a:t>renal </a:t>
            </a:r>
            <a:r>
              <a:rPr sz="3200" dirty="0">
                <a:latin typeface="Tahoma"/>
                <a:cs typeface="Tahoma"/>
              </a:rPr>
              <a:t>insufficiency,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hypocompl</a:t>
            </a:r>
            <a:r>
              <a:rPr sz="3200" spc="5" dirty="0">
                <a:latin typeface="Tahoma"/>
                <a:cs typeface="Tahoma"/>
              </a:rPr>
              <a:t>e</a:t>
            </a:r>
            <a:r>
              <a:rPr sz="3200" dirty="0">
                <a:latin typeface="Tahoma"/>
                <a:cs typeface="Tahoma"/>
              </a:rPr>
              <a:t>mentemia  </a:t>
            </a:r>
            <a:r>
              <a:rPr sz="3200" dirty="0">
                <a:solidFill>
                  <a:srgbClr val="FF0000"/>
                </a:solidFill>
                <a:latin typeface="Tahoma"/>
                <a:cs typeface="Tahoma"/>
              </a:rPr>
              <a:t>age</a:t>
            </a:r>
            <a:r>
              <a:rPr sz="3200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0000"/>
                </a:solidFill>
                <a:latin typeface="Tahoma"/>
                <a:cs typeface="Tahoma"/>
              </a:rPr>
              <a:t>&lt;</a:t>
            </a:r>
            <a:r>
              <a:rPr sz="3200" spc="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0000"/>
                </a:solidFill>
                <a:latin typeface="Tahoma"/>
                <a:cs typeface="Tahoma"/>
              </a:rPr>
              <a:t>1yr	or</a:t>
            </a:r>
            <a:r>
              <a:rPr sz="3200" spc="-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0000"/>
                </a:solidFill>
                <a:latin typeface="Tahoma"/>
                <a:cs typeface="Tahoma"/>
              </a:rPr>
              <a:t>&gt;</a:t>
            </a:r>
            <a:r>
              <a:rPr sz="3200" spc="-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200" dirty="0" smtClean="0">
                <a:solidFill>
                  <a:srgbClr val="FF0000"/>
                </a:solidFill>
                <a:latin typeface="Tahoma"/>
                <a:cs typeface="Tahoma"/>
              </a:rPr>
              <a:t>12yr</a:t>
            </a:r>
            <a:r>
              <a:rPr lang="en-US" sz="32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</a:p>
          <a:p>
            <a:pPr marL="355600" marR="2295525" indent="38100">
              <a:lnSpc>
                <a:spcPct val="110000"/>
              </a:lnSpc>
              <a:spcBef>
                <a:spcPts val="385"/>
              </a:spcBef>
              <a:tabLst>
                <a:tab pos="2383790" algn="l"/>
              </a:tabLst>
            </a:pPr>
            <a:r>
              <a:rPr lang="en-US" sz="2400" dirty="0" smtClean="0">
                <a:solidFill>
                  <a:srgbClr val="FF0000"/>
                </a:solidFill>
                <a:latin typeface="Tahoma"/>
                <a:cs typeface="Tahoma"/>
              </a:rPr>
              <a:t>Or not </a:t>
            </a:r>
            <a:r>
              <a:rPr lang="en-US" sz="2400" dirty="0" err="1" smtClean="0">
                <a:solidFill>
                  <a:srgbClr val="FF0000"/>
                </a:solidFill>
                <a:latin typeface="Tahoma"/>
                <a:cs typeface="Tahoma"/>
              </a:rPr>
              <a:t>respnd</a:t>
            </a:r>
            <a:r>
              <a:rPr lang="en-US" sz="2400" dirty="0" smtClean="0">
                <a:solidFill>
                  <a:srgbClr val="FF0000"/>
                </a:solidFill>
                <a:latin typeface="Tahoma"/>
                <a:cs typeface="Tahoma"/>
              </a:rPr>
              <a:t> to steroid or positive family history </a:t>
            </a:r>
            <a:endParaRPr sz="24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944321"/>
            <a:ext cx="556006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Diagnosis</a:t>
            </a:r>
            <a:r>
              <a:rPr sz="4400" spc="-55" dirty="0"/>
              <a:t> </a:t>
            </a:r>
            <a:r>
              <a:rPr sz="4400" dirty="0"/>
              <a:t>MCD</a:t>
            </a:r>
            <a:r>
              <a:rPr sz="4400" spc="-5" dirty="0"/>
              <a:t> </a:t>
            </a:r>
            <a:r>
              <a:rPr sz="2000" spc="-5" dirty="0"/>
              <a:t>summary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1261617" y="2013330"/>
            <a:ext cx="7415530" cy="37934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640080" indent="-342900">
              <a:lnSpc>
                <a:spcPts val="2590"/>
              </a:lnSpc>
              <a:spcBef>
                <a:spcPts val="425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Tahoma"/>
                <a:cs typeface="Tahoma"/>
              </a:rPr>
              <a:t>Urinary</a:t>
            </a:r>
            <a:r>
              <a:rPr sz="2400" spc="-1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protein</a:t>
            </a:r>
            <a:r>
              <a:rPr sz="2400" spc="-3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excretion</a:t>
            </a:r>
            <a:r>
              <a:rPr sz="2400" spc="-1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in</a:t>
            </a:r>
            <a:r>
              <a:rPr sz="2400" spc="-1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the</a:t>
            </a:r>
            <a:r>
              <a:rPr sz="2400" spc="-1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nephrotic</a:t>
            </a:r>
            <a:r>
              <a:rPr sz="2400" spc="-4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range </a:t>
            </a:r>
            <a:r>
              <a:rPr sz="2400" spc="-73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(exceeds </a:t>
            </a:r>
            <a:r>
              <a:rPr sz="2400" spc="-5" dirty="0">
                <a:latin typeface="Tahoma"/>
                <a:cs typeface="Tahoma"/>
              </a:rPr>
              <a:t>40 mg/m2/hr)</a:t>
            </a:r>
            <a:r>
              <a:rPr sz="2400" spc="-2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in </a:t>
            </a:r>
            <a:r>
              <a:rPr sz="2400" spc="-5" dirty="0">
                <a:latin typeface="Tahoma"/>
                <a:cs typeface="Tahoma"/>
              </a:rPr>
              <a:t>children</a:t>
            </a:r>
            <a:endParaRPr sz="2400">
              <a:latin typeface="Tahoma"/>
              <a:cs typeface="Tahoma"/>
            </a:endParaRPr>
          </a:p>
          <a:p>
            <a:pPr marL="355600" marR="425450" indent="-342900">
              <a:lnSpc>
                <a:spcPts val="2590"/>
              </a:lnSpc>
              <a:spcBef>
                <a:spcPts val="580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Tahoma"/>
                <a:cs typeface="Tahoma"/>
              </a:rPr>
              <a:t>microscopic</a:t>
            </a:r>
            <a:r>
              <a:rPr sz="2400" spc="-1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hematuria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may</a:t>
            </a:r>
            <a:r>
              <a:rPr sz="2400" spc="-1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be</a:t>
            </a:r>
            <a:r>
              <a:rPr sz="2400" spc="-1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present</a:t>
            </a:r>
            <a:r>
              <a:rPr sz="2400" spc="-1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in</a:t>
            </a:r>
            <a:r>
              <a:rPr sz="2400" spc="-1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20%</a:t>
            </a:r>
            <a:r>
              <a:rPr sz="2400" dirty="0">
                <a:latin typeface="Tahoma"/>
                <a:cs typeface="Tahoma"/>
              </a:rPr>
              <a:t> of </a:t>
            </a:r>
            <a:r>
              <a:rPr sz="2400" spc="-73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children</a:t>
            </a:r>
            <a:endParaRPr sz="24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254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4965" algn="l"/>
                <a:tab pos="355600" algn="l"/>
                <a:tab pos="2535555" algn="l"/>
                <a:tab pos="2931160" algn="l"/>
              </a:tabLst>
            </a:pPr>
            <a:r>
              <a:rPr sz="2400" spc="-5" dirty="0">
                <a:latin typeface="Tahoma"/>
                <a:cs typeface="Tahoma"/>
              </a:rPr>
              <a:t>serum </a:t>
            </a:r>
            <a:r>
              <a:rPr sz="2400" dirty="0">
                <a:latin typeface="Tahoma"/>
                <a:cs typeface="Tahoma"/>
              </a:rPr>
              <a:t>albumin	is	&lt;</a:t>
            </a:r>
            <a:r>
              <a:rPr sz="2400" spc="-3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2.5 g/dL,</a:t>
            </a:r>
            <a:endParaRPr sz="24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Tahoma"/>
                <a:cs typeface="Tahoma"/>
              </a:rPr>
              <a:t>Serum</a:t>
            </a:r>
            <a:r>
              <a:rPr sz="2400" spc="-1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creatinine</a:t>
            </a:r>
            <a:r>
              <a:rPr sz="240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value</a:t>
            </a:r>
            <a:r>
              <a:rPr sz="2400" spc="-2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is </a:t>
            </a:r>
            <a:r>
              <a:rPr sz="2400" spc="-5" dirty="0">
                <a:latin typeface="Tahoma"/>
                <a:cs typeface="Tahoma"/>
              </a:rPr>
              <a:t>usually normal</a:t>
            </a:r>
            <a:endParaRPr sz="24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285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4965" algn="l"/>
                <a:tab pos="355600" algn="l"/>
                <a:tab pos="1822450" algn="l"/>
              </a:tabLst>
            </a:pPr>
            <a:r>
              <a:rPr sz="2400" spc="-5" dirty="0">
                <a:latin typeface="Tahoma"/>
                <a:cs typeface="Tahoma"/>
              </a:rPr>
              <a:t>increased	serum</a:t>
            </a:r>
            <a:r>
              <a:rPr sz="2400" spc="-1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cholesterol</a:t>
            </a:r>
            <a:r>
              <a:rPr sz="2400" spc="-3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and</a:t>
            </a:r>
            <a:r>
              <a:rPr sz="2400" spc="-1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triglyceride</a:t>
            </a:r>
            <a:endParaRPr sz="24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245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spc="-5" dirty="0">
                <a:latin typeface="Tahoma"/>
                <a:cs typeface="Tahoma"/>
              </a:rPr>
              <a:t>C3</a:t>
            </a:r>
            <a:r>
              <a:rPr sz="2400" spc="-1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and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C4</a:t>
            </a:r>
            <a:r>
              <a:rPr sz="2400" spc="-1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levels</a:t>
            </a:r>
            <a:r>
              <a:rPr sz="2400" spc="-1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are</a:t>
            </a:r>
            <a:r>
              <a:rPr sz="2400" spc="-1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normal.</a:t>
            </a:r>
            <a:endParaRPr sz="2400">
              <a:latin typeface="Tahoma"/>
              <a:cs typeface="Tahoma"/>
            </a:endParaRPr>
          </a:p>
          <a:p>
            <a:pPr marL="355600" marR="5080" indent="-342900">
              <a:lnSpc>
                <a:spcPts val="2590"/>
              </a:lnSpc>
              <a:spcBef>
                <a:spcPts val="665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latin typeface="Tahoma"/>
                <a:cs typeface="Tahoma"/>
              </a:rPr>
              <a:t>Renal biopsy is not </a:t>
            </a:r>
            <a:r>
              <a:rPr sz="2400" spc="-5" dirty="0">
                <a:latin typeface="Tahoma"/>
                <a:cs typeface="Tahoma"/>
              </a:rPr>
              <a:t>required </a:t>
            </a:r>
            <a:r>
              <a:rPr sz="2400" dirty="0">
                <a:latin typeface="Tahoma"/>
                <a:cs typeface="Tahoma"/>
              </a:rPr>
              <a:t>for diagnosis in most </a:t>
            </a:r>
            <a:r>
              <a:rPr sz="2400" spc="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children</a:t>
            </a:r>
            <a:r>
              <a:rPr sz="2400" spc="-2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with</a:t>
            </a:r>
            <a:r>
              <a:rPr sz="2400" dirty="0">
                <a:latin typeface="Tahoma"/>
                <a:cs typeface="Tahoma"/>
              </a:rPr>
              <a:t> Idiopathic</a:t>
            </a:r>
            <a:r>
              <a:rPr sz="2400" spc="-3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nephrotic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syndrome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..(MCD)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33680" rIns="0" bIns="0" rtlCol="0">
            <a:spAutoFit/>
          </a:bodyPr>
          <a:lstStyle/>
          <a:p>
            <a:pPr marL="850900" marR="5080">
              <a:lnSpc>
                <a:spcPts val="4480"/>
              </a:lnSpc>
              <a:spcBef>
                <a:spcPts val="880"/>
              </a:spcBef>
            </a:pPr>
            <a:r>
              <a:rPr sz="4400" b="0" spc="-5" dirty="0">
                <a:latin typeface="Tahoma"/>
                <a:cs typeface="Tahoma"/>
              </a:rPr>
              <a:t>Pathology</a:t>
            </a:r>
            <a:r>
              <a:rPr sz="4400" b="0" spc="-20" dirty="0">
                <a:latin typeface="Tahoma"/>
                <a:cs typeface="Tahoma"/>
              </a:rPr>
              <a:t> </a:t>
            </a:r>
            <a:r>
              <a:rPr spc="-120" dirty="0"/>
              <a:t>Minimal</a:t>
            </a:r>
            <a:r>
              <a:rPr spc="-85" dirty="0"/>
              <a:t> </a:t>
            </a:r>
            <a:r>
              <a:rPr spc="-130" dirty="0"/>
              <a:t>change </a:t>
            </a:r>
            <a:r>
              <a:rPr spc="-1095" dirty="0"/>
              <a:t> </a:t>
            </a:r>
            <a:r>
              <a:rPr spc="-114" dirty="0"/>
              <a:t>disease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1931628"/>
            <a:ext cx="7517130" cy="381381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30"/>
              </a:spcBef>
              <a:buClr>
                <a:srgbClr val="3333CC"/>
              </a:buClr>
              <a:buSzPct val="5593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950" b="1" spc="-95" dirty="0">
                <a:solidFill>
                  <a:srgbClr val="FF0000"/>
                </a:solidFill>
                <a:latin typeface="Tahoma"/>
                <a:cs typeface="Tahoma"/>
              </a:rPr>
              <a:t>Minimal</a:t>
            </a:r>
            <a:r>
              <a:rPr sz="2950" b="1" spc="-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950" b="1" spc="-100" dirty="0">
                <a:solidFill>
                  <a:srgbClr val="FF0000"/>
                </a:solidFill>
                <a:latin typeface="Tahoma"/>
                <a:cs typeface="Tahoma"/>
              </a:rPr>
              <a:t>change</a:t>
            </a:r>
            <a:r>
              <a:rPr sz="2950" b="1" spc="-5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950" b="1" spc="-90" dirty="0">
                <a:solidFill>
                  <a:srgbClr val="FF0000"/>
                </a:solidFill>
                <a:latin typeface="Tahoma"/>
                <a:cs typeface="Tahoma"/>
              </a:rPr>
              <a:t>disease</a:t>
            </a:r>
            <a:r>
              <a:rPr sz="2950" b="1" spc="-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Tahoma"/>
                <a:cs typeface="Tahoma"/>
              </a:rPr>
              <a:t>(85%)</a:t>
            </a:r>
            <a:r>
              <a:rPr sz="2800" spc="-10" dirty="0">
                <a:solidFill>
                  <a:srgbClr val="FF0000"/>
                </a:solidFill>
                <a:latin typeface="Arial MT"/>
                <a:cs typeface="Arial MT"/>
              </a:rPr>
              <a:t>:</a:t>
            </a:r>
            <a:endParaRPr sz="2800" dirty="0">
              <a:solidFill>
                <a:srgbClr val="FF0000"/>
              </a:solidFill>
              <a:latin typeface="Arial MT"/>
              <a:cs typeface="Arial MT"/>
            </a:endParaRPr>
          </a:p>
          <a:p>
            <a:pPr marL="355600" marR="5080" indent="-15240">
              <a:lnSpc>
                <a:spcPct val="100000"/>
              </a:lnSpc>
              <a:spcBef>
                <a:spcPts val="690"/>
              </a:spcBef>
            </a:pPr>
            <a:r>
              <a:rPr sz="2800" b="1" spc="-10" dirty="0">
                <a:latin typeface="Tahoma"/>
                <a:cs typeface="Tahoma"/>
              </a:rPr>
              <a:t>light</a:t>
            </a:r>
            <a:r>
              <a:rPr sz="2800" b="1" spc="15" dirty="0">
                <a:latin typeface="Tahoma"/>
                <a:cs typeface="Tahoma"/>
              </a:rPr>
              <a:t> </a:t>
            </a:r>
            <a:r>
              <a:rPr sz="2800" b="1" spc="-5" dirty="0">
                <a:latin typeface="Tahoma"/>
                <a:cs typeface="Tahoma"/>
              </a:rPr>
              <a:t>microscopy</a:t>
            </a:r>
            <a:r>
              <a:rPr sz="2800" b="1" spc="7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glomeruli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appear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normal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or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show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minimal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increase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mesangial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cells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matrix.</a:t>
            </a:r>
            <a:endParaRPr sz="2800" dirty="0">
              <a:latin typeface="Tahoma"/>
              <a:cs typeface="Tahoma"/>
            </a:endParaRPr>
          </a:p>
          <a:p>
            <a:pPr marL="346075">
              <a:lnSpc>
                <a:spcPct val="100000"/>
              </a:lnSpc>
              <a:spcBef>
                <a:spcPts val="670"/>
              </a:spcBef>
            </a:pPr>
            <a:r>
              <a:rPr sz="2800" b="1" spc="-10" dirty="0">
                <a:latin typeface="Tahoma"/>
                <a:cs typeface="Tahoma"/>
              </a:rPr>
              <a:t>Immunofluorescence</a:t>
            </a:r>
            <a:r>
              <a:rPr sz="2800" b="1" spc="1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: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are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negative,</a:t>
            </a:r>
            <a:endParaRPr sz="2800" dirty="0">
              <a:latin typeface="Tahoma"/>
              <a:cs typeface="Tahoma"/>
            </a:endParaRPr>
          </a:p>
          <a:p>
            <a:pPr marL="355600" marR="1239520" indent="-9525">
              <a:lnSpc>
                <a:spcPct val="100000"/>
              </a:lnSpc>
              <a:spcBef>
                <a:spcPts val="675"/>
              </a:spcBef>
            </a:pPr>
            <a:r>
              <a:rPr sz="2800" b="1" spc="-10" dirty="0">
                <a:latin typeface="Tahoma"/>
                <a:cs typeface="Tahoma"/>
              </a:rPr>
              <a:t>Electron</a:t>
            </a:r>
            <a:r>
              <a:rPr sz="2800" b="1" spc="5" dirty="0">
                <a:latin typeface="Tahoma"/>
                <a:cs typeface="Tahoma"/>
              </a:rPr>
              <a:t> </a:t>
            </a:r>
            <a:r>
              <a:rPr sz="2800" b="1" spc="-5" dirty="0">
                <a:latin typeface="Tahoma"/>
                <a:cs typeface="Tahoma"/>
              </a:rPr>
              <a:t>microscopy</a:t>
            </a:r>
            <a:r>
              <a:rPr sz="2800" b="1" spc="7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simply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reveals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effacement </a:t>
            </a:r>
            <a:r>
              <a:rPr sz="2800" dirty="0">
                <a:latin typeface="Tahoma"/>
                <a:cs typeface="Tahoma"/>
              </a:rPr>
              <a:t>of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</a:t>
            </a:r>
            <a:r>
              <a:rPr sz="2800" spc="-5" dirty="0">
                <a:latin typeface="Tahoma"/>
                <a:cs typeface="Tahoma"/>
              </a:rPr>
              <a:t> epithelial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cell</a:t>
            </a:r>
            <a:r>
              <a:rPr sz="2800" spc="-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foot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processes.</a:t>
            </a:r>
            <a:endParaRPr sz="28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944321"/>
            <a:ext cx="24491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Tahoma"/>
                <a:cs typeface="Tahoma"/>
              </a:rPr>
              <a:t>Pathology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1988030"/>
            <a:ext cx="7397115" cy="3799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3354"/>
              </a:lnSpc>
              <a:spcBef>
                <a:spcPts val="95"/>
              </a:spcBef>
              <a:buClr>
                <a:srgbClr val="3333CC"/>
              </a:buClr>
              <a:buSzPct val="5593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950" b="1" spc="-85" dirty="0">
                <a:latin typeface="Tahoma"/>
                <a:cs typeface="Tahoma"/>
              </a:rPr>
              <a:t>Focal</a:t>
            </a:r>
            <a:r>
              <a:rPr sz="2950" b="1" spc="-40" dirty="0">
                <a:latin typeface="Tahoma"/>
                <a:cs typeface="Tahoma"/>
              </a:rPr>
              <a:t> </a:t>
            </a:r>
            <a:r>
              <a:rPr sz="2950" b="1" spc="-95" dirty="0">
                <a:latin typeface="Tahoma"/>
                <a:cs typeface="Tahoma"/>
              </a:rPr>
              <a:t>segmental</a:t>
            </a:r>
            <a:r>
              <a:rPr sz="2950" b="1" spc="-10" dirty="0">
                <a:latin typeface="Tahoma"/>
                <a:cs typeface="Tahoma"/>
              </a:rPr>
              <a:t> </a:t>
            </a:r>
            <a:r>
              <a:rPr sz="2950" b="1" spc="-90" dirty="0">
                <a:latin typeface="Tahoma"/>
                <a:cs typeface="Tahoma"/>
              </a:rPr>
              <a:t>glomerulosclerosis</a:t>
            </a:r>
            <a:endParaRPr sz="2950">
              <a:latin typeface="Tahoma"/>
              <a:cs typeface="Tahoma"/>
            </a:endParaRPr>
          </a:p>
          <a:p>
            <a:pPr marL="355600">
              <a:lnSpc>
                <a:spcPts val="3175"/>
              </a:lnSpc>
            </a:pPr>
            <a:r>
              <a:rPr sz="2800" spc="-10" dirty="0">
                <a:latin typeface="Tahoma"/>
                <a:cs typeface="Tahoma"/>
              </a:rPr>
              <a:t>(10%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total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cases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)</a:t>
            </a:r>
            <a:endParaRPr sz="2800">
              <a:latin typeface="Tahoma"/>
              <a:cs typeface="Tahoma"/>
            </a:endParaRPr>
          </a:p>
          <a:p>
            <a:pPr marL="12700" marR="289560" indent="333375">
              <a:lnSpc>
                <a:spcPts val="3030"/>
              </a:lnSpc>
              <a:spcBef>
                <a:spcPts val="715"/>
              </a:spcBef>
            </a:pPr>
            <a:r>
              <a:rPr sz="2800" spc="-5" dirty="0">
                <a:latin typeface="Tahoma"/>
                <a:cs typeface="Tahoma"/>
              </a:rPr>
              <a:t>glomeruli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show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mesangial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proliferation</a:t>
            </a:r>
            <a:r>
              <a:rPr sz="2800" spc="4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segmental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scarring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light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microscopy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.</a:t>
            </a:r>
            <a:endParaRPr sz="2800">
              <a:latin typeface="Tahoma"/>
              <a:cs typeface="Tahoma"/>
            </a:endParaRPr>
          </a:p>
          <a:p>
            <a:pPr marL="12700" marR="20320" indent="419100">
              <a:lnSpc>
                <a:spcPts val="3020"/>
              </a:lnSpc>
              <a:spcBef>
                <a:spcPts val="670"/>
              </a:spcBef>
            </a:pPr>
            <a:r>
              <a:rPr sz="2800" b="1" spc="-10" dirty="0">
                <a:latin typeface="Tahoma"/>
                <a:cs typeface="Tahoma"/>
              </a:rPr>
              <a:t>immunofluorescence</a:t>
            </a:r>
            <a:r>
              <a:rPr sz="2800" b="1" spc="50" dirty="0">
                <a:latin typeface="Tahoma"/>
                <a:cs typeface="Tahoma"/>
              </a:rPr>
              <a:t> </a:t>
            </a:r>
            <a:r>
              <a:rPr sz="2800" b="1" spc="-5" dirty="0">
                <a:latin typeface="Tahoma"/>
                <a:cs typeface="Tahoma"/>
              </a:rPr>
              <a:t>microscopy</a:t>
            </a:r>
            <a:r>
              <a:rPr sz="2800" b="1" spc="8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shows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IgM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5" dirty="0">
                <a:latin typeface="Tahoma"/>
                <a:cs typeface="Tahoma"/>
              </a:rPr>
              <a:t>C3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staining.</a:t>
            </a:r>
            <a:endParaRPr sz="2800">
              <a:latin typeface="Tahoma"/>
              <a:cs typeface="Tahoma"/>
            </a:endParaRPr>
          </a:p>
          <a:p>
            <a:pPr marL="12700" marR="5080" indent="313690">
              <a:lnSpc>
                <a:spcPts val="3020"/>
              </a:lnSpc>
              <a:spcBef>
                <a:spcPts val="680"/>
              </a:spcBef>
            </a:pPr>
            <a:r>
              <a:rPr sz="2800" b="1" spc="-10" dirty="0">
                <a:latin typeface="Tahoma"/>
                <a:cs typeface="Tahoma"/>
              </a:rPr>
              <a:t>Electron</a:t>
            </a:r>
            <a:r>
              <a:rPr sz="2800" b="1" spc="25" dirty="0">
                <a:latin typeface="Tahoma"/>
                <a:cs typeface="Tahoma"/>
              </a:rPr>
              <a:t> </a:t>
            </a:r>
            <a:r>
              <a:rPr sz="2800" b="1" spc="-5" dirty="0">
                <a:latin typeface="Tahoma"/>
                <a:cs typeface="Tahoma"/>
              </a:rPr>
              <a:t>microscopy</a:t>
            </a:r>
            <a:r>
              <a:rPr sz="2800" b="1" spc="8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shows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segmental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scarring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glomerular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tuft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with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obliteration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 </a:t>
            </a:r>
            <a:r>
              <a:rPr sz="2800" spc="-10" dirty="0">
                <a:latin typeface="Tahoma"/>
                <a:cs typeface="Tahoma"/>
              </a:rPr>
              <a:t>the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glomerular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capillary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lumen.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944321"/>
            <a:ext cx="24491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Tahoma"/>
                <a:cs typeface="Tahoma"/>
              </a:rPr>
              <a:t>Pathology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1945358"/>
            <a:ext cx="7569200" cy="31172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3525"/>
              </a:lnSpc>
              <a:spcBef>
                <a:spcPts val="95"/>
              </a:spcBef>
              <a:buClr>
                <a:srgbClr val="3333CC"/>
              </a:buClr>
              <a:buSzPct val="5593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950" b="1" spc="-95" dirty="0">
                <a:latin typeface="Tahoma"/>
                <a:cs typeface="Tahoma"/>
              </a:rPr>
              <a:t>Mesangial</a:t>
            </a:r>
            <a:r>
              <a:rPr sz="2950" b="1" spc="-50" dirty="0">
                <a:latin typeface="Tahoma"/>
                <a:cs typeface="Tahoma"/>
              </a:rPr>
              <a:t> </a:t>
            </a:r>
            <a:r>
              <a:rPr sz="2950" b="1" spc="-80" dirty="0">
                <a:latin typeface="Tahoma"/>
                <a:cs typeface="Tahoma"/>
              </a:rPr>
              <a:t>proliferation</a:t>
            </a:r>
            <a:endParaRPr sz="2950">
              <a:latin typeface="Tahoma"/>
              <a:cs typeface="Tahoma"/>
            </a:endParaRPr>
          </a:p>
          <a:p>
            <a:pPr marL="12700" marR="331470" indent="111125">
              <a:lnSpc>
                <a:spcPts val="2690"/>
              </a:lnSpc>
              <a:spcBef>
                <a:spcPts val="635"/>
              </a:spcBef>
            </a:pPr>
            <a:r>
              <a:rPr sz="2800" spc="-5" dirty="0">
                <a:latin typeface="Tahoma"/>
                <a:cs typeface="Tahoma"/>
              </a:rPr>
              <a:t>diffuse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increase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mesangial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cells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matrix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on light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microscopy.</a:t>
            </a:r>
            <a:endParaRPr sz="2800">
              <a:latin typeface="Tahoma"/>
              <a:cs typeface="Tahoma"/>
            </a:endParaRPr>
          </a:p>
          <a:p>
            <a:pPr marL="12700" marR="1209040" indent="111125">
              <a:lnSpc>
                <a:spcPts val="2690"/>
              </a:lnSpc>
              <a:spcBef>
                <a:spcPts val="670"/>
              </a:spcBef>
            </a:pPr>
            <a:r>
              <a:rPr sz="2800" spc="-5" dirty="0">
                <a:latin typeface="Tahoma"/>
                <a:cs typeface="Tahoma"/>
              </a:rPr>
              <a:t>Immunofluorescence microscopy </a:t>
            </a:r>
            <a:r>
              <a:rPr sz="2800" spc="-10" dirty="0">
                <a:latin typeface="Tahoma"/>
                <a:cs typeface="Tahoma"/>
              </a:rPr>
              <a:t>shows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mesangial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IgM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and/or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IgA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staining.</a:t>
            </a:r>
            <a:endParaRPr sz="2800">
              <a:latin typeface="Tahoma"/>
              <a:cs typeface="Tahoma"/>
            </a:endParaRPr>
          </a:p>
          <a:p>
            <a:pPr marL="12700" marR="5080" indent="111125">
              <a:lnSpc>
                <a:spcPct val="80000"/>
              </a:lnSpc>
              <a:spcBef>
                <a:spcPts val="690"/>
              </a:spcBef>
            </a:pPr>
            <a:r>
              <a:rPr sz="2800" spc="-5" dirty="0">
                <a:latin typeface="Tahoma"/>
                <a:cs typeface="Tahoma"/>
              </a:rPr>
              <a:t>Electron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microscopy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reveals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increased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numbers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mesangial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cells and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matrix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as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well as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effacement</a:t>
            </a:r>
            <a:r>
              <a:rPr sz="2800" dirty="0">
                <a:latin typeface="Tahoma"/>
                <a:cs typeface="Tahoma"/>
              </a:rPr>
              <a:t> of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</a:t>
            </a:r>
            <a:r>
              <a:rPr sz="2800" spc="-5" dirty="0">
                <a:latin typeface="Tahoma"/>
                <a:cs typeface="Tahoma"/>
              </a:rPr>
              <a:t> epithelial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cell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foot processes.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39567" y="2935986"/>
            <a:ext cx="345947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TREATMENT</a:t>
            </a:r>
            <a:endParaRPr sz="44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493" y="933652"/>
            <a:ext cx="25933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latin typeface="Tahoma"/>
                <a:cs typeface="Tahoma"/>
              </a:rPr>
              <a:t>Treatment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1951456"/>
            <a:ext cx="7092950" cy="4636141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Education</a:t>
            </a:r>
            <a:r>
              <a:rPr sz="2800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0000"/>
                </a:solidFill>
                <a:latin typeface="Tahoma"/>
                <a:cs typeface="Tahoma"/>
              </a:rPr>
              <a:t>of</a:t>
            </a:r>
            <a:r>
              <a:rPr sz="2800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the </a:t>
            </a:r>
            <a:r>
              <a:rPr sz="2800" spc="-5" dirty="0" smtClean="0">
                <a:solidFill>
                  <a:srgbClr val="FF0000"/>
                </a:solidFill>
                <a:latin typeface="Tahoma"/>
                <a:cs typeface="Tahoma"/>
              </a:rPr>
              <a:t>family</a:t>
            </a:r>
            <a:endParaRPr lang="en-US" sz="2800" spc="-5" dirty="0" smtClean="0">
              <a:solidFill>
                <a:srgbClr val="FF0000"/>
              </a:solidFill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solidFill>
                  <a:srgbClr val="FF0000"/>
                </a:solidFill>
                <a:latin typeface="Tahoma"/>
                <a:cs typeface="Tahoma"/>
              </a:rPr>
              <a:t>Supportive treatment for </a:t>
            </a:r>
            <a:r>
              <a:rPr lang="en-US" sz="2800" spc="-5" dirty="0" err="1" smtClean="0">
                <a:solidFill>
                  <a:srgbClr val="FF0000"/>
                </a:solidFill>
                <a:latin typeface="Tahoma"/>
                <a:cs typeface="Tahoma"/>
              </a:rPr>
              <a:t>edema:albumin</a:t>
            </a:r>
            <a:r>
              <a:rPr lang="en-US" sz="2800" spc="-5" dirty="0" smtClean="0">
                <a:solidFill>
                  <a:srgbClr val="FF0000"/>
                </a:solidFill>
                <a:latin typeface="Tahoma"/>
                <a:cs typeface="Tahoma"/>
              </a:rPr>
              <a:t> and </a:t>
            </a:r>
            <a:r>
              <a:rPr lang="en-US" sz="2800" spc="-5" dirty="0" err="1" smtClean="0">
                <a:solidFill>
                  <a:srgbClr val="FF0000"/>
                </a:solidFill>
                <a:latin typeface="Tahoma"/>
                <a:cs typeface="Tahoma"/>
              </a:rPr>
              <a:t>lasix</a:t>
            </a:r>
            <a:endParaRPr sz="28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355600" marR="391795" indent="-342900">
              <a:lnSpc>
                <a:spcPts val="3460"/>
              </a:lnSpc>
              <a:spcBef>
                <a:spcPts val="82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Salt </a:t>
            </a:r>
            <a:r>
              <a:rPr sz="2800" dirty="0">
                <a:latin typeface="Tahoma"/>
                <a:cs typeface="Tahoma"/>
              </a:rPr>
              <a:t>and </a:t>
            </a:r>
            <a:r>
              <a:rPr sz="2800" spc="-5" dirty="0">
                <a:latin typeface="Tahoma"/>
                <a:cs typeface="Tahoma"/>
              </a:rPr>
              <a:t>sodium restriction </a:t>
            </a:r>
            <a:r>
              <a:rPr sz="2800" dirty="0">
                <a:latin typeface="Tahoma"/>
                <a:cs typeface="Tahoma"/>
              </a:rPr>
              <a:t>in acute </a:t>
            </a:r>
            <a:r>
              <a:rPr sz="2800" spc="-98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illness</a:t>
            </a:r>
          </a:p>
          <a:p>
            <a:pPr marL="355600" indent="-342900">
              <a:lnSpc>
                <a:spcPct val="100000"/>
              </a:lnSpc>
              <a:spcBef>
                <a:spcPts val="33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dirty="0">
                <a:latin typeface="Tahoma"/>
                <a:cs typeface="Tahoma"/>
              </a:rPr>
              <a:t>May</a:t>
            </a:r>
            <a:r>
              <a:rPr sz="2800" spc="-4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use</a:t>
            </a:r>
            <a:r>
              <a:rPr sz="2800" spc="-2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diuretics</a:t>
            </a:r>
          </a:p>
          <a:p>
            <a:pPr marL="355600" marR="5080" indent="-342900">
              <a:lnSpc>
                <a:spcPct val="90000"/>
              </a:lnSpc>
              <a:spcBef>
                <a:spcPts val="76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  <a:tab pos="6413500" algn="l"/>
              </a:tabLst>
            </a:pPr>
            <a:r>
              <a:rPr sz="2800" dirty="0">
                <a:latin typeface="Tahoma"/>
                <a:cs typeface="Tahoma"/>
              </a:rPr>
              <a:t>Admission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: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for</a:t>
            </a:r>
            <a:r>
              <a:rPr sz="2800" spc="-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those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with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severe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</a:t>
            </a:r>
            <a:r>
              <a:rPr sz="2800" spc="5" dirty="0">
                <a:latin typeface="Tahoma"/>
                <a:cs typeface="Tahoma"/>
              </a:rPr>
              <a:t>d</a:t>
            </a:r>
            <a:r>
              <a:rPr sz="2800" spc="-5" dirty="0">
                <a:latin typeface="Tahoma"/>
                <a:cs typeface="Tahoma"/>
              </a:rPr>
              <a:t>ema</a:t>
            </a:r>
            <a:r>
              <a:rPr sz="2800" dirty="0">
                <a:latin typeface="Tahoma"/>
                <a:cs typeface="Tahoma"/>
              </a:rPr>
              <a:t>,</a:t>
            </a:r>
            <a:r>
              <a:rPr sz="2800" spc="-2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pleural </a:t>
            </a:r>
            <a:r>
              <a:rPr sz="2800" spc="-5" dirty="0">
                <a:latin typeface="Tahoma"/>
                <a:cs typeface="Tahoma"/>
              </a:rPr>
              <a:t>effusio</a:t>
            </a:r>
            <a:r>
              <a:rPr sz="2800" dirty="0">
                <a:latin typeface="Tahoma"/>
                <a:cs typeface="Tahoma"/>
              </a:rPr>
              <a:t>n ,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ascites	and  </a:t>
            </a:r>
            <a:r>
              <a:rPr sz="2800" spc="-5" dirty="0">
                <a:latin typeface="Tahoma"/>
                <a:cs typeface="Tahoma"/>
              </a:rPr>
              <a:t>scrotal</a:t>
            </a:r>
            <a:r>
              <a:rPr sz="2800" spc="-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swelling</a:t>
            </a:r>
            <a:endParaRPr sz="2800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Follow</a:t>
            </a:r>
            <a:r>
              <a:rPr sz="2800" spc="-2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daily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urine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protein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and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weight</a:t>
            </a:r>
            <a:endParaRPr sz="28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05255" y="944321"/>
            <a:ext cx="26936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Tahoma"/>
                <a:cs typeface="Tahoma"/>
              </a:rPr>
              <a:t>Proteinuria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2007235"/>
            <a:ext cx="7414259" cy="4275016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226695" indent="-342900">
              <a:lnSpc>
                <a:spcPts val="3020"/>
              </a:lnSpc>
              <a:spcBef>
                <a:spcPts val="48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b="1" spc="-10" dirty="0" smtClean="0">
                <a:latin typeface="Tahoma"/>
                <a:cs typeface="Tahoma"/>
              </a:rPr>
              <a:t>False-positive</a:t>
            </a:r>
            <a:r>
              <a:rPr lang="en-US" sz="2800" b="1" spc="-10" dirty="0">
                <a:latin typeface="Tahoma"/>
                <a:cs typeface="Tahoma"/>
              </a:rPr>
              <a:t> </a:t>
            </a:r>
            <a:r>
              <a:rPr lang="en-US" sz="2800" b="1" spc="-10" dirty="0" smtClean="0">
                <a:solidFill>
                  <a:srgbClr val="FF0000"/>
                </a:solidFill>
                <a:latin typeface="Tahoma"/>
                <a:cs typeface="Tahoma"/>
              </a:rPr>
              <a:t>(mainly in dehydration)</a:t>
            </a:r>
            <a:r>
              <a:rPr sz="2800" b="1" spc="114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test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results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may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be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seen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patients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with</a:t>
            </a:r>
            <a:r>
              <a:rPr sz="2800" spc="-5" dirty="0">
                <a:latin typeface="Tahoma"/>
                <a:cs typeface="Tahoma"/>
              </a:rPr>
              <a:t> gross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hematuria,</a:t>
            </a:r>
            <a:endParaRPr sz="2800" dirty="0">
              <a:latin typeface="Tahoma"/>
              <a:cs typeface="Tahoma"/>
            </a:endParaRPr>
          </a:p>
          <a:p>
            <a:pPr marL="355600" marR="297180" indent="-342900">
              <a:lnSpc>
                <a:spcPts val="3030"/>
              </a:lnSpc>
              <a:spcBef>
                <a:spcPts val="67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466725" algn="l"/>
                <a:tab pos="467359" algn="l"/>
              </a:tabLst>
            </a:pPr>
            <a:r>
              <a:rPr dirty="0"/>
              <a:t>	</a:t>
            </a:r>
            <a:r>
              <a:rPr sz="2800" spc="-5" dirty="0">
                <a:latin typeface="Tahoma"/>
                <a:cs typeface="Tahoma"/>
              </a:rPr>
              <a:t>contamination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with antiseptic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agents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(chlorhexidine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benzalkonium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chloride),</a:t>
            </a:r>
            <a:endParaRPr sz="2800" dirty="0">
              <a:latin typeface="Tahoma"/>
              <a:cs typeface="Tahoma"/>
            </a:endParaRPr>
          </a:p>
          <a:p>
            <a:pPr marL="466725" indent="-454659">
              <a:lnSpc>
                <a:spcPct val="100000"/>
              </a:lnSpc>
              <a:spcBef>
                <a:spcPts val="28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466725" algn="l"/>
                <a:tab pos="467359" algn="l"/>
              </a:tabLst>
            </a:pPr>
            <a:r>
              <a:rPr sz="2800" spc="-5" dirty="0">
                <a:latin typeface="Tahoma"/>
                <a:cs typeface="Tahoma"/>
              </a:rPr>
              <a:t>urinary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pH greater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than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7.0</a:t>
            </a:r>
            <a:endParaRPr sz="2800" dirty="0">
              <a:latin typeface="Tahoma"/>
              <a:cs typeface="Tahoma"/>
            </a:endParaRPr>
          </a:p>
          <a:p>
            <a:pPr marL="355600" marR="5080" indent="-342900">
              <a:lnSpc>
                <a:spcPct val="90000"/>
              </a:lnSpc>
              <a:spcBef>
                <a:spcPts val="67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  <a:tab pos="3896360" algn="l"/>
              </a:tabLst>
            </a:pPr>
            <a:r>
              <a:rPr sz="2800" b="1" spc="-10" dirty="0">
                <a:latin typeface="Tahoma"/>
                <a:cs typeface="Tahoma"/>
              </a:rPr>
              <a:t>False-negative</a:t>
            </a:r>
            <a:r>
              <a:rPr sz="2800" b="1" spc="13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test	</a:t>
            </a:r>
            <a:r>
              <a:rPr sz="2800" dirty="0">
                <a:latin typeface="Tahoma"/>
                <a:cs typeface="Tahoma"/>
              </a:rPr>
              <a:t>occur </a:t>
            </a:r>
            <a:r>
              <a:rPr sz="2800" spc="-5" dirty="0">
                <a:latin typeface="Tahoma"/>
                <a:cs typeface="Tahoma"/>
              </a:rPr>
              <a:t>with dilute </a:t>
            </a:r>
            <a:r>
              <a:rPr sz="2800" spc="-5" dirty="0" smtClean="0">
                <a:latin typeface="Tahoma"/>
                <a:cs typeface="Tahoma"/>
              </a:rPr>
              <a:t>urine</a:t>
            </a:r>
            <a:r>
              <a:rPr lang="en-US" sz="2800" spc="-5" dirty="0" smtClean="0">
                <a:latin typeface="Tahoma"/>
                <a:cs typeface="Tahoma"/>
              </a:rPr>
              <a:t> </a:t>
            </a:r>
            <a:r>
              <a:rPr lang="en-US" sz="2800" spc="-5" dirty="0" smtClean="0">
                <a:solidFill>
                  <a:srgbClr val="FF0000"/>
                </a:solidFill>
                <a:latin typeface="Tahoma"/>
                <a:cs typeface="Tahoma"/>
              </a:rPr>
              <a:t>(polyuria) </a:t>
            </a:r>
            <a:r>
              <a:rPr sz="2800" spc="-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86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or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when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</a:t>
            </a:r>
            <a:r>
              <a:rPr sz="2800" spc="-5" dirty="0">
                <a:latin typeface="Tahoma"/>
                <a:cs typeface="Tahoma"/>
              </a:rPr>
              <a:t> predominant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urinary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protein is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not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 smtClean="0">
                <a:latin typeface="Tahoma"/>
                <a:cs typeface="Tahoma"/>
              </a:rPr>
              <a:t>albumin</a:t>
            </a:r>
            <a:r>
              <a:rPr lang="en-US" sz="2800" spc="-5" dirty="0" smtClean="0">
                <a:solidFill>
                  <a:srgbClr val="FF0000"/>
                </a:solidFill>
                <a:latin typeface="Tahoma"/>
                <a:cs typeface="Tahoma"/>
              </a:rPr>
              <a:t>(glomerular in origin)</a:t>
            </a:r>
          </a:p>
          <a:p>
            <a:pPr marL="355600" marR="5080" indent="-342900">
              <a:lnSpc>
                <a:spcPct val="90000"/>
              </a:lnSpc>
              <a:spcBef>
                <a:spcPts val="67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  <a:tab pos="3896360" algn="l"/>
              </a:tabLst>
            </a:pPr>
            <a:r>
              <a:rPr lang="en-US" sz="2800" spc="-5" dirty="0" smtClean="0">
                <a:solidFill>
                  <a:srgbClr val="FF0000"/>
                </a:solidFill>
                <a:latin typeface="Tahoma"/>
                <a:cs typeface="Tahoma"/>
              </a:rPr>
              <a:t>Tubular in origin as globulin </a:t>
            </a:r>
            <a:endParaRPr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493" y="944321"/>
            <a:ext cx="25933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latin typeface="Tahoma"/>
                <a:cs typeface="Tahoma"/>
              </a:rPr>
              <a:t>Treatment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3141" y="1951456"/>
            <a:ext cx="7048500" cy="334264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dirty="0">
                <a:latin typeface="Tahoma"/>
                <a:cs typeface="Tahoma"/>
              </a:rPr>
              <a:t>Medications</a:t>
            </a:r>
            <a:r>
              <a:rPr sz="3200" spc="-5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:</a:t>
            </a:r>
          </a:p>
          <a:p>
            <a:pPr marL="12700" marR="610235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Tahoma"/>
                <a:cs typeface="Tahoma"/>
              </a:rPr>
              <a:t>-Intravenous </a:t>
            </a:r>
            <a:r>
              <a:rPr sz="3200" dirty="0">
                <a:latin typeface="Tahoma"/>
                <a:cs typeface="Tahoma"/>
              </a:rPr>
              <a:t>administration of 25%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Albumin</a:t>
            </a: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Tahoma"/>
                <a:cs typeface="Tahoma"/>
              </a:rPr>
              <a:t>-</a:t>
            </a:r>
            <a:r>
              <a:rPr sz="3200" spc="-5" dirty="0" smtClean="0">
                <a:solidFill>
                  <a:srgbClr val="FF0000"/>
                </a:solidFill>
                <a:latin typeface="Tahoma"/>
                <a:cs typeface="Tahoma"/>
              </a:rPr>
              <a:t>Steroids</a:t>
            </a:r>
            <a:r>
              <a:rPr lang="en-US" sz="3200" spc="-5" dirty="0" smtClean="0">
                <a:solidFill>
                  <a:srgbClr val="FF0000"/>
                </a:solidFill>
                <a:latin typeface="Tahoma"/>
                <a:cs typeface="Tahoma"/>
              </a:rPr>
              <a:t> for all patient </a:t>
            </a:r>
            <a:endParaRPr sz="32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latin typeface="Tahoma"/>
                <a:cs typeface="Tahoma"/>
              </a:rPr>
              <a:t>-other immunesuppressive medications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eg(cyclophosphamide,</a:t>
            </a:r>
            <a:r>
              <a:rPr sz="3200" spc="2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cyclosporin</a:t>
            </a:r>
            <a:r>
              <a:rPr sz="3200" dirty="0">
                <a:latin typeface="Tahoma"/>
                <a:cs typeface="Tahoma"/>
              </a:rPr>
              <a:t> 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493" y="944321"/>
            <a:ext cx="25933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latin typeface="Tahoma"/>
                <a:cs typeface="Tahoma"/>
              </a:rPr>
              <a:t>Treatment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1963953"/>
            <a:ext cx="7459980" cy="384079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Steroid</a:t>
            </a:r>
            <a:r>
              <a:rPr sz="2800" spc="-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therapy</a:t>
            </a:r>
            <a:r>
              <a:rPr sz="2800" spc="-5" dirty="0" smtClean="0">
                <a:solidFill>
                  <a:srgbClr val="FF0000"/>
                </a:solidFill>
                <a:latin typeface="Tahoma"/>
                <a:cs typeface="Tahoma"/>
              </a:rPr>
              <a:t>:</a:t>
            </a:r>
            <a:r>
              <a:rPr lang="en-US" sz="2800" spc="-5" dirty="0" smtClean="0">
                <a:solidFill>
                  <a:srgbClr val="FF0000"/>
                </a:solidFill>
                <a:latin typeface="Tahoma"/>
                <a:cs typeface="Tahoma"/>
              </a:rPr>
              <a:t> 2mg\kg (high dose)</a:t>
            </a: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solidFill>
                  <a:srgbClr val="FF0000"/>
                </a:solidFill>
                <a:latin typeface="Tahoma"/>
                <a:cs typeface="Tahoma"/>
              </a:rPr>
              <a:t>For one month then </a:t>
            </a:r>
            <a:r>
              <a:rPr lang="en-US" sz="2800" spc="-5" dirty="0" err="1" smtClean="0">
                <a:solidFill>
                  <a:srgbClr val="FF0000"/>
                </a:solidFill>
                <a:latin typeface="Tahoma"/>
                <a:cs typeface="Tahoma"/>
              </a:rPr>
              <a:t>slowely</a:t>
            </a:r>
            <a:r>
              <a:rPr lang="en-US" sz="2800" spc="-5" dirty="0" smtClean="0">
                <a:solidFill>
                  <a:srgbClr val="FF0000"/>
                </a:solidFill>
                <a:latin typeface="Tahoma"/>
                <a:cs typeface="Tahoma"/>
              </a:rPr>
              <a:t> tapering for 3-4months, why:</a:t>
            </a:r>
          </a:p>
          <a:p>
            <a:pPr marL="12700">
              <a:lnSpc>
                <a:spcPct val="100000"/>
              </a:lnSpc>
              <a:spcBef>
                <a:spcPts val="770"/>
              </a:spcBef>
              <a:buClr>
                <a:srgbClr val="3333CC"/>
              </a:buClr>
              <a:buSzPct val="58928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solidFill>
                  <a:srgbClr val="FF0000"/>
                </a:solidFill>
                <a:latin typeface="Tahoma"/>
                <a:cs typeface="Tahoma"/>
              </a:rPr>
              <a:t>to prevent </a:t>
            </a:r>
            <a:r>
              <a:rPr lang="en-US" sz="2800" spc="-5" dirty="0" err="1" smtClean="0">
                <a:solidFill>
                  <a:srgbClr val="FF0000"/>
                </a:solidFill>
                <a:latin typeface="Tahoma"/>
                <a:cs typeface="Tahoma"/>
              </a:rPr>
              <a:t>relapsing,adrenal</a:t>
            </a:r>
            <a:r>
              <a:rPr lang="en-US" sz="2800" spc="-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2800" spc="-5" dirty="0" err="1" smtClean="0">
                <a:solidFill>
                  <a:srgbClr val="FF0000"/>
                </a:solidFill>
                <a:latin typeface="Tahoma"/>
                <a:cs typeface="Tahoma"/>
              </a:rPr>
              <a:t>insuffiency</a:t>
            </a:r>
            <a:r>
              <a:rPr lang="en-US" sz="2800" spc="-5" dirty="0" smtClean="0">
                <a:solidFill>
                  <a:srgbClr val="FF0000"/>
                </a:solidFill>
                <a:latin typeface="Tahoma"/>
                <a:cs typeface="Tahoma"/>
              </a:rPr>
              <a:t> improvement </a:t>
            </a:r>
            <a:endParaRPr sz="28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355600" marR="5080" indent="-120650">
              <a:lnSpc>
                <a:spcPct val="100000"/>
              </a:lnSpc>
              <a:spcBef>
                <a:spcPts val="675"/>
              </a:spcBef>
            </a:pPr>
            <a:r>
              <a:rPr sz="2800" spc="-10" dirty="0">
                <a:latin typeface="Tahoma"/>
                <a:cs typeface="Tahoma"/>
              </a:rPr>
              <a:t>can</a:t>
            </a:r>
            <a:r>
              <a:rPr sz="2800" spc="-5" dirty="0">
                <a:latin typeface="Tahoma"/>
                <a:cs typeface="Tahoma"/>
              </a:rPr>
              <a:t> be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initiated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children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with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typical </a:t>
            </a:r>
            <a:r>
              <a:rPr sz="2800" spc="-5" dirty="0">
                <a:latin typeface="Tahoma"/>
                <a:cs typeface="Tahoma"/>
              </a:rPr>
              <a:t> nephrotic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presentation</a:t>
            </a:r>
            <a:r>
              <a:rPr sz="2800" spc="4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within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the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ages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2-8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years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b="1" spc="-5" dirty="0">
                <a:latin typeface="Tahoma"/>
                <a:cs typeface="Tahoma"/>
              </a:rPr>
              <a:t>without</a:t>
            </a:r>
            <a:r>
              <a:rPr sz="2800" b="1" spc="5" dirty="0">
                <a:latin typeface="Tahoma"/>
                <a:cs typeface="Tahoma"/>
              </a:rPr>
              <a:t> </a:t>
            </a:r>
            <a:r>
              <a:rPr sz="2800" b="1" spc="-10" dirty="0">
                <a:latin typeface="Tahoma"/>
                <a:cs typeface="Tahoma"/>
              </a:rPr>
              <a:t>renal</a:t>
            </a:r>
            <a:r>
              <a:rPr sz="2800" b="1" spc="25" dirty="0">
                <a:latin typeface="Tahoma"/>
                <a:cs typeface="Tahoma"/>
              </a:rPr>
              <a:t> </a:t>
            </a:r>
            <a:r>
              <a:rPr sz="2800" b="1" spc="-5" dirty="0">
                <a:latin typeface="Tahoma"/>
                <a:cs typeface="Tahoma"/>
              </a:rPr>
              <a:t>biopsy</a:t>
            </a:r>
            <a:endParaRPr sz="28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493" y="944321"/>
            <a:ext cx="43592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Tahoma"/>
                <a:cs typeface="Tahoma"/>
              </a:rPr>
              <a:t>Steroid</a:t>
            </a:r>
            <a:r>
              <a:rPr sz="4400" b="0" spc="-70" dirty="0">
                <a:latin typeface="Tahoma"/>
                <a:cs typeface="Tahoma"/>
              </a:rPr>
              <a:t> </a:t>
            </a:r>
            <a:r>
              <a:rPr sz="4400" b="0" spc="-5" dirty="0">
                <a:latin typeface="Tahoma"/>
                <a:cs typeface="Tahoma"/>
              </a:rPr>
              <a:t>treatment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2043811"/>
            <a:ext cx="7420609" cy="404304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55600" marR="271780" indent="-342900">
              <a:lnSpc>
                <a:spcPct val="100499"/>
              </a:lnSpc>
              <a:spcBef>
                <a:spcPts val="8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10" dirty="0">
                <a:latin typeface="Tahoma"/>
                <a:cs typeface="Tahoma"/>
              </a:rPr>
              <a:t>Given </a:t>
            </a:r>
            <a:r>
              <a:rPr sz="2800" spc="-5" dirty="0">
                <a:latin typeface="Tahoma"/>
                <a:cs typeface="Tahoma"/>
              </a:rPr>
              <a:t>in dose </a:t>
            </a:r>
            <a:r>
              <a:rPr sz="2800" dirty="0">
                <a:latin typeface="Tahoma"/>
                <a:cs typeface="Tahoma"/>
              </a:rPr>
              <a:t>of </a:t>
            </a:r>
            <a:r>
              <a:rPr sz="2800" spc="-5" dirty="0">
                <a:latin typeface="Tahoma"/>
                <a:cs typeface="Tahoma"/>
              </a:rPr>
              <a:t>60 mg/m2/day or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2mg/kg/day</a:t>
            </a:r>
            <a:r>
              <a:rPr sz="2800" spc="3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(maximum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daily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dose,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60 mg),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divided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into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two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to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three</a:t>
            </a:r>
            <a:r>
              <a:rPr sz="2800" dirty="0">
                <a:latin typeface="Tahoma"/>
                <a:cs typeface="Tahoma"/>
              </a:rPr>
              <a:t> doses </a:t>
            </a:r>
            <a:r>
              <a:rPr sz="2800" spc="-5" dirty="0">
                <a:latin typeface="Tahoma"/>
                <a:cs typeface="Tahoma"/>
              </a:rPr>
              <a:t>for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4-6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consecutive </a:t>
            </a:r>
            <a:r>
              <a:rPr sz="2800" spc="-10" dirty="0">
                <a:latin typeface="Tahoma"/>
                <a:cs typeface="Tahoma"/>
              </a:rPr>
              <a:t>weeks</a:t>
            </a:r>
            <a:endParaRPr sz="2800">
              <a:latin typeface="Tahoma"/>
              <a:cs typeface="Tahoma"/>
            </a:endParaRPr>
          </a:p>
          <a:p>
            <a:pPr marL="355600" marR="466090" indent="-342900">
              <a:lnSpc>
                <a:spcPct val="100000"/>
              </a:lnSpc>
              <a:spcBef>
                <a:spcPts val="67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  <a:tab pos="3987800" algn="l"/>
              </a:tabLst>
            </a:pPr>
            <a:r>
              <a:rPr sz="2800" spc="-5" dirty="0">
                <a:latin typeface="Tahoma"/>
                <a:cs typeface="Tahoma"/>
              </a:rPr>
              <a:t>After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response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</a:t>
            </a:r>
            <a:r>
              <a:rPr sz="2800" spc="-5" dirty="0">
                <a:latin typeface="Tahoma"/>
                <a:cs typeface="Tahoma"/>
              </a:rPr>
              <a:t> dose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will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tapered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to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EOD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dose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for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another	3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months.</a:t>
            </a:r>
            <a:endParaRPr sz="2800">
              <a:latin typeface="Tahoma"/>
              <a:cs typeface="Tahoma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80-90% </a:t>
            </a:r>
            <a:r>
              <a:rPr sz="2800" dirty="0">
                <a:latin typeface="Tahoma"/>
                <a:cs typeface="Tahoma"/>
              </a:rPr>
              <a:t>of</a:t>
            </a:r>
            <a:r>
              <a:rPr sz="2800" spc="-5" dirty="0">
                <a:latin typeface="Tahoma"/>
                <a:cs typeface="Tahoma"/>
              </a:rPr>
              <a:t> patients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with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MCD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will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respond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to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steroid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,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will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do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so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within</a:t>
            </a:r>
            <a:r>
              <a:rPr sz="2800" spc="-5" dirty="0">
                <a:latin typeface="Tahoma"/>
                <a:cs typeface="Tahoma"/>
              </a:rPr>
              <a:t> the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first</a:t>
            </a:r>
            <a:r>
              <a:rPr sz="2800" spc="7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4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weeks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of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treatment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(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called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SSNS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)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6877" y="381000"/>
            <a:ext cx="7226934" cy="99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Tahoma"/>
                <a:cs typeface="Tahoma"/>
              </a:rPr>
              <a:t>Steroid</a:t>
            </a:r>
            <a:r>
              <a:rPr sz="4400" b="0" spc="-30" dirty="0">
                <a:latin typeface="Tahoma"/>
                <a:cs typeface="Tahoma"/>
              </a:rPr>
              <a:t> </a:t>
            </a:r>
            <a:r>
              <a:rPr sz="4400" b="0" dirty="0">
                <a:latin typeface="Tahoma"/>
                <a:cs typeface="Tahoma"/>
              </a:rPr>
              <a:t>Treatment</a:t>
            </a:r>
            <a:r>
              <a:rPr sz="4400" b="0" spc="-20" dirty="0">
                <a:latin typeface="Tahoma"/>
                <a:cs typeface="Tahoma"/>
              </a:rPr>
              <a:t> </a:t>
            </a:r>
            <a:r>
              <a:rPr sz="4400" b="0" spc="-5" dirty="0">
                <a:latin typeface="Tahoma"/>
                <a:cs typeface="Tahoma"/>
              </a:rPr>
              <a:t>..</a:t>
            </a:r>
            <a:r>
              <a:rPr sz="4400" b="0" spc="-5" dirty="0" smtClean="0">
                <a:latin typeface="Tahoma"/>
                <a:cs typeface="Tahoma"/>
              </a:rPr>
              <a:t>response</a:t>
            </a:r>
            <a:r>
              <a:rPr lang="en-US" sz="4400" b="0" spc="-5" dirty="0" smtClean="0">
                <a:latin typeface="Tahoma"/>
                <a:cs typeface="Tahoma"/>
              </a:rPr>
              <a:t/>
            </a:r>
            <a:br>
              <a:rPr lang="en-US" sz="4400" b="0" spc="-5" dirty="0" smtClean="0">
                <a:latin typeface="Tahoma"/>
                <a:cs typeface="Tahoma"/>
              </a:rPr>
            </a:br>
            <a:r>
              <a:rPr lang="en-US" sz="2000" b="0" spc="-5" dirty="0" smtClean="0">
                <a:solidFill>
                  <a:srgbClr val="FF0000"/>
                </a:solidFill>
              </a:rPr>
              <a:t>it is important for biopsy &amp; to r\o other causes </a:t>
            </a:r>
            <a:endParaRPr sz="2000" dirty="0"/>
          </a:p>
        </p:txBody>
      </p:sp>
      <p:sp>
        <p:nvSpPr>
          <p:cNvPr id="3" name="object 3"/>
          <p:cNvSpPr txBox="1"/>
          <p:nvPr/>
        </p:nvSpPr>
        <p:spPr>
          <a:xfrm>
            <a:off x="1261617" y="2084578"/>
            <a:ext cx="7577455" cy="4227504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5600" marR="5080" indent="-342900" algn="just">
              <a:lnSpc>
                <a:spcPct val="90100"/>
              </a:lnSpc>
              <a:spcBef>
                <a:spcPts val="385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5600" algn="l"/>
              </a:tabLst>
            </a:pPr>
            <a:r>
              <a:rPr lang="en-US" sz="2000" b="1" spc="-5" dirty="0" smtClean="0">
                <a:solidFill>
                  <a:srgbClr val="FF0000"/>
                </a:solidFill>
                <a:latin typeface="Tahoma"/>
                <a:cs typeface="Tahoma"/>
              </a:rPr>
              <a:t> steroid sensitive </a:t>
            </a:r>
            <a:r>
              <a:rPr lang="en-US" sz="2000" b="1" spc="-5" dirty="0" err="1" smtClean="0">
                <a:solidFill>
                  <a:srgbClr val="FF0000"/>
                </a:solidFill>
                <a:latin typeface="Tahoma"/>
                <a:cs typeface="Tahoma"/>
              </a:rPr>
              <a:t>nephrotic</a:t>
            </a:r>
            <a:r>
              <a:rPr lang="en-US" sz="2000" b="1" spc="-5" dirty="0" smtClean="0">
                <a:solidFill>
                  <a:srgbClr val="FF0000"/>
                </a:solidFill>
                <a:latin typeface="Tahoma"/>
                <a:cs typeface="Tahoma"/>
              </a:rPr>
              <a:t> syndrome</a:t>
            </a:r>
          </a:p>
          <a:p>
            <a:pPr marL="12700" marR="5080" algn="just">
              <a:lnSpc>
                <a:spcPct val="90100"/>
              </a:lnSpc>
              <a:spcBef>
                <a:spcPts val="385"/>
              </a:spcBef>
              <a:buClr>
                <a:srgbClr val="3333CC"/>
              </a:buClr>
              <a:buSzPct val="60416"/>
              <a:tabLst>
                <a:tab pos="355600" algn="l"/>
              </a:tabLst>
            </a:pPr>
            <a:r>
              <a:rPr lang="en-US" sz="2000" b="1" spc="-5" dirty="0" smtClean="0">
                <a:solidFill>
                  <a:srgbClr val="FF0000"/>
                </a:solidFill>
                <a:latin typeface="Tahoma"/>
                <a:cs typeface="Tahoma"/>
              </a:rPr>
              <a:t>(remission in first 4weeks)</a:t>
            </a:r>
            <a:r>
              <a:rPr lang="en-US" sz="2000" b="1" spc="-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000" b="1" spc="-5" dirty="0" smtClean="0">
                <a:latin typeface="Tahoma"/>
                <a:cs typeface="Tahoma"/>
              </a:rPr>
              <a:t>Responsive </a:t>
            </a:r>
            <a:r>
              <a:rPr sz="2000" b="1" dirty="0">
                <a:latin typeface="Tahoma"/>
                <a:cs typeface="Tahoma"/>
              </a:rPr>
              <a:t>to </a:t>
            </a:r>
            <a:r>
              <a:rPr sz="2000" b="1" spc="-5" dirty="0">
                <a:latin typeface="Tahoma"/>
                <a:cs typeface="Tahoma"/>
              </a:rPr>
              <a:t>steroid </a:t>
            </a:r>
            <a:r>
              <a:rPr sz="2000" dirty="0">
                <a:latin typeface="Tahoma"/>
                <a:cs typeface="Tahoma"/>
              </a:rPr>
              <a:t>: Urine </a:t>
            </a:r>
            <a:r>
              <a:rPr sz="2000" spc="-5" dirty="0">
                <a:latin typeface="Tahoma"/>
                <a:cs typeface="Tahoma"/>
              </a:rPr>
              <a:t>trace </a:t>
            </a:r>
            <a:r>
              <a:rPr sz="2000" dirty="0">
                <a:latin typeface="Tahoma"/>
                <a:cs typeface="Tahoma"/>
              </a:rPr>
              <a:t>or negative for </a:t>
            </a:r>
            <a:r>
              <a:rPr sz="2000" spc="-73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protein </a:t>
            </a:r>
            <a:r>
              <a:rPr sz="2000" spc="-5" dirty="0">
                <a:latin typeface="Tahoma"/>
                <a:cs typeface="Tahoma"/>
              </a:rPr>
              <a:t>for </a:t>
            </a:r>
            <a:r>
              <a:rPr sz="2000" dirty="0">
                <a:latin typeface="Tahoma"/>
                <a:cs typeface="Tahoma"/>
              </a:rPr>
              <a:t>3 </a:t>
            </a:r>
            <a:r>
              <a:rPr sz="2000" spc="-5" dirty="0">
                <a:latin typeface="Tahoma"/>
                <a:cs typeface="Tahoma"/>
              </a:rPr>
              <a:t>consecutive </a:t>
            </a:r>
            <a:r>
              <a:rPr sz="2000" dirty="0">
                <a:latin typeface="Tahoma"/>
                <a:cs typeface="Tahoma"/>
              </a:rPr>
              <a:t>days. Those </a:t>
            </a:r>
            <a:r>
              <a:rPr sz="2000" spc="-5" dirty="0">
                <a:latin typeface="Tahoma"/>
                <a:cs typeface="Tahoma"/>
              </a:rPr>
              <a:t>who respond </a:t>
            </a:r>
            <a:r>
              <a:rPr sz="2000" dirty="0">
                <a:latin typeface="Tahoma"/>
                <a:cs typeface="Tahoma"/>
              </a:rPr>
              <a:t>in </a:t>
            </a:r>
            <a:r>
              <a:rPr sz="2000" spc="-735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the</a:t>
            </a:r>
            <a:r>
              <a:rPr sz="2000" spc="-1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first</a:t>
            </a:r>
            <a:r>
              <a:rPr sz="2000" spc="1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28</a:t>
            </a:r>
            <a:r>
              <a:rPr sz="2000" dirty="0">
                <a:latin typeface="Tahoma"/>
                <a:cs typeface="Tahoma"/>
              </a:rPr>
              <a:t> days</a:t>
            </a:r>
            <a:r>
              <a:rPr sz="2000" spc="-1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are </a:t>
            </a:r>
            <a:r>
              <a:rPr sz="2000" spc="-5" dirty="0">
                <a:latin typeface="Tahoma"/>
                <a:cs typeface="Tahoma"/>
              </a:rPr>
              <a:t>called </a:t>
            </a:r>
            <a:r>
              <a:rPr sz="2000" spc="-10" dirty="0">
                <a:latin typeface="Tahoma"/>
                <a:cs typeface="Tahoma"/>
              </a:rPr>
              <a:t>SSNS</a:t>
            </a:r>
            <a:endParaRPr sz="2000" dirty="0">
              <a:latin typeface="Tahoma"/>
              <a:cs typeface="Tahoma"/>
            </a:endParaRPr>
          </a:p>
          <a:p>
            <a:pPr marL="355600" marR="409575" indent="-342900" algn="just">
              <a:lnSpc>
                <a:spcPts val="2590"/>
              </a:lnSpc>
              <a:spcBef>
                <a:spcPts val="615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5600" algn="l"/>
              </a:tabLst>
            </a:pPr>
            <a:r>
              <a:rPr sz="2000" b="1" spc="-5" dirty="0">
                <a:solidFill>
                  <a:srgbClr val="FF0000"/>
                </a:solidFill>
                <a:latin typeface="Tahoma"/>
                <a:cs typeface="Tahoma"/>
              </a:rPr>
              <a:t>Steroid </a:t>
            </a:r>
            <a:r>
              <a:rPr sz="2000" b="1" spc="-5" dirty="0" smtClean="0">
                <a:solidFill>
                  <a:srgbClr val="FF0000"/>
                </a:solidFill>
                <a:latin typeface="Tahoma"/>
                <a:cs typeface="Tahoma"/>
              </a:rPr>
              <a:t>Resistant</a:t>
            </a:r>
            <a:r>
              <a:rPr lang="en-US" sz="2000" b="1" spc="-5" dirty="0" smtClean="0">
                <a:solidFill>
                  <a:srgbClr val="FF0000"/>
                </a:solidFill>
                <a:latin typeface="Tahoma"/>
                <a:cs typeface="Tahoma"/>
              </a:rPr>
              <a:t>(no response within 4weeks)</a:t>
            </a:r>
            <a:r>
              <a:rPr sz="2000" spc="-5" dirty="0" smtClean="0">
                <a:latin typeface="Tahoma"/>
                <a:cs typeface="Tahoma"/>
              </a:rPr>
              <a:t>SRNS </a:t>
            </a:r>
            <a:r>
              <a:rPr sz="2000" dirty="0">
                <a:latin typeface="Tahoma"/>
                <a:cs typeface="Tahoma"/>
              </a:rPr>
              <a:t>: </a:t>
            </a:r>
            <a:r>
              <a:rPr sz="2000" spc="-5" dirty="0">
                <a:latin typeface="Tahoma"/>
                <a:cs typeface="Tahoma"/>
              </a:rPr>
              <a:t>those who </a:t>
            </a:r>
            <a:r>
              <a:rPr sz="2000" dirty="0">
                <a:latin typeface="Tahoma"/>
                <a:cs typeface="Tahoma"/>
              </a:rPr>
              <a:t>continue </a:t>
            </a:r>
            <a:r>
              <a:rPr sz="2000" spc="-5" dirty="0">
                <a:latin typeface="Tahoma"/>
                <a:cs typeface="Tahoma"/>
              </a:rPr>
              <a:t>to </a:t>
            </a:r>
            <a:r>
              <a:rPr sz="2000" spc="-73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have </a:t>
            </a:r>
            <a:r>
              <a:rPr sz="2000" spc="-5" dirty="0">
                <a:latin typeface="Tahoma"/>
                <a:cs typeface="Tahoma"/>
              </a:rPr>
              <a:t>proteinuria </a:t>
            </a:r>
            <a:r>
              <a:rPr sz="2000" dirty="0">
                <a:latin typeface="Tahoma"/>
                <a:cs typeface="Tahoma"/>
              </a:rPr>
              <a:t>(2+ or greater) after </a:t>
            </a:r>
            <a:r>
              <a:rPr sz="2000" spc="-5" dirty="0">
                <a:latin typeface="Tahoma"/>
                <a:cs typeface="Tahoma"/>
              </a:rPr>
              <a:t>full </a:t>
            </a:r>
            <a:r>
              <a:rPr sz="2000" dirty="0">
                <a:latin typeface="Tahoma"/>
                <a:cs typeface="Tahoma"/>
              </a:rPr>
              <a:t>6 </a:t>
            </a:r>
            <a:r>
              <a:rPr sz="2000" spc="-5" dirty="0">
                <a:latin typeface="Tahoma"/>
                <a:cs typeface="Tahoma"/>
              </a:rPr>
              <a:t>wks </a:t>
            </a:r>
            <a:r>
              <a:rPr sz="2000" dirty="0">
                <a:latin typeface="Tahoma"/>
                <a:cs typeface="Tahoma"/>
              </a:rPr>
              <a:t>of </a:t>
            </a:r>
            <a:r>
              <a:rPr sz="2000" spc="-73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proper</a:t>
            </a:r>
            <a:r>
              <a:rPr sz="2000" spc="-3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steroid</a:t>
            </a:r>
            <a:r>
              <a:rPr sz="2000" spc="-2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therapy</a:t>
            </a:r>
            <a:endParaRPr sz="2000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209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Tahoma"/>
                <a:cs typeface="Tahoma"/>
              </a:rPr>
              <a:t>Relapse</a:t>
            </a:r>
            <a:r>
              <a:rPr sz="2000" b="1" spc="4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:</a:t>
            </a:r>
            <a:r>
              <a:rPr sz="2000" spc="-1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3</a:t>
            </a:r>
            <a:r>
              <a:rPr sz="2000" spc="-5" dirty="0">
                <a:latin typeface="Arial MT"/>
                <a:cs typeface="Arial MT"/>
              </a:rPr>
              <a:t>–</a:t>
            </a:r>
            <a:r>
              <a:rPr sz="2000" spc="-5" dirty="0">
                <a:latin typeface="Tahoma"/>
                <a:cs typeface="Tahoma"/>
              </a:rPr>
              <a:t>4+</a:t>
            </a:r>
            <a:r>
              <a:rPr sz="2000" spc="2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proteinuria</a:t>
            </a:r>
            <a:r>
              <a:rPr sz="2000" spc="-3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and</a:t>
            </a:r>
            <a:r>
              <a:rPr sz="2000" spc="-15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edema</a:t>
            </a:r>
            <a:r>
              <a:rPr sz="2000" spc="-1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for</a:t>
            </a:r>
            <a:r>
              <a:rPr sz="2000" spc="-15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&gt;3</a:t>
            </a:r>
            <a:r>
              <a:rPr sz="2000" spc="-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days</a:t>
            </a:r>
          </a:p>
          <a:p>
            <a:pPr marL="355600" marR="528320" indent="-342900">
              <a:lnSpc>
                <a:spcPct val="89700"/>
              </a:lnSpc>
              <a:spcBef>
                <a:spcPts val="545"/>
              </a:spcBef>
              <a:buClr>
                <a:srgbClr val="3333CC"/>
              </a:buClr>
              <a:buSzPct val="58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000" b="1" spc="-60" dirty="0">
                <a:solidFill>
                  <a:srgbClr val="FF0000"/>
                </a:solidFill>
                <a:latin typeface="Tahoma"/>
                <a:cs typeface="Tahoma"/>
              </a:rPr>
              <a:t>Steroid</a:t>
            </a:r>
            <a:r>
              <a:rPr sz="2000" b="1" spc="-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000" b="1" spc="-60" dirty="0">
                <a:solidFill>
                  <a:srgbClr val="FF0000"/>
                </a:solidFill>
                <a:latin typeface="Tahoma"/>
                <a:cs typeface="Tahoma"/>
              </a:rPr>
              <a:t>Dependent</a:t>
            </a:r>
            <a:r>
              <a:rPr sz="2000" spc="-60" dirty="0">
                <a:solidFill>
                  <a:srgbClr val="FF0000"/>
                </a:solidFill>
                <a:latin typeface="Tahoma"/>
                <a:cs typeface="Tahoma"/>
              </a:rPr>
              <a:t>:</a:t>
            </a:r>
            <a:r>
              <a:rPr sz="2000" spc="-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ahoma"/>
                <a:cs typeface="Tahoma"/>
              </a:rPr>
              <a:t>relapse while </a:t>
            </a:r>
            <a:r>
              <a:rPr sz="2000" dirty="0">
                <a:solidFill>
                  <a:srgbClr val="FF0000"/>
                </a:solidFill>
                <a:latin typeface="Tahoma"/>
                <a:cs typeface="Tahoma"/>
              </a:rPr>
              <a:t>on </a:t>
            </a:r>
            <a:r>
              <a:rPr sz="2000" spc="-5" dirty="0">
                <a:solidFill>
                  <a:srgbClr val="FF0000"/>
                </a:solidFill>
                <a:latin typeface="Tahoma"/>
                <a:cs typeface="Tahoma"/>
              </a:rPr>
              <a:t>taper</a:t>
            </a:r>
            <a:r>
              <a:rPr sz="2000" spc="-5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 alternate-day </a:t>
            </a:r>
            <a:r>
              <a:rPr sz="2000" spc="-5" dirty="0">
                <a:latin typeface="Tahoma"/>
                <a:cs typeface="Tahoma"/>
              </a:rPr>
              <a:t>steroid therapy </a:t>
            </a:r>
            <a:r>
              <a:rPr sz="2000" dirty="0">
                <a:latin typeface="Tahoma"/>
                <a:cs typeface="Tahoma"/>
              </a:rPr>
              <a:t>or </a:t>
            </a:r>
            <a:r>
              <a:rPr sz="2000" spc="-5" dirty="0">
                <a:latin typeface="Tahoma"/>
                <a:cs typeface="Tahoma"/>
              </a:rPr>
              <a:t>within 14 </a:t>
            </a:r>
            <a:r>
              <a:rPr sz="2000" dirty="0">
                <a:latin typeface="Tahoma"/>
                <a:cs typeface="Tahoma"/>
              </a:rPr>
              <a:t>days of </a:t>
            </a:r>
            <a:r>
              <a:rPr sz="2000" spc="-735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stopping</a:t>
            </a:r>
            <a:r>
              <a:rPr sz="2000" spc="-3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prednisone</a:t>
            </a:r>
            <a:r>
              <a:rPr sz="2000" spc="-35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therapy</a:t>
            </a:r>
            <a:endParaRPr sz="2000" dirty="0">
              <a:latin typeface="Tahoma"/>
              <a:cs typeface="Tahoma"/>
            </a:endParaRPr>
          </a:p>
          <a:p>
            <a:pPr marL="355600" marR="652780" indent="-342900">
              <a:lnSpc>
                <a:spcPts val="2590"/>
              </a:lnSpc>
              <a:spcBef>
                <a:spcPts val="615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000" b="1" spc="-5" dirty="0">
                <a:solidFill>
                  <a:srgbClr val="FF0000"/>
                </a:solidFill>
                <a:latin typeface="Tahoma"/>
                <a:cs typeface="Tahoma"/>
              </a:rPr>
              <a:t>Frequent Relapser</a:t>
            </a:r>
            <a:r>
              <a:rPr sz="2000" spc="-5" dirty="0">
                <a:solidFill>
                  <a:srgbClr val="FF0000"/>
                </a:solidFill>
                <a:latin typeface="Tahoma"/>
                <a:cs typeface="Tahoma"/>
              </a:rPr>
              <a:t>:</a:t>
            </a:r>
            <a:r>
              <a:rPr sz="2000" spc="-5" dirty="0">
                <a:latin typeface="Tahoma"/>
                <a:cs typeface="Tahoma"/>
              </a:rPr>
              <a:t> those who </a:t>
            </a:r>
            <a:r>
              <a:rPr sz="2000" dirty="0">
                <a:latin typeface="Tahoma"/>
                <a:cs typeface="Tahoma"/>
              </a:rPr>
              <a:t>have 4 or more </a:t>
            </a:r>
            <a:r>
              <a:rPr sz="2000" spc="-735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relapses</a:t>
            </a:r>
            <a:r>
              <a:rPr sz="2000" spc="-1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in</a:t>
            </a:r>
            <a:r>
              <a:rPr sz="2000" spc="15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12 </a:t>
            </a:r>
            <a:r>
              <a:rPr sz="2000" spc="-5" dirty="0" smtClean="0">
                <a:latin typeface="Tahoma"/>
                <a:cs typeface="Tahoma"/>
              </a:rPr>
              <a:t>months</a:t>
            </a:r>
            <a:r>
              <a:rPr lang="en-US" sz="2000" spc="-5" dirty="0" smtClean="0">
                <a:latin typeface="Tahoma"/>
                <a:cs typeface="Tahoma"/>
              </a:rPr>
              <a:t>, </a:t>
            </a:r>
            <a:r>
              <a:rPr lang="en-US" sz="2000" spc="-5" dirty="0" err="1" smtClean="0">
                <a:solidFill>
                  <a:srgbClr val="FF0000"/>
                </a:solidFill>
                <a:latin typeface="Tahoma"/>
                <a:cs typeface="Tahoma"/>
              </a:rPr>
              <a:t>improve.free</a:t>
            </a:r>
            <a:r>
              <a:rPr lang="en-US" sz="2000" spc="-5" dirty="0" smtClean="0">
                <a:solidFill>
                  <a:srgbClr val="FF0000"/>
                </a:solidFill>
                <a:latin typeface="Tahoma"/>
                <a:cs typeface="Tahoma"/>
              </a:rPr>
              <a:t> interval then relapse </a:t>
            </a:r>
            <a:endParaRPr sz="2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4567" y="944321"/>
            <a:ext cx="15697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SR</a:t>
            </a:r>
            <a:r>
              <a:rPr sz="4400" spc="-15" dirty="0"/>
              <a:t>N</a:t>
            </a:r>
            <a:r>
              <a:rPr sz="4400" dirty="0"/>
              <a:t>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134567" y="1908826"/>
            <a:ext cx="7072630" cy="4949174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355600" marR="5080" indent="-342900">
              <a:lnSpc>
                <a:spcPts val="3360"/>
              </a:lnSpc>
              <a:spcBef>
                <a:spcPts val="204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All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patients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with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steroid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resistant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nephrotic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syndrome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950" spc="-70" dirty="0">
                <a:latin typeface="Tahoma"/>
                <a:cs typeface="Tahoma"/>
              </a:rPr>
              <a:t>require</a:t>
            </a:r>
            <a:r>
              <a:rPr sz="2950" spc="-35" dirty="0">
                <a:latin typeface="Tahoma"/>
                <a:cs typeface="Tahoma"/>
              </a:rPr>
              <a:t> </a:t>
            </a:r>
            <a:r>
              <a:rPr sz="2950" spc="-85" dirty="0">
                <a:latin typeface="Tahoma"/>
                <a:cs typeface="Tahoma"/>
              </a:rPr>
              <a:t>a</a:t>
            </a:r>
            <a:r>
              <a:rPr sz="2950" spc="-45" dirty="0">
                <a:latin typeface="Tahoma"/>
                <a:cs typeface="Tahoma"/>
              </a:rPr>
              <a:t> </a:t>
            </a:r>
            <a:r>
              <a:rPr sz="2950" spc="-80" dirty="0">
                <a:latin typeface="Tahoma"/>
                <a:cs typeface="Tahoma"/>
              </a:rPr>
              <a:t>kidney</a:t>
            </a:r>
            <a:r>
              <a:rPr sz="2950" spc="-30" dirty="0">
                <a:latin typeface="Tahoma"/>
                <a:cs typeface="Tahoma"/>
              </a:rPr>
              <a:t> </a:t>
            </a:r>
            <a:r>
              <a:rPr sz="2950" spc="-75" dirty="0" smtClean="0">
                <a:latin typeface="Tahoma"/>
                <a:cs typeface="Tahoma"/>
              </a:rPr>
              <a:t>biopsy</a:t>
            </a:r>
            <a:r>
              <a:rPr lang="en-US" sz="2950" spc="-75" dirty="0" smtClean="0">
                <a:latin typeface="Tahoma"/>
                <a:cs typeface="Tahoma"/>
              </a:rPr>
              <a:t>, </a:t>
            </a:r>
            <a:r>
              <a:rPr lang="en-US" sz="2950" spc="-75" dirty="0" smtClean="0">
                <a:solidFill>
                  <a:srgbClr val="FF0000"/>
                </a:solidFill>
                <a:latin typeface="Tahoma"/>
                <a:cs typeface="Tahoma"/>
              </a:rPr>
              <a:t>mainly secondary not minimal changes </a:t>
            </a:r>
            <a:endParaRPr sz="295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56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Causes</a:t>
            </a:r>
            <a:endParaRPr sz="28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346075" marR="5899785">
              <a:lnSpc>
                <a:spcPct val="120000"/>
              </a:lnSpc>
              <a:spcBef>
                <a:spcPts val="5"/>
              </a:spcBef>
            </a:pPr>
            <a:r>
              <a:rPr sz="2800" spc="-10" dirty="0" smtClean="0">
                <a:latin typeface="Tahoma"/>
                <a:cs typeface="Tahoma"/>
              </a:rPr>
              <a:t>F</a:t>
            </a:r>
            <a:r>
              <a:rPr sz="2800" dirty="0" smtClean="0">
                <a:latin typeface="Tahoma"/>
                <a:cs typeface="Tahoma"/>
              </a:rPr>
              <a:t>S</a:t>
            </a:r>
            <a:r>
              <a:rPr sz="2800" spc="-10" dirty="0" smtClean="0">
                <a:latin typeface="Tahoma"/>
                <a:cs typeface="Tahoma"/>
              </a:rPr>
              <a:t>GS</a:t>
            </a:r>
            <a:r>
              <a:rPr lang="en-US" sz="2800" spc="-10" dirty="0" smtClean="0">
                <a:latin typeface="Tahoma"/>
                <a:cs typeface="Tahoma"/>
              </a:rPr>
              <a:t> </a:t>
            </a:r>
            <a:r>
              <a:rPr sz="2800" spc="-10" dirty="0" smtClean="0">
                <a:latin typeface="Tahoma"/>
                <a:cs typeface="Tahoma"/>
              </a:rPr>
              <a:t>  </a:t>
            </a:r>
            <a:r>
              <a:rPr sz="2800" spc="-5" dirty="0">
                <a:latin typeface="Tahoma"/>
                <a:cs typeface="Tahoma"/>
              </a:rPr>
              <a:t>MCD</a:t>
            </a:r>
            <a:endParaRPr sz="2800" dirty="0">
              <a:latin typeface="Tahoma"/>
              <a:cs typeface="Tahoma"/>
            </a:endParaRPr>
          </a:p>
          <a:p>
            <a:pPr marL="346075" marR="2016125">
              <a:lnSpc>
                <a:spcPct val="120000"/>
              </a:lnSpc>
            </a:pPr>
            <a:r>
              <a:rPr sz="2800" spc="-5" dirty="0">
                <a:latin typeface="Tahoma"/>
                <a:cs typeface="Tahoma"/>
              </a:rPr>
              <a:t>MPGN</a:t>
            </a:r>
            <a:r>
              <a:rPr sz="2800" spc="-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(mesangiocapillary)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GN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Membranous</a:t>
            </a:r>
            <a:endParaRPr sz="2800" dirty="0">
              <a:latin typeface="Tahoma"/>
              <a:cs typeface="Tahoma"/>
            </a:endParaRPr>
          </a:p>
          <a:p>
            <a:pPr marL="346075" marR="847725">
              <a:lnSpc>
                <a:spcPts val="4029"/>
              </a:lnSpc>
              <a:spcBef>
                <a:spcPts val="105"/>
              </a:spcBef>
            </a:pPr>
            <a:r>
              <a:rPr sz="2800" spc="-5" dirty="0">
                <a:latin typeface="Tahoma"/>
                <a:cs typeface="Tahoma"/>
              </a:rPr>
              <a:t>DMS (diffuse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meningeal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proliferation)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Congenital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Nephrotic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Syndrome</a:t>
            </a:r>
            <a:endParaRPr sz="28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493" y="944321"/>
            <a:ext cx="15697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SR</a:t>
            </a:r>
            <a:r>
              <a:rPr sz="4400" spc="-15" dirty="0"/>
              <a:t>N</a:t>
            </a:r>
            <a:r>
              <a:rPr sz="4400" dirty="0"/>
              <a:t>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261617" y="2048382"/>
            <a:ext cx="7338059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spc="-5" dirty="0">
                <a:latin typeface="Tahoma"/>
                <a:cs typeface="Tahoma"/>
              </a:rPr>
              <a:t>SRNS </a:t>
            </a:r>
            <a:r>
              <a:rPr sz="3200" dirty="0">
                <a:latin typeface="Tahoma"/>
                <a:cs typeface="Tahoma"/>
              </a:rPr>
              <a:t>other </a:t>
            </a:r>
            <a:r>
              <a:rPr sz="3200" spc="-5" dirty="0">
                <a:latin typeface="Tahoma"/>
                <a:cs typeface="Tahoma"/>
              </a:rPr>
              <a:t>than </a:t>
            </a:r>
            <a:r>
              <a:rPr sz="3200" dirty="0">
                <a:latin typeface="Tahoma"/>
                <a:cs typeface="Tahoma"/>
              </a:rPr>
              <a:t>MCD has poor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outcome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and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usually progress</a:t>
            </a:r>
            <a:r>
              <a:rPr sz="3200" spc="-4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to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ESRD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493" y="944321"/>
            <a:ext cx="25933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latin typeface="Tahoma"/>
                <a:cs typeface="Tahoma"/>
              </a:rPr>
              <a:t>Treatment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1964562"/>
            <a:ext cx="7425055" cy="4464050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12700" marR="123825">
              <a:lnSpc>
                <a:spcPts val="2690"/>
              </a:lnSpc>
              <a:spcBef>
                <a:spcPts val="740"/>
              </a:spcBef>
            </a:pPr>
            <a:r>
              <a:rPr sz="2800" spc="-5" dirty="0">
                <a:latin typeface="Tahoma"/>
                <a:cs typeface="Tahoma"/>
              </a:rPr>
              <a:t>Steroid-dependent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patients,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frequent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relapser,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SRNS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are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candidates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for other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types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therapy</a:t>
            </a:r>
            <a:r>
              <a:rPr sz="2800" spc="-5" dirty="0" smtClean="0">
                <a:latin typeface="Tahoma"/>
                <a:cs typeface="Tahoma"/>
              </a:rPr>
              <a:t>:</a:t>
            </a:r>
            <a:r>
              <a:rPr lang="en-US" sz="2800" spc="-5" dirty="0" smtClean="0">
                <a:latin typeface="Tahoma"/>
                <a:cs typeface="Tahoma"/>
              </a:rPr>
              <a:t> </a:t>
            </a:r>
            <a:r>
              <a:rPr lang="en-US" sz="2800" spc="-5" dirty="0" smtClean="0">
                <a:solidFill>
                  <a:srgbClr val="FF0000"/>
                </a:solidFill>
                <a:latin typeface="Tahoma"/>
                <a:cs typeface="Tahoma"/>
              </a:rPr>
              <a:t>chemotherapy </a:t>
            </a:r>
            <a:endParaRPr sz="2800" dirty="0">
              <a:latin typeface="Tahoma"/>
              <a:cs typeface="Tahoma"/>
            </a:endParaRPr>
          </a:p>
          <a:p>
            <a:pPr marL="355600" indent="-342900">
              <a:lnSpc>
                <a:spcPts val="3335"/>
              </a:lnSpc>
              <a:spcBef>
                <a:spcPts val="2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  <a:tab pos="3505835" algn="l"/>
              </a:tabLst>
            </a:pPr>
            <a:r>
              <a:rPr sz="2800" spc="-5" dirty="0">
                <a:latin typeface="Tahoma"/>
                <a:cs typeface="Tahoma"/>
              </a:rPr>
              <a:t>Cyclophosphamide	(SSNS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frequent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relapser)</a:t>
            </a:r>
            <a:endParaRPr sz="2800" dirty="0">
              <a:latin typeface="Tahoma"/>
              <a:cs typeface="Tahoma"/>
            </a:endParaRPr>
          </a:p>
          <a:p>
            <a:pPr marL="355600" indent="-342900">
              <a:lnSpc>
                <a:spcPts val="3335"/>
              </a:lnSpc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10" dirty="0">
                <a:latin typeface="Tahoma"/>
                <a:cs typeface="Tahoma"/>
              </a:rPr>
              <a:t>High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dose IV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Methypredinson</a:t>
            </a:r>
            <a:endParaRPr sz="2800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5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Cyclosporine</a:t>
            </a:r>
            <a:endParaRPr sz="2800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Tacrolimus</a:t>
            </a:r>
            <a:endParaRPr sz="2800" dirty="0">
              <a:latin typeface="Tahoma"/>
              <a:cs typeface="Tahoma"/>
            </a:endParaRPr>
          </a:p>
          <a:p>
            <a:pPr marL="355600" indent="-342900">
              <a:lnSpc>
                <a:spcPts val="3335"/>
              </a:lnSpc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MMF</a:t>
            </a:r>
            <a:endParaRPr sz="2800" dirty="0">
              <a:latin typeface="Tahoma"/>
              <a:cs typeface="Tahoma"/>
            </a:endParaRPr>
          </a:p>
          <a:p>
            <a:pPr marL="355600" indent="-342900">
              <a:lnSpc>
                <a:spcPts val="3335"/>
              </a:lnSpc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Rituximab</a:t>
            </a:r>
            <a:endParaRPr sz="2800" dirty="0">
              <a:latin typeface="Tahoma"/>
              <a:cs typeface="Tahoma"/>
            </a:endParaRPr>
          </a:p>
          <a:p>
            <a:pPr marL="355600" marR="1133475" indent="-342900">
              <a:lnSpc>
                <a:spcPts val="2690"/>
              </a:lnSpc>
              <a:spcBef>
                <a:spcPts val="69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Angiotensin-converting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enzyme</a:t>
            </a:r>
            <a:r>
              <a:rPr sz="2800" spc="3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(ACE)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inhibitors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angiotensin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II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blockers</a:t>
            </a:r>
            <a:endParaRPr sz="28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41" y="3006928"/>
            <a:ext cx="48704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COMPLICATIONS</a:t>
            </a:r>
            <a:endParaRPr sz="440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493" y="933652"/>
            <a:ext cx="34334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latin typeface="Tahoma"/>
                <a:cs typeface="Tahoma"/>
              </a:rPr>
              <a:t>Complications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9080" y="1828800"/>
            <a:ext cx="7371715" cy="474809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spc="-5" dirty="0">
                <a:latin typeface="Tahoma"/>
                <a:cs typeface="Tahoma"/>
              </a:rPr>
              <a:t>Drug</a:t>
            </a:r>
            <a:r>
              <a:rPr sz="3200" spc="-2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Side Effects:</a:t>
            </a:r>
            <a:endParaRPr sz="3200" dirty="0">
              <a:latin typeface="Tahoma"/>
              <a:cs typeface="Tahoma"/>
            </a:endParaRPr>
          </a:p>
          <a:p>
            <a:pPr marL="355600" marR="5080" indent="13335">
              <a:lnSpc>
                <a:spcPct val="100000"/>
              </a:lnSpc>
              <a:spcBef>
                <a:spcPts val="770"/>
              </a:spcBef>
            </a:pPr>
            <a:r>
              <a:rPr sz="3200" b="1" spc="-5" dirty="0">
                <a:latin typeface="Tahoma"/>
                <a:cs typeface="Tahoma"/>
              </a:rPr>
              <a:t>Steroids</a:t>
            </a:r>
            <a:r>
              <a:rPr sz="3200" b="1" spc="40" dirty="0">
                <a:latin typeface="Tahoma"/>
                <a:cs typeface="Tahoma"/>
              </a:rPr>
              <a:t> </a:t>
            </a:r>
            <a:r>
              <a:rPr lang="en-US" sz="3200" b="1" spc="40" dirty="0" smtClean="0">
                <a:latin typeface="Tahoma"/>
                <a:cs typeface="Tahoma"/>
              </a:rPr>
              <a:t> </a:t>
            </a:r>
            <a:r>
              <a:rPr lang="en-US" sz="3200" b="1" spc="40" dirty="0" smtClean="0">
                <a:solidFill>
                  <a:srgbClr val="FF0000"/>
                </a:solidFill>
                <a:latin typeface="Tahoma"/>
                <a:cs typeface="Tahoma"/>
              </a:rPr>
              <a:t>mainly immunosuppression &amp; recurrent infection </a:t>
            </a:r>
            <a:r>
              <a:rPr sz="3200" dirty="0" smtClean="0">
                <a:latin typeface="Tahoma"/>
                <a:cs typeface="Tahoma"/>
              </a:rPr>
              <a:t>: </a:t>
            </a:r>
            <a:r>
              <a:rPr sz="3200" dirty="0">
                <a:latin typeface="Tahoma"/>
                <a:cs typeface="Tahoma"/>
              </a:rPr>
              <a:t>(cushingoid</a:t>
            </a:r>
            <a:r>
              <a:rPr sz="3200" spc="-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appearance,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hypertension,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cataracts,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and/or</a:t>
            </a:r>
            <a:r>
              <a:rPr sz="3200" spc="-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growth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failure)</a:t>
            </a:r>
            <a:endParaRPr sz="3200" dirty="0">
              <a:latin typeface="Tahoma"/>
              <a:cs typeface="Tahoma"/>
            </a:endParaRPr>
          </a:p>
          <a:p>
            <a:pPr marL="355600" marR="579120" indent="30480" algn="just">
              <a:lnSpc>
                <a:spcPct val="100000"/>
              </a:lnSpc>
              <a:spcBef>
                <a:spcPts val="770"/>
              </a:spcBef>
            </a:pPr>
            <a:r>
              <a:rPr sz="3200" b="1" spc="-5" dirty="0">
                <a:latin typeface="Tahoma"/>
                <a:cs typeface="Tahoma"/>
              </a:rPr>
              <a:t>Cyclophosphamide </a:t>
            </a:r>
            <a:r>
              <a:rPr sz="3200" dirty="0">
                <a:latin typeface="Tahoma"/>
                <a:cs typeface="Tahoma"/>
              </a:rPr>
              <a:t>(neutropenia,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disseminated </a:t>
            </a:r>
            <a:r>
              <a:rPr sz="3200" spc="-5" dirty="0">
                <a:latin typeface="Tahoma"/>
                <a:cs typeface="Tahoma"/>
              </a:rPr>
              <a:t>varicella, </a:t>
            </a:r>
            <a:r>
              <a:rPr sz="3200" dirty="0">
                <a:latin typeface="Tahoma"/>
                <a:cs typeface="Tahoma"/>
              </a:rPr>
              <a:t>hemorrhagic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cystitis,</a:t>
            </a:r>
            <a:r>
              <a:rPr sz="3200" spc="1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alopecia,</a:t>
            </a:r>
            <a:r>
              <a:rPr sz="3200" spc="-5" dirty="0">
                <a:latin typeface="Tahoma"/>
                <a:cs typeface="Tahoma"/>
              </a:rPr>
              <a:t> sterility</a:t>
            </a:r>
            <a:endParaRPr sz="32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493" y="944321"/>
            <a:ext cx="34334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latin typeface="Tahoma"/>
                <a:cs typeface="Tahoma"/>
              </a:rPr>
              <a:t>Complications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2048382"/>
            <a:ext cx="7198359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Tahoma"/>
                <a:cs typeface="Tahoma"/>
              </a:rPr>
              <a:t>Ciclosporin</a:t>
            </a:r>
            <a:r>
              <a:rPr sz="3200" b="1" spc="4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(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hypertension, </a:t>
            </a:r>
            <a:r>
              <a:rPr sz="3200" dirty="0">
                <a:latin typeface="Tahoma"/>
                <a:cs typeface="Tahoma"/>
              </a:rPr>
              <a:t> nephrotoxicity, hirsutism, and gingival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hyperplasia,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neutropenia)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944321"/>
            <a:ext cx="521589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Tahoma"/>
                <a:cs typeface="Tahoma"/>
              </a:rPr>
              <a:t>Diagnosis</a:t>
            </a:r>
            <a:r>
              <a:rPr sz="4400" b="0" spc="-85" dirty="0">
                <a:latin typeface="Tahoma"/>
                <a:cs typeface="Tahoma"/>
              </a:rPr>
              <a:t> </a:t>
            </a:r>
            <a:r>
              <a:rPr sz="4400" b="0" spc="-5" dirty="0">
                <a:latin typeface="Tahoma"/>
                <a:cs typeface="Tahoma"/>
              </a:rPr>
              <a:t>Proteinuria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2030702"/>
            <a:ext cx="7534275" cy="4331954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355600" marR="5080" indent="-342900">
              <a:lnSpc>
                <a:spcPts val="3360"/>
              </a:lnSpc>
              <a:spcBef>
                <a:spcPts val="359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A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950" u="heavy" spc="-6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positive</a:t>
            </a:r>
            <a:r>
              <a:rPr sz="2950" u="heavy" spc="-2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950" u="heavy" spc="-6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dipstick</a:t>
            </a:r>
            <a:r>
              <a:rPr sz="2950" u="heavy" spc="-5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is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considered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if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it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reads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+1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(300mg/L)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or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more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non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concentrated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urine</a:t>
            </a:r>
            <a:endParaRPr sz="2800" dirty="0">
              <a:latin typeface="Tahoma"/>
              <a:cs typeface="Tahoma"/>
            </a:endParaRPr>
          </a:p>
          <a:p>
            <a:pPr marL="355600" marR="725170" indent="-342900">
              <a:lnSpc>
                <a:spcPts val="3310"/>
              </a:lnSpc>
              <a:spcBef>
                <a:spcPts val="71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  <a:tab pos="807085" algn="l"/>
              </a:tabLst>
            </a:pPr>
            <a:r>
              <a:rPr sz="2800" b="1" spc="-5" dirty="0">
                <a:latin typeface="Tahoma"/>
                <a:cs typeface="Tahoma"/>
              </a:rPr>
              <a:t>A	(24 hr)</a:t>
            </a:r>
            <a:r>
              <a:rPr sz="2800" b="1" spc="20" dirty="0">
                <a:latin typeface="Tahoma"/>
                <a:cs typeface="Tahoma"/>
              </a:rPr>
              <a:t> </a:t>
            </a:r>
            <a:r>
              <a:rPr sz="2800" b="1" spc="-10" dirty="0">
                <a:latin typeface="Tahoma"/>
                <a:cs typeface="Tahoma"/>
              </a:rPr>
              <a:t>urine</a:t>
            </a:r>
            <a:r>
              <a:rPr sz="2800" b="1" spc="5" dirty="0">
                <a:latin typeface="Tahoma"/>
                <a:cs typeface="Tahoma"/>
              </a:rPr>
              <a:t> </a:t>
            </a:r>
            <a:r>
              <a:rPr sz="2800" b="1" spc="-10" dirty="0">
                <a:latin typeface="Tahoma"/>
                <a:cs typeface="Tahoma"/>
              </a:rPr>
              <a:t>collection</a:t>
            </a:r>
            <a:r>
              <a:rPr sz="2800" b="1" spc="5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is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the best </a:t>
            </a:r>
            <a:r>
              <a:rPr sz="28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method of</a:t>
            </a:r>
            <a:r>
              <a:rPr sz="28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quantitation</a:t>
            </a:r>
            <a:r>
              <a:rPr sz="2800" spc="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of</a:t>
            </a:r>
            <a:r>
              <a:rPr sz="28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urinary</a:t>
            </a:r>
            <a:r>
              <a:rPr sz="2800" spc="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protein</a:t>
            </a:r>
            <a:endParaRPr sz="28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12700" marR="118110">
              <a:lnSpc>
                <a:spcPts val="3360"/>
              </a:lnSpc>
              <a:spcBef>
                <a:spcPts val="735"/>
              </a:spcBef>
            </a:pPr>
            <a:r>
              <a:rPr sz="2950" spc="-90" dirty="0">
                <a:latin typeface="Tahoma"/>
                <a:cs typeface="Tahoma"/>
              </a:rPr>
              <a:t>The</a:t>
            </a:r>
            <a:r>
              <a:rPr sz="2950" spc="-45" dirty="0">
                <a:latin typeface="Tahoma"/>
                <a:cs typeface="Tahoma"/>
              </a:rPr>
              <a:t> </a:t>
            </a:r>
            <a:r>
              <a:rPr sz="2950" u="heavy" spc="-6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limit</a:t>
            </a:r>
            <a:r>
              <a:rPr sz="2950" u="heavy" spc="-3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950" u="heavy" spc="-7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of</a:t>
            </a:r>
            <a:r>
              <a:rPr sz="2950" u="heavy" spc="-4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950" u="heavy" spc="-8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normal</a:t>
            </a:r>
            <a:r>
              <a:rPr sz="2950" u="heavy" spc="-4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950" u="heavy" spc="-7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protein</a:t>
            </a:r>
            <a:r>
              <a:rPr sz="2950" u="heavy" spc="-3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950" u="heavy" spc="-7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excretion</a:t>
            </a:r>
            <a:r>
              <a:rPr sz="2950" u="heavy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950" spc="-65" dirty="0">
                <a:latin typeface="Tahoma"/>
                <a:cs typeface="Tahoma"/>
              </a:rPr>
              <a:t>in</a:t>
            </a:r>
            <a:r>
              <a:rPr sz="2950" spc="-40" dirty="0">
                <a:latin typeface="Tahoma"/>
                <a:cs typeface="Tahoma"/>
              </a:rPr>
              <a:t> </a:t>
            </a:r>
            <a:r>
              <a:rPr sz="2950" spc="-75" dirty="0">
                <a:latin typeface="Tahoma"/>
                <a:cs typeface="Tahoma"/>
              </a:rPr>
              <a:t>healthy </a:t>
            </a:r>
            <a:r>
              <a:rPr sz="2950" spc="-910" dirty="0">
                <a:latin typeface="Tahoma"/>
                <a:cs typeface="Tahoma"/>
              </a:rPr>
              <a:t> </a:t>
            </a:r>
            <a:r>
              <a:rPr sz="2950" spc="-75" dirty="0">
                <a:latin typeface="Tahoma"/>
                <a:cs typeface="Tahoma"/>
              </a:rPr>
              <a:t>children</a:t>
            </a:r>
            <a:r>
              <a:rPr sz="2950" spc="-55" dirty="0">
                <a:latin typeface="Tahoma"/>
                <a:cs typeface="Tahoma"/>
              </a:rPr>
              <a:t> is</a:t>
            </a:r>
            <a:r>
              <a:rPr sz="2950" spc="-20" dirty="0">
                <a:latin typeface="Tahoma"/>
                <a:cs typeface="Tahoma"/>
              </a:rPr>
              <a:t> </a:t>
            </a:r>
            <a:r>
              <a:rPr sz="2950" spc="-70" dirty="0">
                <a:latin typeface="Tahoma"/>
                <a:cs typeface="Tahoma"/>
              </a:rPr>
              <a:t>0.15 g/24 hr</a:t>
            </a:r>
            <a:r>
              <a:rPr sz="2950" spc="-35" dirty="0">
                <a:latin typeface="Tahoma"/>
                <a:cs typeface="Tahoma"/>
              </a:rPr>
              <a:t> </a:t>
            </a:r>
            <a:r>
              <a:rPr sz="2950" spc="-70" dirty="0">
                <a:latin typeface="Tahoma"/>
                <a:cs typeface="Tahoma"/>
              </a:rPr>
              <a:t>or</a:t>
            </a:r>
            <a:endParaRPr sz="2950" dirty="0">
              <a:latin typeface="Tahoma"/>
              <a:cs typeface="Tahoma"/>
            </a:endParaRPr>
          </a:p>
          <a:p>
            <a:pPr marL="346075">
              <a:lnSpc>
                <a:spcPct val="100000"/>
              </a:lnSpc>
              <a:spcBef>
                <a:spcPts val="409"/>
              </a:spcBef>
            </a:pPr>
            <a:r>
              <a:rPr sz="2800" spc="-5" dirty="0">
                <a:latin typeface="Tahoma"/>
                <a:cs typeface="Tahoma"/>
              </a:rPr>
              <a:t>&lt;</a:t>
            </a:r>
            <a:r>
              <a:rPr sz="2800" spc="-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4 mg/m2/hr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950" spc="-65" dirty="0">
                <a:latin typeface="Tahoma"/>
                <a:cs typeface="Tahoma"/>
              </a:rPr>
              <a:t>in</a:t>
            </a:r>
            <a:r>
              <a:rPr sz="2950" spc="-50" dirty="0">
                <a:latin typeface="Tahoma"/>
                <a:cs typeface="Tahoma"/>
              </a:rPr>
              <a:t> </a:t>
            </a:r>
            <a:r>
              <a:rPr sz="2950" spc="-85" dirty="0">
                <a:latin typeface="Tahoma"/>
                <a:cs typeface="Tahoma"/>
              </a:rPr>
              <a:t>a</a:t>
            </a:r>
            <a:r>
              <a:rPr sz="2950" spc="-50" dirty="0">
                <a:latin typeface="Tahoma"/>
                <a:cs typeface="Tahoma"/>
              </a:rPr>
              <a:t> </a:t>
            </a:r>
            <a:r>
              <a:rPr sz="2950" spc="-90" dirty="0">
                <a:latin typeface="Tahoma"/>
                <a:cs typeface="Tahoma"/>
              </a:rPr>
              <a:t>24h</a:t>
            </a:r>
            <a:r>
              <a:rPr sz="2950" spc="-55" dirty="0">
                <a:latin typeface="Tahoma"/>
                <a:cs typeface="Tahoma"/>
              </a:rPr>
              <a:t> </a:t>
            </a:r>
            <a:r>
              <a:rPr sz="2950" spc="-70" dirty="0">
                <a:latin typeface="Tahoma"/>
                <a:cs typeface="Tahoma"/>
              </a:rPr>
              <a:t>urine</a:t>
            </a:r>
            <a:r>
              <a:rPr sz="2950" spc="-45" dirty="0">
                <a:latin typeface="Tahoma"/>
                <a:cs typeface="Tahoma"/>
              </a:rPr>
              <a:t> </a:t>
            </a:r>
            <a:r>
              <a:rPr sz="2950" spc="-65" dirty="0">
                <a:latin typeface="Tahoma"/>
                <a:cs typeface="Tahoma"/>
              </a:rPr>
              <a:t>collection</a:t>
            </a:r>
            <a:r>
              <a:rPr sz="2950" spc="-65" dirty="0" smtClean="0">
                <a:latin typeface="Tahoma"/>
                <a:cs typeface="Tahoma"/>
              </a:rPr>
              <a:t>.</a:t>
            </a:r>
            <a:endParaRPr lang="en-US" sz="2950" spc="-65" dirty="0" smtClean="0">
              <a:latin typeface="Tahoma"/>
              <a:cs typeface="Tahoma"/>
            </a:endParaRPr>
          </a:p>
          <a:p>
            <a:pPr marL="346075">
              <a:lnSpc>
                <a:spcPct val="100000"/>
              </a:lnSpc>
              <a:spcBef>
                <a:spcPts val="409"/>
              </a:spcBef>
            </a:pPr>
            <a:r>
              <a:rPr lang="en-US" sz="2950" spc="-65" dirty="0" smtClean="0">
                <a:latin typeface="Tahoma"/>
                <a:cs typeface="Tahoma"/>
              </a:rPr>
              <a:t>Or </a:t>
            </a:r>
            <a:r>
              <a:rPr lang="en-US" sz="2950" spc="-65" dirty="0" smtClean="0">
                <a:solidFill>
                  <a:srgbClr val="FF0000"/>
                </a:solidFill>
                <a:latin typeface="Tahoma"/>
                <a:cs typeface="Tahoma"/>
              </a:rPr>
              <a:t>less than 150mg\24hs</a:t>
            </a:r>
          </a:p>
          <a:p>
            <a:pPr marL="346075">
              <a:lnSpc>
                <a:spcPct val="100000"/>
              </a:lnSpc>
              <a:spcBef>
                <a:spcPts val="409"/>
              </a:spcBef>
            </a:pPr>
            <a:r>
              <a:rPr lang="en-US" sz="2950" spc="-65" dirty="0" smtClean="0">
                <a:solidFill>
                  <a:srgbClr val="FF0000"/>
                </a:solidFill>
                <a:latin typeface="Tahoma"/>
                <a:cs typeface="Tahoma"/>
              </a:rPr>
              <a:t>Not every proteinuria is </a:t>
            </a:r>
            <a:r>
              <a:rPr lang="en-US" sz="2950" spc="-65" dirty="0" err="1" smtClean="0">
                <a:solidFill>
                  <a:srgbClr val="FF0000"/>
                </a:solidFill>
                <a:latin typeface="Tahoma"/>
                <a:cs typeface="Tahoma"/>
              </a:rPr>
              <a:t>nephrotic</a:t>
            </a:r>
            <a:r>
              <a:rPr lang="en-US" sz="2950" spc="-65" dirty="0" smtClean="0">
                <a:solidFill>
                  <a:srgbClr val="FF0000"/>
                </a:solidFill>
                <a:latin typeface="Tahoma"/>
                <a:cs typeface="Tahoma"/>
              </a:rPr>
              <a:t> range </a:t>
            </a:r>
            <a:endParaRPr sz="295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493" y="944321"/>
            <a:ext cx="34334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latin typeface="Tahoma"/>
                <a:cs typeface="Tahoma"/>
              </a:rPr>
              <a:t>Complications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1951456"/>
            <a:ext cx="7287259" cy="4255652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spc="-5" dirty="0">
                <a:latin typeface="Tahoma"/>
                <a:cs typeface="Tahoma"/>
              </a:rPr>
              <a:t>Infections</a:t>
            </a:r>
            <a:endParaRPr sz="3200" dirty="0">
              <a:latin typeface="Tahoma"/>
              <a:cs typeface="Tahoma"/>
            </a:endParaRPr>
          </a:p>
          <a:p>
            <a:pPr marL="355600" marR="225425" indent="-342900">
              <a:lnSpc>
                <a:spcPct val="100000"/>
              </a:lnSpc>
              <a:spcBef>
                <a:spcPts val="77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Infection </a:t>
            </a:r>
            <a:r>
              <a:rPr sz="2800" dirty="0">
                <a:solidFill>
                  <a:srgbClr val="FF0000"/>
                </a:solidFill>
                <a:latin typeface="Tahoma"/>
                <a:cs typeface="Tahoma"/>
              </a:rPr>
              <a:t>is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the </a:t>
            </a:r>
            <a:r>
              <a:rPr sz="2800" dirty="0">
                <a:solidFill>
                  <a:srgbClr val="FF0000"/>
                </a:solidFill>
                <a:latin typeface="Tahoma"/>
                <a:cs typeface="Tahoma"/>
              </a:rPr>
              <a:t>major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complication </a:t>
            </a:r>
            <a:r>
              <a:rPr sz="2800" dirty="0">
                <a:solidFill>
                  <a:srgbClr val="FF0000"/>
                </a:solidFill>
                <a:latin typeface="Tahoma"/>
                <a:cs typeface="Tahoma"/>
              </a:rPr>
              <a:t>of </a:t>
            </a:r>
            <a:r>
              <a:rPr sz="2800" spc="-98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0000"/>
                </a:solidFill>
                <a:latin typeface="Tahoma"/>
                <a:cs typeface="Tahoma"/>
              </a:rPr>
              <a:t>nephrotic</a:t>
            </a:r>
            <a:r>
              <a:rPr sz="2800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syndrome</a:t>
            </a:r>
            <a:endParaRPr sz="28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  <a:tab pos="3145155" algn="l"/>
              </a:tabLst>
            </a:pPr>
            <a:r>
              <a:rPr sz="2800" spc="-5" dirty="0">
                <a:latin typeface="Tahoma"/>
                <a:cs typeface="Tahoma"/>
              </a:rPr>
              <a:t>Increased</a:t>
            </a:r>
            <a:r>
              <a:rPr sz="2800" spc="-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susceptibility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to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bacterial 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infections owing to urinary losses of 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immunoglobulins and properdin </a:t>
            </a:r>
            <a:r>
              <a:rPr sz="2800" spc="-5" dirty="0">
                <a:latin typeface="Tahoma"/>
                <a:cs typeface="Tahoma"/>
              </a:rPr>
              <a:t>factor </a:t>
            </a:r>
            <a:r>
              <a:rPr sz="2800" spc="-98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B,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defective</a:t>
            </a:r>
            <a:r>
              <a:rPr sz="28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0000"/>
                </a:solidFill>
                <a:latin typeface="Tahoma"/>
                <a:cs typeface="Tahoma"/>
              </a:rPr>
              <a:t>T cell-mediated</a:t>
            </a:r>
            <a:r>
              <a:rPr sz="2800" spc="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0000"/>
                </a:solidFill>
                <a:latin typeface="Tahoma"/>
                <a:cs typeface="Tahoma"/>
              </a:rPr>
              <a:t>immunity, </a:t>
            </a:r>
            <a:r>
              <a:rPr sz="2800" spc="-98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0000"/>
                </a:solidFill>
                <a:latin typeface="Tahoma"/>
                <a:cs typeface="Tahoma"/>
              </a:rPr>
              <a:t>immunosuppressive </a:t>
            </a:r>
            <a:r>
              <a:rPr sz="2800" spc="-5" dirty="0" err="1" smtClean="0">
                <a:solidFill>
                  <a:srgbClr val="FF0000"/>
                </a:solidFill>
                <a:latin typeface="Tahoma"/>
                <a:cs typeface="Tahoma"/>
              </a:rPr>
              <a:t>therapy,</a:t>
            </a:r>
            <a:r>
              <a:rPr lang="en-US" sz="2800" spc="-5" dirty="0" err="1" smtClean="0">
                <a:solidFill>
                  <a:srgbClr val="FF0000"/>
                </a:solidFill>
                <a:latin typeface="Tahoma"/>
                <a:cs typeface="Tahoma"/>
              </a:rPr>
              <a:t>need</a:t>
            </a:r>
            <a:r>
              <a:rPr lang="en-US" sz="2800" spc="-5" dirty="0" smtClean="0">
                <a:solidFill>
                  <a:srgbClr val="FF0000"/>
                </a:solidFill>
                <a:latin typeface="Tahoma"/>
                <a:cs typeface="Tahoma"/>
              </a:rPr>
              <a:t> aggressive </a:t>
            </a:r>
            <a:r>
              <a:rPr lang="en-US" sz="2800" spc="-5" dirty="0" err="1" smtClean="0">
                <a:solidFill>
                  <a:srgbClr val="FF0000"/>
                </a:solidFill>
                <a:latin typeface="Tahoma"/>
                <a:cs typeface="Tahoma"/>
              </a:rPr>
              <a:t>Ab</a:t>
            </a:r>
            <a:r>
              <a:rPr lang="en-US" sz="2800" spc="-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dirty="0" smtClean="0">
                <a:latin typeface="Tahoma"/>
                <a:cs typeface="Tahoma"/>
              </a:rPr>
              <a:t>malnutrition</a:t>
            </a:r>
            <a:r>
              <a:rPr sz="2800" dirty="0">
                <a:latin typeface="Tahoma"/>
                <a:cs typeface="Tahoma"/>
              </a:rPr>
              <a:t>,	</a:t>
            </a:r>
            <a:r>
              <a:rPr sz="2800" spc="-5" dirty="0">
                <a:latin typeface="Tahoma"/>
                <a:cs typeface="Tahoma"/>
              </a:rPr>
              <a:t>edema......</a:t>
            </a:r>
            <a:endParaRPr sz="28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493" y="944321"/>
            <a:ext cx="34334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latin typeface="Tahoma"/>
                <a:cs typeface="Tahoma"/>
              </a:rPr>
              <a:t>Complications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2049906"/>
            <a:ext cx="7378065" cy="447712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37465" indent="-342900">
              <a:lnSpc>
                <a:spcPct val="100000"/>
              </a:lnSpc>
              <a:spcBef>
                <a:spcPts val="9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Spontaneous</a:t>
            </a:r>
            <a:r>
              <a:rPr sz="28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bacterial</a:t>
            </a:r>
            <a:r>
              <a:rPr sz="2800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peritonitis</a:t>
            </a:r>
            <a:r>
              <a:rPr sz="28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is</a:t>
            </a:r>
            <a:r>
              <a:rPr sz="2800" spc="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Tahoma"/>
                <a:cs typeface="Tahoma"/>
              </a:rPr>
              <a:t>the</a:t>
            </a:r>
            <a:r>
              <a:rPr sz="28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most </a:t>
            </a:r>
            <a:r>
              <a:rPr sz="2800" spc="-86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frequent</a:t>
            </a:r>
            <a:r>
              <a:rPr sz="28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Tahoma"/>
                <a:cs typeface="Tahoma"/>
              </a:rPr>
              <a:t>type</a:t>
            </a:r>
            <a:r>
              <a:rPr sz="2800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of </a:t>
            </a:r>
            <a:r>
              <a:rPr sz="2800" spc="-5" dirty="0" smtClean="0">
                <a:solidFill>
                  <a:srgbClr val="FF0000"/>
                </a:solidFill>
                <a:latin typeface="Tahoma"/>
                <a:cs typeface="Tahoma"/>
              </a:rPr>
              <a:t>infection</a:t>
            </a:r>
            <a:r>
              <a:rPr lang="en-US" sz="2800" spc="-5" dirty="0" smtClean="0">
                <a:solidFill>
                  <a:srgbClr val="FF0000"/>
                </a:solidFill>
                <a:latin typeface="Tahoma"/>
                <a:cs typeface="Tahoma"/>
              </a:rPr>
              <a:t>(encapsulated bacteria)</a:t>
            </a:r>
            <a:r>
              <a:rPr sz="2800" spc="-5" dirty="0" smtClean="0">
                <a:latin typeface="Tahoma"/>
                <a:cs typeface="Tahoma"/>
              </a:rPr>
              <a:t>, </a:t>
            </a:r>
            <a:r>
              <a:rPr sz="2800" spc="-10" dirty="0">
                <a:latin typeface="Tahoma"/>
                <a:cs typeface="Tahoma"/>
              </a:rPr>
              <a:t>although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sepsis,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pneumonia,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cellulitis,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and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urinary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tract </a:t>
            </a:r>
            <a:r>
              <a:rPr sz="2800" spc="-5" dirty="0">
                <a:latin typeface="Tahoma"/>
                <a:cs typeface="Tahoma"/>
              </a:rPr>
              <a:t> infections may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also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be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seen.</a:t>
            </a:r>
            <a:endParaRPr sz="2800" dirty="0">
              <a:latin typeface="Tahoma"/>
              <a:cs typeface="Tahoma"/>
            </a:endParaRPr>
          </a:p>
          <a:p>
            <a:pPr marL="355600" marR="5080" indent="-342900">
              <a:lnSpc>
                <a:spcPct val="98000"/>
              </a:lnSpc>
              <a:spcBef>
                <a:spcPts val="595"/>
              </a:spcBef>
              <a:buClr>
                <a:srgbClr val="3333CC"/>
              </a:buClr>
              <a:buSzPct val="5593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950" spc="-75" dirty="0">
                <a:solidFill>
                  <a:srgbClr val="FF0000"/>
                </a:solidFill>
                <a:latin typeface="Tahoma"/>
                <a:cs typeface="Tahoma"/>
              </a:rPr>
              <a:t>Streptococcus</a:t>
            </a:r>
            <a:r>
              <a:rPr sz="2950" spc="-6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950" spc="-85" dirty="0">
                <a:solidFill>
                  <a:srgbClr val="FF0000"/>
                </a:solidFill>
                <a:latin typeface="Tahoma"/>
                <a:cs typeface="Tahoma"/>
              </a:rPr>
              <a:t>pneumoniae</a:t>
            </a:r>
            <a:r>
              <a:rPr sz="295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is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the</a:t>
            </a:r>
            <a:r>
              <a:rPr sz="2800" spc="-5" dirty="0">
                <a:latin typeface="Tahoma"/>
                <a:cs typeface="Tahoma"/>
              </a:rPr>
              <a:t> most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common organism causing peritonitis, </a:t>
            </a:r>
            <a:r>
              <a:rPr sz="2800" spc="10" dirty="0">
                <a:latin typeface="Tahoma"/>
                <a:cs typeface="Tahoma"/>
              </a:rPr>
              <a:t>gram-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negative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bacteria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such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as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950" spc="-70" dirty="0">
                <a:latin typeface="Tahoma"/>
                <a:cs typeface="Tahoma"/>
              </a:rPr>
              <a:t>Escherichia</a:t>
            </a:r>
            <a:r>
              <a:rPr sz="2950" spc="-45" dirty="0">
                <a:latin typeface="Tahoma"/>
                <a:cs typeface="Tahoma"/>
              </a:rPr>
              <a:t> </a:t>
            </a:r>
            <a:r>
              <a:rPr sz="2950" spc="-65" dirty="0">
                <a:latin typeface="Tahoma"/>
                <a:cs typeface="Tahoma"/>
              </a:rPr>
              <a:t>coli </a:t>
            </a:r>
            <a:r>
              <a:rPr sz="2950" spc="-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may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also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cause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 smtClean="0">
                <a:latin typeface="Tahoma"/>
                <a:cs typeface="Tahoma"/>
              </a:rPr>
              <a:t>it</a:t>
            </a:r>
            <a:endParaRPr lang="en-US" sz="2800" spc="-5" dirty="0" smtClean="0">
              <a:latin typeface="Tahoma"/>
              <a:cs typeface="Tahoma"/>
            </a:endParaRPr>
          </a:p>
          <a:p>
            <a:pPr marL="355600" marR="5080" indent="-342900">
              <a:lnSpc>
                <a:spcPct val="98000"/>
              </a:lnSpc>
              <a:spcBef>
                <a:spcPts val="595"/>
              </a:spcBef>
              <a:buClr>
                <a:srgbClr val="3333CC"/>
              </a:buClr>
              <a:buSzPct val="5593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en-US" sz="2800" spc="-5" dirty="0" err="1" smtClean="0">
                <a:solidFill>
                  <a:srgbClr val="FF0000"/>
                </a:solidFill>
                <a:latin typeface="Tahoma"/>
                <a:cs typeface="Tahoma"/>
              </a:rPr>
              <a:t>Klebsiella,H</a:t>
            </a:r>
            <a:r>
              <a:rPr lang="en-US" sz="2800" spc="-5" dirty="0" err="1" smtClean="0">
                <a:solidFill>
                  <a:srgbClr val="FF0000"/>
                </a:solidFill>
                <a:latin typeface="Tahoma"/>
                <a:cs typeface="Tahoma"/>
              </a:rPr>
              <a:t>.influenza,pseudomonas</a:t>
            </a:r>
            <a:r>
              <a:rPr lang="en-US" sz="2800" spc="-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493" y="944321"/>
            <a:ext cx="21570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latin typeface="Tahoma"/>
                <a:cs typeface="Tahoma"/>
              </a:rPr>
              <a:t>Vaccines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2048382"/>
            <a:ext cx="7362825" cy="409791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55600" marR="121920" indent="-342900">
              <a:lnSpc>
                <a:spcPct val="99700"/>
              </a:lnSpc>
              <a:spcBef>
                <a:spcPts val="114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  <a:tab pos="3849370" algn="l"/>
              </a:tabLst>
            </a:pPr>
            <a:r>
              <a:rPr sz="2800" spc="-5" dirty="0">
                <a:latin typeface="Tahoma"/>
                <a:cs typeface="Tahoma"/>
              </a:rPr>
              <a:t>Patients with </a:t>
            </a:r>
            <a:r>
              <a:rPr sz="2800" dirty="0">
                <a:latin typeface="Tahoma"/>
                <a:cs typeface="Tahoma"/>
              </a:rPr>
              <a:t>nephrotic </a:t>
            </a:r>
            <a:r>
              <a:rPr sz="2800" spc="-5" dirty="0">
                <a:latin typeface="Tahoma"/>
                <a:cs typeface="Tahoma"/>
              </a:rPr>
              <a:t>syndrome who </a:t>
            </a:r>
            <a:r>
              <a:rPr sz="2800" spc="-98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are receiving </a:t>
            </a:r>
            <a:r>
              <a:rPr sz="2800" spc="-5" dirty="0">
                <a:latin typeface="Tahoma"/>
                <a:cs typeface="Tahoma"/>
              </a:rPr>
              <a:t>treatment </a:t>
            </a:r>
            <a:r>
              <a:rPr sz="2800" dirty="0">
                <a:latin typeface="Tahoma"/>
                <a:cs typeface="Tahoma"/>
              </a:rPr>
              <a:t>are not 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immunocompetent , so </a:t>
            </a:r>
            <a:r>
              <a:rPr sz="2800" spc="-5" dirty="0">
                <a:latin typeface="Tahoma"/>
                <a:cs typeface="Tahoma"/>
              </a:rPr>
              <a:t>they should </a:t>
            </a:r>
            <a:r>
              <a:rPr sz="2800" dirty="0">
                <a:latin typeface="Tahoma"/>
                <a:cs typeface="Tahoma"/>
              </a:rPr>
              <a:t> receive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polyvalent</a:t>
            </a:r>
            <a:r>
              <a:rPr sz="2800" u="heavy" spc="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800" u="heavy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pneumococcal </a:t>
            </a:r>
            <a:r>
              <a:rPr sz="28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u="heavy" spc="-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vaccine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,</a:t>
            </a:r>
            <a:r>
              <a:rPr sz="2800" spc="-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and given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varicella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vaccine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when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in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remission	</a:t>
            </a:r>
            <a:r>
              <a:rPr sz="2800" dirty="0">
                <a:latin typeface="Tahoma"/>
                <a:cs typeface="Tahoma"/>
              </a:rPr>
              <a:t>,</a:t>
            </a:r>
          </a:p>
          <a:p>
            <a:pPr marL="355600" marR="5080" indent="-342900">
              <a:lnSpc>
                <a:spcPct val="100000"/>
              </a:lnSpc>
              <a:spcBef>
                <a:spcPts val="82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Influenza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vaccine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should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be given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on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a </a:t>
            </a:r>
            <a:r>
              <a:rPr sz="2800" spc="-98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yearly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basis</a:t>
            </a:r>
            <a:r>
              <a:rPr sz="2800" dirty="0" smtClean="0">
                <a:latin typeface="Tahoma"/>
                <a:cs typeface="Tahoma"/>
              </a:rPr>
              <a:t>.</a:t>
            </a:r>
            <a:endParaRPr lang="en-US" sz="2800" dirty="0" smtClean="0">
              <a:latin typeface="Tahoma"/>
              <a:cs typeface="Tahoma"/>
            </a:endParaRPr>
          </a:p>
          <a:p>
            <a:pPr marL="355600" marR="5080" indent="-342900">
              <a:lnSpc>
                <a:spcPct val="100000"/>
              </a:lnSpc>
              <a:spcBef>
                <a:spcPts val="82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en-US" sz="2800" dirty="0" smtClean="0">
                <a:solidFill>
                  <a:srgbClr val="FF0000"/>
                </a:solidFill>
                <a:latin typeface="Tahoma"/>
                <a:cs typeface="Tahoma"/>
              </a:rPr>
              <a:t>Contraindication live attenuated vaccine </a:t>
            </a:r>
            <a:endParaRPr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493" y="944321"/>
            <a:ext cx="34334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latin typeface="Tahoma"/>
                <a:cs typeface="Tahoma"/>
              </a:rPr>
              <a:t>Complications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1951456"/>
            <a:ext cx="7463155" cy="474809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dirty="0">
                <a:latin typeface="Tahoma"/>
                <a:cs typeface="Tahoma"/>
              </a:rPr>
              <a:t>Thrombosis</a:t>
            </a:r>
          </a:p>
          <a:p>
            <a:pPr marL="355600" marR="1090295" indent="-342900">
              <a:lnSpc>
                <a:spcPct val="100000"/>
              </a:lnSpc>
              <a:spcBef>
                <a:spcPts val="77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0000"/>
                </a:solidFill>
                <a:latin typeface="Tahoma"/>
                <a:cs typeface="Tahoma"/>
              </a:rPr>
              <a:t>Increased risk </a:t>
            </a:r>
            <a:r>
              <a:rPr sz="3200" dirty="0">
                <a:solidFill>
                  <a:srgbClr val="FF0000"/>
                </a:solidFill>
                <a:latin typeface="Tahoma"/>
                <a:cs typeface="Tahoma"/>
              </a:rPr>
              <a:t>of </a:t>
            </a:r>
            <a:r>
              <a:rPr sz="3200" spc="-5" dirty="0">
                <a:solidFill>
                  <a:srgbClr val="FF0000"/>
                </a:solidFill>
                <a:latin typeface="Tahoma"/>
                <a:cs typeface="Tahoma"/>
              </a:rPr>
              <a:t>thromboembolic </a:t>
            </a:r>
            <a:r>
              <a:rPr sz="3200" spc="-98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0000"/>
                </a:solidFill>
                <a:latin typeface="Tahoma"/>
                <a:cs typeface="Tahoma"/>
              </a:rPr>
              <a:t>events,</a:t>
            </a:r>
            <a:r>
              <a:rPr sz="32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0000"/>
                </a:solidFill>
                <a:latin typeface="Tahoma"/>
                <a:cs typeface="Tahoma"/>
              </a:rPr>
              <a:t>both</a:t>
            </a:r>
            <a:r>
              <a:rPr sz="32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0000"/>
                </a:solidFill>
                <a:latin typeface="Tahoma"/>
                <a:cs typeface="Tahoma"/>
              </a:rPr>
              <a:t>arterial</a:t>
            </a:r>
            <a:r>
              <a:rPr sz="3200" spc="-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0000"/>
                </a:solidFill>
                <a:latin typeface="Tahoma"/>
                <a:cs typeface="Tahoma"/>
              </a:rPr>
              <a:t>and</a:t>
            </a:r>
            <a:r>
              <a:rPr sz="32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3200" spc="-5" dirty="0" err="1" smtClean="0">
                <a:solidFill>
                  <a:srgbClr val="FF0000"/>
                </a:solidFill>
                <a:latin typeface="Tahoma"/>
                <a:cs typeface="Tahoma"/>
              </a:rPr>
              <a:t>venous,</a:t>
            </a:r>
            <a:r>
              <a:rPr lang="en-US" sz="3200" spc="-5" dirty="0" err="1" smtClean="0">
                <a:solidFill>
                  <a:srgbClr val="FF0000"/>
                </a:solidFill>
                <a:latin typeface="Tahoma"/>
                <a:cs typeface="Tahoma"/>
              </a:rPr>
              <a:t>so</a:t>
            </a:r>
            <a:r>
              <a:rPr lang="en-US" sz="3200" spc="-5" dirty="0" smtClean="0">
                <a:solidFill>
                  <a:srgbClr val="FF0000"/>
                </a:solidFill>
                <a:latin typeface="Tahoma"/>
                <a:cs typeface="Tahoma"/>
              </a:rPr>
              <a:t> must r\o in </a:t>
            </a:r>
            <a:r>
              <a:rPr lang="en-US" sz="3200" spc="-5" dirty="0" err="1" smtClean="0">
                <a:solidFill>
                  <a:srgbClr val="FF0000"/>
                </a:solidFill>
                <a:latin typeface="Tahoma"/>
                <a:cs typeface="Tahoma"/>
              </a:rPr>
              <a:t>nephrotic</a:t>
            </a:r>
            <a:r>
              <a:rPr lang="en-US" sz="3200" spc="-5" dirty="0" smtClean="0">
                <a:solidFill>
                  <a:srgbClr val="FF0000"/>
                </a:solidFill>
                <a:latin typeface="Tahoma"/>
                <a:cs typeface="Tahoma"/>
              </a:rPr>
              <a:t> patient </a:t>
            </a:r>
            <a:endParaRPr sz="32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481965" algn="l"/>
                <a:tab pos="482600" algn="l"/>
              </a:tabLst>
            </a:pPr>
            <a:r>
              <a:rPr dirty="0"/>
              <a:t>	</a:t>
            </a:r>
            <a:r>
              <a:rPr sz="3200" spc="-5" dirty="0">
                <a:latin typeface="Tahoma"/>
                <a:cs typeface="Tahoma"/>
              </a:rPr>
              <a:t>renal vein thrombosis, </a:t>
            </a:r>
            <a:r>
              <a:rPr sz="3200" dirty="0">
                <a:latin typeface="Tahoma"/>
                <a:cs typeface="Tahoma"/>
              </a:rPr>
              <a:t>pulmonary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embolus,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sagittal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sinus thrombosis,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and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thrombosis </a:t>
            </a:r>
            <a:r>
              <a:rPr sz="3200" dirty="0">
                <a:latin typeface="Tahoma"/>
                <a:cs typeface="Tahoma"/>
              </a:rPr>
              <a:t>of indwelling arterial </a:t>
            </a:r>
            <a:r>
              <a:rPr sz="3200" spc="-5" dirty="0">
                <a:latin typeface="Tahoma"/>
                <a:cs typeface="Tahoma"/>
              </a:rPr>
              <a:t>and 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venous catheters</a:t>
            </a:r>
            <a:endParaRPr sz="32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493" y="944321"/>
            <a:ext cx="34334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latin typeface="Tahoma"/>
                <a:cs typeface="Tahoma"/>
              </a:rPr>
              <a:t>Complications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45592" y="2049906"/>
            <a:ext cx="8052815" cy="441082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71245" marR="5080" indent="-342900">
              <a:lnSpc>
                <a:spcPct val="100000"/>
              </a:lnSpc>
              <a:spcBef>
                <a:spcPts val="9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1071245" algn="l"/>
                <a:tab pos="1071880" algn="l"/>
              </a:tabLst>
            </a:pPr>
            <a:r>
              <a:rPr spc="-5" dirty="0"/>
              <a:t>thrombosis</a:t>
            </a:r>
            <a:r>
              <a:rPr dirty="0"/>
              <a:t> </a:t>
            </a:r>
            <a:r>
              <a:rPr spc="-5" dirty="0"/>
              <a:t>is</a:t>
            </a:r>
            <a:r>
              <a:rPr dirty="0"/>
              <a:t> </a:t>
            </a:r>
            <a:r>
              <a:rPr spc="-10" dirty="0"/>
              <a:t>related</a:t>
            </a:r>
            <a:r>
              <a:rPr spc="25" dirty="0"/>
              <a:t> </a:t>
            </a:r>
            <a:r>
              <a:rPr spc="-5" dirty="0"/>
              <a:t>to</a:t>
            </a:r>
            <a:r>
              <a:rPr dirty="0"/>
              <a:t> </a:t>
            </a:r>
            <a:r>
              <a:rPr spc="-5" dirty="0"/>
              <a:t>increased </a:t>
            </a:r>
            <a:r>
              <a:rPr dirty="0"/>
              <a:t> </a:t>
            </a:r>
            <a:r>
              <a:rPr spc="-5" dirty="0"/>
              <a:t>prothrombotic</a:t>
            </a:r>
            <a:r>
              <a:rPr spc="5" dirty="0"/>
              <a:t> </a:t>
            </a:r>
            <a:r>
              <a:rPr spc="-5" dirty="0"/>
              <a:t>factors</a:t>
            </a:r>
            <a:r>
              <a:rPr spc="5" dirty="0"/>
              <a:t> </a:t>
            </a:r>
            <a:r>
              <a:rPr spc="-5" dirty="0"/>
              <a:t>(fibrinogen, </a:t>
            </a:r>
            <a:r>
              <a:rPr dirty="0"/>
              <a:t> </a:t>
            </a:r>
            <a:r>
              <a:rPr spc="-5" dirty="0"/>
              <a:t>thrombocytosis,</a:t>
            </a:r>
            <a:r>
              <a:rPr dirty="0"/>
              <a:t> </a:t>
            </a:r>
            <a:r>
              <a:rPr spc="-5" dirty="0"/>
              <a:t>hemoconcentration,</a:t>
            </a:r>
            <a:r>
              <a:rPr spc="5" dirty="0"/>
              <a:t> </a:t>
            </a:r>
            <a:r>
              <a:rPr spc="-10" dirty="0"/>
              <a:t>relative </a:t>
            </a:r>
            <a:r>
              <a:rPr spc="-860" dirty="0"/>
              <a:t> </a:t>
            </a:r>
            <a:r>
              <a:rPr spc="-5" dirty="0"/>
              <a:t>immobilization)</a:t>
            </a:r>
            <a:r>
              <a:rPr spc="35" dirty="0"/>
              <a:t> </a:t>
            </a:r>
            <a:r>
              <a:rPr spc="-5" dirty="0"/>
              <a:t>and</a:t>
            </a:r>
            <a:r>
              <a:rPr spc="5" dirty="0"/>
              <a:t> </a:t>
            </a:r>
            <a:r>
              <a:rPr spc="-5" dirty="0"/>
              <a:t>decreased</a:t>
            </a:r>
            <a:r>
              <a:rPr spc="10" dirty="0"/>
              <a:t> </a:t>
            </a:r>
            <a:r>
              <a:rPr spc="-10" dirty="0"/>
              <a:t>fibrinolytic </a:t>
            </a:r>
            <a:r>
              <a:rPr spc="-5" dirty="0"/>
              <a:t> factors</a:t>
            </a:r>
            <a:r>
              <a:rPr dirty="0"/>
              <a:t> </a:t>
            </a:r>
            <a:r>
              <a:rPr spc="-5" dirty="0"/>
              <a:t>(</a:t>
            </a:r>
            <a:r>
              <a:rPr spc="-5" dirty="0">
                <a:solidFill>
                  <a:srgbClr val="FF0000"/>
                </a:solidFill>
              </a:rPr>
              <a:t>urinary</a:t>
            </a:r>
            <a:r>
              <a:rPr spc="3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losses</a:t>
            </a:r>
            <a:r>
              <a:rPr spc="5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of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antithrombin</a:t>
            </a:r>
            <a:r>
              <a:rPr spc="15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ill, 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proteins C</a:t>
            </a:r>
            <a:r>
              <a:rPr spc="15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and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S</a:t>
            </a:r>
            <a:r>
              <a:rPr spc="-10" dirty="0" smtClean="0">
                <a:solidFill>
                  <a:srgbClr val="FF0000"/>
                </a:solidFill>
              </a:rPr>
              <a:t>)</a:t>
            </a:r>
            <a:r>
              <a:rPr lang="en-US" spc="-10" dirty="0" smtClean="0">
                <a:solidFill>
                  <a:srgbClr val="FF0000"/>
                </a:solidFill>
              </a:rPr>
              <a:t> &amp; over production of clotting factor X</a:t>
            </a:r>
            <a:endParaRPr spc="-10" dirty="0">
              <a:solidFill>
                <a:srgbClr val="FF0000"/>
              </a:solidFill>
            </a:endParaRPr>
          </a:p>
          <a:p>
            <a:pPr marL="1071245" marR="254635" indent="-342900">
              <a:lnSpc>
                <a:spcPct val="100000"/>
              </a:lnSpc>
              <a:spcBef>
                <a:spcPts val="67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1071245" algn="l"/>
                <a:tab pos="1071880" algn="l"/>
              </a:tabLst>
            </a:pPr>
            <a:r>
              <a:rPr spc="-10" dirty="0"/>
              <a:t>Prophylactic</a:t>
            </a:r>
            <a:r>
              <a:rPr spc="15" dirty="0"/>
              <a:t> </a:t>
            </a:r>
            <a:r>
              <a:rPr spc="-5" dirty="0"/>
              <a:t>anticoagulation</a:t>
            </a:r>
            <a:r>
              <a:rPr spc="45" dirty="0"/>
              <a:t> </a:t>
            </a:r>
            <a:r>
              <a:rPr spc="-5" dirty="0"/>
              <a:t>is</a:t>
            </a:r>
            <a:r>
              <a:rPr dirty="0"/>
              <a:t> </a:t>
            </a:r>
            <a:r>
              <a:rPr spc="-5" dirty="0"/>
              <a:t>not </a:t>
            </a:r>
            <a:r>
              <a:rPr dirty="0"/>
              <a:t> </a:t>
            </a:r>
            <a:r>
              <a:rPr spc="-5" dirty="0"/>
              <a:t>recommended</a:t>
            </a:r>
            <a:r>
              <a:rPr spc="10" dirty="0"/>
              <a:t> </a:t>
            </a:r>
            <a:r>
              <a:rPr spc="-5" dirty="0"/>
              <a:t>in</a:t>
            </a:r>
            <a:r>
              <a:rPr spc="5" dirty="0"/>
              <a:t> </a:t>
            </a:r>
            <a:r>
              <a:rPr spc="-10" dirty="0"/>
              <a:t>children</a:t>
            </a:r>
            <a:r>
              <a:rPr dirty="0"/>
              <a:t> </a:t>
            </a:r>
            <a:r>
              <a:rPr spc="-5" dirty="0"/>
              <a:t>unless</a:t>
            </a:r>
            <a:r>
              <a:rPr spc="20" dirty="0"/>
              <a:t> </a:t>
            </a:r>
            <a:r>
              <a:rPr spc="-10" dirty="0"/>
              <a:t>they</a:t>
            </a:r>
            <a:r>
              <a:rPr spc="15" dirty="0"/>
              <a:t> </a:t>
            </a:r>
            <a:r>
              <a:rPr spc="-5" dirty="0"/>
              <a:t>have </a:t>
            </a:r>
            <a:r>
              <a:rPr spc="-860" dirty="0"/>
              <a:t> </a:t>
            </a:r>
            <a:r>
              <a:rPr spc="-5" dirty="0"/>
              <a:t>had a</a:t>
            </a:r>
            <a:r>
              <a:rPr spc="5" dirty="0"/>
              <a:t> </a:t>
            </a:r>
            <a:r>
              <a:rPr spc="-5" dirty="0"/>
              <a:t>previous</a:t>
            </a:r>
            <a:r>
              <a:rPr spc="20" dirty="0"/>
              <a:t> </a:t>
            </a:r>
            <a:r>
              <a:rPr spc="-5" dirty="0"/>
              <a:t>thromboembolic</a:t>
            </a:r>
            <a:r>
              <a:rPr spc="-10" dirty="0"/>
              <a:t> </a:t>
            </a:r>
            <a:r>
              <a:rPr spc="-5" dirty="0"/>
              <a:t>event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7270" y="3655314"/>
            <a:ext cx="348615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PROGNOSIS</a:t>
            </a:r>
            <a:endParaRPr sz="440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493" y="933652"/>
            <a:ext cx="6845707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 smtClean="0">
                <a:latin typeface="Tahoma"/>
                <a:cs typeface="Tahoma"/>
              </a:rPr>
              <a:t>Prognosis</a:t>
            </a:r>
            <a:r>
              <a:rPr lang="en-US" sz="4400" b="0" spc="-5" dirty="0" smtClean="0">
                <a:latin typeface="Tahoma"/>
                <a:cs typeface="Tahoma"/>
              </a:rPr>
              <a:t> </a:t>
            </a:r>
            <a:r>
              <a:rPr lang="en-US" sz="4400" b="0" spc="-5" dirty="0" smtClean="0">
                <a:solidFill>
                  <a:srgbClr val="FF0000"/>
                </a:solidFill>
                <a:latin typeface="Tahoma"/>
                <a:cs typeface="Tahoma"/>
              </a:rPr>
              <a:t>usually good </a:t>
            </a:r>
            <a:endParaRPr sz="44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1951456"/>
            <a:ext cx="7347584" cy="392811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The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disease</a:t>
            </a:r>
            <a:r>
              <a:rPr sz="3200" spc="-2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is</a:t>
            </a:r>
            <a:r>
              <a:rPr sz="3200" spc="-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not</a:t>
            </a:r>
            <a:r>
              <a:rPr sz="3200" spc="-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inherited</a:t>
            </a:r>
            <a:endParaRPr sz="3200">
              <a:latin typeface="Tahoma"/>
              <a:cs typeface="Tahoma"/>
            </a:endParaRPr>
          </a:p>
          <a:p>
            <a:pPr marL="355600" marR="876935" indent="-342900">
              <a:lnSpc>
                <a:spcPts val="3460"/>
              </a:lnSpc>
              <a:spcBef>
                <a:spcPts val="82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The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child will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remain fertile </a:t>
            </a:r>
            <a:r>
              <a:rPr sz="3200" dirty="0">
                <a:latin typeface="Tahoma"/>
                <a:cs typeface="Tahoma"/>
              </a:rPr>
              <a:t>unless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cytotoxic </a:t>
            </a:r>
            <a:r>
              <a:rPr sz="3200" dirty="0">
                <a:latin typeface="Tahoma"/>
                <a:cs typeface="Tahoma"/>
              </a:rPr>
              <a:t>drugs</a:t>
            </a:r>
            <a:r>
              <a:rPr sz="3200" spc="-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are</a:t>
            </a:r>
            <a:r>
              <a:rPr sz="3200" spc="-2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used</a:t>
            </a:r>
            <a:endParaRPr sz="3200">
              <a:latin typeface="Tahoma"/>
              <a:cs typeface="Tahoma"/>
            </a:endParaRPr>
          </a:p>
          <a:p>
            <a:pPr marL="355600" marR="804545" indent="-342900">
              <a:lnSpc>
                <a:spcPts val="3520"/>
              </a:lnSpc>
              <a:spcBef>
                <a:spcPts val="65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Children </a:t>
            </a:r>
            <a:r>
              <a:rPr sz="3200" spc="-5" dirty="0">
                <a:latin typeface="Tahoma"/>
                <a:cs typeface="Tahoma"/>
              </a:rPr>
              <a:t>with</a:t>
            </a:r>
            <a:r>
              <a:rPr sz="3200" dirty="0">
                <a:latin typeface="Tahoma"/>
                <a:cs typeface="Tahoma"/>
              </a:rPr>
              <a:t> MCD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usually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don</a:t>
            </a:r>
            <a:r>
              <a:rPr sz="3200" spc="-5" dirty="0">
                <a:latin typeface="Arial MT"/>
                <a:cs typeface="Arial MT"/>
              </a:rPr>
              <a:t>’</a:t>
            </a:r>
            <a:r>
              <a:rPr sz="3200" spc="-5" dirty="0">
                <a:latin typeface="Tahoma"/>
                <a:cs typeface="Tahoma"/>
              </a:rPr>
              <a:t>t </a:t>
            </a:r>
            <a:r>
              <a:rPr sz="3200" dirty="0">
                <a:latin typeface="Tahoma"/>
                <a:cs typeface="Tahoma"/>
              </a:rPr>
              <a:t> progress</a:t>
            </a:r>
            <a:r>
              <a:rPr sz="3200" spc="-2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to</a:t>
            </a:r>
            <a:r>
              <a:rPr sz="3200" spc="-1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end</a:t>
            </a:r>
            <a:r>
              <a:rPr sz="3200" spc="-5" dirty="0">
                <a:latin typeface="Tahoma"/>
                <a:cs typeface="Tahoma"/>
              </a:rPr>
              <a:t> stage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renal failure</a:t>
            </a:r>
            <a:endParaRPr sz="3200">
              <a:latin typeface="Tahoma"/>
              <a:cs typeface="Tahoma"/>
            </a:endParaRPr>
          </a:p>
          <a:p>
            <a:pPr marL="355600" marR="5080" indent="-342900">
              <a:lnSpc>
                <a:spcPts val="3460"/>
              </a:lnSpc>
              <a:spcBef>
                <a:spcPts val="75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When in </a:t>
            </a:r>
            <a:r>
              <a:rPr sz="3200" spc="-5" dirty="0">
                <a:latin typeface="Tahoma"/>
                <a:cs typeface="Tahoma"/>
              </a:rPr>
              <a:t>remission there </a:t>
            </a:r>
            <a:r>
              <a:rPr sz="3200" dirty="0">
                <a:latin typeface="Tahoma"/>
                <a:cs typeface="Tahoma"/>
              </a:rPr>
              <a:t>is no need </a:t>
            </a:r>
            <a:r>
              <a:rPr sz="3200" spc="-5" dirty="0">
                <a:latin typeface="Tahoma"/>
                <a:cs typeface="Tahoma"/>
              </a:rPr>
              <a:t>for </a:t>
            </a:r>
            <a:r>
              <a:rPr sz="3200" spc="-98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diet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or</a:t>
            </a:r>
            <a:r>
              <a:rPr sz="3200" spc="-5" dirty="0">
                <a:latin typeface="Tahoma"/>
                <a:cs typeface="Tahoma"/>
              </a:rPr>
              <a:t> activity</a:t>
            </a:r>
            <a:r>
              <a:rPr sz="3200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restriction,</a:t>
            </a:r>
            <a:r>
              <a:rPr sz="3200" spc="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or dipstick </a:t>
            </a:r>
            <a:r>
              <a:rPr sz="3200" spc="5" dirty="0">
                <a:latin typeface="Tahoma"/>
                <a:cs typeface="Tahoma"/>
              </a:rPr>
              <a:t> </a:t>
            </a:r>
            <a:r>
              <a:rPr sz="3200" spc="-5" dirty="0">
                <a:latin typeface="Tahoma"/>
                <a:cs typeface="Tahoma"/>
              </a:rPr>
              <a:t>follow-up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493" y="944321"/>
            <a:ext cx="23895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Tahoma"/>
                <a:cs typeface="Tahoma"/>
              </a:rPr>
              <a:t>Prognosis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1945358"/>
            <a:ext cx="7419975" cy="464756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355600" marR="5080" indent="-342900">
              <a:lnSpc>
                <a:spcPct val="79300"/>
              </a:lnSpc>
              <a:spcBef>
                <a:spcPts val="830"/>
              </a:spcBef>
              <a:buClr>
                <a:srgbClr val="3333CC"/>
              </a:buClr>
              <a:buSzPct val="55932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950" u="heavy" spc="-9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90-95%</a:t>
            </a:r>
            <a:r>
              <a:rPr sz="2950" u="heavy" spc="-5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950" u="heavy" spc="-6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of</a:t>
            </a:r>
            <a:r>
              <a:rPr sz="2950" u="heavy" spc="-5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950" u="heavy" spc="-7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patients</a:t>
            </a:r>
            <a:r>
              <a:rPr sz="2950" u="heavy" spc="-4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with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MCD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will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respond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to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steroids</a:t>
            </a:r>
            <a:endParaRPr sz="2800">
              <a:latin typeface="Tahoma"/>
              <a:cs typeface="Tahoma"/>
            </a:endParaRPr>
          </a:p>
          <a:p>
            <a:pPr marL="355600" marR="1420495" indent="-342900">
              <a:lnSpc>
                <a:spcPct val="79300"/>
              </a:lnSpc>
              <a:spcBef>
                <a:spcPts val="69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Approximately</a:t>
            </a:r>
            <a:r>
              <a:rPr sz="2800" spc="3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50%</a:t>
            </a:r>
            <a:r>
              <a:rPr sz="2800" spc="-5" dirty="0">
                <a:latin typeface="Tahoma"/>
                <a:cs typeface="Tahoma"/>
              </a:rPr>
              <a:t> of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patients </a:t>
            </a:r>
            <a:r>
              <a:rPr sz="2800" spc="-10" dirty="0">
                <a:latin typeface="Tahoma"/>
                <a:cs typeface="Tahoma"/>
              </a:rPr>
              <a:t>with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mesangioproliferative</a:t>
            </a:r>
            <a:r>
              <a:rPr sz="2800" spc="4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respond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to </a:t>
            </a:r>
            <a:r>
              <a:rPr sz="2800" spc="-5" dirty="0">
                <a:latin typeface="Tahoma"/>
                <a:cs typeface="Tahoma"/>
              </a:rPr>
              <a:t> corticosteroid</a:t>
            </a:r>
            <a:r>
              <a:rPr sz="2800" spc="-10" dirty="0">
                <a:latin typeface="Tahoma"/>
                <a:cs typeface="Tahoma"/>
              </a:rPr>
              <a:t> therapy.</a:t>
            </a:r>
            <a:endParaRPr sz="2800">
              <a:latin typeface="Tahoma"/>
              <a:cs typeface="Tahoma"/>
            </a:endParaRPr>
          </a:p>
          <a:p>
            <a:pPr marL="355600" marR="229870" indent="-342900">
              <a:lnSpc>
                <a:spcPts val="2690"/>
              </a:lnSpc>
              <a:spcBef>
                <a:spcPts val="69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Only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30%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of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patients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with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FSGS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respond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to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prednisone.</a:t>
            </a:r>
            <a:endParaRPr sz="28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2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70%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of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SSNS</a:t>
            </a:r>
            <a:r>
              <a:rPr sz="2800" u="heavy" spc="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will</a:t>
            </a:r>
            <a:r>
              <a:rPr sz="2800" u="heavy" spc="-2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have</a:t>
            </a:r>
            <a:r>
              <a:rPr sz="2800" u="heavy" spc="2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a</a:t>
            </a:r>
            <a:r>
              <a:rPr sz="2800" u="heavy" spc="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relapsing</a:t>
            </a:r>
            <a:r>
              <a:rPr sz="2800" u="heavy" spc="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800" u="heavy" spc="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course</a:t>
            </a:r>
            <a:r>
              <a:rPr sz="2800" spc="5" dirty="0">
                <a:latin typeface="Tahoma"/>
                <a:cs typeface="Tahoma"/>
              </a:rPr>
              <a:t>:</a:t>
            </a:r>
            <a:endParaRPr sz="2800">
              <a:latin typeface="Tahoma"/>
              <a:cs typeface="Tahoma"/>
            </a:endParaRPr>
          </a:p>
          <a:p>
            <a:pPr marL="12700" marR="1140460">
              <a:lnSpc>
                <a:spcPct val="80000"/>
              </a:lnSpc>
              <a:spcBef>
                <a:spcPts val="670"/>
              </a:spcBef>
            </a:pPr>
            <a:r>
              <a:rPr sz="2800" spc="-10" dirty="0">
                <a:latin typeface="Tahoma"/>
                <a:cs typeface="Tahoma"/>
              </a:rPr>
              <a:t>50%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will</a:t>
            </a:r>
            <a:r>
              <a:rPr sz="2800" spc="-5" dirty="0">
                <a:latin typeface="Tahoma"/>
                <a:cs typeface="Tahoma"/>
              </a:rPr>
              <a:t> be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frequent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relapser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or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steroid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dependent</a:t>
            </a:r>
            <a:endParaRPr sz="2800">
              <a:latin typeface="Tahoma"/>
              <a:cs typeface="Tahoma"/>
            </a:endParaRPr>
          </a:p>
          <a:p>
            <a:pPr marL="355600" marR="1009015" indent="-342900">
              <a:lnSpc>
                <a:spcPct val="78600"/>
              </a:lnSpc>
              <a:spcBef>
                <a:spcPts val="72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10" dirty="0">
                <a:latin typeface="Tahoma"/>
                <a:cs typeface="Tahoma"/>
              </a:rPr>
              <a:t>80%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will</a:t>
            </a:r>
            <a:r>
              <a:rPr sz="2800" spc="-5" dirty="0">
                <a:latin typeface="Tahoma"/>
                <a:cs typeface="Tahoma"/>
              </a:rPr>
              <a:t> go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into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long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remission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during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childhood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944321"/>
            <a:ext cx="54978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Tahoma"/>
                <a:cs typeface="Tahoma"/>
              </a:rPr>
              <a:t>Proteinuria</a:t>
            </a:r>
            <a:r>
              <a:rPr sz="4400" b="0" spc="-75" dirty="0">
                <a:latin typeface="Tahoma"/>
                <a:cs typeface="Tahoma"/>
              </a:rPr>
              <a:t> </a:t>
            </a:r>
            <a:r>
              <a:rPr sz="4400" b="0" dirty="0">
                <a:latin typeface="Tahoma"/>
                <a:cs typeface="Tahoma"/>
              </a:rPr>
              <a:t>in</a:t>
            </a:r>
            <a:r>
              <a:rPr sz="4400" b="0" spc="-40" dirty="0">
                <a:latin typeface="Tahoma"/>
                <a:cs typeface="Tahoma"/>
              </a:rPr>
              <a:t> </a:t>
            </a:r>
            <a:r>
              <a:rPr sz="4400" b="0" dirty="0">
                <a:latin typeface="Tahoma"/>
                <a:cs typeface="Tahoma"/>
              </a:rPr>
              <a:t>Children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1970049"/>
            <a:ext cx="7416165" cy="40720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075" marR="718820" indent="-334010">
              <a:lnSpc>
                <a:spcPct val="118600"/>
              </a:lnSpc>
              <a:spcBef>
                <a:spcPts val="100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Abnormal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protein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excretion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is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defined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as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4</a:t>
            </a:r>
            <a:r>
              <a:rPr sz="2800" spc="-5" dirty="0">
                <a:latin typeface="Arial MT"/>
                <a:cs typeface="Arial MT"/>
              </a:rPr>
              <a:t>–</a:t>
            </a:r>
            <a:r>
              <a:rPr sz="2800" spc="-5" dirty="0">
                <a:latin typeface="Tahoma"/>
                <a:cs typeface="Tahoma"/>
              </a:rPr>
              <a:t>40 mg/m2/hr,</a:t>
            </a:r>
            <a:endParaRPr sz="2800" dirty="0">
              <a:latin typeface="Tahoma"/>
              <a:cs typeface="Tahoma"/>
            </a:endParaRPr>
          </a:p>
          <a:p>
            <a:pPr marL="466725" indent="-454659">
              <a:lnSpc>
                <a:spcPts val="3450"/>
              </a:lnSpc>
              <a:spcBef>
                <a:spcPts val="570"/>
              </a:spcBef>
              <a:buClr>
                <a:srgbClr val="3333CC"/>
              </a:buClr>
              <a:buSzPct val="55932"/>
              <a:buFont typeface="Wingdings"/>
              <a:buChar char=""/>
              <a:tabLst>
                <a:tab pos="466725" algn="l"/>
                <a:tab pos="467359" algn="l"/>
              </a:tabLst>
            </a:pPr>
            <a:r>
              <a:rPr sz="2950" b="1" spc="-85" dirty="0">
                <a:solidFill>
                  <a:srgbClr val="FF0000"/>
                </a:solidFill>
                <a:latin typeface="Tahoma"/>
                <a:cs typeface="Tahoma"/>
              </a:rPr>
              <a:t>Nephrotic</a:t>
            </a:r>
            <a:r>
              <a:rPr sz="2950" b="1" spc="-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950" b="1" spc="-95" dirty="0">
                <a:solidFill>
                  <a:srgbClr val="FF0000"/>
                </a:solidFill>
                <a:latin typeface="Tahoma"/>
                <a:cs typeface="Tahoma"/>
              </a:rPr>
              <a:t>range</a:t>
            </a:r>
            <a:r>
              <a:rPr sz="2950" b="1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is defined as</a:t>
            </a:r>
            <a:r>
              <a:rPr sz="28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more</a:t>
            </a:r>
            <a:r>
              <a:rPr sz="28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Tahoma"/>
                <a:cs typeface="Tahoma"/>
              </a:rPr>
              <a:t>than</a:t>
            </a:r>
            <a:endParaRPr sz="28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355600">
              <a:lnSpc>
                <a:spcPts val="3450"/>
              </a:lnSpc>
            </a:pP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40 mg/m2/hr</a:t>
            </a:r>
            <a:r>
              <a:rPr sz="2800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950" spc="-70" dirty="0">
                <a:solidFill>
                  <a:srgbClr val="FF0000"/>
                </a:solidFill>
                <a:latin typeface="Tahoma"/>
                <a:cs typeface="Tahoma"/>
              </a:rPr>
              <a:t>or</a:t>
            </a:r>
            <a:r>
              <a:rPr sz="2950" spc="-5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50mg/kg</a:t>
            </a:r>
            <a:r>
              <a:rPr sz="2800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in</a:t>
            </a:r>
            <a:r>
              <a:rPr sz="2800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24h collection</a:t>
            </a:r>
            <a:endParaRPr sz="2800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2800" spc="-5" dirty="0">
                <a:latin typeface="Tahoma"/>
                <a:cs typeface="Tahoma"/>
              </a:rPr>
              <a:t>Other</a:t>
            </a:r>
            <a:r>
              <a:rPr sz="2800" spc="-3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tests</a:t>
            </a:r>
            <a:endParaRPr sz="2800" dirty="0">
              <a:latin typeface="Tahoma"/>
              <a:cs typeface="Tahoma"/>
            </a:endParaRPr>
          </a:p>
          <a:p>
            <a:pPr marL="346075" marR="5080" indent="-334010">
              <a:lnSpc>
                <a:spcPct val="120000"/>
              </a:lnSpc>
              <a:spcBef>
                <a:spcPts val="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latin typeface="Tahoma"/>
                <a:cs typeface="Tahoma"/>
              </a:rPr>
              <a:t>on a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urine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sample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;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Upr/Ucr</a:t>
            </a:r>
            <a:r>
              <a:rPr sz="2800" b="1" u="heavy" spc="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ratio</a:t>
            </a:r>
            <a:r>
              <a:rPr sz="2800" b="1" u="heavy" spc="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: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Normal &lt;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20mg/mmol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or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0.2 mg/mg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Nephrotic range</a:t>
            </a:r>
            <a:r>
              <a:rPr sz="2800" spc="20" dirty="0"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&gt;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200mg/mmol</a:t>
            </a:r>
            <a:r>
              <a:rPr sz="2800" spc="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or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ahoma"/>
                <a:cs typeface="Tahoma"/>
              </a:rPr>
              <a:t>2 mg/mg</a:t>
            </a:r>
            <a:endParaRPr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944321"/>
            <a:ext cx="52571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latin typeface="Tahoma"/>
                <a:cs typeface="Tahoma"/>
              </a:rPr>
              <a:t>Causes</a:t>
            </a:r>
            <a:r>
              <a:rPr sz="4400" b="0" spc="-60" dirty="0">
                <a:latin typeface="Tahoma"/>
                <a:cs typeface="Tahoma"/>
              </a:rPr>
              <a:t> </a:t>
            </a:r>
            <a:r>
              <a:rPr sz="4400" b="0" dirty="0">
                <a:latin typeface="Tahoma"/>
                <a:cs typeface="Tahoma"/>
              </a:rPr>
              <a:t>of</a:t>
            </a:r>
            <a:r>
              <a:rPr sz="4400" b="0" spc="-30" dirty="0">
                <a:latin typeface="Tahoma"/>
                <a:cs typeface="Tahoma"/>
              </a:rPr>
              <a:t> </a:t>
            </a:r>
            <a:r>
              <a:rPr sz="4400" b="0" spc="-5" dirty="0">
                <a:latin typeface="Tahoma"/>
                <a:cs typeface="Tahoma"/>
              </a:rPr>
              <a:t>Proteinuria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6" y="1752600"/>
            <a:ext cx="6967983" cy="38670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ts val="381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Tahoma"/>
                <a:cs typeface="Tahoma"/>
              </a:rPr>
              <a:t>TRANSIENT</a:t>
            </a:r>
            <a:r>
              <a:rPr sz="2800" b="1" spc="-60" dirty="0">
                <a:latin typeface="Tahoma"/>
                <a:cs typeface="Tahoma"/>
              </a:rPr>
              <a:t> </a:t>
            </a:r>
            <a:r>
              <a:rPr sz="2800" b="1" spc="-5" dirty="0" smtClean="0">
                <a:latin typeface="Tahoma"/>
                <a:cs typeface="Tahoma"/>
              </a:rPr>
              <a:t>PROTEINURIA</a:t>
            </a:r>
            <a:r>
              <a:rPr lang="en-US" sz="2800" b="1" spc="-5" dirty="0" smtClean="0">
                <a:latin typeface="Tahoma"/>
                <a:cs typeface="Tahoma"/>
              </a:rPr>
              <a:t> </a:t>
            </a:r>
            <a:r>
              <a:rPr lang="en-US" sz="2800" b="1" spc="-5" dirty="0" smtClean="0">
                <a:solidFill>
                  <a:srgbClr val="FF0000"/>
                </a:solidFill>
                <a:latin typeface="Tahoma"/>
                <a:cs typeface="Tahoma"/>
              </a:rPr>
              <a:t>in less than 3 months (repeat test after two </a:t>
            </a:r>
            <a:r>
              <a:rPr lang="en-US" sz="2800" b="1" spc="-5" dirty="0" err="1" smtClean="0">
                <a:solidFill>
                  <a:srgbClr val="FF0000"/>
                </a:solidFill>
                <a:latin typeface="Tahoma"/>
                <a:cs typeface="Tahoma"/>
              </a:rPr>
              <a:t>weeks,well</a:t>
            </a:r>
            <a:r>
              <a:rPr lang="en-US" sz="2800" b="1" spc="-5" dirty="0" smtClean="0">
                <a:solidFill>
                  <a:srgbClr val="FF0000"/>
                </a:solidFill>
                <a:latin typeface="Tahoma"/>
                <a:cs typeface="Tahoma"/>
              </a:rPr>
              <a:t> be normal)</a:t>
            </a:r>
            <a:endParaRPr sz="2800" dirty="0">
              <a:latin typeface="Tahoma"/>
              <a:cs typeface="Tahoma"/>
            </a:endParaRPr>
          </a:p>
          <a:p>
            <a:pPr marL="581025" marR="3785870">
              <a:lnSpc>
                <a:spcPts val="3840"/>
              </a:lnSpc>
              <a:spcBef>
                <a:spcPts val="95"/>
              </a:spcBef>
            </a:pPr>
            <a:r>
              <a:rPr sz="2800" spc="-5" dirty="0">
                <a:latin typeface="Tahoma"/>
                <a:cs typeface="Tahoma"/>
              </a:rPr>
              <a:t>Fever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Exercise</a:t>
            </a:r>
            <a:endParaRPr sz="2800" dirty="0">
              <a:latin typeface="Tahoma"/>
              <a:cs typeface="Tahoma"/>
            </a:endParaRPr>
          </a:p>
          <a:p>
            <a:pPr marL="581025" marR="2710815">
              <a:lnSpc>
                <a:spcPts val="3840"/>
              </a:lnSpc>
              <a:spcBef>
                <a:spcPts val="5"/>
              </a:spcBef>
            </a:pPr>
            <a:r>
              <a:rPr sz="2800" spc="-5" dirty="0">
                <a:latin typeface="Tahoma"/>
                <a:cs typeface="Tahoma"/>
              </a:rPr>
              <a:t>Dehydration </a:t>
            </a:r>
            <a:r>
              <a:rPr sz="2800" dirty="0">
                <a:latin typeface="Tahoma"/>
                <a:cs typeface="Tahoma"/>
              </a:rPr>
              <a:t> Cold</a:t>
            </a:r>
            <a:r>
              <a:rPr sz="2800" spc="-5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exposure</a:t>
            </a:r>
            <a:endParaRPr sz="2800" dirty="0">
              <a:latin typeface="Tahoma"/>
              <a:cs typeface="Tahoma"/>
            </a:endParaRPr>
          </a:p>
          <a:p>
            <a:pPr marL="581025" marR="981710">
              <a:lnSpc>
                <a:spcPts val="3840"/>
              </a:lnSpc>
            </a:pPr>
            <a:r>
              <a:rPr sz="2800" dirty="0">
                <a:latin typeface="Tahoma"/>
                <a:cs typeface="Tahoma"/>
              </a:rPr>
              <a:t>Congestive heart </a:t>
            </a:r>
            <a:r>
              <a:rPr sz="2800" spc="-5" dirty="0">
                <a:latin typeface="Tahoma"/>
                <a:cs typeface="Tahoma"/>
              </a:rPr>
              <a:t>failure </a:t>
            </a:r>
            <a:r>
              <a:rPr sz="2800" spc="-98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Seizure</a:t>
            </a:r>
          </a:p>
          <a:p>
            <a:pPr marL="581025">
              <a:lnSpc>
                <a:spcPts val="3710"/>
              </a:lnSpc>
            </a:pPr>
            <a:r>
              <a:rPr sz="2800" spc="-5" dirty="0">
                <a:latin typeface="Tahoma"/>
                <a:cs typeface="Tahoma"/>
              </a:rPr>
              <a:t>Stress</a:t>
            </a:r>
            <a:endParaRPr sz="28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152400"/>
            <a:ext cx="52590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latin typeface="Tahoma"/>
                <a:cs typeface="Tahoma"/>
              </a:rPr>
              <a:t>Causes</a:t>
            </a:r>
            <a:r>
              <a:rPr sz="4400" b="0" spc="-60" dirty="0">
                <a:latin typeface="Tahoma"/>
                <a:cs typeface="Tahoma"/>
              </a:rPr>
              <a:t> </a:t>
            </a:r>
            <a:r>
              <a:rPr sz="4400" b="0" dirty="0">
                <a:latin typeface="Tahoma"/>
                <a:cs typeface="Tahoma"/>
              </a:rPr>
              <a:t>of</a:t>
            </a:r>
            <a:r>
              <a:rPr sz="4400" b="0" spc="-30" dirty="0">
                <a:latin typeface="Tahoma"/>
                <a:cs typeface="Tahoma"/>
              </a:rPr>
              <a:t> </a:t>
            </a:r>
            <a:r>
              <a:rPr sz="4400" b="0" spc="-5" dirty="0">
                <a:latin typeface="Tahoma"/>
                <a:cs typeface="Tahoma"/>
              </a:rPr>
              <a:t>Proteinuria</a:t>
            </a:r>
            <a:endParaRPr sz="44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0600" y="1230630"/>
            <a:ext cx="6205983" cy="56348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b="1" spc="-5" dirty="0">
                <a:latin typeface="Tahoma"/>
                <a:cs typeface="Tahoma"/>
              </a:rPr>
              <a:t>ORTHOSTATIC</a:t>
            </a:r>
            <a:r>
              <a:rPr b="1" dirty="0">
                <a:latin typeface="Tahoma"/>
                <a:cs typeface="Tahoma"/>
              </a:rPr>
              <a:t> </a:t>
            </a:r>
            <a:r>
              <a:rPr b="1" spc="-5" dirty="0">
                <a:latin typeface="Tahoma"/>
                <a:cs typeface="Tahoma"/>
              </a:rPr>
              <a:t>(POSTURAL)</a:t>
            </a:r>
            <a:r>
              <a:rPr b="1" spc="-25" dirty="0">
                <a:latin typeface="Tahoma"/>
                <a:cs typeface="Tahoma"/>
              </a:rPr>
              <a:t> </a:t>
            </a:r>
            <a:r>
              <a:rPr b="1" spc="-10" dirty="0" smtClean="0">
                <a:latin typeface="Tahoma"/>
                <a:cs typeface="Tahoma"/>
              </a:rPr>
              <a:t>PROTEINURIA</a:t>
            </a:r>
            <a:r>
              <a:rPr lang="en-US" b="1" spc="-10" dirty="0" smtClean="0">
                <a:latin typeface="Tahoma"/>
                <a:cs typeface="Tahoma"/>
              </a:rPr>
              <a:t> </a:t>
            </a:r>
            <a:r>
              <a:rPr lang="en-US" b="1" spc="-10" dirty="0" smtClean="0">
                <a:solidFill>
                  <a:srgbClr val="FF0000"/>
                </a:solidFill>
                <a:latin typeface="Tahoma"/>
                <a:cs typeface="Tahoma"/>
              </a:rPr>
              <a:t>resolve </a:t>
            </a:r>
            <a:r>
              <a:rPr lang="en-US" b="1" spc="-10" dirty="0" err="1" smtClean="0">
                <a:solidFill>
                  <a:srgbClr val="FF0000"/>
                </a:solidFill>
                <a:latin typeface="Tahoma"/>
                <a:cs typeface="Tahoma"/>
              </a:rPr>
              <a:t>spontousely</a:t>
            </a:r>
            <a:r>
              <a:rPr lang="en-US" b="1" spc="-10" dirty="0" smtClean="0">
                <a:solidFill>
                  <a:srgbClr val="FF0000"/>
                </a:solidFill>
                <a:latin typeface="Tahoma"/>
                <a:cs typeface="Tahoma"/>
              </a:rPr>
              <a:t>, </a:t>
            </a:r>
            <a:r>
              <a:rPr lang="en-US" b="1" spc="-10" dirty="0" smtClean="0">
                <a:solidFill>
                  <a:srgbClr val="FF0000"/>
                </a:solidFill>
                <a:latin typeface="Tahoma"/>
                <a:cs typeface="Tahoma"/>
              </a:rPr>
              <a:t>nothing to do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en-US" b="1" spc="-10" dirty="0" smtClean="0">
                <a:solidFill>
                  <a:srgbClr val="FF0000"/>
                </a:solidFill>
                <a:latin typeface="Tahoma"/>
                <a:cs typeface="Tahoma"/>
              </a:rPr>
              <a:t>Mainly at morning </a:t>
            </a:r>
            <a:r>
              <a:rPr lang="en-US" b="1" spc="-10" dirty="0" err="1" smtClean="0">
                <a:solidFill>
                  <a:srgbClr val="FF0000"/>
                </a:solidFill>
                <a:latin typeface="Tahoma"/>
                <a:cs typeface="Tahoma"/>
              </a:rPr>
              <a:t>negative,at</a:t>
            </a:r>
            <a:r>
              <a:rPr lang="en-US" b="1" spc="-10" dirty="0" smtClean="0">
                <a:solidFill>
                  <a:srgbClr val="FF0000"/>
                </a:solidFill>
                <a:latin typeface="Tahoma"/>
                <a:cs typeface="Tahoma"/>
              </a:rPr>
              <a:t> night positive proteinuria 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3333CC"/>
              </a:buClr>
              <a:buSzPct val="60416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lang="en-US" b="1" spc="-10" dirty="0" smtClean="0">
                <a:solidFill>
                  <a:srgbClr val="FF0000"/>
                </a:solidFill>
                <a:latin typeface="Tahoma"/>
                <a:cs typeface="Tahoma"/>
              </a:rPr>
              <a:t>Common in </a:t>
            </a:r>
            <a:r>
              <a:rPr lang="en-US" b="1" spc="-10" dirty="0" err="1" smtClean="0">
                <a:solidFill>
                  <a:srgbClr val="FF0000"/>
                </a:solidFill>
                <a:latin typeface="Tahoma"/>
                <a:cs typeface="Tahoma"/>
              </a:rPr>
              <a:t>adolescent,without</a:t>
            </a:r>
            <a:r>
              <a:rPr lang="en-US" b="1" spc="-10" dirty="0" smtClean="0">
                <a:solidFill>
                  <a:srgbClr val="FF0000"/>
                </a:solidFill>
                <a:latin typeface="Tahoma"/>
                <a:cs typeface="Tahoma"/>
              </a:rPr>
              <a:t> significant medical condition </a:t>
            </a:r>
            <a:endParaRPr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3333CC"/>
              </a:buClr>
              <a:buFont typeface="Wingdings"/>
              <a:buChar char=""/>
            </a:pPr>
            <a:endParaRPr dirty="0">
              <a:latin typeface="Tahoma"/>
              <a:cs typeface="Tahoma"/>
            </a:endParaRPr>
          </a:p>
          <a:p>
            <a:pPr marL="524510" indent="-512445">
              <a:lnSpc>
                <a:spcPts val="2735"/>
              </a:lnSpc>
              <a:buClr>
                <a:srgbClr val="3333CC"/>
              </a:buClr>
              <a:buSzPct val="60416"/>
              <a:buFont typeface="Wingdings"/>
              <a:buChar char=""/>
              <a:tabLst>
                <a:tab pos="524510" algn="l"/>
                <a:tab pos="525145" algn="l"/>
              </a:tabLst>
            </a:pPr>
            <a:r>
              <a:rPr b="1" spc="-5" dirty="0">
                <a:latin typeface="Tahoma"/>
                <a:cs typeface="Tahoma"/>
              </a:rPr>
              <a:t>GLOMERULAR</a:t>
            </a:r>
            <a:r>
              <a:rPr b="1" spc="-70" dirty="0">
                <a:latin typeface="Tahoma"/>
                <a:cs typeface="Tahoma"/>
              </a:rPr>
              <a:t> </a:t>
            </a:r>
            <a:r>
              <a:rPr b="1" spc="-5" dirty="0" smtClean="0">
                <a:latin typeface="Tahoma"/>
                <a:cs typeface="Tahoma"/>
              </a:rPr>
              <a:t>DISEASES</a:t>
            </a:r>
            <a:endParaRPr lang="en-US" b="1" spc="-5" dirty="0" smtClean="0">
              <a:latin typeface="Tahoma"/>
              <a:cs typeface="Tahoma"/>
            </a:endParaRPr>
          </a:p>
          <a:p>
            <a:pPr marL="524510" indent="-512445">
              <a:lnSpc>
                <a:spcPts val="2735"/>
              </a:lnSpc>
              <a:buClr>
                <a:srgbClr val="3333CC"/>
              </a:buClr>
              <a:buSzPct val="60416"/>
              <a:buFont typeface="Wingdings"/>
              <a:buChar char=""/>
              <a:tabLst>
                <a:tab pos="524510" algn="l"/>
                <a:tab pos="525145" algn="l"/>
              </a:tabLst>
            </a:pPr>
            <a:r>
              <a:rPr lang="en-US" b="1" spc="-5" dirty="0" smtClean="0">
                <a:solidFill>
                  <a:srgbClr val="FF0000"/>
                </a:solidFill>
                <a:latin typeface="Tahoma"/>
                <a:cs typeface="Tahoma"/>
              </a:rPr>
              <a:t>Classified into(pure </a:t>
            </a:r>
            <a:r>
              <a:rPr lang="en-US" b="1" spc="-5" dirty="0" err="1" smtClean="0">
                <a:solidFill>
                  <a:srgbClr val="FF0000"/>
                </a:solidFill>
                <a:latin typeface="Tahoma"/>
                <a:cs typeface="Tahoma"/>
              </a:rPr>
              <a:t>nephrotic,pure</a:t>
            </a:r>
            <a:r>
              <a:rPr lang="en-US" b="1" spc="-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b="1" spc="-5" dirty="0" err="1" smtClean="0">
                <a:solidFill>
                  <a:srgbClr val="FF0000"/>
                </a:solidFill>
                <a:latin typeface="Tahoma"/>
                <a:cs typeface="Tahoma"/>
              </a:rPr>
              <a:t>nephritis,mixed</a:t>
            </a:r>
            <a:r>
              <a:rPr lang="en-US" b="1" spc="-5" dirty="0" smtClean="0">
                <a:solidFill>
                  <a:srgbClr val="FF0000"/>
                </a:solidFill>
                <a:latin typeface="Tahoma"/>
                <a:cs typeface="Tahoma"/>
              </a:rPr>
              <a:t>)</a:t>
            </a:r>
            <a:endParaRPr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524510" marR="778510">
              <a:lnSpc>
                <a:spcPct val="90000"/>
              </a:lnSpc>
              <a:spcBef>
                <a:spcPts val="145"/>
              </a:spcBef>
            </a:pPr>
            <a:r>
              <a:rPr spc="-5" dirty="0">
                <a:latin typeface="Tahoma"/>
                <a:cs typeface="Tahoma"/>
              </a:rPr>
              <a:t>Focal segmental </a:t>
            </a:r>
            <a:r>
              <a:rPr dirty="0" err="1">
                <a:latin typeface="Tahoma"/>
                <a:cs typeface="Tahoma"/>
              </a:rPr>
              <a:t>glomerulosclerosis</a:t>
            </a:r>
            <a:r>
              <a:rPr dirty="0">
                <a:latin typeface="Tahoma"/>
                <a:cs typeface="Tahoma"/>
              </a:rPr>
              <a:t> </a:t>
            </a:r>
            <a:endParaRPr lang="en-US" dirty="0" smtClean="0">
              <a:latin typeface="Tahoma"/>
              <a:cs typeface="Tahoma"/>
            </a:endParaRPr>
          </a:p>
          <a:p>
            <a:pPr marL="524510" marR="778510">
              <a:lnSpc>
                <a:spcPct val="90000"/>
              </a:lnSpc>
              <a:spcBef>
                <a:spcPts val="145"/>
              </a:spcBef>
            </a:pPr>
            <a:r>
              <a:rPr spc="5" dirty="0" smtClean="0">
                <a:latin typeface="Tahoma"/>
                <a:cs typeface="Tahoma"/>
              </a:rPr>
              <a:t> </a:t>
            </a:r>
            <a:r>
              <a:rPr spc="-5" dirty="0">
                <a:latin typeface="Tahoma"/>
                <a:cs typeface="Tahoma"/>
              </a:rPr>
              <a:t>Mesangial</a:t>
            </a:r>
            <a:r>
              <a:rPr spc="35" dirty="0">
                <a:latin typeface="Tahoma"/>
                <a:cs typeface="Tahoma"/>
              </a:rPr>
              <a:t> </a:t>
            </a:r>
            <a:r>
              <a:rPr spc="-5" dirty="0">
                <a:latin typeface="Tahoma"/>
                <a:cs typeface="Tahoma"/>
              </a:rPr>
              <a:t>proliferative</a:t>
            </a:r>
            <a:r>
              <a:rPr dirty="0">
                <a:latin typeface="Tahoma"/>
                <a:cs typeface="Tahoma"/>
              </a:rPr>
              <a:t> </a:t>
            </a:r>
            <a:r>
              <a:rPr spc="-5" dirty="0">
                <a:latin typeface="Tahoma"/>
                <a:cs typeface="Tahoma"/>
              </a:rPr>
              <a:t>glomerulonephritis </a:t>
            </a:r>
            <a:r>
              <a:rPr spc="-735" dirty="0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Membranous nephropathy </a:t>
            </a:r>
            <a:r>
              <a:rPr spc="5" dirty="0">
                <a:latin typeface="Tahoma"/>
                <a:cs typeface="Tahoma"/>
              </a:rPr>
              <a:t> </a:t>
            </a:r>
            <a:r>
              <a:rPr spc="-5" dirty="0">
                <a:latin typeface="Tahoma"/>
                <a:cs typeface="Tahoma"/>
              </a:rPr>
              <a:t>Membranoproliferative</a:t>
            </a:r>
            <a:r>
              <a:rPr spc="15" dirty="0">
                <a:latin typeface="Tahoma"/>
                <a:cs typeface="Tahoma"/>
              </a:rPr>
              <a:t> </a:t>
            </a:r>
            <a:r>
              <a:rPr spc="-5" dirty="0">
                <a:latin typeface="Tahoma"/>
                <a:cs typeface="Tahoma"/>
              </a:rPr>
              <a:t>glomerulonephritis </a:t>
            </a:r>
            <a:r>
              <a:rPr spc="-735" dirty="0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Lupus</a:t>
            </a:r>
            <a:r>
              <a:rPr spc="-30" dirty="0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nephritis</a:t>
            </a:r>
          </a:p>
          <a:p>
            <a:pPr marL="524510">
              <a:lnSpc>
                <a:spcPts val="2450"/>
              </a:lnSpc>
            </a:pPr>
            <a:r>
              <a:rPr dirty="0">
                <a:latin typeface="Tahoma"/>
                <a:cs typeface="Tahoma"/>
              </a:rPr>
              <a:t>IgA</a:t>
            </a:r>
            <a:r>
              <a:rPr spc="-65" dirty="0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nephropathy</a:t>
            </a:r>
          </a:p>
          <a:p>
            <a:pPr marL="524510" marR="1565910">
              <a:lnSpc>
                <a:spcPts val="2590"/>
              </a:lnSpc>
              <a:spcBef>
                <a:spcPts val="185"/>
              </a:spcBef>
            </a:pPr>
            <a:r>
              <a:rPr spc="-5" dirty="0">
                <a:latin typeface="Tahoma"/>
                <a:cs typeface="Tahoma"/>
              </a:rPr>
              <a:t>Henoch-Sch</a:t>
            </a:r>
            <a:r>
              <a:rPr spc="-5" dirty="0">
                <a:latin typeface="Arial MT"/>
                <a:cs typeface="Arial MT"/>
              </a:rPr>
              <a:t>ö</a:t>
            </a:r>
            <a:r>
              <a:rPr spc="-5" dirty="0">
                <a:latin typeface="Tahoma"/>
                <a:cs typeface="Tahoma"/>
              </a:rPr>
              <a:t>nlein purpura </a:t>
            </a:r>
            <a:r>
              <a:rPr dirty="0">
                <a:latin typeface="Tahoma"/>
                <a:cs typeface="Tahoma"/>
              </a:rPr>
              <a:t>nephritis </a:t>
            </a:r>
            <a:r>
              <a:rPr spc="-735" dirty="0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Amyloidosis</a:t>
            </a:r>
          </a:p>
          <a:p>
            <a:pPr marL="524510">
              <a:lnSpc>
                <a:spcPts val="2560"/>
              </a:lnSpc>
            </a:pPr>
            <a:r>
              <a:rPr spc="-5" dirty="0">
                <a:latin typeface="Tahoma"/>
                <a:cs typeface="Tahoma"/>
              </a:rPr>
              <a:t>Diabetic</a:t>
            </a:r>
            <a:r>
              <a:rPr spc="-40" dirty="0">
                <a:latin typeface="Tahoma"/>
                <a:cs typeface="Tahoma"/>
              </a:rPr>
              <a:t> </a:t>
            </a:r>
            <a:r>
              <a:rPr dirty="0">
                <a:latin typeface="Tahoma"/>
                <a:cs typeface="Tahoma"/>
              </a:rPr>
              <a:t>nephropathy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9969" y="944321"/>
            <a:ext cx="52590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latin typeface="Tahoma"/>
                <a:cs typeface="Tahoma"/>
              </a:rPr>
              <a:t>Causes</a:t>
            </a:r>
            <a:r>
              <a:rPr sz="4400" b="0" spc="-60" dirty="0">
                <a:latin typeface="Tahoma"/>
                <a:cs typeface="Tahoma"/>
              </a:rPr>
              <a:t> </a:t>
            </a:r>
            <a:r>
              <a:rPr sz="4400" b="0" dirty="0">
                <a:latin typeface="Tahoma"/>
                <a:cs typeface="Tahoma"/>
              </a:rPr>
              <a:t>of</a:t>
            </a:r>
            <a:r>
              <a:rPr sz="4400" b="0" spc="-30" dirty="0">
                <a:latin typeface="Tahoma"/>
                <a:cs typeface="Tahoma"/>
              </a:rPr>
              <a:t> </a:t>
            </a:r>
            <a:r>
              <a:rPr sz="4400" b="0" spc="-5" dirty="0">
                <a:latin typeface="Tahoma"/>
                <a:cs typeface="Tahoma"/>
              </a:rPr>
              <a:t>Proteinuria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7" y="1958467"/>
            <a:ext cx="4642485" cy="42671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4659" indent="-441959">
              <a:lnSpc>
                <a:spcPts val="3025"/>
              </a:lnSpc>
              <a:spcBef>
                <a:spcPts val="95"/>
              </a:spcBef>
              <a:buClr>
                <a:srgbClr val="3333CC"/>
              </a:buClr>
              <a:buSzPct val="58928"/>
              <a:buFont typeface="Wingdings"/>
              <a:buChar char=""/>
              <a:tabLst>
                <a:tab pos="454025" algn="l"/>
                <a:tab pos="454659" algn="l"/>
              </a:tabLst>
            </a:pPr>
            <a:r>
              <a:rPr sz="2800" b="1" spc="-10" dirty="0">
                <a:latin typeface="Tahoma"/>
                <a:cs typeface="Tahoma"/>
              </a:rPr>
              <a:t>TUBULAR</a:t>
            </a:r>
            <a:r>
              <a:rPr sz="2800" b="1" spc="-20" dirty="0">
                <a:latin typeface="Tahoma"/>
                <a:cs typeface="Tahoma"/>
              </a:rPr>
              <a:t> </a:t>
            </a:r>
            <a:r>
              <a:rPr sz="2800" b="1" spc="-10" dirty="0" smtClean="0">
                <a:latin typeface="Tahoma"/>
                <a:cs typeface="Tahoma"/>
              </a:rPr>
              <a:t>DISEASES</a:t>
            </a:r>
            <a:r>
              <a:rPr lang="en-US" sz="2800" b="1" spc="-10" dirty="0" smtClean="0">
                <a:latin typeface="Tahoma"/>
                <a:cs typeface="Tahoma"/>
              </a:rPr>
              <a:t> </a:t>
            </a:r>
            <a:r>
              <a:rPr lang="en-US" sz="2800" b="1" spc="-10" dirty="0" smtClean="0">
                <a:solidFill>
                  <a:srgbClr val="FF0000"/>
                </a:solidFill>
                <a:latin typeface="Tahoma"/>
                <a:cs typeface="Tahoma"/>
              </a:rPr>
              <a:t>not albumin </a:t>
            </a:r>
            <a:endParaRPr sz="2800" dirty="0">
              <a:latin typeface="Tahoma"/>
              <a:cs typeface="Tahoma"/>
            </a:endParaRPr>
          </a:p>
          <a:p>
            <a:pPr marL="551815" marR="1611630">
              <a:lnSpc>
                <a:spcPct val="80000"/>
              </a:lnSpc>
              <a:spcBef>
                <a:spcPts val="335"/>
              </a:spcBef>
            </a:pPr>
            <a:r>
              <a:rPr sz="2800" spc="-5" dirty="0">
                <a:latin typeface="Tahoma"/>
                <a:cs typeface="Tahoma"/>
              </a:rPr>
              <a:t>Cystinosis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Wilson </a:t>
            </a:r>
            <a:r>
              <a:rPr sz="2800" spc="-5" dirty="0">
                <a:latin typeface="Tahoma"/>
                <a:cs typeface="Tahoma"/>
              </a:rPr>
              <a:t>disease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Lowe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syndrome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Galactosemia</a:t>
            </a:r>
            <a:endParaRPr sz="2800" dirty="0">
              <a:latin typeface="Tahoma"/>
              <a:cs typeface="Tahoma"/>
            </a:endParaRPr>
          </a:p>
          <a:p>
            <a:pPr marL="551815" marR="5080">
              <a:lnSpc>
                <a:spcPct val="80000"/>
              </a:lnSpc>
            </a:pPr>
            <a:r>
              <a:rPr sz="2800" spc="-5" dirty="0">
                <a:latin typeface="Tahoma"/>
                <a:cs typeface="Tahoma"/>
              </a:rPr>
              <a:t>Tubulointerstitial</a:t>
            </a:r>
            <a:r>
              <a:rPr sz="2800" spc="2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nephritis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Heavy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metal</a:t>
            </a:r>
            <a:r>
              <a:rPr sz="2800" spc="-1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poisoning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Acute</a:t>
            </a:r>
            <a:r>
              <a:rPr sz="2800" spc="-1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tubular</a:t>
            </a:r>
            <a:r>
              <a:rPr sz="2800" spc="15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necrosis 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Renal dysplasia</a:t>
            </a:r>
            <a:endParaRPr sz="2800" dirty="0">
              <a:latin typeface="Tahoma"/>
              <a:cs typeface="Tahoma"/>
            </a:endParaRPr>
          </a:p>
          <a:p>
            <a:pPr marL="551815" marR="176530">
              <a:lnSpc>
                <a:spcPct val="80000"/>
              </a:lnSpc>
            </a:pPr>
            <a:r>
              <a:rPr sz="2800" spc="-10" dirty="0">
                <a:latin typeface="Tahoma"/>
                <a:cs typeface="Tahoma"/>
              </a:rPr>
              <a:t>Polycystic</a:t>
            </a:r>
            <a:r>
              <a:rPr sz="2800" spc="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kidney</a:t>
            </a:r>
            <a:r>
              <a:rPr sz="280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disease </a:t>
            </a:r>
            <a:r>
              <a:rPr sz="2800" spc="-86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Reflux nephropathy</a:t>
            </a:r>
            <a:endParaRPr sz="28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1731</Words>
  <Application>Microsoft Office PowerPoint</Application>
  <PresentationFormat>On-screen Show (4:3)</PresentationFormat>
  <Paragraphs>294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2" baseType="lpstr">
      <vt:lpstr>Arial MT</vt:lpstr>
      <vt:lpstr>Calibri</vt:lpstr>
      <vt:lpstr>Tahoma</vt:lpstr>
      <vt:lpstr>Wingdings</vt:lpstr>
      <vt:lpstr>Office Theme</vt:lpstr>
      <vt:lpstr>PowerPoint Presentation</vt:lpstr>
      <vt:lpstr>Proteinuria</vt:lpstr>
      <vt:lpstr>Urine Dipstick test</vt:lpstr>
      <vt:lpstr>Proteinuria</vt:lpstr>
      <vt:lpstr>Diagnosis Proteinuria</vt:lpstr>
      <vt:lpstr>Proteinuria in Children</vt:lpstr>
      <vt:lpstr>Causes of Proteinuria</vt:lpstr>
      <vt:lpstr>Causes of Proteinuria</vt:lpstr>
      <vt:lpstr>Causes of Proteinuria</vt:lpstr>
      <vt:lpstr>NEPHROTIC SYNDROME</vt:lpstr>
      <vt:lpstr>Nephrotic Syndrome</vt:lpstr>
      <vt:lpstr>Etiology</vt:lpstr>
      <vt:lpstr>INS</vt:lpstr>
      <vt:lpstr>secondary NS are related to  other GN</vt:lpstr>
      <vt:lpstr>Secondary Nephrotic  Syndrome</vt:lpstr>
      <vt:lpstr>Secondary Nephrotic  Syndrome</vt:lpstr>
      <vt:lpstr>Secondary Nephrotic  Syndrome</vt:lpstr>
      <vt:lpstr>Pathophysiology of NS</vt:lpstr>
      <vt:lpstr>Pathopysiology</vt:lpstr>
      <vt:lpstr>Pathopysiology</vt:lpstr>
      <vt:lpstr>Pathophysiology of proteinuria  in renal disease</vt:lpstr>
      <vt:lpstr>The Glomerular Filtration Barrier</vt:lpstr>
      <vt:lpstr>Pathopysiology</vt:lpstr>
      <vt:lpstr>PowerPoint Presentation</vt:lpstr>
      <vt:lpstr>Pathopysiology</vt:lpstr>
      <vt:lpstr>Minimal Change Disease</vt:lpstr>
      <vt:lpstr>MCD clinical picture</vt:lpstr>
      <vt:lpstr>Minimal Change Disease MCD</vt:lpstr>
      <vt:lpstr>History</vt:lpstr>
      <vt:lpstr>Exam</vt:lpstr>
      <vt:lpstr>Idiopathic NS</vt:lpstr>
      <vt:lpstr>Investigations</vt:lpstr>
      <vt:lpstr>PowerPoint Presentation</vt:lpstr>
      <vt:lpstr>Diagnosis MCD summary</vt:lpstr>
      <vt:lpstr>Pathology Minimal change  disease</vt:lpstr>
      <vt:lpstr>Pathology</vt:lpstr>
      <vt:lpstr>Pathology</vt:lpstr>
      <vt:lpstr>TREATMENT</vt:lpstr>
      <vt:lpstr>Treatment</vt:lpstr>
      <vt:lpstr>Treatment</vt:lpstr>
      <vt:lpstr>Treatment</vt:lpstr>
      <vt:lpstr>Steroid treatment</vt:lpstr>
      <vt:lpstr>Steroid Treatment ..response it is important for biopsy &amp; to r\o other causes </vt:lpstr>
      <vt:lpstr>SRNS</vt:lpstr>
      <vt:lpstr>SRNS</vt:lpstr>
      <vt:lpstr>Treatment</vt:lpstr>
      <vt:lpstr>COMPLICATIONS</vt:lpstr>
      <vt:lpstr>Complications</vt:lpstr>
      <vt:lpstr>Complications</vt:lpstr>
      <vt:lpstr>Complications</vt:lpstr>
      <vt:lpstr>Complications</vt:lpstr>
      <vt:lpstr>Vaccines</vt:lpstr>
      <vt:lpstr>Complications</vt:lpstr>
      <vt:lpstr>Complications</vt:lpstr>
      <vt:lpstr>PROGNOSIS</vt:lpstr>
      <vt:lpstr>Prognosis usually good </vt:lpstr>
      <vt:lpstr>Prognosis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Nephrotic Syndrome</dc:title>
  <dc:creator>MH</dc:creator>
  <cp:lastModifiedBy>Microsoft account</cp:lastModifiedBy>
  <cp:revision>33</cp:revision>
  <dcterms:created xsi:type="dcterms:W3CDTF">2024-01-31T09:21:31Z</dcterms:created>
  <dcterms:modified xsi:type="dcterms:W3CDTF">2024-01-31T10:31:38Z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2023-10-16T00:00:00Z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2024-01-31T00:00:00Z</vt:filetime>
  </property>
</Properties>
</file>