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416" r:id="rId3"/>
    <p:sldId id="384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400" r:id="rId17"/>
    <p:sldId id="401" r:id="rId18"/>
    <p:sldId id="402" r:id="rId19"/>
    <p:sldId id="403" r:id="rId20"/>
    <p:sldId id="404" r:id="rId21"/>
    <p:sldId id="405" r:id="rId22"/>
    <p:sldId id="407" r:id="rId23"/>
    <p:sldId id="408" r:id="rId24"/>
    <p:sldId id="409" r:id="rId25"/>
    <p:sldId id="410" r:id="rId26"/>
    <p:sldId id="411" r:id="rId27"/>
    <p:sldId id="413" r:id="rId28"/>
    <p:sldId id="418" r:id="rId29"/>
    <p:sldId id="414" r:id="rId30"/>
    <p:sldId id="415" r:id="rId31"/>
    <p:sldId id="417" r:id="rId32"/>
    <p:sldId id="39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06" autoAdjust="0"/>
  </p:normalViewPr>
  <p:slideViewPr>
    <p:cSldViewPr>
      <p:cViewPr>
        <p:scale>
          <a:sx n="69" d="100"/>
          <a:sy n="69" d="100"/>
        </p:scale>
        <p:origin x="-133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A3D02-14F5-49F1-8B2D-B34C88CD8A68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1E613-ABF6-47DB-AF80-8EAC59192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8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E613-ABF6-47DB-AF80-8EAC591921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7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EFB5EF-5B7D-4327-BE8D-EE2369F11B02}" type="slidenum">
              <a:rPr lang="ar-SA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3703F2-726B-4AAB-91F3-CC754A5DB411}" type="slidenum">
              <a:rPr lang="ar-SA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AB8102-A3DA-4CB5-9734-268868B35E13}" type="slidenum">
              <a:rPr lang="ar-SA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7EBD7AF-CA0C-4432-8856-9B1B378B8A1E}" type="slidenum">
              <a:rPr lang="ar-SA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163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4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42CFAF-3772-4A84-877A-AFEE11BF1877}" type="slidenum">
              <a:rPr lang="ar-SA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7AD359-4142-4F0C-ACAD-D1A653F29D8D}" type="slidenum">
              <a:rPr lang="ar-SA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E7FA5B-4691-4BBF-9774-3CDEFCE696FB}" type="slidenum">
              <a:rPr lang="ar-SA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025B88-C724-4967-81D5-6D71C3E51B19}" type="slidenum">
              <a:rPr lang="ar-SA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7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0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8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8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8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3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9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4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16238-4D03-4630-AA88-3070DA60409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0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898" y="990600"/>
            <a:ext cx="8379701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Pathology lab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10000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Dr. </a:t>
            </a:r>
            <a:r>
              <a:rPr lang="en-US" dirty="0" err="1">
                <a:solidFill>
                  <a:schemeClr val="tx1"/>
                </a:solidFill>
              </a:rPr>
              <a:t>Bushra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AlTarawneh</a:t>
            </a:r>
            <a:r>
              <a:rPr lang="en-US" dirty="0">
                <a:solidFill>
                  <a:schemeClr val="tx1"/>
                </a:solidFill>
              </a:rPr>
              <a:t>, MD</a:t>
            </a:r>
          </a:p>
          <a:p>
            <a:r>
              <a:rPr lang="en-US" dirty="0">
                <a:solidFill>
                  <a:schemeClr val="tx1"/>
                </a:solidFill>
              </a:rPr>
              <a:t>Anatomical pathology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Mutah</a:t>
            </a:r>
            <a:r>
              <a:rPr lang="en-US" dirty="0">
                <a:solidFill>
                  <a:schemeClr val="tx1"/>
                </a:solidFill>
              </a:rPr>
              <a:t> University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School of Medicine- Department of Laboratory medicine &amp; Pathology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HLS </a:t>
            </a:r>
            <a:r>
              <a:rPr lang="en-US" dirty="0">
                <a:solidFill>
                  <a:schemeClr val="tx1"/>
                </a:solidFill>
              </a:rPr>
              <a:t>lectures 2021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3620" t="35615" r="19515" b="22573"/>
          <a:stretch/>
        </p:blipFill>
        <p:spPr>
          <a:xfrm>
            <a:off x="7569182" y="4343400"/>
            <a:ext cx="1560963" cy="214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36461"/>
            <a:ext cx="5714999" cy="5817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269582"/>
            <a:ext cx="2998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https://www.sterlingcare.com</a:t>
            </a:r>
          </a:p>
        </p:txBody>
      </p:sp>
    </p:spTree>
    <p:extLst>
      <p:ext uri="{BB962C8B-B14F-4D97-AF65-F5344CB8AC3E}">
        <p14:creationId xmlns:p14="http://schemas.microsoft.com/office/powerpoint/2010/main" val="33195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Placeholder 4"/>
          <p:cNvSpPr>
            <a:spLocks noGrp="1"/>
          </p:cNvSpPr>
          <p:nvPr>
            <p:ph type="body" sz="half" idx="2"/>
          </p:nvPr>
        </p:nvSpPr>
        <p:spPr>
          <a:xfrm>
            <a:off x="0" y="4648200"/>
            <a:ext cx="4191000" cy="1524000"/>
          </a:xfrm>
        </p:spPr>
        <p:txBody>
          <a:bodyPr/>
          <a:lstStyle/>
          <a:p>
            <a:r>
              <a:rPr lang="en-US" altLang="en-US" sz="2000" smtClean="0"/>
              <a:t>Macro-ovalocytes </a:t>
            </a:r>
          </a:p>
          <a:p>
            <a:r>
              <a:rPr lang="en-US" altLang="en-US" sz="2000" smtClean="0"/>
              <a:t>Moderate anisopoikilocytosis </a:t>
            </a:r>
          </a:p>
          <a:p>
            <a:r>
              <a:rPr lang="en-US" altLang="en-US" sz="2000" smtClean="0"/>
              <a:t>Neutrophilic hypersegmentation</a:t>
            </a:r>
            <a:endParaRPr lang="en-US" altLang="en-US" sz="2000" dirty="0" smtClean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4480001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1"/>
            <a:ext cx="4495800" cy="338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36777"/>
            <a:ext cx="4378325" cy="332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7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athy.med.nagoya-u.ac.jp/atlas/img/t8/img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7" y="479862"/>
            <a:ext cx="8248013" cy="56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00800"/>
            <a:ext cx="2284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http://</a:t>
            </a:r>
            <a:r>
              <a:rPr lang="en-US" sz="1200" b="1" dirty="0" smtClean="0"/>
              <a:t>pathy.med.nagoya-u.ac.jp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005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62" y="412923"/>
            <a:ext cx="8623037" cy="59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athy.med.nagoya-u.ac.jp/atlas/img/t4/img0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5943600"/>
            <a:ext cx="1676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pathy.med.nagoya-u.ac</a:t>
            </a:r>
            <a:endParaRPr lang="en-US" sz="1200" b="1" dirty="0"/>
          </a:p>
        </p:txBody>
      </p:sp>
      <p:sp>
        <p:nvSpPr>
          <p:cNvPr id="2" name="Rectangle 1"/>
          <p:cNvSpPr/>
          <p:nvPr/>
        </p:nvSpPr>
        <p:spPr>
          <a:xfrm>
            <a:off x="1066800" y="6096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Aplastic anemia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01871-013-f02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6435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01871-013-f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950"/>
            <a:ext cx="9144000" cy="5903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a-DK" altLang="en-US" sz="800"/>
          </a:p>
        </p:txBody>
      </p:sp>
    </p:spTree>
    <p:extLst>
      <p:ext uri="{BB962C8B-B14F-4D97-AF65-F5344CB8AC3E}">
        <p14:creationId xmlns:p14="http://schemas.microsoft.com/office/powerpoint/2010/main" val="35703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417Su2001sicklecell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1889125" y="6361113"/>
            <a:ext cx="158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Normal RBCs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5410200" y="6324600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Sickled RBCs</a:t>
            </a:r>
          </a:p>
        </p:txBody>
      </p:sp>
    </p:spTree>
    <p:extLst>
      <p:ext uri="{BB962C8B-B14F-4D97-AF65-F5344CB8AC3E}">
        <p14:creationId xmlns:p14="http://schemas.microsoft.com/office/powerpoint/2010/main" val="29493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S01871-013-f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363"/>
            <a:ext cx="9144000" cy="336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a-DK" altLang="en-US" sz="800"/>
          </a:p>
        </p:txBody>
      </p:sp>
    </p:spTree>
    <p:extLst>
      <p:ext uri="{BB962C8B-B14F-4D97-AF65-F5344CB8AC3E}">
        <p14:creationId xmlns:p14="http://schemas.microsoft.com/office/powerpoint/2010/main" val="19753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7942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5" descr="0D92D912_F35B_476C_834E_BAB5F00CBF4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600700"/>
            <a:ext cx="5638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8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60" y="339676"/>
            <a:ext cx="8631440" cy="648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latin typeface="Copperplate Gothic Light" pitchFamily="34" charset="0"/>
              </a:rPr>
              <a:t>Spleen in Sickle Cell Anemia</a:t>
            </a:r>
          </a:p>
        </p:txBody>
      </p:sp>
      <p:pic>
        <p:nvPicPr>
          <p:cNvPr id="80899" name="Picture 1" descr="D:\SCContent\0721601871\graphics\fullsize\S01871-013-f0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4419600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1" descr="D:\SCContent\0721601871\graphics\fullsize\S01871-013-f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90925"/>
            <a:ext cx="4335463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 descr="D:\SCContent\0721601871\graphics\fullsize\S01871-013-f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305800" cy="4897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381000" y="6012011"/>
            <a:ext cx="8078788" cy="461665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/>
              <a:t>Figure </a:t>
            </a:r>
            <a:r>
              <a:rPr lang="en-US" altLang="en-US" sz="1200" dirty="0" smtClean="0"/>
              <a:t>13-12: </a:t>
            </a:r>
            <a:r>
              <a:rPr lang="en-US" altLang="en-US" sz="1200" dirty="0"/>
              <a:t>Splenic remnant in sickle cell anemia. (Courtesy of Drs. Dennis Burns and Darren </a:t>
            </a:r>
            <a:r>
              <a:rPr lang="en-US" altLang="en-US" sz="1200" dirty="0" err="1"/>
              <a:t>Wirthwein</a:t>
            </a:r>
            <a:r>
              <a:rPr lang="en-US" altLang="en-US" sz="1200" dirty="0"/>
              <a:t>, Department of Pathology, University of Texas Southwestern Medical School, Dallas, TX.)</a:t>
            </a:r>
          </a:p>
        </p:txBody>
      </p:sp>
      <p:sp>
        <p:nvSpPr>
          <p:cNvPr id="81924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</p:spTree>
    <p:extLst>
      <p:ext uri="{BB962C8B-B14F-4D97-AF65-F5344CB8AC3E}">
        <p14:creationId xmlns:p14="http://schemas.microsoft.com/office/powerpoint/2010/main" val="10258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latin typeface="Copperplate Gothic Light" pitchFamily="34" charset="0"/>
              </a:rPr>
              <a:t>Thalassemia Major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>
                <a:latin typeface="Corbel" pitchFamily="34" charset="0"/>
              </a:rPr>
              <a:t>Very high </a:t>
            </a:r>
            <a:r>
              <a:rPr lang="en-US" sz="2400" dirty="0" err="1" smtClean="0">
                <a:latin typeface="Corbel" pitchFamily="34" charset="0"/>
              </a:rPr>
              <a:t>HbF</a:t>
            </a:r>
            <a:r>
              <a:rPr lang="en-US" sz="2400" dirty="0" smtClean="0">
                <a:latin typeface="Corbel" pitchFamily="34" charset="0"/>
              </a:rPr>
              <a:t>, absent or decreased HbA</a:t>
            </a:r>
          </a:p>
          <a:p>
            <a:pPr eaLnBrk="1" hangingPunct="1">
              <a:defRPr/>
            </a:pPr>
            <a:r>
              <a:rPr lang="en-US" sz="2400" dirty="0" smtClean="0">
                <a:latin typeface="Corbel" pitchFamily="34" charset="0"/>
              </a:rPr>
              <a:t>Expansion of bone marrow: facial bone, and skull changes</a:t>
            </a:r>
          </a:p>
          <a:p>
            <a:pPr eaLnBrk="1" hangingPunct="1">
              <a:defRPr/>
            </a:pPr>
            <a:r>
              <a:rPr lang="en-US" sz="2400" dirty="0" err="1" smtClean="0">
                <a:latin typeface="Corbel" pitchFamily="34" charset="0"/>
              </a:rPr>
              <a:t>Extramedullary</a:t>
            </a:r>
            <a:r>
              <a:rPr lang="en-US" sz="2400" dirty="0" smtClean="0">
                <a:latin typeface="Corbel" pitchFamily="34" charset="0"/>
              </a:rPr>
              <a:t> hematopoiesis and hepatosplenomegaly</a:t>
            </a:r>
          </a:p>
          <a:p>
            <a:pPr eaLnBrk="1" hangingPunct="1">
              <a:defRPr/>
            </a:pPr>
            <a:r>
              <a:rPr lang="en-US" sz="2400" dirty="0" smtClean="0">
                <a:latin typeface="Corbel" pitchFamily="34" charset="0"/>
              </a:rPr>
              <a:t>Stunted growth and cachexia</a:t>
            </a:r>
          </a:p>
          <a:p>
            <a:pPr eaLnBrk="1" hangingPunct="1">
              <a:defRPr/>
            </a:pPr>
            <a:r>
              <a:rPr lang="en-US" sz="2400" dirty="0" smtClean="0">
                <a:latin typeface="Corbel" pitchFamily="34" charset="0"/>
              </a:rPr>
              <a:t>Secondary hemochromatosis</a:t>
            </a:r>
          </a:p>
          <a:p>
            <a:pPr eaLnBrk="1" hangingPunct="1">
              <a:defRPr/>
            </a:pPr>
            <a:endParaRPr lang="en-US" sz="2400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S01871-013-f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7963"/>
            <a:ext cx="6781800" cy="669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0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S01871-013-f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250"/>
            <a:ext cx="8153400" cy="6757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a-DK" altLang="en-US" sz="800"/>
          </a:p>
        </p:txBody>
      </p:sp>
    </p:spTree>
    <p:extLst>
      <p:ext uri="{BB962C8B-B14F-4D97-AF65-F5344CB8AC3E}">
        <p14:creationId xmlns:p14="http://schemas.microsoft.com/office/powerpoint/2010/main" val="22009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 descr="Thalassemi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620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2651125" y="6284913"/>
            <a:ext cx="485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Hypochromic microcytic RBCs in Thalassemia</a:t>
            </a:r>
          </a:p>
        </p:txBody>
      </p:sp>
    </p:spTree>
    <p:extLst>
      <p:ext uri="{BB962C8B-B14F-4D97-AF65-F5344CB8AC3E}">
        <p14:creationId xmlns:p14="http://schemas.microsoft.com/office/powerpoint/2010/main" val="19625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371600"/>
            <a:ext cx="9220200" cy="56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381000"/>
            <a:ext cx="238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Anemia in liver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91" y="814577"/>
            <a:ext cx="7567809" cy="55245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442875"/>
            <a:ext cx="2559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Hereditary spherocytosis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990600"/>
            <a:ext cx="9239250" cy="517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6782" y="15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Glucose 6-phosphate dehydrogenase</a:t>
            </a:r>
          </a:p>
          <a:p>
            <a:r>
              <a:rPr lang="en-US" b="1" dirty="0"/>
              <a:t>deficiency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79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effec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Copperplate Gothic Light" pitchFamily="34" charset="0"/>
              </a:rPr>
              <a:t>Hemolytic anemias due to mechanical trauma to RBCs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41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u="sng" dirty="0" smtClean="0">
                <a:latin typeface="Corbel" pitchFamily="34" charset="0"/>
              </a:rPr>
              <a:t>Etiology</a:t>
            </a:r>
            <a:endParaRPr lang="en-US" b="1" dirty="0" smtClean="0">
              <a:latin typeface="Corbe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Artificial valves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March hemolysis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Microangiopathic hemolytic anemia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DIC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Malignant hypertension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TTP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Hemolytic uremic syndrome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Corbel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b="1" dirty="0" smtClean="0">
              <a:latin typeface="Corbel" pitchFamily="34" charset="0"/>
            </a:endParaRP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981200"/>
            <a:ext cx="3570288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u="sng" dirty="0" smtClean="0">
                <a:latin typeface="Corbel" pitchFamily="34" charset="0"/>
              </a:rPr>
              <a:t>Morphology</a:t>
            </a:r>
            <a:endParaRPr lang="en-US" b="1" dirty="0" smtClean="0">
              <a:latin typeface="Corbel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Corbel" pitchFamily="34" charset="0"/>
              </a:rPr>
              <a:t>Significant poikilocytosis with helmet cells, triangular cells and </a:t>
            </a:r>
            <a:r>
              <a:rPr lang="en-US" dirty="0" err="1" smtClean="0">
                <a:latin typeface="Corbel" pitchFamily="34" charset="0"/>
              </a:rPr>
              <a:t>schistocytes</a:t>
            </a:r>
            <a:endParaRPr lang="en-US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2007096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Red Cell Disorders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S01871-013-f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0"/>
            <a:ext cx="5715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74" y="457200"/>
            <a:ext cx="794168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795463"/>
            <a:ext cx="56102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37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404664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Iron deficiency anemia</a:t>
            </a:r>
            <a:endParaRPr lang="en-US" sz="6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438400"/>
            <a:ext cx="65246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97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52" y="609600"/>
            <a:ext cx="8405048" cy="588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7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308" y="1484784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•</a:t>
            </a:r>
            <a:r>
              <a:rPr lang="en-US" sz="2800" dirty="0"/>
              <a:t>Low hemoglobin and hematocrit</a:t>
            </a:r>
          </a:p>
          <a:p>
            <a:r>
              <a:rPr lang="en-US" sz="2800" dirty="0"/>
              <a:t>•Low MCV</a:t>
            </a:r>
          </a:p>
          <a:p>
            <a:r>
              <a:rPr lang="en-US" sz="2800" dirty="0"/>
              <a:t>•Low MCH</a:t>
            </a:r>
          </a:p>
          <a:p>
            <a:r>
              <a:rPr lang="en-US" sz="2800" dirty="0"/>
              <a:t>•Low iron levels</a:t>
            </a:r>
          </a:p>
          <a:p>
            <a:r>
              <a:rPr lang="en-US" sz="2800" dirty="0"/>
              <a:t>•Low ferritin</a:t>
            </a:r>
          </a:p>
          <a:p>
            <a:r>
              <a:rPr lang="en-US" sz="2800" dirty="0"/>
              <a:t>•</a:t>
            </a:r>
            <a:r>
              <a:rPr lang="en-US" sz="2800" b="1" dirty="0">
                <a:solidFill>
                  <a:srgbClr val="FF0000"/>
                </a:solidFill>
              </a:rPr>
              <a:t>High TIBC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•</a:t>
            </a:r>
            <a:r>
              <a:rPr lang="en-US" sz="2800" b="1" dirty="0">
                <a:solidFill>
                  <a:srgbClr val="FF0000"/>
                </a:solidFill>
              </a:rPr>
              <a:t>High RDW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•Low </a:t>
            </a:r>
            <a:r>
              <a:rPr lang="en-US" sz="2800" dirty="0" err="1"/>
              <a:t>hepcidin</a:t>
            </a:r>
            <a:endParaRPr lang="en-US" sz="2800" dirty="0"/>
          </a:p>
          <a:p>
            <a:r>
              <a:rPr lang="en-US" sz="2800" dirty="0"/>
              <a:t>•Low transferrin saturation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260648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Lab findings</a:t>
            </a:r>
          </a:p>
        </p:txBody>
      </p:sp>
    </p:spTree>
    <p:extLst>
      <p:ext uri="{BB962C8B-B14F-4D97-AF65-F5344CB8AC3E}">
        <p14:creationId xmlns:p14="http://schemas.microsoft.com/office/powerpoint/2010/main" val="269948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03649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2-Anemia of chronic disease</a:t>
            </a:r>
          </a:p>
          <a:p>
            <a:pPr algn="ctr"/>
            <a:endParaRPr lang="en-US" sz="4800" dirty="0" smtClean="0"/>
          </a:p>
          <a:p>
            <a:pPr algn="ctr"/>
            <a:r>
              <a:rPr lang="en-US" sz="4800" dirty="0" smtClean="0"/>
              <a:t>Lab findings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3600" dirty="0"/>
              <a:t>• </a:t>
            </a:r>
            <a:r>
              <a:rPr lang="en-US" sz="3600" dirty="0" smtClean="0"/>
              <a:t>Low </a:t>
            </a:r>
            <a:r>
              <a:rPr lang="en-US" sz="3600" dirty="0"/>
              <a:t>HB and </a:t>
            </a:r>
            <a:r>
              <a:rPr lang="en-US" sz="3600" dirty="0" err="1"/>
              <a:t>Hct</a:t>
            </a:r>
            <a:endParaRPr lang="en-US" sz="3600" dirty="0"/>
          </a:p>
          <a:p>
            <a:r>
              <a:rPr lang="en-US" sz="3600" dirty="0"/>
              <a:t>•Can be hypochromic microcytic or </a:t>
            </a:r>
            <a:r>
              <a:rPr lang="en-US" sz="3600" dirty="0" smtClean="0"/>
              <a:t> normochromic </a:t>
            </a:r>
            <a:r>
              <a:rPr lang="en-US" sz="3600" dirty="0"/>
              <a:t>normocytic.</a:t>
            </a:r>
          </a:p>
          <a:p>
            <a:r>
              <a:rPr lang="en-US" sz="3600" dirty="0"/>
              <a:t>•High ferritin and low TIBC(exactly opposite to iron deficiency anemia)</a:t>
            </a:r>
          </a:p>
        </p:txBody>
      </p:sp>
    </p:spTree>
    <p:extLst>
      <p:ext uri="{BB962C8B-B14F-4D97-AF65-F5344CB8AC3E}">
        <p14:creationId xmlns:p14="http://schemas.microsoft.com/office/powerpoint/2010/main" val="254016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927"/>
            <a:ext cx="8504653" cy="6385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553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https://www.picswe.com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4026"/>
            <a:ext cx="7620000" cy="6269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https://accessmedicine.mhmedical.com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1293589A2FBBA34BA98C023B96F7816A" ma:contentTypeVersion="3" ma:contentTypeDescription="إنشاء مستند جديد." ma:contentTypeScope="" ma:versionID="f4959ad96a52cdcfe70bdff29eb26b36">
  <xsd:schema xmlns:xsd="http://www.w3.org/2001/XMLSchema" xmlns:xs="http://www.w3.org/2001/XMLSchema" xmlns:p="http://schemas.microsoft.com/office/2006/metadata/properties" xmlns:ns2="0c8efdef-a088-4c17-a3f9-aa421808d996" targetNamespace="http://schemas.microsoft.com/office/2006/metadata/properties" ma:root="true" ma:fieldsID="684b1d546fcffa74ec9db71c4d5786b5" ns2:_="">
    <xsd:import namespace="0c8efdef-a088-4c17-a3f9-aa421808d9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efdef-a088-4c17-a3f9-aa421808d9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418921-1916-4BCB-BB1A-B57672FD7CB7}"/>
</file>

<file path=customXml/itemProps2.xml><?xml version="1.0" encoding="utf-8"?>
<ds:datastoreItem xmlns:ds="http://schemas.openxmlformats.org/officeDocument/2006/customXml" ds:itemID="{CD9E9902-CC58-4797-89D0-363949C23B1F}"/>
</file>

<file path=customXml/itemProps3.xml><?xml version="1.0" encoding="utf-8"?>
<ds:datastoreItem xmlns:ds="http://schemas.openxmlformats.org/officeDocument/2006/customXml" ds:itemID="{3748B255-A2F2-4A6E-8477-D0CCB99125FD}"/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233</Words>
  <Application>Microsoft Office PowerPoint</Application>
  <PresentationFormat>On-screen Show (4:3)</PresentationFormat>
  <Paragraphs>67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 Pathology lab 1</vt:lpstr>
      <vt:lpstr>PowerPoint Presentation</vt:lpstr>
      <vt:lpstr>Red Cell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Spleen in Sickle Cell Anemia</vt:lpstr>
      <vt:lpstr>PowerPoint Presentation</vt:lpstr>
      <vt:lpstr>Thalassemia Major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Hemolytic anemias due to mechanical trauma to RBCs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Hemato-Lymphoid System HLS-M272</dc:title>
  <dc:creator>Administrator</dc:creator>
  <cp:lastModifiedBy>Toshiba</cp:lastModifiedBy>
  <cp:revision>127</cp:revision>
  <dcterms:created xsi:type="dcterms:W3CDTF">2015-01-25T09:10:20Z</dcterms:created>
  <dcterms:modified xsi:type="dcterms:W3CDTF">2021-03-25T12:36:03Z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0x0101001293589A2FBBA34BA98C023B96F7816A</vt:lpwstr>
  </property>
</Properties>
</file>