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35"/>
  </p:notesMasterIdLst>
  <p:sldIdLst>
    <p:sldId id="310" r:id="rId5"/>
    <p:sldId id="268" r:id="rId6"/>
    <p:sldId id="269" r:id="rId7"/>
    <p:sldId id="270" r:id="rId8"/>
    <p:sldId id="271" r:id="rId9"/>
    <p:sldId id="306" r:id="rId10"/>
    <p:sldId id="308" r:id="rId11"/>
    <p:sldId id="275" r:id="rId12"/>
    <p:sldId id="272" r:id="rId13"/>
    <p:sldId id="301" r:id="rId14"/>
    <p:sldId id="302" r:id="rId15"/>
    <p:sldId id="273" r:id="rId16"/>
    <p:sldId id="292" r:id="rId17"/>
    <p:sldId id="274" r:id="rId18"/>
    <p:sldId id="276" r:id="rId19"/>
    <p:sldId id="293" r:id="rId20"/>
    <p:sldId id="295" r:id="rId21"/>
    <p:sldId id="256" r:id="rId22"/>
    <p:sldId id="280" r:id="rId23"/>
    <p:sldId id="298" r:id="rId24"/>
    <p:sldId id="283" r:id="rId25"/>
    <p:sldId id="311" r:id="rId26"/>
    <p:sldId id="284" r:id="rId27"/>
    <p:sldId id="299" r:id="rId28"/>
    <p:sldId id="285" r:id="rId29"/>
    <p:sldId id="286" r:id="rId30"/>
    <p:sldId id="287" r:id="rId31"/>
    <p:sldId id="288" r:id="rId32"/>
    <p:sldId id="289" r:id="rId33"/>
    <p:sldId id="312" r:id="rId34"/>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Garamond" pitchFamily="18" charset="0"/>
        <a:ea typeface="+mn-ea"/>
        <a:cs typeface="Arial" pitchFamily="34" charset="0"/>
      </a:defRPr>
    </a:lvl1pPr>
    <a:lvl2pPr marL="457200" algn="l" rtl="0" fontAlgn="base">
      <a:spcBef>
        <a:spcPct val="0"/>
      </a:spcBef>
      <a:spcAft>
        <a:spcPct val="0"/>
      </a:spcAft>
      <a:defRPr kern="1200">
        <a:solidFill>
          <a:schemeClr val="tx1"/>
        </a:solidFill>
        <a:latin typeface="Garamond" pitchFamily="18" charset="0"/>
        <a:ea typeface="+mn-ea"/>
        <a:cs typeface="Arial" pitchFamily="34" charset="0"/>
      </a:defRPr>
    </a:lvl2pPr>
    <a:lvl3pPr marL="914400" algn="l" rtl="0" fontAlgn="base">
      <a:spcBef>
        <a:spcPct val="0"/>
      </a:spcBef>
      <a:spcAft>
        <a:spcPct val="0"/>
      </a:spcAft>
      <a:defRPr kern="1200">
        <a:solidFill>
          <a:schemeClr val="tx1"/>
        </a:solidFill>
        <a:latin typeface="Garamond" pitchFamily="18" charset="0"/>
        <a:ea typeface="+mn-ea"/>
        <a:cs typeface="Arial" pitchFamily="34" charset="0"/>
      </a:defRPr>
    </a:lvl3pPr>
    <a:lvl4pPr marL="1371600" algn="l" rtl="0" fontAlgn="base">
      <a:spcBef>
        <a:spcPct val="0"/>
      </a:spcBef>
      <a:spcAft>
        <a:spcPct val="0"/>
      </a:spcAft>
      <a:defRPr kern="1200">
        <a:solidFill>
          <a:schemeClr val="tx1"/>
        </a:solidFill>
        <a:latin typeface="Garamond" pitchFamily="18" charset="0"/>
        <a:ea typeface="+mn-ea"/>
        <a:cs typeface="Arial" pitchFamily="34" charset="0"/>
      </a:defRPr>
    </a:lvl4pPr>
    <a:lvl5pPr marL="1828800" algn="l" rtl="0"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2"/>
    <a:srgbClr val="FFFF66"/>
    <a:srgbClr val="004846"/>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p:cViewPr varScale="1">
        <p:scale>
          <a:sx n="19" d="100"/>
          <a:sy n="19" d="100"/>
        </p:scale>
        <p:origin x="3372"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9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983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Щелчок правит образец текста</a:t>
            </a:r>
          </a:p>
          <a:p>
            <a:pPr lvl="1"/>
            <a:r>
              <a:rPr lang="en-US" noProof="0"/>
              <a:t>Второй уровень</a:t>
            </a:r>
          </a:p>
          <a:p>
            <a:pPr lvl="2"/>
            <a:r>
              <a:rPr lang="en-US" noProof="0"/>
              <a:t>Третий уровень</a:t>
            </a:r>
          </a:p>
          <a:p>
            <a:pPr lvl="3"/>
            <a:r>
              <a:rPr lang="en-US" noProof="0"/>
              <a:t>Четвертый уровень</a:t>
            </a:r>
          </a:p>
          <a:p>
            <a:pPr lvl="4"/>
            <a:r>
              <a:rPr lang="en-US" noProof="0"/>
              <a:t>Пятый уровень</a:t>
            </a:r>
          </a:p>
        </p:txBody>
      </p:sp>
      <p:sp>
        <p:nvSpPr>
          <p:cNvPr id="983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983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B24DCC59-3A45-4BA5-A600-BFA17A77B4A5}" type="slidenum">
              <a:rPr lang="en-US"/>
              <a:pPr>
                <a:defRPr/>
              </a:pPr>
              <a:t>‹#›</a:t>
            </a:fld>
            <a:endParaRPr lang="en-US"/>
          </a:p>
        </p:txBody>
      </p:sp>
    </p:spTree>
    <p:extLst>
      <p:ext uri="{BB962C8B-B14F-4D97-AF65-F5344CB8AC3E}">
        <p14:creationId xmlns:p14="http://schemas.microsoft.com/office/powerpoint/2010/main" val="31324315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46BABE87-3FC2-45A1-A01D-C767382E1171}" type="slidenum">
              <a:rPr lang="en-US" smtClean="0"/>
              <a:pPr>
                <a:defRPr/>
              </a:pPr>
              <a:t>2</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a:latin typeface="Arial" pitchFamily="34" charset="0"/>
              </a:rPr>
              <a:t>CVD is the leading global cause of death.  What is important is that it is not inevitable that we need to die from CVD (Supercourse)</a:t>
            </a:r>
          </a:p>
        </p:txBody>
      </p:sp>
    </p:spTree>
    <p:extLst>
      <p:ext uri="{BB962C8B-B14F-4D97-AF65-F5344CB8AC3E}">
        <p14:creationId xmlns:p14="http://schemas.microsoft.com/office/powerpoint/2010/main" val="1244722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74402A20-8B74-4789-AA1B-88EBBBAE38A5}" type="slidenum">
              <a:rPr lang="en-US" smtClean="0"/>
              <a:pPr>
                <a:defRPr/>
              </a:pPr>
              <a:t>11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a:latin typeface="Arial" pitchFamily="34" charset="0"/>
              </a:rPr>
              <a:t>Virtually the same pattern occurs for women (Supercourse)</a:t>
            </a:r>
          </a:p>
        </p:txBody>
      </p:sp>
    </p:spTree>
    <p:extLst>
      <p:ext uri="{BB962C8B-B14F-4D97-AF65-F5344CB8AC3E}">
        <p14:creationId xmlns:p14="http://schemas.microsoft.com/office/powerpoint/2010/main" val="307865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B89B3E1A-2425-49E2-A8E6-2928D9284E3D}" type="slidenum">
              <a:rPr lang="en-US" smtClean="0"/>
              <a:pPr>
                <a:defRPr/>
              </a:pPr>
              <a:t>12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a:latin typeface="Arial" pitchFamily="34" charset="0"/>
              </a:rPr>
              <a:t>CVD is not just a disease of men, as it prominent as well in women (Supercourse)</a:t>
            </a:r>
          </a:p>
        </p:txBody>
      </p:sp>
    </p:spTree>
    <p:extLst>
      <p:ext uri="{BB962C8B-B14F-4D97-AF65-F5344CB8AC3E}">
        <p14:creationId xmlns:p14="http://schemas.microsoft.com/office/powerpoint/2010/main" val="303525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536F8D58-1BAC-4437-8194-F9FABC121D7E}" type="slidenum">
              <a:rPr lang="en-US" smtClean="0"/>
              <a:pPr>
                <a:defRPr/>
              </a:pPr>
              <a:t>13</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dirty="0">
                <a:latin typeface="Arial" pitchFamily="34" charset="0"/>
              </a:rPr>
              <a:t>There are consistent difference by ethnicity.  African Americans appear to have the highest risk, whites next, and Pacific Islanders and Native Americans the lowest. Migrant students have consistently shown increases in CHD risk when Japanese migrate to Hawaii, for example (</a:t>
            </a:r>
            <a:r>
              <a:rPr lang="en-US" dirty="0" err="1">
                <a:latin typeface="Arial" pitchFamily="34" charset="0"/>
              </a:rPr>
              <a:t>Supercourse</a:t>
            </a:r>
            <a:r>
              <a:rPr lang="en-US" dirty="0">
                <a:latin typeface="Arial" pitchFamily="34" charset="0"/>
              </a:rPr>
              <a:t>)</a:t>
            </a:r>
          </a:p>
        </p:txBody>
      </p:sp>
    </p:spTree>
    <p:extLst>
      <p:ext uri="{BB962C8B-B14F-4D97-AF65-F5344CB8AC3E}">
        <p14:creationId xmlns:p14="http://schemas.microsoft.com/office/powerpoint/2010/main" val="1020993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4BC521E0-3DBF-4B97-9027-715F4D43B73C}" type="slidenum">
              <a:rPr lang="en-US" smtClean="0"/>
              <a:pPr>
                <a:defRPr/>
              </a:pPr>
              <a:t>14</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ln/>
        </p:spPr>
        <p:txBody>
          <a:bodyPr/>
          <a:lstStyle/>
          <a:p>
            <a:pPr eaLnBrk="1" hangingPunct="1">
              <a:defRPr/>
            </a:pPr>
            <a:r>
              <a:rPr lang="en-US" dirty="0"/>
              <a:t>http://www.pitt.edu/~super1/Descriptive%20Epidemiology/de.htm</a:t>
            </a:r>
          </a:p>
          <a:p>
            <a:pPr eaLnBrk="1" hangingPunct="1">
              <a:defRPr/>
            </a:pPr>
            <a:r>
              <a:rPr lang="en-US" dirty="0">
                <a:effectLst>
                  <a:outerShdw blurRad="50800" dist="38100" algn="tr" rotWithShape="0">
                    <a:prstClr val="black">
                      <a:alpha val="40000"/>
                    </a:prstClr>
                  </a:outerShdw>
                </a:effectLst>
              </a:rPr>
              <a:t>DESCRIPTIVE EPIDEMIOLOGY</a:t>
            </a:r>
            <a:br>
              <a:rPr lang="en-US" dirty="0">
                <a:effectLst>
                  <a:outerShdw blurRad="50800" dist="38100" algn="tr" rotWithShape="0">
                    <a:prstClr val="black">
                      <a:alpha val="40000"/>
                    </a:prstClr>
                  </a:outerShdw>
                </a:effectLst>
              </a:rPr>
            </a:br>
            <a:r>
              <a:rPr lang="en-US" dirty="0">
                <a:effectLst>
                  <a:outerShdw blurRad="50800" dist="38100" algn="tr" rotWithShape="0">
                    <a:prstClr val="black">
                      <a:alpha val="40000"/>
                    </a:prstClr>
                  </a:outerShdw>
                </a:effectLst>
              </a:rPr>
              <a:t>for Public Health Professionals by </a:t>
            </a:r>
            <a:r>
              <a:rPr lang="en-US" b="1" dirty="0"/>
              <a:t>Ian </a:t>
            </a:r>
            <a:r>
              <a:rPr lang="en-US" b="1" dirty="0" err="1"/>
              <a:t>Rockett</a:t>
            </a:r>
            <a:endParaRPr lang="en-US" dirty="0"/>
          </a:p>
        </p:txBody>
      </p:sp>
    </p:spTree>
    <p:extLst>
      <p:ext uri="{BB962C8B-B14F-4D97-AF65-F5344CB8AC3E}">
        <p14:creationId xmlns:p14="http://schemas.microsoft.com/office/powerpoint/2010/main" val="1315476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1A3A7587-04C1-4AE0-B8C5-AEB3FF662318}" type="slidenum">
              <a:rPr lang="en-US" smtClean="0"/>
              <a:pPr>
                <a:defRPr/>
              </a:pPr>
              <a:t>15</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a:latin typeface="Arial" pitchFamily="34" charset="0"/>
              </a:rPr>
              <a:t>In the US and most developed countries there has been a marked reduction in the past 40 year, at the same time there has been a tendency to see increases in developing countries (Supercourse)</a:t>
            </a:r>
          </a:p>
        </p:txBody>
      </p:sp>
    </p:spTree>
    <p:extLst>
      <p:ext uri="{BB962C8B-B14F-4D97-AF65-F5344CB8AC3E}">
        <p14:creationId xmlns:p14="http://schemas.microsoft.com/office/powerpoint/2010/main" val="426960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99A8D101-699F-4E4A-AF8B-7FB22E686ADE}" type="slidenum">
              <a:rPr lang="en-US" smtClean="0"/>
              <a:pPr>
                <a:defRPr/>
              </a:pPr>
              <a:t>16</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a:latin typeface="Arial" pitchFamily="34" charset="0"/>
              </a:rPr>
              <a:t>The largest decline has been seen in Finland, why might this be? (Supercourse)</a:t>
            </a:r>
          </a:p>
        </p:txBody>
      </p:sp>
    </p:spTree>
    <p:extLst>
      <p:ext uri="{BB962C8B-B14F-4D97-AF65-F5344CB8AC3E}">
        <p14:creationId xmlns:p14="http://schemas.microsoft.com/office/powerpoint/2010/main" val="2700110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901A1546-B485-4E6C-BDEB-B40786C55D50}" type="slidenum">
              <a:rPr lang="en-US" smtClean="0"/>
              <a:pPr>
                <a:defRPr/>
              </a:pPr>
              <a:t>17</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a:latin typeface="Arial" pitchFamily="34" charset="0"/>
              </a:rPr>
              <a:t>Eastern Europe, especially Russia has seen a large increase in CHD (Supercourse)</a:t>
            </a:r>
          </a:p>
        </p:txBody>
      </p:sp>
    </p:spTree>
    <p:extLst>
      <p:ext uri="{BB962C8B-B14F-4D97-AF65-F5344CB8AC3E}">
        <p14:creationId xmlns:p14="http://schemas.microsoft.com/office/powerpoint/2010/main" val="3456520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B7B29ED7-77F8-433B-A541-B5251A0EFD9E}" type="slidenum">
              <a:rPr lang="en-US" smtClean="0"/>
              <a:pPr>
                <a:defRPr/>
              </a:pPr>
              <a:t>18</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722340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AF82A84C-19A3-47B6-B287-F45FB1496DA0}" type="slidenum">
              <a:rPr lang="en-US" smtClean="0"/>
              <a:pPr>
                <a:defRPr/>
              </a:pPr>
              <a:t>19</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a:latin typeface="Arial" pitchFamily="34" charset="0"/>
              </a:rPr>
              <a:t>There has been an enormous number of risk factors identified. We in epidemiology are most interested in the risk factors that can be modified (Supercourse)</a:t>
            </a:r>
          </a:p>
        </p:txBody>
      </p:sp>
    </p:spTree>
    <p:extLst>
      <p:ext uri="{BB962C8B-B14F-4D97-AF65-F5344CB8AC3E}">
        <p14:creationId xmlns:p14="http://schemas.microsoft.com/office/powerpoint/2010/main" val="4198611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2C07ED7A-6C87-4548-8A11-764396FF8BD9}" type="slidenum">
              <a:rPr lang="en-US" smtClean="0"/>
              <a:pPr>
                <a:defRPr/>
              </a:pPr>
              <a:t>20</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a:latin typeface="Arial" pitchFamily="34" charset="0"/>
              </a:rPr>
              <a:t>http://www.biostatem.com/english/epidemiology/epidemiology.htm</a:t>
            </a:r>
          </a:p>
          <a:p>
            <a:pPr eaLnBrk="1" hangingPunct="1"/>
            <a:r>
              <a:rPr lang="en-US">
                <a:latin typeface="Arial" pitchFamily="34" charset="0"/>
              </a:rPr>
              <a:t>Analytical epidemiology aims to research and study risk and protector factors of diseases.</a:t>
            </a:r>
          </a:p>
          <a:p>
            <a:pPr eaLnBrk="1" hangingPunct="1"/>
            <a:endParaRPr lang="en-US">
              <a:latin typeface="Arial" pitchFamily="34" charset="0"/>
            </a:endParaRPr>
          </a:p>
        </p:txBody>
      </p:sp>
    </p:spTree>
    <p:extLst>
      <p:ext uri="{BB962C8B-B14F-4D97-AF65-F5344CB8AC3E}">
        <p14:creationId xmlns:p14="http://schemas.microsoft.com/office/powerpoint/2010/main" val="28319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0DF6B097-A42F-4F5F-94B3-0F65D45CD03B}" type="slidenum">
              <a:rPr lang="en-US" smtClean="0"/>
              <a:pPr>
                <a:defRPr/>
              </a:pPr>
              <a:t>3</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latin typeface="Arial" pitchFamily="34" charset="0"/>
              </a:rPr>
              <a:t>CVD represents a heterogeneous disorder (Supercourse)</a:t>
            </a:r>
          </a:p>
        </p:txBody>
      </p:sp>
    </p:spTree>
    <p:extLst>
      <p:ext uri="{BB962C8B-B14F-4D97-AF65-F5344CB8AC3E}">
        <p14:creationId xmlns:p14="http://schemas.microsoft.com/office/powerpoint/2010/main" val="14656308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AC0B7207-BB57-4536-8236-F4A2C2A9E1A8}" type="slidenum">
              <a:rPr lang="en-US" smtClean="0"/>
              <a:pPr>
                <a:defRPr/>
              </a:pPr>
              <a:t>21</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a:latin typeface="Arial" pitchFamily="34" charset="0"/>
              </a:rPr>
              <a:t>Hypertension is a very important risk factor as it is wide spread, and relatively easy to control (Supercourse)</a:t>
            </a:r>
          </a:p>
        </p:txBody>
      </p:sp>
    </p:spTree>
    <p:extLst>
      <p:ext uri="{BB962C8B-B14F-4D97-AF65-F5344CB8AC3E}">
        <p14:creationId xmlns:p14="http://schemas.microsoft.com/office/powerpoint/2010/main" val="3419982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83A348F0-3B38-4368-B44B-C444D8A5A52D}" type="slidenum">
              <a:rPr lang="en-US" smtClean="0"/>
              <a:pPr>
                <a:defRPr/>
              </a:pPr>
              <a:t>23</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675197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62DDF584-BAD5-4CEF-918A-BE749EC3941A}" type="slidenum">
              <a:rPr lang="en-US" smtClean="0"/>
              <a:pPr>
                <a:defRPr/>
              </a:pPr>
              <a:t>24</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895821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ACF541B3-8FD2-4F7D-8D04-157781411E5C}" type="slidenum">
              <a:rPr lang="en-US" smtClean="0"/>
              <a:pPr>
                <a:defRPr/>
              </a:pPr>
              <a:t>25</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16503994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AA9600D6-6867-41F5-B417-BC40F3EC59D3}" type="slidenum">
              <a:rPr lang="en-US" smtClean="0"/>
              <a:pPr>
                <a:defRPr/>
              </a:pPr>
              <a:t>26</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a:latin typeface="Arial" pitchFamily="34" charset="0"/>
              </a:rPr>
              <a:t>Physical activity both on the job and voluntary has markedly gone down.  (Supercourse)</a:t>
            </a:r>
          </a:p>
        </p:txBody>
      </p:sp>
    </p:spTree>
    <p:extLst>
      <p:ext uri="{BB962C8B-B14F-4D97-AF65-F5344CB8AC3E}">
        <p14:creationId xmlns:p14="http://schemas.microsoft.com/office/powerpoint/2010/main" val="38082467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6A52E668-ED62-4E55-83A7-C63089CA8640}" type="slidenum">
              <a:rPr lang="en-US" smtClean="0"/>
              <a:pPr>
                <a:defRPr/>
              </a:pPr>
              <a:t>27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a:latin typeface="Arial" pitchFamily="34" charset="0"/>
              </a:rPr>
              <a:t>The exact relationship of BMI to CVD risk is not very strong, and could be J shaped (Supercourse)</a:t>
            </a:r>
          </a:p>
        </p:txBody>
      </p:sp>
    </p:spTree>
    <p:extLst>
      <p:ext uri="{BB962C8B-B14F-4D97-AF65-F5344CB8AC3E}">
        <p14:creationId xmlns:p14="http://schemas.microsoft.com/office/powerpoint/2010/main" val="4275182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2034D25A-59D2-46A1-AF44-0D5D32D859CD}" type="slidenum">
              <a:rPr lang="en-US" smtClean="0"/>
              <a:pPr>
                <a:defRPr/>
              </a:pPr>
              <a:t>28</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11323463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p:txBody>
          <a:bodyPr/>
          <a:lstStyle/>
          <a:p>
            <a:pPr>
              <a:defRPr/>
            </a:pPr>
            <a:fld id="{248EE40F-155D-44C8-8449-91498C87751B}" type="slidenum">
              <a:rPr lang="en-US" smtClean="0"/>
              <a:pPr>
                <a:defRPr/>
              </a:pPr>
              <a:t>29</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4" charset="0"/>
              </a:rPr>
              <a:t>When developing prevention programs one needs to attack the different forms of prevention (Supercourse)</a:t>
            </a:r>
          </a:p>
        </p:txBody>
      </p:sp>
    </p:spTree>
    <p:extLst>
      <p:ext uri="{BB962C8B-B14F-4D97-AF65-F5344CB8AC3E}">
        <p14:creationId xmlns:p14="http://schemas.microsoft.com/office/powerpoint/2010/main" val="2631073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83D695FC-A1B4-46FE-8F6B-A1DDBF1DFA27}" type="slidenum">
              <a:rPr lang="en-US" smtClean="0"/>
              <a:pPr>
                <a:defRPr/>
              </a:pPr>
              <a:t>4</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a:latin typeface="Arial" pitchFamily="34" charset="0"/>
              </a:rPr>
              <a:t>CVD epidemiology has played a major role in determining the cases of CVD and prevention (Supercourse)</a:t>
            </a:r>
          </a:p>
        </p:txBody>
      </p:sp>
    </p:spTree>
    <p:extLst>
      <p:ext uri="{BB962C8B-B14F-4D97-AF65-F5344CB8AC3E}">
        <p14:creationId xmlns:p14="http://schemas.microsoft.com/office/powerpoint/2010/main" val="44041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A8CF0C20-533A-4877-896C-EFE59C987B9C}" type="slidenum">
              <a:rPr lang="en-US" smtClean="0"/>
              <a:pPr>
                <a:defRPr/>
              </a:pPr>
              <a:t>5</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a:latin typeface="Arial" pitchFamily="34" charset="0"/>
              </a:rPr>
              <a:t>Epidemiologic tools ranges from descriptive epidemiology studies to experimental interventions (Supercourse)</a:t>
            </a:r>
          </a:p>
        </p:txBody>
      </p:sp>
    </p:spTree>
    <p:extLst>
      <p:ext uri="{BB962C8B-B14F-4D97-AF65-F5344CB8AC3E}">
        <p14:creationId xmlns:p14="http://schemas.microsoft.com/office/powerpoint/2010/main" val="61058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47F55-DC81-4503-87B0-528E99EF8F4A}" type="slidenum">
              <a:rPr lang="en-US"/>
              <a:pPr/>
              <a:t>6</a:t>
            </a:fld>
            <a:endParaRPr lang="en-US"/>
          </a:p>
        </p:txBody>
      </p:sp>
      <p:sp>
        <p:nvSpPr>
          <p:cNvPr id="13314" name="Rectangle 1026"/>
          <p:cNvSpPr>
            <a:spLocks noGrp="1" noRot="1" noChangeAspect="1" noChangeArrowheads="1" noTextEdit="1"/>
          </p:cNvSpPr>
          <p:nvPr>
            <p:ph type="sldImg"/>
          </p:nvPr>
        </p:nvSpPr>
        <p:spPr>
          <a:ln/>
        </p:spPr>
      </p:sp>
      <p:sp>
        <p:nvSpPr>
          <p:cNvPr id="13315" name="Rectangle 1027"/>
          <p:cNvSpPr>
            <a:spLocks noGrp="1" noChangeArrowheads="1"/>
          </p:cNvSpPr>
          <p:nvPr>
            <p:ph type="body" idx="1"/>
          </p:nvPr>
        </p:nvSpPr>
        <p:spPr/>
        <p:txBody>
          <a:bodyPr/>
          <a:lstStyle/>
          <a:p>
            <a:r>
              <a:rPr lang="en-US" dirty="0"/>
              <a:t>Primordial prevention deals with underlying conditions leading to exposure to causative factors. The target of this approach is either the total population or selected groups from the population. It aims to modify the conditions that generate and structure the unequal distribution of health damaging exposures, susceptibilities and health protective resources among the population.</a:t>
            </a:r>
          </a:p>
          <a:p>
            <a:r>
              <a:rPr lang="en-US" dirty="0"/>
              <a:t>The purpose of primary prevention is to limit the incidence of disease by controlling causes and risk factors. It involves two strategies that are often complementary and reflect two views of etiology. It can focus on the whole population with the aim of reducing average risk (the population strategy) or on people at high risk as a result of specific exposure (the high-risk individual strategy).</a:t>
            </a:r>
          </a:p>
          <a:p>
            <a:endParaRPr lang="en-US" dirty="0"/>
          </a:p>
        </p:txBody>
      </p:sp>
    </p:spTree>
    <p:extLst>
      <p:ext uri="{BB962C8B-B14F-4D97-AF65-F5344CB8AC3E}">
        <p14:creationId xmlns:p14="http://schemas.microsoft.com/office/powerpoint/2010/main" val="3791717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4F7E-C71D-4160-8132-1D022142B909}" type="slidenum">
              <a:rPr lang="en-US"/>
              <a:pPr/>
              <a:t>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dirty="0"/>
              <a:t>Secondary prevention aims to cure patients and reduce the more serious consequences of disease through early diagnosis and treatment. It is directed at the period between onset of disease and the time of diagnosis, and aims to reduce the prevalence of disease. Secondary prevention can be applied only to disease with a natural history including an early period when the disease is easily identified and treated, so that progression to a more serious stage can be stopped.</a:t>
            </a:r>
          </a:p>
          <a:p>
            <a:r>
              <a:rPr lang="en-US" dirty="0"/>
              <a:t>The purpose of tertiary prevention is to reduce the progress or complications of established disease and is an important aspect of therapeutic and rehabilitative medicine.</a:t>
            </a:r>
          </a:p>
        </p:txBody>
      </p:sp>
    </p:spTree>
    <p:extLst>
      <p:ext uri="{BB962C8B-B14F-4D97-AF65-F5344CB8AC3E}">
        <p14:creationId xmlns:p14="http://schemas.microsoft.com/office/powerpoint/2010/main" val="2845252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2394D2AC-1FF8-4F2F-9A1A-1181EB5BB80E}" type="slidenum">
              <a:rPr lang="en-US" smtClean="0"/>
              <a:pPr>
                <a:defRPr/>
              </a:pPr>
              <a:t>8</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a:latin typeface="Arial" pitchFamily="34" charset="0"/>
              </a:rPr>
              <a:t>CVD accounts for most of the mortality in the world (Supercourse)</a:t>
            </a:r>
          </a:p>
        </p:txBody>
      </p:sp>
    </p:spTree>
    <p:extLst>
      <p:ext uri="{BB962C8B-B14F-4D97-AF65-F5344CB8AC3E}">
        <p14:creationId xmlns:p14="http://schemas.microsoft.com/office/powerpoint/2010/main" val="2493627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BD61C28A-A376-46D6-A3AF-C26ACE6D1D6F}" type="slidenum">
              <a:rPr lang="en-US" smtClean="0"/>
              <a:pPr>
                <a:defRPr/>
              </a:pPr>
              <a:t>9</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dirty="0">
                <a:latin typeface="Arial" pitchFamily="34" charset="0"/>
              </a:rPr>
              <a:t>http://www.americanheart.org/presenter.jhtml?identifier=3065525</a:t>
            </a:r>
          </a:p>
          <a:p>
            <a:pPr eaLnBrk="1" hangingPunct="1"/>
            <a:endParaRPr lang="en-US" dirty="0">
              <a:latin typeface="Arial" pitchFamily="34" charset="0"/>
            </a:endParaRPr>
          </a:p>
          <a:p>
            <a:pPr eaLnBrk="1" hangingPunct="1"/>
            <a:r>
              <a:rPr lang="en-US" b="1" dirty="0">
                <a:latin typeface="Arial" pitchFamily="34" charset="0"/>
              </a:rPr>
              <a:t>Joint Conference - 50th </a:t>
            </a:r>
            <a:r>
              <a:rPr lang="en-US" b="1" dirty="0" err="1">
                <a:latin typeface="Arial" pitchFamily="34" charset="0"/>
              </a:rPr>
              <a:t>CVDEpidemiology</a:t>
            </a:r>
            <a:r>
              <a:rPr lang="en-US" b="1" dirty="0">
                <a:latin typeface="Arial" pitchFamily="34" charset="0"/>
              </a:rPr>
              <a:t> and Prevention - and - Nutrition, Physical Activity and Metabolism - 2010</a:t>
            </a:r>
            <a:br>
              <a:rPr lang="en-US" dirty="0">
                <a:latin typeface="Arial" pitchFamily="34" charset="0"/>
              </a:rPr>
            </a:br>
            <a:endParaRPr lang="en-US" dirty="0">
              <a:latin typeface="Arial" pitchFamily="34" charset="0"/>
            </a:endParaRPr>
          </a:p>
        </p:txBody>
      </p:sp>
    </p:spTree>
    <p:extLst>
      <p:ext uri="{BB962C8B-B14F-4D97-AF65-F5344CB8AC3E}">
        <p14:creationId xmlns:p14="http://schemas.microsoft.com/office/powerpoint/2010/main" val="2011336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D44BF65B-14A8-408C-9A96-B2DD6AA60A2F}" type="slidenum">
              <a:rPr lang="en-US" smtClean="0"/>
              <a:pPr>
                <a:defRPr/>
              </a:pPr>
              <a:t>10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a:latin typeface="Arial" pitchFamily="34" charset="0"/>
              </a:rPr>
              <a:t>As we age, CHD takes over more and more of the mortality (Supercourse)</a:t>
            </a:r>
          </a:p>
        </p:txBody>
      </p:sp>
    </p:spTree>
    <p:extLst>
      <p:ext uri="{BB962C8B-B14F-4D97-AF65-F5344CB8AC3E}">
        <p14:creationId xmlns:p14="http://schemas.microsoft.com/office/powerpoint/2010/main" val="3998678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625DBE8A-C051-49C5-8828-1EADECCC2E76}"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A5E4A350-6FDE-445E-AA42-75EDC6DF381E}"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352EE908-8042-4D6E-A76C-96996121865B}"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normAutofit/>
          </a:bodyPr>
          <a:lstStyle/>
          <a:p>
            <a:pPr lvl="0"/>
            <a:endParaRPr lang="en-US" noProof="0"/>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B61AC71F-A29E-4496-B9BA-A4C2986FC4B5}"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56A244EC-1F87-4446-B2BB-D5E112DE3D80}"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hu-HU"/>
          </a:p>
        </p:txBody>
      </p:sp>
      <p:sp>
        <p:nvSpPr>
          <p:cNvPr id="5" name="Footer Placeholder 4"/>
          <p:cNvSpPr>
            <a:spLocks noGrp="1"/>
          </p:cNvSpPr>
          <p:nvPr>
            <p:ph type="ftr" sz="quarter" idx="11"/>
          </p:nvPr>
        </p:nvSpPr>
        <p:spPr/>
        <p:txBody>
          <a:bodyPr/>
          <a:lstStyle>
            <a:lvl1pPr>
              <a:defRPr/>
            </a:lvl1pPr>
          </a:lstStyle>
          <a:p>
            <a:pPr>
              <a:defRPr/>
            </a:pPr>
            <a:endParaRPr lang="hu-HU"/>
          </a:p>
        </p:txBody>
      </p:sp>
      <p:sp>
        <p:nvSpPr>
          <p:cNvPr id="6" name="Slide Number Placeholder 5"/>
          <p:cNvSpPr>
            <a:spLocks noGrp="1"/>
          </p:cNvSpPr>
          <p:nvPr>
            <p:ph type="sldNum" sz="quarter" idx="12"/>
          </p:nvPr>
        </p:nvSpPr>
        <p:spPr/>
        <p:txBody>
          <a:bodyPr/>
          <a:lstStyle>
            <a:lvl1pPr>
              <a:defRPr/>
            </a:lvl1pPr>
          </a:lstStyle>
          <a:p>
            <a:pPr>
              <a:defRPr/>
            </a:pPr>
            <a:fld id="{0F0141B9-7057-4E3E-A3EF-D2E4780C8E91}"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3BFCE991-0514-4CF6-9F10-95E31EFCC980}"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endParaRPr lang="hu-HU"/>
          </a:p>
        </p:txBody>
      </p:sp>
      <p:sp>
        <p:nvSpPr>
          <p:cNvPr id="8" name="Footer Placeholder 2"/>
          <p:cNvSpPr>
            <a:spLocks noGrp="1"/>
          </p:cNvSpPr>
          <p:nvPr>
            <p:ph type="ftr" sz="quarter" idx="11"/>
          </p:nvPr>
        </p:nvSpPr>
        <p:spPr/>
        <p:txBody>
          <a:bodyPr/>
          <a:lstStyle>
            <a:lvl1pPr>
              <a:defRPr/>
            </a:lvl1pPr>
          </a:lstStyle>
          <a:p>
            <a:pPr>
              <a:defRPr/>
            </a:pPr>
            <a:endParaRPr lang="hu-HU"/>
          </a:p>
        </p:txBody>
      </p:sp>
      <p:sp>
        <p:nvSpPr>
          <p:cNvPr id="9" name="Slide Number Placeholder 22"/>
          <p:cNvSpPr>
            <a:spLocks noGrp="1"/>
          </p:cNvSpPr>
          <p:nvPr>
            <p:ph type="sldNum" sz="quarter" idx="12"/>
          </p:nvPr>
        </p:nvSpPr>
        <p:spPr/>
        <p:txBody>
          <a:bodyPr/>
          <a:lstStyle>
            <a:lvl1pPr>
              <a:defRPr/>
            </a:lvl1pPr>
          </a:lstStyle>
          <a:p>
            <a:pPr>
              <a:defRPr/>
            </a:pPr>
            <a:fld id="{AC6296D1-CB1E-4BA5-9DCE-12F53F71071B}"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hu-HU"/>
          </a:p>
        </p:txBody>
      </p:sp>
      <p:sp>
        <p:nvSpPr>
          <p:cNvPr id="4" name="Footer Placeholder 2"/>
          <p:cNvSpPr>
            <a:spLocks noGrp="1"/>
          </p:cNvSpPr>
          <p:nvPr>
            <p:ph type="ftr" sz="quarter" idx="11"/>
          </p:nvPr>
        </p:nvSpPr>
        <p:spPr/>
        <p:txBody>
          <a:bodyPr/>
          <a:lstStyle>
            <a:lvl1pPr>
              <a:defRPr/>
            </a:lvl1pPr>
          </a:lstStyle>
          <a:p>
            <a:pPr>
              <a:defRPr/>
            </a:pPr>
            <a:endParaRPr lang="hu-HU"/>
          </a:p>
        </p:txBody>
      </p:sp>
      <p:sp>
        <p:nvSpPr>
          <p:cNvPr id="5" name="Slide Number Placeholder 22"/>
          <p:cNvSpPr>
            <a:spLocks noGrp="1"/>
          </p:cNvSpPr>
          <p:nvPr>
            <p:ph type="sldNum" sz="quarter" idx="12"/>
          </p:nvPr>
        </p:nvSpPr>
        <p:spPr/>
        <p:txBody>
          <a:bodyPr/>
          <a:lstStyle>
            <a:lvl1pPr>
              <a:defRPr/>
            </a:lvl1pPr>
          </a:lstStyle>
          <a:p>
            <a:pPr>
              <a:defRPr/>
            </a:pPr>
            <a:fld id="{F5B817D0-FD3B-45B0-8E8F-ABE7C607EC6D}"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hu-HU"/>
          </a:p>
        </p:txBody>
      </p:sp>
      <p:sp>
        <p:nvSpPr>
          <p:cNvPr id="3" name="Footer Placeholder 2"/>
          <p:cNvSpPr>
            <a:spLocks noGrp="1"/>
          </p:cNvSpPr>
          <p:nvPr>
            <p:ph type="ftr" sz="quarter" idx="11"/>
          </p:nvPr>
        </p:nvSpPr>
        <p:spPr/>
        <p:txBody>
          <a:bodyPr/>
          <a:lstStyle>
            <a:lvl1pPr>
              <a:defRPr/>
            </a:lvl1pPr>
          </a:lstStyle>
          <a:p>
            <a:pPr>
              <a:defRPr/>
            </a:pPr>
            <a:endParaRPr lang="hu-HU"/>
          </a:p>
        </p:txBody>
      </p:sp>
      <p:sp>
        <p:nvSpPr>
          <p:cNvPr id="4" name="Slide Number Placeholder 22"/>
          <p:cNvSpPr>
            <a:spLocks noGrp="1"/>
          </p:cNvSpPr>
          <p:nvPr>
            <p:ph type="sldNum" sz="quarter" idx="12"/>
          </p:nvPr>
        </p:nvSpPr>
        <p:spPr/>
        <p:txBody>
          <a:bodyPr/>
          <a:lstStyle>
            <a:lvl1pPr>
              <a:defRPr/>
            </a:lvl1pPr>
          </a:lstStyle>
          <a:p>
            <a:pPr>
              <a:defRPr/>
            </a:pPr>
            <a:fld id="{5955B91B-62F4-4AE3-95AB-C41206F36DF8}"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BE35A65E-801B-4063-9BD1-1490AD851255}"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DBB23E98-839B-472B-B51B-9C49C589E3F1}"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B4A76"/>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5123"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cs typeface="+mn-cs"/>
              </a:defRPr>
            </a:lvl1pPr>
          </a:lstStyle>
          <a:p>
            <a:pPr>
              <a:defRPr/>
            </a:pPr>
            <a:endParaRPr lang="hu-HU"/>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cs typeface="+mn-cs"/>
              </a:defRPr>
            </a:lvl1pPr>
          </a:lstStyle>
          <a:p>
            <a:pPr>
              <a:defRPr/>
            </a:pPr>
            <a:endParaRPr lang="hu-HU"/>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cs typeface="+mn-cs"/>
              </a:defRPr>
            </a:lvl1pPr>
          </a:lstStyle>
          <a:p>
            <a:pPr>
              <a:defRPr/>
            </a:pPr>
            <a:fld id="{7CF08546-9A4E-48F8-9FF2-47DC59A70E4A}" type="slidenum">
              <a:rPr lang="hu-HU"/>
              <a:pPr>
                <a:defRPr/>
              </a:pPr>
              <a:t>‹#›</a:t>
            </a:fld>
            <a:endParaRPr lang="hu-HU"/>
          </a:p>
        </p:txBody>
      </p:sp>
    </p:spTree>
  </p:cSld>
  <p:clrMap bg1="dk1" tx1="lt1" bg2="dk2" tx2="lt2" accent1="accent1" accent2="accent2" accent3="accent3" accent4="accent4" accent5="accent5" accent6="accent6" hlink="hlink" folHlink="folHlink"/>
  <p:sldLayoutIdLst>
    <p:sldLayoutId id="2147483739" r:id="rId1"/>
    <p:sldLayoutId id="2147483740" r:id="rId2"/>
    <p:sldLayoutId id="214748375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hf hdr="0" ft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png"/><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5.png"/><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www.google.jo/url?sa=i&amp;rct=j&amp;q=&amp;esrc=s&amp;source=images&amp;cd=&amp;cad=rja&amp;uact=8&amp;ved=0ahUKEwjlheDq-5XXAhWFXRoKHbO4AEEQjRwIBw&amp;url=http://www.temptnutrition.com/low-tyramine-diets/&amp;psig=AOvVaw3SlMSnQ6WI0RwLSwrkPeLd&amp;ust=1509371021071474"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04664"/>
            <a:ext cx="8496944" cy="5904656"/>
          </a:xfrm>
        </p:spPr>
        <p:style>
          <a:lnRef idx="2">
            <a:schemeClr val="accent1"/>
          </a:lnRef>
          <a:fillRef idx="1">
            <a:schemeClr val="lt1"/>
          </a:fillRef>
          <a:effectRef idx="0">
            <a:schemeClr val="accent1"/>
          </a:effectRef>
          <a:fontRef idx="minor">
            <a:schemeClr val="dk1"/>
          </a:fontRef>
        </p:style>
        <p:txBody>
          <a:bodyPr/>
          <a:lstStyle/>
          <a:p>
            <a:r>
              <a:rPr lang="en-US" sz="6600" dirty="0">
                <a:solidFill>
                  <a:srgbClr val="005DA2"/>
                </a:solidFill>
              </a:rPr>
              <a:t>Epidemiology and Risk Factors for</a:t>
            </a:r>
          </a:p>
          <a:p>
            <a:r>
              <a:rPr lang="en-US" sz="6600" dirty="0">
                <a:solidFill>
                  <a:srgbClr val="005DA2"/>
                </a:solidFill>
              </a:rPr>
              <a:t>Cardiovascular Disease</a:t>
            </a:r>
          </a:p>
          <a:p>
            <a:r>
              <a:rPr lang="en-US" sz="6600" dirty="0">
                <a:solidFill>
                  <a:srgbClr val="005DA2"/>
                </a:solidFill>
              </a:rPr>
              <a:t>(CVD)</a:t>
            </a:r>
            <a:endParaRPr lang="ar-JO" sz="6600" dirty="0">
              <a:solidFill>
                <a:srgbClr val="005DA2"/>
              </a:solidFill>
            </a:endParaRPr>
          </a:p>
        </p:txBody>
      </p:sp>
      <p:sp>
        <p:nvSpPr>
          <p:cNvPr id="4" name="Slide Number Placeholder 3"/>
          <p:cNvSpPr>
            <a:spLocks noGrp="1"/>
          </p:cNvSpPr>
          <p:nvPr>
            <p:ph type="sldNum" sz="quarter" idx="12"/>
          </p:nvPr>
        </p:nvSpPr>
        <p:spPr/>
        <p:txBody>
          <a:bodyPr/>
          <a:lstStyle/>
          <a:p>
            <a:pPr>
              <a:defRPr/>
            </a:pPr>
            <a:fld id="{625DBE8A-C051-49C5-8828-1EADECCC2E76}" type="slidenum">
              <a:rPr lang="hu-HU" smtClean="0"/>
              <a:pPr>
                <a:defRPr/>
              </a:pPr>
              <a:t>1</a:t>
            </a:fld>
            <a:endParaRPr lang="hu-H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reeform 5"/>
          <p:cNvSpPr>
            <a:spLocks/>
          </p:cNvSpPr>
          <p:nvPr/>
        </p:nvSpPr>
        <p:spPr bwMode="auto">
          <a:xfrm>
            <a:off x="520700" y="5711825"/>
            <a:ext cx="7626350" cy="609600"/>
          </a:xfrm>
          <a:custGeom>
            <a:avLst/>
            <a:gdLst>
              <a:gd name="T0" fmla="*/ 0 w 4804"/>
              <a:gd name="T1" fmla="*/ 2147483647 h 384"/>
              <a:gd name="T2" fmla="*/ 2147483647 w 4804"/>
              <a:gd name="T3" fmla="*/ 0 h 384"/>
              <a:gd name="T4" fmla="*/ 2147483647 w 4804"/>
              <a:gd name="T5" fmla="*/ 0 h 384"/>
              <a:gd name="T6" fmla="*/ 2147483647 w 4804"/>
              <a:gd name="T7" fmla="*/ 2147483647 h 384"/>
              <a:gd name="T8" fmla="*/ 0 w 4804"/>
              <a:gd name="T9" fmla="*/ 2147483647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0" y="384"/>
                </a:moveTo>
                <a:lnTo>
                  <a:pt x="491" y="0"/>
                </a:lnTo>
                <a:lnTo>
                  <a:pt x="4804" y="0"/>
                </a:lnTo>
                <a:lnTo>
                  <a:pt x="4312" y="384"/>
                </a:lnTo>
                <a:lnTo>
                  <a:pt x="0" y="384"/>
                </a:lnTo>
                <a:close/>
              </a:path>
            </a:pathLst>
          </a:custGeom>
          <a:solidFill>
            <a:srgbClr val="808080"/>
          </a:solidFill>
          <a:ln w="9525">
            <a:noFill/>
            <a:round/>
            <a:headEnd/>
            <a:tailEnd/>
          </a:ln>
        </p:spPr>
        <p:txBody>
          <a:bodyPr/>
          <a:lstStyle/>
          <a:p>
            <a:endParaRPr lang="ar-JO"/>
          </a:p>
        </p:txBody>
      </p:sp>
      <p:sp>
        <p:nvSpPr>
          <p:cNvPr id="2052" name="Freeform 6"/>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solidFill>
            <a:srgbClr val="C0C0C0"/>
          </a:solidFill>
          <a:ln w="9525">
            <a:noFill/>
            <a:round/>
            <a:headEnd/>
            <a:tailEnd/>
          </a:ln>
        </p:spPr>
        <p:txBody>
          <a:bodyPr/>
          <a:lstStyle/>
          <a:p>
            <a:endParaRPr lang="ar-JO"/>
          </a:p>
        </p:txBody>
      </p:sp>
      <p:sp>
        <p:nvSpPr>
          <p:cNvPr id="2053" name="Rectangle 7"/>
          <p:cNvSpPr>
            <a:spLocks noChangeArrowheads="1"/>
          </p:cNvSpPr>
          <p:nvPr/>
        </p:nvSpPr>
        <p:spPr bwMode="auto">
          <a:xfrm>
            <a:off x="1300163" y="863600"/>
            <a:ext cx="6846887" cy="4848225"/>
          </a:xfrm>
          <a:prstGeom prst="rect">
            <a:avLst/>
          </a:prstGeom>
          <a:solidFill>
            <a:srgbClr val="C0C0C0"/>
          </a:solidFill>
          <a:ln w="9525">
            <a:noFill/>
            <a:miter lim="800000"/>
            <a:headEnd/>
            <a:tailEnd/>
          </a:ln>
        </p:spPr>
        <p:txBody>
          <a:bodyPr/>
          <a:lstStyle/>
          <a:p>
            <a:endParaRPr lang="en-US"/>
          </a:p>
        </p:txBody>
      </p:sp>
      <p:sp>
        <p:nvSpPr>
          <p:cNvPr id="2054" name="Freeform 8"/>
          <p:cNvSpPr>
            <a:spLocks/>
          </p:cNvSpPr>
          <p:nvPr/>
        </p:nvSpPr>
        <p:spPr bwMode="auto">
          <a:xfrm>
            <a:off x="520700" y="57118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5" name="Freeform 9"/>
          <p:cNvSpPr>
            <a:spLocks/>
          </p:cNvSpPr>
          <p:nvPr/>
        </p:nvSpPr>
        <p:spPr bwMode="auto">
          <a:xfrm>
            <a:off x="520700" y="52292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6" name="Freeform 10"/>
          <p:cNvSpPr>
            <a:spLocks/>
          </p:cNvSpPr>
          <p:nvPr/>
        </p:nvSpPr>
        <p:spPr bwMode="auto">
          <a:xfrm>
            <a:off x="520700" y="4748213"/>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7" name="Freeform 11"/>
          <p:cNvSpPr>
            <a:spLocks/>
          </p:cNvSpPr>
          <p:nvPr/>
        </p:nvSpPr>
        <p:spPr bwMode="auto">
          <a:xfrm>
            <a:off x="520700" y="425608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8" name="Freeform 12"/>
          <p:cNvSpPr>
            <a:spLocks/>
          </p:cNvSpPr>
          <p:nvPr/>
        </p:nvSpPr>
        <p:spPr bwMode="auto">
          <a:xfrm>
            <a:off x="520700" y="377507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9" name="Freeform 13"/>
          <p:cNvSpPr>
            <a:spLocks/>
          </p:cNvSpPr>
          <p:nvPr/>
        </p:nvSpPr>
        <p:spPr bwMode="auto">
          <a:xfrm>
            <a:off x="520700" y="3292475"/>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0" name="Freeform 14"/>
          <p:cNvSpPr>
            <a:spLocks/>
          </p:cNvSpPr>
          <p:nvPr/>
        </p:nvSpPr>
        <p:spPr bwMode="auto">
          <a:xfrm>
            <a:off x="520700" y="28019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1" name="Freeform 15"/>
          <p:cNvSpPr>
            <a:spLocks/>
          </p:cNvSpPr>
          <p:nvPr/>
        </p:nvSpPr>
        <p:spPr bwMode="auto">
          <a:xfrm>
            <a:off x="520700" y="23193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2" name="Freeform 16"/>
          <p:cNvSpPr>
            <a:spLocks/>
          </p:cNvSpPr>
          <p:nvPr/>
        </p:nvSpPr>
        <p:spPr bwMode="auto">
          <a:xfrm>
            <a:off x="520700" y="1836738"/>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3" name="Freeform 17"/>
          <p:cNvSpPr>
            <a:spLocks/>
          </p:cNvSpPr>
          <p:nvPr/>
        </p:nvSpPr>
        <p:spPr bwMode="auto">
          <a:xfrm>
            <a:off x="520700" y="13462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4" name="Freeform 18"/>
          <p:cNvSpPr>
            <a:spLocks/>
          </p:cNvSpPr>
          <p:nvPr/>
        </p:nvSpPr>
        <p:spPr bwMode="auto">
          <a:xfrm>
            <a:off x="520700" y="8636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5" name="Freeform 19"/>
          <p:cNvSpPr>
            <a:spLocks/>
          </p:cNvSpPr>
          <p:nvPr/>
        </p:nvSpPr>
        <p:spPr bwMode="auto">
          <a:xfrm>
            <a:off x="520700" y="5711825"/>
            <a:ext cx="7626350" cy="609600"/>
          </a:xfrm>
          <a:custGeom>
            <a:avLst/>
            <a:gdLst>
              <a:gd name="T0" fmla="*/ 2147483647 w 4804"/>
              <a:gd name="T1" fmla="*/ 0 h 384"/>
              <a:gd name="T2" fmla="*/ 2147483647 w 4804"/>
              <a:gd name="T3" fmla="*/ 2147483647 h 384"/>
              <a:gd name="T4" fmla="*/ 0 w 4804"/>
              <a:gd name="T5" fmla="*/ 2147483647 h 384"/>
              <a:gd name="T6" fmla="*/ 2147483647 w 4804"/>
              <a:gd name="T7" fmla="*/ 0 h 384"/>
              <a:gd name="T8" fmla="*/ 2147483647 w 4804"/>
              <a:gd name="T9" fmla="*/ 0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4804" y="0"/>
                </a:moveTo>
                <a:lnTo>
                  <a:pt x="4312" y="384"/>
                </a:lnTo>
                <a:lnTo>
                  <a:pt x="0" y="384"/>
                </a:lnTo>
                <a:lnTo>
                  <a:pt x="491" y="0"/>
                </a:lnTo>
                <a:lnTo>
                  <a:pt x="4804" y="0"/>
                </a:lnTo>
                <a:close/>
              </a:path>
            </a:pathLst>
          </a:custGeom>
          <a:noFill/>
          <a:ln w="0">
            <a:solidFill>
              <a:srgbClr val="000000"/>
            </a:solidFill>
            <a:prstDash val="solid"/>
            <a:round/>
            <a:headEnd/>
            <a:tailEnd/>
          </a:ln>
        </p:spPr>
        <p:txBody>
          <a:bodyPr/>
          <a:lstStyle/>
          <a:p>
            <a:endParaRPr lang="ar-JO"/>
          </a:p>
        </p:txBody>
      </p:sp>
      <p:sp>
        <p:nvSpPr>
          <p:cNvPr id="2066" name="Freeform 20"/>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noFill/>
          <a:ln w="9525">
            <a:solidFill>
              <a:srgbClr val="808080"/>
            </a:solidFill>
            <a:prstDash val="solid"/>
            <a:round/>
            <a:headEnd/>
            <a:tailEnd/>
          </a:ln>
        </p:spPr>
        <p:txBody>
          <a:bodyPr/>
          <a:lstStyle/>
          <a:p>
            <a:endParaRPr lang="ar-JO"/>
          </a:p>
        </p:txBody>
      </p:sp>
      <p:sp>
        <p:nvSpPr>
          <p:cNvPr id="2067" name="Rectangle 21"/>
          <p:cNvSpPr>
            <a:spLocks noChangeArrowheads="1"/>
          </p:cNvSpPr>
          <p:nvPr/>
        </p:nvSpPr>
        <p:spPr bwMode="auto">
          <a:xfrm>
            <a:off x="1300163" y="863600"/>
            <a:ext cx="6846887" cy="4848225"/>
          </a:xfrm>
          <a:prstGeom prst="rect">
            <a:avLst/>
          </a:prstGeom>
          <a:noFill/>
          <a:ln w="9525">
            <a:solidFill>
              <a:srgbClr val="808080"/>
            </a:solidFill>
            <a:miter lim="800000"/>
            <a:headEnd/>
            <a:tailEnd/>
          </a:ln>
        </p:spPr>
        <p:txBody>
          <a:bodyPr/>
          <a:lstStyle/>
          <a:p>
            <a:endParaRPr lang="en-US"/>
          </a:p>
        </p:txBody>
      </p:sp>
      <p:sp>
        <p:nvSpPr>
          <p:cNvPr id="2068" name="Freeform 22"/>
          <p:cNvSpPr>
            <a:spLocks/>
          </p:cNvSpPr>
          <p:nvPr/>
        </p:nvSpPr>
        <p:spPr bwMode="auto">
          <a:xfrm>
            <a:off x="2346325" y="5675313"/>
            <a:ext cx="320675" cy="463550"/>
          </a:xfrm>
          <a:custGeom>
            <a:avLst/>
            <a:gdLst>
              <a:gd name="T0" fmla="*/ 0 w 202"/>
              <a:gd name="T1" fmla="*/ 2147483647 h 292"/>
              <a:gd name="T2" fmla="*/ 0 w 202"/>
              <a:gd name="T3" fmla="*/ 2147483647 h 292"/>
              <a:gd name="T4" fmla="*/ 2147483647 w 202"/>
              <a:gd name="T5" fmla="*/ 0 h 292"/>
              <a:gd name="T6" fmla="*/ 2147483647 w 202"/>
              <a:gd name="T7" fmla="*/ 2147483647 h 292"/>
              <a:gd name="T8" fmla="*/ 0 w 202"/>
              <a:gd name="T9" fmla="*/ 2147483647 h 292"/>
              <a:gd name="T10" fmla="*/ 0 60000 65536"/>
              <a:gd name="T11" fmla="*/ 0 60000 65536"/>
              <a:gd name="T12" fmla="*/ 0 60000 65536"/>
              <a:gd name="T13" fmla="*/ 0 60000 65536"/>
              <a:gd name="T14" fmla="*/ 0 60000 65536"/>
              <a:gd name="T15" fmla="*/ 0 w 202"/>
              <a:gd name="T16" fmla="*/ 0 h 292"/>
              <a:gd name="T17" fmla="*/ 202 w 202"/>
              <a:gd name="T18" fmla="*/ 292 h 292"/>
            </a:gdLst>
            <a:ahLst/>
            <a:cxnLst>
              <a:cxn ang="T10">
                <a:pos x="T0" y="T1"/>
              </a:cxn>
              <a:cxn ang="T11">
                <a:pos x="T2" y="T3"/>
              </a:cxn>
              <a:cxn ang="T12">
                <a:pos x="T4" y="T5"/>
              </a:cxn>
              <a:cxn ang="T13">
                <a:pos x="T6" y="T7"/>
              </a:cxn>
              <a:cxn ang="T14">
                <a:pos x="T8" y="T9"/>
              </a:cxn>
            </a:cxnLst>
            <a:rect l="T15" t="T16" r="T17" b="T18"/>
            <a:pathLst>
              <a:path w="202" h="292">
                <a:moveTo>
                  <a:pt x="0" y="292"/>
                </a:moveTo>
                <a:lnTo>
                  <a:pt x="0" y="149"/>
                </a:lnTo>
                <a:lnTo>
                  <a:pt x="202" y="0"/>
                </a:lnTo>
                <a:lnTo>
                  <a:pt x="202" y="138"/>
                </a:lnTo>
                <a:lnTo>
                  <a:pt x="0" y="292"/>
                </a:lnTo>
                <a:close/>
              </a:path>
            </a:pathLst>
          </a:custGeom>
          <a:solidFill>
            <a:srgbClr val="4D4D80"/>
          </a:solidFill>
          <a:ln w="9525">
            <a:solidFill>
              <a:srgbClr val="000000"/>
            </a:solidFill>
            <a:prstDash val="solid"/>
            <a:round/>
            <a:headEnd/>
            <a:tailEnd/>
          </a:ln>
        </p:spPr>
        <p:txBody>
          <a:bodyPr/>
          <a:lstStyle/>
          <a:p>
            <a:endParaRPr lang="ar-JO"/>
          </a:p>
        </p:txBody>
      </p:sp>
      <p:sp>
        <p:nvSpPr>
          <p:cNvPr id="2069" name="Rectangle 23"/>
          <p:cNvSpPr>
            <a:spLocks noChangeArrowheads="1"/>
          </p:cNvSpPr>
          <p:nvPr/>
        </p:nvSpPr>
        <p:spPr bwMode="auto">
          <a:xfrm>
            <a:off x="1433513" y="5911850"/>
            <a:ext cx="912812" cy="227013"/>
          </a:xfrm>
          <a:prstGeom prst="rect">
            <a:avLst/>
          </a:prstGeom>
          <a:solidFill>
            <a:srgbClr val="9999FF"/>
          </a:solidFill>
          <a:ln w="9525">
            <a:solidFill>
              <a:srgbClr val="000000"/>
            </a:solidFill>
            <a:miter lim="800000"/>
            <a:headEnd/>
            <a:tailEnd/>
          </a:ln>
        </p:spPr>
        <p:txBody>
          <a:bodyPr/>
          <a:lstStyle/>
          <a:p>
            <a:endParaRPr lang="en-US"/>
          </a:p>
        </p:txBody>
      </p:sp>
      <p:sp>
        <p:nvSpPr>
          <p:cNvPr id="2070" name="Freeform 24"/>
          <p:cNvSpPr>
            <a:spLocks/>
          </p:cNvSpPr>
          <p:nvPr/>
        </p:nvSpPr>
        <p:spPr bwMode="auto">
          <a:xfrm>
            <a:off x="2346325" y="5121275"/>
            <a:ext cx="320675" cy="790575"/>
          </a:xfrm>
          <a:custGeom>
            <a:avLst/>
            <a:gdLst>
              <a:gd name="T0" fmla="*/ 0 w 202"/>
              <a:gd name="T1" fmla="*/ 2147483647 h 498"/>
              <a:gd name="T2" fmla="*/ 0 w 202"/>
              <a:gd name="T3" fmla="*/ 2147483647 h 498"/>
              <a:gd name="T4" fmla="*/ 2147483647 w 202"/>
              <a:gd name="T5" fmla="*/ 0 h 498"/>
              <a:gd name="T6" fmla="*/ 2147483647 w 202"/>
              <a:gd name="T7" fmla="*/ 2147483647 h 498"/>
              <a:gd name="T8" fmla="*/ 0 w 202"/>
              <a:gd name="T9" fmla="*/ 2147483647 h 498"/>
              <a:gd name="T10" fmla="*/ 0 60000 65536"/>
              <a:gd name="T11" fmla="*/ 0 60000 65536"/>
              <a:gd name="T12" fmla="*/ 0 60000 65536"/>
              <a:gd name="T13" fmla="*/ 0 60000 65536"/>
              <a:gd name="T14" fmla="*/ 0 60000 65536"/>
              <a:gd name="T15" fmla="*/ 0 w 202"/>
              <a:gd name="T16" fmla="*/ 0 h 498"/>
              <a:gd name="T17" fmla="*/ 202 w 202"/>
              <a:gd name="T18" fmla="*/ 498 h 498"/>
            </a:gdLst>
            <a:ahLst/>
            <a:cxnLst>
              <a:cxn ang="T10">
                <a:pos x="T0" y="T1"/>
              </a:cxn>
              <a:cxn ang="T11">
                <a:pos x="T2" y="T3"/>
              </a:cxn>
              <a:cxn ang="T12">
                <a:pos x="T4" y="T5"/>
              </a:cxn>
              <a:cxn ang="T13">
                <a:pos x="T6" y="T7"/>
              </a:cxn>
              <a:cxn ang="T14">
                <a:pos x="T8" y="T9"/>
              </a:cxn>
            </a:cxnLst>
            <a:rect l="T15" t="T16" r="T17" b="T18"/>
            <a:pathLst>
              <a:path w="202" h="498">
                <a:moveTo>
                  <a:pt x="0" y="498"/>
                </a:moveTo>
                <a:lnTo>
                  <a:pt x="0" y="154"/>
                </a:lnTo>
                <a:lnTo>
                  <a:pt x="202" y="0"/>
                </a:lnTo>
                <a:lnTo>
                  <a:pt x="202" y="349"/>
                </a:lnTo>
                <a:lnTo>
                  <a:pt x="0" y="498"/>
                </a:lnTo>
                <a:close/>
              </a:path>
            </a:pathLst>
          </a:custGeom>
          <a:solidFill>
            <a:srgbClr val="4D1A33"/>
          </a:solidFill>
          <a:ln w="9525">
            <a:solidFill>
              <a:srgbClr val="000000"/>
            </a:solidFill>
            <a:prstDash val="solid"/>
            <a:round/>
            <a:headEnd/>
            <a:tailEnd/>
          </a:ln>
        </p:spPr>
        <p:txBody>
          <a:bodyPr/>
          <a:lstStyle/>
          <a:p>
            <a:endParaRPr lang="ar-JO"/>
          </a:p>
        </p:txBody>
      </p:sp>
      <p:sp>
        <p:nvSpPr>
          <p:cNvPr id="2071" name="Rectangle 25"/>
          <p:cNvSpPr>
            <a:spLocks noChangeArrowheads="1"/>
          </p:cNvSpPr>
          <p:nvPr/>
        </p:nvSpPr>
        <p:spPr bwMode="auto">
          <a:xfrm>
            <a:off x="1433513" y="5365750"/>
            <a:ext cx="912812" cy="546100"/>
          </a:xfrm>
          <a:prstGeom prst="rect">
            <a:avLst/>
          </a:prstGeom>
          <a:solidFill>
            <a:srgbClr val="993366"/>
          </a:solidFill>
          <a:ln w="9525">
            <a:solidFill>
              <a:srgbClr val="000000"/>
            </a:solidFill>
            <a:miter lim="800000"/>
            <a:headEnd/>
            <a:tailEnd/>
          </a:ln>
        </p:spPr>
        <p:txBody>
          <a:bodyPr/>
          <a:lstStyle/>
          <a:p>
            <a:endParaRPr lang="en-US"/>
          </a:p>
        </p:txBody>
      </p:sp>
      <p:sp>
        <p:nvSpPr>
          <p:cNvPr id="2072" name="Freeform 26"/>
          <p:cNvSpPr>
            <a:spLocks/>
          </p:cNvSpPr>
          <p:nvPr/>
        </p:nvSpPr>
        <p:spPr bwMode="auto">
          <a:xfrm>
            <a:off x="2346325" y="4029075"/>
            <a:ext cx="320675" cy="1336675"/>
          </a:xfrm>
          <a:custGeom>
            <a:avLst/>
            <a:gdLst>
              <a:gd name="T0" fmla="*/ 0 w 202"/>
              <a:gd name="T1" fmla="*/ 2147483647 h 842"/>
              <a:gd name="T2" fmla="*/ 0 w 202"/>
              <a:gd name="T3" fmla="*/ 2147483647 h 842"/>
              <a:gd name="T4" fmla="*/ 2147483647 w 202"/>
              <a:gd name="T5" fmla="*/ 0 h 842"/>
              <a:gd name="T6" fmla="*/ 2147483647 w 202"/>
              <a:gd name="T7" fmla="*/ 2147483647 h 842"/>
              <a:gd name="T8" fmla="*/ 0 w 202"/>
              <a:gd name="T9" fmla="*/ 2147483647 h 842"/>
              <a:gd name="T10" fmla="*/ 0 60000 65536"/>
              <a:gd name="T11" fmla="*/ 0 60000 65536"/>
              <a:gd name="T12" fmla="*/ 0 60000 65536"/>
              <a:gd name="T13" fmla="*/ 0 60000 65536"/>
              <a:gd name="T14" fmla="*/ 0 60000 65536"/>
              <a:gd name="T15" fmla="*/ 0 w 202"/>
              <a:gd name="T16" fmla="*/ 0 h 842"/>
              <a:gd name="T17" fmla="*/ 202 w 202"/>
              <a:gd name="T18" fmla="*/ 842 h 842"/>
            </a:gdLst>
            <a:ahLst/>
            <a:cxnLst>
              <a:cxn ang="T10">
                <a:pos x="T0" y="T1"/>
              </a:cxn>
              <a:cxn ang="T11">
                <a:pos x="T2" y="T3"/>
              </a:cxn>
              <a:cxn ang="T12">
                <a:pos x="T4" y="T5"/>
              </a:cxn>
              <a:cxn ang="T13">
                <a:pos x="T6" y="T7"/>
              </a:cxn>
              <a:cxn ang="T14">
                <a:pos x="T8" y="T9"/>
              </a:cxn>
            </a:cxnLst>
            <a:rect l="T15" t="T16" r="T17" b="T18"/>
            <a:pathLst>
              <a:path w="202" h="842">
                <a:moveTo>
                  <a:pt x="0" y="842"/>
                </a:moveTo>
                <a:lnTo>
                  <a:pt x="0" y="155"/>
                </a:lnTo>
                <a:lnTo>
                  <a:pt x="202" y="0"/>
                </a:lnTo>
                <a:lnTo>
                  <a:pt x="202" y="688"/>
                </a:lnTo>
                <a:lnTo>
                  <a:pt x="0" y="842"/>
                </a:lnTo>
                <a:close/>
              </a:path>
            </a:pathLst>
          </a:custGeom>
          <a:solidFill>
            <a:srgbClr val="808066"/>
          </a:solidFill>
          <a:ln w="9525">
            <a:solidFill>
              <a:srgbClr val="000000"/>
            </a:solidFill>
            <a:prstDash val="solid"/>
            <a:round/>
            <a:headEnd/>
            <a:tailEnd/>
          </a:ln>
        </p:spPr>
        <p:txBody>
          <a:bodyPr/>
          <a:lstStyle/>
          <a:p>
            <a:endParaRPr lang="ar-JO"/>
          </a:p>
        </p:txBody>
      </p:sp>
      <p:sp>
        <p:nvSpPr>
          <p:cNvPr id="2073" name="Rectangle 27"/>
          <p:cNvSpPr>
            <a:spLocks noChangeArrowheads="1"/>
          </p:cNvSpPr>
          <p:nvPr/>
        </p:nvSpPr>
        <p:spPr bwMode="auto">
          <a:xfrm>
            <a:off x="1433513" y="4275138"/>
            <a:ext cx="912812" cy="1090612"/>
          </a:xfrm>
          <a:prstGeom prst="rect">
            <a:avLst/>
          </a:prstGeom>
          <a:solidFill>
            <a:srgbClr val="FFFFCC"/>
          </a:solidFill>
          <a:ln w="9525">
            <a:solidFill>
              <a:srgbClr val="000000"/>
            </a:solidFill>
            <a:miter lim="800000"/>
            <a:headEnd/>
            <a:tailEnd/>
          </a:ln>
        </p:spPr>
        <p:txBody>
          <a:bodyPr/>
          <a:lstStyle/>
          <a:p>
            <a:endParaRPr lang="en-US"/>
          </a:p>
        </p:txBody>
      </p:sp>
      <p:sp>
        <p:nvSpPr>
          <p:cNvPr id="2074" name="Freeform 28"/>
          <p:cNvSpPr>
            <a:spLocks/>
          </p:cNvSpPr>
          <p:nvPr/>
        </p:nvSpPr>
        <p:spPr bwMode="auto">
          <a:xfrm>
            <a:off x="2346325" y="1046163"/>
            <a:ext cx="320675" cy="3228975"/>
          </a:xfrm>
          <a:custGeom>
            <a:avLst/>
            <a:gdLst>
              <a:gd name="T0" fmla="*/ 0 w 202"/>
              <a:gd name="T1" fmla="*/ 2147483647 h 2034"/>
              <a:gd name="T2" fmla="*/ 0 w 202"/>
              <a:gd name="T3" fmla="*/ 2147483647 h 2034"/>
              <a:gd name="T4" fmla="*/ 2147483647 w 202"/>
              <a:gd name="T5" fmla="*/ 0 h 2034"/>
              <a:gd name="T6" fmla="*/ 2147483647 w 202"/>
              <a:gd name="T7" fmla="*/ 2147483647 h 2034"/>
              <a:gd name="T8" fmla="*/ 0 w 202"/>
              <a:gd name="T9" fmla="*/ 2147483647 h 2034"/>
              <a:gd name="T10" fmla="*/ 0 60000 65536"/>
              <a:gd name="T11" fmla="*/ 0 60000 65536"/>
              <a:gd name="T12" fmla="*/ 0 60000 65536"/>
              <a:gd name="T13" fmla="*/ 0 60000 65536"/>
              <a:gd name="T14" fmla="*/ 0 60000 65536"/>
              <a:gd name="T15" fmla="*/ 0 w 202"/>
              <a:gd name="T16" fmla="*/ 0 h 2034"/>
              <a:gd name="T17" fmla="*/ 202 w 202"/>
              <a:gd name="T18" fmla="*/ 2034 h 2034"/>
            </a:gdLst>
            <a:ahLst/>
            <a:cxnLst>
              <a:cxn ang="T10">
                <a:pos x="T0" y="T1"/>
              </a:cxn>
              <a:cxn ang="T11">
                <a:pos x="T2" y="T3"/>
              </a:cxn>
              <a:cxn ang="T12">
                <a:pos x="T4" y="T5"/>
              </a:cxn>
              <a:cxn ang="T13">
                <a:pos x="T6" y="T7"/>
              </a:cxn>
              <a:cxn ang="T14">
                <a:pos x="T8" y="T9"/>
              </a:cxn>
            </a:cxnLst>
            <a:rect l="T15" t="T16" r="T17" b="T18"/>
            <a:pathLst>
              <a:path w="202" h="2034">
                <a:moveTo>
                  <a:pt x="0" y="2034"/>
                </a:moveTo>
                <a:lnTo>
                  <a:pt x="0" y="155"/>
                </a:lnTo>
                <a:lnTo>
                  <a:pt x="202" y="0"/>
                </a:lnTo>
                <a:lnTo>
                  <a:pt x="202" y="1879"/>
                </a:lnTo>
                <a:lnTo>
                  <a:pt x="0" y="2034"/>
                </a:lnTo>
                <a:close/>
              </a:path>
            </a:pathLst>
          </a:custGeom>
          <a:solidFill>
            <a:srgbClr val="668080"/>
          </a:solidFill>
          <a:ln w="9525">
            <a:solidFill>
              <a:srgbClr val="000000"/>
            </a:solidFill>
            <a:prstDash val="solid"/>
            <a:round/>
            <a:headEnd/>
            <a:tailEnd/>
          </a:ln>
        </p:spPr>
        <p:txBody>
          <a:bodyPr/>
          <a:lstStyle/>
          <a:p>
            <a:endParaRPr lang="ar-JO"/>
          </a:p>
        </p:txBody>
      </p:sp>
      <p:sp>
        <p:nvSpPr>
          <p:cNvPr id="2075" name="Rectangle 29"/>
          <p:cNvSpPr>
            <a:spLocks noChangeArrowheads="1"/>
          </p:cNvSpPr>
          <p:nvPr/>
        </p:nvSpPr>
        <p:spPr bwMode="auto">
          <a:xfrm>
            <a:off x="1433513" y="1292225"/>
            <a:ext cx="912812" cy="2982913"/>
          </a:xfrm>
          <a:prstGeom prst="rect">
            <a:avLst/>
          </a:prstGeom>
          <a:solidFill>
            <a:srgbClr val="CCFFFF"/>
          </a:solidFill>
          <a:ln w="9525">
            <a:solidFill>
              <a:srgbClr val="000000"/>
            </a:solidFill>
            <a:miter lim="800000"/>
            <a:headEnd/>
            <a:tailEnd/>
          </a:ln>
        </p:spPr>
        <p:txBody>
          <a:bodyPr/>
          <a:lstStyle/>
          <a:p>
            <a:endParaRPr lang="en-US"/>
          </a:p>
        </p:txBody>
      </p:sp>
      <p:sp>
        <p:nvSpPr>
          <p:cNvPr id="2076" name="Freeform 30"/>
          <p:cNvSpPr>
            <a:spLocks/>
          </p:cNvSpPr>
          <p:nvPr/>
        </p:nvSpPr>
        <p:spPr bwMode="auto">
          <a:xfrm>
            <a:off x="1433513" y="1046163"/>
            <a:ext cx="1233487"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75" y="155"/>
                </a:moveTo>
                <a:lnTo>
                  <a:pt x="777" y="0"/>
                </a:lnTo>
                <a:lnTo>
                  <a:pt x="196" y="0"/>
                </a:lnTo>
                <a:lnTo>
                  <a:pt x="0" y="155"/>
                </a:lnTo>
                <a:lnTo>
                  <a:pt x="575" y="155"/>
                </a:lnTo>
                <a:close/>
              </a:path>
            </a:pathLst>
          </a:custGeom>
          <a:solidFill>
            <a:srgbClr val="99BFBF"/>
          </a:solidFill>
          <a:ln w="9525">
            <a:solidFill>
              <a:srgbClr val="000000"/>
            </a:solidFill>
            <a:prstDash val="solid"/>
            <a:round/>
            <a:headEnd/>
            <a:tailEnd/>
          </a:ln>
        </p:spPr>
        <p:txBody>
          <a:bodyPr/>
          <a:lstStyle/>
          <a:p>
            <a:endParaRPr lang="ar-JO"/>
          </a:p>
        </p:txBody>
      </p:sp>
      <p:sp>
        <p:nvSpPr>
          <p:cNvPr id="2077" name="Rectangle 31"/>
          <p:cNvSpPr>
            <a:spLocks noChangeArrowheads="1"/>
          </p:cNvSpPr>
          <p:nvPr/>
        </p:nvSpPr>
        <p:spPr bwMode="auto">
          <a:xfrm>
            <a:off x="1725613" y="5938838"/>
            <a:ext cx="407987"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4,6%</a:t>
            </a:r>
            <a:endParaRPr lang="en-US" sz="2400"/>
          </a:p>
        </p:txBody>
      </p:sp>
      <p:sp>
        <p:nvSpPr>
          <p:cNvPr id="2078" name="Rectangle 32"/>
          <p:cNvSpPr>
            <a:spLocks noChangeArrowheads="1"/>
          </p:cNvSpPr>
          <p:nvPr/>
        </p:nvSpPr>
        <p:spPr bwMode="auto">
          <a:xfrm>
            <a:off x="1690688" y="555783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11,4%</a:t>
            </a:r>
            <a:endParaRPr lang="en-US" sz="2400"/>
          </a:p>
        </p:txBody>
      </p:sp>
      <p:sp>
        <p:nvSpPr>
          <p:cNvPr id="2079" name="Rectangle 33"/>
          <p:cNvSpPr>
            <a:spLocks noChangeArrowheads="1"/>
          </p:cNvSpPr>
          <p:nvPr/>
        </p:nvSpPr>
        <p:spPr bwMode="auto">
          <a:xfrm>
            <a:off x="1690688" y="473868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22,5%</a:t>
            </a:r>
            <a:endParaRPr lang="en-US" sz="2400"/>
          </a:p>
        </p:txBody>
      </p:sp>
      <p:sp>
        <p:nvSpPr>
          <p:cNvPr id="2080" name="Rectangle 34"/>
          <p:cNvSpPr>
            <a:spLocks noChangeArrowheads="1"/>
          </p:cNvSpPr>
          <p:nvPr/>
        </p:nvSpPr>
        <p:spPr bwMode="auto">
          <a:xfrm>
            <a:off x="1690688" y="2701925"/>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61,5%</a:t>
            </a:r>
            <a:endParaRPr lang="en-US" sz="2400"/>
          </a:p>
        </p:txBody>
      </p:sp>
      <p:sp>
        <p:nvSpPr>
          <p:cNvPr id="2081" name="Freeform 35"/>
          <p:cNvSpPr>
            <a:spLocks/>
          </p:cNvSpPr>
          <p:nvPr/>
        </p:nvSpPr>
        <p:spPr bwMode="auto">
          <a:xfrm>
            <a:off x="4635500" y="4302125"/>
            <a:ext cx="309563" cy="1836738"/>
          </a:xfrm>
          <a:custGeom>
            <a:avLst/>
            <a:gdLst>
              <a:gd name="T0" fmla="*/ 0 w 195"/>
              <a:gd name="T1" fmla="*/ 2147483647 h 1157"/>
              <a:gd name="T2" fmla="*/ 0 w 195"/>
              <a:gd name="T3" fmla="*/ 2147483647 h 1157"/>
              <a:gd name="T4" fmla="*/ 2147483647 w 195"/>
              <a:gd name="T5" fmla="*/ 0 h 1157"/>
              <a:gd name="T6" fmla="*/ 2147483647 w 195"/>
              <a:gd name="T7" fmla="*/ 2147483647 h 1157"/>
              <a:gd name="T8" fmla="*/ 0 w 195"/>
              <a:gd name="T9" fmla="*/ 2147483647 h 1157"/>
              <a:gd name="T10" fmla="*/ 0 60000 65536"/>
              <a:gd name="T11" fmla="*/ 0 60000 65536"/>
              <a:gd name="T12" fmla="*/ 0 60000 65536"/>
              <a:gd name="T13" fmla="*/ 0 60000 65536"/>
              <a:gd name="T14" fmla="*/ 0 60000 65536"/>
              <a:gd name="T15" fmla="*/ 0 w 195"/>
              <a:gd name="T16" fmla="*/ 0 h 1157"/>
              <a:gd name="T17" fmla="*/ 195 w 195"/>
              <a:gd name="T18" fmla="*/ 1157 h 1157"/>
            </a:gdLst>
            <a:ahLst/>
            <a:cxnLst>
              <a:cxn ang="T10">
                <a:pos x="T0" y="T1"/>
              </a:cxn>
              <a:cxn ang="T11">
                <a:pos x="T2" y="T3"/>
              </a:cxn>
              <a:cxn ang="T12">
                <a:pos x="T4" y="T5"/>
              </a:cxn>
              <a:cxn ang="T13">
                <a:pos x="T6" y="T7"/>
              </a:cxn>
              <a:cxn ang="T14">
                <a:pos x="T8" y="T9"/>
              </a:cxn>
            </a:cxnLst>
            <a:rect l="T15" t="T16" r="T17" b="T18"/>
            <a:pathLst>
              <a:path w="195" h="1157">
                <a:moveTo>
                  <a:pt x="0" y="1157"/>
                </a:moveTo>
                <a:lnTo>
                  <a:pt x="0" y="155"/>
                </a:lnTo>
                <a:lnTo>
                  <a:pt x="195" y="0"/>
                </a:lnTo>
                <a:lnTo>
                  <a:pt x="195" y="1003"/>
                </a:lnTo>
                <a:lnTo>
                  <a:pt x="0" y="1157"/>
                </a:lnTo>
                <a:close/>
              </a:path>
            </a:pathLst>
          </a:custGeom>
          <a:solidFill>
            <a:srgbClr val="4D4D80"/>
          </a:solidFill>
          <a:ln w="9525">
            <a:solidFill>
              <a:srgbClr val="000000"/>
            </a:solidFill>
            <a:prstDash val="solid"/>
            <a:round/>
            <a:headEnd/>
            <a:tailEnd/>
          </a:ln>
        </p:spPr>
        <p:txBody>
          <a:bodyPr/>
          <a:lstStyle/>
          <a:p>
            <a:endParaRPr lang="ar-JO"/>
          </a:p>
        </p:txBody>
      </p:sp>
      <p:sp>
        <p:nvSpPr>
          <p:cNvPr id="2082" name="Rectangle 36"/>
          <p:cNvSpPr>
            <a:spLocks noChangeArrowheads="1"/>
          </p:cNvSpPr>
          <p:nvPr/>
        </p:nvSpPr>
        <p:spPr bwMode="auto">
          <a:xfrm>
            <a:off x="3721100" y="4548188"/>
            <a:ext cx="914400" cy="1590675"/>
          </a:xfrm>
          <a:prstGeom prst="rect">
            <a:avLst/>
          </a:prstGeom>
          <a:solidFill>
            <a:srgbClr val="9999FF"/>
          </a:solidFill>
          <a:ln w="9525">
            <a:solidFill>
              <a:srgbClr val="000000"/>
            </a:solidFill>
            <a:miter lim="800000"/>
            <a:headEnd/>
            <a:tailEnd/>
          </a:ln>
        </p:spPr>
        <p:txBody>
          <a:bodyPr/>
          <a:lstStyle/>
          <a:p>
            <a:endParaRPr lang="en-US"/>
          </a:p>
        </p:txBody>
      </p:sp>
      <p:sp>
        <p:nvSpPr>
          <p:cNvPr id="2083" name="Freeform 37"/>
          <p:cNvSpPr>
            <a:spLocks/>
          </p:cNvSpPr>
          <p:nvPr/>
        </p:nvSpPr>
        <p:spPr bwMode="auto">
          <a:xfrm>
            <a:off x="4635500" y="2992438"/>
            <a:ext cx="309563" cy="1555750"/>
          </a:xfrm>
          <a:custGeom>
            <a:avLst/>
            <a:gdLst>
              <a:gd name="T0" fmla="*/ 0 w 195"/>
              <a:gd name="T1" fmla="*/ 2147483647 h 980"/>
              <a:gd name="T2" fmla="*/ 0 w 195"/>
              <a:gd name="T3" fmla="*/ 2147483647 h 980"/>
              <a:gd name="T4" fmla="*/ 2147483647 w 195"/>
              <a:gd name="T5" fmla="*/ 0 h 980"/>
              <a:gd name="T6" fmla="*/ 2147483647 w 195"/>
              <a:gd name="T7" fmla="*/ 2147483647 h 980"/>
              <a:gd name="T8" fmla="*/ 0 w 195"/>
              <a:gd name="T9" fmla="*/ 2147483647 h 980"/>
              <a:gd name="T10" fmla="*/ 0 60000 65536"/>
              <a:gd name="T11" fmla="*/ 0 60000 65536"/>
              <a:gd name="T12" fmla="*/ 0 60000 65536"/>
              <a:gd name="T13" fmla="*/ 0 60000 65536"/>
              <a:gd name="T14" fmla="*/ 0 60000 65536"/>
              <a:gd name="T15" fmla="*/ 0 w 195"/>
              <a:gd name="T16" fmla="*/ 0 h 980"/>
              <a:gd name="T17" fmla="*/ 195 w 195"/>
              <a:gd name="T18" fmla="*/ 980 h 980"/>
            </a:gdLst>
            <a:ahLst/>
            <a:cxnLst>
              <a:cxn ang="T10">
                <a:pos x="T0" y="T1"/>
              </a:cxn>
              <a:cxn ang="T11">
                <a:pos x="T2" y="T3"/>
              </a:cxn>
              <a:cxn ang="T12">
                <a:pos x="T4" y="T5"/>
              </a:cxn>
              <a:cxn ang="T13">
                <a:pos x="T6" y="T7"/>
              </a:cxn>
              <a:cxn ang="T14">
                <a:pos x="T8" y="T9"/>
              </a:cxn>
            </a:cxnLst>
            <a:rect l="T15" t="T16" r="T17" b="T18"/>
            <a:pathLst>
              <a:path w="195" h="980">
                <a:moveTo>
                  <a:pt x="0" y="980"/>
                </a:moveTo>
                <a:lnTo>
                  <a:pt x="0" y="155"/>
                </a:lnTo>
                <a:lnTo>
                  <a:pt x="195" y="0"/>
                </a:lnTo>
                <a:lnTo>
                  <a:pt x="195" y="825"/>
                </a:lnTo>
                <a:lnTo>
                  <a:pt x="0" y="980"/>
                </a:lnTo>
                <a:close/>
              </a:path>
            </a:pathLst>
          </a:custGeom>
          <a:solidFill>
            <a:srgbClr val="4D1A33"/>
          </a:solidFill>
          <a:ln w="9525">
            <a:solidFill>
              <a:srgbClr val="000000"/>
            </a:solidFill>
            <a:prstDash val="solid"/>
            <a:round/>
            <a:headEnd/>
            <a:tailEnd/>
          </a:ln>
        </p:spPr>
        <p:txBody>
          <a:bodyPr/>
          <a:lstStyle/>
          <a:p>
            <a:endParaRPr lang="ar-JO"/>
          </a:p>
        </p:txBody>
      </p:sp>
      <p:sp>
        <p:nvSpPr>
          <p:cNvPr id="2084" name="Rectangle 38"/>
          <p:cNvSpPr>
            <a:spLocks noChangeArrowheads="1"/>
          </p:cNvSpPr>
          <p:nvPr/>
        </p:nvSpPr>
        <p:spPr bwMode="auto">
          <a:xfrm>
            <a:off x="3721100" y="3238500"/>
            <a:ext cx="914400" cy="1309688"/>
          </a:xfrm>
          <a:prstGeom prst="rect">
            <a:avLst/>
          </a:prstGeom>
          <a:solidFill>
            <a:srgbClr val="993366"/>
          </a:solidFill>
          <a:ln w="9525">
            <a:solidFill>
              <a:srgbClr val="000000"/>
            </a:solidFill>
            <a:miter lim="800000"/>
            <a:headEnd/>
            <a:tailEnd/>
          </a:ln>
        </p:spPr>
        <p:txBody>
          <a:bodyPr/>
          <a:lstStyle/>
          <a:p>
            <a:endParaRPr lang="en-US"/>
          </a:p>
        </p:txBody>
      </p:sp>
      <p:sp>
        <p:nvSpPr>
          <p:cNvPr id="2085" name="Freeform 39"/>
          <p:cNvSpPr>
            <a:spLocks/>
          </p:cNvSpPr>
          <p:nvPr/>
        </p:nvSpPr>
        <p:spPr bwMode="auto">
          <a:xfrm>
            <a:off x="4635500" y="1728788"/>
            <a:ext cx="309563" cy="1509712"/>
          </a:xfrm>
          <a:custGeom>
            <a:avLst/>
            <a:gdLst>
              <a:gd name="T0" fmla="*/ 0 w 195"/>
              <a:gd name="T1" fmla="*/ 2147483647 h 951"/>
              <a:gd name="T2" fmla="*/ 0 w 195"/>
              <a:gd name="T3" fmla="*/ 2147483647 h 951"/>
              <a:gd name="T4" fmla="*/ 2147483647 w 195"/>
              <a:gd name="T5" fmla="*/ 0 h 951"/>
              <a:gd name="T6" fmla="*/ 2147483647 w 195"/>
              <a:gd name="T7" fmla="*/ 2147483647 h 951"/>
              <a:gd name="T8" fmla="*/ 0 w 195"/>
              <a:gd name="T9" fmla="*/ 2147483647 h 951"/>
              <a:gd name="T10" fmla="*/ 0 60000 65536"/>
              <a:gd name="T11" fmla="*/ 0 60000 65536"/>
              <a:gd name="T12" fmla="*/ 0 60000 65536"/>
              <a:gd name="T13" fmla="*/ 0 60000 65536"/>
              <a:gd name="T14" fmla="*/ 0 60000 65536"/>
              <a:gd name="T15" fmla="*/ 0 w 195"/>
              <a:gd name="T16" fmla="*/ 0 h 951"/>
              <a:gd name="T17" fmla="*/ 195 w 195"/>
              <a:gd name="T18" fmla="*/ 951 h 951"/>
            </a:gdLst>
            <a:ahLst/>
            <a:cxnLst>
              <a:cxn ang="T10">
                <a:pos x="T0" y="T1"/>
              </a:cxn>
              <a:cxn ang="T11">
                <a:pos x="T2" y="T3"/>
              </a:cxn>
              <a:cxn ang="T12">
                <a:pos x="T4" y="T5"/>
              </a:cxn>
              <a:cxn ang="T13">
                <a:pos x="T6" y="T7"/>
              </a:cxn>
              <a:cxn ang="T14">
                <a:pos x="T8" y="T9"/>
              </a:cxn>
            </a:cxnLst>
            <a:rect l="T15" t="T16" r="T17" b="T18"/>
            <a:pathLst>
              <a:path w="195" h="951">
                <a:moveTo>
                  <a:pt x="0" y="951"/>
                </a:moveTo>
                <a:lnTo>
                  <a:pt x="0" y="154"/>
                </a:lnTo>
                <a:lnTo>
                  <a:pt x="195" y="0"/>
                </a:lnTo>
                <a:lnTo>
                  <a:pt x="195" y="796"/>
                </a:lnTo>
                <a:lnTo>
                  <a:pt x="0" y="951"/>
                </a:lnTo>
                <a:close/>
              </a:path>
            </a:pathLst>
          </a:custGeom>
          <a:solidFill>
            <a:srgbClr val="808066"/>
          </a:solidFill>
          <a:ln w="9525">
            <a:solidFill>
              <a:srgbClr val="000000"/>
            </a:solidFill>
            <a:prstDash val="solid"/>
            <a:round/>
            <a:headEnd/>
            <a:tailEnd/>
          </a:ln>
        </p:spPr>
        <p:txBody>
          <a:bodyPr/>
          <a:lstStyle/>
          <a:p>
            <a:endParaRPr lang="ar-JO"/>
          </a:p>
        </p:txBody>
      </p:sp>
      <p:sp>
        <p:nvSpPr>
          <p:cNvPr id="2086" name="Rectangle 40"/>
          <p:cNvSpPr>
            <a:spLocks noChangeArrowheads="1"/>
          </p:cNvSpPr>
          <p:nvPr/>
        </p:nvSpPr>
        <p:spPr bwMode="auto">
          <a:xfrm>
            <a:off x="3721100" y="1973263"/>
            <a:ext cx="914400" cy="1265237"/>
          </a:xfrm>
          <a:prstGeom prst="rect">
            <a:avLst/>
          </a:prstGeom>
          <a:solidFill>
            <a:srgbClr val="FFFFCC"/>
          </a:solidFill>
          <a:ln w="9525">
            <a:solidFill>
              <a:srgbClr val="000000"/>
            </a:solidFill>
            <a:miter lim="800000"/>
            <a:headEnd/>
            <a:tailEnd/>
          </a:ln>
        </p:spPr>
        <p:txBody>
          <a:bodyPr/>
          <a:lstStyle/>
          <a:p>
            <a:endParaRPr lang="en-US"/>
          </a:p>
        </p:txBody>
      </p:sp>
      <p:sp>
        <p:nvSpPr>
          <p:cNvPr id="2087" name="Freeform 41"/>
          <p:cNvSpPr>
            <a:spLocks/>
          </p:cNvSpPr>
          <p:nvPr/>
        </p:nvSpPr>
        <p:spPr bwMode="auto">
          <a:xfrm>
            <a:off x="4635500" y="1046163"/>
            <a:ext cx="309563" cy="927100"/>
          </a:xfrm>
          <a:custGeom>
            <a:avLst/>
            <a:gdLst>
              <a:gd name="T0" fmla="*/ 0 w 195"/>
              <a:gd name="T1" fmla="*/ 2147483647 h 584"/>
              <a:gd name="T2" fmla="*/ 0 w 195"/>
              <a:gd name="T3" fmla="*/ 2147483647 h 584"/>
              <a:gd name="T4" fmla="*/ 2147483647 w 195"/>
              <a:gd name="T5" fmla="*/ 0 h 584"/>
              <a:gd name="T6" fmla="*/ 2147483647 w 195"/>
              <a:gd name="T7" fmla="*/ 2147483647 h 584"/>
              <a:gd name="T8" fmla="*/ 0 w 195"/>
              <a:gd name="T9" fmla="*/ 2147483647 h 584"/>
              <a:gd name="T10" fmla="*/ 0 60000 65536"/>
              <a:gd name="T11" fmla="*/ 0 60000 65536"/>
              <a:gd name="T12" fmla="*/ 0 60000 65536"/>
              <a:gd name="T13" fmla="*/ 0 60000 65536"/>
              <a:gd name="T14" fmla="*/ 0 60000 65536"/>
              <a:gd name="T15" fmla="*/ 0 w 195"/>
              <a:gd name="T16" fmla="*/ 0 h 584"/>
              <a:gd name="T17" fmla="*/ 195 w 195"/>
              <a:gd name="T18" fmla="*/ 584 h 584"/>
            </a:gdLst>
            <a:ahLst/>
            <a:cxnLst>
              <a:cxn ang="T10">
                <a:pos x="T0" y="T1"/>
              </a:cxn>
              <a:cxn ang="T11">
                <a:pos x="T2" y="T3"/>
              </a:cxn>
              <a:cxn ang="T12">
                <a:pos x="T4" y="T5"/>
              </a:cxn>
              <a:cxn ang="T13">
                <a:pos x="T6" y="T7"/>
              </a:cxn>
              <a:cxn ang="T14">
                <a:pos x="T8" y="T9"/>
              </a:cxn>
            </a:cxnLst>
            <a:rect l="T15" t="T16" r="T17" b="T18"/>
            <a:pathLst>
              <a:path w="195" h="584">
                <a:moveTo>
                  <a:pt x="0" y="584"/>
                </a:moveTo>
                <a:lnTo>
                  <a:pt x="0" y="155"/>
                </a:lnTo>
                <a:lnTo>
                  <a:pt x="195" y="0"/>
                </a:lnTo>
                <a:lnTo>
                  <a:pt x="195" y="430"/>
                </a:lnTo>
                <a:lnTo>
                  <a:pt x="0" y="584"/>
                </a:lnTo>
                <a:close/>
              </a:path>
            </a:pathLst>
          </a:custGeom>
          <a:solidFill>
            <a:srgbClr val="668080"/>
          </a:solidFill>
          <a:ln w="9525">
            <a:solidFill>
              <a:srgbClr val="000000"/>
            </a:solidFill>
            <a:prstDash val="solid"/>
            <a:round/>
            <a:headEnd/>
            <a:tailEnd/>
          </a:ln>
        </p:spPr>
        <p:txBody>
          <a:bodyPr/>
          <a:lstStyle/>
          <a:p>
            <a:endParaRPr lang="ar-JO"/>
          </a:p>
        </p:txBody>
      </p:sp>
      <p:sp>
        <p:nvSpPr>
          <p:cNvPr id="2088" name="Rectangle 42"/>
          <p:cNvSpPr>
            <a:spLocks noChangeArrowheads="1"/>
          </p:cNvSpPr>
          <p:nvPr/>
        </p:nvSpPr>
        <p:spPr bwMode="auto">
          <a:xfrm>
            <a:off x="3721100" y="1292225"/>
            <a:ext cx="914400" cy="681038"/>
          </a:xfrm>
          <a:prstGeom prst="rect">
            <a:avLst/>
          </a:prstGeom>
          <a:solidFill>
            <a:srgbClr val="CCFFFF"/>
          </a:solidFill>
          <a:ln w="9525">
            <a:solidFill>
              <a:srgbClr val="000000"/>
            </a:solidFill>
            <a:miter lim="800000"/>
            <a:headEnd/>
            <a:tailEnd/>
          </a:ln>
        </p:spPr>
        <p:txBody>
          <a:bodyPr/>
          <a:lstStyle/>
          <a:p>
            <a:endParaRPr lang="en-US"/>
          </a:p>
        </p:txBody>
      </p:sp>
      <p:sp>
        <p:nvSpPr>
          <p:cNvPr id="2089" name="Freeform 43"/>
          <p:cNvSpPr>
            <a:spLocks/>
          </p:cNvSpPr>
          <p:nvPr/>
        </p:nvSpPr>
        <p:spPr bwMode="auto">
          <a:xfrm>
            <a:off x="3721100" y="1046163"/>
            <a:ext cx="1223963" cy="246062"/>
          </a:xfrm>
          <a:custGeom>
            <a:avLst/>
            <a:gdLst>
              <a:gd name="T0" fmla="*/ 2147483647 w 771"/>
              <a:gd name="T1" fmla="*/ 2147483647 h 155"/>
              <a:gd name="T2" fmla="*/ 2147483647 w 771"/>
              <a:gd name="T3" fmla="*/ 0 h 155"/>
              <a:gd name="T4" fmla="*/ 2147483647 w 771"/>
              <a:gd name="T5" fmla="*/ 0 h 155"/>
              <a:gd name="T6" fmla="*/ 0 w 771"/>
              <a:gd name="T7" fmla="*/ 2147483647 h 155"/>
              <a:gd name="T8" fmla="*/ 2147483647 w 771"/>
              <a:gd name="T9" fmla="*/ 2147483647 h 155"/>
              <a:gd name="T10" fmla="*/ 0 60000 65536"/>
              <a:gd name="T11" fmla="*/ 0 60000 65536"/>
              <a:gd name="T12" fmla="*/ 0 60000 65536"/>
              <a:gd name="T13" fmla="*/ 0 60000 65536"/>
              <a:gd name="T14" fmla="*/ 0 60000 65536"/>
              <a:gd name="T15" fmla="*/ 0 w 771"/>
              <a:gd name="T16" fmla="*/ 0 h 155"/>
              <a:gd name="T17" fmla="*/ 771 w 771"/>
              <a:gd name="T18" fmla="*/ 155 h 155"/>
            </a:gdLst>
            <a:ahLst/>
            <a:cxnLst>
              <a:cxn ang="T10">
                <a:pos x="T0" y="T1"/>
              </a:cxn>
              <a:cxn ang="T11">
                <a:pos x="T2" y="T3"/>
              </a:cxn>
              <a:cxn ang="T12">
                <a:pos x="T4" y="T5"/>
              </a:cxn>
              <a:cxn ang="T13">
                <a:pos x="T6" y="T7"/>
              </a:cxn>
              <a:cxn ang="T14">
                <a:pos x="T8" y="T9"/>
              </a:cxn>
            </a:cxnLst>
            <a:rect l="T15" t="T16" r="T17" b="T18"/>
            <a:pathLst>
              <a:path w="771" h="155">
                <a:moveTo>
                  <a:pt x="576" y="155"/>
                </a:moveTo>
                <a:lnTo>
                  <a:pt x="771" y="0"/>
                </a:lnTo>
                <a:lnTo>
                  <a:pt x="196" y="0"/>
                </a:lnTo>
                <a:lnTo>
                  <a:pt x="0" y="155"/>
                </a:lnTo>
                <a:lnTo>
                  <a:pt x="576" y="155"/>
                </a:lnTo>
                <a:close/>
              </a:path>
            </a:pathLst>
          </a:custGeom>
          <a:solidFill>
            <a:srgbClr val="99BFBF"/>
          </a:solidFill>
          <a:ln w="9525">
            <a:solidFill>
              <a:srgbClr val="000000"/>
            </a:solidFill>
            <a:prstDash val="solid"/>
            <a:round/>
            <a:headEnd/>
            <a:tailEnd/>
          </a:ln>
        </p:spPr>
        <p:txBody>
          <a:bodyPr/>
          <a:lstStyle/>
          <a:p>
            <a:endParaRPr lang="ar-JO"/>
          </a:p>
        </p:txBody>
      </p:sp>
      <p:sp>
        <p:nvSpPr>
          <p:cNvPr id="2090" name="Rectangle 44"/>
          <p:cNvSpPr>
            <a:spLocks noChangeArrowheads="1"/>
          </p:cNvSpPr>
          <p:nvPr/>
        </p:nvSpPr>
        <p:spPr bwMode="auto">
          <a:xfrm>
            <a:off x="3978275" y="525780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32,7%</a:t>
            </a:r>
            <a:endParaRPr lang="en-US" sz="2400"/>
          </a:p>
        </p:txBody>
      </p:sp>
      <p:sp>
        <p:nvSpPr>
          <p:cNvPr id="2091" name="Rectangle 45"/>
          <p:cNvSpPr>
            <a:spLocks noChangeArrowheads="1"/>
          </p:cNvSpPr>
          <p:nvPr/>
        </p:nvSpPr>
        <p:spPr bwMode="auto">
          <a:xfrm>
            <a:off x="3978275" y="38115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26,9%</a:t>
            </a:r>
            <a:endParaRPr lang="en-US" sz="2400"/>
          </a:p>
        </p:txBody>
      </p:sp>
      <p:sp>
        <p:nvSpPr>
          <p:cNvPr id="2092" name="Rectangle 46"/>
          <p:cNvSpPr>
            <a:spLocks noChangeArrowheads="1"/>
          </p:cNvSpPr>
          <p:nvPr/>
        </p:nvSpPr>
        <p:spPr bwMode="auto">
          <a:xfrm>
            <a:off x="3978275" y="2519363"/>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26,0%</a:t>
            </a:r>
            <a:endParaRPr lang="en-US" sz="2400"/>
          </a:p>
        </p:txBody>
      </p:sp>
      <p:sp>
        <p:nvSpPr>
          <p:cNvPr id="2093" name="Rectangle 47"/>
          <p:cNvSpPr>
            <a:spLocks noChangeArrowheads="1"/>
          </p:cNvSpPr>
          <p:nvPr/>
        </p:nvSpPr>
        <p:spPr bwMode="auto">
          <a:xfrm>
            <a:off x="3978275" y="154622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14,0%</a:t>
            </a:r>
            <a:endParaRPr lang="en-US" sz="2400"/>
          </a:p>
        </p:txBody>
      </p:sp>
      <p:sp>
        <p:nvSpPr>
          <p:cNvPr id="2094" name="Freeform 48"/>
          <p:cNvSpPr>
            <a:spLocks/>
          </p:cNvSpPr>
          <p:nvPr/>
        </p:nvSpPr>
        <p:spPr bwMode="auto">
          <a:xfrm>
            <a:off x="6923088" y="3192463"/>
            <a:ext cx="311150" cy="2946400"/>
          </a:xfrm>
          <a:custGeom>
            <a:avLst/>
            <a:gdLst>
              <a:gd name="T0" fmla="*/ 0 w 196"/>
              <a:gd name="T1" fmla="*/ 2147483647 h 1856"/>
              <a:gd name="T2" fmla="*/ 0 w 196"/>
              <a:gd name="T3" fmla="*/ 2147483647 h 1856"/>
              <a:gd name="T4" fmla="*/ 2147483647 w 196"/>
              <a:gd name="T5" fmla="*/ 0 h 1856"/>
              <a:gd name="T6" fmla="*/ 2147483647 w 196"/>
              <a:gd name="T7" fmla="*/ 2147483647 h 1856"/>
              <a:gd name="T8" fmla="*/ 0 w 196"/>
              <a:gd name="T9" fmla="*/ 2147483647 h 1856"/>
              <a:gd name="T10" fmla="*/ 0 60000 65536"/>
              <a:gd name="T11" fmla="*/ 0 60000 65536"/>
              <a:gd name="T12" fmla="*/ 0 60000 65536"/>
              <a:gd name="T13" fmla="*/ 0 60000 65536"/>
              <a:gd name="T14" fmla="*/ 0 60000 65536"/>
              <a:gd name="T15" fmla="*/ 0 w 196"/>
              <a:gd name="T16" fmla="*/ 0 h 1856"/>
              <a:gd name="T17" fmla="*/ 196 w 196"/>
              <a:gd name="T18" fmla="*/ 1856 h 1856"/>
            </a:gdLst>
            <a:ahLst/>
            <a:cxnLst>
              <a:cxn ang="T10">
                <a:pos x="T0" y="T1"/>
              </a:cxn>
              <a:cxn ang="T11">
                <a:pos x="T2" y="T3"/>
              </a:cxn>
              <a:cxn ang="T12">
                <a:pos x="T4" y="T5"/>
              </a:cxn>
              <a:cxn ang="T13">
                <a:pos x="T6" y="T7"/>
              </a:cxn>
              <a:cxn ang="T14">
                <a:pos x="T8" y="T9"/>
              </a:cxn>
            </a:cxnLst>
            <a:rect l="T15" t="T16" r="T17" b="T18"/>
            <a:pathLst>
              <a:path w="196" h="1856">
                <a:moveTo>
                  <a:pt x="0" y="1856"/>
                </a:moveTo>
                <a:lnTo>
                  <a:pt x="0" y="149"/>
                </a:lnTo>
                <a:lnTo>
                  <a:pt x="196" y="0"/>
                </a:lnTo>
                <a:lnTo>
                  <a:pt x="196" y="1702"/>
                </a:lnTo>
                <a:lnTo>
                  <a:pt x="0" y="1856"/>
                </a:lnTo>
                <a:close/>
              </a:path>
            </a:pathLst>
          </a:custGeom>
          <a:solidFill>
            <a:srgbClr val="4D4D80"/>
          </a:solidFill>
          <a:ln w="9525">
            <a:solidFill>
              <a:srgbClr val="000000"/>
            </a:solidFill>
            <a:prstDash val="solid"/>
            <a:round/>
            <a:headEnd/>
            <a:tailEnd/>
          </a:ln>
        </p:spPr>
        <p:txBody>
          <a:bodyPr/>
          <a:lstStyle/>
          <a:p>
            <a:endParaRPr lang="ar-JO"/>
          </a:p>
        </p:txBody>
      </p:sp>
      <p:sp>
        <p:nvSpPr>
          <p:cNvPr id="2095" name="Rectangle 49"/>
          <p:cNvSpPr>
            <a:spLocks noChangeArrowheads="1"/>
          </p:cNvSpPr>
          <p:nvPr/>
        </p:nvSpPr>
        <p:spPr bwMode="auto">
          <a:xfrm>
            <a:off x="6000750" y="3429000"/>
            <a:ext cx="922338" cy="2709863"/>
          </a:xfrm>
          <a:prstGeom prst="rect">
            <a:avLst/>
          </a:prstGeom>
          <a:solidFill>
            <a:srgbClr val="9999FF"/>
          </a:solidFill>
          <a:ln w="9525">
            <a:solidFill>
              <a:srgbClr val="000000"/>
            </a:solidFill>
            <a:miter lim="800000"/>
            <a:headEnd/>
            <a:tailEnd/>
          </a:ln>
        </p:spPr>
        <p:txBody>
          <a:bodyPr/>
          <a:lstStyle/>
          <a:p>
            <a:endParaRPr lang="en-US"/>
          </a:p>
        </p:txBody>
      </p:sp>
      <p:sp>
        <p:nvSpPr>
          <p:cNvPr id="2096" name="Freeform 50"/>
          <p:cNvSpPr>
            <a:spLocks/>
          </p:cNvSpPr>
          <p:nvPr/>
        </p:nvSpPr>
        <p:spPr bwMode="auto">
          <a:xfrm>
            <a:off x="6923088" y="2000250"/>
            <a:ext cx="311150" cy="1428750"/>
          </a:xfrm>
          <a:custGeom>
            <a:avLst/>
            <a:gdLst>
              <a:gd name="T0" fmla="*/ 0 w 196"/>
              <a:gd name="T1" fmla="*/ 2147483647 h 900"/>
              <a:gd name="T2" fmla="*/ 0 w 196"/>
              <a:gd name="T3" fmla="*/ 2147483647 h 900"/>
              <a:gd name="T4" fmla="*/ 2147483647 w 196"/>
              <a:gd name="T5" fmla="*/ 0 h 900"/>
              <a:gd name="T6" fmla="*/ 2147483647 w 196"/>
              <a:gd name="T7" fmla="*/ 2147483647 h 900"/>
              <a:gd name="T8" fmla="*/ 0 w 196"/>
              <a:gd name="T9" fmla="*/ 2147483647 h 900"/>
              <a:gd name="T10" fmla="*/ 0 60000 65536"/>
              <a:gd name="T11" fmla="*/ 0 60000 65536"/>
              <a:gd name="T12" fmla="*/ 0 60000 65536"/>
              <a:gd name="T13" fmla="*/ 0 60000 65536"/>
              <a:gd name="T14" fmla="*/ 0 60000 65536"/>
              <a:gd name="T15" fmla="*/ 0 w 196"/>
              <a:gd name="T16" fmla="*/ 0 h 900"/>
              <a:gd name="T17" fmla="*/ 196 w 196"/>
              <a:gd name="T18" fmla="*/ 900 h 900"/>
            </a:gdLst>
            <a:ahLst/>
            <a:cxnLst>
              <a:cxn ang="T10">
                <a:pos x="T0" y="T1"/>
              </a:cxn>
              <a:cxn ang="T11">
                <a:pos x="T2" y="T3"/>
              </a:cxn>
              <a:cxn ang="T12">
                <a:pos x="T4" y="T5"/>
              </a:cxn>
              <a:cxn ang="T13">
                <a:pos x="T6" y="T7"/>
              </a:cxn>
              <a:cxn ang="T14">
                <a:pos x="T8" y="T9"/>
              </a:cxn>
            </a:cxnLst>
            <a:rect l="T15" t="T16" r="T17" b="T18"/>
            <a:pathLst>
              <a:path w="196" h="900">
                <a:moveTo>
                  <a:pt x="0" y="900"/>
                </a:moveTo>
                <a:lnTo>
                  <a:pt x="0" y="149"/>
                </a:lnTo>
                <a:lnTo>
                  <a:pt x="196" y="0"/>
                </a:lnTo>
                <a:lnTo>
                  <a:pt x="196" y="751"/>
                </a:lnTo>
                <a:lnTo>
                  <a:pt x="0" y="900"/>
                </a:lnTo>
                <a:close/>
              </a:path>
            </a:pathLst>
          </a:custGeom>
          <a:solidFill>
            <a:srgbClr val="4D1A33"/>
          </a:solidFill>
          <a:ln w="9525">
            <a:solidFill>
              <a:srgbClr val="000000"/>
            </a:solidFill>
            <a:prstDash val="solid"/>
            <a:round/>
            <a:headEnd/>
            <a:tailEnd/>
          </a:ln>
        </p:spPr>
        <p:txBody>
          <a:bodyPr/>
          <a:lstStyle/>
          <a:p>
            <a:endParaRPr lang="ar-JO"/>
          </a:p>
        </p:txBody>
      </p:sp>
      <p:sp>
        <p:nvSpPr>
          <p:cNvPr id="2097" name="Rectangle 51"/>
          <p:cNvSpPr>
            <a:spLocks noChangeArrowheads="1"/>
          </p:cNvSpPr>
          <p:nvPr/>
        </p:nvSpPr>
        <p:spPr bwMode="auto">
          <a:xfrm>
            <a:off x="6000750" y="2236788"/>
            <a:ext cx="922338" cy="1192212"/>
          </a:xfrm>
          <a:prstGeom prst="rect">
            <a:avLst/>
          </a:prstGeom>
          <a:solidFill>
            <a:srgbClr val="993366"/>
          </a:solidFill>
          <a:ln w="9525">
            <a:solidFill>
              <a:srgbClr val="000000"/>
            </a:solidFill>
            <a:miter lim="800000"/>
            <a:headEnd/>
            <a:tailEnd/>
          </a:ln>
        </p:spPr>
        <p:txBody>
          <a:bodyPr/>
          <a:lstStyle/>
          <a:p>
            <a:endParaRPr lang="en-US"/>
          </a:p>
        </p:txBody>
      </p:sp>
      <p:sp>
        <p:nvSpPr>
          <p:cNvPr id="2098" name="Freeform 52"/>
          <p:cNvSpPr>
            <a:spLocks/>
          </p:cNvSpPr>
          <p:nvPr/>
        </p:nvSpPr>
        <p:spPr bwMode="auto">
          <a:xfrm>
            <a:off x="6923088" y="1273175"/>
            <a:ext cx="311150" cy="963613"/>
          </a:xfrm>
          <a:custGeom>
            <a:avLst/>
            <a:gdLst>
              <a:gd name="T0" fmla="*/ 0 w 196"/>
              <a:gd name="T1" fmla="*/ 2147483647 h 607"/>
              <a:gd name="T2" fmla="*/ 0 w 196"/>
              <a:gd name="T3" fmla="*/ 2147483647 h 607"/>
              <a:gd name="T4" fmla="*/ 2147483647 w 196"/>
              <a:gd name="T5" fmla="*/ 0 h 607"/>
              <a:gd name="T6" fmla="*/ 2147483647 w 196"/>
              <a:gd name="T7" fmla="*/ 2147483647 h 607"/>
              <a:gd name="T8" fmla="*/ 0 w 196"/>
              <a:gd name="T9" fmla="*/ 2147483647 h 607"/>
              <a:gd name="T10" fmla="*/ 0 60000 65536"/>
              <a:gd name="T11" fmla="*/ 0 60000 65536"/>
              <a:gd name="T12" fmla="*/ 0 60000 65536"/>
              <a:gd name="T13" fmla="*/ 0 60000 65536"/>
              <a:gd name="T14" fmla="*/ 0 60000 65536"/>
              <a:gd name="T15" fmla="*/ 0 w 196"/>
              <a:gd name="T16" fmla="*/ 0 h 607"/>
              <a:gd name="T17" fmla="*/ 196 w 196"/>
              <a:gd name="T18" fmla="*/ 607 h 607"/>
            </a:gdLst>
            <a:ahLst/>
            <a:cxnLst>
              <a:cxn ang="T10">
                <a:pos x="T0" y="T1"/>
              </a:cxn>
              <a:cxn ang="T11">
                <a:pos x="T2" y="T3"/>
              </a:cxn>
              <a:cxn ang="T12">
                <a:pos x="T4" y="T5"/>
              </a:cxn>
              <a:cxn ang="T13">
                <a:pos x="T6" y="T7"/>
              </a:cxn>
              <a:cxn ang="T14">
                <a:pos x="T8" y="T9"/>
              </a:cxn>
            </a:cxnLst>
            <a:rect l="T15" t="T16" r="T17" b="T18"/>
            <a:pathLst>
              <a:path w="196" h="607">
                <a:moveTo>
                  <a:pt x="0" y="607"/>
                </a:moveTo>
                <a:lnTo>
                  <a:pt x="0" y="155"/>
                </a:lnTo>
                <a:lnTo>
                  <a:pt x="196" y="0"/>
                </a:lnTo>
                <a:lnTo>
                  <a:pt x="196" y="458"/>
                </a:lnTo>
                <a:lnTo>
                  <a:pt x="0" y="607"/>
                </a:lnTo>
                <a:close/>
              </a:path>
            </a:pathLst>
          </a:custGeom>
          <a:solidFill>
            <a:srgbClr val="808066"/>
          </a:solidFill>
          <a:ln w="9525">
            <a:solidFill>
              <a:srgbClr val="000000"/>
            </a:solidFill>
            <a:prstDash val="solid"/>
            <a:round/>
            <a:headEnd/>
            <a:tailEnd/>
          </a:ln>
        </p:spPr>
        <p:txBody>
          <a:bodyPr/>
          <a:lstStyle/>
          <a:p>
            <a:endParaRPr lang="ar-JO"/>
          </a:p>
        </p:txBody>
      </p:sp>
      <p:sp>
        <p:nvSpPr>
          <p:cNvPr id="2099" name="Rectangle 53"/>
          <p:cNvSpPr>
            <a:spLocks noChangeArrowheads="1"/>
          </p:cNvSpPr>
          <p:nvPr/>
        </p:nvSpPr>
        <p:spPr bwMode="auto">
          <a:xfrm>
            <a:off x="6000750" y="1519238"/>
            <a:ext cx="922338" cy="717550"/>
          </a:xfrm>
          <a:prstGeom prst="rect">
            <a:avLst/>
          </a:prstGeom>
          <a:solidFill>
            <a:srgbClr val="FFFFCC"/>
          </a:solidFill>
          <a:ln w="9525">
            <a:solidFill>
              <a:srgbClr val="000000"/>
            </a:solidFill>
            <a:miter lim="800000"/>
            <a:headEnd/>
            <a:tailEnd/>
          </a:ln>
        </p:spPr>
        <p:txBody>
          <a:bodyPr/>
          <a:lstStyle/>
          <a:p>
            <a:endParaRPr lang="en-US"/>
          </a:p>
        </p:txBody>
      </p:sp>
      <p:sp>
        <p:nvSpPr>
          <p:cNvPr id="2100" name="Freeform 54"/>
          <p:cNvSpPr>
            <a:spLocks/>
          </p:cNvSpPr>
          <p:nvPr/>
        </p:nvSpPr>
        <p:spPr bwMode="auto">
          <a:xfrm>
            <a:off x="6923088" y="1046163"/>
            <a:ext cx="311150" cy="473075"/>
          </a:xfrm>
          <a:custGeom>
            <a:avLst/>
            <a:gdLst>
              <a:gd name="T0" fmla="*/ 0 w 196"/>
              <a:gd name="T1" fmla="*/ 2147483647 h 298"/>
              <a:gd name="T2" fmla="*/ 0 w 196"/>
              <a:gd name="T3" fmla="*/ 2147483647 h 298"/>
              <a:gd name="T4" fmla="*/ 2147483647 w 196"/>
              <a:gd name="T5" fmla="*/ 0 h 298"/>
              <a:gd name="T6" fmla="*/ 2147483647 w 196"/>
              <a:gd name="T7" fmla="*/ 2147483647 h 298"/>
              <a:gd name="T8" fmla="*/ 0 w 196"/>
              <a:gd name="T9" fmla="*/ 2147483647 h 298"/>
              <a:gd name="T10" fmla="*/ 0 60000 65536"/>
              <a:gd name="T11" fmla="*/ 0 60000 65536"/>
              <a:gd name="T12" fmla="*/ 0 60000 65536"/>
              <a:gd name="T13" fmla="*/ 0 60000 65536"/>
              <a:gd name="T14" fmla="*/ 0 60000 65536"/>
              <a:gd name="T15" fmla="*/ 0 w 196"/>
              <a:gd name="T16" fmla="*/ 0 h 298"/>
              <a:gd name="T17" fmla="*/ 196 w 196"/>
              <a:gd name="T18" fmla="*/ 298 h 298"/>
            </a:gdLst>
            <a:ahLst/>
            <a:cxnLst>
              <a:cxn ang="T10">
                <a:pos x="T0" y="T1"/>
              </a:cxn>
              <a:cxn ang="T11">
                <a:pos x="T2" y="T3"/>
              </a:cxn>
              <a:cxn ang="T12">
                <a:pos x="T4" y="T5"/>
              </a:cxn>
              <a:cxn ang="T13">
                <a:pos x="T6" y="T7"/>
              </a:cxn>
              <a:cxn ang="T14">
                <a:pos x="T8" y="T9"/>
              </a:cxn>
            </a:cxnLst>
            <a:rect l="T15" t="T16" r="T17" b="T18"/>
            <a:pathLst>
              <a:path w="196" h="298">
                <a:moveTo>
                  <a:pt x="0" y="298"/>
                </a:moveTo>
                <a:lnTo>
                  <a:pt x="0" y="155"/>
                </a:lnTo>
                <a:lnTo>
                  <a:pt x="196" y="0"/>
                </a:lnTo>
                <a:lnTo>
                  <a:pt x="196" y="143"/>
                </a:lnTo>
                <a:lnTo>
                  <a:pt x="0" y="298"/>
                </a:lnTo>
                <a:close/>
              </a:path>
            </a:pathLst>
          </a:custGeom>
          <a:solidFill>
            <a:srgbClr val="668080"/>
          </a:solidFill>
          <a:ln w="9525">
            <a:solidFill>
              <a:srgbClr val="000000"/>
            </a:solidFill>
            <a:prstDash val="solid"/>
            <a:round/>
            <a:headEnd/>
            <a:tailEnd/>
          </a:ln>
        </p:spPr>
        <p:txBody>
          <a:bodyPr/>
          <a:lstStyle/>
          <a:p>
            <a:endParaRPr lang="ar-JO"/>
          </a:p>
        </p:txBody>
      </p:sp>
      <p:sp>
        <p:nvSpPr>
          <p:cNvPr id="2101" name="Rectangle 55"/>
          <p:cNvSpPr>
            <a:spLocks noChangeArrowheads="1"/>
          </p:cNvSpPr>
          <p:nvPr/>
        </p:nvSpPr>
        <p:spPr bwMode="auto">
          <a:xfrm>
            <a:off x="6000750" y="1292225"/>
            <a:ext cx="922338" cy="227013"/>
          </a:xfrm>
          <a:prstGeom prst="rect">
            <a:avLst/>
          </a:prstGeom>
          <a:solidFill>
            <a:srgbClr val="CCFFFF"/>
          </a:solidFill>
          <a:ln w="9525">
            <a:solidFill>
              <a:srgbClr val="000000"/>
            </a:solidFill>
            <a:miter lim="800000"/>
            <a:headEnd/>
            <a:tailEnd/>
          </a:ln>
        </p:spPr>
        <p:txBody>
          <a:bodyPr/>
          <a:lstStyle/>
          <a:p>
            <a:endParaRPr lang="en-US"/>
          </a:p>
        </p:txBody>
      </p:sp>
      <p:sp>
        <p:nvSpPr>
          <p:cNvPr id="2102" name="Freeform 56"/>
          <p:cNvSpPr>
            <a:spLocks/>
          </p:cNvSpPr>
          <p:nvPr/>
        </p:nvSpPr>
        <p:spPr bwMode="auto">
          <a:xfrm>
            <a:off x="6000750" y="1046163"/>
            <a:ext cx="1233488"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81" y="155"/>
                </a:moveTo>
                <a:lnTo>
                  <a:pt x="777" y="0"/>
                </a:lnTo>
                <a:lnTo>
                  <a:pt x="201" y="0"/>
                </a:lnTo>
                <a:lnTo>
                  <a:pt x="0" y="155"/>
                </a:lnTo>
                <a:lnTo>
                  <a:pt x="581" y="155"/>
                </a:lnTo>
                <a:close/>
              </a:path>
            </a:pathLst>
          </a:custGeom>
          <a:solidFill>
            <a:srgbClr val="99BFBF"/>
          </a:solidFill>
          <a:ln w="9525">
            <a:solidFill>
              <a:srgbClr val="000000"/>
            </a:solidFill>
            <a:prstDash val="solid"/>
            <a:round/>
            <a:headEnd/>
            <a:tailEnd/>
          </a:ln>
        </p:spPr>
        <p:txBody>
          <a:bodyPr/>
          <a:lstStyle/>
          <a:p>
            <a:endParaRPr lang="ar-JO"/>
          </a:p>
        </p:txBody>
      </p:sp>
      <p:sp>
        <p:nvSpPr>
          <p:cNvPr id="2103" name="Rectangle 57"/>
          <p:cNvSpPr>
            <a:spLocks noChangeArrowheads="1"/>
          </p:cNvSpPr>
          <p:nvPr/>
        </p:nvSpPr>
        <p:spPr bwMode="auto">
          <a:xfrm>
            <a:off x="6257925" y="469265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55,8%</a:t>
            </a:r>
            <a:endParaRPr lang="en-US" sz="2400"/>
          </a:p>
        </p:txBody>
      </p:sp>
      <p:sp>
        <p:nvSpPr>
          <p:cNvPr id="2104" name="Rectangle 58"/>
          <p:cNvSpPr>
            <a:spLocks noChangeArrowheads="1"/>
          </p:cNvSpPr>
          <p:nvPr/>
        </p:nvSpPr>
        <p:spPr bwMode="auto">
          <a:xfrm>
            <a:off x="6257925" y="274637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24,6%</a:t>
            </a:r>
            <a:endParaRPr lang="en-US" sz="2400"/>
          </a:p>
        </p:txBody>
      </p:sp>
      <p:sp>
        <p:nvSpPr>
          <p:cNvPr id="2105" name="Rectangle 59"/>
          <p:cNvSpPr>
            <a:spLocks noChangeArrowheads="1"/>
          </p:cNvSpPr>
          <p:nvPr/>
        </p:nvSpPr>
        <p:spPr bwMode="auto">
          <a:xfrm>
            <a:off x="6257925" y="17922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14,9%</a:t>
            </a:r>
            <a:endParaRPr lang="en-US" sz="2400"/>
          </a:p>
        </p:txBody>
      </p:sp>
      <p:sp>
        <p:nvSpPr>
          <p:cNvPr id="2106" name="Rectangle 60"/>
          <p:cNvSpPr>
            <a:spLocks noChangeArrowheads="1"/>
          </p:cNvSpPr>
          <p:nvPr/>
        </p:nvSpPr>
        <p:spPr bwMode="auto">
          <a:xfrm>
            <a:off x="6292850" y="1319213"/>
            <a:ext cx="40798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4,7%</a:t>
            </a:r>
            <a:endParaRPr lang="en-US" sz="2400"/>
          </a:p>
        </p:txBody>
      </p:sp>
      <p:sp>
        <p:nvSpPr>
          <p:cNvPr id="2107" name="Line 61"/>
          <p:cNvSpPr>
            <a:spLocks noChangeShapeType="1"/>
          </p:cNvSpPr>
          <p:nvPr/>
        </p:nvSpPr>
        <p:spPr bwMode="auto">
          <a:xfrm flipV="1">
            <a:off x="520700" y="1473200"/>
            <a:ext cx="1588" cy="4848225"/>
          </a:xfrm>
          <a:prstGeom prst="line">
            <a:avLst/>
          </a:prstGeom>
          <a:noFill/>
          <a:ln w="0">
            <a:solidFill>
              <a:srgbClr val="000000"/>
            </a:solidFill>
            <a:round/>
            <a:headEnd/>
            <a:tailEnd/>
          </a:ln>
        </p:spPr>
        <p:txBody>
          <a:bodyPr/>
          <a:lstStyle/>
          <a:p>
            <a:endParaRPr lang="ar-JO"/>
          </a:p>
        </p:txBody>
      </p:sp>
      <p:sp>
        <p:nvSpPr>
          <p:cNvPr id="2108" name="Line 62"/>
          <p:cNvSpPr>
            <a:spLocks noChangeShapeType="1"/>
          </p:cNvSpPr>
          <p:nvPr/>
        </p:nvSpPr>
        <p:spPr bwMode="auto">
          <a:xfrm flipH="1">
            <a:off x="439738" y="6321425"/>
            <a:ext cx="80962" cy="1588"/>
          </a:xfrm>
          <a:prstGeom prst="line">
            <a:avLst/>
          </a:prstGeom>
          <a:noFill/>
          <a:ln w="0">
            <a:solidFill>
              <a:srgbClr val="000000"/>
            </a:solidFill>
            <a:round/>
            <a:headEnd/>
            <a:tailEnd/>
          </a:ln>
        </p:spPr>
        <p:txBody>
          <a:bodyPr/>
          <a:lstStyle/>
          <a:p>
            <a:endParaRPr lang="ar-JO"/>
          </a:p>
        </p:txBody>
      </p:sp>
      <p:sp>
        <p:nvSpPr>
          <p:cNvPr id="2109" name="Line 63"/>
          <p:cNvSpPr>
            <a:spLocks noChangeShapeType="1"/>
          </p:cNvSpPr>
          <p:nvPr/>
        </p:nvSpPr>
        <p:spPr bwMode="auto">
          <a:xfrm flipH="1">
            <a:off x="439738" y="5838825"/>
            <a:ext cx="80962" cy="1588"/>
          </a:xfrm>
          <a:prstGeom prst="line">
            <a:avLst/>
          </a:prstGeom>
          <a:noFill/>
          <a:ln w="0">
            <a:solidFill>
              <a:srgbClr val="000000"/>
            </a:solidFill>
            <a:round/>
            <a:headEnd/>
            <a:tailEnd/>
          </a:ln>
        </p:spPr>
        <p:txBody>
          <a:bodyPr/>
          <a:lstStyle/>
          <a:p>
            <a:endParaRPr lang="ar-JO"/>
          </a:p>
        </p:txBody>
      </p:sp>
      <p:sp>
        <p:nvSpPr>
          <p:cNvPr id="2110" name="Line 64"/>
          <p:cNvSpPr>
            <a:spLocks noChangeShapeType="1"/>
          </p:cNvSpPr>
          <p:nvPr/>
        </p:nvSpPr>
        <p:spPr bwMode="auto">
          <a:xfrm flipH="1">
            <a:off x="439738" y="5348288"/>
            <a:ext cx="80962" cy="1587"/>
          </a:xfrm>
          <a:prstGeom prst="line">
            <a:avLst/>
          </a:prstGeom>
          <a:noFill/>
          <a:ln w="0">
            <a:solidFill>
              <a:srgbClr val="000000"/>
            </a:solidFill>
            <a:round/>
            <a:headEnd/>
            <a:tailEnd/>
          </a:ln>
        </p:spPr>
        <p:txBody>
          <a:bodyPr/>
          <a:lstStyle/>
          <a:p>
            <a:endParaRPr lang="ar-JO"/>
          </a:p>
        </p:txBody>
      </p:sp>
      <p:sp>
        <p:nvSpPr>
          <p:cNvPr id="2111" name="Line 65"/>
          <p:cNvSpPr>
            <a:spLocks noChangeShapeType="1"/>
          </p:cNvSpPr>
          <p:nvPr/>
        </p:nvSpPr>
        <p:spPr bwMode="auto">
          <a:xfrm flipH="1">
            <a:off x="439738" y="4865688"/>
            <a:ext cx="80962" cy="1587"/>
          </a:xfrm>
          <a:prstGeom prst="line">
            <a:avLst/>
          </a:prstGeom>
          <a:noFill/>
          <a:ln w="0">
            <a:solidFill>
              <a:srgbClr val="000000"/>
            </a:solidFill>
            <a:round/>
            <a:headEnd/>
            <a:tailEnd/>
          </a:ln>
        </p:spPr>
        <p:txBody>
          <a:bodyPr/>
          <a:lstStyle/>
          <a:p>
            <a:endParaRPr lang="ar-JO"/>
          </a:p>
        </p:txBody>
      </p:sp>
      <p:sp>
        <p:nvSpPr>
          <p:cNvPr id="2112" name="Line 66"/>
          <p:cNvSpPr>
            <a:spLocks noChangeShapeType="1"/>
          </p:cNvSpPr>
          <p:nvPr/>
        </p:nvSpPr>
        <p:spPr bwMode="auto">
          <a:xfrm flipH="1">
            <a:off x="439738" y="4384675"/>
            <a:ext cx="80962" cy="1588"/>
          </a:xfrm>
          <a:prstGeom prst="line">
            <a:avLst/>
          </a:prstGeom>
          <a:noFill/>
          <a:ln w="0">
            <a:solidFill>
              <a:srgbClr val="000000"/>
            </a:solidFill>
            <a:round/>
            <a:headEnd/>
            <a:tailEnd/>
          </a:ln>
        </p:spPr>
        <p:txBody>
          <a:bodyPr/>
          <a:lstStyle/>
          <a:p>
            <a:endParaRPr lang="ar-JO"/>
          </a:p>
        </p:txBody>
      </p:sp>
      <p:sp>
        <p:nvSpPr>
          <p:cNvPr id="2113" name="Line 67"/>
          <p:cNvSpPr>
            <a:spLocks noChangeShapeType="1"/>
          </p:cNvSpPr>
          <p:nvPr/>
        </p:nvSpPr>
        <p:spPr bwMode="auto">
          <a:xfrm flipH="1">
            <a:off x="439738" y="3892550"/>
            <a:ext cx="80962" cy="1588"/>
          </a:xfrm>
          <a:prstGeom prst="line">
            <a:avLst/>
          </a:prstGeom>
          <a:noFill/>
          <a:ln w="0">
            <a:solidFill>
              <a:srgbClr val="000000"/>
            </a:solidFill>
            <a:round/>
            <a:headEnd/>
            <a:tailEnd/>
          </a:ln>
        </p:spPr>
        <p:txBody>
          <a:bodyPr/>
          <a:lstStyle/>
          <a:p>
            <a:endParaRPr lang="ar-JO"/>
          </a:p>
        </p:txBody>
      </p:sp>
      <p:sp>
        <p:nvSpPr>
          <p:cNvPr id="2114" name="Line 68"/>
          <p:cNvSpPr>
            <a:spLocks noChangeShapeType="1"/>
          </p:cNvSpPr>
          <p:nvPr/>
        </p:nvSpPr>
        <p:spPr bwMode="auto">
          <a:xfrm flipH="1">
            <a:off x="439738" y="3411538"/>
            <a:ext cx="80962" cy="1587"/>
          </a:xfrm>
          <a:prstGeom prst="line">
            <a:avLst/>
          </a:prstGeom>
          <a:noFill/>
          <a:ln w="0">
            <a:solidFill>
              <a:srgbClr val="000000"/>
            </a:solidFill>
            <a:round/>
            <a:headEnd/>
            <a:tailEnd/>
          </a:ln>
        </p:spPr>
        <p:txBody>
          <a:bodyPr/>
          <a:lstStyle/>
          <a:p>
            <a:endParaRPr lang="ar-JO"/>
          </a:p>
        </p:txBody>
      </p:sp>
      <p:sp>
        <p:nvSpPr>
          <p:cNvPr id="2115" name="Line 69"/>
          <p:cNvSpPr>
            <a:spLocks noChangeShapeType="1"/>
          </p:cNvSpPr>
          <p:nvPr/>
        </p:nvSpPr>
        <p:spPr bwMode="auto">
          <a:xfrm flipH="1">
            <a:off x="439738" y="2928938"/>
            <a:ext cx="80962" cy="1587"/>
          </a:xfrm>
          <a:prstGeom prst="line">
            <a:avLst/>
          </a:prstGeom>
          <a:noFill/>
          <a:ln w="0">
            <a:solidFill>
              <a:srgbClr val="000000"/>
            </a:solidFill>
            <a:round/>
            <a:headEnd/>
            <a:tailEnd/>
          </a:ln>
        </p:spPr>
        <p:txBody>
          <a:bodyPr/>
          <a:lstStyle/>
          <a:p>
            <a:endParaRPr lang="ar-JO"/>
          </a:p>
        </p:txBody>
      </p:sp>
      <p:sp>
        <p:nvSpPr>
          <p:cNvPr id="2116" name="Line 70"/>
          <p:cNvSpPr>
            <a:spLocks noChangeShapeType="1"/>
          </p:cNvSpPr>
          <p:nvPr/>
        </p:nvSpPr>
        <p:spPr bwMode="auto">
          <a:xfrm flipH="1">
            <a:off x="439738" y="2436813"/>
            <a:ext cx="80962" cy="1587"/>
          </a:xfrm>
          <a:prstGeom prst="line">
            <a:avLst/>
          </a:prstGeom>
          <a:noFill/>
          <a:ln w="0">
            <a:solidFill>
              <a:srgbClr val="000000"/>
            </a:solidFill>
            <a:round/>
            <a:headEnd/>
            <a:tailEnd/>
          </a:ln>
        </p:spPr>
        <p:txBody>
          <a:bodyPr/>
          <a:lstStyle/>
          <a:p>
            <a:endParaRPr lang="ar-JO"/>
          </a:p>
        </p:txBody>
      </p:sp>
      <p:sp>
        <p:nvSpPr>
          <p:cNvPr id="2117" name="Line 71"/>
          <p:cNvSpPr>
            <a:spLocks noChangeShapeType="1"/>
          </p:cNvSpPr>
          <p:nvPr/>
        </p:nvSpPr>
        <p:spPr bwMode="auto">
          <a:xfrm flipH="1">
            <a:off x="439738" y="1955800"/>
            <a:ext cx="80962" cy="1588"/>
          </a:xfrm>
          <a:prstGeom prst="line">
            <a:avLst/>
          </a:prstGeom>
          <a:noFill/>
          <a:ln w="0">
            <a:solidFill>
              <a:srgbClr val="000000"/>
            </a:solidFill>
            <a:round/>
            <a:headEnd/>
            <a:tailEnd/>
          </a:ln>
        </p:spPr>
        <p:txBody>
          <a:bodyPr/>
          <a:lstStyle/>
          <a:p>
            <a:endParaRPr lang="ar-JO"/>
          </a:p>
        </p:txBody>
      </p:sp>
      <p:sp>
        <p:nvSpPr>
          <p:cNvPr id="2118" name="Line 72"/>
          <p:cNvSpPr>
            <a:spLocks noChangeShapeType="1"/>
          </p:cNvSpPr>
          <p:nvPr/>
        </p:nvSpPr>
        <p:spPr bwMode="auto">
          <a:xfrm flipH="1">
            <a:off x="439738" y="1473200"/>
            <a:ext cx="80962" cy="1588"/>
          </a:xfrm>
          <a:prstGeom prst="line">
            <a:avLst/>
          </a:prstGeom>
          <a:noFill/>
          <a:ln w="0">
            <a:solidFill>
              <a:srgbClr val="000000"/>
            </a:solidFill>
            <a:round/>
            <a:headEnd/>
            <a:tailEnd/>
          </a:ln>
        </p:spPr>
        <p:txBody>
          <a:bodyPr/>
          <a:lstStyle/>
          <a:p>
            <a:endParaRPr lang="ar-JO"/>
          </a:p>
        </p:txBody>
      </p:sp>
      <p:sp>
        <p:nvSpPr>
          <p:cNvPr id="2119" name="Rectangle 73"/>
          <p:cNvSpPr>
            <a:spLocks noChangeArrowheads="1"/>
          </p:cNvSpPr>
          <p:nvPr/>
        </p:nvSpPr>
        <p:spPr bwMode="auto">
          <a:xfrm>
            <a:off x="209550" y="6238875"/>
            <a:ext cx="2841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2120" name="Rectangle 74"/>
          <p:cNvSpPr>
            <a:spLocks noChangeArrowheads="1"/>
          </p:cNvSpPr>
          <p:nvPr/>
        </p:nvSpPr>
        <p:spPr bwMode="auto">
          <a:xfrm>
            <a:off x="130175" y="5757863"/>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2121" name="Rectangle 75"/>
          <p:cNvSpPr>
            <a:spLocks noChangeArrowheads="1"/>
          </p:cNvSpPr>
          <p:nvPr/>
        </p:nvSpPr>
        <p:spPr bwMode="auto">
          <a:xfrm>
            <a:off x="130175" y="526573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2122" name="Rectangle 76"/>
          <p:cNvSpPr>
            <a:spLocks noChangeArrowheads="1"/>
          </p:cNvSpPr>
          <p:nvPr/>
        </p:nvSpPr>
        <p:spPr bwMode="auto">
          <a:xfrm>
            <a:off x="130175" y="47847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2123" name="Rectangle 77"/>
          <p:cNvSpPr>
            <a:spLocks noChangeArrowheads="1"/>
          </p:cNvSpPr>
          <p:nvPr/>
        </p:nvSpPr>
        <p:spPr bwMode="auto">
          <a:xfrm>
            <a:off x="130175" y="43021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2124" name="Rectangle 78"/>
          <p:cNvSpPr>
            <a:spLocks noChangeArrowheads="1"/>
          </p:cNvSpPr>
          <p:nvPr/>
        </p:nvSpPr>
        <p:spPr bwMode="auto">
          <a:xfrm>
            <a:off x="130175" y="38115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2125" name="Rectangle 79"/>
          <p:cNvSpPr>
            <a:spLocks noChangeArrowheads="1"/>
          </p:cNvSpPr>
          <p:nvPr/>
        </p:nvSpPr>
        <p:spPr bwMode="auto">
          <a:xfrm>
            <a:off x="130175" y="33289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2126" name="Rectangle 80"/>
          <p:cNvSpPr>
            <a:spLocks noChangeArrowheads="1"/>
          </p:cNvSpPr>
          <p:nvPr/>
        </p:nvSpPr>
        <p:spPr bwMode="auto">
          <a:xfrm>
            <a:off x="130175" y="28463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2127" name="Rectangle 81"/>
          <p:cNvSpPr>
            <a:spLocks noChangeArrowheads="1"/>
          </p:cNvSpPr>
          <p:nvPr/>
        </p:nvSpPr>
        <p:spPr bwMode="auto">
          <a:xfrm>
            <a:off x="130175" y="23558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2128" name="Rectangle 82"/>
          <p:cNvSpPr>
            <a:spLocks noChangeArrowheads="1"/>
          </p:cNvSpPr>
          <p:nvPr/>
        </p:nvSpPr>
        <p:spPr bwMode="auto">
          <a:xfrm>
            <a:off x="130175" y="18732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2129" name="Rectangle 83"/>
          <p:cNvSpPr>
            <a:spLocks noChangeArrowheads="1"/>
          </p:cNvSpPr>
          <p:nvPr/>
        </p:nvSpPr>
        <p:spPr bwMode="auto">
          <a:xfrm>
            <a:off x="49213" y="1392238"/>
            <a:ext cx="44291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2130" name="Line 84"/>
          <p:cNvSpPr>
            <a:spLocks noChangeShapeType="1"/>
          </p:cNvSpPr>
          <p:nvPr/>
        </p:nvSpPr>
        <p:spPr bwMode="auto">
          <a:xfrm>
            <a:off x="520700" y="6321425"/>
            <a:ext cx="6845300" cy="1588"/>
          </a:xfrm>
          <a:prstGeom prst="line">
            <a:avLst/>
          </a:prstGeom>
          <a:noFill/>
          <a:ln w="0">
            <a:solidFill>
              <a:srgbClr val="000000"/>
            </a:solidFill>
            <a:round/>
            <a:headEnd/>
            <a:tailEnd/>
          </a:ln>
        </p:spPr>
        <p:txBody>
          <a:bodyPr/>
          <a:lstStyle/>
          <a:p>
            <a:endParaRPr lang="ar-JO"/>
          </a:p>
        </p:txBody>
      </p:sp>
      <p:sp>
        <p:nvSpPr>
          <p:cNvPr id="2131" name="Line 85"/>
          <p:cNvSpPr>
            <a:spLocks noChangeShapeType="1"/>
          </p:cNvSpPr>
          <p:nvPr/>
        </p:nvSpPr>
        <p:spPr bwMode="auto">
          <a:xfrm>
            <a:off x="520700" y="6321425"/>
            <a:ext cx="1588" cy="82550"/>
          </a:xfrm>
          <a:prstGeom prst="line">
            <a:avLst/>
          </a:prstGeom>
          <a:noFill/>
          <a:ln w="0">
            <a:solidFill>
              <a:srgbClr val="000000"/>
            </a:solidFill>
            <a:round/>
            <a:headEnd/>
            <a:tailEnd/>
          </a:ln>
        </p:spPr>
        <p:txBody>
          <a:bodyPr/>
          <a:lstStyle/>
          <a:p>
            <a:endParaRPr lang="ar-JO"/>
          </a:p>
        </p:txBody>
      </p:sp>
      <p:sp>
        <p:nvSpPr>
          <p:cNvPr id="2132" name="Line 86"/>
          <p:cNvSpPr>
            <a:spLocks noChangeShapeType="1"/>
          </p:cNvSpPr>
          <p:nvPr/>
        </p:nvSpPr>
        <p:spPr bwMode="auto">
          <a:xfrm>
            <a:off x="2798763" y="6321425"/>
            <a:ext cx="1587" cy="82550"/>
          </a:xfrm>
          <a:prstGeom prst="line">
            <a:avLst/>
          </a:prstGeom>
          <a:noFill/>
          <a:ln w="0">
            <a:solidFill>
              <a:srgbClr val="000000"/>
            </a:solidFill>
            <a:round/>
            <a:headEnd/>
            <a:tailEnd/>
          </a:ln>
        </p:spPr>
        <p:txBody>
          <a:bodyPr/>
          <a:lstStyle/>
          <a:p>
            <a:endParaRPr lang="ar-JO"/>
          </a:p>
        </p:txBody>
      </p:sp>
      <p:sp>
        <p:nvSpPr>
          <p:cNvPr id="2133" name="Line 87"/>
          <p:cNvSpPr>
            <a:spLocks noChangeShapeType="1"/>
          </p:cNvSpPr>
          <p:nvPr/>
        </p:nvSpPr>
        <p:spPr bwMode="auto">
          <a:xfrm>
            <a:off x="5087938" y="6321425"/>
            <a:ext cx="1587" cy="82550"/>
          </a:xfrm>
          <a:prstGeom prst="line">
            <a:avLst/>
          </a:prstGeom>
          <a:noFill/>
          <a:ln w="0">
            <a:solidFill>
              <a:srgbClr val="000000"/>
            </a:solidFill>
            <a:round/>
            <a:headEnd/>
            <a:tailEnd/>
          </a:ln>
        </p:spPr>
        <p:txBody>
          <a:bodyPr/>
          <a:lstStyle/>
          <a:p>
            <a:endParaRPr lang="ar-JO"/>
          </a:p>
        </p:txBody>
      </p:sp>
      <p:sp>
        <p:nvSpPr>
          <p:cNvPr id="2134" name="Line 88"/>
          <p:cNvSpPr>
            <a:spLocks noChangeShapeType="1"/>
          </p:cNvSpPr>
          <p:nvPr/>
        </p:nvSpPr>
        <p:spPr bwMode="auto">
          <a:xfrm>
            <a:off x="7366000" y="6321425"/>
            <a:ext cx="1588" cy="82550"/>
          </a:xfrm>
          <a:prstGeom prst="line">
            <a:avLst/>
          </a:prstGeom>
          <a:noFill/>
          <a:ln w="0">
            <a:solidFill>
              <a:srgbClr val="000000"/>
            </a:solidFill>
            <a:round/>
            <a:headEnd/>
            <a:tailEnd/>
          </a:ln>
        </p:spPr>
        <p:txBody>
          <a:bodyPr/>
          <a:lstStyle/>
          <a:p>
            <a:endParaRPr lang="ar-JO"/>
          </a:p>
        </p:txBody>
      </p:sp>
      <p:sp>
        <p:nvSpPr>
          <p:cNvPr id="2135" name="Rectangle 89"/>
          <p:cNvSpPr>
            <a:spLocks noChangeArrowheads="1"/>
          </p:cNvSpPr>
          <p:nvPr/>
        </p:nvSpPr>
        <p:spPr bwMode="auto">
          <a:xfrm>
            <a:off x="1406525" y="64389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2136" name="Rectangle 90"/>
          <p:cNvSpPr>
            <a:spLocks noChangeArrowheads="1"/>
          </p:cNvSpPr>
          <p:nvPr/>
        </p:nvSpPr>
        <p:spPr bwMode="auto">
          <a:xfrm>
            <a:off x="3659188" y="64389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2137" name="Rectangle 91"/>
          <p:cNvSpPr>
            <a:spLocks noChangeArrowheads="1"/>
          </p:cNvSpPr>
          <p:nvPr/>
        </p:nvSpPr>
        <p:spPr bwMode="auto">
          <a:xfrm>
            <a:off x="6010275" y="6438900"/>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2138" name="Rectangle 92"/>
          <p:cNvSpPr>
            <a:spLocks noChangeArrowheads="1"/>
          </p:cNvSpPr>
          <p:nvPr/>
        </p:nvSpPr>
        <p:spPr bwMode="auto">
          <a:xfrm>
            <a:off x="-304800" y="-190500"/>
            <a:ext cx="96837" cy="46037"/>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2139" name="Rectangle 93"/>
          <p:cNvSpPr>
            <a:spLocks noChangeArrowheads="1"/>
          </p:cNvSpPr>
          <p:nvPr/>
        </p:nvSpPr>
        <p:spPr bwMode="auto">
          <a:xfrm>
            <a:off x="228600" y="152400"/>
            <a:ext cx="8661400" cy="320675"/>
          </a:xfrm>
          <a:prstGeom prst="rect">
            <a:avLst/>
          </a:prstGeom>
          <a:noFill/>
          <a:ln w="9525">
            <a:noFill/>
            <a:miter lim="800000"/>
            <a:headEnd/>
            <a:tailEnd/>
          </a:ln>
        </p:spPr>
        <p:txBody>
          <a:bodyPr wrap="none" lIns="0" tIns="0" rIns="0" bIns="0">
            <a:spAutoFit/>
          </a:bodyPr>
          <a:lstStyle/>
          <a:p>
            <a:r>
              <a:rPr lang="en-US" sz="2100" b="1">
                <a:solidFill>
                  <a:srgbClr val="FFFFFF"/>
                </a:solidFill>
                <a:latin typeface="Arial" pitchFamily="34" charset="0"/>
              </a:rPr>
              <a:t>PROPORTION OF MORTALITY IN DIFFERENT AGE-GROUPS  (MEN)</a:t>
            </a:r>
            <a:r>
              <a:rPr lang="en-US" sz="1700" b="1">
                <a:solidFill>
                  <a:srgbClr val="FFFFFF"/>
                </a:solidFill>
                <a:latin typeface="Arial" pitchFamily="34" charset="0"/>
              </a:rPr>
              <a:t> </a:t>
            </a:r>
            <a:endParaRPr lang="en-US" sz="2400">
              <a:latin typeface="Arial" pitchFamily="34" charset="0"/>
            </a:endParaRPr>
          </a:p>
        </p:txBody>
      </p:sp>
      <p:sp>
        <p:nvSpPr>
          <p:cNvPr id="2140" name="Rectangle 94"/>
          <p:cNvSpPr>
            <a:spLocks noChangeArrowheads="1"/>
          </p:cNvSpPr>
          <p:nvPr/>
        </p:nvSpPr>
        <p:spPr bwMode="auto">
          <a:xfrm>
            <a:off x="8001000" y="3246438"/>
            <a:ext cx="1112838" cy="1055687"/>
          </a:xfrm>
          <a:prstGeom prst="rect">
            <a:avLst/>
          </a:prstGeom>
          <a:solidFill>
            <a:srgbClr val="FFFFFF"/>
          </a:solidFill>
          <a:ln w="0">
            <a:solidFill>
              <a:srgbClr val="000000"/>
            </a:solidFill>
            <a:miter lim="800000"/>
            <a:headEnd/>
            <a:tailEnd/>
          </a:ln>
        </p:spPr>
        <p:txBody>
          <a:bodyPr/>
          <a:lstStyle/>
          <a:p>
            <a:endParaRPr lang="en-US"/>
          </a:p>
        </p:txBody>
      </p:sp>
      <p:sp>
        <p:nvSpPr>
          <p:cNvPr id="2141" name="Rectangle 95"/>
          <p:cNvSpPr>
            <a:spLocks noChangeArrowheads="1"/>
          </p:cNvSpPr>
          <p:nvPr/>
        </p:nvSpPr>
        <p:spPr bwMode="auto">
          <a:xfrm>
            <a:off x="8077200" y="3338513"/>
            <a:ext cx="96838" cy="100012"/>
          </a:xfrm>
          <a:prstGeom prst="rect">
            <a:avLst/>
          </a:prstGeom>
          <a:solidFill>
            <a:srgbClr val="CCFFFF"/>
          </a:solidFill>
          <a:ln w="9525">
            <a:solidFill>
              <a:srgbClr val="000000"/>
            </a:solidFill>
            <a:miter lim="800000"/>
            <a:headEnd/>
            <a:tailEnd/>
          </a:ln>
        </p:spPr>
        <p:txBody>
          <a:bodyPr/>
          <a:lstStyle/>
          <a:p>
            <a:endParaRPr lang="en-US"/>
          </a:p>
        </p:txBody>
      </p:sp>
      <p:sp>
        <p:nvSpPr>
          <p:cNvPr id="2142" name="Rectangle 96"/>
          <p:cNvSpPr>
            <a:spLocks noChangeArrowheads="1"/>
          </p:cNvSpPr>
          <p:nvPr/>
        </p:nvSpPr>
        <p:spPr bwMode="auto">
          <a:xfrm>
            <a:off x="8305800" y="3282950"/>
            <a:ext cx="77946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2143" name="Rectangle 97"/>
          <p:cNvSpPr>
            <a:spLocks noChangeArrowheads="1"/>
          </p:cNvSpPr>
          <p:nvPr/>
        </p:nvSpPr>
        <p:spPr bwMode="auto">
          <a:xfrm>
            <a:off x="8077200" y="3602038"/>
            <a:ext cx="96838" cy="100012"/>
          </a:xfrm>
          <a:prstGeom prst="rect">
            <a:avLst/>
          </a:prstGeom>
          <a:solidFill>
            <a:srgbClr val="FFFFCC"/>
          </a:solidFill>
          <a:ln w="9525">
            <a:solidFill>
              <a:srgbClr val="000000"/>
            </a:solidFill>
            <a:miter lim="800000"/>
            <a:headEnd/>
            <a:tailEnd/>
          </a:ln>
        </p:spPr>
        <p:txBody>
          <a:bodyPr/>
          <a:lstStyle/>
          <a:p>
            <a:endParaRPr lang="en-US"/>
          </a:p>
        </p:txBody>
      </p:sp>
      <p:sp>
        <p:nvSpPr>
          <p:cNvPr id="2144" name="Rectangle 98"/>
          <p:cNvSpPr>
            <a:spLocks noChangeArrowheads="1"/>
          </p:cNvSpPr>
          <p:nvPr/>
        </p:nvSpPr>
        <p:spPr bwMode="auto">
          <a:xfrm>
            <a:off x="8305800" y="3546475"/>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2145" name="Rectangle 99"/>
          <p:cNvSpPr>
            <a:spLocks noChangeArrowheads="1"/>
          </p:cNvSpPr>
          <p:nvPr/>
        </p:nvSpPr>
        <p:spPr bwMode="auto">
          <a:xfrm>
            <a:off x="8077200" y="3856038"/>
            <a:ext cx="96838" cy="100012"/>
          </a:xfrm>
          <a:prstGeom prst="rect">
            <a:avLst/>
          </a:prstGeom>
          <a:solidFill>
            <a:srgbClr val="993366"/>
          </a:solidFill>
          <a:ln w="9525">
            <a:solidFill>
              <a:srgbClr val="000000"/>
            </a:solidFill>
            <a:miter lim="800000"/>
            <a:headEnd/>
            <a:tailEnd/>
          </a:ln>
        </p:spPr>
        <p:txBody>
          <a:bodyPr/>
          <a:lstStyle/>
          <a:p>
            <a:endParaRPr lang="en-US"/>
          </a:p>
        </p:txBody>
      </p:sp>
      <p:sp>
        <p:nvSpPr>
          <p:cNvPr id="2146" name="Rectangle 100"/>
          <p:cNvSpPr>
            <a:spLocks noChangeArrowheads="1"/>
          </p:cNvSpPr>
          <p:nvPr/>
        </p:nvSpPr>
        <p:spPr bwMode="auto">
          <a:xfrm>
            <a:off x="8305800" y="3802063"/>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2147" name="Rectangle 101"/>
          <p:cNvSpPr>
            <a:spLocks noChangeArrowheads="1"/>
          </p:cNvSpPr>
          <p:nvPr/>
        </p:nvSpPr>
        <p:spPr bwMode="auto">
          <a:xfrm>
            <a:off x="8077200" y="4119563"/>
            <a:ext cx="96838" cy="100012"/>
          </a:xfrm>
          <a:prstGeom prst="rect">
            <a:avLst/>
          </a:prstGeom>
          <a:solidFill>
            <a:srgbClr val="9999FF"/>
          </a:solidFill>
          <a:ln w="9525">
            <a:solidFill>
              <a:srgbClr val="000000"/>
            </a:solidFill>
            <a:miter lim="800000"/>
            <a:headEnd/>
            <a:tailEnd/>
          </a:ln>
        </p:spPr>
        <p:txBody>
          <a:bodyPr/>
          <a:lstStyle/>
          <a:p>
            <a:endParaRPr lang="en-US"/>
          </a:p>
        </p:txBody>
      </p:sp>
      <p:sp>
        <p:nvSpPr>
          <p:cNvPr id="2148" name="Rectangle 102"/>
          <p:cNvSpPr>
            <a:spLocks noChangeArrowheads="1"/>
          </p:cNvSpPr>
          <p:nvPr/>
        </p:nvSpPr>
        <p:spPr bwMode="auto">
          <a:xfrm>
            <a:off x="8305800" y="4065588"/>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2050" name="Object 103"/>
          <p:cNvGraphicFramePr>
            <a:graphicFrameLocks noChangeAspect="1"/>
          </p:cNvGraphicFramePr>
          <p:nvPr/>
        </p:nvGraphicFramePr>
        <p:xfrm>
          <a:off x="4763" y="4763"/>
          <a:ext cx="9136062" cy="6850062"/>
        </p:xfrm>
        <a:graphic>
          <a:graphicData uri="http://schemas.openxmlformats.org/presentationml/2006/ole">
            <mc:AlternateContent xmlns:mc="http://schemas.openxmlformats.org/markup-compatibility/2006">
              <mc:Choice xmlns:v="urn:schemas-microsoft-com:vml" Requires="v">
                <p:oleObj spid="_x0000_s2058" name="Photo Editor Photo" r:id="rId4" imgW="9135750" imgH="6849431" progId="">
                  <p:embed/>
                </p:oleObj>
              </mc:Choice>
              <mc:Fallback>
                <p:oleObj name="Photo Editor Photo" r:id="rId4" imgW="9135750" imgH="6849431"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4763"/>
                        <a:ext cx="9136062" cy="685006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 name="Slide Number Placeholder 100"/>
          <p:cNvSpPr>
            <a:spLocks noGrp="1"/>
          </p:cNvSpPr>
          <p:nvPr>
            <p:ph type="sldNum" sz="quarter" idx="12"/>
          </p:nvPr>
        </p:nvSpPr>
        <p:spPr/>
        <p:txBody>
          <a:bodyPr/>
          <a:lstStyle/>
          <a:p>
            <a:pPr>
              <a:defRPr/>
            </a:pPr>
            <a:fld id="{5955B91B-62F4-4AE3-95AB-C41206F36DF8}" type="slidenum">
              <a:rPr lang="hu-HU" smtClean="0"/>
              <a:pPr>
                <a:defRPr/>
              </a:pPr>
              <a:t>10</a:t>
            </a:fld>
            <a:endParaRPr lang="hu-H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reeform 5"/>
          <p:cNvSpPr>
            <a:spLocks/>
          </p:cNvSpPr>
          <p:nvPr/>
        </p:nvSpPr>
        <p:spPr bwMode="auto">
          <a:xfrm>
            <a:off x="520700" y="5873750"/>
            <a:ext cx="7626350" cy="623888"/>
          </a:xfrm>
          <a:custGeom>
            <a:avLst/>
            <a:gdLst>
              <a:gd name="T0" fmla="*/ 0 w 4804"/>
              <a:gd name="T1" fmla="*/ 2147483647 h 393"/>
              <a:gd name="T2" fmla="*/ 2147483647 w 4804"/>
              <a:gd name="T3" fmla="*/ 0 h 393"/>
              <a:gd name="T4" fmla="*/ 2147483647 w 4804"/>
              <a:gd name="T5" fmla="*/ 0 h 393"/>
              <a:gd name="T6" fmla="*/ 2147483647 w 4804"/>
              <a:gd name="T7" fmla="*/ 2147483647 h 393"/>
              <a:gd name="T8" fmla="*/ 0 w 4804"/>
              <a:gd name="T9" fmla="*/ 2147483647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0" y="393"/>
                </a:moveTo>
                <a:lnTo>
                  <a:pt x="491" y="0"/>
                </a:lnTo>
                <a:lnTo>
                  <a:pt x="4804" y="0"/>
                </a:lnTo>
                <a:lnTo>
                  <a:pt x="4312" y="393"/>
                </a:lnTo>
                <a:lnTo>
                  <a:pt x="0" y="393"/>
                </a:lnTo>
                <a:close/>
              </a:path>
            </a:pathLst>
          </a:custGeom>
          <a:solidFill>
            <a:srgbClr val="808080"/>
          </a:solidFill>
          <a:ln w="9525">
            <a:noFill/>
            <a:round/>
            <a:headEnd/>
            <a:tailEnd/>
          </a:ln>
        </p:spPr>
        <p:txBody>
          <a:bodyPr/>
          <a:lstStyle/>
          <a:p>
            <a:endParaRPr lang="ar-JO"/>
          </a:p>
        </p:txBody>
      </p:sp>
      <p:sp>
        <p:nvSpPr>
          <p:cNvPr id="3076" name="Freeform 6"/>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solidFill>
            <a:srgbClr val="C0C0C0"/>
          </a:solidFill>
          <a:ln w="9525">
            <a:noFill/>
            <a:round/>
            <a:headEnd/>
            <a:tailEnd/>
          </a:ln>
        </p:spPr>
        <p:txBody>
          <a:bodyPr/>
          <a:lstStyle/>
          <a:p>
            <a:endParaRPr lang="ar-JO"/>
          </a:p>
        </p:txBody>
      </p:sp>
      <p:sp>
        <p:nvSpPr>
          <p:cNvPr id="3077" name="Rectangle 7"/>
          <p:cNvSpPr>
            <a:spLocks noChangeArrowheads="1"/>
          </p:cNvSpPr>
          <p:nvPr/>
        </p:nvSpPr>
        <p:spPr bwMode="auto">
          <a:xfrm>
            <a:off x="1300163" y="904875"/>
            <a:ext cx="6846887" cy="4968875"/>
          </a:xfrm>
          <a:prstGeom prst="rect">
            <a:avLst/>
          </a:prstGeom>
          <a:solidFill>
            <a:srgbClr val="C0C0C0"/>
          </a:solidFill>
          <a:ln w="9525">
            <a:noFill/>
            <a:miter lim="800000"/>
            <a:headEnd/>
            <a:tailEnd/>
          </a:ln>
        </p:spPr>
        <p:txBody>
          <a:bodyPr/>
          <a:lstStyle/>
          <a:p>
            <a:endParaRPr lang="en-US"/>
          </a:p>
        </p:txBody>
      </p:sp>
      <p:sp>
        <p:nvSpPr>
          <p:cNvPr id="3078" name="Freeform 8"/>
          <p:cNvSpPr>
            <a:spLocks/>
          </p:cNvSpPr>
          <p:nvPr/>
        </p:nvSpPr>
        <p:spPr bwMode="auto">
          <a:xfrm>
            <a:off x="520700" y="5873750"/>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79" name="Freeform 9"/>
          <p:cNvSpPr>
            <a:spLocks/>
          </p:cNvSpPr>
          <p:nvPr/>
        </p:nvSpPr>
        <p:spPr bwMode="auto">
          <a:xfrm>
            <a:off x="520700" y="53800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0" name="Freeform 10"/>
          <p:cNvSpPr>
            <a:spLocks/>
          </p:cNvSpPr>
          <p:nvPr/>
        </p:nvSpPr>
        <p:spPr bwMode="auto">
          <a:xfrm>
            <a:off x="520700" y="4884738"/>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1" name="Freeform 11"/>
          <p:cNvSpPr>
            <a:spLocks/>
          </p:cNvSpPr>
          <p:nvPr/>
        </p:nvSpPr>
        <p:spPr bwMode="auto">
          <a:xfrm>
            <a:off x="520700" y="4381500"/>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2" name="Freeform 12"/>
          <p:cNvSpPr>
            <a:spLocks/>
          </p:cNvSpPr>
          <p:nvPr/>
        </p:nvSpPr>
        <p:spPr bwMode="auto">
          <a:xfrm>
            <a:off x="520700" y="38877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3" name="Freeform 13"/>
          <p:cNvSpPr>
            <a:spLocks/>
          </p:cNvSpPr>
          <p:nvPr/>
        </p:nvSpPr>
        <p:spPr bwMode="auto">
          <a:xfrm>
            <a:off x="520700" y="3394075"/>
            <a:ext cx="7626350" cy="614363"/>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4" name="Freeform 14"/>
          <p:cNvSpPr>
            <a:spLocks/>
          </p:cNvSpPr>
          <p:nvPr/>
        </p:nvSpPr>
        <p:spPr bwMode="auto">
          <a:xfrm>
            <a:off x="520700" y="28908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5" name="Freeform 15"/>
          <p:cNvSpPr>
            <a:spLocks/>
          </p:cNvSpPr>
          <p:nvPr/>
        </p:nvSpPr>
        <p:spPr bwMode="auto">
          <a:xfrm>
            <a:off x="520700" y="2395538"/>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6" name="Freeform 16"/>
          <p:cNvSpPr>
            <a:spLocks/>
          </p:cNvSpPr>
          <p:nvPr/>
        </p:nvSpPr>
        <p:spPr bwMode="auto">
          <a:xfrm>
            <a:off x="520700" y="1901825"/>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7" name="Freeform 17"/>
          <p:cNvSpPr>
            <a:spLocks/>
          </p:cNvSpPr>
          <p:nvPr/>
        </p:nvSpPr>
        <p:spPr bwMode="auto">
          <a:xfrm>
            <a:off x="520700" y="13985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8" name="Freeform 18"/>
          <p:cNvSpPr>
            <a:spLocks/>
          </p:cNvSpPr>
          <p:nvPr/>
        </p:nvSpPr>
        <p:spPr bwMode="auto">
          <a:xfrm>
            <a:off x="520700" y="904875"/>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9" name="Freeform 19"/>
          <p:cNvSpPr>
            <a:spLocks/>
          </p:cNvSpPr>
          <p:nvPr/>
        </p:nvSpPr>
        <p:spPr bwMode="auto">
          <a:xfrm>
            <a:off x="520700" y="5873750"/>
            <a:ext cx="7626350" cy="623888"/>
          </a:xfrm>
          <a:custGeom>
            <a:avLst/>
            <a:gdLst>
              <a:gd name="T0" fmla="*/ 2147483647 w 4804"/>
              <a:gd name="T1" fmla="*/ 0 h 393"/>
              <a:gd name="T2" fmla="*/ 2147483647 w 4804"/>
              <a:gd name="T3" fmla="*/ 2147483647 h 393"/>
              <a:gd name="T4" fmla="*/ 0 w 4804"/>
              <a:gd name="T5" fmla="*/ 2147483647 h 393"/>
              <a:gd name="T6" fmla="*/ 2147483647 w 4804"/>
              <a:gd name="T7" fmla="*/ 0 h 393"/>
              <a:gd name="T8" fmla="*/ 2147483647 w 4804"/>
              <a:gd name="T9" fmla="*/ 0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4804" y="0"/>
                </a:moveTo>
                <a:lnTo>
                  <a:pt x="4312" y="393"/>
                </a:lnTo>
                <a:lnTo>
                  <a:pt x="0" y="393"/>
                </a:lnTo>
                <a:lnTo>
                  <a:pt x="491" y="0"/>
                </a:lnTo>
                <a:lnTo>
                  <a:pt x="4804" y="0"/>
                </a:lnTo>
                <a:close/>
              </a:path>
            </a:pathLst>
          </a:custGeom>
          <a:noFill/>
          <a:ln w="0">
            <a:solidFill>
              <a:srgbClr val="000000"/>
            </a:solidFill>
            <a:prstDash val="solid"/>
            <a:round/>
            <a:headEnd/>
            <a:tailEnd/>
          </a:ln>
        </p:spPr>
        <p:txBody>
          <a:bodyPr/>
          <a:lstStyle/>
          <a:p>
            <a:endParaRPr lang="ar-JO"/>
          </a:p>
        </p:txBody>
      </p:sp>
      <p:sp>
        <p:nvSpPr>
          <p:cNvPr id="3090" name="Freeform 20"/>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noFill/>
          <a:ln w="9525">
            <a:solidFill>
              <a:srgbClr val="808080"/>
            </a:solidFill>
            <a:prstDash val="solid"/>
            <a:round/>
            <a:headEnd/>
            <a:tailEnd/>
          </a:ln>
        </p:spPr>
        <p:txBody>
          <a:bodyPr/>
          <a:lstStyle/>
          <a:p>
            <a:endParaRPr lang="ar-JO"/>
          </a:p>
        </p:txBody>
      </p:sp>
      <p:sp>
        <p:nvSpPr>
          <p:cNvPr id="3091" name="Rectangle 21"/>
          <p:cNvSpPr>
            <a:spLocks noChangeArrowheads="1"/>
          </p:cNvSpPr>
          <p:nvPr/>
        </p:nvSpPr>
        <p:spPr bwMode="auto">
          <a:xfrm>
            <a:off x="1300163" y="904875"/>
            <a:ext cx="6846887" cy="4968875"/>
          </a:xfrm>
          <a:prstGeom prst="rect">
            <a:avLst/>
          </a:prstGeom>
          <a:noFill/>
          <a:ln w="9525">
            <a:solidFill>
              <a:srgbClr val="808080"/>
            </a:solidFill>
            <a:miter lim="800000"/>
            <a:headEnd/>
            <a:tailEnd/>
          </a:ln>
        </p:spPr>
        <p:txBody>
          <a:bodyPr/>
          <a:lstStyle/>
          <a:p>
            <a:endParaRPr lang="en-US"/>
          </a:p>
        </p:txBody>
      </p:sp>
      <p:sp>
        <p:nvSpPr>
          <p:cNvPr id="3092" name="Freeform 22"/>
          <p:cNvSpPr>
            <a:spLocks/>
          </p:cNvSpPr>
          <p:nvPr/>
        </p:nvSpPr>
        <p:spPr bwMode="auto">
          <a:xfrm>
            <a:off x="2346325" y="5695950"/>
            <a:ext cx="320675" cy="615950"/>
          </a:xfrm>
          <a:custGeom>
            <a:avLst/>
            <a:gdLst>
              <a:gd name="T0" fmla="*/ 0 w 202"/>
              <a:gd name="T1" fmla="*/ 2147483647 h 388"/>
              <a:gd name="T2" fmla="*/ 0 w 202"/>
              <a:gd name="T3" fmla="*/ 2147483647 h 388"/>
              <a:gd name="T4" fmla="*/ 2147483647 w 202"/>
              <a:gd name="T5" fmla="*/ 0 h 388"/>
              <a:gd name="T6" fmla="*/ 2147483647 w 202"/>
              <a:gd name="T7" fmla="*/ 2147483647 h 388"/>
              <a:gd name="T8" fmla="*/ 0 w 202"/>
              <a:gd name="T9" fmla="*/ 2147483647 h 388"/>
              <a:gd name="T10" fmla="*/ 0 60000 65536"/>
              <a:gd name="T11" fmla="*/ 0 60000 65536"/>
              <a:gd name="T12" fmla="*/ 0 60000 65536"/>
              <a:gd name="T13" fmla="*/ 0 60000 65536"/>
              <a:gd name="T14" fmla="*/ 0 60000 65536"/>
              <a:gd name="T15" fmla="*/ 0 w 202"/>
              <a:gd name="T16" fmla="*/ 0 h 388"/>
              <a:gd name="T17" fmla="*/ 202 w 202"/>
              <a:gd name="T18" fmla="*/ 388 h 388"/>
            </a:gdLst>
            <a:ahLst/>
            <a:cxnLst>
              <a:cxn ang="T10">
                <a:pos x="T0" y="T1"/>
              </a:cxn>
              <a:cxn ang="T11">
                <a:pos x="T2" y="T3"/>
              </a:cxn>
              <a:cxn ang="T12">
                <a:pos x="T4" y="T5"/>
              </a:cxn>
              <a:cxn ang="T13">
                <a:pos x="T6" y="T7"/>
              </a:cxn>
              <a:cxn ang="T14">
                <a:pos x="T8" y="T9"/>
              </a:cxn>
            </a:cxnLst>
            <a:rect l="T15" t="T16" r="T17" b="T18"/>
            <a:pathLst>
              <a:path w="202" h="388">
                <a:moveTo>
                  <a:pt x="0" y="388"/>
                </a:moveTo>
                <a:lnTo>
                  <a:pt x="0" y="159"/>
                </a:lnTo>
                <a:lnTo>
                  <a:pt x="202" y="0"/>
                </a:lnTo>
                <a:lnTo>
                  <a:pt x="202" y="229"/>
                </a:lnTo>
                <a:lnTo>
                  <a:pt x="0" y="388"/>
                </a:lnTo>
                <a:close/>
              </a:path>
            </a:pathLst>
          </a:custGeom>
          <a:solidFill>
            <a:srgbClr val="4D4D80"/>
          </a:solidFill>
          <a:ln w="9525">
            <a:solidFill>
              <a:srgbClr val="000000"/>
            </a:solidFill>
            <a:prstDash val="solid"/>
            <a:round/>
            <a:headEnd/>
            <a:tailEnd/>
          </a:ln>
        </p:spPr>
        <p:txBody>
          <a:bodyPr/>
          <a:lstStyle/>
          <a:p>
            <a:endParaRPr lang="ar-JO"/>
          </a:p>
        </p:txBody>
      </p:sp>
      <p:sp>
        <p:nvSpPr>
          <p:cNvPr id="3093" name="Rectangle 23"/>
          <p:cNvSpPr>
            <a:spLocks noChangeArrowheads="1"/>
          </p:cNvSpPr>
          <p:nvPr/>
        </p:nvSpPr>
        <p:spPr bwMode="auto">
          <a:xfrm>
            <a:off x="1433513" y="5948363"/>
            <a:ext cx="912812" cy="363537"/>
          </a:xfrm>
          <a:prstGeom prst="rect">
            <a:avLst/>
          </a:prstGeom>
          <a:solidFill>
            <a:srgbClr val="9999FF"/>
          </a:solidFill>
          <a:ln w="9525">
            <a:solidFill>
              <a:srgbClr val="000000"/>
            </a:solidFill>
            <a:miter lim="800000"/>
            <a:headEnd/>
            <a:tailEnd/>
          </a:ln>
        </p:spPr>
        <p:txBody>
          <a:bodyPr/>
          <a:lstStyle/>
          <a:p>
            <a:endParaRPr lang="en-US"/>
          </a:p>
        </p:txBody>
      </p:sp>
      <p:sp>
        <p:nvSpPr>
          <p:cNvPr id="3094" name="Freeform 24"/>
          <p:cNvSpPr>
            <a:spLocks/>
          </p:cNvSpPr>
          <p:nvPr/>
        </p:nvSpPr>
        <p:spPr bwMode="auto">
          <a:xfrm>
            <a:off x="2346325" y="4819650"/>
            <a:ext cx="320675" cy="1128713"/>
          </a:xfrm>
          <a:custGeom>
            <a:avLst/>
            <a:gdLst>
              <a:gd name="T0" fmla="*/ 0 w 202"/>
              <a:gd name="T1" fmla="*/ 2147483647 h 711"/>
              <a:gd name="T2" fmla="*/ 0 w 202"/>
              <a:gd name="T3" fmla="*/ 2147483647 h 711"/>
              <a:gd name="T4" fmla="*/ 2147483647 w 202"/>
              <a:gd name="T5" fmla="*/ 0 h 711"/>
              <a:gd name="T6" fmla="*/ 2147483647 w 202"/>
              <a:gd name="T7" fmla="*/ 2147483647 h 711"/>
              <a:gd name="T8" fmla="*/ 0 w 202"/>
              <a:gd name="T9" fmla="*/ 2147483647 h 711"/>
              <a:gd name="T10" fmla="*/ 0 60000 65536"/>
              <a:gd name="T11" fmla="*/ 0 60000 65536"/>
              <a:gd name="T12" fmla="*/ 0 60000 65536"/>
              <a:gd name="T13" fmla="*/ 0 60000 65536"/>
              <a:gd name="T14" fmla="*/ 0 60000 65536"/>
              <a:gd name="T15" fmla="*/ 0 w 202"/>
              <a:gd name="T16" fmla="*/ 0 h 711"/>
              <a:gd name="T17" fmla="*/ 202 w 202"/>
              <a:gd name="T18" fmla="*/ 711 h 711"/>
            </a:gdLst>
            <a:ahLst/>
            <a:cxnLst>
              <a:cxn ang="T10">
                <a:pos x="T0" y="T1"/>
              </a:cxn>
              <a:cxn ang="T11">
                <a:pos x="T2" y="T3"/>
              </a:cxn>
              <a:cxn ang="T12">
                <a:pos x="T4" y="T5"/>
              </a:cxn>
              <a:cxn ang="T13">
                <a:pos x="T6" y="T7"/>
              </a:cxn>
              <a:cxn ang="T14">
                <a:pos x="T8" y="T9"/>
              </a:cxn>
            </a:cxnLst>
            <a:rect l="T15" t="T16" r="T17" b="T18"/>
            <a:pathLst>
              <a:path w="202" h="711">
                <a:moveTo>
                  <a:pt x="0" y="711"/>
                </a:moveTo>
                <a:lnTo>
                  <a:pt x="0" y="159"/>
                </a:lnTo>
                <a:lnTo>
                  <a:pt x="202" y="0"/>
                </a:lnTo>
                <a:lnTo>
                  <a:pt x="202" y="552"/>
                </a:lnTo>
                <a:lnTo>
                  <a:pt x="0" y="711"/>
                </a:lnTo>
                <a:close/>
              </a:path>
            </a:pathLst>
          </a:custGeom>
          <a:solidFill>
            <a:srgbClr val="4D1A33"/>
          </a:solidFill>
          <a:ln w="9525">
            <a:solidFill>
              <a:srgbClr val="000000"/>
            </a:solidFill>
            <a:prstDash val="solid"/>
            <a:round/>
            <a:headEnd/>
            <a:tailEnd/>
          </a:ln>
        </p:spPr>
        <p:txBody>
          <a:bodyPr/>
          <a:lstStyle/>
          <a:p>
            <a:endParaRPr lang="ar-JO"/>
          </a:p>
        </p:txBody>
      </p:sp>
      <p:sp>
        <p:nvSpPr>
          <p:cNvPr id="3095" name="Rectangle 25"/>
          <p:cNvSpPr>
            <a:spLocks noChangeArrowheads="1"/>
          </p:cNvSpPr>
          <p:nvPr/>
        </p:nvSpPr>
        <p:spPr bwMode="auto">
          <a:xfrm>
            <a:off x="1433513" y="5072063"/>
            <a:ext cx="912812" cy="876300"/>
          </a:xfrm>
          <a:prstGeom prst="rect">
            <a:avLst/>
          </a:prstGeom>
          <a:solidFill>
            <a:srgbClr val="993366"/>
          </a:solidFill>
          <a:ln w="9525">
            <a:solidFill>
              <a:srgbClr val="000000"/>
            </a:solidFill>
            <a:miter lim="800000"/>
            <a:headEnd/>
            <a:tailEnd/>
          </a:ln>
        </p:spPr>
        <p:txBody>
          <a:bodyPr/>
          <a:lstStyle/>
          <a:p>
            <a:endParaRPr lang="en-US"/>
          </a:p>
        </p:txBody>
      </p:sp>
      <p:sp>
        <p:nvSpPr>
          <p:cNvPr id="3096" name="Freeform 26"/>
          <p:cNvSpPr>
            <a:spLocks/>
          </p:cNvSpPr>
          <p:nvPr/>
        </p:nvSpPr>
        <p:spPr bwMode="auto">
          <a:xfrm>
            <a:off x="2346325" y="3076575"/>
            <a:ext cx="320675" cy="1995488"/>
          </a:xfrm>
          <a:custGeom>
            <a:avLst/>
            <a:gdLst>
              <a:gd name="T0" fmla="*/ 0 w 202"/>
              <a:gd name="T1" fmla="*/ 2147483647 h 1257"/>
              <a:gd name="T2" fmla="*/ 0 w 202"/>
              <a:gd name="T3" fmla="*/ 2147483647 h 1257"/>
              <a:gd name="T4" fmla="*/ 2147483647 w 202"/>
              <a:gd name="T5" fmla="*/ 0 h 1257"/>
              <a:gd name="T6" fmla="*/ 2147483647 w 202"/>
              <a:gd name="T7" fmla="*/ 2147483647 h 1257"/>
              <a:gd name="T8" fmla="*/ 0 w 202"/>
              <a:gd name="T9" fmla="*/ 2147483647 h 1257"/>
              <a:gd name="T10" fmla="*/ 0 60000 65536"/>
              <a:gd name="T11" fmla="*/ 0 60000 65536"/>
              <a:gd name="T12" fmla="*/ 0 60000 65536"/>
              <a:gd name="T13" fmla="*/ 0 60000 65536"/>
              <a:gd name="T14" fmla="*/ 0 60000 65536"/>
              <a:gd name="T15" fmla="*/ 0 w 202"/>
              <a:gd name="T16" fmla="*/ 0 h 1257"/>
              <a:gd name="T17" fmla="*/ 202 w 202"/>
              <a:gd name="T18" fmla="*/ 1257 h 1257"/>
            </a:gdLst>
            <a:ahLst/>
            <a:cxnLst>
              <a:cxn ang="T10">
                <a:pos x="T0" y="T1"/>
              </a:cxn>
              <a:cxn ang="T11">
                <a:pos x="T2" y="T3"/>
              </a:cxn>
              <a:cxn ang="T12">
                <a:pos x="T4" y="T5"/>
              </a:cxn>
              <a:cxn ang="T13">
                <a:pos x="T6" y="T7"/>
              </a:cxn>
              <a:cxn ang="T14">
                <a:pos x="T8" y="T9"/>
              </a:cxn>
            </a:cxnLst>
            <a:rect l="T15" t="T16" r="T17" b="T18"/>
            <a:pathLst>
              <a:path w="202" h="1257">
                <a:moveTo>
                  <a:pt x="0" y="1257"/>
                </a:moveTo>
                <a:lnTo>
                  <a:pt x="0" y="159"/>
                </a:lnTo>
                <a:lnTo>
                  <a:pt x="202" y="0"/>
                </a:lnTo>
                <a:lnTo>
                  <a:pt x="202" y="1098"/>
                </a:lnTo>
                <a:lnTo>
                  <a:pt x="0" y="1257"/>
                </a:lnTo>
                <a:close/>
              </a:path>
            </a:pathLst>
          </a:custGeom>
          <a:solidFill>
            <a:srgbClr val="808066"/>
          </a:solidFill>
          <a:ln w="9525">
            <a:solidFill>
              <a:srgbClr val="000000"/>
            </a:solidFill>
            <a:prstDash val="solid"/>
            <a:round/>
            <a:headEnd/>
            <a:tailEnd/>
          </a:ln>
        </p:spPr>
        <p:txBody>
          <a:bodyPr/>
          <a:lstStyle/>
          <a:p>
            <a:endParaRPr lang="ar-JO"/>
          </a:p>
        </p:txBody>
      </p:sp>
      <p:sp>
        <p:nvSpPr>
          <p:cNvPr id="3097" name="Rectangle 27"/>
          <p:cNvSpPr>
            <a:spLocks noChangeArrowheads="1"/>
          </p:cNvSpPr>
          <p:nvPr/>
        </p:nvSpPr>
        <p:spPr bwMode="auto">
          <a:xfrm>
            <a:off x="1433513" y="3328988"/>
            <a:ext cx="912812" cy="1743075"/>
          </a:xfrm>
          <a:prstGeom prst="rect">
            <a:avLst/>
          </a:prstGeom>
          <a:solidFill>
            <a:srgbClr val="FFFFCC"/>
          </a:solidFill>
          <a:ln w="9525">
            <a:solidFill>
              <a:srgbClr val="000000"/>
            </a:solidFill>
            <a:miter lim="800000"/>
            <a:headEnd/>
            <a:tailEnd/>
          </a:ln>
        </p:spPr>
        <p:txBody>
          <a:bodyPr/>
          <a:lstStyle/>
          <a:p>
            <a:endParaRPr lang="en-US"/>
          </a:p>
        </p:txBody>
      </p:sp>
      <p:sp>
        <p:nvSpPr>
          <p:cNvPr id="3098" name="Freeform 28"/>
          <p:cNvSpPr>
            <a:spLocks/>
          </p:cNvSpPr>
          <p:nvPr/>
        </p:nvSpPr>
        <p:spPr bwMode="auto">
          <a:xfrm>
            <a:off x="2346325" y="1090613"/>
            <a:ext cx="320675" cy="2238375"/>
          </a:xfrm>
          <a:custGeom>
            <a:avLst/>
            <a:gdLst>
              <a:gd name="T0" fmla="*/ 0 w 202"/>
              <a:gd name="T1" fmla="*/ 2147483647 h 1410"/>
              <a:gd name="T2" fmla="*/ 0 w 202"/>
              <a:gd name="T3" fmla="*/ 2147483647 h 1410"/>
              <a:gd name="T4" fmla="*/ 2147483647 w 202"/>
              <a:gd name="T5" fmla="*/ 0 h 1410"/>
              <a:gd name="T6" fmla="*/ 2147483647 w 202"/>
              <a:gd name="T7" fmla="*/ 2147483647 h 1410"/>
              <a:gd name="T8" fmla="*/ 0 w 202"/>
              <a:gd name="T9" fmla="*/ 2147483647 h 1410"/>
              <a:gd name="T10" fmla="*/ 0 60000 65536"/>
              <a:gd name="T11" fmla="*/ 0 60000 65536"/>
              <a:gd name="T12" fmla="*/ 0 60000 65536"/>
              <a:gd name="T13" fmla="*/ 0 60000 65536"/>
              <a:gd name="T14" fmla="*/ 0 60000 65536"/>
              <a:gd name="T15" fmla="*/ 0 w 202"/>
              <a:gd name="T16" fmla="*/ 0 h 1410"/>
              <a:gd name="T17" fmla="*/ 202 w 202"/>
              <a:gd name="T18" fmla="*/ 1410 h 1410"/>
            </a:gdLst>
            <a:ahLst/>
            <a:cxnLst>
              <a:cxn ang="T10">
                <a:pos x="T0" y="T1"/>
              </a:cxn>
              <a:cxn ang="T11">
                <a:pos x="T2" y="T3"/>
              </a:cxn>
              <a:cxn ang="T12">
                <a:pos x="T4" y="T5"/>
              </a:cxn>
              <a:cxn ang="T13">
                <a:pos x="T6" y="T7"/>
              </a:cxn>
              <a:cxn ang="T14">
                <a:pos x="T8" y="T9"/>
              </a:cxn>
            </a:cxnLst>
            <a:rect l="T15" t="T16" r="T17" b="T18"/>
            <a:pathLst>
              <a:path w="202" h="1410">
                <a:moveTo>
                  <a:pt x="0" y="1410"/>
                </a:moveTo>
                <a:lnTo>
                  <a:pt x="0" y="159"/>
                </a:lnTo>
                <a:lnTo>
                  <a:pt x="202" y="0"/>
                </a:lnTo>
                <a:lnTo>
                  <a:pt x="202" y="1251"/>
                </a:lnTo>
                <a:lnTo>
                  <a:pt x="0" y="1410"/>
                </a:lnTo>
                <a:close/>
              </a:path>
            </a:pathLst>
          </a:custGeom>
          <a:solidFill>
            <a:srgbClr val="668080"/>
          </a:solidFill>
          <a:ln w="9525">
            <a:solidFill>
              <a:srgbClr val="000000"/>
            </a:solidFill>
            <a:prstDash val="solid"/>
            <a:round/>
            <a:headEnd/>
            <a:tailEnd/>
          </a:ln>
        </p:spPr>
        <p:txBody>
          <a:bodyPr/>
          <a:lstStyle/>
          <a:p>
            <a:endParaRPr lang="ar-JO"/>
          </a:p>
        </p:txBody>
      </p:sp>
      <p:sp>
        <p:nvSpPr>
          <p:cNvPr id="3099" name="Rectangle 29"/>
          <p:cNvSpPr>
            <a:spLocks noChangeArrowheads="1"/>
          </p:cNvSpPr>
          <p:nvPr/>
        </p:nvSpPr>
        <p:spPr bwMode="auto">
          <a:xfrm>
            <a:off x="1433513" y="1343025"/>
            <a:ext cx="912812" cy="1985963"/>
          </a:xfrm>
          <a:prstGeom prst="rect">
            <a:avLst/>
          </a:prstGeom>
          <a:solidFill>
            <a:srgbClr val="CCFFFF"/>
          </a:solidFill>
          <a:ln w="9525">
            <a:solidFill>
              <a:srgbClr val="000000"/>
            </a:solidFill>
            <a:miter lim="800000"/>
            <a:headEnd/>
            <a:tailEnd/>
          </a:ln>
        </p:spPr>
        <p:txBody>
          <a:bodyPr/>
          <a:lstStyle/>
          <a:p>
            <a:endParaRPr lang="en-US"/>
          </a:p>
        </p:txBody>
      </p:sp>
      <p:sp>
        <p:nvSpPr>
          <p:cNvPr id="3100" name="Freeform 30"/>
          <p:cNvSpPr>
            <a:spLocks/>
          </p:cNvSpPr>
          <p:nvPr/>
        </p:nvSpPr>
        <p:spPr bwMode="auto">
          <a:xfrm>
            <a:off x="1433513" y="1090613"/>
            <a:ext cx="1233487"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75" y="159"/>
                </a:moveTo>
                <a:lnTo>
                  <a:pt x="777" y="0"/>
                </a:lnTo>
                <a:lnTo>
                  <a:pt x="196" y="0"/>
                </a:lnTo>
                <a:lnTo>
                  <a:pt x="0" y="159"/>
                </a:lnTo>
                <a:lnTo>
                  <a:pt x="575" y="159"/>
                </a:lnTo>
                <a:close/>
              </a:path>
            </a:pathLst>
          </a:custGeom>
          <a:solidFill>
            <a:srgbClr val="99BFBF"/>
          </a:solidFill>
          <a:ln w="9525">
            <a:solidFill>
              <a:srgbClr val="000000"/>
            </a:solidFill>
            <a:prstDash val="solid"/>
            <a:round/>
            <a:headEnd/>
            <a:tailEnd/>
          </a:ln>
        </p:spPr>
        <p:txBody>
          <a:bodyPr/>
          <a:lstStyle/>
          <a:p>
            <a:endParaRPr lang="ar-JO"/>
          </a:p>
        </p:txBody>
      </p:sp>
      <p:sp>
        <p:nvSpPr>
          <p:cNvPr id="3101" name="Rectangle 31"/>
          <p:cNvSpPr>
            <a:spLocks noChangeArrowheads="1"/>
          </p:cNvSpPr>
          <p:nvPr/>
        </p:nvSpPr>
        <p:spPr bwMode="auto">
          <a:xfrm>
            <a:off x="1725613" y="6040438"/>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7,3%</a:t>
            </a:r>
            <a:endParaRPr lang="en-US" sz="2400"/>
          </a:p>
        </p:txBody>
      </p:sp>
      <p:sp>
        <p:nvSpPr>
          <p:cNvPr id="3102" name="Rectangle 32"/>
          <p:cNvSpPr>
            <a:spLocks noChangeArrowheads="1"/>
          </p:cNvSpPr>
          <p:nvPr/>
        </p:nvSpPr>
        <p:spPr bwMode="auto">
          <a:xfrm>
            <a:off x="1690688" y="542607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17,7%</a:t>
            </a:r>
            <a:endParaRPr lang="en-US" sz="2400"/>
          </a:p>
        </p:txBody>
      </p:sp>
      <p:sp>
        <p:nvSpPr>
          <p:cNvPr id="3103" name="Rectangle 33"/>
          <p:cNvSpPr>
            <a:spLocks noChangeArrowheads="1"/>
          </p:cNvSpPr>
          <p:nvPr/>
        </p:nvSpPr>
        <p:spPr bwMode="auto">
          <a:xfrm>
            <a:off x="1690688" y="411162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35,0%</a:t>
            </a:r>
            <a:endParaRPr lang="en-US" sz="2400"/>
          </a:p>
        </p:txBody>
      </p:sp>
      <p:sp>
        <p:nvSpPr>
          <p:cNvPr id="3104" name="Rectangle 34"/>
          <p:cNvSpPr>
            <a:spLocks noChangeArrowheads="1"/>
          </p:cNvSpPr>
          <p:nvPr/>
        </p:nvSpPr>
        <p:spPr bwMode="auto">
          <a:xfrm>
            <a:off x="1690688" y="2246313"/>
            <a:ext cx="461962"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40,0%</a:t>
            </a:r>
            <a:endParaRPr lang="en-US" sz="2400"/>
          </a:p>
        </p:txBody>
      </p:sp>
      <p:sp>
        <p:nvSpPr>
          <p:cNvPr id="3105" name="Freeform 35"/>
          <p:cNvSpPr>
            <a:spLocks/>
          </p:cNvSpPr>
          <p:nvPr/>
        </p:nvSpPr>
        <p:spPr bwMode="auto">
          <a:xfrm>
            <a:off x="4635500" y="4502150"/>
            <a:ext cx="309563" cy="1809750"/>
          </a:xfrm>
          <a:custGeom>
            <a:avLst/>
            <a:gdLst>
              <a:gd name="T0" fmla="*/ 0 w 195"/>
              <a:gd name="T1" fmla="*/ 2147483647 h 1140"/>
              <a:gd name="T2" fmla="*/ 0 w 195"/>
              <a:gd name="T3" fmla="*/ 2147483647 h 1140"/>
              <a:gd name="T4" fmla="*/ 2147483647 w 195"/>
              <a:gd name="T5" fmla="*/ 0 h 1140"/>
              <a:gd name="T6" fmla="*/ 2147483647 w 195"/>
              <a:gd name="T7" fmla="*/ 2147483647 h 1140"/>
              <a:gd name="T8" fmla="*/ 0 w 195"/>
              <a:gd name="T9" fmla="*/ 2147483647 h 1140"/>
              <a:gd name="T10" fmla="*/ 0 60000 65536"/>
              <a:gd name="T11" fmla="*/ 0 60000 65536"/>
              <a:gd name="T12" fmla="*/ 0 60000 65536"/>
              <a:gd name="T13" fmla="*/ 0 60000 65536"/>
              <a:gd name="T14" fmla="*/ 0 60000 65536"/>
              <a:gd name="T15" fmla="*/ 0 w 195"/>
              <a:gd name="T16" fmla="*/ 0 h 1140"/>
              <a:gd name="T17" fmla="*/ 195 w 195"/>
              <a:gd name="T18" fmla="*/ 1140 h 1140"/>
            </a:gdLst>
            <a:ahLst/>
            <a:cxnLst>
              <a:cxn ang="T10">
                <a:pos x="T0" y="T1"/>
              </a:cxn>
              <a:cxn ang="T11">
                <a:pos x="T2" y="T3"/>
              </a:cxn>
              <a:cxn ang="T12">
                <a:pos x="T4" y="T5"/>
              </a:cxn>
              <a:cxn ang="T13">
                <a:pos x="T6" y="T7"/>
              </a:cxn>
              <a:cxn ang="T14">
                <a:pos x="T8" y="T9"/>
              </a:cxn>
            </a:cxnLst>
            <a:rect l="T15" t="T16" r="T17" b="T18"/>
            <a:pathLst>
              <a:path w="195" h="1140">
                <a:moveTo>
                  <a:pt x="0" y="1140"/>
                </a:moveTo>
                <a:lnTo>
                  <a:pt x="0" y="159"/>
                </a:lnTo>
                <a:lnTo>
                  <a:pt x="195" y="0"/>
                </a:lnTo>
                <a:lnTo>
                  <a:pt x="195" y="981"/>
                </a:lnTo>
                <a:lnTo>
                  <a:pt x="0" y="1140"/>
                </a:lnTo>
                <a:close/>
              </a:path>
            </a:pathLst>
          </a:custGeom>
          <a:solidFill>
            <a:srgbClr val="4D4D80"/>
          </a:solidFill>
          <a:ln w="9525">
            <a:solidFill>
              <a:srgbClr val="000000"/>
            </a:solidFill>
            <a:prstDash val="solid"/>
            <a:round/>
            <a:headEnd/>
            <a:tailEnd/>
          </a:ln>
        </p:spPr>
        <p:txBody>
          <a:bodyPr/>
          <a:lstStyle/>
          <a:p>
            <a:endParaRPr lang="ar-JO"/>
          </a:p>
        </p:txBody>
      </p:sp>
      <p:sp>
        <p:nvSpPr>
          <p:cNvPr id="3106" name="Rectangle 36"/>
          <p:cNvSpPr>
            <a:spLocks noChangeArrowheads="1"/>
          </p:cNvSpPr>
          <p:nvPr/>
        </p:nvSpPr>
        <p:spPr bwMode="auto">
          <a:xfrm>
            <a:off x="3721100" y="4754563"/>
            <a:ext cx="914400" cy="1557337"/>
          </a:xfrm>
          <a:prstGeom prst="rect">
            <a:avLst/>
          </a:prstGeom>
          <a:solidFill>
            <a:srgbClr val="9999FF"/>
          </a:solidFill>
          <a:ln w="9525">
            <a:solidFill>
              <a:srgbClr val="000000"/>
            </a:solidFill>
            <a:miter lim="800000"/>
            <a:headEnd/>
            <a:tailEnd/>
          </a:ln>
        </p:spPr>
        <p:txBody>
          <a:bodyPr/>
          <a:lstStyle/>
          <a:p>
            <a:endParaRPr lang="en-US"/>
          </a:p>
        </p:txBody>
      </p:sp>
      <p:sp>
        <p:nvSpPr>
          <p:cNvPr id="3107" name="Freeform 37"/>
          <p:cNvSpPr>
            <a:spLocks/>
          </p:cNvSpPr>
          <p:nvPr/>
        </p:nvSpPr>
        <p:spPr bwMode="auto">
          <a:xfrm>
            <a:off x="4635500" y="2693988"/>
            <a:ext cx="309563" cy="2060575"/>
          </a:xfrm>
          <a:custGeom>
            <a:avLst/>
            <a:gdLst>
              <a:gd name="T0" fmla="*/ 0 w 195"/>
              <a:gd name="T1" fmla="*/ 2147483647 h 1298"/>
              <a:gd name="T2" fmla="*/ 0 w 195"/>
              <a:gd name="T3" fmla="*/ 2147483647 h 1298"/>
              <a:gd name="T4" fmla="*/ 2147483647 w 195"/>
              <a:gd name="T5" fmla="*/ 0 h 1298"/>
              <a:gd name="T6" fmla="*/ 2147483647 w 195"/>
              <a:gd name="T7" fmla="*/ 2147483647 h 1298"/>
              <a:gd name="T8" fmla="*/ 0 w 195"/>
              <a:gd name="T9" fmla="*/ 2147483647 h 1298"/>
              <a:gd name="T10" fmla="*/ 0 60000 65536"/>
              <a:gd name="T11" fmla="*/ 0 60000 65536"/>
              <a:gd name="T12" fmla="*/ 0 60000 65536"/>
              <a:gd name="T13" fmla="*/ 0 60000 65536"/>
              <a:gd name="T14" fmla="*/ 0 60000 65536"/>
              <a:gd name="T15" fmla="*/ 0 w 195"/>
              <a:gd name="T16" fmla="*/ 0 h 1298"/>
              <a:gd name="T17" fmla="*/ 195 w 195"/>
              <a:gd name="T18" fmla="*/ 1298 h 1298"/>
            </a:gdLst>
            <a:ahLst/>
            <a:cxnLst>
              <a:cxn ang="T10">
                <a:pos x="T0" y="T1"/>
              </a:cxn>
              <a:cxn ang="T11">
                <a:pos x="T2" y="T3"/>
              </a:cxn>
              <a:cxn ang="T12">
                <a:pos x="T4" y="T5"/>
              </a:cxn>
              <a:cxn ang="T13">
                <a:pos x="T6" y="T7"/>
              </a:cxn>
              <a:cxn ang="T14">
                <a:pos x="T8" y="T9"/>
              </a:cxn>
            </a:cxnLst>
            <a:rect l="T15" t="T16" r="T17" b="T18"/>
            <a:pathLst>
              <a:path w="195" h="1298">
                <a:moveTo>
                  <a:pt x="0" y="1298"/>
                </a:moveTo>
                <a:lnTo>
                  <a:pt x="0" y="153"/>
                </a:lnTo>
                <a:lnTo>
                  <a:pt x="195" y="0"/>
                </a:lnTo>
                <a:lnTo>
                  <a:pt x="195" y="1139"/>
                </a:lnTo>
                <a:lnTo>
                  <a:pt x="0" y="1298"/>
                </a:lnTo>
                <a:close/>
              </a:path>
            </a:pathLst>
          </a:custGeom>
          <a:solidFill>
            <a:srgbClr val="4D1A33"/>
          </a:solidFill>
          <a:ln w="9525">
            <a:solidFill>
              <a:srgbClr val="000000"/>
            </a:solidFill>
            <a:prstDash val="solid"/>
            <a:round/>
            <a:headEnd/>
            <a:tailEnd/>
          </a:ln>
        </p:spPr>
        <p:txBody>
          <a:bodyPr/>
          <a:lstStyle/>
          <a:p>
            <a:endParaRPr lang="ar-JO"/>
          </a:p>
        </p:txBody>
      </p:sp>
      <p:sp>
        <p:nvSpPr>
          <p:cNvPr id="3108" name="Rectangle 38"/>
          <p:cNvSpPr>
            <a:spLocks noChangeArrowheads="1"/>
          </p:cNvSpPr>
          <p:nvPr/>
        </p:nvSpPr>
        <p:spPr bwMode="auto">
          <a:xfrm>
            <a:off x="3721100" y="2936875"/>
            <a:ext cx="914400" cy="1817688"/>
          </a:xfrm>
          <a:prstGeom prst="rect">
            <a:avLst/>
          </a:prstGeom>
          <a:solidFill>
            <a:srgbClr val="993366"/>
          </a:solidFill>
          <a:ln w="9525">
            <a:solidFill>
              <a:srgbClr val="000000"/>
            </a:solidFill>
            <a:miter lim="800000"/>
            <a:headEnd/>
            <a:tailEnd/>
          </a:ln>
        </p:spPr>
        <p:txBody>
          <a:bodyPr/>
          <a:lstStyle/>
          <a:p>
            <a:endParaRPr lang="en-US"/>
          </a:p>
        </p:txBody>
      </p:sp>
      <p:sp>
        <p:nvSpPr>
          <p:cNvPr id="3109" name="Freeform 39"/>
          <p:cNvSpPr>
            <a:spLocks/>
          </p:cNvSpPr>
          <p:nvPr/>
        </p:nvSpPr>
        <p:spPr bwMode="auto">
          <a:xfrm>
            <a:off x="4635500" y="1500188"/>
            <a:ext cx="309563" cy="1436687"/>
          </a:xfrm>
          <a:custGeom>
            <a:avLst/>
            <a:gdLst>
              <a:gd name="T0" fmla="*/ 0 w 195"/>
              <a:gd name="T1" fmla="*/ 2147483647 h 905"/>
              <a:gd name="T2" fmla="*/ 0 w 195"/>
              <a:gd name="T3" fmla="*/ 2147483647 h 905"/>
              <a:gd name="T4" fmla="*/ 2147483647 w 195"/>
              <a:gd name="T5" fmla="*/ 0 h 905"/>
              <a:gd name="T6" fmla="*/ 2147483647 w 195"/>
              <a:gd name="T7" fmla="*/ 2147483647 h 905"/>
              <a:gd name="T8" fmla="*/ 0 w 195"/>
              <a:gd name="T9" fmla="*/ 2147483647 h 905"/>
              <a:gd name="T10" fmla="*/ 0 60000 65536"/>
              <a:gd name="T11" fmla="*/ 0 60000 65536"/>
              <a:gd name="T12" fmla="*/ 0 60000 65536"/>
              <a:gd name="T13" fmla="*/ 0 60000 65536"/>
              <a:gd name="T14" fmla="*/ 0 60000 65536"/>
              <a:gd name="T15" fmla="*/ 0 w 195"/>
              <a:gd name="T16" fmla="*/ 0 h 905"/>
              <a:gd name="T17" fmla="*/ 195 w 195"/>
              <a:gd name="T18" fmla="*/ 905 h 905"/>
            </a:gdLst>
            <a:ahLst/>
            <a:cxnLst>
              <a:cxn ang="T10">
                <a:pos x="T0" y="T1"/>
              </a:cxn>
              <a:cxn ang="T11">
                <a:pos x="T2" y="T3"/>
              </a:cxn>
              <a:cxn ang="T12">
                <a:pos x="T4" y="T5"/>
              </a:cxn>
              <a:cxn ang="T13">
                <a:pos x="T6" y="T7"/>
              </a:cxn>
              <a:cxn ang="T14">
                <a:pos x="T8" y="T9"/>
              </a:cxn>
            </a:cxnLst>
            <a:rect l="T15" t="T16" r="T17" b="T18"/>
            <a:pathLst>
              <a:path w="195" h="905">
                <a:moveTo>
                  <a:pt x="0" y="905"/>
                </a:moveTo>
                <a:lnTo>
                  <a:pt x="0" y="153"/>
                </a:lnTo>
                <a:lnTo>
                  <a:pt x="195" y="0"/>
                </a:lnTo>
                <a:lnTo>
                  <a:pt x="195" y="752"/>
                </a:lnTo>
                <a:lnTo>
                  <a:pt x="0" y="905"/>
                </a:lnTo>
                <a:close/>
              </a:path>
            </a:pathLst>
          </a:custGeom>
          <a:solidFill>
            <a:srgbClr val="808066"/>
          </a:solidFill>
          <a:ln w="9525">
            <a:solidFill>
              <a:srgbClr val="000000"/>
            </a:solidFill>
            <a:prstDash val="solid"/>
            <a:round/>
            <a:headEnd/>
            <a:tailEnd/>
          </a:ln>
        </p:spPr>
        <p:txBody>
          <a:bodyPr/>
          <a:lstStyle/>
          <a:p>
            <a:endParaRPr lang="ar-JO"/>
          </a:p>
        </p:txBody>
      </p:sp>
      <p:sp>
        <p:nvSpPr>
          <p:cNvPr id="3110" name="Rectangle 40"/>
          <p:cNvSpPr>
            <a:spLocks noChangeArrowheads="1"/>
          </p:cNvSpPr>
          <p:nvPr/>
        </p:nvSpPr>
        <p:spPr bwMode="auto">
          <a:xfrm>
            <a:off x="3721100" y="1743075"/>
            <a:ext cx="914400" cy="1193800"/>
          </a:xfrm>
          <a:prstGeom prst="rect">
            <a:avLst/>
          </a:prstGeom>
          <a:solidFill>
            <a:srgbClr val="FFFFCC"/>
          </a:solidFill>
          <a:ln w="9525">
            <a:solidFill>
              <a:srgbClr val="000000"/>
            </a:solidFill>
            <a:miter lim="800000"/>
            <a:headEnd/>
            <a:tailEnd/>
          </a:ln>
        </p:spPr>
        <p:txBody>
          <a:bodyPr/>
          <a:lstStyle/>
          <a:p>
            <a:endParaRPr lang="en-US"/>
          </a:p>
        </p:txBody>
      </p:sp>
      <p:sp>
        <p:nvSpPr>
          <p:cNvPr id="3111" name="Freeform 41"/>
          <p:cNvSpPr>
            <a:spLocks/>
          </p:cNvSpPr>
          <p:nvPr/>
        </p:nvSpPr>
        <p:spPr bwMode="auto">
          <a:xfrm>
            <a:off x="4635500" y="1090613"/>
            <a:ext cx="309563" cy="652462"/>
          </a:xfrm>
          <a:custGeom>
            <a:avLst/>
            <a:gdLst>
              <a:gd name="T0" fmla="*/ 0 w 195"/>
              <a:gd name="T1" fmla="*/ 2147483647 h 411"/>
              <a:gd name="T2" fmla="*/ 0 w 195"/>
              <a:gd name="T3" fmla="*/ 2147483647 h 411"/>
              <a:gd name="T4" fmla="*/ 2147483647 w 195"/>
              <a:gd name="T5" fmla="*/ 0 h 411"/>
              <a:gd name="T6" fmla="*/ 2147483647 w 195"/>
              <a:gd name="T7" fmla="*/ 2147483647 h 411"/>
              <a:gd name="T8" fmla="*/ 0 w 195"/>
              <a:gd name="T9" fmla="*/ 2147483647 h 411"/>
              <a:gd name="T10" fmla="*/ 0 60000 65536"/>
              <a:gd name="T11" fmla="*/ 0 60000 65536"/>
              <a:gd name="T12" fmla="*/ 0 60000 65536"/>
              <a:gd name="T13" fmla="*/ 0 60000 65536"/>
              <a:gd name="T14" fmla="*/ 0 60000 65536"/>
              <a:gd name="T15" fmla="*/ 0 w 195"/>
              <a:gd name="T16" fmla="*/ 0 h 411"/>
              <a:gd name="T17" fmla="*/ 195 w 195"/>
              <a:gd name="T18" fmla="*/ 411 h 411"/>
            </a:gdLst>
            <a:ahLst/>
            <a:cxnLst>
              <a:cxn ang="T10">
                <a:pos x="T0" y="T1"/>
              </a:cxn>
              <a:cxn ang="T11">
                <a:pos x="T2" y="T3"/>
              </a:cxn>
              <a:cxn ang="T12">
                <a:pos x="T4" y="T5"/>
              </a:cxn>
              <a:cxn ang="T13">
                <a:pos x="T6" y="T7"/>
              </a:cxn>
              <a:cxn ang="T14">
                <a:pos x="T8" y="T9"/>
              </a:cxn>
            </a:cxnLst>
            <a:rect l="T15" t="T16" r="T17" b="T18"/>
            <a:pathLst>
              <a:path w="195" h="411">
                <a:moveTo>
                  <a:pt x="0" y="411"/>
                </a:moveTo>
                <a:lnTo>
                  <a:pt x="0" y="159"/>
                </a:lnTo>
                <a:lnTo>
                  <a:pt x="195" y="0"/>
                </a:lnTo>
                <a:lnTo>
                  <a:pt x="195" y="258"/>
                </a:lnTo>
                <a:lnTo>
                  <a:pt x="0" y="411"/>
                </a:lnTo>
                <a:close/>
              </a:path>
            </a:pathLst>
          </a:custGeom>
          <a:solidFill>
            <a:srgbClr val="668080"/>
          </a:solidFill>
          <a:ln w="9525">
            <a:solidFill>
              <a:srgbClr val="000000"/>
            </a:solidFill>
            <a:prstDash val="solid"/>
            <a:round/>
            <a:headEnd/>
            <a:tailEnd/>
          </a:ln>
        </p:spPr>
        <p:txBody>
          <a:bodyPr/>
          <a:lstStyle/>
          <a:p>
            <a:endParaRPr lang="ar-JO"/>
          </a:p>
        </p:txBody>
      </p:sp>
      <p:sp>
        <p:nvSpPr>
          <p:cNvPr id="3112" name="Rectangle 42"/>
          <p:cNvSpPr>
            <a:spLocks noChangeArrowheads="1"/>
          </p:cNvSpPr>
          <p:nvPr/>
        </p:nvSpPr>
        <p:spPr bwMode="auto">
          <a:xfrm>
            <a:off x="3721100" y="1343025"/>
            <a:ext cx="914400" cy="400050"/>
          </a:xfrm>
          <a:prstGeom prst="rect">
            <a:avLst/>
          </a:prstGeom>
          <a:solidFill>
            <a:srgbClr val="CCFFFF"/>
          </a:solidFill>
          <a:ln w="9525">
            <a:solidFill>
              <a:srgbClr val="000000"/>
            </a:solidFill>
            <a:miter lim="800000"/>
            <a:headEnd/>
            <a:tailEnd/>
          </a:ln>
        </p:spPr>
        <p:txBody>
          <a:bodyPr/>
          <a:lstStyle/>
          <a:p>
            <a:endParaRPr lang="en-US"/>
          </a:p>
        </p:txBody>
      </p:sp>
      <p:sp>
        <p:nvSpPr>
          <p:cNvPr id="3113" name="Freeform 43"/>
          <p:cNvSpPr>
            <a:spLocks/>
          </p:cNvSpPr>
          <p:nvPr/>
        </p:nvSpPr>
        <p:spPr bwMode="auto">
          <a:xfrm>
            <a:off x="3721100" y="1090613"/>
            <a:ext cx="1223963" cy="252412"/>
          </a:xfrm>
          <a:custGeom>
            <a:avLst/>
            <a:gdLst>
              <a:gd name="T0" fmla="*/ 2147483647 w 771"/>
              <a:gd name="T1" fmla="*/ 2147483647 h 159"/>
              <a:gd name="T2" fmla="*/ 2147483647 w 771"/>
              <a:gd name="T3" fmla="*/ 0 h 159"/>
              <a:gd name="T4" fmla="*/ 2147483647 w 771"/>
              <a:gd name="T5" fmla="*/ 0 h 159"/>
              <a:gd name="T6" fmla="*/ 0 w 771"/>
              <a:gd name="T7" fmla="*/ 2147483647 h 159"/>
              <a:gd name="T8" fmla="*/ 2147483647 w 771"/>
              <a:gd name="T9" fmla="*/ 2147483647 h 159"/>
              <a:gd name="T10" fmla="*/ 0 60000 65536"/>
              <a:gd name="T11" fmla="*/ 0 60000 65536"/>
              <a:gd name="T12" fmla="*/ 0 60000 65536"/>
              <a:gd name="T13" fmla="*/ 0 60000 65536"/>
              <a:gd name="T14" fmla="*/ 0 60000 65536"/>
              <a:gd name="T15" fmla="*/ 0 w 771"/>
              <a:gd name="T16" fmla="*/ 0 h 159"/>
              <a:gd name="T17" fmla="*/ 771 w 771"/>
              <a:gd name="T18" fmla="*/ 159 h 159"/>
            </a:gdLst>
            <a:ahLst/>
            <a:cxnLst>
              <a:cxn ang="T10">
                <a:pos x="T0" y="T1"/>
              </a:cxn>
              <a:cxn ang="T11">
                <a:pos x="T2" y="T3"/>
              </a:cxn>
              <a:cxn ang="T12">
                <a:pos x="T4" y="T5"/>
              </a:cxn>
              <a:cxn ang="T13">
                <a:pos x="T6" y="T7"/>
              </a:cxn>
              <a:cxn ang="T14">
                <a:pos x="T8" y="T9"/>
              </a:cxn>
            </a:cxnLst>
            <a:rect l="T15" t="T16" r="T17" b="T18"/>
            <a:pathLst>
              <a:path w="771" h="159">
                <a:moveTo>
                  <a:pt x="576" y="159"/>
                </a:moveTo>
                <a:lnTo>
                  <a:pt x="771" y="0"/>
                </a:lnTo>
                <a:lnTo>
                  <a:pt x="196" y="0"/>
                </a:lnTo>
                <a:lnTo>
                  <a:pt x="0" y="159"/>
                </a:lnTo>
                <a:lnTo>
                  <a:pt x="576" y="159"/>
                </a:lnTo>
                <a:close/>
              </a:path>
            </a:pathLst>
          </a:custGeom>
          <a:solidFill>
            <a:srgbClr val="99BFBF"/>
          </a:solidFill>
          <a:ln w="9525">
            <a:solidFill>
              <a:srgbClr val="000000"/>
            </a:solidFill>
            <a:prstDash val="solid"/>
            <a:round/>
            <a:headEnd/>
            <a:tailEnd/>
          </a:ln>
        </p:spPr>
        <p:txBody>
          <a:bodyPr/>
          <a:lstStyle/>
          <a:p>
            <a:endParaRPr lang="ar-JO"/>
          </a:p>
        </p:txBody>
      </p:sp>
      <p:sp>
        <p:nvSpPr>
          <p:cNvPr id="3114" name="Rectangle 44"/>
          <p:cNvSpPr>
            <a:spLocks noChangeArrowheads="1"/>
          </p:cNvSpPr>
          <p:nvPr/>
        </p:nvSpPr>
        <p:spPr bwMode="auto">
          <a:xfrm>
            <a:off x="3978275" y="54451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31,3%</a:t>
            </a:r>
            <a:endParaRPr lang="en-US" sz="2400"/>
          </a:p>
        </p:txBody>
      </p:sp>
      <p:sp>
        <p:nvSpPr>
          <p:cNvPr id="3115" name="Rectangle 45"/>
          <p:cNvSpPr>
            <a:spLocks noChangeArrowheads="1"/>
          </p:cNvSpPr>
          <p:nvPr/>
        </p:nvSpPr>
        <p:spPr bwMode="auto">
          <a:xfrm>
            <a:off x="3978275" y="37576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36,5%</a:t>
            </a:r>
            <a:endParaRPr lang="en-US" sz="2400"/>
          </a:p>
        </p:txBody>
      </p:sp>
      <p:sp>
        <p:nvSpPr>
          <p:cNvPr id="3116" name="Rectangle 46"/>
          <p:cNvSpPr>
            <a:spLocks noChangeArrowheads="1"/>
          </p:cNvSpPr>
          <p:nvPr/>
        </p:nvSpPr>
        <p:spPr bwMode="auto">
          <a:xfrm>
            <a:off x="3978275" y="22463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24,0%</a:t>
            </a:r>
            <a:endParaRPr lang="en-US" sz="2400"/>
          </a:p>
        </p:txBody>
      </p:sp>
      <p:sp>
        <p:nvSpPr>
          <p:cNvPr id="3117" name="Rectangle 47"/>
          <p:cNvSpPr>
            <a:spLocks noChangeArrowheads="1"/>
          </p:cNvSpPr>
          <p:nvPr/>
        </p:nvSpPr>
        <p:spPr bwMode="auto">
          <a:xfrm>
            <a:off x="4014788" y="1454150"/>
            <a:ext cx="39052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8,2%</a:t>
            </a:r>
            <a:endParaRPr lang="en-US" sz="2400"/>
          </a:p>
        </p:txBody>
      </p:sp>
      <p:sp>
        <p:nvSpPr>
          <p:cNvPr id="3118" name="Freeform 48"/>
          <p:cNvSpPr>
            <a:spLocks/>
          </p:cNvSpPr>
          <p:nvPr/>
        </p:nvSpPr>
        <p:spPr bwMode="auto">
          <a:xfrm>
            <a:off x="6923088" y="2843213"/>
            <a:ext cx="311150" cy="3468687"/>
          </a:xfrm>
          <a:custGeom>
            <a:avLst/>
            <a:gdLst>
              <a:gd name="T0" fmla="*/ 0 w 196"/>
              <a:gd name="T1" fmla="*/ 2147483647 h 2185"/>
              <a:gd name="T2" fmla="*/ 0 w 196"/>
              <a:gd name="T3" fmla="*/ 2147483647 h 2185"/>
              <a:gd name="T4" fmla="*/ 2147483647 w 196"/>
              <a:gd name="T5" fmla="*/ 0 h 2185"/>
              <a:gd name="T6" fmla="*/ 2147483647 w 196"/>
              <a:gd name="T7" fmla="*/ 2147483647 h 2185"/>
              <a:gd name="T8" fmla="*/ 0 w 196"/>
              <a:gd name="T9" fmla="*/ 2147483647 h 2185"/>
              <a:gd name="T10" fmla="*/ 0 60000 65536"/>
              <a:gd name="T11" fmla="*/ 0 60000 65536"/>
              <a:gd name="T12" fmla="*/ 0 60000 65536"/>
              <a:gd name="T13" fmla="*/ 0 60000 65536"/>
              <a:gd name="T14" fmla="*/ 0 60000 65536"/>
              <a:gd name="T15" fmla="*/ 0 w 196"/>
              <a:gd name="T16" fmla="*/ 0 h 2185"/>
              <a:gd name="T17" fmla="*/ 196 w 196"/>
              <a:gd name="T18" fmla="*/ 2185 h 2185"/>
            </a:gdLst>
            <a:ahLst/>
            <a:cxnLst>
              <a:cxn ang="T10">
                <a:pos x="T0" y="T1"/>
              </a:cxn>
              <a:cxn ang="T11">
                <a:pos x="T2" y="T3"/>
              </a:cxn>
              <a:cxn ang="T12">
                <a:pos x="T4" y="T5"/>
              </a:cxn>
              <a:cxn ang="T13">
                <a:pos x="T6" y="T7"/>
              </a:cxn>
              <a:cxn ang="T14">
                <a:pos x="T8" y="T9"/>
              </a:cxn>
            </a:cxnLst>
            <a:rect l="T15" t="T16" r="T17" b="T18"/>
            <a:pathLst>
              <a:path w="196" h="2185">
                <a:moveTo>
                  <a:pt x="0" y="2185"/>
                </a:moveTo>
                <a:lnTo>
                  <a:pt x="0" y="159"/>
                </a:lnTo>
                <a:lnTo>
                  <a:pt x="196" y="0"/>
                </a:lnTo>
                <a:lnTo>
                  <a:pt x="196" y="2026"/>
                </a:lnTo>
                <a:lnTo>
                  <a:pt x="0" y="2185"/>
                </a:lnTo>
                <a:close/>
              </a:path>
            </a:pathLst>
          </a:custGeom>
          <a:solidFill>
            <a:srgbClr val="4D4D80"/>
          </a:solidFill>
          <a:ln w="9525">
            <a:solidFill>
              <a:srgbClr val="000000"/>
            </a:solidFill>
            <a:prstDash val="solid"/>
            <a:round/>
            <a:headEnd/>
            <a:tailEnd/>
          </a:ln>
        </p:spPr>
        <p:txBody>
          <a:bodyPr/>
          <a:lstStyle/>
          <a:p>
            <a:endParaRPr lang="ar-JO"/>
          </a:p>
        </p:txBody>
      </p:sp>
      <p:sp>
        <p:nvSpPr>
          <p:cNvPr id="3119" name="Rectangle 49"/>
          <p:cNvSpPr>
            <a:spLocks noChangeArrowheads="1"/>
          </p:cNvSpPr>
          <p:nvPr/>
        </p:nvSpPr>
        <p:spPr bwMode="auto">
          <a:xfrm>
            <a:off x="6000750" y="3095625"/>
            <a:ext cx="922338" cy="3216275"/>
          </a:xfrm>
          <a:prstGeom prst="rect">
            <a:avLst/>
          </a:prstGeom>
          <a:solidFill>
            <a:srgbClr val="9999FF"/>
          </a:solidFill>
          <a:ln w="9525">
            <a:solidFill>
              <a:srgbClr val="000000"/>
            </a:solidFill>
            <a:miter lim="800000"/>
            <a:headEnd/>
            <a:tailEnd/>
          </a:ln>
        </p:spPr>
        <p:txBody>
          <a:bodyPr/>
          <a:lstStyle/>
          <a:p>
            <a:endParaRPr lang="en-US"/>
          </a:p>
        </p:txBody>
      </p:sp>
      <p:sp>
        <p:nvSpPr>
          <p:cNvPr id="3120" name="Freeform 50"/>
          <p:cNvSpPr>
            <a:spLocks/>
          </p:cNvSpPr>
          <p:nvPr/>
        </p:nvSpPr>
        <p:spPr bwMode="auto">
          <a:xfrm>
            <a:off x="6923088" y="2236788"/>
            <a:ext cx="311150" cy="858837"/>
          </a:xfrm>
          <a:custGeom>
            <a:avLst/>
            <a:gdLst>
              <a:gd name="T0" fmla="*/ 0 w 196"/>
              <a:gd name="T1" fmla="*/ 2147483647 h 541"/>
              <a:gd name="T2" fmla="*/ 0 w 196"/>
              <a:gd name="T3" fmla="*/ 2147483647 h 541"/>
              <a:gd name="T4" fmla="*/ 2147483647 w 196"/>
              <a:gd name="T5" fmla="*/ 0 h 541"/>
              <a:gd name="T6" fmla="*/ 2147483647 w 196"/>
              <a:gd name="T7" fmla="*/ 2147483647 h 541"/>
              <a:gd name="T8" fmla="*/ 0 w 196"/>
              <a:gd name="T9" fmla="*/ 2147483647 h 541"/>
              <a:gd name="T10" fmla="*/ 0 60000 65536"/>
              <a:gd name="T11" fmla="*/ 0 60000 65536"/>
              <a:gd name="T12" fmla="*/ 0 60000 65536"/>
              <a:gd name="T13" fmla="*/ 0 60000 65536"/>
              <a:gd name="T14" fmla="*/ 0 60000 65536"/>
              <a:gd name="T15" fmla="*/ 0 w 196"/>
              <a:gd name="T16" fmla="*/ 0 h 541"/>
              <a:gd name="T17" fmla="*/ 196 w 196"/>
              <a:gd name="T18" fmla="*/ 541 h 541"/>
            </a:gdLst>
            <a:ahLst/>
            <a:cxnLst>
              <a:cxn ang="T10">
                <a:pos x="T0" y="T1"/>
              </a:cxn>
              <a:cxn ang="T11">
                <a:pos x="T2" y="T3"/>
              </a:cxn>
              <a:cxn ang="T12">
                <a:pos x="T4" y="T5"/>
              </a:cxn>
              <a:cxn ang="T13">
                <a:pos x="T6" y="T7"/>
              </a:cxn>
              <a:cxn ang="T14">
                <a:pos x="T8" y="T9"/>
              </a:cxn>
            </a:cxnLst>
            <a:rect l="T15" t="T16" r="T17" b="T18"/>
            <a:pathLst>
              <a:path w="196" h="541">
                <a:moveTo>
                  <a:pt x="0" y="541"/>
                </a:moveTo>
                <a:lnTo>
                  <a:pt x="0" y="159"/>
                </a:lnTo>
                <a:lnTo>
                  <a:pt x="196" y="0"/>
                </a:lnTo>
                <a:lnTo>
                  <a:pt x="196" y="382"/>
                </a:lnTo>
                <a:lnTo>
                  <a:pt x="0" y="541"/>
                </a:lnTo>
                <a:close/>
              </a:path>
            </a:pathLst>
          </a:custGeom>
          <a:solidFill>
            <a:srgbClr val="4D1A33"/>
          </a:solidFill>
          <a:ln w="9525">
            <a:solidFill>
              <a:srgbClr val="000000"/>
            </a:solidFill>
            <a:prstDash val="solid"/>
            <a:round/>
            <a:headEnd/>
            <a:tailEnd/>
          </a:ln>
        </p:spPr>
        <p:txBody>
          <a:bodyPr/>
          <a:lstStyle/>
          <a:p>
            <a:endParaRPr lang="ar-JO"/>
          </a:p>
        </p:txBody>
      </p:sp>
      <p:sp>
        <p:nvSpPr>
          <p:cNvPr id="3121" name="Rectangle 51"/>
          <p:cNvSpPr>
            <a:spLocks noChangeArrowheads="1"/>
          </p:cNvSpPr>
          <p:nvPr/>
        </p:nvSpPr>
        <p:spPr bwMode="auto">
          <a:xfrm>
            <a:off x="6000750" y="2489200"/>
            <a:ext cx="922338" cy="606425"/>
          </a:xfrm>
          <a:prstGeom prst="rect">
            <a:avLst/>
          </a:prstGeom>
          <a:solidFill>
            <a:srgbClr val="993366"/>
          </a:solidFill>
          <a:ln w="9525">
            <a:solidFill>
              <a:srgbClr val="000000"/>
            </a:solidFill>
            <a:miter lim="800000"/>
            <a:headEnd/>
            <a:tailEnd/>
          </a:ln>
        </p:spPr>
        <p:txBody>
          <a:bodyPr/>
          <a:lstStyle/>
          <a:p>
            <a:endParaRPr lang="en-US"/>
          </a:p>
        </p:txBody>
      </p:sp>
      <p:sp>
        <p:nvSpPr>
          <p:cNvPr id="3122" name="Freeform 52"/>
          <p:cNvSpPr>
            <a:spLocks/>
          </p:cNvSpPr>
          <p:nvPr/>
        </p:nvSpPr>
        <p:spPr bwMode="auto">
          <a:xfrm>
            <a:off x="6923088" y="1333500"/>
            <a:ext cx="311150" cy="1155700"/>
          </a:xfrm>
          <a:custGeom>
            <a:avLst/>
            <a:gdLst>
              <a:gd name="T0" fmla="*/ 0 w 196"/>
              <a:gd name="T1" fmla="*/ 2147483647 h 728"/>
              <a:gd name="T2" fmla="*/ 0 w 196"/>
              <a:gd name="T3" fmla="*/ 2147483647 h 728"/>
              <a:gd name="T4" fmla="*/ 2147483647 w 196"/>
              <a:gd name="T5" fmla="*/ 0 h 728"/>
              <a:gd name="T6" fmla="*/ 2147483647 w 196"/>
              <a:gd name="T7" fmla="*/ 2147483647 h 728"/>
              <a:gd name="T8" fmla="*/ 0 w 196"/>
              <a:gd name="T9" fmla="*/ 2147483647 h 728"/>
              <a:gd name="T10" fmla="*/ 0 60000 65536"/>
              <a:gd name="T11" fmla="*/ 0 60000 65536"/>
              <a:gd name="T12" fmla="*/ 0 60000 65536"/>
              <a:gd name="T13" fmla="*/ 0 60000 65536"/>
              <a:gd name="T14" fmla="*/ 0 60000 65536"/>
              <a:gd name="T15" fmla="*/ 0 w 196"/>
              <a:gd name="T16" fmla="*/ 0 h 728"/>
              <a:gd name="T17" fmla="*/ 196 w 196"/>
              <a:gd name="T18" fmla="*/ 728 h 728"/>
            </a:gdLst>
            <a:ahLst/>
            <a:cxnLst>
              <a:cxn ang="T10">
                <a:pos x="T0" y="T1"/>
              </a:cxn>
              <a:cxn ang="T11">
                <a:pos x="T2" y="T3"/>
              </a:cxn>
              <a:cxn ang="T12">
                <a:pos x="T4" y="T5"/>
              </a:cxn>
              <a:cxn ang="T13">
                <a:pos x="T6" y="T7"/>
              </a:cxn>
              <a:cxn ang="T14">
                <a:pos x="T8" y="T9"/>
              </a:cxn>
            </a:cxnLst>
            <a:rect l="T15" t="T16" r="T17" b="T18"/>
            <a:pathLst>
              <a:path w="196" h="728">
                <a:moveTo>
                  <a:pt x="0" y="728"/>
                </a:moveTo>
                <a:lnTo>
                  <a:pt x="0" y="152"/>
                </a:lnTo>
                <a:lnTo>
                  <a:pt x="196" y="0"/>
                </a:lnTo>
                <a:lnTo>
                  <a:pt x="196" y="569"/>
                </a:lnTo>
                <a:lnTo>
                  <a:pt x="0" y="728"/>
                </a:lnTo>
                <a:close/>
              </a:path>
            </a:pathLst>
          </a:custGeom>
          <a:solidFill>
            <a:srgbClr val="808066"/>
          </a:solidFill>
          <a:ln w="9525">
            <a:solidFill>
              <a:srgbClr val="000000"/>
            </a:solidFill>
            <a:prstDash val="solid"/>
            <a:round/>
            <a:headEnd/>
            <a:tailEnd/>
          </a:ln>
        </p:spPr>
        <p:txBody>
          <a:bodyPr/>
          <a:lstStyle/>
          <a:p>
            <a:endParaRPr lang="ar-JO"/>
          </a:p>
        </p:txBody>
      </p:sp>
      <p:sp>
        <p:nvSpPr>
          <p:cNvPr id="3123" name="Rectangle 53"/>
          <p:cNvSpPr>
            <a:spLocks noChangeArrowheads="1"/>
          </p:cNvSpPr>
          <p:nvPr/>
        </p:nvSpPr>
        <p:spPr bwMode="auto">
          <a:xfrm>
            <a:off x="6000750" y="1574800"/>
            <a:ext cx="922338" cy="914400"/>
          </a:xfrm>
          <a:prstGeom prst="rect">
            <a:avLst/>
          </a:prstGeom>
          <a:solidFill>
            <a:srgbClr val="FFFFCC"/>
          </a:solidFill>
          <a:ln w="9525">
            <a:solidFill>
              <a:srgbClr val="000000"/>
            </a:solidFill>
            <a:miter lim="800000"/>
            <a:headEnd/>
            <a:tailEnd/>
          </a:ln>
        </p:spPr>
        <p:txBody>
          <a:bodyPr/>
          <a:lstStyle/>
          <a:p>
            <a:endParaRPr lang="en-US"/>
          </a:p>
        </p:txBody>
      </p:sp>
      <p:sp>
        <p:nvSpPr>
          <p:cNvPr id="3124" name="Freeform 54"/>
          <p:cNvSpPr>
            <a:spLocks/>
          </p:cNvSpPr>
          <p:nvPr/>
        </p:nvSpPr>
        <p:spPr bwMode="auto">
          <a:xfrm>
            <a:off x="6923088" y="1090613"/>
            <a:ext cx="311150" cy="484187"/>
          </a:xfrm>
          <a:custGeom>
            <a:avLst/>
            <a:gdLst>
              <a:gd name="T0" fmla="*/ 0 w 196"/>
              <a:gd name="T1" fmla="*/ 2147483647 h 305"/>
              <a:gd name="T2" fmla="*/ 0 w 196"/>
              <a:gd name="T3" fmla="*/ 2147483647 h 305"/>
              <a:gd name="T4" fmla="*/ 2147483647 w 196"/>
              <a:gd name="T5" fmla="*/ 0 h 305"/>
              <a:gd name="T6" fmla="*/ 2147483647 w 196"/>
              <a:gd name="T7" fmla="*/ 2147483647 h 305"/>
              <a:gd name="T8" fmla="*/ 0 w 196"/>
              <a:gd name="T9" fmla="*/ 2147483647 h 305"/>
              <a:gd name="T10" fmla="*/ 0 60000 65536"/>
              <a:gd name="T11" fmla="*/ 0 60000 65536"/>
              <a:gd name="T12" fmla="*/ 0 60000 65536"/>
              <a:gd name="T13" fmla="*/ 0 60000 65536"/>
              <a:gd name="T14" fmla="*/ 0 60000 65536"/>
              <a:gd name="T15" fmla="*/ 0 w 196"/>
              <a:gd name="T16" fmla="*/ 0 h 305"/>
              <a:gd name="T17" fmla="*/ 196 w 196"/>
              <a:gd name="T18" fmla="*/ 305 h 305"/>
            </a:gdLst>
            <a:ahLst/>
            <a:cxnLst>
              <a:cxn ang="T10">
                <a:pos x="T0" y="T1"/>
              </a:cxn>
              <a:cxn ang="T11">
                <a:pos x="T2" y="T3"/>
              </a:cxn>
              <a:cxn ang="T12">
                <a:pos x="T4" y="T5"/>
              </a:cxn>
              <a:cxn ang="T13">
                <a:pos x="T6" y="T7"/>
              </a:cxn>
              <a:cxn ang="T14">
                <a:pos x="T8" y="T9"/>
              </a:cxn>
            </a:cxnLst>
            <a:rect l="T15" t="T16" r="T17" b="T18"/>
            <a:pathLst>
              <a:path w="196" h="305">
                <a:moveTo>
                  <a:pt x="0" y="305"/>
                </a:moveTo>
                <a:lnTo>
                  <a:pt x="0" y="159"/>
                </a:lnTo>
                <a:lnTo>
                  <a:pt x="196" y="0"/>
                </a:lnTo>
                <a:lnTo>
                  <a:pt x="196" y="153"/>
                </a:lnTo>
                <a:lnTo>
                  <a:pt x="0" y="305"/>
                </a:lnTo>
                <a:close/>
              </a:path>
            </a:pathLst>
          </a:custGeom>
          <a:solidFill>
            <a:srgbClr val="668080"/>
          </a:solidFill>
          <a:ln w="9525">
            <a:solidFill>
              <a:srgbClr val="000000"/>
            </a:solidFill>
            <a:prstDash val="solid"/>
            <a:round/>
            <a:headEnd/>
            <a:tailEnd/>
          </a:ln>
        </p:spPr>
        <p:txBody>
          <a:bodyPr/>
          <a:lstStyle/>
          <a:p>
            <a:endParaRPr lang="ar-JO"/>
          </a:p>
        </p:txBody>
      </p:sp>
      <p:sp>
        <p:nvSpPr>
          <p:cNvPr id="3125" name="Rectangle 55"/>
          <p:cNvSpPr>
            <a:spLocks noChangeArrowheads="1"/>
          </p:cNvSpPr>
          <p:nvPr/>
        </p:nvSpPr>
        <p:spPr bwMode="auto">
          <a:xfrm>
            <a:off x="6000750" y="1343025"/>
            <a:ext cx="922338" cy="231775"/>
          </a:xfrm>
          <a:prstGeom prst="rect">
            <a:avLst/>
          </a:prstGeom>
          <a:solidFill>
            <a:srgbClr val="CCFFFF"/>
          </a:solidFill>
          <a:ln w="9525">
            <a:solidFill>
              <a:srgbClr val="000000"/>
            </a:solidFill>
            <a:miter lim="800000"/>
            <a:headEnd/>
            <a:tailEnd/>
          </a:ln>
        </p:spPr>
        <p:txBody>
          <a:bodyPr/>
          <a:lstStyle/>
          <a:p>
            <a:endParaRPr lang="en-US"/>
          </a:p>
        </p:txBody>
      </p:sp>
      <p:sp>
        <p:nvSpPr>
          <p:cNvPr id="3126" name="Freeform 56"/>
          <p:cNvSpPr>
            <a:spLocks/>
          </p:cNvSpPr>
          <p:nvPr/>
        </p:nvSpPr>
        <p:spPr bwMode="auto">
          <a:xfrm>
            <a:off x="6000750" y="1090613"/>
            <a:ext cx="1233488"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81" y="159"/>
                </a:moveTo>
                <a:lnTo>
                  <a:pt x="777" y="0"/>
                </a:lnTo>
                <a:lnTo>
                  <a:pt x="201" y="0"/>
                </a:lnTo>
                <a:lnTo>
                  <a:pt x="0" y="159"/>
                </a:lnTo>
                <a:lnTo>
                  <a:pt x="581" y="159"/>
                </a:lnTo>
                <a:close/>
              </a:path>
            </a:pathLst>
          </a:custGeom>
          <a:solidFill>
            <a:srgbClr val="99BFBF"/>
          </a:solidFill>
          <a:ln w="9525">
            <a:solidFill>
              <a:srgbClr val="000000"/>
            </a:solidFill>
            <a:prstDash val="solid"/>
            <a:round/>
            <a:headEnd/>
            <a:tailEnd/>
          </a:ln>
        </p:spPr>
        <p:txBody>
          <a:bodyPr/>
          <a:lstStyle/>
          <a:p>
            <a:endParaRPr lang="ar-JO"/>
          </a:p>
        </p:txBody>
      </p:sp>
      <p:sp>
        <p:nvSpPr>
          <p:cNvPr id="3127" name="Rectangle 57"/>
          <p:cNvSpPr>
            <a:spLocks noChangeArrowheads="1"/>
          </p:cNvSpPr>
          <p:nvPr/>
        </p:nvSpPr>
        <p:spPr bwMode="auto">
          <a:xfrm>
            <a:off x="6257925" y="461486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64,7%</a:t>
            </a:r>
            <a:endParaRPr lang="en-US" sz="2400"/>
          </a:p>
        </p:txBody>
      </p:sp>
      <p:sp>
        <p:nvSpPr>
          <p:cNvPr id="3128" name="Rectangle 58"/>
          <p:cNvSpPr>
            <a:spLocks noChangeArrowheads="1"/>
          </p:cNvSpPr>
          <p:nvPr/>
        </p:nvSpPr>
        <p:spPr bwMode="auto">
          <a:xfrm>
            <a:off x="6257925" y="27035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12,2%</a:t>
            </a:r>
            <a:endParaRPr lang="en-US" sz="2400"/>
          </a:p>
        </p:txBody>
      </p:sp>
      <p:sp>
        <p:nvSpPr>
          <p:cNvPr id="3129" name="Rectangle 59"/>
          <p:cNvSpPr>
            <a:spLocks noChangeArrowheads="1"/>
          </p:cNvSpPr>
          <p:nvPr/>
        </p:nvSpPr>
        <p:spPr bwMode="auto">
          <a:xfrm>
            <a:off x="6257925" y="19399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18,3%</a:t>
            </a:r>
            <a:endParaRPr lang="en-US" sz="2400"/>
          </a:p>
        </p:txBody>
      </p:sp>
      <p:sp>
        <p:nvSpPr>
          <p:cNvPr id="3130" name="Rectangle 60"/>
          <p:cNvSpPr>
            <a:spLocks noChangeArrowheads="1"/>
          </p:cNvSpPr>
          <p:nvPr/>
        </p:nvSpPr>
        <p:spPr bwMode="auto">
          <a:xfrm>
            <a:off x="6292850" y="1370013"/>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4,8%</a:t>
            </a:r>
            <a:endParaRPr lang="en-US" sz="2400"/>
          </a:p>
        </p:txBody>
      </p:sp>
      <p:sp>
        <p:nvSpPr>
          <p:cNvPr id="3131" name="Line 61"/>
          <p:cNvSpPr>
            <a:spLocks noChangeShapeType="1"/>
          </p:cNvSpPr>
          <p:nvPr/>
        </p:nvSpPr>
        <p:spPr bwMode="auto">
          <a:xfrm flipV="1">
            <a:off x="520700" y="1528763"/>
            <a:ext cx="1588" cy="4968875"/>
          </a:xfrm>
          <a:prstGeom prst="line">
            <a:avLst/>
          </a:prstGeom>
          <a:noFill/>
          <a:ln w="0">
            <a:solidFill>
              <a:srgbClr val="000000"/>
            </a:solidFill>
            <a:round/>
            <a:headEnd/>
            <a:tailEnd/>
          </a:ln>
        </p:spPr>
        <p:txBody>
          <a:bodyPr/>
          <a:lstStyle/>
          <a:p>
            <a:endParaRPr lang="ar-JO"/>
          </a:p>
        </p:txBody>
      </p:sp>
      <p:sp>
        <p:nvSpPr>
          <p:cNvPr id="3132" name="Line 62"/>
          <p:cNvSpPr>
            <a:spLocks noChangeShapeType="1"/>
          </p:cNvSpPr>
          <p:nvPr/>
        </p:nvSpPr>
        <p:spPr bwMode="auto">
          <a:xfrm flipH="1">
            <a:off x="439738" y="6497638"/>
            <a:ext cx="80962" cy="1587"/>
          </a:xfrm>
          <a:prstGeom prst="line">
            <a:avLst/>
          </a:prstGeom>
          <a:noFill/>
          <a:ln w="0">
            <a:solidFill>
              <a:srgbClr val="000000"/>
            </a:solidFill>
            <a:round/>
            <a:headEnd/>
            <a:tailEnd/>
          </a:ln>
        </p:spPr>
        <p:txBody>
          <a:bodyPr/>
          <a:lstStyle/>
          <a:p>
            <a:endParaRPr lang="ar-JO"/>
          </a:p>
        </p:txBody>
      </p:sp>
      <p:sp>
        <p:nvSpPr>
          <p:cNvPr id="3133" name="Line 63"/>
          <p:cNvSpPr>
            <a:spLocks noChangeShapeType="1"/>
          </p:cNvSpPr>
          <p:nvPr/>
        </p:nvSpPr>
        <p:spPr bwMode="auto">
          <a:xfrm flipH="1">
            <a:off x="439738" y="6003925"/>
            <a:ext cx="80962" cy="1588"/>
          </a:xfrm>
          <a:prstGeom prst="line">
            <a:avLst/>
          </a:prstGeom>
          <a:noFill/>
          <a:ln w="0">
            <a:solidFill>
              <a:srgbClr val="000000"/>
            </a:solidFill>
            <a:round/>
            <a:headEnd/>
            <a:tailEnd/>
          </a:ln>
        </p:spPr>
        <p:txBody>
          <a:bodyPr/>
          <a:lstStyle/>
          <a:p>
            <a:endParaRPr lang="ar-JO"/>
          </a:p>
        </p:txBody>
      </p:sp>
      <p:sp>
        <p:nvSpPr>
          <p:cNvPr id="3134" name="Line 64"/>
          <p:cNvSpPr>
            <a:spLocks noChangeShapeType="1"/>
          </p:cNvSpPr>
          <p:nvPr/>
        </p:nvSpPr>
        <p:spPr bwMode="auto">
          <a:xfrm flipH="1">
            <a:off x="439738" y="5500688"/>
            <a:ext cx="80962" cy="1587"/>
          </a:xfrm>
          <a:prstGeom prst="line">
            <a:avLst/>
          </a:prstGeom>
          <a:noFill/>
          <a:ln w="0">
            <a:solidFill>
              <a:srgbClr val="000000"/>
            </a:solidFill>
            <a:round/>
            <a:headEnd/>
            <a:tailEnd/>
          </a:ln>
        </p:spPr>
        <p:txBody>
          <a:bodyPr/>
          <a:lstStyle/>
          <a:p>
            <a:endParaRPr lang="ar-JO"/>
          </a:p>
        </p:txBody>
      </p:sp>
      <p:sp>
        <p:nvSpPr>
          <p:cNvPr id="3135" name="Line 65"/>
          <p:cNvSpPr>
            <a:spLocks noChangeShapeType="1"/>
          </p:cNvSpPr>
          <p:nvPr/>
        </p:nvSpPr>
        <p:spPr bwMode="auto">
          <a:xfrm flipH="1">
            <a:off x="439738" y="5006975"/>
            <a:ext cx="80962" cy="1588"/>
          </a:xfrm>
          <a:prstGeom prst="line">
            <a:avLst/>
          </a:prstGeom>
          <a:noFill/>
          <a:ln w="0">
            <a:solidFill>
              <a:srgbClr val="000000"/>
            </a:solidFill>
            <a:round/>
            <a:headEnd/>
            <a:tailEnd/>
          </a:ln>
        </p:spPr>
        <p:txBody>
          <a:bodyPr/>
          <a:lstStyle/>
          <a:p>
            <a:endParaRPr lang="ar-JO"/>
          </a:p>
        </p:txBody>
      </p:sp>
      <p:sp>
        <p:nvSpPr>
          <p:cNvPr id="3136" name="Line 66"/>
          <p:cNvSpPr>
            <a:spLocks noChangeShapeType="1"/>
          </p:cNvSpPr>
          <p:nvPr/>
        </p:nvSpPr>
        <p:spPr bwMode="auto">
          <a:xfrm flipH="1">
            <a:off x="439738" y="4511675"/>
            <a:ext cx="80962" cy="1588"/>
          </a:xfrm>
          <a:prstGeom prst="line">
            <a:avLst/>
          </a:prstGeom>
          <a:noFill/>
          <a:ln w="0">
            <a:solidFill>
              <a:srgbClr val="000000"/>
            </a:solidFill>
            <a:round/>
            <a:headEnd/>
            <a:tailEnd/>
          </a:ln>
        </p:spPr>
        <p:txBody>
          <a:bodyPr/>
          <a:lstStyle/>
          <a:p>
            <a:endParaRPr lang="ar-JO"/>
          </a:p>
        </p:txBody>
      </p:sp>
      <p:sp>
        <p:nvSpPr>
          <p:cNvPr id="3137" name="Line 67"/>
          <p:cNvSpPr>
            <a:spLocks noChangeShapeType="1"/>
          </p:cNvSpPr>
          <p:nvPr/>
        </p:nvSpPr>
        <p:spPr bwMode="auto">
          <a:xfrm flipH="1">
            <a:off x="439738" y="4008438"/>
            <a:ext cx="80962" cy="1587"/>
          </a:xfrm>
          <a:prstGeom prst="line">
            <a:avLst/>
          </a:prstGeom>
          <a:noFill/>
          <a:ln w="0">
            <a:solidFill>
              <a:srgbClr val="000000"/>
            </a:solidFill>
            <a:round/>
            <a:headEnd/>
            <a:tailEnd/>
          </a:ln>
        </p:spPr>
        <p:txBody>
          <a:bodyPr/>
          <a:lstStyle/>
          <a:p>
            <a:endParaRPr lang="ar-JO"/>
          </a:p>
        </p:txBody>
      </p:sp>
      <p:sp>
        <p:nvSpPr>
          <p:cNvPr id="3138" name="Line 68"/>
          <p:cNvSpPr>
            <a:spLocks noChangeShapeType="1"/>
          </p:cNvSpPr>
          <p:nvPr/>
        </p:nvSpPr>
        <p:spPr bwMode="auto">
          <a:xfrm flipH="1">
            <a:off x="439738" y="3514725"/>
            <a:ext cx="80962" cy="1588"/>
          </a:xfrm>
          <a:prstGeom prst="line">
            <a:avLst/>
          </a:prstGeom>
          <a:noFill/>
          <a:ln w="0">
            <a:solidFill>
              <a:srgbClr val="000000"/>
            </a:solidFill>
            <a:round/>
            <a:headEnd/>
            <a:tailEnd/>
          </a:ln>
        </p:spPr>
        <p:txBody>
          <a:bodyPr/>
          <a:lstStyle/>
          <a:p>
            <a:endParaRPr lang="ar-JO"/>
          </a:p>
        </p:txBody>
      </p:sp>
      <p:sp>
        <p:nvSpPr>
          <p:cNvPr id="3139" name="Line 69"/>
          <p:cNvSpPr>
            <a:spLocks noChangeShapeType="1"/>
          </p:cNvSpPr>
          <p:nvPr/>
        </p:nvSpPr>
        <p:spPr bwMode="auto">
          <a:xfrm flipH="1">
            <a:off x="439738" y="3021013"/>
            <a:ext cx="80962" cy="1587"/>
          </a:xfrm>
          <a:prstGeom prst="line">
            <a:avLst/>
          </a:prstGeom>
          <a:noFill/>
          <a:ln w="0">
            <a:solidFill>
              <a:srgbClr val="000000"/>
            </a:solidFill>
            <a:round/>
            <a:headEnd/>
            <a:tailEnd/>
          </a:ln>
        </p:spPr>
        <p:txBody>
          <a:bodyPr/>
          <a:lstStyle/>
          <a:p>
            <a:endParaRPr lang="ar-JO"/>
          </a:p>
        </p:txBody>
      </p:sp>
      <p:sp>
        <p:nvSpPr>
          <p:cNvPr id="3140" name="Line 70"/>
          <p:cNvSpPr>
            <a:spLocks noChangeShapeType="1"/>
          </p:cNvSpPr>
          <p:nvPr/>
        </p:nvSpPr>
        <p:spPr bwMode="auto">
          <a:xfrm flipH="1">
            <a:off x="439738" y="2517775"/>
            <a:ext cx="80962" cy="1588"/>
          </a:xfrm>
          <a:prstGeom prst="line">
            <a:avLst/>
          </a:prstGeom>
          <a:noFill/>
          <a:ln w="0">
            <a:solidFill>
              <a:srgbClr val="000000"/>
            </a:solidFill>
            <a:round/>
            <a:headEnd/>
            <a:tailEnd/>
          </a:ln>
        </p:spPr>
        <p:txBody>
          <a:bodyPr/>
          <a:lstStyle/>
          <a:p>
            <a:endParaRPr lang="ar-JO"/>
          </a:p>
        </p:txBody>
      </p:sp>
      <p:sp>
        <p:nvSpPr>
          <p:cNvPr id="3141" name="Line 71"/>
          <p:cNvSpPr>
            <a:spLocks noChangeShapeType="1"/>
          </p:cNvSpPr>
          <p:nvPr/>
        </p:nvSpPr>
        <p:spPr bwMode="auto">
          <a:xfrm flipH="1">
            <a:off x="439738" y="2022475"/>
            <a:ext cx="80962" cy="1588"/>
          </a:xfrm>
          <a:prstGeom prst="line">
            <a:avLst/>
          </a:prstGeom>
          <a:noFill/>
          <a:ln w="0">
            <a:solidFill>
              <a:srgbClr val="000000"/>
            </a:solidFill>
            <a:round/>
            <a:headEnd/>
            <a:tailEnd/>
          </a:ln>
        </p:spPr>
        <p:txBody>
          <a:bodyPr/>
          <a:lstStyle/>
          <a:p>
            <a:endParaRPr lang="ar-JO"/>
          </a:p>
        </p:txBody>
      </p:sp>
      <p:sp>
        <p:nvSpPr>
          <p:cNvPr id="3142" name="Line 72"/>
          <p:cNvSpPr>
            <a:spLocks noChangeShapeType="1"/>
          </p:cNvSpPr>
          <p:nvPr/>
        </p:nvSpPr>
        <p:spPr bwMode="auto">
          <a:xfrm flipH="1">
            <a:off x="439738" y="1528763"/>
            <a:ext cx="80962" cy="1587"/>
          </a:xfrm>
          <a:prstGeom prst="line">
            <a:avLst/>
          </a:prstGeom>
          <a:noFill/>
          <a:ln w="0">
            <a:solidFill>
              <a:srgbClr val="000000"/>
            </a:solidFill>
            <a:round/>
            <a:headEnd/>
            <a:tailEnd/>
          </a:ln>
        </p:spPr>
        <p:txBody>
          <a:bodyPr/>
          <a:lstStyle/>
          <a:p>
            <a:endParaRPr lang="ar-JO"/>
          </a:p>
        </p:txBody>
      </p:sp>
      <p:sp>
        <p:nvSpPr>
          <p:cNvPr id="3143" name="Rectangle 73"/>
          <p:cNvSpPr>
            <a:spLocks noChangeArrowheads="1"/>
          </p:cNvSpPr>
          <p:nvPr/>
        </p:nvSpPr>
        <p:spPr bwMode="auto">
          <a:xfrm>
            <a:off x="209550" y="6413500"/>
            <a:ext cx="26670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3144" name="Rectangle 74"/>
          <p:cNvSpPr>
            <a:spLocks noChangeArrowheads="1"/>
          </p:cNvSpPr>
          <p:nvPr/>
        </p:nvSpPr>
        <p:spPr bwMode="auto">
          <a:xfrm>
            <a:off x="130175" y="59197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3145" name="Rectangle 75"/>
          <p:cNvSpPr>
            <a:spLocks noChangeArrowheads="1"/>
          </p:cNvSpPr>
          <p:nvPr/>
        </p:nvSpPr>
        <p:spPr bwMode="auto">
          <a:xfrm>
            <a:off x="130175" y="541655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3146" name="Rectangle 76"/>
          <p:cNvSpPr>
            <a:spLocks noChangeArrowheads="1"/>
          </p:cNvSpPr>
          <p:nvPr/>
        </p:nvSpPr>
        <p:spPr bwMode="auto">
          <a:xfrm>
            <a:off x="130175" y="49228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3147" name="Rectangle 77"/>
          <p:cNvSpPr>
            <a:spLocks noChangeArrowheads="1"/>
          </p:cNvSpPr>
          <p:nvPr/>
        </p:nvSpPr>
        <p:spPr bwMode="auto">
          <a:xfrm>
            <a:off x="130175" y="44291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3148" name="Rectangle 78"/>
          <p:cNvSpPr>
            <a:spLocks noChangeArrowheads="1"/>
          </p:cNvSpPr>
          <p:nvPr/>
        </p:nvSpPr>
        <p:spPr bwMode="auto">
          <a:xfrm>
            <a:off x="130175" y="392430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3149" name="Rectangle 79"/>
          <p:cNvSpPr>
            <a:spLocks noChangeArrowheads="1"/>
          </p:cNvSpPr>
          <p:nvPr/>
        </p:nvSpPr>
        <p:spPr bwMode="auto">
          <a:xfrm>
            <a:off x="130175" y="34305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3150" name="Rectangle 80"/>
          <p:cNvSpPr>
            <a:spLocks noChangeArrowheads="1"/>
          </p:cNvSpPr>
          <p:nvPr/>
        </p:nvSpPr>
        <p:spPr bwMode="auto">
          <a:xfrm>
            <a:off x="130175" y="293687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3151" name="Rectangle 81"/>
          <p:cNvSpPr>
            <a:spLocks noChangeArrowheads="1"/>
          </p:cNvSpPr>
          <p:nvPr/>
        </p:nvSpPr>
        <p:spPr bwMode="auto">
          <a:xfrm>
            <a:off x="130175" y="24336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3152" name="Rectangle 82"/>
          <p:cNvSpPr>
            <a:spLocks noChangeArrowheads="1"/>
          </p:cNvSpPr>
          <p:nvPr/>
        </p:nvSpPr>
        <p:spPr bwMode="auto">
          <a:xfrm>
            <a:off x="130175" y="19399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3153" name="Rectangle 83"/>
          <p:cNvSpPr>
            <a:spLocks noChangeArrowheads="1"/>
          </p:cNvSpPr>
          <p:nvPr/>
        </p:nvSpPr>
        <p:spPr bwMode="auto">
          <a:xfrm>
            <a:off x="49213" y="1444625"/>
            <a:ext cx="42545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3154" name="Line 84"/>
          <p:cNvSpPr>
            <a:spLocks noChangeShapeType="1"/>
          </p:cNvSpPr>
          <p:nvPr/>
        </p:nvSpPr>
        <p:spPr bwMode="auto">
          <a:xfrm>
            <a:off x="520700" y="6497638"/>
            <a:ext cx="6845300" cy="1587"/>
          </a:xfrm>
          <a:prstGeom prst="line">
            <a:avLst/>
          </a:prstGeom>
          <a:noFill/>
          <a:ln w="0">
            <a:solidFill>
              <a:srgbClr val="000000"/>
            </a:solidFill>
            <a:round/>
            <a:headEnd/>
            <a:tailEnd/>
          </a:ln>
        </p:spPr>
        <p:txBody>
          <a:bodyPr/>
          <a:lstStyle/>
          <a:p>
            <a:endParaRPr lang="ar-JO"/>
          </a:p>
        </p:txBody>
      </p:sp>
      <p:sp>
        <p:nvSpPr>
          <p:cNvPr id="3155" name="Line 85"/>
          <p:cNvSpPr>
            <a:spLocks noChangeShapeType="1"/>
          </p:cNvSpPr>
          <p:nvPr/>
        </p:nvSpPr>
        <p:spPr bwMode="auto">
          <a:xfrm>
            <a:off x="520700" y="6497638"/>
            <a:ext cx="1588" cy="84137"/>
          </a:xfrm>
          <a:prstGeom prst="line">
            <a:avLst/>
          </a:prstGeom>
          <a:noFill/>
          <a:ln w="0">
            <a:solidFill>
              <a:srgbClr val="000000"/>
            </a:solidFill>
            <a:round/>
            <a:headEnd/>
            <a:tailEnd/>
          </a:ln>
        </p:spPr>
        <p:txBody>
          <a:bodyPr/>
          <a:lstStyle/>
          <a:p>
            <a:endParaRPr lang="ar-JO"/>
          </a:p>
        </p:txBody>
      </p:sp>
      <p:sp>
        <p:nvSpPr>
          <p:cNvPr id="3156" name="Line 86"/>
          <p:cNvSpPr>
            <a:spLocks noChangeShapeType="1"/>
          </p:cNvSpPr>
          <p:nvPr/>
        </p:nvSpPr>
        <p:spPr bwMode="auto">
          <a:xfrm>
            <a:off x="2798763" y="6497638"/>
            <a:ext cx="1587" cy="84137"/>
          </a:xfrm>
          <a:prstGeom prst="line">
            <a:avLst/>
          </a:prstGeom>
          <a:noFill/>
          <a:ln w="0">
            <a:solidFill>
              <a:srgbClr val="000000"/>
            </a:solidFill>
            <a:round/>
            <a:headEnd/>
            <a:tailEnd/>
          </a:ln>
        </p:spPr>
        <p:txBody>
          <a:bodyPr/>
          <a:lstStyle/>
          <a:p>
            <a:endParaRPr lang="ar-JO"/>
          </a:p>
        </p:txBody>
      </p:sp>
      <p:sp>
        <p:nvSpPr>
          <p:cNvPr id="3157" name="Line 87"/>
          <p:cNvSpPr>
            <a:spLocks noChangeShapeType="1"/>
          </p:cNvSpPr>
          <p:nvPr/>
        </p:nvSpPr>
        <p:spPr bwMode="auto">
          <a:xfrm>
            <a:off x="5087938" y="6497638"/>
            <a:ext cx="1587" cy="84137"/>
          </a:xfrm>
          <a:prstGeom prst="line">
            <a:avLst/>
          </a:prstGeom>
          <a:noFill/>
          <a:ln w="0">
            <a:solidFill>
              <a:srgbClr val="000000"/>
            </a:solidFill>
            <a:round/>
            <a:headEnd/>
            <a:tailEnd/>
          </a:ln>
        </p:spPr>
        <p:txBody>
          <a:bodyPr/>
          <a:lstStyle/>
          <a:p>
            <a:endParaRPr lang="ar-JO"/>
          </a:p>
        </p:txBody>
      </p:sp>
      <p:sp>
        <p:nvSpPr>
          <p:cNvPr id="3158" name="Line 88"/>
          <p:cNvSpPr>
            <a:spLocks noChangeShapeType="1"/>
          </p:cNvSpPr>
          <p:nvPr/>
        </p:nvSpPr>
        <p:spPr bwMode="auto">
          <a:xfrm>
            <a:off x="7366000" y="6497638"/>
            <a:ext cx="1588" cy="84137"/>
          </a:xfrm>
          <a:prstGeom prst="line">
            <a:avLst/>
          </a:prstGeom>
          <a:noFill/>
          <a:ln w="0">
            <a:solidFill>
              <a:srgbClr val="000000"/>
            </a:solidFill>
            <a:round/>
            <a:headEnd/>
            <a:tailEnd/>
          </a:ln>
        </p:spPr>
        <p:txBody>
          <a:bodyPr/>
          <a:lstStyle/>
          <a:p>
            <a:endParaRPr lang="ar-JO"/>
          </a:p>
        </p:txBody>
      </p:sp>
      <p:sp>
        <p:nvSpPr>
          <p:cNvPr id="3159" name="Rectangle 89"/>
          <p:cNvSpPr>
            <a:spLocks noChangeArrowheads="1"/>
          </p:cNvSpPr>
          <p:nvPr/>
        </p:nvSpPr>
        <p:spPr bwMode="auto">
          <a:xfrm>
            <a:off x="1371600" y="64770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3160" name="Rectangle 90"/>
          <p:cNvSpPr>
            <a:spLocks noChangeArrowheads="1"/>
          </p:cNvSpPr>
          <p:nvPr/>
        </p:nvSpPr>
        <p:spPr bwMode="auto">
          <a:xfrm>
            <a:off x="3659188" y="64770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3161" name="Rectangle 91"/>
          <p:cNvSpPr>
            <a:spLocks noChangeArrowheads="1"/>
          </p:cNvSpPr>
          <p:nvPr/>
        </p:nvSpPr>
        <p:spPr bwMode="auto">
          <a:xfrm>
            <a:off x="6064250" y="6507163"/>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3162" name="Rectangle 92"/>
          <p:cNvSpPr>
            <a:spLocks noChangeArrowheads="1"/>
          </p:cNvSpPr>
          <p:nvPr/>
        </p:nvSpPr>
        <p:spPr bwMode="auto">
          <a:xfrm>
            <a:off x="-304800" y="-214313"/>
            <a:ext cx="106362" cy="55563"/>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3163" name="Rectangle 93"/>
          <p:cNvSpPr>
            <a:spLocks noChangeArrowheads="1"/>
          </p:cNvSpPr>
          <p:nvPr/>
        </p:nvSpPr>
        <p:spPr bwMode="auto">
          <a:xfrm>
            <a:off x="304800" y="304800"/>
            <a:ext cx="8551863" cy="304800"/>
          </a:xfrm>
          <a:prstGeom prst="rect">
            <a:avLst/>
          </a:prstGeom>
          <a:noFill/>
          <a:ln w="9525">
            <a:noFill/>
            <a:miter lim="800000"/>
            <a:headEnd/>
            <a:tailEnd/>
          </a:ln>
        </p:spPr>
        <p:txBody>
          <a:bodyPr wrap="none" lIns="0" tIns="0" rIns="0" bIns="0">
            <a:spAutoFit/>
          </a:bodyPr>
          <a:lstStyle/>
          <a:p>
            <a:r>
              <a:rPr lang="en-US" sz="2000" b="1">
                <a:solidFill>
                  <a:srgbClr val="FFFFFF"/>
                </a:solidFill>
                <a:latin typeface="Arial" pitchFamily="34" charset="0"/>
              </a:rPr>
              <a:t>PROPORTION OF MORTALITY IN DIFFERENT AGE-GROUPS (WOMEN)</a:t>
            </a:r>
            <a:endParaRPr lang="en-US" sz="2400"/>
          </a:p>
        </p:txBody>
      </p:sp>
      <p:sp>
        <p:nvSpPr>
          <p:cNvPr id="3164" name="Rectangle 94"/>
          <p:cNvSpPr>
            <a:spLocks noChangeArrowheads="1"/>
          </p:cNvSpPr>
          <p:nvPr/>
        </p:nvSpPr>
        <p:spPr bwMode="auto">
          <a:xfrm>
            <a:off x="8153400" y="3352800"/>
            <a:ext cx="990600" cy="1146175"/>
          </a:xfrm>
          <a:prstGeom prst="rect">
            <a:avLst/>
          </a:prstGeom>
          <a:solidFill>
            <a:srgbClr val="FFFFFF"/>
          </a:solidFill>
          <a:ln w="0">
            <a:solidFill>
              <a:srgbClr val="000000"/>
            </a:solidFill>
            <a:miter lim="800000"/>
            <a:headEnd/>
            <a:tailEnd/>
          </a:ln>
        </p:spPr>
        <p:txBody>
          <a:bodyPr/>
          <a:lstStyle/>
          <a:p>
            <a:endParaRPr lang="en-US"/>
          </a:p>
        </p:txBody>
      </p:sp>
      <p:sp>
        <p:nvSpPr>
          <p:cNvPr id="3165" name="Rectangle 95"/>
          <p:cNvSpPr>
            <a:spLocks noChangeArrowheads="1"/>
          </p:cNvSpPr>
          <p:nvPr/>
        </p:nvSpPr>
        <p:spPr bwMode="auto">
          <a:xfrm>
            <a:off x="8208963" y="3459163"/>
            <a:ext cx="96837" cy="101600"/>
          </a:xfrm>
          <a:prstGeom prst="rect">
            <a:avLst/>
          </a:prstGeom>
          <a:solidFill>
            <a:srgbClr val="CCFFFF"/>
          </a:solidFill>
          <a:ln w="9525">
            <a:solidFill>
              <a:srgbClr val="000000"/>
            </a:solidFill>
            <a:miter lim="800000"/>
            <a:headEnd/>
            <a:tailEnd/>
          </a:ln>
        </p:spPr>
        <p:txBody>
          <a:bodyPr/>
          <a:lstStyle/>
          <a:p>
            <a:endParaRPr lang="en-US"/>
          </a:p>
        </p:txBody>
      </p:sp>
      <p:sp>
        <p:nvSpPr>
          <p:cNvPr id="3166" name="Rectangle 96"/>
          <p:cNvSpPr>
            <a:spLocks noChangeArrowheads="1"/>
          </p:cNvSpPr>
          <p:nvPr/>
        </p:nvSpPr>
        <p:spPr bwMode="auto">
          <a:xfrm>
            <a:off x="8364538" y="3403600"/>
            <a:ext cx="779462"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3167" name="Rectangle 97"/>
          <p:cNvSpPr>
            <a:spLocks noChangeArrowheads="1"/>
          </p:cNvSpPr>
          <p:nvPr/>
        </p:nvSpPr>
        <p:spPr bwMode="auto">
          <a:xfrm>
            <a:off x="8229600" y="3738563"/>
            <a:ext cx="96838" cy="103187"/>
          </a:xfrm>
          <a:prstGeom prst="rect">
            <a:avLst/>
          </a:prstGeom>
          <a:solidFill>
            <a:srgbClr val="FFFFCC"/>
          </a:solidFill>
          <a:ln w="9525">
            <a:solidFill>
              <a:srgbClr val="000000"/>
            </a:solidFill>
            <a:miter lim="800000"/>
            <a:headEnd/>
            <a:tailEnd/>
          </a:ln>
        </p:spPr>
        <p:txBody>
          <a:bodyPr/>
          <a:lstStyle/>
          <a:p>
            <a:endParaRPr lang="en-US"/>
          </a:p>
        </p:txBody>
      </p:sp>
      <p:sp>
        <p:nvSpPr>
          <p:cNvPr id="3168" name="Rectangle 98"/>
          <p:cNvSpPr>
            <a:spLocks noChangeArrowheads="1"/>
          </p:cNvSpPr>
          <p:nvPr/>
        </p:nvSpPr>
        <p:spPr bwMode="auto">
          <a:xfrm>
            <a:off x="8382000" y="3683000"/>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3169" name="Rectangle 99"/>
          <p:cNvSpPr>
            <a:spLocks noChangeArrowheads="1"/>
          </p:cNvSpPr>
          <p:nvPr/>
        </p:nvSpPr>
        <p:spPr bwMode="auto">
          <a:xfrm>
            <a:off x="8229600" y="4027488"/>
            <a:ext cx="96838" cy="103187"/>
          </a:xfrm>
          <a:prstGeom prst="rect">
            <a:avLst/>
          </a:prstGeom>
          <a:solidFill>
            <a:srgbClr val="993366"/>
          </a:solidFill>
          <a:ln w="9525">
            <a:solidFill>
              <a:srgbClr val="000000"/>
            </a:solidFill>
            <a:miter lim="800000"/>
            <a:headEnd/>
            <a:tailEnd/>
          </a:ln>
        </p:spPr>
        <p:txBody>
          <a:bodyPr/>
          <a:lstStyle/>
          <a:p>
            <a:endParaRPr lang="en-US"/>
          </a:p>
        </p:txBody>
      </p:sp>
      <p:sp>
        <p:nvSpPr>
          <p:cNvPr id="3170" name="Rectangle 100"/>
          <p:cNvSpPr>
            <a:spLocks noChangeArrowheads="1"/>
          </p:cNvSpPr>
          <p:nvPr/>
        </p:nvSpPr>
        <p:spPr bwMode="auto">
          <a:xfrm>
            <a:off x="8413750" y="3971925"/>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3171" name="Rectangle 101"/>
          <p:cNvSpPr>
            <a:spLocks noChangeArrowheads="1"/>
          </p:cNvSpPr>
          <p:nvPr/>
        </p:nvSpPr>
        <p:spPr bwMode="auto">
          <a:xfrm>
            <a:off x="8229600" y="4306888"/>
            <a:ext cx="96838" cy="103187"/>
          </a:xfrm>
          <a:prstGeom prst="rect">
            <a:avLst/>
          </a:prstGeom>
          <a:solidFill>
            <a:srgbClr val="9999FF"/>
          </a:solidFill>
          <a:ln w="9525">
            <a:solidFill>
              <a:srgbClr val="000000"/>
            </a:solidFill>
            <a:miter lim="800000"/>
            <a:headEnd/>
            <a:tailEnd/>
          </a:ln>
        </p:spPr>
        <p:txBody>
          <a:bodyPr/>
          <a:lstStyle/>
          <a:p>
            <a:endParaRPr lang="en-US"/>
          </a:p>
        </p:txBody>
      </p:sp>
      <p:sp>
        <p:nvSpPr>
          <p:cNvPr id="3172" name="Rectangle 102"/>
          <p:cNvSpPr>
            <a:spLocks noChangeArrowheads="1"/>
          </p:cNvSpPr>
          <p:nvPr/>
        </p:nvSpPr>
        <p:spPr bwMode="auto">
          <a:xfrm>
            <a:off x="8493125" y="4251325"/>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3074" name="Object 103"/>
          <p:cNvGraphicFramePr>
            <a:graphicFrameLocks noChangeAspect="1"/>
          </p:cNvGraphicFramePr>
          <p:nvPr/>
        </p:nvGraphicFramePr>
        <p:xfrm>
          <a:off x="4763" y="4763"/>
          <a:ext cx="9136062" cy="6850062"/>
        </p:xfrm>
        <a:graphic>
          <a:graphicData uri="http://schemas.openxmlformats.org/presentationml/2006/ole">
            <mc:AlternateContent xmlns:mc="http://schemas.openxmlformats.org/markup-compatibility/2006">
              <mc:Choice xmlns:v="urn:schemas-microsoft-com:vml" Requires="v">
                <p:oleObj spid="_x0000_s3082" name="Photo Editor Photo" r:id="rId4" imgW="9135750" imgH="6849431" progId="">
                  <p:embed/>
                </p:oleObj>
              </mc:Choice>
              <mc:Fallback>
                <p:oleObj name="Photo Editor Photo" r:id="rId4" imgW="9135750" imgH="6849431"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4763"/>
                        <a:ext cx="9136062" cy="685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 name="Slide Number Placeholder 100"/>
          <p:cNvSpPr>
            <a:spLocks noGrp="1"/>
          </p:cNvSpPr>
          <p:nvPr>
            <p:ph type="sldNum" sz="quarter" idx="12"/>
          </p:nvPr>
        </p:nvSpPr>
        <p:spPr/>
        <p:txBody>
          <a:bodyPr/>
          <a:lstStyle/>
          <a:p>
            <a:pPr>
              <a:defRPr/>
            </a:pPr>
            <a:fld id="{5955B91B-62F4-4AE3-95AB-C41206F36DF8}" type="slidenum">
              <a:rPr lang="hu-HU" smtClean="0"/>
              <a:pPr>
                <a:defRPr/>
              </a:pPr>
              <a:t>11</a:t>
            </a:fld>
            <a:endParaRPr lang="hu-H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179512" y="188640"/>
            <a:ext cx="8784976" cy="6336704"/>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sz="2600" b="1" dirty="0"/>
          </a:p>
          <a:p>
            <a:pPr marL="548640" indent="-411480" eaLnBrk="1" fontAlgn="auto" hangingPunct="1">
              <a:spcAft>
                <a:spcPts val="0"/>
              </a:spcAft>
              <a:buClr>
                <a:schemeClr val="tx1">
                  <a:shade val="95000"/>
                </a:schemeClr>
              </a:buClr>
              <a:buNone/>
              <a:defRPr/>
            </a:pPr>
            <a:r>
              <a:rPr lang="hu-HU" sz="2600" b="1" dirty="0"/>
              <a:t>Question: What is the relative amount of CVD in death </a:t>
            </a:r>
            <a:r>
              <a:rPr lang="hu-HU" sz="2600" b="1" u="sng" dirty="0">
                <a:solidFill>
                  <a:srgbClr val="FF0000"/>
                </a:solidFill>
              </a:rPr>
              <a:t>rates in women and men?</a:t>
            </a:r>
            <a:endParaRPr lang="en-US" sz="2600" b="1" u="sng" dirty="0">
              <a:solidFill>
                <a:srgbClr val="FF0000"/>
              </a:solidFill>
            </a:endParaRPr>
          </a:p>
          <a:p>
            <a:pPr marL="548640" indent="-411480" eaLnBrk="1" fontAlgn="auto" hangingPunct="1">
              <a:spcAft>
                <a:spcPts val="0"/>
              </a:spcAft>
              <a:buClr>
                <a:schemeClr val="tx1">
                  <a:shade val="95000"/>
                </a:schemeClr>
              </a:buClr>
              <a:buNone/>
              <a:defRPr/>
            </a:pPr>
            <a:endParaRPr lang="en-US" sz="2600" b="1" u="sng" dirty="0">
              <a:solidFill>
                <a:srgbClr val="FF0000"/>
              </a:solidFill>
            </a:endParaRPr>
          </a:p>
          <a:p>
            <a:pPr marL="548640" indent="-411480" eaLnBrk="1" fontAlgn="auto" hangingPunct="1">
              <a:spcAft>
                <a:spcPts val="0"/>
              </a:spcAft>
              <a:buClr>
                <a:schemeClr val="tx1">
                  <a:shade val="95000"/>
                </a:schemeClr>
              </a:buClr>
              <a:buNone/>
              <a:defRPr/>
            </a:pPr>
            <a:r>
              <a:rPr lang="hu-HU" sz="2600" b="1" dirty="0"/>
              <a:t>Widespread idea: CVD is often thought to be a disease of </a:t>
            </a:r>
            <a:r>
              <a:rPr lang="hu-HU" sz="3600" b="1" dirty="0">
                <a:solidFill>
                  <a:srgbClr val="FF0000"/>
                </a:solidFill>
              </a:rPr>
              <a:t>Middle-aged Men.</a:t>
            </a:r>
            <a:endParaRPr lang="en-US" sz="3600" b="1" dirty="0">
              <a:solidFill>
                <a:srgbClr val="FF0000"/>
              </a:solidFill>
            </a:endParaRPr>
          </a:p>
          <a:p>
            <a:pPr marL="548640" indent="-411480" eaLnBrk="1" fontAlgn="auto" hangingPunct="1">
              <a:spcAft>
                <a:spcPts val="0"/>
              </a:spcAft>
              <a:buClr>
                <a:schemeClr val="tx1">
                  <a:shade val="95000"/>
                </a:schemeClr>
              </a:buClr>
              <a:buNone/>
              <a:defRPr/>
            </a:pPr>
            <a:r>
              <a:rPr lang="hu-HU" sz="2600" b="1" dirty="0"/>
              <a:t>Cardiovascular mortality (</a:t>
            </a:r>
            <a:r>
              <a:rPr lang="hu-HU" sz="2600" b="1" dirty="0">
                <a:solidFill>
                  <a:srgbClr val="FF0000"/>
                </a:solidFill>
              </a:rPr>
              <a:t>fatal cases</a:t>
            </a:r>
            <a:r>
              <a:rPr lang="hu-HU" sz="2600" b="1" dirty="0"/>
              <a:t>) are more common among men. </a:t>
            </a:r>
          </a:p>
          <a:p>
            <a:pPr marL="972185" lvl="1" indent="-514350" eaLnBrk="1" fontAlgn="auto" hangingPunct="1">
              <a:spcAft>
                <a:spcPts val="0"/>
              </a:spcAft>
              <a:buClr>
                <a:schemeClr val="tx1">
                  <a:shade val="95000"/>
                </a:schemeClr>
              </a:buClr>
              <a:buNone/>
              <a:defRPr/>
            </a:pPr>
            <a:endParaRPr lang="en-US" sz="2200" b="1" dirty="0">
              <a:solidFill>
                <a:srgbClr val="FF0000"/>
              </a:solidFill>
            </a:endParaRPr>
          </a:p>
          <a:p>
            <a:pPr marL="651510" indent="-514350" algn="ctr" eaLnBrk="1" fontAlgn="auto" hangingPunct="1">
              <a:spcAft>
                <a:spcPts val="0"/>
              </a:spcAft>
              <a:buClr>
                <a:schemeClr val="tx1">
                  <a:shade val="95000"/>
                </a:schemeClr>
              </a:buClr>
              <a:buNone/>
              <a:defRPr/>
            </a:pPr>
            <a:r>
              <a:rPr lang="hu-HU" b="1" dirty="0">
                <a:solidFill>
                  <a:srgbClr val="FF0000"/>
                </a:solidFill>
              </a:rPr>
              <a:t>Gender-specific risk factors </a:t>
            </a:r>
            <a:r>
              <a:rPr lang="hu-HU" b="1" dirty="0">
                <a:solidFill>
                  <a:schemeClr val="bg1"/>
                </a:solidFill>
              </a:rPr>
              <a:t>(risks for women only) (oral contraceptives, hormone replacement therapy</a:t>
            </a:r>
            <a:r>
              <a:rPr lang="en-US" b="1" dirty="0">
                <a:solidFill>
                  <a:schemeClr val="bg1"/>
                </a:solidFill>
              </a:rPr>
              <a:t> (HRT)</a:t>
            </a:r>
            <a:r>
              <a:rPr lang="hu-HU" b="1" dirty="0">
                <a:solidFill>
                  <a:schemeClr val="bg1"/>
                </a:solidFill>
              </a:rPr>
              <a:t>, polycystic ovary syndrome)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12</a:t>
            </a:fld>
            <a:endParaRPr lang="hu-H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251520" y="404664"/>
            <a:ext cx="8640960" cy="5976664"/>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b="1" dirty="0"/>
          </a:p>
          <a:p>
            <a:pPr marL="548640" indent="-411480" eaLnBrk="1" fontAlgn="auto" hangingPunct="1">
              <a:spcAft>
                <a:spcPts val="0"/>
              </a:spcAft>
              <a:buClr>
                <a:schemeClr val="tx1">
                  <a:shade val="95000"/>
                </a:schemeClr>
              </a:buClr>
              <a:buNone/>
              <a:defRPr/>
            </a:pPr>
            <a:r>
              <a:rPr lang="hu-HU" b="1" dirty="0"/>
              <a:t>Question: What is the relative amount of CVD in death rates in </a:t>
            </a:r>
            <a:r>
              <a:rPr lang="hu-HU" b="1" u="sng" dirty="0">
                <a:solidFill>
                  <a:srgbClr val="FF0000"/>
                </a:solidFill>
              </a:rPr>
              <a:t>different ethnic groups?</a:t>
            </a:r>
          </a:p>
          <a:p>
            <a:pPr marL="548640" indent="-411480" eaLnBrk="1" fontAlgn="auto" hangingPunct="1">
              <a:spcAft>
                <a:spcPts val="0"/>
              </a:spcAft>
              <a:buClr>
                <a:schemeClr val="tx1">
                  <a:shade val="95000"/>
                </a:schemeClr>
              </a:buClr>
              <a:buNone/>
              <a:defRPr/>
            </a:pPr>
            <a:r>
              <a:rPr lang="hu-HU" b="1" dirty="0"/>
              <a:t>In the US: increased CVD</a:t>
            </a:r>
            <a:r>
              <a:rPr lang="en-US" b="1" dirty="0"/>
              <a:t> </a:t>
            </a:r>
            <a:r>
              <a:rPr lang="hu-HU" b="1" dirty="0"/>
              <a:t>deaths </a:t>
            </a:r>
            <a:r>
              <a:rPr lang="hu-HU" b="1" dirty="0">
                <a:solidFill>
                  <a:srgbClr val="FF0000"/>
                </a:solidFill>
              </a:rPr>
              <a:t>in African-American </a:t>
            </a:r>
            <a:r>
              <a:rPr lang="hu-HU" b="1" dirty="0"/>
              <a:t>and South-Asian populations in comparison with </a:t>
            </a:r>
            <a:r>
              <a:rPr lang="hu-HU" b="1" dirty="0">
                <a:solidFill>
                  <a:srgbClr val="FF0000"/>
                </a:solidFill>
              </a:rPr>
              <a:t>Whites</a:t>
            </a:r>
          </a:p>
          <a:p>
            <a:pPr marL="548640" indent="-411480" eaLnBrk="1" fontAlgn="auto" hangingPunct="1">
              <a:spcAft>
                <a:spcPts val="0"/>
              </a:spcAft>
              <a:buClr>
                <a:schemeClr val="tx1">
                  <a:shade val="95000"/>
                </a:schemeClr>
              </a:buClr>
              <a:buNone/>
              <a:defRPr/>
            </a:pPr>
            <a:r>
              <a:rPr lang="hu-HU" sz="3200" b="1" u="sng" dirty="0">
                <a:solidFill>
                  <a:srgbClr val="FF0000"/>
                </a:solidFill>
              </a:rPr>
              <a:t>Migration: </a:t>
            </a:r>
            <a:r>
              <a:rPr lang="hu-HU" b="1" dirty="0"/>
              <a:t>Ni-Hon-San Study: Japanese living in</a:t>
            </a:r>
            <a:r>
              <a:rPr lang="hu-HU" b="1" dirty="0">
                <a:solidFill>
                  <a:srgbClr val="FF0000"/>
                </a:solidFill>
              </a:rPr>
              <a:t> Japan </a:t>
            </a:r>
            <a:r>
              <a:rPr lang="hu-HU" b="1" dirty="0"/>
              <a:t>had the </a:t>
            </a:r>
            <a:r>
              <a:rPr lang="hu-HU" b="1" u="sng" dirty="0"/>
              <a:t>lowest rates </a:t>
            </a:r>
            <a:r>
              <a:rPr lang="hu-HU" b="1" dirty="0"/>
              <a:t>of CHD and cholesterol levels, those living in</a:t>
            </a:r>
            <a:r>
              <a:rPr lang="hu-HU" b="1" dirty="0">
                <a:solidFill>
                  <a:srgbClr val="FF0000"/>
                </a:solidFill>
              </a:rPr>
              <a:t> Hawaii </a:t>
            </a:r>
            <a:r>
              <a:rPr lang="hu-HU" b="1" dirty="0"/>
              <a:t>had </a:t>
            </a:r>
            <a:r>
              <a:rPr lang="hu-HU" b="1" u="sng" dirty="0"/>
              <a:t>intermediate rates </a:t>
            </a:r>
            <a:r>
              <a:rPr lang="hu-HU" b="1" dirty="0"/>
              <a:t>for both, those living in </a:t>
            </a:r>
            <a:r>
              <a:rPr lang="hu-HU" b="1" dirty="0">
                <a:solidFill>
                  <a:srgbClr val="FF0000"/>
                </a:solidFill>
              </a:rPr>
              <a:t>San Francisco </a:t>
            </a:r>
            <a:r>
              <a:rPr lang="hu-HU" b="1" dirty="0"/>
              <a:t>had the </a:t>
            </a:r>
            <a:r>
              <a:rPr lang="hu-HU" b="1" u="sng" dirty="0"/>
              <a:t>highest rates </a:t>
            </a:r>
            <a:r>
              <a:rPr lang="hu-HU" b="1" dirty="0"/>
              <a:t>for both</a:t>
            </a:r>
            <a:endParaRPr lang="hu-HU" sz="2400"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13</a:t>
            </a:fld>
            <a:endParaRPr lang="hu-H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251520" y="620688"/>
            <a:ext cx="8640960" cy="5616624"/>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b="1" dirty="0"/>
          </a:p>
          <a:p>
            <a:pPr marL="548640" indent="-411480" eaLnBrk="1" fontAlgn="auto" hangingPunct="1">
              <a:spcAft>
                <a:spcPts val="0"/>
              </a:spcAft>
              <a:buClr>
                <a:schemeClr val="tx1">
                  <a:shade val="95000"/>
                </a:schemeClr>
              </a:buClr>
              <a:buNone/>
              <a:defRPr/>
            </a:pPr>
            <a:r>
              <a:rPr lang="hu-HU" b="1" dirty="0"/>
              <a:t>Question: What is the relative amount of CVD in </a:t>
            </a:r>
            <a:r>
              <a:rPr lang="hu-HU" b="1" u="sng" dirty="0">
                <a:solidFill>
                  <a:srgbClr val="FF0000"/>
                </a:solidFill>
              </a:rPr>
              <a:t>different geographical places</a:t>
            </a:r>
            <a:r>
              <a:rPr lang="hu-HU" b="1" dirty="0"/>
              <a:t>?</a:t>
            </a:r>
            <a:endParaRPr lang="en-US" b="1" dirty="0"/>
          </a:p>
          <a:p>
            <a:pPr marL="548640" indent="-411480" eaLnBrk="1" fontAlgn="auto" hangingPunct="1">
              <a:spcAft>
                <a:spcPts val="0"/>
              </a:spcAft>
              <a:buClr>
                <a:schemeClr val="tx1">
                  <a:shade val="95000"/>
                </a:schemeClr>
              </a:buClr>
              <a:buNone/>
              <a:defRPr/>
            </a:pPr>
            <a:r>
              <a:rPr lang="hu-HU" b="1" dirty="0"/>
              <a:t>What are the time trends? International and regional characteristics of distribution</a:t>
            </a:r>
            <a:endParaRPr lang="en-US" b="1" dirty="0"/>
          </a:p>
          <a:p>
            <a:pPr marL="548640" indent="-411480" eaLnBrk="1" fontAlgn="auto" hangingPunct="1">
              <a:spcAft>
                <a:spcPts val="0"/>
              </a:spcAft>
              <a:buClr>
                <a:schemeClr val="tx1">
                  <a:shade val="95000"/>
                </a:schemeClr>
              </a:buClr>
              <a:buNone/>
              <a:defRPr/>
            </a:pPr>
            <a:r>
              <a:rPr lang="hu-HU" b="1" dirty="0"/>
              <a:t>SDR: Standardized Death Rate</a:t>
            </a:r>
          </a:p>
          <a:p>
            <a:pPr marL="548640" indent="-411480" eaLnBrk="1" fontAlgn="auto" hangingPunct="1">
              <a:spcAft>
                <a:spcPts val="0"/>
              </a:spcAft>
              <a:buClr>
                <a:schemeClr val="tx1">
                  <a:shade val="95000"/>
                </a:schemeClr>
              </a:buClr>
              <a:buNone/>
              <a:defRPr/>
            </a:pPr>
            <a:r>
              <a:rPr lang="hu-HU" b="1" dirty="0"/>
              <a:t>Direct mode of standardization, using the age distribution of a </a:t>
            </a:r>
            <a:r>
              <a:rPr lang="hu-HU" b="1" dirty="0">
                <a:solidFill>
                  <a:srgbClr val="FF0000"/>
                </a:solidFill>
              </a:rPr>
              <a:t>Hypothetical European Standard Population</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14</a:t>
            </a:fld>
            <a:endParaRPr lang="hu-H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04800" y="548680"/>
            <a:ext cx="8659688" cy="6120680"/>
          </a:xfrm>
        </p:spPr>
        <p:style>
          <a:lnRef idx="2">
            <a:schemeClr val="accent2"/>
          </a:lnRef>
          <a:fillRef idx="1">
            <a:schemeClr val="lt1"/>
          </a:fillRef>
          <a:effectRef idx="0">
            <a:schemeClr val="accent2"/>
          </a:effectRef>
          <a:fontRef idx="minor">
            <a:schemeClr val="dk1"/>
          </a:fontRef>
        </p:style>
        <p:txBody>
          <a:bodyPr>
            <a:normAutofit fontScale="92500"/>
          </a:bodyPr>
          <a:lstStyle/>
          <a:p>
            <a:pPr marL="548640" indent="-411480" eaLnBrk="1" fontAlgn="auto" hangingPunct="1">
              <a:spcAft>
                <a:spcPts val="0"/>
              </a:spcAft>
              <a:buClr>
                <a:schemeClr val="tx1">
                  <a:shade val="95000"/>
                </a:schemeClr>
              </a:buClr>
              <a:buFont typeface="Wingdings 2"/>
              <a:buChar char=""/>
              <a:defRPr/>
            </a:pPr>
            <a:endParaRPr lang="en-US" sz="3000" b="1" dirty="0"/>
          </a:p>
          <a:p>
            <a:pPr marL="594360" indent="-457200" eaLnBrk="1" fontAlgn="auto" hangingPunct="1">
              <a:spcAft>
                <a:spcPts val="0"/>
              </a:spcAft>
              <a:buClr>
                <a:srgbClr val="FF0000"/>
              </a:buClr>
              <a:buFont typeface="Wingdings" pitchFamily="2" charset="2"/>
              <a:buChar char="v"/>
              <a:defRPr/>
            </a:pPr>
            <a:r>
              <a:rPr lang="hu-HU" sz="3000" b="1" dirty="0"/>
              <a:t>Developed countries: </a:t>
            </a:r>
            <a:r>
              <a:rPr lang="hu-HU" sz="3000" b="1" dirty="0">
                <a:solidFill>
                  <a:srgbClr val="FF0000"/>
                </a:solidFill>
              </a:rPr>
              <a:t>decreasing tendencies    </a:t>
            </a:r>
            <a:r>
              <a:rPr lang="hu-HU" sz="3000" b="1" dirty="0"/>
              <a:t>(e.g, USA: 30% between 1988-98, Sweden: 42%)</a:t>
            </a:r>
          </a:p>
          <a:p>
            <a:pPr marL="651510" indent="-514350" eaLnBrk="1" fontAlgn="auto" hangingPunct="1">
              <a:spcAft>
                <a:spcPts val="0"/>
              </a:spcAft>
              <a:buClr>
                <a:srgbClr val="FF0000"/>
              </a:buClr>
              <a:buFont typeface="+mj-lt"/>
              <a:buAutoNum type="arabicPeriod"/>
              <a:defRPr/>
            </a:pPr>
            <a:r>
              <a:rPr lang="hu-HU" sz="3000" b="1" dirty="0">
                <a:solidFill>
                  <a:srgbClr val="FF0000"/>
                </a:solidFill>
              </a:rPr>
              <a:t>Improvement of lifestyle factors</a:t>
            </a:r>
            <a:r>
              <a:rPr lang="hu-HU" sz="3000" b="1" dirty="0"/>
              <a:t>, for example, a </a:t>
            </a:r>
            <a:r>
              <a:rPr lang="hu-HU" sz="2600" b="1" u="sng" dirty="0"/>
              <a:t>decrease of smoking and a higher level of health consciousness </a:t>
            </a:r>
            <a:r>
              <a:rPr lang="hu-HU" sz="2600" b="1" dirty="0"/>
              <a:t>in many developed countries</a:t>
            </a:r>
          </a:p>
          <a:p>
            <a:pPr marL="651510" indent="-514350" eaLnBrk="1" fontAlgn="auto" hangingPunct="1">
              <a:spcAft>
                <a:spcPts val="0"/>
              </a:spcAft>
              <a:buClr>
                <a:srgbClr val="FF0000"/>
              </a:buClr>
              <a:buFont typeface="+mj-lt"/>
              <a:buAutoNum type="arabicPeriod"/>
              <a:defRPr/>
            </a:pPr>
            <a:r>
              <a:rPr lang="hu-HU" sz="3000" b="1" dirty="0">
                <a:solidFill>
                  <a:srgbClr val="FF0000"/>
                </a:solidFill>
              </a:rPr>
              <a:t>Better diagnostic and therapeutic procedures   </a:t>
            </a:r>
            <a:r>
              <a:rPr lang="hu-HU" sz="2600" b="1" dirty="0"/>
              <a:t>(e.g., bypass surgeries, hypertension screening, pharmacological treatment of hypertension and hypercholesterinaemia, access to health care)</a:t>
            </a:r>
          </a:p>
          <a:p>
            <a:pPr marL="594360" indent="-457200" eaLnBrk="1" fontAlgn="auto" hangingPunct="1">
              <a:spcAft>
                <a:spcPts val="0"/>
              </a:spcAft>
              <a:buClr>
                <a:srgbClr val="FF0000"/>
              </a:buClr>
              <a:buFont typeface="Wingdings" pitchFamily="2" charset="2"/>
              <a:buChar char="v"/>
              <a:defRPr/>
            </a:pPr>
            <a:r>
              <a:rPr lang="hu-HU" sz="3000" b="1" dirty="0">
                <a:solidFill>
                  <a:schemeClr val="bg1"/>
                </a:solidFill>
              </a:rPr>
              <a:t>Developing countries: </a:t>
            </a:r>
            <a:r>
              <a:rPr lang="hu-HU" sz="3000" b="1" dirty="0">
                <a:solidFill>
                  <a:srgbClr val="FF0000"/>
                </a:solidFill>
              </a:rPr>
              <a:t>increasing tendencies</a:t>
            </a:r>
          </a:p>
          <a:p>
            <a:pPr marL="594360" indent="-457200" eaLnBrk="1" fontAlgn="auto" hangingPunct="1">
              <a:spcAft>
                <a:spcPts val="0"/>
              </a:spcAft>
              <a:buClr>
                <a:srgbClr val="FF0000"/>
              </a:buClr>
              <a:buFont typeface="Wingdings" pitchFamily="2" charset="2"/>
              <a:buChar char="ü"/>
              <a:defRPr/>
            </a:pPr>
            <a:r>
              <a:rPr lang="hu-HU" sz="2600" b="1" dirty="0"/>
              <a:t>increasing longevity, urbanization, and western  type lifestyle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15</a:t>
            </a:fld>
            <a:endParaRPr lang="hu-H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57200" y="197768"/>
            <a:ext cx="8229600" cy="1143000"/>
          </a:xfrm>
        </p:spPr>
        <p:txBody>
          <a:bodyPr>
            <a:normAutofit/>
          </a:bodyPr>
          <a:lstStyle/>
          <a:p>
            <a:pPr eaLnBrk="1" fontAlgn="auto" hangingPunct="1">
              <a:spcAft>
                <a:spcPts val="0"/>
              </a:spcAft>
              <a:defRPr/>
            </a:pPr>
            <a:r>
              <a:rPr lang="hu-HU" sz="2800" dirty="0"/>
              <a:t>SDR, diseases of circulatory system in </a:t>
            </a:r>
            <a:r>
              <a:rPr lang="hu-HU" sz="2800" dirty="0">
                <a:solidFill>
                  <a:srgbClr val="FFFF00"/>
                </a:solidFill>
              </a:rPr>
              <a:t>Western Europe</a:t>
            </a:r>
            <a:r>
              <a:rPr lang="hu-HU" sz="2800" dirty="0"/>
              <a:t>, 0-64 yrs, per 1000000</a:t>
            </a:r>
            <a:r>
              <a:rPr lang="hu-HU" sz="3200" dirty="0"/>
              <a:t> </a:t>
            </a:r>
          </a:p>
        </p:txBody>
      </p:sp>
      <p:pic>
        <p:nvPicPr>
          <p:cNvPr id="20483" name="Picture 5" descr="CV_habil_6"/>
          <p:cNvPicPr>
            <a:picLocks noGrp="1" noChangeAspect="1" noChangeArrowheads="1"/>
          </p:cNvPicPr>
          <p:nvPr>
            <p:ph idx="1"/>
          </p:nvPr>
        </p:nvPicPr>
        <p:blipFill>
          <a:blip r:embed="rId3" cstate="print"/>
          <a:srcRect/>
          <a:stretch>
            <a:fillRect/>
          </a:stretch>
        </p:blipFill>
        <p:spPr>
          <a:xfrm>
            <a:off x="467544" y="1700212"/>
            <a:ext cx="6105525" cy="4753123"/>
          </a:xfrm>
        </p:spPr>
      </p:pic>
      <p:sp>
        <p:nvSpPr>
          <p:cNvPr id="41" name="Slide Number Placeholder 40"/>
          <p:cNvSpPr>
            <a:spLocks noGrp="1"/>
          </p:cNvSpPr>
          <p:nvPr>
            <p:ph type="sldNum" sz="quarter" idx="12"/>
          </p:nvPr>
        </p:nvSpPr>
        <p:spPr/>
        <p:txBody>
          <a:bodyPr/>
          <a:lstStyle/>
          <a:p>
            <a:pPr>
              <a:defRPr/>
            </a:pPr>
            <a:fld id="{56A244EC-1F87-4446-B2BB-D5E112DE3D80}" type="slidenum">
              <a:rPr lang="hu-HU" sz="1050" smtClean="0"/>
              <a:pPr>
                <a:defRPr/>
              </a:pPr>
              <a:t>16</a:t>
            </a:fld>
            <a:endParaRPr lang="hu-HU" sz="1050" dirty="0"/>
          </a:p>
        </p:txBody>
      </p:sp>
      <p:sp>
        <p:nvSpPr>
          <p:cNvPr id="50238" name="Rectangle 62"/>
          <p:cNvSpPr>
            <a:spLocks noChangeArrowheads="1"/>
          </p:cNvSpPr>
          <p:nvPr/>
        </p:nvSpPr>
        <p:spPr bwMode="auto">
          <a:xfrm>
            <a:off x="7380312" y="5949280"/>
            <a:ext cx="1563688" cy="366712"/>
          </a:xfrm>
          <a:prstGeom prst="rect">
            <a:avLst/>
          </a:prstGeom>
          <a:noFill/>
          <a:ln w="9525">
            <a:noFill/>
            <a:miter lim="800000"/>
            <a:headEnd/>
            <a:tailEnd/>
          </a:ln>
          <a:effectLst/>
        </p:spPr>
        <p:txBody>
          <a:bodyPr anchor="ctr"/>
          <a:lstStyle/>
          <a:p>
            <a:pPr>
              <a:buClr>
                <a:schemeClr val="hlink"/>
              </a:buClr>
              <a:defRPr/>
            </a:pPr>
            <a:r>
              <a:rPr lang="hu-HU" sz="2000" b="1" dirty="0">
                <a:solidFill>
                  <a:schemeClr val="accent1"/>
                </a:solidFill>
                <a:effectLst>
                  <a:outerShdw blurRad="38100" dist="38100" dir="2700000" algn="tl">
                    <a:srgbClr val="000000"/>
                  </a:outerShdw>
                </a:effectLst>
                <a:cs typeface="+mn-cs"/>
              </a:rPr>
              <a:t>EU-15 average</a:t>
            </a:r>
          </a:p>
        </p:txBody>
      </p:sp>
      <p:sp>
        <p:nvSpPr>
          <p:cNvPr id="50237" name="Rectangle 61"/>
          <p:cNvSpPr>
            <a:spLocks noChangeArrowheads="1"/>
          </p:cNvSpPr>
          <p:nvPr/>
        </p:nvSpPr>
        <p:spPr bwMode="auto">
          <a:xfrm>
            <a:off x="6948488" y="570547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6" name="Rectangle 60"/>
          <p:cNvSpPr>
            <a:spLocks noChangeArrowheads="1"/>
          </p:cNvSpPr>
          <p:nvPr/>
        </p:nvSpPr>
        <p:spPr bwMode="auto">
          <a:xfrm>
            <a:off x="7380312" y="5257800"/>
            <a:ext cx="1763688" cy="533400"/>
          </a:xfrm>
          <a:prstGeom prst="rect">
            <a:avLst/>
          </a:prstGeom>
          <a:noFill/>
          <a:ln w="9525">
            <a:noFill/>
            <a:miter lim="800000"/>
            <a:headEnd/>
            <a:tailEnd/>
          </a:ln>
          <a:effectLst/>
        </p:spPr>
        <p:txBody>
          <a:bodyPr anchor="ctr"/>
          <a:lstStyle/>
          <a:p>
            <a:pPr>
              <a:buClr>
                <a:schemeClr val="hlink"/>
              </a:buClr>
              <a:defRPr/>
            </a:pPr>
            <a:r>
              <a:rPr lang="hu-HU" sz="2000" b="1" dirty="0">
                <a:solidFill>
                  <a:srgbClr val="FFFFDF"/>
                </a:solidFill>
                <a:effectLst>
                  <a:outerShdw blurRad="38100" dist="38100" dir="2700000" algn="tl">
                    <a:srgbClr val="000000"/>
                  </a:outerShdw>
                </a:effectLst>
                <a:cs typeface="+mn-cs"/>
              </a:rPr>
              <a:t>United Kingdom</a:t>
            </a:r>
            <a:endParaRPr lang="hu-HU" sz="2000" b="1" dirty="0">
              <a:effectLst>
                <a:outerShdw blurRad="38100" dist="38100" dir="2700000" algn="tl">
                  <a:srgbClr val="000000"/>
                </a:outerShdw>
              </a:effectLst>
              <a:cs typeface="+mn-cs"/>
            </a:endParaRPr>
          </a:p>
        </p:txBody>
      </p:sp>
      <p:sp>
        <p:nvSpPr>
          <p:cNvPr id="50235" name="Rectangle 59"/>
          <p:cNvSpPr>
            <a:spLocks noChangeArrowheads="1"/>
          </p:cNvSpPr>
          <p:nvPr/>
        </p:nvSpPr>
        <p:spPr bwMode="auto">
          <a:xfrm>
            <a:off x="6948488" y="5065713"/>
            <a:ext cx="631825" cy="63976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4" name="Rectangle 58"/>
          <p:cNvSpPr>
            <a:spLocks noChangeArrowheads="1"/>
          </p:cNvSpPr>
          <p:nvPr/>
        </p:nvSpPr>
        <p:spPr bwMode="auto">
          <a:xfrm>
            <a:off x="7239000" y="4724400"/>
            <a:ext cx="2325688" cy="341313"/>
          </a:xfrm>
          <a:prstGeom prst="rect">
            <a:avLst/>
          </a:prstGeom>
          <a:noFill/>
          <a:ln w="9525">
            <a:noFill/>
            <a:miter lim="800000"/>
            <a:headEnd/>
            <a:tailEnd/>
          </a:ln>
          <a:effectLst/>
        </p:spPr>
        <p:txBody>
          <a:bodyPr anchor="ctr"/>
          <a:lstStyle/>
          <a:p>
            <a:pPr>
              <a:buClr>
                <a:schemeClr val="hlink"/>
              </a:buClr>
              <a:defRPr/>
            </a:pPr>
            <a:r>
              <a:rPr lang="hu-HU" sz="2000" b="1">
                <a:solidFill>
                  <a:srgbClr val="00FF00"/>
                </a:solidFill>
                <a:effectLst>
                  <a:outerShdw blurRad="38100" dist="38100" dir="2700000" algn="tl">
                    <a:srgbClr val="000000"/>
                  </a:outerShdw>
                </a:effectLst>
                <a:cs typeface="+mn-cs"/>
              </a:rPr>
              <a:t>Switzerland</a:t>
            </a:r>
            <a:endParaRPr lang="hu-HU" sz="2000" b="1">
              <a:effectLst>
                <a:outerShdw blurRad="38100" dist="38100" dir="2700000" algn="tl">
                  <a:srgbClr val="000000"/>
                </a:outerShdw>
              </a:effectLst>
              <a:cs typeface="+mn-cs"/>
            </a:endParaRPr>
          </a:p>
        </p:txBody>
      </p:sp>
      <p:sp>
        <p:nvSpPr>
          <p:cNvPr id="50233" name="Rectangle 57"/>
          <p:cNvSpPr>
            <a:spLocks noChangeArrowheads="1"/>
          </p:cNvSpPr>
          <p:nvPr/>
        </p:nvSpPr>
        <p:spPr bwMode="auto">
          <a:xfrm>
            <a:off x="6948488" y="4699000"/>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2" name="Rectangle 56"/>
          <p:cNvSpPr>
            <a:spLocks noChangeArrowheads="1"/>
          </p:cNvSpPr>
          <p:nvPr/>
        </p:nvSpPr>
        <p:spPr bwMode="auto">
          <a:xfrm>
            <a:off x="7580313" y="4332288"/>
            <a:ext cx="1563687" cy="366712"/>
          </a:xfrm>
          <a:prstGeom prst="rect">
            <a:avLst/>
          </a:prstGeom>
          <a:noFill/>
          <a:ln w="9525">
            <a:noFill/>
            <a:miter lim="800000"/>
            <a:headEnd/>
            <a:tailEnd/>
          </a:ln>
          <a:effectLst/>
        </p:spPr>
        <p:txBody>
          <a:bodyPr anchor="ctr"/>
          <a:lstStyle/>
          <a:p>
            <a:pPr>
              <a:buClr>
                <a:schemeClr val="hlink"/>
              </a:buClr>
              <a:defRPr/>
            </a:pPr>
            <a:r>
              <a:rPr lang="hu-HU" sz="2000" b="1">
                <a:solidFill>
                  <a:srgbClr val="00FFFF"/>
                </a:solidFill>
                <a:effectLst>
                  <a:outerShdw blurRad="38100" dist="38100" dir="2700000" algn="tl">
                    <a:srgbClr val="000000"/>
                  </a:outerShdw>
                </a:effectLst>
                <a:cs typeface="+mn-cs"/>
              </a:rPr>
              <a:t>Spain</a:t>
            </a:r>
            <a:endParaRPr lang="hu-HU" sz="2000" b="1">
              <a:effectLst>
                <a:outerShdw blurRad="38100" dist="38100" dir="2700000" algn="tl">
                  <a:srgbClr val="000000"/>
                </a:outerShdw>
              </a:effectLst>
              <a:cs typeface="+mn-cs"/>
            </a:endParaRPr>
          </a:p>
        </p:txBody>
      </p:sp>
      <p:sp>
        <p:nvSpPr>
          <p:cNvPr id="50231" name="Rectangle 55"/>
          <p:cNvSpPr>
            <a:spLocks noChangeArrowheads="1"/>
          </p:cNvSpPr>
          <p:nvPr/>
        </p:nvSpPr>
        <p:spPr bwMode="auto">
          <a:xfrm>
            <a:off x="6948488" y="4332288"/>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0" name="Rectangle 54"/>
          <p:cNvSpPr>
            <a:spLocks noChangeArrowheads="1"/>
          </p:cNvSpPr>
          <p:nvPr/>
        </p:nvSpPr>
        <p:spPr bwMode="auto">
          <a:xfrm>
            <a:off x="7092950" y="3860800"/>
            <a:ext cx="2303463" cy="431800"/>
          </a:xfrm>
          <a:prstGeom prst="rect">
            <a:avLst/>
          </a:prstGeom>
          <a:noFill/>
          <a:ln w="9525">
            <a:noFill/>
            <a:miter lim="800000"/>
            <a:headEnd/>
            <a:tailEnd/>
          </a:ln>
          <a:effectLst/>
        </p:spPr>
        <p:txBody>
          <a:bodyPr anchor="ctr"/>
          <a:lstStyle/>
          <a:p>
            <a:pPr>
              <a:buClr>
                <a:schemeClr val="hlink"/>
              </a:buClr>
              <a:defRPr/>
            </a:pPr>
            <a:r>
              <a:rPr lang="hu-HU" b="1" dirty="0">
                <a:solidFill>
                  <a:srgbClr val="000080"/>
                </a:solidFill>
                <a:effectLst>
                  <a:outerShdw blurRad="38100" dist="38100" dir="2700000" algn="tl">
                    <a:srgbClr val="000000"/>
                  </a:outerShdw>
                </a:effectLst>
                <a:cs typeface="+mn-cs"/>
              </a:rPr>
              <a:t>Netherlands</a:t>
            </a:r>
            <a:endParaRPr lang="hu-HU" b="1" dirty="0">
              <a:effectLst>
                <a:outerShdw blurRad="38100" dist="38100" dir="2700000" algn="tl">
                  <a:srgbClr val="000000"/>
                </a:outerShdw>
              </a:effectLst>
              <a:cs typeface="+mn-cs"/>
            </a:endParaRPr>
          </a:p>
        </p:txBody>
      </p:sp>
      <p:sp>
        <p:nvSpPr>
          <p:cNvPr id="50229" name="Rectangle 53"/>
          <p:cNvSpPr>
            <a:spLocks noChangeArrowheads="1"/>
          </p:cNvSpPr>
          <p:nvPr/>
        </p:nvSpPr>
        <p:spPr bwMode="auto">
          <a:xfrm>
            <a:off x="6948488" y="396557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8" name="Rectangle 52"/>
          <p:cNvSpPr>
            <a:spLocks noChangeArrowheads="1"/>
          </p:cNvSpPr>
          <p:nvPr/>
        </p:nvSpPr>
        <p:spPr bwMode="auto">
          <a:xfrm>
            <a:off x="7580313" y="3598863"/>
            <a:ext cx="1563687" cy="366712"/>
          </a:xfrm>
          <a:prstGeom prst="rect">
            <a:avLst/>
          </a:prstGeom>
          <a:noFill/>
          <a:ln w="9525">
            <a:noFill/>
            <a:miter lim="800000"/>
            <a:headEnd/>
            <a:tailEnd/>
          </a:ln>
          <a:effectLst/>
        </p:spPr>
        <p:txBody>
          <a:bodyPr anchor="ctr"/>
          <a:lstStyle/>
          <a:p>
            <a:pPr>
              <a:buClr>
                <a:schemeClr val="hlink"/>
              </a:buClr>
              <a:defRPr/>
            </a:pPr>
            <a:r>
              <a:rPr lang="hu-HU" sz="2000" b="1">
                <a:solidFill>
                  <a:srgbClr val="808000"/>
                </a:solidFill>
                <a:effectLst>
                  <a:outerShdw blurRad="38100" dist="38100" dir="2700000" algn="tl">
                    <a:srgbClr val="000000"/>
                  </a:outerShdw>
                </a:effectLst>
                <a:cs typeface="+mn-cs"/>
              </a:rPr>
              <a:t>Italy</a:t>
            </a:r>
            <a:endParaRPr lang="hu-HU" sz="2000" b="1">
              <a:effectLst>
                <a:outerShdw blurRad="38100" dist="38100" dir="2700000" algn="tl">
                  <a:srgbClr val="000000"/>
                </a:outerShdw>
              </a:effectLst>
              <a:cs typeface="+mn-cs"/>
            </a:endParaRPr>
          </a:p>
        </p:txBody>
      </p:sp>
      <p:sp>
        <p:nvSpPr>
          <p:cNvPr id="50227" name="Rectangle 51"/>
          <p:cNvSpPr>
            <a:spLocks noChangeArrowheads="1"/>
          </p:cNvSpPr>
          <p:nvPr/>
        </p:nvSpPr>
        <p:spPr bwMode="auto">
          <a:xfrm>
            <a:off x="6948488" y="3598863"/>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6" name="Rectangle 50"/>
          <p:cNvSpPr>
            <a:spLocks noChangeArrowheads="1"/>
          </p:cNvSpPr>
          <p:nvPr/>
        </p:nvSpPr>
        <p:spPr bwMode="auto">
          <a:xfrm>
            <a:off x="7580313" y="3232150"/>
            <a:ext cx="1563687" cy="366713"/>
          </a:xfrm>
          <a:prstGeom prst="rect">
            <a:avLst/>
          </a:prstGeom>
          <a:noFill/>
          <a:ln w="9525">
            <a:noFill/>
            <a:miter lim="800000"/>
            <a:headEnd/>
            <a:tailEnd/>
          </a:ln>
          <a:effectLst/>
        </p:spPr>
        <p:txBody>
          <a:bodyPr anchor="ctr"/>
          <a:lstStyle/>
          <a:p>
            <a:pPr>
              <a:buClr>
                <a:schemeClr val="hlink"/>
              </a:buClr>
              <a:defRPr/>
            </a:pPr>
            <a:r>
              <a:rPr lang="hu-HU" sz="2000" b="1" dirty="0">
                <a:solidFill>
                  <a:srgbClr val="800080"/>
                </a:solidFill>
                <a:effectLst>
                  <a:outerShdw blurRad="38100" dist="38100" dir="2700000" algn="tl">
                    <a:srgbClr val="000000"/>
                  </a:outerShdw>
                </a:effectLst>
                <a:cs typeface="+mn-cs"/>
              </a:rPr>
              <a:t>Greece</a:t>
            </a:r>
            <a:endParaRPr lang="hu-HU" sz="2000" b="1" dirty="0">
              <a:effectLst>
                <a:outerShdw blurRad="38100" dist="38100" dir="2700000" algn="tl">
                  <a:srgbClr val="000000"/>
                </a:outerShdw>
              </a:effectLst>
              <a:cs typeface="+mn-cs"/>
            </a:endParaRPr>
          </a:p>
        </p:txBody>
      </p:sp>
      <p:sp>
        <p:nvSpPr>
          <p:cNvPr id="50225" name="Rectangle 49"/>
          <p:cNvSpPr>
            <a:spLocks noChangeArrowheads="1"/>
          </p:cNvSpPr>
          <p:nvPr/>
        </p:nvSpPr>
        <p:spPr bwMode="auto">
          <a:xfrm>
            <a:off x="6948488" y="3232150"/>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4" name="Rectangle 48"/>
          <p:cNvSpPr>
            <a:spLocks noChangeArrowheads="1"/>
          </p:cNvSpPr>
          <p:nvPr/>
        </p:nvSpPr>
        <p:spPr bwMode="auto">
          <a:xfrm>
            <a:off x="7580313" y="2865438"/>
            <a:ext cx="1563687" cy="366712"/>
          </a:xfrm>
          <a:prstGeom prst="rect">
            <a:avLst/>
          </a:prstGeom>
          <a:noFill/>
          <a:ln w="9525">
            <a:noFill/>
            <a:miter lim="800000"/>
            <a:headEnd/>
            <a:tailEnd/>
          </a:ln>
          <a:effectLst/>
        </p:spPr>
        <p:txBody>
          <a:bodyPr anchor="ctr"/>
          <a:lstStyle/>
          <a:p>
            <a:pPr>
              <a:buClr>
                <a:schemeClr val="hlink"/>
              </a:buClr>
              <a:defRPr/>
            </a:pPr>
            <a:r>
              <a:rPr lang="hu-HU" sz="2000" b="1" dirty="0">
                <a:solidFill>
                  <a:srgbClr val="FFFF00"/>
                </a:solidFill>
                <a:effectLst>
                  <a:outerShdw blurRad="38100" dist="38100" dir="2700000" algn="tl">
                    <a:srgbClr val="000000"/>
                  </a:outerShdw>
                </a:effectLst>
                <a:cs typeface="+mn-cs"/>
              </a:rPr>
              <a:t>France</a:t>
            </a:r>
            <a:endParaRPr lang="hu-HU" sz="2000" b="1" dirty="0">
              <a:effectLst>
                <a:outerShdw blurRad="38100" dist="38100" dir="2700000" algn="tl">
                  <a:srgbClr val="000000"/>
                </a:outerShdw>
              </a:effectLst>
              <a:cs typeface="+mn-cs"/>
            </a:endParaRPr>
          </a:p>
        </p:txBody>
      </p:sp>
      <p:sp>
        <p:nvSpPr>
          <p:cNvPr id="50223" name="Rectangle 47"/>
          <p:cNvSpPr>
            <a:spLocks noChangeArrowheads="1"/>
          </p:cNvSpPr>
          <p:nvPr/>
        </p:nvSpPr>
        <p:spPr bwMode="auto">
          <a:xfrm>
            <a:off x="6948488" y="2865438"/>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2" name="Rectangle 46"/>
          <p:cNvSpPr>
            <a:spLocks noChangeArrowheads="1"/>
          </p:cNvSpPr>
          <p:nvPr/>
        </p:nvSpPr>
        <p:spPr bwMode="auto">
          <a:xfrm>
            <a:off x="7580313" y="2498725"/>
            <a:ext cx="1563687" cy="366713"/>
          </a:xfrm>
          <a:prstGeom prst="rect">
            <a:avLst/>
          </a:prstGeom>
          <a:noFill/>
          <a:ln w="9525">
            <a:noFill/>
            <a:miter lim="800000"/>
            <a:headEnd/>
            <a:tailEnd/>
          </a:ln>
          <a:effectLst/>
        </p:spPr>
        <p:txBody>
          <a:bodyPr anchor="ctr"/>
          <a:lstStyle/>
          <a:p>
            <a:pPr>
              <a:buClr>
                <a:schemeClr val="hlink"/>
              </a:buClr>
              <a:defRPr/>
            </a:pPr>
            <a:r>
              <a:rPr lang="hu-HU" sz="2000" b="1">
                <a:solidFill>
                  <a:srgbClr val="0000FF"/>
                </a:solidFill>
                <a:effectLst>
                  <a:outerShdw blurRad="38100" dist="38100" dir="2700000" algn="tl">
                    <a:srgbClr val="000000"/>
                  </a:outerShdw>
                </a:effectLst>
                <a:cs typeface="+mn-cs"/>
              </a:rPr>
              <a:t>Finland</a:t>
            </a:r>
            <a:endParaRPr lang="hu-HU" sz="2000" b="1">
              <a:effectLst>
                <a:outerShdw blurRad="38100" dist="38100" dir="2700000" algn="tl">
                  <a:srgbClr val="000000"/>
                </a:outerShdw>
              </a:effectLst>
              <a:cs typeface="+mn-cs"/>
            </a:endParaRPr>
          </a:p>
        </p:txBody>
      </p:sp>
      <p:sp>
        <p:nvSpPr>
          <p:cNvPr id="50221" name="Rectangle 45"/>
          <p:cNvSpPr>
            <a:spLocks noChangeArrowheads="1"/>
          </p:cNvSpPr>
          <p:nvPr/>
        </p:nvSpPr>
        <p:spPr bwMode="auto">
          <a:xfrm>
            <a:off x="6948488" y="249872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0" name="Rectangle 44"/>
          <p:cNvSpPr>
            <a:spLocks noChangeArrowheads="1"/>
          </p:cNvSpPr>
          <p:nvPr/>
        </p:nvSpPr>
        <p:spPr bwMode="auto">
          <a:xfrm>
            <a:off x="7580313" y="2057400"/>
            <a:ext cx="1944687" cy="441325"/>
          </a:xfrm>
          <a:prstGeom prst="rect">
            <a:avLst/>
          </a:prstGeom>
          <a:noFill/>
          <a:ln w="9525">
            <a:noFill/>
            <a:miter lim="800000"/>
            <a:headEnd/>
            <a:tailEnd/>
          </a:ln>
          <a:effectLst/>
        </p:spPr>
        <p:txBody>
          <a:bodyPr anchor="ctr"/>
          <a:lstStyle/>
          <a:p>
            <a:pPr>
              <a:buClr>
                <a:schemeClr val="hlink"/>
              </a:buClr>
              <a:defRPr/>
            </a:pPr>
            <a:r>
              <a:rPr lang="hu-HU" sz="2000" b="1">
                <a:solidFill>
                  <a:srgbClr val="008000"/>
                </a:solidFill>
                <a:effectLst>
                  <a:outerShdw blurRad="38100" dist="38100" dir="2700000" algn="tl">
                    <a:srgbClr val="000000"/>
                  </a:outerShdw>
                </a:effectLst>
                <a:cs typeface="+mn-cs"/>
              </a:rPr>
              <a:t>Denmark</a:t>
            </a:r>
            <a:endParaRPr lang="hu-HU" sz="2000" b="1">
              <a:effectLst>
                <a:outerShdw blurRad="38100" dist="38100" dir="2700000" algn="tl">
                  <a:srgbClr val="000000"/>
                </a:outerShdw>
              </a:effectLst>
              <a:cs typeface="+mn-cs"/>
            </a:endParaRPr>
          </a:p>
        </p:txBody>
      </p:sp>
      <p:sp>
        <p:nvSpPr>
          <p:cNvPr id="50219" name="Rectangle 43"/>
          <p:cNvSpPr>
            <a:spLocks noChangeArrowheads="1"/>
          </p:cNvSpPr>
          <p:nvPr/>
        </p:nvSpPr>
        <p:spPr bwMode="auto">
          <a:xfrm>
            <a:off x="6948488" y="2133600"/>
            <a:ext cx="631825" cy="365125"/>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18" name="Rectangle 42"/>
          <p:cNvSpPr>
            <a:spLocks noChangeArrowheads="1"/>
          </p:cNvSpPr>
          <p:nvPr/>
        </p:nvSpPr>
        <p:spPr bwMode="auto">
          <a:xfrm>
            <a:off x="7580313" y="1700213"/>
            <a:ext cx="1563687" cy="433387"/>
          </a:xfrm>
          <a:prstGeom prst="rect">
            <a:avLst/>
          </a:prstGeom>
          <a:noFill/>
          <a:ln w="9525">
            <a:noFill/>
            <a:miter lim="800000"/>
            <a:headEnd/>
            <a:tailEnd/>
          </a:ln>
          <a:effectLst/>
        </p:spPr>
        <p:txBody>
          <a:bodyPr anchor="ctr"/>
          <a:lstStyle/>
          <a:p>
            <a:pPr>
              <a:buClr>
                <a:schemeClr val="hlink"/>
              </a:buClr>
              <a:defRPr/>
            </a:pPr>
            <a:r>
              <a:rPr lang="hu-HU" sz="2400" b="1" dirty="0">
                <a:solidFill>
                  <a:srgbClr val="FF0000"/>
                </a:solidFill>
                <a:effectLst>
                  <a:outerShdw blurRad="38100" dist="38100" dir="2700000" algn="tl">
                    <a:srgbClr val="000000"/>
                  </a:outerShdw>
                </a:effectLst>
                <a:cs typeface="+mn-cs"/>
              </a:rPr>
              <a:t>Austria</a:t>
            </a:r>
            <a:endParaRPr lang="hu-HU" sz="2400" b="1" dirty="0">
              <a:effectLst>
                <a:outerShdw blurRad="38100" dist="38100" dir="2700000" algn="tl">
                  <a:srgbClr val="000000"/>
                </a:outerShdw>
              </a:effectLst>
              <a:cs typeface="+mn-cs"/>
            </a:endParaRPr>
          </a:p>
        </p:txBody>
      </p:sp>
      <p:sp>
        <p:nvSpPr>
          <p:cNvPr id="50217" name="Rectangle 41"/>
          <p:cNvSpPr>
            <a:spLocks noChangeArrowheads="1"/>
          </p:cNvSpPr>
          <p:nvPr/>
        </p:nvSpPr>
        <p:spPr bwMode="auto">
          <a:xfrm>
            <a:off x="6948488" y="1700213"/>
            <a:ext cx="631825" cy="433387"/>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20506" name="Line 63"/>
          <p:cNvSpPr>
            <a:spLocks noChangeShapeType="1"/>
          </p:cNvSpPr>
          <p:nvPr/>
        </p:nvSpPr>
        <p:spPr bwMode="auto">
          <a:xfrm>
            <a:off x="6948488" y="1700213"/>
            <a:ext cx="2195512" cy="0"/>
          </a:xfrm>
          <a:prstGeom prst="line">
            <a:avLst/>
          </a:prstGeom>
          <a:noFill/>
          <a:ln w="9525">
            <a:noFill/>
            <a:round/>
            <a:headEnd/>
            <a:tailEnd/>
          </a:ln>
        </p:spPr>
        <p:txBody>
          <a:bodyPr/>
          <a:lstStyle/>
          <a:p>
            <a:endParaRPr lang="ar-JO" sz="1400"/>
          </a:p>
        </p:txBody>
      </p:sp>
      <p:sp>
        <p:nvSpPr>
          <p:cNvPr id="20507" name="Line 64"/>
          <p:cNvSpPr>
            <a:spLocks noChangeShapeType="1"/>
          </p:cNvSpPr>
          <p:nvPr/>
        </p:nvSpPr>
        <p:spPr bwMode="auto">
          <a:xfrm>
            <a:off x="6948488" y="6072188"/>
            <a:ext cx="2195512" cy="0"/>
          </a:xfrm>
          <a:prstGeom prst="line">
            <a:avLst/>
          </a:prstGeom>
          <a:noFill/>
          <a:ln w="9525">
            <a:noFill/>
            <a:round/>
            <a:headEnd/>
            <a:tailEnd/>
          </a:ln>
        </p:spPr>
        <p:txBody>
          <a:bodyPr/>
          <a:lstStyle/>
          <a:p>
            <a:endParaRPr lang="ar-JO" sz="1400"/>
          </a:p>
        </p:txBody>
      </p:sp>
      <p:sp>
        <p:nvSpPr>
          <p:cNvPr id="20508" name="Line 65"/>
          <p:cNvSpPr>
            <a:spLocks noChangeShapeType="1"/>
          </p:cNvSpPr>
          <p:nvPr/>
        </p:nvSpPr>
        <p:spPr bwMode="auto">
          <a:xfrm>
            <a:off x="6948488" y="1700213"/>
            <a:ext cx="0" cy="4371975"/>
          </a:xfrm>
          <a:prstGeom prst="line">
            <a:avLst/>
          </a:prstGeom>
          <a:noFill/>
          <a:ln w="9525">
            <a:noFill/>
            <a:round/>
            <a:headEnd/>
            <a:tailEnd/>
          </a:ln>
        </p:spPr>
        <p:txBody>
          <a:bodyPr/>
          <a:lstStyle/>
          <a:p>
            <a:endParaRPr lang="ar-JO" sz="1400"/>
          </a:p>
        </p:txBody>
      </p:sp>
      <p:sp>
        <p:nvSpPr>
          <p:cNvPr id="20509" name="Line 66"/>
          <p:cNvSpPr>
            <a:spLocks noChangeShapeType="1"/>
          </p:cNvSpPr>
          <p:nvPr/>
        </p:nvSpPr>
        <p:spPr bwMode="auto">
          <a:xfrm>
            <a:off x="9144000" y="1700213"/>
            <a:ext cx="0" cy="4371975"/>
          </a:xfrm>
          <a:prstGeom prst="line">
            <a:avLst/>
          </a:prstGeom>
          <a:noFill/>
          <a:ln w="9525">
            <a:noFill/>
            <a:round/>
            <a:headEnd/>
            <a:tailEnd/>
          </a:ln>
        </p:spPr>
        <p:txBody>
          <a:bodyPr/>
          <a:lstStyle/>
          <a:p>
            <a:endParaRPr lang="ar-JO" sz="1400"/>
          </a:p>
        </p:txBody>
      </p:sp>
      <p:pic>
        <p:nvPicPr>
          <p:cNvPr id="20510" name="Picture 8" descr="mrk0"/>
          <p:cNvPicPr>
            <a:picLocks noChangeAspect="1" noChangeArrowheads="1"/>
          </p:cNvPicPr>
          <p:nvPr/>
        </p:nvPicPr>
        <p:blipFill>
          <a:blip r:embed="rId4" cstate="print"/>
          <a:srcRect/>
          <a:stretch>
            <a:fillRect/>
          </a:stretch>
        </p:blipFill>
        <p:spPr bwMode="auto">
          <a:xfrm>
            <a:off x="7300913" y="1936750"/>
            <a:ext cx="295275" cy="123825"/>
          </a:xfrm>
          <a:prstGeom prst="rect">
            <a:avLst/>
          </a:prstGeom>
          <a:noFill/>
          <a:ln w="9525">
            <a:noFill/>
            <a:miter lim="800000"/>
            <a:headEnd/>
            <a:tailEnd/>
          </a:ln>
        </p:spPr>
      </p:pic>
      <p:pic>
        <p:nvPicPr>
          <p:cNvPr id="20511" name="Picture 11" descr="mrk1"/>
          <p:cNvPicPr>
            <a:picLocks noChangeAspect="1" noChangeArrowheads="1"/>
          </p:cNvPicPr>
          <p:nvPr/>
        </p:nvPicPr>
        <p:blipFill>
          <a:blip r:embed="rId5" cstate="print"/>
          <a:srcRect/>
          <a:stretch>
            <a:fillRect/>
          </a:stretch>
        </p:blipFill>
        <p:spPr bwMode="auto">
          <a:xfrm>
            <a:off x="7308850" y="2225675"/>
            <a:ext cx="295275" cy="123825"/>
          </a:xfrm>
          <a:prstGeom prst="rect">
            <a:avLst/>
          </a:prstGeom>
          <a:noFill/>
          <a:ln w="9525">
            <a:noFill/>
            <a:miter lim="800000"/>
            <a:headEnd/>
            <a:tailEnd/>
          </a:ln>
        </p:spPr>
      </p:pic>
      <p:pic>
        <p:nvPicPr>
          <p:cNvPr id="20512" name="Picture 14" descr="mrk2"/>
          <p:cNvPicPr>
            <a:picLocks noChangeAspect="1" noChangeArrowheads="1"/>
          </p:cNvPicPr>
          <p:nvPr/>
        </p:nvPicPr>
        <p:blipFill>
          <a:blip r:embed="rId6" cstate="print"/>
          <a:srcRect/>
          <a:stretch>
            <a:fillRect/>
          </a:stretch>
        </p:blipFill>
        <p:spPr bwMode="auto">
          <a:xfrm>
            <a:off x="7308850" y="2657475"/>
            <a:ext cx="295275" cy="123825"/>
          </a:xfrm>
          <a:prstGeom prst="rect">
            <a:avLst/>
          </a:prstGeom>
          <a:noFill/>
          <a:ln w="9525">
            <a:noFill/>
            <a:miter lim="800000"/>
            <a:headEnd/>
            <a:tailEnd/>
          </a:ln>
        </p:spPr>
      </p:pic>
      <p:pic>
        <p:nvPicPr>
          <p:cNvPr id="20513" name="Picture 17" descr="mrk3"/>
          <p:cNvPicPr>
            <a:picLocks noChangeAspect="1" noChangeArrowheads="1"/>
          </p:cNvPicPr>
          <p:nvPr/>
        </p:nvPicPr>
        <p:blipFill>
          <a:blip r:embed="rId7" cstate="print"/>
          <a:srcRect/>
          <a:stretch>
            <a:fillRect/>
          </a:stretch>
        </p:blipFill>
        <p:spPr bwMode="auto">
          <a:xfrm>
            <a:off x="7308850" y="3017838"/>
            <a:ext cx="295275" cy="123825"/>
          </a:xfrm>
          <a:prstGeom prst="rect">
            <a:avLst/>
          </a:prstGeom>
          <a:noFill/>
          <a:ln w="9525">
            <a:noFill/>
            <a:miter lim="800000"/>
            <a:headEnd/>
            <a:tailEnd/>
          </a:ln>
        </p:spPr>
      </p:pic>
      <p:pic>
        <p:nvPicPr>
          <p:cNvPr id="20514" name="Picture 20" descr="mrk4"/>
          <p:cNvPicPr>
            <a:picLocks noChangeAspect="1" noChangeArrowheads="1"/>
          </p:cNvPicPr>
          <p:nvPr/>
        </p:nvPicPr>
        <p:blipFill>
          <a:blip r:embed="rId8" cstate="print"/>
          <a:srcRect/>
          <a:stretch>
            <a:fillRect/>
          </a:stretch>
        </p:blipFill>
        <p:spPr bwMode="auto">
          <a:xfrm>
            <a:off x="7308850" y="3449638"/>
            <a:ext cx="295275" cy="123825"/>
          </a:xfrm>
          <a:prstGeom prst="rect">
            <a:avLst/>
          </a:prstGeom>
          <a:noFill/>
          <a:ln w="9525">
            <a:noFill/>
            <a:miter lim="800000"/>
            <a:headEnd/>
            <a:tailEnd/>
          </a:ln>
        </p:spPr>
      </p:pic>
      <p:pic>
        <p:nvPicPr>
          <p:cNvPr id="20515" name="Picture 23" descr="mrk5"/>
          <p:cNvPicPr>
            <a:picLocks noChangeAspect="1" noChangeArrowheads="1"/>
          </p:cNvPicPr>
          <p:nvPr/>
        </p:nvPicPr>
        <p:blipFill>
          <a:blip r:embed="rId9" cstate="print"/>
          <a:srcRect/>
          <a:stretch>
            <a:fillRect/>
          </a:stretch>
        </p:blipFill>
        <p:spPr bwMode="auto">
          <a:xfrm>
            <a:off x="7235825" y="3736975"/>
            <a:ext cx="295275" cy="123825"/>
          </a:xfrm>
          <a:prstGeom prst="rect">
            <a:avLst/>
          </a:prstGeom>
          <a:noFill/>
          <a:ln w="9525">
            <a:noFill/>
            <a:miter lim="800000"/>
            <a:headEnd/>
            <a:tailEnd/>
          </a:ln>
        </p:spPr>
      </p:pic>
      <p:pic>
        <p:nvPicPr>
          <p:cNvPr id="20516" name="Picture 26" descr="mrk6"/>
          <p:cNvPicPr>
            <a:picLocks noChangeAspect="1" noChangeArrowheads="1"/>
          </p:cNvPicPr>
          <p:nvPr/>
        </p:nvPicPr>
        <p:blipFill>
          <a:blip r:embed="rId10" cstate="print"/>
          <a:srcRect/>
          <a:stretch>
            <a:fillRect/>
          </a:stretch>
        </p:blipFill>
        <p:spPr bwMode="auto">
          <a:xfrm>
            <a:off x="6732588" y="4005263"/>
            <a:ext cx="295275" cy="123825"/>
          </a:xfrm>
          <a:prstGeom prst="rect">
            <a:avLst/>
          </a:prstGeom>
          <a:noFill/>
          <a:ln w="9525">
            <a:noFill/>
            <a:miter lim="800000"/>
            <a:headEnd/>
            <a:tailEnd/>
          </a:ln>
        </p:spPr>
      </p:pic>
      <p:pic>
        <p:nvPicPr>
          <p:cNvPr id="20517" name="Picture 29" descr="mrk7"/>
          <p:cNvPicPr>
            <a:picLocks noChangeAspect="1" noChangeArrowheads="1"/>
          </p:cNvPicPr>
          <p:nvPr/>
        </p:nvPicPr>
        <p:blipFill>
          <a:blip r:embed="rId11" cstate="print"/>
          <a:srcRect/>
          <a:stretch>
            <a:fillRect/>
          </a:stretch>
        </p:blipFill>
        <p:spPr bwMode="auto">
          <a:xfrm>
            <a:off x="6732588" y="4457700"/>
            <a:ext cx="295275" cy="123825"/>
          </a:xfrm>
          <a:prstGeom prst="rect">
            <a:avLst/>
          </a:prstGeom>
          <a:noFill/>
          <a:ln w="9525">
            <a:noFill/>
            <a:miter lim="800000"/>
            <a:headEnd/>
            <a:tailEnd/>
          </a:ln>
        </p:spPr>
      </p:pic>
      <p:pic>
        <p:nvPicPr>
          <p:cNvPr id="20518" name="Picture 32" descr="mrk8"/>
          <p:cNvPicPr>
            <a:picLocks noChangeAspect="1" noChangeArrowheads="1"/>
          </p:cNvPicPr>
          <p:nvPr/>
        </p:nvPicPr>
        <p:blipFill>
          <a:blip r:embed="rId12" cstate="print"/>
          <a:srcRect/>
          <a:stretch>
            <a:fillRect/>
          </a:stretch>
        </p:blipFill>
        <p:spPr bwMode="auto">
          <a:xfrm>
            <a:off x="6732588" y="4818063"/>
            <a:ext cx="295275" cy="123825"/>
          </a:xfrm>
          <a:prstGeom prst="rect">
            <a:avLst/>
          </a:prstGeom>
          <a:noFill/>
          <a:ln w="9525">
            <a:noFill/>
            <a:miter lim="800000"/>
            <a:headEnd/>
            <a:tailEnd/>
          </a:ln>
        </p:spPr>
      </p:pic>
      <p:pic>
        <p:nvPicPr>
          <p:cNvPr id="20519" name="Picture 35" descr="mrk9"/>
          <p:cNvPicPr>
            <a:picLocks noChangeAspect="1" noChangeArrowheads="1"/>
          </p:cNvPicPr>
          <p:nvPr/>
        </p:nvPicPr>
        <p:blipFill>
          <a:blip r:embed="rId13" cstate="print"/>
          <a:srcRect/>
          <a:stretch>
            <a:fillRect/>
          </a:stretch>
        </p:blipFill>
        <p:spPr bwMode="auto">
          <a:xfrm>
            <a:off x="6940550" y="5516563"/>
            <a:ext cx="295275" cy="123825"/>
          </a:xfrm>
          <a:prstGeom prst="rect">
            <a:avLst/>
          </a:prstGeom>
          <a:noFill/>
          <a:ln w="9525">
            <a:noFill/>
            <a:miter lim="800000"/>
            <a:headEnd/>
            <a:tailEnd/>
          </a:ln>
        </p:spPr>
      </p:pic>
      <p:pic>
        <p:nvPicPr>
          <p:cNvPr id="20520" name="Picture 38" descr="mrk10"/>
          <p:cNvPicPr>
            <a:picLocks noChangeAspect="1" noChangeArrowheads="1"/>
          </p:cNvPicPr>
          <p:nvPr/>
        </p:nvPicPr>
        <p:blipFill>
          <a:blip r:embed="rId14" cstate="print"/>
          <a:srcRect/>
          <a:stretch>
            <a:fillRect/>
          </a:stretch>
        </p:blipFill>
        <p:spPr bwMode="auto">
          <a:xfrm>
            <a:off x="7020272" y="6021288"/>
            <a:ext cx="295275" cy="1238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395536" y="188640"/>
            <a:ext cx="8229600" cy="1143000"/>
          </a:xfrm>
        </p:spPr>
        <p:txBody>
          <a:bodyPr>
            <a:normAutofit fontScale="90000"/>
          </a:bodyPr>
          <a:lstStyle/>
          <a:p>
            <a:pPr eaLnBrk="1" fontAlgn="auto" hangingPunct="1">
              <a:spcAft>
                <a:spcPts val="0"/>
              </a:spcAft>
              <a:defRPr/>
            </a:pPr>
            <a:r>
              <a:rPr lang="hu-HU" sz="3600" dirty="0"/>
              <a:t>SDR, diseases of circulatory system in </a:t>
            </a:r>
            <a:r>
              <a:rPr lang="hu-HU" sz="3600" dirty="0">
                <a:solidFill>
                  <a:srgbClr val="FFFF00"/>
                </a:solidFill>
              </a:rPr>
              <a:t>Eastern Europe</a:t>
            </a:r>
            <a:r>
              <a:rPr lang="hu-HU" sz="3600" dirty="0"/>
              <a:t>, 0-64 yrs, per 1000000</a:t>
            </a:r>
          </a:p>
        </p:txBody>
      </p:sp>
      <p:sp>
        <p:nvSpPr>
          <p:cNvPr id="28" name="Slide Number Placeholder 27"/>
          <p:cNvSpPr>
            <a:spLocks noGrp="1"/>
          </p:cNvSpPr>
          <p:nvPr>
            <p:ph type="sldNum" sz="quarter" idx="12"/>
          </p:nvPr>
        </p:nvSpPr>
        <p:spPr/>
        <p:txBody>
          <a:bodyPr/>
          <a:lstStyle/>
          <a:p>
            <a:pPr>
              <a:defRPr/>
            </a:pPr>
            <a:fld id="{F5B817D0-FD3B-45B0-8E8F-ABE7C607EC6D}" type="slidenum">
              <a:rPr lang="hu-HU" smtClean="0"/>
              <a:pPr>
                <a:defRPr/>
              </a:pPr>
              <a:t>17</a:t>
            </a:fld>
            <a:endParaRPr lang="hu-HU"/>
          </a:p>
        </p:txBody>
      </p:sp>
      <p:sp>
        <p:nvSpPr>
          <p:cNvPr id="60421" name="Rectangle 5"/>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defRPr/>
            </a:pPr>
            <a:endParaRPr lang="en-US" sz="3600" b="1">
              <a:solidFill>
                <a:schemeClr val="tx2"/>
              </a:solidFill>
              <a:effectLst>
                <a:outerShdw blurRad="38100" dist="38100" dir="2700000" algn="tl">
                  <a:srgbClr val="000000"/>
                </a:outerShdw>
              </a:effectLst>
              <a:cs typeface="+mn-cs"/>
            </a:endParaRPr>
          </a:p>
        </p:txBody>
      </p:sp>
      <p:graphicFrame>
        <p:nvGraphicFramePr>
          <p:cNvPr id="60422" name="Group 6"/>
          <p:cNvGraphicFramePr>
            <a:graphicFrameLocks noGrp="1"/>
          </p:cNvGraphicFramePr>
          <p:nvPr/>
        </p:nvGraphicFramePr>
        <p:xfrm>
          <a:off x="2260600" y="2095500"/>
          <a:ext cx="1322388" cy="2820988"/>
        </p:xfrm>
        <a:graphic>
          <a:graphicData uri="http://schemas.openxmlformats.org/drawingml/2006/table">
            <a:tbl>
              <a:tblPr/>
              <a:tblGrid>
                <a:gridCol w="285750">
                  <a:extLst>
                    <a:ext uri="{9D8B030D-6E8A-4147-A177-3AD203B41FA5}">
                      <a16:colId xmlns:a16="http://schemas.microsoft.com/office/drawing/2014/main" val="20000"/>
                    </a:ext>
                  </a:extLst>
                </a:gridCol>
                <a:gridCol w="1036638">
                  <a:extLst>
                    <a:ext uri="{9D8B030D-6E8A-4147-A177-3AD203B41FA5}">
                      <a16:colId xmlns:a16="http://schemas.microsoft.com/office/drawing/2014/main" val="20001"/>
                    </a:ext>
                  </a:extLst>
                </a:gridCol>
              </a:tblGrid>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34988">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pic>
        <p:nvPicPr>
          <p:cNvPr id="21521" name="Picture 23" descr="mrk0"/>
          <p:cNvPicPr>
            <a:picLocks noChangeAspect="1" noChangeArrowheads="1"/>
          </p:cNvPicPr>
          <p:nvPr/>
        </p:nvPicPr>
        <p:blipFill>
          <a:blip r:embed="rId3" cstate="print"/>
          <a:srcRect/>
          <a:stretch>
            <a:fillRect/>
          </a:stretch>
        </p:blipFill>
        <p:spPr bwMode="auto">
          <a:xfrm>
            <a:off x="8172450" y="1844675"/>
            <a:ext cx="295275" cy="123825"/>
          </a:xfrm>
          <a:prstGeom prst="rect">
            <a:avLst/>
          </a:prstGeom>
          <a:noFill/>
          <a:ln w="9525">
            <a:noFill/>
            <a:miter lim="800000"/>
            <a:headEnd/>
            <a:tailEnd/>
          </a:ln>
        </p:spPr>
      </p:pic>
      <p:pic>
        <p:nvPicPr>
          <p:cNvPr id="21522" name="Picture 24" descr="mrk1"/>
          <p:cNvPicPr>
            <a:picLocks noChangeAspect="1" noChangeArrowheads="1"/>
          </p:cNvPicPr>
          <p:nvPr/>
        </p:nvPicPr>
        <p:blipFill>
          <a:blip r:embed="rId4" cstate="print"/>
          <a:srcRect/>
          <a:stretch>
            <a:fillRect/>
          </a:stretch>
        </p:blipFill>
        <p:spPr bwMode="auto">
          <a:xfrm>
            <a:off x="8101013" y="2420938"/>
            <a:ext cx="295275" cy="123825"/>
          </a:xfrm>
          <a:prstGeom prst="rect">
            <a:avLst/>
          </a:prstGeom>
          <a:noFill/>
          <a:ln w="9525">
            <a:noFill/>
            <a:miter lim="800000"/>
            <a:headEnd/>
            <a:tailEnd/>
          </a:ln>
        </p:spPr>
      </p:pic>
      <p:pic>
        <p:nvPicPr>
          <p:cNvPr id="21523" name="Picture 25" descr="mrk2"/>
          <p:cNvPicPr>
            <a:picLocks noChangeAspect="1" noChangeArrowheads="1"/>
          </p:cNvPicPr>
          <p:nvPr/>
        </p:nvPicPr>
        <p:blipFill>
          <a:blip r:embed="rId5" cstate="print"/>
          <a:srcRect/>
          <a:stretch>
            <a:fillRect/>
          </a:stretch>
        </p:blipFill>
        <p:spPr bwMode="auto">
          <a:xfrm>
            <a:off x="8172450" y="2997200"/>
            <a:ext cx="295275" cy="123825"/>
          </a:xfrm>
          <a:prstGeom prst="rect">
            <a:avLst/>
          </a:prstGeom>
          <a:noFill/>
          <a:ln w="9525">
            <a:noFill/>
            <a:miter lim="800000"/>
            <a:headEnd/>
            <a:tailEnd/>
          </a:ln>
        </p:spPr>
      </p:pic>
      <p:pic>
        <p:nvPicPr>
          <p:cNvPr id="21524" name="Picture 26" descr="mrk3"/>
          <p:cNvPicPr>
            <a:picLocks noChangeAspect="1" noChangeArrowheads="1"/>
          </p:cNvPicPr>
          <p:nvPr/>
        </p:nvPicPr>
        <p:blipFill>
          <a:blip r:embed="rId6" cstate="print"/>
          <a:srcRect/>
          <a:stretch>
            <a:fillRect/>
          </a:stretch>
        </p:blipFill>
        <p:spPr bwMode="auto">
          <a:xfrm>
            <a:off x="8079145" y="4073123"/>
            <a:ext cx="295275" cy="123825"/>
          </a:xfrm>
          <a:prstGeom prst="rect">
            <a:avLst/>
          </a:prstGeom>
          <a:noFill/>
          <a:ln w="9525">
            <a:noFill/>
            <a:miter lim="800000"/>
            <a:headEnd/>
            <a:tailEnd/>
          </a:ln>
        </p:spPr>
      </p:pic>
      <p:pic>
        <p:nvPicPr>
          <p:cNvPr id="21525" name="Picture 27" descr="mrk4"/>
          <p:cNvPicPr>
            <a:picLocks noChangeAspect="1" noChangeArrowheads="1"/>
          </p:cNvPicPr>
          <p:nvPr/>
        </p:nvPicPr>
        <p:blipFill>
          <a:blip r:embed="rId7" cstate="print"/>
          <a:srcRect/>
          <a:stretch>
            <a:fillRect/>
          </a:stretch>
        </p:blipFill>
        <p:spPr bwMode="auto">
          <a:xfrm>
            <a:off x="8053388" y="5005166"/>
            <a:ext cx="295275" cy="123825"/>
          </a:xfrm>
          <a:prstGeom prst="rect">
            <a:avLst/>
          </a:prstGeom>
          <a:noFill/>
          <a:ln w="9525">
            <a:noFill/>
            <a:miter lim="800000"/>
            <a:headEnd/>
            <a:tailEnd/>
          </a:ln>
        </p:spPr>
      </p:pic>
      <p:sp>
        <p:nvSpPr>
          <p:cNvPr id="60446" name="Rectangle 30"/>
          <p:cNvSpPr>
            <a:spLocks noChangeArrowheads="1"/>
          </p:cNvSpPr>
          <p:nvPr/>
        </p:nvSpPr>
        <p:spPr bwMode="auto">
          <a:xfrm>
            <a:off x="7177088" y="4648200"/>
            <a:ext cx="1966912" cy="1371600"/>
          </a:xfrm>
          <a:prstGeom prst="rect">
            <a:avLst/>
          </a:prstGeom>
          <a:noFill/>
          <a:ln w="9525">
            <a:noFill/>
            <a:miter lim="800000"/>
            <a:headEnd/>
            <a:tailEnd/>
          </a:ln>
          <a:effectLst/>
        </p:spPr>
        <p:txBody>
          <a:bodyPr anchor="ctr"/>
          <a:lstStyle/>
          <a:p>
            <a:pPr algn="ctr">
              <a:buClr>
                <a:schemeClr val="hlink"/>
              </a:buClr>
              <a:defRPr/>
            </a:pPr>
            <a:endParaRPr lang="hu-HU" sz="1400" dirty="0">
              <a:effectLst>
                <a:outerShdw blurRad="38100" dist="38100" dir="2700000" algn="tl">
                  <a:srgbClr val="000000"/>
                </a:outerShdw>
              </a:effectLst>
              <a:cs typeface="+mn-cs"/>
            </a:endParaRPr>
          </a:p>
        </p:txBody>
      </p:sp>
      <p:sp>
        <p:nvSpPr>
          <p:cNvPr id="60447" name="Rectangle 31"/>
          <p:cNvSpPr>
            <a:spLocks noChangeArrowheads="1"/>
          </p:cNvSpPr>
          <p:nvPr/>
        </p:nvSpPr>
        <p:spPr bwMode="auto">
          <a:xfrm>
            <a:off x="6172200" y="5483225"/>
            <a:ext cx="395288" cy="13747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48" name="Rectangle 32"/>
          <p:cNvSpPr>
            <a:spLocks noChangeArrowheads="1"/>
          </p:cNvSpPr>
          <p:nvPr/>
        </p:nvSpPr>
        <p:spPr bwMode="auto">
          <a:xfrm>
            <a:off x="7603331" y="4434068"/>
            <a:ext cx="1433512" cy="546720"/>
          </a:xfrm>
          <a:prstGeom prst="rect">
            <a:avLst/>
          </a:prstGeom>
          <a:noFill/>
          <a:ln w="9525">
            <a:noFill/>
            <a:miter lim="800000"/>
            <a:headEnd/>
            <a:tailEnd/>
          </a:ln>
          <a:effectLst/>
        </p:spPr>
        <p:txBody>
          <a:bodyPr anchor="ctr"/>
          <a:lstStyle/>
          <a:p>
            <a:pPr>
              <a:buClr>
                <a:schemeClr val="hlink"/>
              </a:buClr>
              <a:defRPr/>
            </a:pPr>
            <a:r>
              <a:rPr lang="hu-HU" sz="2400" b="1" dirty="0">
                <a:solidFill>
                  <a:srgbClr val="800080"/>
                </a:solidFill>
                <a:effectLst>
                  <a:outerShdw blurRad="38100" dist="38100" dir="2700000" algn="tl">
                    <a:srgbClr val="000000"/>
                  </a:outerShdw>
                </a:effectLst>
                <a:cs typeface="Arial" charset="0"/>
              </a:rPr>
              <a:t>Slovakia</a:t>
            </a:r>
            <a:endParaRPr lang="hu-HU" sz="2400" dirty="0">
              <a:effectLst>
                <a:outerShdw blurRad="38100" dist="38100" dir="2700000" algn="tl">
                  <a:srgbClr val="000000"/>
                </a:outerShdw>
              </a:effectLst>
              <a:cs typeface="+mn-cs"/>
            </a:endParaRPr>
          </a:p>
        </p:txBody>
      </p:sp>
      <p:sp>
        <p:nvSpPr>
          <p:cNvPr id="60449" name="Rectangle 33"/>
          <p:cNvSpPr>
            <a:spLocks noChangeArrowheads="1"/>
          </p:cNvSpPr>
          <p:nvPr/>
        </p:nvSpPr>
        <p:spPr bwMode="auto">
          <a:xfrm>
            <a:off x="6172200" y="4718050"/>
            <a:ext cx="395288" cy="7651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0" name="Rectangle 34"/>
          <p:cNvSpPr>
            <a:spLocks noChangeArrowheads="1"/>
          </p:cNvSpPr>
          <p:nvPr/>
        </p:nvSpPr>
        <p:spPr bwMode="auto">
          <a:xfrm rot="10800000" flipV="1">
            <a:off x="7543798" y="3237229"/>
            <a:ext cx="1600201" cy="721995"/>
          </a:xfrm>
          <a:prstGeom prst="rect">
            <a:avLst/>
          </a:prstGeom>
          <a:noFill/>
          <a:ln w="9525">
            <a:noFill/>
            <a:miter lim="800000"/>
            <a:headEnd/>
            <a:tailEnd/>
          </a:ln>
          <a:effectLst/>
        </p:spPr>
        <p:txBody>
          <a:bodyPr anchor="ctr"/>
          <a:lstStyle/>
          <a:p>
            <a:pPr>
              <a:buClr>
                <a:schemeClr val="hlink"/>
              </a:buClr>
              <a:defRPr/>
            </a:pPr>
            <a:r>
              <a:rPr lang="hu-HU" sz="2400" b="1" dirty="0">
                <a:solidFill>
                  <a:srgbClr val="FFFF00"/>
                </a:solidFill>
                <a:effectLst>
                  <a:outerShdw blurRad="38100" dist="38100" dir="2700000" algn="tl">
                    <a:srgbClr val="000000"/>
                  </a:outerShdw>
                </a:effectLst>
                <a:cs typeface="Arial" charset="0"/>
              </a:rPr>
              <a:t>Russian Federation</a:t>
            </a:r>
            <a:endParaRPr lang="hu-HU" sz="2400" dirty="0">
              <a:effectLst>
                <a:outerShdw blurRad="38100" dist="38100" dir="2700000" algn="tl">
                  <a:srgbClr val="000000"/>
                </a:outerShdw>
              </a:effectLst>
              <a:cs typeface="+mn-cs"/>
            </a:endParaRPr>
          </a:p>
        </p:txBody>
      </p:sp>
      <p:sp>
        <p:nvSpPr>
          <p:cNvPr id="60451" name="Rectangle 35"/>
          <p:cNvSpPr>
            <a:spLocks noChangeArrowheads="1"/>
          </p:cNvSpPr>
          <p:nvPr/>
        </p:nvSpPr>
        <p:spPr bwMode="auto">
          <a:xfrm>
            <a:off x="6172200" y="3951288"/>
            <a:ext cx="395288" cy="766762"/>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2" name="Rectangle 36"/>
          <p:cNvSpPr>
            <a:spLocks noChangeArrowheads="1"/>
          </p:cNvSpPr>
          <p:nvPr/>
        </p:nvSpPr>
        <p:spPr bwMode="auto">
          <a:xfrm>
            <a:off x="7558088" y="2362200"/>
            <a:ext cx="1433512" cy="895350"/>
          </a:xfrm>
          <a:prstGeom prst="rect">
            <a:avLst/>
          </a:prstGeom>
          <a:noFill/>
          <a:ln w="9525">
            <a:noFill/>
            <a:miter lim="800000"/>
            <a:headEnd/>
            <a:tailEnd/>
          </a:ln>
          <a:effectLst/>
        </p:spPr>
        <p:txBody>
          <a:bodyPr anchor="ctr"/>
          <a:lstStyle/>
          <a:p>
            <a:pPr>
              <a:buClr>
                <a:schemeClr val="hlink"/>
              </a:buClr>
              <a:defRPr/>
            </a:pPr>
            <a:r>
              <a:rPr lang="hu-HU" sz="2400" b="1">
                <a:solidFill>
                  <a:srgbClr val="0000FF"/>
                </a:solidFill>
                <a:effectLst>
                  <a:outerShdw blurRad="38100" dist="38100" dir="2700000" algn="tl">
                    <a:srgbClr val="000000"/>
                  </a:outerShdw>
                </a:effectLst>
                <a:cs typeface="Arial" charset="0"/>
              </a:rPr>
              <a:t>Romania</a:t>
            </a:r>
            <a:endParaRPr lang="hu-HU" sz="2400">
              <a:effectLst>
                <a:outerShdw blurRad="38100" dist="38100" dir="2700000" algn="tl">
                  <a:srgbClr val="000000"/>
                </a:outerShdw>
              </a:effectLst>
              <a:cs typeface="+mn-cs"/>
            </a:endParaRPr>
          </a:p>
        </p:txBody>
      </p:sp>
      <p:sp>
        <p:nvSpPr>
          <p:cNvPr id="60453" name="Rectangle 37"/>
          <p:cNvSpPr>
            <a:spLocks noChangeArrowheads="1"/>
          </p:cNvSpPr>
          <p:nvPr/>
        </p:nvSpPr>
        <p:spPr bwMode="auto">
          <a:xfrm>
            <a:off x="6172200" y="3055938"/>
            <a:ext cx="395288" cy="895350"/>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4" name="Rectangle 38"/>
          <p:cNvSpPr>
            <a:spLocks noChangeArrowheads="1"/>
          </p:cNvSpPr>
          <p:nvPr/>
        </p:nvSpPr>
        <p:spPr bwMode="auto">
          <a:xfrm>
            <a:off x="7543800" y="1752600"/>
            <a:ext cx="1433513" cy="766763"/>
          </a:xfrm>
          <a:prstGeom prst="rect">
            <a:avLst/>
          </a:prstGeom>
          <a:noFill/>
          <a:ln w="9525">
            <a:noFill/>
            <a:miter lim="800000"/>
            <a:headEnd/>
            <a:tailEnd/>
          </a:ln>
          <a:effectLst/>
        </p:spPr>
        <p:txBody>
          <a:bodyPr anchor="ctr"/>
          <a:lstStyle/>
          <a:p>
            <a:pPr>
              <a:buClr>
                <a:schemeClr val="hlink"/>
              </a:buClr>
              <a:defRPr/>
            </a:pPr>
            <a:r>
              <a:rPr lang="hu-HU" sz="2400" b="1">
                <a:solidFill>
                  <a:srgbClr val="008000"/>
                </a:solidFill>
                <a:effectLst>
                  <a:outerShdw blurRad="38100" dist="38100" dir="2700000" algn="tl">
                    <a:srgbClr val="000000"/>
                  </a:outerShdw>
                </a:effectLst>
                <a:cs typeface="Arial" charset="0"/>
              </a:rPr>
              <a:t>Hungary</a:t>
            </a:r>
            <a:endParaRPr lang="hu-HU" sz="2400">
              <a:effectLst>
                <a:outerShdw blurRad="38100" dist="38100" dir="2700000" algn="tl">
                  <a:srgbClr val="000000"/>
                </a:outerShdw>
              </a:effectLst>
              <a:cs typeface="+mn-cs"/>
            </a:endParaRPr>
          </a:p>
        </p:txBody>
      </p:sp>
      <p:sp>
        <p:nvSpPr>
          <p:cNvPr id="60455" name="Rectangle 39"/>
          <p:cNvSpPr>
            <a:spLocks noChangeArrowheads="1"/>
          </p:cNvSpPr>
          <p:nvPr/>
        </p:nvSpPr>
        <p:spPr bwMode="auto">
          <a:xfrm>
            <a:off x="6172200" y="2289175"/>
            <a:ext cx="395288" cy="766763"/>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6" name="Rectangle 40"/>
          <p:cNvSpPr>
            <a:spLocks noChangeArrowheads="1"/>
          </p:cNvSpPr>
          <p:nvPr/>
        </p:nvSpPr>
        <p:spPr bwMode="auto">
          <a:xfrm>
            <a:off x="7543800" y="1292225"/>
            <a:ext cx="1433513" cy="765175"/>
          </a:xfrm>
          <a:prstGeom prst="rect">
            <a:avLst/>
          </a:prstGeom>
          <a:noFill/>
          <a:ln w="9525">
            <a:noFill/>
            <a:miter lim="800000"/>
            <a:headEnd/>
            <a:tailEnd/>
          </a:ln>
          <a:effectLst/>
        </p:spPr>
        <p:txBody>
          <a:bodyPr anchor="ctr"/>
          <a:lstStyle/>
          <a:p>
            <a:pPr>
              <a:buClr>
                <a:schemeClr val="hlink"/>
              </a:buClr>
              <a:defRPr/>
            </a:pPr>
            <a:r>
              <a:rPr lang="hu-HU" sz="2800" b="1">
                <a:solidFill>
                  <a:srgbClr val="FF0000"/>
                </a:solidFill>
                <a:effectLst>
                  <a:outerShdw blurRad="38100" dist="38100" dir="2700000" algn="tl">
                    <a:srgbClr val="000000"/>
                  </a:outerShdw>
                </a:effectLst>
                <a:cs typeface="Arial" charset="0"/>
              </a:rPr>
              <a:t>Croatia</a:t>
            </a:r>
            <a:endParaRPr lang="hu-HU" sz="2800">
              <a:effectLst>
                <a:outerShdw blurRad="38100" dist="38100" dir="2700000" algn="tl">
                  <a:srgbClr val="000000"/>
                </a:outerShdw>
              </a:effectLst>
              <a:cs typeface="+mn-cs"/>
            </a:endParaRPr>
          </a:p>
        </p:txBody>
      </p:sp>
      <p:sp>
        <p:nvSpPr>
          <p:cNvPr id="60457" name="Rectangle 41"/>
          <p:cNvSpPr>
            <a:spLocks noChangeArrowheads="1"/>
          </p:cNvSpPr>
          <p:nvPr/>
        </p:nvSpPr>
        <p:spPr bwMode="auto">
          <a:xfrm>
            <a:off x="6172200" y="1524000"/>
            <a:ext cx="395288" cy="7651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21539" name="Line 42"/>
          <p:cNvSpPr>
            <a:spLocks noChangeShapeType="1"/>
          </p:cNvSpPr>
          <p:nvPr/>
        </p:nvSpPr>
        <p:spPr bwMode="auto">
          <a:xfrm>
            <a:off x="6172200" y="1524000"/>
            <a:ext cx="1828800" cy="0"/>
          </a:xfrm>
          <a:prstGeom prst="line">
            <a:avLst/>
          </a:prstGeom>
          <a:noFill/>
          <a:ln w="9525">
            <a:noFill/>
            <a:round/>
            <a:headEnd/>
            <a:tailEnd/>
          </a:ln>
        </p:spPr>
        <p:txBody>
          <a:bodyPr/>
          <a:lstStyle/>
          <a:p>
            <a:endParaRPr lang="ar-JO"/>
          </a:p>
        </p:txBody>
      </p:sp>
      <p:sp>
        <p:nvSpPr>
          <p:cNvPr id="21540" name="Line 43"/>
          <p:cNvSpPr>
            <a:spLocks noChangeShapeType="1"/>
          </p:cNvSpPr>
          <p:nvPr/>
        </p:nvSpPr>
        <p:spPr bwMode="auto">
          <a:xfrm>
            <a:off x="6172200" y="6858000"/>
            <a:ext cx="1828800" cy="0"/>
          </a:xfrm>
          <a:prstGeom prst="line">
            <a:avLst/>
          </a:prstGeom>
          <a:noFill/>
          <a:ln w="9525">
            <a:noFill/>
            <a:round/>
            <a:headEnd/>
            <a:tailEnd/>
          </a:ln>
        </p:spPr>
        <p:txBody>
          <a:bodyPr/>
          <a:lstStyle/>
          <a:p>
            <a:endParaRPr lang="ar-JO"/>
          </a:p>
        </p:txBody>
      </p:sp>
      <p:sp>
        <p:nvSpPr>
          <p:cNvPr id="21541" name="Line 44"/>
          <p:cNvSpPr>
            <a:spLocks noChangeShapeType="1"/>
          </p:cNvSpPr>
          <p:nvPr/>
        </p:nvSpPr>
        <p:spPr bwMode="auto">
          <a:xfrm>
            <a:off x="6172200" y="1524000"/>
            <a:ext cx="0" cy="5334000"/>
          </a:xfrm>
          <a:prstGeom prst="line">
            <a:avLst/>
          </a:prstGeom>
          <a:noFill/>
          <a:ln w="9525">
            <a:noFill/>
            <a:round/>
            <a:headEnd/>
            <a:tailEnd/>
          </a:ln>
        </p:spPr>
        <p:txBody>
          <a:bodyPr/>
          <a:lstStyle/>
          <a:p>
            <a:endParaRPr lang="ar-JO"/>
          </a:p>
        </p:txBody>
      </p:sp>
      <p:sp>
        <p:nvSpPr>
          <p:cNvPr id="21542" name="Line 45"/>
          <p:cNvSpPr>
            <a:spLocks noChangeShapeType="1"/>
          </p:cNvSpPr>
          <p:nvPr/>
        </p:nvSpPr>
        <p:spPr bwMode="auto">
          <a:xfrm>
            <a:off x="8001000" y="1524000"/>
            <a:ext cx="0" cy="5334000"/>
          </a:xfrm>
          <a:prstGeom prst="line">
            <a:avLst/>
          </a:prstGeom>
          <a:noFill/>
          <a:ln w="9525">
            <a:noFill/>
            <a:round/>
            <a:headEnd/>
            <a:tailEnd/>
          </a:ln>
        </p:spPr>
        <p:txBody>
          <a:bodyPr/>
          <a:lstStyle/>
          <a:p>
            <a:endParaRPr lang="ar-JO"/>
          </a:p>
        </p:txBody>
      </p:sp>
      <p:pic>
        <p:nvPicPr>
          <p:cNvPr id="21543" name="Picture 46" descr="CV_habil_5"/>
          <p:cNvPicPr>
            <a:picLocks noChangeAspect="1" noChangeArrowheads="1"/>
          </p:cNvPicPr>
          <p:nvPr/>
        </p:nvPicPr>
        <p:blipFill>
          <a:blip r:embed="rId8" cstate="print"/>
          <a:srcRect/>
          <a:stretch>
            <a:fillRect/>
          </a:stretch>
        </p:blipFill>
        <p:spPr bwMode="auto">
          <a:xfrm>
            <a:off x="395536" y="1417638"/>
            <a:ext cx="7086600" cy="480603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a:xfrm>
            <a:off x="457200" y="0"/>
            <a:ext cx="8229600" cy="1143000"/>
          </a:xfrm>
        </p:spPr>
        <p:txBody>
          <a:bodyPr>
            <a:normAutofit fontScale="90000"/>
          </a:bodyPr>
          <a:lstStyle/>
          <a:p>
            <a:pPr eaLnBrk="1" fontAlgn="auto" hangingPunct="1">
              <a:spcAft>
                <a:spcPts val="0"/>
              </a:spcAft>
              <a:defRPr/>
            </a:pPr>
            <a:r>
              <a:rPr lang="hu-HU" sz="3600"/>
              <a:t>SDR, diseases of circulatory system in Hungary, 0-64 yrs, per 1000000</a:t>
            </a:r>
          </a:p>
        </p:txBody>
      </p:sp>
      <p:pic>
        <p:nvPicPr>
          <p:cNvPr id="22531" name="Picture 5" descr="CV_habil1"/>
          <p:cNvPicPr>
            <a:picLocks noGrp="1" noChangeAspect="1" noChangeArrowheads="1"/>
          </p:cNvPicPr>
          <p:nvPr>
            <p:ph idx="1"/>
          </p:nvPr>
        </p:nvPicPr>
        <p:blipFill>
          <a:blip r:embed="rId3" cstate="print"/>
          <a:srcRect/>
          <a:stretch>
            <a:fillRect/>
          </a:stretch>
        </p:blipFill>
        <p:spPr>
          <a:xfrm>
            <a:off x="179512" y="1196752"/>
            <a:ext cx="7467600" cy="4900811"/>
          </a:xfrm>
        </p:spPr>
      </p:pic>
      <p:sp>
        <p:nvSpPr>
          <p:cNvPr id="8" name="Slide Number Placeholder 7"/>
          <p:cNvSpPr>
            <a:spLocks noGrp="1"/>
          </p:cNvSpPr>
          <p:nvPr>
            <p:ph type="sldNum" sz="quarter" idx="12"/>
          </p:nvPr>
        </p:nvSpPr>
        <p:spPr/>
        <p:txBody>
          <a:bodyPr/>
          <a:lstStyle/>
          <a:p>
            <a:pPr>
              <a:defRPr/>
            </a:pPr>
            <a:fld id="{56A244EC-1F87-4446-B2BB-D5E112DE3D80}" type="slidenum">
              <a:rPr lang="hu-HU" smtClean="0"/>
              <a:pPr>
                <a:defRPr/>
              </a:pPr>
              <a:t>18</a:t>
            </a:fld>
            <a:endParaRPr lang="hu-HU"/>
          </a:p>
        </p:txBody>
      </p:sp>
      <p:graphicFrame>
        <p:nvGraphicFramePr>
          <p:cNvPr id="2082" name="Group 34"/>
          <p:cNvGraphicFramePr>
            <a:graphicFrameLocks noGrp="1"/>
          </p:cNvGraphicFramePr>
          <p:nvPr/>
        </p:nvGraphicFramePr>
        <p:xfrm>
          <a:off x="7056438" y="1968500"/>
          <a:ext cx="3840162" cy="2900659"/>
        </p:xfrm>
        <a:graphic>
          <a:graphicData uri="http://schemas.openxmlformats.org/drawingml/2006/table">
            <a:tbl>
              <a:tblPr/>
              <a:tblGrid>
                <a:gridCol w="482600">
                  <a:extLst>
                    <a:ext uri="{9D8B030D-6E8A-4147-A177-3AD203B41FA5}">
                      <a16:colId xmlns:a16="http://schemas.microsoft.com/office/drawing/2014/main" val="20000"/>
                    </a:ext>
                  </a:extLst>
                </a:gridCol>
                <a:gridCol w="3357562">
                  <a:extLst>
                    <a:ext uri="{9D8B030D-6E8A-4147-A177-3AD203B41FA5}">
                      <a16:colId xmlns:a16="http://schemas.microsoft.com/office/drawing/2014/main" val="20001"/>
                    </a:ext>
                  </a:extLst>
                </a:gridCol>
              </a:tblGrid>
              <a:tr h="834436">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dirty="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dirty="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dirty="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3200" b="0" i="0" u="none" strike="noStrike" cap="none" normalizeH="0" baseline="0">
                          <a:ln>
                            <a:noFill/>
                          </a:ln>
                          <a:solidFill>
                            <a:srgbClr val="FF0000"/>
                          </a:solidFill>
                          <a:effectLst>
                            <a:outerShdw blurRad="38100" dist="38100" dir="2700000" algn="tl">
                              <a:srgbClr val="000000"/>
                            </a:outerShdw>
                          </a:effectLst>
                          <a:latin typeface="Garamond" pitchFamily="18" charset="0"/>
                        </a:rPr>
                        <a:t>Finland</a:t>
                      </a:r>
                      <a:endParaRPr kumimoji="0" lang="hu-HU" sz="32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834436">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3200" b="0" i="0" u="none" strike="noStrike" cap="none" normalizeH="0" baseline="0" dirty="0">
                          <a:ln>
                            <a:noFill/>
                          </a:ln>
                          <a:solidFill>
                            <a:srgbClr val="008000"/>
                          </a:solidFill>
                          <a:effectLst>
                            <a:outerShdw blurRad="38100" dist="38100" dir="2700000" algn="tl">
                              <a:srgbClr val="000000"/>
                            </a:outerShdw>
                          </a:effectLst>
                          <a:latin typeface="Garamond" pitchFamily="18" charset="0"/>
                        </a:rPr>
                        <a:t>Hungary</a:t>
                      </a:r>
                      <a:endParaRPr kumimoji="0" lang="hu-HU" sz="3200" b="0" i="0" u="none" strike="noStrike" cap="none" normalizeH="0" baseline="0" dirty="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231787">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2800" b="0" i="0" u="none" strike="noStrike" cap="none" normalizeH="0" baseline="0" dirty="0">
                          <a:ln>
                            <a:noFill/>
                          </a:ln>
                          <a:solidFill>
                            <a:srgbClr val="0000FF"/>
                          </a:solidFill>
                          <a:effectLst>
                            <a:outerShdw blurRad="38100" dist="38100" dir="2700000" algn="tl">
                              <a:srgbClr val="000000"/>
                            </a:outerShdw>
                          </a:effectLst>
                          <a:latin typeface="Garamond" pitchFamily="18" charset="0"/>
                        </a:rPr>
                        <a:t>EU-15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2800" b="0" i="0" u="none" strike="noStrike" cap="none" normalizeH="0" baseline="0" dirty="0">
                          <a:ln>
                            <a:noFill/>
                          </a:ln>
                          <a:solidFill>
                            <a:srgbClr val="0000FF"/>
                          </a:solidFill>
                          <a:effectLst>
                            <a:outerShdw blurRad="38100" dist="38100" dir="2700000" algn="tl">
                              <a:srgbClr val="000000"/>
                            </a:outerShdw>
                          </a:effectLst>
                          <a:latin typeface="Garamond" pitchFamily="18" charset="0"/>
                        </a:rPr>
                        <a:t>average</a:t>
                      </a:r>
                      <a:endParaRPr kumimoji="0" lang="hu-HU" sz="2800" b="0" i="0" u="none" strike="noStrike" cap="none" normalizeH="0" baseline="0" dirty="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22539" name="Picture 9" descr="mrk0"/>
          <p:cNvPicPr>
            <a:picLocks noChangeAspect="1" noChangeArrowheads="1"/>
          </p:cNvPicPr>
          <p:nvPr/>
        </p:nvPicPr>
        <p:blipFill>
          <a:blip r:embed="rId4" cstate="print"/>
          <a:srcRect/>
          <a:stretch>
            <a:fillRect/>
          </a:stretch>
        </p:blipFill>
        <p:spPr bwMode="auto">
          <a:xfrm>
            <a:off x="7956550" y="2636838"/>
            <a:ext cx="363538" cy="152400"/>
          </a:xfrm>
          <a:prstGeom prst="rect">
            <a:avLst/>
          </a:prstGeom>
          <a:noFill/>
          <a:ln w="9525">
            <a:noFill/>
            <a:miter lim="800000"/>
            <a:headEnd/>
            <a:tailEnd/>
          </a:ln>
        </p:spPr>
      </p:pic>
      <p:pic>
        <p:nvPicPr>
          <p:cNvPr id="22540" name="Picture 12" descr="mrk1"/>
          <p:cNvPicPr>
            <a:picLocks noChangeAspect="1" noChangeArrowheads="1"/>
          </p:cNvPicPr>
          <p:nvPr/>
        </p:nvPicPr>
        <p:blipFill>
          <a:blip r:embed="rId5" cstate="print"/>
          <a:srcRect/>
          <a:stretch>
            <a:fillRect/>
          </a:stretch>
        </p:blipFill>
        <p:spPr bwMode="auto">
          <a:xfrm>
            <a:off x="8059543" y="3533157"/>
            <a:ext cx="295275" cy="123825"/>
          </a:xfrm>
          <a:prstGeom prst="rect">
            <a:avLst/>
          </a:prstGeom>
          <a:noFill/>
          <a:ln w="9525">
            <a:noFill/>
            <a:miter lim="800000"/>
            <a:headEnd/>
            <a:tailEnd/>
          </a:ln>
        </p:spPr>
      </p:pic>
      <p:pic>
        <p:nvPicPr>
          <p:cNvPr id="22541" name="Picture 15" descr="mrk2"/>
          <p:cNvPicPr>
            <a:picLocks noChangeAspect="1" noChangeArrowheads="1"/>
          </p:cNvPicPr>
          <p:nvPr/>
        </p:nvPicPr>
        <p:blipFill>
          <a:blip r:embed="rId6" cstate="print"/>
          <a:srcRect/>
          <a:stretch>
            <a:fillRect/>
          </a:stretch>
        </p:blipFill>
        <p:spPr bwMode="auto">
          <a:xfrm>
            <a:off x="7956550" y="4869159"/>
            <a:ext cx="295275" cy="1238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51520" y="548680"/>
            <a:ext cx="8640960" cy="6090245"/>
          </a:xfrm>
        </p:spPr>
        <p:style>
          <a:lnRef idx="2">
            <a:schemeClr val="accent2"/>
          </a:lnRef>
          <a:fillRef idx="1">
            <a:schemeClr val="lt1"/>
          </a:fillRef>
          <a:effectRef idx="0">
            <a:schemeClr val="accent2"/>
          </a:effectRef>
          <a:fontRef idx="minor">
            <a:schemeClr val="dk1"/>
          </a:fontRef>
        </p:style>
        <p:txBody>
          <a:bodyPr>
            <a:normAutofit/>
          </a:bodyPr>
          <a:lstStyle/>
          <a:p>
            <a:pPr marL="594360" indent="-457200" eaLnBrk="1" fontAlgn="auto" hangingPunct="1">
              <a:spcAft>
                <a:spcPts val="0"/>
              </a:spcAft>
              <a:buClr>
                <a:srgbClr val="FF0000"/>
              </a:buClr>
              <a:defRPr/>
            </a:pPr>
            <a:endParaRPr lang="en-US" b="1" dirty="0"/>
          </a:p>
          <a:p>
            <a:pPr marL="594360" indent="-457200" eaLnBrk="1" fontAlgn="auto" hangingPunct="1">
              <a:spcAft>
                <a:spcPts val="0"/>
              </a:spcAft>
              <a:buClr>
                <a:srgbClr val="FF0000"/>
              </a:buClr>
              <a:buFont typeface="Wingdings" pitchFamily="2" charset="2"/>
              <a:buChar char="ü"/>
              <a:defRPr/>
            </a:pPr>
            <a:r>
              <a:rPr lang="hu-HU" b="1" dirty="0"/>
              <a:t>Over 300 risk factors have been associated with coronary heart disease, hypertension and stroke</a:t>
            </a:r>
          </a:p>
          <a:p>
            <a:pPr marL="594360" indent="-457200" eaLnBrk="1" fontAlgn="auto" hangingPunct="1">
              <a:spcAft>
                <a:spcPts val="0"/>
              </a:spcAft>
              <a:buClr>
                <a:srgbClr val="FF0000"/>
              </a:buClr>
              <a:buFont typeface="Wingdings" pitchFamily="2" charset="2"/>
              <a:buChar char="ü"/>
              <a:defRPr/>
            </a:pPr>
            <a:r>
              <a:rPr lang="hu-HU" b="1" dirty="0"/>
              <a:t>Approx. 75% of CVD can be attributed to </a:t>
            </a:r>
            <a:r>
              <a:rPr lang="hu-HU" b="1" dirty="0">
                <a:solidFill>
                  <a:srgbClr val="FF0000"/>
                </a:solidFill>
              </a:rPr>
              <a:t>conventional risk factors</a:t>
            </a:r>
            <a:r>
              <a:rPr lang="ar-JO" b="1" dirty="0">
                <a:solidFill>
                  <a:srgbClr val="FF0000"/>
                </a:solidFill>
              </a:rPr>
              <a:t> عوامل الخطر التقليدية</a:t>
            </a:r>
            <a:r>
              <a:rPr lang="en-US" b="1" dirty="0">
                <a:solidFill>
                  <a:srgbClr val="FF0000"/>
                </a:solidFill>
              </a:rPr>
              <a:t> </a:t>
            </a:r>
            <a:endParaRPr lang="hu-HU" b="1" dirty="0">
              <a:solidFill>
                <a:srgbClr val="FF0000"/>
              </a:solidFill>
            </a:endParaRPr>
          </a:p>
          <a:p>
            <a:pPr marL="972185" lvl="1" indent="-514350" eaLnBrk="1" fontAlgn="auto" hangingPunct="1">
              <a:spcAft>
                <a:spcPts val="0"/>
              </a:spcAft>
              <a:buClr>
                <a:srgbClr val="FF0000"/>
              </a:buClr>
              <a:buFont typeface="+mj-lt"/>
              <a:buAutoNum type="arabicPeriod"/>
              <a:defRPr/>
            </a:pPr>
            <a:r>
              <a:rPr lang="hu-HU" dirty="0"/>
              <a:t>Risk factors of great public health significance:</a:t>
            </a:r>
          </a:p>
          <a:p>
            <a:pPr marL="972185" lvl="1" indent="-514350" eaLnBrk="1" fontAlgn="auto" hangingPunct="1">
              <a:spcAft>
                <a:spcPts val="0"/>
              </a:spcAft>
              <a:buClr>
                <a:srgbClr val="FF0000"/>
              </a:buClr>
              <a:buFont typeface="+mj-lt"/>
              <a:buAutoNum type="arabicPeriod"/>
              <a:defRPr/>
            </a:pPr>
            <a:r>
              <a:rPr lang="hu-HU" dirty="0"/>
              <a:t>High prevalence in many populations</a:t>
            </a:r>
          </a:p>
          <a:p>
            <a:pPr marL="972185" lvl="1" indent="-514350" eaLnBrk="1" fontAlgn="auto" hangingPunct="1">
              <a:spcAft>
                <a:spcPts val="0"/>
              </a:spcAft>
              <a:buClr>
                <a:srgbClr val="FF0000"/>
              </a:buClr>
              <a:buFont typeface="+mj-lt"/>
              <a:buAutoNum type="arabicPeriod"/>
              <a:defRPr/>
            </a:pPr>
            <a:r>
              <a:rPr lang="hu-HU" dirty="0"/>
              <a:t>Great independent impact on CVD risk</a:t>
            </a:r>
          </a:p>
          <a:p>
            <a:pPr marL="972185" lvl="1" indent="-514350" eaLnBrk="1" fontAlgn="auto" hangingPunct="1">
              <a:spcAft>
                <a:spcPts val="0"/>
              </a:spcAft>
              <a:buClr>
                <a:srgbClr val="FF0000"/>
              </a:buClr>
              <a:buFont typeface="+mj-lt"/>
              <a:buAutoNum type="arabicPeriod"/>
              <a:defRPr/>
            </a:pPr>
            <a:r>
              <a:rPr lang="hu-HU" dirty="0"/>
              <a:t>Their control and treatment result in reduced CVD risk</a:t>
            </a:r>
          </a:p>
          <a:p>
            <a:pPr marL="594360" indent="-457200" eaLnBrk="1" fontAlgn="auto" hangingPunct="1">
              <a:spcAft>
                <a:spcPts val="0"/>
              </a:spcAft>
              <a:buClr>
                <a:srgbClr val="FF0000"/>
              </a:buClr>
              <a:buFont typeface="Wingdings" pitchFamily="2" charset="2"/>
              <a:buChar char="ü"/>
              <a:defRPr/>
            </a:pPr>
            <a:r>
              <a:rPr lang="hu-HU" dirty="0"/>
              <a:t>Developing countries: double burden of risks (problems  of </a:t>
            </a:r>
            <a:r>
              <a:rPr lang="hu-HU" dirty="0">
                <a:solidFill>
                  <a:srgbClr val="FF0000"/>
                </a:solidFill>
              </a:rPr>
              <a:t>undernutrition and infections + CVD risks</a:t>
            </a:r>
            <a:r>
              <a:rPr lang="hu-HU" dirty="0"/>
              <a:t>)</a:t>
            </a:r>
          </a:p>
          <a:p>
            <a:pPr marL="548640" indent="-411480" eaLnBrk="1" fontAlgn="auto" hangingPunct="1">
              <a:spcAft>
                <a:spcPts val="0"/>
              </a:spcAft>
              <a:buClr>
                <a:schemeClr val="tx1">
                  <a:shade val="95000"/>
                </a:schemeClr>
              </a:buClr>
              <a:buFont typeface="Wingdings 2"/>
              <a:buChar char=""/>
              <a:defRPr/>
            </a:pPr>
            <a:endParaRPr lang="hu-HU" b="1"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19</a:t>
            </a:fld>
            <a:endParaRPr lang="hu-H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algn="ctr" eaLnBrk="1" fontAlgn="auto" hangingPunct="1">
              <a:spcAft>
                <a:spcPts val="0"/>
              </a:spcAft>
              <a:buClr>
                <a:schemeClr val="tx1">
                  <a:shade val="95000"/>
                </a:schemeClr>
              </a:buClr>
              <a:buFont typeface="Wingdings 2"/>
              <a:buChar char=""/>
              <a:defRPr/>
            </a:pPr>
            <a:r>
              <a:rPr lang="en-US" sz="5400" b="1" dirty="0">
                <a:solidFill>
                  <a:srgbClr val="FF0000"/>
                </a:solidFill>
              </a:rPr>
              <a:t>(CVD)</a:t>
            </a:r>
            <a:endParaRPr lang="ar-JO" sz="5400" b="1" dirty="0">
              <a:solidFill>
                <a:srgbClr val="FF0000"/>
              </a:solidFill>
            </a:endParaRPr>
          </a:p>
          <a:p>
            <a:pPr marL="651510" indent="-514350" eaLnBrk="1" fontAlgn="auto" hangingPunct="1">
              <a:spcAft>
                <a:spcPts val="0"/>
              </a:spcAft>
              <a:buClr>
                <a:schemeClr val="tx1">
                  <a:shade val="95000"/>
                </a:schemeClr>
              </a:buClr>
              <a:buNone/>
              <a:defRPr/>
            </a:pPr>
            <a:r>
              <a:rPr lang="hu-HU" sz="3200" b="1" u="sng" dirty="0">
                <a:solidFill>
                  <a:srgbClr val="FF0000"/>
                </a:solidFill>
              </a:rPr>
              <a:t>Mortality</a:t>
            </a:r>
            <a:r>
              <a:rPr lang="en-US" b="1" u="sng" dirty="0">
                <a:solidFill>
                  <a:srgbClr val="FF0000"/>
                </a:solidFill>
              </a:rPr>
              <a:t>: </a:t>
            </a:r>
            <a:r>
              <a:rPr lang="hu-HU" b="1" u="sng" dirty="0">
                <a:solidFill>
                  <a:srgbClr val="FF0000"/>
                </a:solidFill>
              </a:rPr>
              <a:t>Leading cause of mortality in developed </a:t>
            </a:r>
            <a:r>
              <a:rPr lang="hu-HU" b="1" dirty="0">
                <a:solidFill>
                  <a:srgbClr val="FF0000"/>
                </a:solidFill>
              </a:rPr>
              <a:t>countries</a:t>
            </a:r>
            <a:r>
              <a:rPr lang="hu-HU" sz="2400" b="1" dirty="0">
                <a:solidFill>
                  <a:srgbClr val="FF0000"/>
                </a:solidFill>
              </a:rPr>
              <a:t> </a:t>
            </a:r>
            <a:r>
              <a:rPr lang="hu-HU" b="1" dirty="0"/>
              <a:t>and a rising tendency in developing countries (disease of civilization)</a:t>
            </a:r>
          </a:p>
          <a:p>
            <a:pPr marL="651510" indent="-514350" eaLnBrk="1" fontAlgn="auto" hangingPunct="1">
              <a:spcAft>
                <a:spcPts val="0"/>
              </a:spcAft>
              <a:buClr>
                <a:schemeClr val="tx1">
                  <a:shade val="95000"/>
                </a:schemeClr>
              </a:buClr>
              <a:buNone/>
              <a:defRPr/>
            </a:pPr>
            <a:r>
              <a:rPr lang="hu-HU" b="1" dirty="0"/>
              <a:t>A major impact on life expectancy </a:t>
            </a:r>
          </a:p>
          <a:p>
            <a:pPr marL="651510" indent="-514350" eaLnBrk="1" fontAlgn="auto" hangingPunct="1">
              <a:spcAft>
                <a:spcPts val="0"/>
              </a:spcAft>
              <a:buClr>
                <a:schemeClr val="tx1">
                  <a:shade val="95000"/>
                </a:schemeClr>
              </a:buClr>
              <a:buNone/>
              <a:defRPr/>
            </a:pPr>
            <a:r>
              <a:rPr lang="hu-HU" b="1" dirty="0"/>
              <a:t>Significantly contributes</a:t>
            </a:r>
            <a:r>
              <a:rPr lang="hu-HU" dirty="0"/>
              <a:t> </a:t>
            </a:r>
            <a:r>
              <a:rPr lang="hu-HU" dirty="0">
                <a:solidFill>
                  <a:srgbClr val="FF0000"/>
                </a:solidFill>
              </a:rPr>
              <a:t>to morbidity and death rates in the middle aged population: potential life years lost, common cause of premature death, labor force (economic costs)</a:t>
            </a:r>
            <a:r>
              <a:rPr lang="en-US" dirty="0">
                <a:solidFill>
                  <a:srgbClr val="FF0000"/>
                </a:solidFill>
              </a:rPr>
              <a:t>.</a:t>
            </a:r>
          </a:p>
          <a:p>
            <a:pPr marL="651510" indent="-514350" eaLnBrk="1" fontAlgn="auto" hangingPunct="1">
              <a:spcAft>
                <a:spcPts val="0"/>
              </a:spcAft>
              <a:buClr>
                <a:schemeClr val="tx1">
                  <a:shade val="95000"/>
                </a:schemeClr>
              </a:buClr>
              <a:buNone/>
              <a:defRPr/>
            </a:pPr>
            <a:r>
              <a:rPr lang="hu-HU" b="1" u="sng" dirty="0">
                <a:solidFill>
                  <a:srgbClr val="FF0000"/>
                </a:solidFill>
              </a:rPr>
              <a:t>Morbidity: nearly 30% of all disability cases</a:t>
            </a:r>
          </a:p>
          <a:p>
            <a:pPr marL="651510" indent="-514350" eaLnBrk="1" fontAlgn="auto" hangingPunct="1">
              <a:spcAft>
                <a:spcPts val="0"/>
              </a:spcAft>
              <a:buClr>
                <a:schemeClr val="tx1">
                  <a:shade val="95000"/>
                </a:schemeClr>
              </a:buClr>
              <a:buNone/>
              <a:defRPr/>
            </a:pPr>
            <a:r>
              <a:rPr lang="hu-HU" b="1" dirty="0"/>
              <a:t>Contributes to deterioration of the Quality Of Life</a:t>
            </a:r>
            <a:r>
              <a:rPr lang="en-US" b="1" dirty="0"/>
              <a:t> </a:t>
            </a:r>
            <a:r>
              <a:rPr lang="en-US" sz="3200" b="1" dirty="0"/>
              <a:t>(QOL)</a:t>
            </a:r>
            <a:endParaRPr lang="hu-HU" sz="4000"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a:t>
            </a:fld>
            <a:endParaRPr lang="hu-H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074" name="Rectangle 34"/>
          <p:cNvGraphicFramePr>
            <a:graphicFrameLocks noGrp="1"/>
          </p:cNvGraphicFramePr>
          <p:nvPr>
            <p:ph type="tbl" idx="1"/>
            <p:extLst>
              <p:ext uri="{D42A27DB-BD31-4B8C-83A1-F6EECF244321}">
                <p14:modId xmlns:p14="http://schemas.microsoft.com/office/powerpoint/2010/main" val="1649474251"/>
              </p:ext>
            </p:extLst>
          </p:nvPr>
        </p:nvGraphicFramePr>
        <p:xfrm>
          <a:off x="179512" y="332656"/>
          <a:ext cx="8712968" cy="5897139"/>
        </p:xfrm>
        <a:graphic>
          <a:graphicData uri="http://schemas.openxmlformats.org/drawingml/2006/table">
            <a:tbl>
              <a:tblPr/>
              <a:tblGrid>
                <a:gridCol w="3959827">
                  <a:extLst>
                    <a:ext uri="{9D8B030D-6E8A-4147-A177-3AD203B41FA5}">
                      <a16:colId xmlns:a16="http://schemas.microsoft.com/office/drawing/2014/main" val="20000"/>
                    </a:ext>
                  </a:extLst>
                </a:gridCol>
                <a:gridCol w="4753141">
                  <a:extLst>
                    <a:ext uri="{9D8B030D-6E8A-4147-A177-3AD203B41FA5}">
                      <a16:colId xmlns:a16="http://schemas.microsoft.com/office/drawing/2014/main" val="20001"/>
                    </a:ext>
                  </a:extLst>
                </a:gridCol>
              </a:tblGrid>
              <a:tr h="32403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Major modifiable risk factors</a:t>
                      </a:r>
                      <a:endParaRPr kumimoji="0" lang="hu-HU" sz="1200" b="0" i="0"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High blood pressure</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Abnormal blood lipids</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Tobacco use</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Physical inactivity</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Obesity</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Unhealthy diet</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Diabetes mellitus</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Other modifiable risk factors </a:t>
                      </a:r>
                      <a:endParaRPr kumimoji="0" lang="hu-HU" sz="1200" b="0" i="0"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Low socioeconomic status </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Mental ill health (depression)</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Psychosocial stress</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Heavy alcohol use</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Use of certain medication</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Lipoprotein(a)</a:t>
                      </a:r>
                      <a:endParaRPr kumimoji="0" lang="hu-HU" sz="1200" b="0"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265677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Non-modifiable risk factors</a:t>
                      </a:r>
                      <a:endParaRPr kumimoji="0" lang="hu-HU" sz="1600" b="1" i="1"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Age</a:t>
                      </a:r>
                      <a:endParaRPr kumimoji="0" lang="hu-HU" sz="1400" b="0" i="0" u="none" strike="noStrike" cap="none" normalizeH="0" baseline="0" dirty="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Heredity or family history</a:t>
                      </a:r>
                      <a:endParaRPr kumimoji="0" lang="hu-HU" sz="1400" b="0" i="0" u="none" strike="noStrike" cap="none" normalizeH="0" baseline="0" dirty="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Gender</a:t>
                      </a:r>
                      <a:endParaRPr kumimoji="0" lang="hu-HU" sz="1400" b="0" i="0" u="none" strike="noStrike" cap="none" normalizeH="0" baseline="0" dirty="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Ethnicity or race</a:t>
                      </a:r>
                      <a:endParaRPr kumimoji="0" lang="hu-HU" sz="1200" b="0" i="0" u="none" strike="noStrike" cap="none" normalizeH="0" baseline="0" dirty="0">
                        <a:ln>
                          <a:noFill/>
                        </a:ln>
                        <a:solidFill>
                          <a:srgbClr val="00206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”Novel” risk factors</a:t>
                      </a:r>
                      <a:endParaRPr kumimoji="0" lang="hu-HU" sz="1600" b="1" i="1"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Excess homocysteine</a:t>
                      </a:r>
                      <a:r>
                        <a:rPr kumimoji="0" lang="en-US" sz="2000" b="0" i="0" u="none" strike="noStrike" cap="none" normalizeH="0" baseline="0" dirty="0">
                          <a:ln>
                            <a:noFill/>
                          </a:ln>
                          <a:solidFill>
                            <a:srgbClr val="004846"/>
                          </a:solidFill>
                          <a:effectLst/>
                          <a:latin typeface="Times New Roman" pitchFamily="18" charset="0"/>
                          <a:cs typeface="Times New Roman" pitchFamily="18" charset="0"/>
                        </a:rPr>
                        <a:t>*</a:t>
                      </a: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 in blood</a:t>
                      </a:r>
                      <a:endParaRPr kumimoji="0" lang="hu-HU" sz="1200" b="0" i="0" u="none" strike="noStrike" cap="none" normalizeH="0" baseline="0" dirty="0">
                        <a:ln>
                          <a:noFill/>
                        </a:ln>
                        <a:solidFill>
                          <a:srgbClr val="004846"/>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Inflammatory markers </a:t>
                      </a:r>
                      <a:r>
                        <a:rPr kumimoji="0" lang="hu-HU" sz="1600" b="0" i="0" u="none" strike="noStrike" cap="none" normalizeH="0" baseline="0" dirty="0">
                          <a:ln>
                            <a:noFill/>
                          </a:ln>
                          <a:solidFill>
                            <a:srgbClr val="004846"/>
                          </a:solidFill>
                          <a:effectLst/>
                          <a:latin typeface="Times New Roman" pitchFamily="18" charset="0"/>
                          <a:cs typeface="Times New Roman" pitchFamily="18" charset="0"/>
                        </a:rPr>
                        <a:t>(C-reactive protein)</a:t>
                      </a:r>
                      <a:endParaRPr kumimoji="0" lang="hu-HU" sz="1050" b="0" i="0" u="none" strike="noStrike" cap="none" normalizeH="0" baseline="0" dirty="0">
                        <a:ln>
                          <a:noFill/>
                        </a:ln>
                        <a:solidFill>
                          <a:srgbClr val="004846"/>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Abnormal blood coagulation (elevated blood levels of fibrinogen)</a:t>
                      </a:r>
                      <a:endParaRPr kumimoji="0" lang="hu-HU" sz="1800" b="0" i="0" u="none" strike="noStrike" cap="none" normalizeH="0" baseline="0" dirty="0">
                        <a:ln>
                          <a:noFill/>
                        </a:ln>
                        <a:solidFill>
                          <a:srgbClr val="00484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B61AC71F-A29E-4496-B9BA-A4C2986FC4B5}" type="slidenum">
              <a:rPr lang="hu-HU" smtClean="0"/>
              <a:pPr>
                <a:defRPr/>
              </a:pPr>
              <a:t>20</a:t>
            </a:fld>
            <a:endParaRPr lang="hu-HU"/>
          </a:p>
        </p:txBody>
      </p:sp>
      <p:sp>
        <p:nvSpPr>
          <p:cNvPr id="3" name="Rectangle 2"/>
          <p:cNvSpPr/>
          <p:nvPr/>
        </p:nvSpPr>
        <p:spPr>
          <a:xfrm>
            <a:off x="323528" y="6260683"/>
            <a:ext cx="8208912" cy="338554"/>
          </a:xfrm>
          <a:prstGeom prst="rect">
            <a:avLst/>
          </a:prstGeom>
        </p:spPr>
        <p:txBody>
          <a:bodyPr wrap="square">
            <a:spAutoFit/>
          </a:bodyPr>
          <a:lstStyle/>
          <a:p>
            <a:r>
              <a:rPr lang="en-US" sz="1600" dirty="0">
                <a:solidFill>
                  <a:srgbClr val="FFFF00"/>
                </a:solidFill>
              </a:rPr>
              <a:t>*a plasma </a:t>
            </a:r>
            <a:r>
              <a:rPr lang="en-US" sz="1600" dirty="0" err="1">
                <a:solidFill>
                  <a:srgbClr val="FFFF00"/>
                </a:solidFill>
              </a:rPr>
              <a:t>homocysteine</a:t>
            </a:r>
            <a:r>
              <a:rPr lang="en-US" sz="1600" dirty="0">
                <a:solidFill>
                  <a:srgbClr val="FFFF00"/>
                </a:solidFill>
              </a:rPr>
              <a:t> level less than 10 micromoles/L is associated with a lower risk of CVD.</a:t>
            </a:r>
            <a:endParaRPr lang="ar-JO" sz="1600" dirty="0">
              <a:solidFill>
                <a:srgbClr val="FFFF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9939" name="Rectangle 3"/>
          <p:cNvSpPr>
            <a:spLocks noGrp="1" noChangeArrowheads="1"/>
          </p:cNvSpPr>
          <p:nvPr>
            <p:ph idx="1"/>
          </p:nvPr>
        </p:nvSpPr>
        <p:spPr>
          <a:xfrm>
            <a:off x="251520" y="404664"/>
            <a:ext cx="8712968" cy="6264696"/>
          </a:xfrm>
        </p:spPr>
        <p:style>
          <a:lnRef idx="2">
            <a:schemeClr val="accent1"/>
          </a:lnRef>
          <a:fillRef idx="1">
            <a:schemeClr val="lt1"/>
          </a:fillRef>
          <a:effectRef idx="0">
            <a:schemeClr val="accent1"/>
          </a:effectRef>
          <a:fontRef idx="minor">
            <a:schemeClr val="dk1"/>
          </a:fontRef>
        </p:style>
        <p:txBody>
          <a:bodyPr>
            <a:normAutofit/>
          </a:bodyPr>
          <a:lstStyle/>
          <a:p>
            <a:pPr marL="651510" indent="-514350" eaLnBrk="1" fontAlgn="auto" hangingPunct="1">
              <a:spcAft>
                <a:spcPts val="0"/>
              </a:spcAft>
              <a:buClr>
                <a:schemeClr val="tx1">
                  <a:shade val="95000"/>
                </a:schemeClr>
              </a:buClr>
              <a:buNone/>
              <a:defRPr/>
            </a:pPr>
            <a:endParaRPr lang="en-US" sz="3000" b="1" dirty="0"/>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Systolic blood pressure </a:t>
            </a:r>
            <a:r>
              <a:rPr lang="hu-HU" sz="3000" b="1" dirty="0"/>
              <a:t>&gt;140 Hgmm and/or a diastolic blood pressure &gt; 90 Hgmm</a:t>
            </a:r>
            <a:endParaRPr lang="en-US" sz="3000" b="1" dirty="0"/>
          </a:p>
          <a:p>
            <a:pPr marL="651510" indent="-514350" eaLnBrk="1" fontAlgn="auto" hangingPunct="1">
              <a:spcAft>
                <a:spcPts val="0"/>
              </a:spcAft>
              <a:buClr>
                <a:schemeClr val="tx1">
                  <a:shade val="95000"/>
                </a:schemeClr>
              </a:buClr>
              <a:buNone/>
              <a:defRPr/>
            </a:pPr>
            <a:r>
              <a:rPr lang="hu-HU" sz="3000" b="1" dirty="0"/>
              <a:t> </a:t>
            </a:r>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Positive family history</a:t>
            </a:r>
            <a:endParaRPr lang="en-US" sz="3000" b="1" dirty="0">
              <a:solidFill>
                <a:srgbClr val="FF0000"/>
              </a:solidFill>
            </a:endParaRPr>
          </a:p>
          <a:p>
            <a:pPr marL="651510" indent="-514350" eaLnBrk="1" fontAlgn="auto" hangingPunct="1">
              <a:spcAft>
                <a:spcPts val="0"/>
              </a:spcAft>
              <a:buClr>
                <a:schemeClr val="tx1">
                  <a:shade val="95000"/>
                </a:schemeClr>
              </a:buClr>
              <a:buNone/>
              <a:defRPr/>
            </a:pPr>
            <a:endParaRPr lang="hu-HU" sz="3000" b="1" dirty="0">
              <a:solidFill>
                <a:srgbClr val="FF0000"/>
              </a:solidFill>
            </a:endParaRPr>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Dietary habits </a:t>
            </a:r>
            <a:r>
              <a:rPr lang="hu-HU" sz="2400" b="1" dirty="0"/>
              <a:t>(a high intake of salt, processed food, low levels of water hardness, high </a:t>
            </a:r>
            <a:r>
              <a:rPr lang="hu-HU" sz="2400" u="sng" dirty="0">
                <a:solidFill>
                  <a:srgbClr val="FF0000"/>
                </a:solidFill>
              </a:rPr>
              <a:t>tyramine content of food</a:t>
            </a:r>
            <a:r>
              <a:rPr lang="hu-HU" sz="2400" b="1" dirty="0"/>
              <a:t>, alcohol use)</a:t>
            </a:r>
            <a:endParaRPr lang="en-US" sz="2400" b="1" dirty="0"/>
          </a:p>
          <a:p>
            <a:pPr marL="651510" indent="-514350" eaLnBrk="1" fontAlgn="auto" hangingPunct="1">
              <a:spcAft>
                <a:spcPts val="0"/>
              </a:spcAft>
              <a:buClr>
                <a:schemeClr val="tx1">
                  <a:shade val="95000"/>
                </a:schemeClr>
              </a:buClr>
              <a:buNone/>
              <a:defRPr/>
            </a:pPr>
            <a:endParaRPr lang="hu-HU" sz="3000" b="1" dirty="0"/>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Modern lifestyle </a:t>
            </a:r>
            <a:r>
              <a:rPr lang="hu-HU" sz="2400" b="1" dirty="0"/>
              <a:t>(increased sympathetic activity, psychosocial stress, leading position in job)</a:t>
            </a:r>
            <a:endParaRPr lang="hu-HU" sz="2000"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21</a:t>
            </a:fld>
            <a:endParaRPr lang="hu-H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955B91B-62F4-4AE3-95AB-C41206F36DF8}" type="slidenum">
              <a:rPr lang="hu-HU" smtClean="0"/>
              <a:pPr>
                <a:defRPr/>
              </a:pPr>
              <a:t>22</a:t>
            </a:fld>
            <a:endParaRPr lang="hu-HU"/>
          </a:p>
        </p:txBody>
      </p:sp>
      <p:pic>
        <p:nvPicPr>
          <p:cNvPr id="75778" name="Picture 2" descr="Image result for high tyramine content of food">
            <a:hlinkClick r:id="rId2"/>
          </p:cNvPr>
          <p:cNvPicPr>
            <a:picLocks noChangeAspect="1" noChangeArrowheads="1"/>
          </p:cNvPicPr>
          <p:nvPr/>
        </p:nvPicPr>
        <p:blipFill>
          <a:blip r:embed="rId3" cstate="print"/>
          <a:srcRect/>
          <a:stretch>
            <a:fillRect/>
          </a:stretch>
        </p:blipFill>
        <p:spPr bwMode="auto">
          <a:xfrm>
            <a:off x="251520" y="404664"/>
            <a:ext cx="8496944" cy="6048672"/>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1027"/>
          <p:cNvSpPr>
            <a:spLocks noGrp="1" noChangeArrowheads="1"/>
          </p:cNvSpPr>
          <p:nvPr>
            <p:ph idx="1"/>
          </p:nvPr>
        </p:nvSpPr>
        <p:spPr>
          <a:xfrm>
            <a:off x="179512" y="620688"/>
            <a:ext cx="8784976" cy="5688632"/>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r>
              <a:rPr lang="hu-HU" sz="4000" b="1" dirty="0">
                <a:solidFill>
                  <a:srgbClr val="FF0000"/>
                </a:solidFill>
              </a:rPr>
              <a:t>Cholesterol</a:t>
            </a:r>
            <a:r>
              <a:rPr lang="hu-HU" b="1" dirty="0"/>
              <a:t>: </a:t>
            </a:r>
            <a:endParaRPr lang="en-US" b="1" dirty="0"/>
          </a:p>
          <a:p>
            <a:pPr marL="548640" indent="-411480" eaLnBrk="1" fontAlgn="auto" hangingPunct="1">
              <a:spcAft>
                <a:spcPts val="0"/>
              </a:spcAft>
              <a:buClr>
                <a:schemeClr val="tx1">
                  <a:shade val="95000"/>
                </a:schemeClr>
              </a:buClr>
              <a:buNone/>
              <a:defRPr/>
            </a:pPr>
            <a:r>
              <a:rPr lang="hu-HU" b="1" dirty="0"/>
              <a:t>structure and functioning of blood vessels, atherosclerotic plaques</a:t>
            </a:r>
            <a:endParaRPr lang="en-US" b="1" dirty="0"/>
          </a:p>
          <a:p>
            <a:pPr marL="548640" indent="-411480" eaLnBrk="1" fontAlgn="auto" hangingPunct="1">
              <a:spcAft>
                <a:spcPts val="0"/>
              </a:spcAft>
              <a:buClr>
                <a:schemeClr val="tx1">
                  <a:shade val="95000"/>
                </a:schemeClr>
              </a:buClr>
              <a:buNone/>
              <a:defRPr/>
            </a:pPr>
            <a:endParaRPr lang="hu-HU" b="1" dirty="0"/>
          </a:p>
          <a:p>
            <a:pPr marL="548640" indent="-411480" eaLnBrk="1" fontAlgn="auto" hangingPunct="1">
              <a:spcAft>
                <a:spcPts val="0"/>
              </a:spcAft>
              <a:buClr>
                <a:schemeClr val="tx1">
                  <a:shade val="95000"/>
                </a:schemeClr>
              </a:buClr>
              <a:buNone/>
              <a:defRPr/>
            </a:pPr>
            <a:r>
              <a:rPr lang="hu-HU" b="1" dirty="0"/>
              <a:t>Altering functions of cholesterol fractions</a:t>
            </a:r>
            <a:endParaRPr lang="en-US" b="1" dirty="0"/>
          </a:p>
          <a:p>
            <a:pPr marL="548640" indent="-411480" eaLnBrk="1" fontAlgn="auto" hangingPunct="1">
              <a:spcAft>
                <a:spcPts val="0"/>
              </a:spcAft>
              <a:buClr>
                <a:schemeClr val="tx1">
                  <a:shade val="95000"/>
                </a:schemeClr>
              </a:buClr>
              <a:buNone/>
              <a:defRPr/>
            </a:pPr>
            <a:endParaRPr lang="en-US" b="1" dirty="0"/>
          </a:p>
          <a:p>
            <a:pPr marL="548640" indent="-411480" algn="ctr" eaLnBrk="1" fontAlgn="auto" hangingPunct="1">
              <a:spcAft>
                <a:spcPts val="0"/>
              </a:spcAft>
              <a:buClr>
                <a:schemeClr val="tx1">
                  <a:shade val="95000"/>
                </a:schemeClr>
              </a:buClr>
              <a:buNone/>
              <a:defRPr/>
            </a:pPr>
            <a:r>
              <a:rPr lang="hu-HU" b="1" dirty="0">
                <a:solidFill>
                  <a:srgbClr val="FF0000"/>
                </a:solidFill>
              </a:rPr>
              <a:t> (LDL: </a:t>
            </a:r>
            <a:r>
              <a:rPr lang="en-US" b="1" dirty="0">
                <a:solidFill>
                  <a:srgbClr val="FF0000"/>
                </a:solidFill>
              </a:rPr>
              <a:t>   </a:t>
            </a:r>
            <a:r>
              <a:rPr lang="hu-HU" b="1" dirty="0">
                <a:solidFill>
                  <a:srgbClr val="FF0000"/>
                </a:solidFill>
              </a:rPr>
              <a:t>risk, HDL: protection)</a:t>
            </a:r>
            <a:endParaRPr lang="en-US" b="1" dirty="0">
              <a:solidFill>
                <a:srgbClr val="FF0000"/>
              </a:solidFill>
            </a:endParaRPr>
          </a:p>
          <a:p>
            <a:pPr marL="548640" indent="-411480" algn="ctr" eaLnBrk="1" fontAlgn="auto" hangingPunct="1">
              <a:spcAft>
                <a:spcPts val="0"/>
              </a:spcAft>
              <a:buClr>
                <a:schemeClr val="tx1">
                  <a:shade val="95000"/>
                </a:schemeClr>
              </a:buClr>
              <a:buNone/>
              <a:defRPr/>
            </a:pPr>
            <a:endParaRPr lang="hu-HU" b="1" dirty="0">
              <a:solidFill>
                <a:srgbClr val="FF0000"/>
              </a:solidFill>
            </a:endParaRPr>
          </a:p>
          <a:p>
            <a:pPr marL="548640" indent="-411480" eaLnBrk="1" fontAlgn="auto" hangingPunct="1">
              <a:spcAft>
                <a:spcPts val="0"/>
              </a:spcAft>
              <a:buClr>
                <a:schemeClr val="tx1">
                  <a:shade val="95000"/>
                </a:schemeClr>
              </a:buClr>
              <a:buNone/>
              <a:defRPr/>
            </a:pPr>
            <a:r>
              <a:rPr lang="hu-HU" b="1" dirty="0"/>
              <a:t>Estrogen: tends to raise</a:t>
            </a:r>
            <a:r>
              <a:rPr lang="en-US" b="1" dirty="0"/>
              <a:t> </a:t>
            </a:r>
            <a:r>
              <a:rPr lang="hu-HU" b="1" dirty="0"/>
              <a:t> </a:t>
            </a:r>
            <a:r>
              <a:rPr lang="en-US" b="1" dirty="0"/>
              <a:t>  </a:t>
            </a:r>
            <a:r>
              <a:rPr lang="hu-HU" b="1" dirty="0"/>
              <a:t>HDL and lower LDL, </a:t>
            </a:r>
            <a:r>
              <a:rPr lang="hu-HU" b="1" dirty="0">
                <a:solidFill>
                  <a:srgbClr val="FF0000"/>
                </a:solidFill>
              </a:rPr>
              <a:t>protection for women in reproductive age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23</a:t>
            </a:fld>
            <a:endParaRPr lang="hu-HU"/>
          </a:p>
        </p:txBody>
      </p:sp>
      <p:sp>
        <p:nvSpPr>
          <p:cNvPr id="5" name="Up Arrow 4"/>
          <p:cNvSpPr/>
          <p:nvPr/>
        </p:nvSpPr>
        <p:spPr>
          <a:xfrm>
            <a:off x="3203848" y="3717032"/>
            <a:ext cx="288032" cy="504056"/>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JO"/>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286" name="Group 102"/>
          <p:cNvGraphicFramePr>
            <a:graphicFrameLocks noGrp="1"/>
          </p:cNvGraphicFramePr>
          <p:nvPr>
            <p:extLst>
              <p:ext uri="{D42A27DB-BD31-4B8C-83A1-F6EECF244321}">
                <p14:modId xmlns:p14="http://schemas.microsoft.com/office/powerpoint/2010/main" val="134039008"/>
              </p:ext>
            </p:extLst>
          </p:nvPr>
        </p:nvGraphicFramePr>
        <p:xfrm>
          <a:off x="467544" y="260649"/>
          <a:ext cx="8352928" cy="6107866"/>
        </p:xfrm>
        <a:graphic>
          <a:graphicData uri="http://schemas.openxmlformats.org/drawingml/2006/table">
            <a:tbl>
              <a:tblPr/>
              <a:tblGrid>
                <a:gridCol w="309634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tblGrid>
              <a:tr h="120627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dirty="0">
                        <a:ln>
                          <a:noFill/>
                        </a:ln>
                        <a:solidFill>
                          <a:srgbClr val="000000"/>
                        </a:solidFill>
                        <a:effectLst>
                          <a:outerShdw blurRad="38100" dist="38100" dir="2700000" algn="tl">
                            <a:srgbClr val="C0C0C0"/>
                          </a:outerShdw>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000000"/>
                          </a:solidFill>
                          <a:effectLst/>
                          <a:latin typeface="Times New Roman" pitchFamily="18" charset="0"/>
                          <a:cs typeface="Times New Roman" pitchFamily="18" charset="0"/>
                        </a:rPr>
                        <a:t>European  guidelines</a:t>
                      </a:r>
                      <a:endParaRPr kumimoji="0" lang="hu-HU" sz="2400" b="1"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3200" b="1" i="0" u="none" strike="noStrike" kern="1200" cap="none" normalizeH="0" baseline="0" dirty="0">
                          <a:ln>
                            <a:noFill/>
                          </a:ln>
                          <a:solidFill>
                            <a:srgbClr val="FF0000"/>
                          </a:solidFill>
                          <a:effectLst/>
                          <a:latin typeface="Times New Roman" pitchFamily="18" charset="0"/>
                          <a:ea typeface="+mn-ea"/>
                          <a:cs typeface="Times New Roman" pitchFamily="18" charset="0"/>
                        </a:rPr>
                        <a:t>US guidelines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9513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a:ln>
                            <a:noFill/>
                          </a:ln>
                          <a:solidFill>
                            <a:srgbClr val="000000"/>
                          </a:solidFill>
                          <a:effectLst/>
                          <a:latin typeface="Times New Roman" pitchFamily="18" charset="0"/>
                          <a:cs typeface="Times New Roman" pitchFamily="18" charset="0"/>
                        </a:rPr>
                        <a:t>Total cholesterol</a:t>
                      </a:r>
                      <a:endParaRPr kumimoji="0" lang="hu-HU" sz="2800" b="1"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&lt;5.0 mmol/l</a:t>
                      </a:r>
                      <a:endParaRPr kumimoji="0" lang="hu-HU" sz="2400" b="0"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&lt;240 mg/dl (6.2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1"/>
                  </a:ext>
                </a:extLst>
              </a:tr>
              <a:tr h="9513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a:ln>
                            <a:noFill/>
                          </a:ln>
                          <a:solidFill>
                            <a:srgbClr val="000000"/>
                          </a:solidFill>
                          <a:effectLst/>
                          <a:latin typeface="Times New Roman" pitchFamily="18" charset="0"/>
                          <a:cs typeface="Times New Roman" pitchFamily="18" charset="0"/>
                        </a:rPr>
                        <a:t>LDL-cholesterol</a:t>
                      </a:r>
                      <a:endParaRPr kumimoji="0" lang="hu-HU" sz="2800" b="1"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a:ln>
                            <a:noFill/>
                          </a:ln>
                          <a:solidFill>
                            <a:srgbClr val="000000"/>
                          </a:solidFill>
                          <a:effectLst/>
                          <a:latin typeface="Times New Roman" pitchFamily="18" charset="0"/>
                          <a:cs typeface="Times New Roman" pitchFamily="18" charset="0"/>
                        </a:rPr>
                        <a:t>&lt;3.0 mmol/l</a:t>
                      </a:r>
                      <a:endParaRPr kumimoji="0" lang="hu-HU" sz="2400" b="0"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&lt;160 mg/dl (3.8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2"/>
                  </a:ext>
                </a:extLst>
              </a:tr>
              <a:tr h="17969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a:ln>
                            <a:noFill/>
                          </a:ln>
                          <a:solidFill>
                            <a:srgbClr val="000000"/>
                          </a:solidFill>
                          <a:effectLst/>
                          <a:latin typeface="Times New Roman" pitchFamily="18" charset="0"/>
                          <a:cs typeface="Times New Roman" pitchFamily="18" charset="0"/>
                        </a:rPr>
                        <a:t>HDL-cholesterol</a:t>
                      </a:r>
                      <a:endParaRPr kumimoji="0" lang="hu-HU" sz="2800" b="1"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&gt;=1.0 mmol/l (men)</a:t>
                      </a:r>
                    </a:p>
                    <a:p>
                      <a:pPr marL="0" marR="0" lvl="0" indent="0" algn="l" defTabSz="914400" rtl="0" eaLnBrk="0" fontAlgn="base" latinLnBrk="0" hangingPunct="0">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&gt;=1.2 mmol/l (women)</a:t>
                      </a:r>
                      <a:endParaRPr kumimoji="0" lang="hu-HU" sz="2400" b="0"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&gt;=40 mg/dl (1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3"/>
                  </a:ext>
                </a:extLst>
              </a:tr>
              <a:tr h="12020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000000"/>
                          </a:solidFill>
                          <a:effectLst/>
                          <a:latin typeface="Times New Roman" pitchFamily="18" charset="0"/>
                          <a:cs typeface="Times New Roman" pitchFamily="18" charset="0"/>
                        </a:rPr>
                        <a:t>Triglycerides (fasting)</a:t>
                      </a:r>
                      <a:endParaRPr kumimoji="0" lang="hu-HU" sz="2800" b="1"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&lt;1.7 mmol/l</a:t>
                      </a:r>
                      <a:endParaRPr kumimoji="0" lang="hu-HU" sz="2400" b="0"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&lt;200 mg/dl (2.3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4"/>
                  </a:ext>
                </a:extLst>
              </a:tr>
            </a:tbl>
          </a:graphicData>
        </a:graphic>
      </p:graphicFrame>
      <p:sp>
        <p:nvSpPr>
          <p:cNvPr id="28701" name="Rectangle 101"/>
          <p:cNvSpPr>
            <a:spLocks noChangeArrowheads="1"/>
          </p:cNvSpPr>
          <p:nvPr/>
        </p:nvSpPr>
        <p:spPr bwMode="auto">
          <a:xfrm>
            <a:off x="0" y="4614863"/>
            <a:ext cx="9144000" cy="0"/>
          </a:xfrm>
          <a:prstGeom prst="rect">
            <a:avLst/>
          </a:prstGeom>
          <a:noFill/>
          <a:ln w="9525">
            <a:noFill/>
            <a:miter lim="800000"/>
            <a:headEnd/>
            <a:tailEnd/>
          </a:ln>
        </p:spPr>
        <p:txBody>
          <a:bodyPr wrap="none" anchor="ctr">
            <a:spAutoFit/>
          </a:bodyPr>
          <a:lstStyle/>
          <a:p>
            <a:endParaRPr lang="en-US">
              <a:latin typeface="Arial" pitchFamily="34" charset="0"/>
            </a:endParaRPr>
          </a:p>
        </p:txBody>
      </p:sp>
      <p:sp>
        <p:nvSpPr>
          <p:cNvPr id="5" name="Slide Number Placeholder 4"/>
          <p:cNvSpPr>
            <a:spLocks noGrp="1"/>
          </p:cNvSpPr>
          <p:nvPr>
            <p:ph type="sldNum" sz="quarter" idx="12"/>
          </p:nvPr>
        </p:nvSpPr>
        <p:spPr/>
        <p:txBody>
          <a:bodyPr/>
          <a:lstStyle/>
          <a:p>
            <a:pPr>
              <a:defRPr/>
            </a:pPr>
            <a:fld id="{F5B817D0-FD3B-45B0-8E8F-ABE7C607EC6D}" type="slidenum">
              <a:rPr lang="hu-HU" smtClean="0"/>
              <a:pPr>
                <a:defRPr/>
              </a:pPr>
              <a:t>24</a:t>
            </a:fld>
            <a:endParaRPr lang="hu-H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8256"/>
            <a:ext cx="8229600" cy="1143000"/>
          </a:xfrm>
        </p:spPr>
        <p:txBody>
          <a:bodyPr>
            <a:normAutofit fontScale="90000"/>
          </a:bodyPr>
          <a:lstStyle/>
          <a:p>
            <a:pPr eaLnBrk="1" fontAlgn="auto" hangingPunct="1">
              <a:spcAft>
                <a:spcPts val="0"/>
              </a:spcAft>
              <a:defRPr/>
            </a:pPr>
            <a:br>
              <a:rPr lang="hu-HU" sz="3600" dirty="0"/>
            </a:br>
            <a:r>
              <a:rPr lang="hu-HU" sz="3600" dirty="0"/>
              <a:t>Tobacco Use</a:t>
            </a:r>
            <a:endParaRPr lang="hu-HU" dirty="0"/>
          </a:p>
        </p:txBody>
      </p:sp>
      <p:sp>
        <p:nvSpPr>
          <p:cNvPr id="41987" name="Rectangle 3"/>
          <p:cNvSpPr>
            <a:spLocks noGrp="1" noChangeArrowheads="1"/>
          </p:cNvSpPr>
          <p:nvPr>
            <p:ph idx="1"/>
          </p:nvPr>
        </p:nvSpPr>
        <p:spPr>
          <a:xfrm>
            <a:off x="0" y="404664"/>
            <a:ext cx="9144000" cy="6453336"/>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sz="2900" b="1" dirty="0"/>
          </a:p>
          <a:p>
            <a:pPr marL="548640" indent="-411480" eaLnBrk="1" fontAlgn="auto" hangingPunct="1">
              <a:spcAft>
                <a:spcPts val="0"/>
              </a:spcAft>
              <a:buClr>
                <a:schemeClr val="tx1">
                  <a:shade val="95000"/>
                </a:schemeClr>
              </a:buClr>
              <a:buNone/>
              <a:defRPr/>
            </a:pPr>
            <a:r>
              <a:rPr lang="hu-HU" sz="2900" b="1" dirty="0"/>
              <a:t>- The link between </a:t>
            </a:r>
            <a:r>
              <a:rPr lang="hu-HU" sz="3600" b="1" u="sng" dirty="0">
                <a:solidFill>
                  <a:srgbClr val="FF0000"/>
                </a:solidFill>
              </a:rPr>
              <a:t>Smoking</a:t>
            </a:r>
            <a:r>
              <a:rPr lang="hu-HU" sz="3600" b="1" dirty="0">
                <a:solidFill>
                  <a:srgbClr val="FF0000"/>
                </a:solidFill>
              </a:rPr>
              <a:t> and CVD </a:t>
            </a:r>
            <a:r>
              <a:rPr lang="hu-HU" sz="2900" b="1" dirty="0"/>
              <a:t>(mainly CHD) was identified in 1940</a:t>
            </a:r>
          </a:p>
          <a:p>
            <a:pPr marL="548640" indent="-411480" eaLnBrk="1" fontAlgn="auto" hangingPunct="1">
              <a:spcAft>
                <a:spcPts val="0"/>
              </a:spcAft>
              <a:buClr>
                <a:schemeClr val="tx1">
                  <a:shade val="95000"/>
                </a:schemeClr>
              </a:buClr>
              <a:buNone/>
              <a:defRPr/>
            </a:pPr>
            <a:r>
              <a:rPr lang="hu-HU" sz="2900" b="1" dirty="0"/>
              <a:t>- Greatest risk: initiation </a:t>
            </a:r>
            <a:r>
              <a:rPr lang="hu-HU" sz="2900" b="1" dirty="0">
                <a:solidFill>
                  <a:srgbClr val="FF0000"/>
                </a:solidFill>
              </a:rPr>
              <a:t>&lt; 16 years</a:t>
            </a:r>
          </a:p>
          <a:p>
            <a:pPr marL="548640" indent="-411480" eaLnBrk="1" fontAlgn="auto" hangingPunct="1">
              <a:spcAft>
                <a:spcPts val="0"/>
              </a:spcAft>
              <a:buClr>
                <a:schemeClr val="tx1">
                  <a:shade val="95000"/>
                </a:schemeClr>
              </a:buClr>
              <a:buNone/>
              <a:defRPr/>
            </a:pPr>
            <a:r>
              <a:rPr lang="hu-HU" sz="2900" b="1" dirty="0">
                <a:solidFill>
                  <a:srgbClr val="FF0000"/>
                </a:solidFill>
              </a:rPr>
              <a:t>- Passive smoking: additional risk</a:t>
            </a:r>
          </a:p>
          <a:p>
            <a:pPr marL="548640" indent="-411480" eaLnBrk="1" fontAlgn="auto" hangingPunct="1">
              <a:spcAft>
                <a:spcPts val="0"/>
              </a:spcAft>
              <a:buClr>
                <a:schemeClr val="tx1">
                  <a:shade val="95000"/>
                </a:schemeClr>
              </a:buClr>
              <a:buNone/>
              <a:defRPr/>
            </a:pPr>
            <a:r>
              <a:rPr lang="hu-HU" sz="2900" b="1" dirty="0"/>
              <a:t>- Women smokers: are at higher risk of CHD and CVD than male smokers </a:t>
            </a:r>
          </a:p>
          <a:p>
            <a:pPr marL="548640" indent="-411480" eaLnBrk="1" fontAlgn="auto" hangingPunct="1">
              <a:spcAft>
                <a:spcPts val="0"/>
              </a:spcAft>
              <a:buClr>
                <a:schemeClr val="tx1">
                  <a:shade val="95000"/>
                </a:schemeClr>
              </a:buClr>
              <a:buNone/>
              <a:defRPr/>
            </a:pPr>
            <a:r>
              <a:rPr lang="hu-HU" sz="2900" b="1" dirty="0"/>
              <a:t>- Several mechanisms: </a:t>
            </a:r>
            <a:r>
              <a:rPr lang="hu-HU" sz="2400" b="1" dirty="0">
                <a:solidFill>
                  <a:srgbClr val="FF0000"/>
                </a:solidFill>
              </a:rPr>
              <a:t>damages the endothelium lining, increases atherosclerotic plaques, raises LDL and lowers HDL, promotes artery spasms, raises oxigen demand of the heart muscle</a:t>
            </a:r>
            <a:endParaRPr lang="hu-HU" sz="2900" b="1" dirty="0">
              <a:solidFill>
                <a:srgbClr val="FF0000"/>
              </a:solidFill>
            </a:endParaRPr>
          </a:p>
          <a:p>
            <a:pPr marL="548640" indent="-411480" eaLnBrk="1" fontAlgn="auto" hangingPunct="1">
              <a:spcAft>
                <a:spcPts val="0"/>
              </a:spcAft>
              <a:buClr>
                <a:schemeClr val="tx1">
                  <a:shade val="95000"/>
                </a:schemeClr>
              </a:buClr>
              <a:buNone/>
              <a:defRPr/>
            </a:pPr>
            <a:r>
              <a:rPr lang="hu-HU" sz="2900" b="1" dirty="0"/>
              <a:t>- Nicotine accelerates the heart rate (RR), and raises blood pressure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25</a:t>
            </a:fld>
            <a:endParaRPr lang="hu-H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43011" name="Rectangle 3"/>
          <p:cNvSpPr>
            <a:spLocks noGrp="1" noChangeArrowheads="1"/>
          </p:cNvSpPr>
          <p:nvPr>
            <p:ph idx="1"/>
          </p:nvPr>
        </p:nvSpPr>
        <p:spPr>
          <a:xfrm>
            <a:off x="251520" y="188640"/>
            <a:ext cx="8712968" cy="6408712"/>
          </a:xfrm>
        </p:spPr>
        <p:style>
          <a:lnRef idx="2">
            <a:schemeClr val="dk1"/>
          </a:lnRef>
          <a:fillRef idx="1">
            <a:schemeClr val="lt1"/>
          </a:fillRef>
          <a:effectRef idx="0">
            <a:schemeClr val="dk1"/>
          </a:effectRef>
          <a:fontRef idx="minor">
            <a:schemeClr val="dk1"/>
          </a:fontRef>
        </p:style>
        <p:txBody>
          <a:bodyPr>
            <a:normAutofit/>
          </a:bodyPr>
          <a:lstStyle/>
          <a:p>
            <a:pPr marL="1165860" indent="-514350" eaLnBrk="1" fontAlgn="auto" hangingPunct="1">
              <a:spcBef>
                <a:spcPts val="0"/>
              </a:spcBef>
              <a:spcAft>
                <a:spcPts val="0"/>
              </a:spcAft>
              <a:buClr>
                <a:schemeClr val="tx1">
                  <a:shade val="95000"/>
                </a:schemeClr>
              </a:buClr>
              <a:buNone/>
              <a:defRPr/>
            </a:pPr>
            <a:endParaRPr lang="en-US" sz="3000" b="1" dirty="0">
              <a:solidFill>
                <a:srgbClr val="FF0000"/>
              </a:solidFill>
            </a:endParaRPr>
          </a:p>
          <a:p>
            <a:pPr marL="1165860" indent="-514350" eaLnBrk="1" fontAlgn="auto" hangingPunct="1">
              <a:spcBef>
                <a:spcPts val="0"/>
              </a:spcBef>
              <a:spcAft>
                <a:spcPts val="0"/>
              </a:spcAft>
              <a:buClr>
                <a:schemeClr val="tx1">
                  <a:shade val="95000"/>
                </a:schemeClr>
              </a:buClr>
              <a:buNone/>
              <a:defRPr/>
            </a:pPr>
            <a:r>
              <a:rPr lang="hu-HU" sz="3000" b="1" dirty="0">
                <a:solidFill>
                  <a:srgbClr val="FF0000"/>
                </a:solidFill>
              </a:rPr>
              <a:t>Regular Physical Activity: protective factor</a:t>
            </a:r>
            <a:r>
              <a:rPr lang="en-US" sz="3000" b="1" dirty="0">
                <a:solidFill>
                  <a:srgbClr val="FF0000"/>
                </a:solidFill>
              </a:rPr>
              <a:t> </a:t>
            </a:r>
            <a:r>
              <a:rPr lang="hu-HU" sz="3000" b="1" dirty="0">
                <a:solidFill>
                  <a:srgbClr val="FF0000"/>
                </a:solidFill>
              </a:rPr>
              <a:t>Physical activity: helps reduce stress, anxiety and depression</a:t>
            </a:r>
            <a:endParaRPr lang="hu-HU" b="1" dirty="0">
              <a:solidFill>
                <a:srgbClr val="FF0000"/>
              </a:solidFill>
            </a:endParaRPr>
          </a:p>
          <a:p>
            <a:pPr marL="1165860" indent="-514350" eaLnBrk="1" fontAlgn="auto" hangingPunct="1">
              <a:spcBef>
                <a:spcPts val="0"/>
              </a:spcBef>
              <a:spcAft>
                <a:spcPts val="0"/>
              </a:spcAft>
              <a:buClr>
                <a:schemeClr val="tx1">
                  <a:shade val="95000"/>
                </a:schemeClr>
              </a:buClr>
              <a:buFontTx/>
              <a:buChar char="-"/>
              <a:defRPr/>
            </a:pPr>
            <a:r>
              <a:rPr lang="hu-HU" sz="3000" b="1" dirty="0"/>
              <a:t>Intensity and duration (150 minutes/week intermediate or 60 minutes/week heavy)</a:t>
            </a:r>
            <a:endParaRPr lang="en-US" sz="3000" b="1" dirty="0"/>
          </a:p>
          <a:p>
            <a:pPr marL="1165860" indent="-514350" eaLnBrk="1" fontAlgn="auto" hangingPunct="1">
              <a:spcBef>
                <a:spcPts val="0"/>
              </a:spcBef>
              <a:spcAft>
                <a:spcPts val="0"/>
              </a:spcAft>
              <a:buClr>
                <a:schemeClr val="tx1">
                  <a:shade val="95000"/>
                </a:schemeClr>
              </a:buClr>
              <a:buFontTx/>
              <a:buChar char="-"/>
              <a:defRPr/>
            </a:pPr>
            <a:endParaRPr lang="hu-HU" sz="3000" b="1" dirty="0"/>
          </a:p>
          <a:p>
            <a:pPr marL="1165860" indent="-514350" eaLnBrk="1" fontAlgn="auto" hangingPunct="1">
              <a:spcBef>
                <a:spcPts val="0"/>
              </a:spcBef>
              <a:spcAft>
                <a:spcPts val="0"/>
              </a:spcAft>
              <a:buClr>
                <a:schemeClr val="tx1">
                  <a:shade val="95000"/>
                </a:schemeClr>
              </a:buClr>
              <a:buNone/>
              <a:defRPr/>
            </a:pPr>
            <a:r>
              <a:rPr lang="en-US" sz="3200" b="1" u="sng" dirty="0">
                <a:solidFill>
                  <a:srgbClr val="FF0000"/>
                </a:solidFill>
              </a:rPr>
              <a:t>*</a:t>
            </a:r>
            <a:r>
              <a:rPr lang="hu-HU" sz="3200" b="1" u="sng" dirty="0">
                <a:solidFill>
                  <a:srgbClr val="FF0000"/>
                </a:solidFill>
              </a:rPr>
              <a:t>Modernization, Urbanization, Mechanized Transport</a:t>
            </a:r>
            <a:r>
              <a:rPr lang="hu-HU" sz="3000" b="1" dirty="0">
                <a:solidFill>
                  <a:srgbClr val="FF0000"/>
                </a:solidFill>
              </a:rPr>
              <a:t>:</a:t>
            </a:r>
            <a:endParaRPr lang="en-US" sz="3000" b="1" dirty="0">
              <a:solidFill>
                <a:srgbClr val="FF0000"/>
              </a:solidFill>
            </a:endParaRPr>
          </a:p>
          <a:p>
            <a:pPr marL="1165860" indent="-514350" eaLnBrk="1" fontAlgn="auto" hangingPunct="1">
              <a:spcBef>
                <a:spcPts val="0"/>
              </a:spcBef>
              <a:spcAft>
                <a:spcPts val="0"/>
              </a:spcAft>
              <a:buClr>
                <a:schemeClr val="tx1">
                  <a:shade val="95000"/>
                </a:schemeClr>
              </a:buClr>
              <a:buNone/>
              <a:defRPr/>
            </a:pPr>
            <a:r>
              <a:rPr lang="hu-HU" b="1" dirty="0">
                <a:solidFill>
                  <a:srgbClr val="FF0000"/>
                </a:solidFill>
              </a:rPr>
              <a:t>Sedentary Lifestyle</a:t>
            </a:r>
            <a:r>
              <a:rPr lang="en-US" b="1" dirty="0">
                <a:solidFill>
                  <a:srgbClr val="FF0000"/>
                </a:solidFill>
              </a:rPr>
              <a:t> </a:t>
            </a:r>
            <a:r>
              <a:rPr lang="hu-HU" b="1" dirty="0">
                <a:solidFill>
                  <a:srgbClr val="FF0000"/>
                </a:solidFill>
              </a:rPr>
              <a:t>(60% of global population)</a:t>
            </a:r>
            <a:endParaRPr lang="en-US" b="1" dirty="0">
              <a:solidFill>
                <a:srgbClr val="FF0000"/>
              </a:solidFill>
            </a:endParaRPr>
          </a:p>
          <a:p>
            <a:pPr marL="1165860" indent="-514350" eaLnBrk="1" fontAlgn="auto" hangingPunct="1">
              <a:spcBef>
                <a:spcPts val="0"/>
              </a:spcBef>
              <a:spcAft>
                <a:spcPts val="0"/>
              </a:spcAft>
              <a:buClr>
                <a:schemeClr val="tx1">
                  <a:shade val="95000"/>
                </a:schemeClr>
              </a:buClr>
              <a:buNone/>
              <a:defRPr/>
            </a:pPr>
            <a:endParaRPr lang="hu-HU" b="1" dirty="0">
              <a:solidFill>
                <a:srgbClr val="FF0000"/>
              </a:solidFill>
            </a:endParaRPr>
          </a:p>
          <a:p>
            <a:pPr marL="835025" lvl="1" indent="-514350" eaLnBrk="1" fontAlgn="auto" hangingPunct="1">
              <a:spcBef>
                <a:spcPts val="0"/>
              </a:spcBef>
              <a:spcAft>
                <a:spcPts val="0"/>
              </a:spcAft>
              <a:buClr>
                <a:schemeClr val="tx1">
                  <a:shade val="95000"/>
                </a:schemeClr>
              </a:buClr>
              <a:buNone/>
              <a:defRPr/>
            </a:pPr>
            <a:r>
              <a:rPr lang="hu-HU" b="1" dirty="0"/>
              <a:t>- Raises CVD risk and also the development of other risk factors (diabetes mellitus, blood coagulation, obesity, </a:t>
            </a:r>
            <a:r>
              <a:rPr lang="en-US" b="1" dirty="0" err="1"/>
              <a:t>hypertention</a:t>
            </a:r>
            <a:r>
              <a:rPr lang="hu-HU" b="1" dirty="0"/>
              <a:t>)</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26</a:t>
            </a:fld>
            <a:endParaRPr lang="hu-H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44035" name="Rectangle 3"/>
          <p:cNvSpPr>
            <a:spLocks noGrp="1" noChangeArrowheads="1"/>
          </p:cNvSpPr>
          <p:nvPr>
            <p:ph idx="1"/>
          </p:nvPr>
        </p:nvSpPr>
        <p:spPr>
          <a:xfrm>
            <a:off x="467544" y="188640"/>
            <a:ext cx="8312150" cy="6048672"/>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548640" indent="-411480" eaLnBrk="1" fontAlgn="auto" hangingPunct="1">
              <a:spcAft>
                <a:spcPts val="0"/>
              </a:spcAft>
              <a:buClr>
                <a:schemeClr val="tx1">
                  <a:shade val="95000"/>
                </a:schemeClr>
              </a:buClr>
              <a:buNone/>
              <a:defRPr/>
            </a:pPr>
            <a:endParaRPr lang="en-US" sz="3000" b="1" dirty="0"/>
          </a:p>
          <a:p>
            <a:pPr marL="548640" indent="-411480" eaLnBrk="1" fontAlgn="auto" hangingPunct="1">
              <a:spcAft>
                <a:spcPts val="0"/>
              </a:spcAft>
              <a:buClr>
                <a:schemeClr val="tx1">
                  <a:shade val="95000"/>
                </a:schemeClr>
              </a:buClr>
              <a:buNone/>
              <a:defRPr/>
            </a:pPr>
            <a:r>
              <a:rPr lang="hu-HU" sz="3500" b="1" dirty="0">
                <a:solidFill>
                  <a:srgbClr val="FF0000"/>
                </a:solidFill>
              </a:rPr>
              <a:t>- Body Mass Index</a:t>
            </a:r>
            <a:r>
              <a:rPr lang="en-US" sz="3500" b="1" dirty="0">
                <a:solidFill>
                  <a:srgbClr val="FF0000"/>
                </a:solidFill>
              </a:rPr>
              <a:t> (BMI)</a:t>
            </a:r>
            <a:r>
              <a:rPr lang="hu-HU" sz="3000" b="1" dirty="0"/>
              <a:t>: &gt; 25: overweight, </a:t>
            </a:r>
            <a:r>
              <a:rPr lang="en-US" sz="3000" b="1" dirty="0"/>
              <a:t>  </a:t>
            </a:r>
            <a:r>
              <a:rPr lang="hu-HU" sz="3000" b="1" dirty="0"/>
              <a:t>&gt; 30: obesity</a:t>
            </a:r>
          </a:p>
          <a:p>
            <a:pPr marL="548640" indent="-411480" eaLnBrk="1" fontAlgn="auto" hangingPunct="1">
              <a:spcAft>
                <a:spcPts val="0"/>
              </a:spcAft>
              <a:buClr>
                <a:schemeClr val="tx1">
                  <a:shade val="95000"/>
                </a:schemeClr>
              </a:buClr>
              <a:buNone/>
              <a:defRPr/>
            </a:pPr>
            <a:r>
              <a:rPr lang="hu-HU" sz="3000" b="1" dirty="0"/>
              <a:t>- A </a:t>
            </a:r>
            <a:r>
              <a:rPr lang="hu-HU" sz="3000" b="1" u="sng" dirty="0">
                <a:solidFill>
                  <a:srgbClr val="FF0000"/>
                </a:solidFill>
              </a:rPr>
              <a:t>modern ”epidemic</a:t>
            </a:r>
            <a:r>
              <a:rPr lang="hu-HU" sz="3000" b="1" dirty="0"/>
              <a:t>”: More than 60% of adults in the US are overweight or obese, in China: 70 million overweight people </a:t>
            </a:r>
          </a:p>
          <a:p>
            <a:pPr marL="548640" indent="-411480" eaLnBrk="1" fontAlgn="auto" hangingPunct="1">
              <a:spcAft>
                <a:spcPts val="0"/>
              </a:spcAft>
              <a:buClr>
                <a:schemeClr val="tx1">
                  <a:shade val="95000"/>
                </a:schemeClr>
              </a:buClr>
              <a:buNone/>
              <a:defRPr/>
            </a:pPr>
            <a:r>
              <a:rPr lang="hu-HU" sz="3000" b="1" dirty="0"/>
              <a:t>- </a:t>
            </a:r>
            <a:r>
              <a:rPr lang="hu-HU" sz="3000" b="1" dirty="0">
                <a:solidFill>
                  <a:srgbClr val="FF0000"/>
                </a:solidFill>
              </a:rPr>
              <a:t>Elevates the risk of both CVD and diabetes mellitus</a:t>
            </a:r>
          </a:p>
          <a:p>
            <a:pPr marL="548640" indent="-411480" eaLnBrk="1" fontAlgn="auto" hangingPunct="1">
              <a:spcAft>
                <a:spcPts val="0"/>
              </a:spcAft>
              <a:buClr>
                <a:schemeClr val="tx1">
                  <a:shade val="95000"/>
                </a:schemeClr>
              </a:buClr>
              <a:buNone/>
              <a:defRPr/>
            </a:pPr>
            <a:r>
              <a:rPr lang="hu-HU" sz="3000" b="1" dirty="0"/>
              <a:t>- Diabetes mellitus: damages both peripheral and coronary blood vessels</a:t>
            </a:r>
          </a:p>
          <a:p>
            <a:pPr marL="548640" indent="-411480" eaLnBrk="1" fontAlgn="auto" hangingPunct="1">
              <a:spcAft>
                <a:spcPts val="0"/>
              </a:spcAft>
              <a:buClr>
                <a:schemeClr val="tx1">
                  <a:shade val="95000"/>
                </a:schemeClr>
              </a:buClr>
              <a:buNone/>
              <a:defRPr/>
            </a:pPr>
            <a:r>
              <a:rPr lang="hu-HU" sz="3000" b="1" dirty="0"/>
              <a:t>-Unhealthy diet: </a:t>
            </a:r>
            <a:r>
              <a:rPr lang="hu-HU" sz="3000" b="1" u="sng" dirty="0"/>
              <a:t>low fruit and vegetable, low fiber content, and high saturated fat  intake, refined sugar</a:t>
            </a:r>
            <a:endParaRPr lang="hu-HU" u="sng"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27</a:t>
            </a:fld>
            <a:endParaRPr lang="hu-H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b="1" dirty="0"/>
          </a:p>
          <a:p>
            <a:pPr marL="548640" indent="-411480" eaLnBrk="1" fontAlgn="auto" hangingPunct="1">
              <a:spcAft>
                <a:spcPts val="0"/>
              </a:spcAft>
              <a:buClr>
                <a:schemeClr val="tx1">
                  <a:shade val="95000"/>
                </a:schemeClr>
              </a:buClr>
              <a:buFont typeface="Wingdings 2"/>
              <a:buChar char=""/>
              <a:defRPr/>
            </a:pPr>
            <a:r>
              <a:rPr lang="hu-HU" b="1" dirty="0"/>
              <a:t>- Psychological factors (</a:t>
            </a:r>
            <a:r>
              <a:rPr lang="hu-HU" b="1" dirty="0">
                <a:solidFill>
                  <a:srgbClr val="FF0000"/>
                </a:solidFill>
              </a:rPr>
              <a:t>Type A behavior, hostility</a:t>
            </a:r>
          </a:p>
          <a:p>
            <a:pPr marL="548640" indent="-411480" eaLnBrk="1" fontAlgn="auto" hangingPunct="1">
              <a:spcAft>
                <a:spcPts val="0"/>
              </a:spcAft>
              <a:buClr>
                <a:schemeClr val="tx1">
                  <a:shade val="95000"/>
                </a:schemeClr>
              </a:buClr>
              <a:buFont typeface="Wingdings 2"/>
              <a:buChar char=""/>
              <a:defRPr/>
            </a:pPr>
            <a:r>
              <a:rPr lang="hu-HU" b="1" dirty="0"/>
              <a:t>- </a:t>
            </a:r>
            <a:r>
              <a:rPr lang="hu-HU" b="1" dirty="0">
                <a:solidFill>
                  <a:srgbClr val="FF0000"/>
                </a:solidFill>
              </a:rPr>
              <a:t>Depression</a:t>
            </a:r>
            <a:r>
              <a:rPr lang="hu-HU" b="1" dirty="0"/>
              <a:t> and CVD: </a:t>
            </a:r>
            <a:r>
              <a:rPr lang="hu-HU" b="1" u="sng" dirty="0">
                <a:solidFill>
                  <a:srgbClr val="FF0000"/>
                </a:solidFill>
              </a:rPr>
              <a:t>bidirectional link</a:t>
            </a:r>
            <a:endParaRPr lang="en-US" b="1" u="sng" dirty="0">
              <a:solidFill>
                <a:srgbClr val="FF0000"/>
              </a:solidFill>
            </a:endParaRPr>
          </a:p>
          <a:p>
            <a:pPr marL="869315" lvl="1" indent="-411480" eaLnBrk="1" fontAlgn="auto" hangingPunct="1">
              <a:spcAft>
                <a:spcPts val="0"/>
              </a:spcAft>
              <a:buClr>
                <a:schemeClr val="tx1">
                  <a:shade val="95000"/>
                </a:schemeClr>
              </a:buClr>
              <a:buFont typeface="Wingdings 2"/>
              <a:buChar char=""/>
              <a:defRPr/>
            </a:pPr>
            <a:r>
              <a:rPr lang="hu-HU" b="1" dirty="0"/>
              <a:t>depression may increase the risk of CVD and worsen recovery process</a:t>
            </a:r>
            <a:endParaRPr lang="en-US" b="1" dirty="0"/>
          </a:p>
          <a:p>
            <a:pPr marL="869315" lvl="1" indent="-411480" eaLnBrk="1" fontAlgn="auto" hangingPunct="1">
              <a:spcAft>
                <a:spcPts val="0"/>
              </a:spcAft>
              <a:buClr>
                <a:schemeClr val="tx1">
                  <a:shade val="95000"/>
                </a:schemeClr>
              </a:buClr>
              <a:buFont typeface="Wingdings 2"/>
              <a:buChar char=""/>
              <a:defRPr/>
            </a:pPr>
            <a:r>
              <a:rPr lang="hu-HU" b="1" dirty="0"/>
              <a:t>CVD may induce depression</a:t>
            </a:r>
            <a:endParaRPr lang="en-US" b="1" dirty="0"/>
          </a:p>
          <a:p>
            <a:pPr marL="869315" lvl="1" indent="-411480" eaLnBrk="1" fontAlgn="auto" hangingPunct="1">
              <a:spcAft>
                <a:spcPts val="0"/>
              </a:spcAft>
              <a:buClr>
                <a:schemeClr val="tx1">
                  <a:shade val="95000"/>
                </a:schemeClr>
              </a:buClr>
              <a:buFont typeface="Wingdings 2"/>
              <a:buChar char=""/>
              <a:defRPr/>
            </a:pPr>
            <a:r>
              <a:rPr lang="hu-HU" b="1" dirty="0"/>
              <a:t> </a:t>
            </a:r>
          </a:p>
          <a:p>
            <a:pPr marL="548640" indent="-411480" eaLnBrk="1" fontAlgn="auto" hangingPunct="1">
              <a:spcAft>
                <a:spcPts val="0"/>
              </a:spcAft>
              <a:buClr>
                <a:schemeClr val="tx1">
                  <a:shade val="95000"/>
                </a:schemeClr>
              </a:buClr>
              <a:buNone/>
              <a:defRPr/>
            </a:pPr>
            <a:r>
              <a:rPr lang="hu-HU" b="1" dirty="0"/>
              <a:t>- </a:t>
            </a:r>
            <a:r>
              <a:rPr lang="hu-HU" b="1" dirty="0">
                <a:solidFill>
                  <a:srgbClr val="FF0000"/>
                </a:solidFill>
              </a:rPr>
              <a:t>Low socioeconomic status </a:t>
            </a:r>
            <a:r>
              <a:rPr lang="hu-HU" b="1" dirty="0"/>
              <a:t>(SES): </a:t>
            </a:r>
          </a:p>
          <a:p>
            <a:pPr marL="651510" indent="-514350" eaLnBrk="1" fontAlgn="auto" hangingPunct="1">
              <a:spcAft>
                <a:spcPts val="0"/>
              </a:spcAft>
              <a:buClr>
                <a:schemeClr val="tx1">
                  <a:shade val="95000"/>
                </a:schemeClr>
              </a:buClr>
              <a:buNone/>
              <a:defRPr/>
            </a:pPr>
            <a:r>
              <a:rPr lang="hu-HU" b="1" dirty="0"/>
              <a:t>in develop</a:t>
            </a:r>
            <a:r>
              <a:rPr lang="en-US" b="1" dirty="0" err="1"/>
              <a:t>ing</a:t>
            </a:r>
            <a:r>
              <a:rPr lang="hu-HU" b="1" dirty="0"/>
              <a:t> countries: less educated and lower SES groups (accumulation of risk factors)</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28</a:t>
            </a:fld>
            <a:endParaRPr lang="hu-HU"/>
          </a:p>
        </p:txBody>
      </p:sp>
      <p:pic>
        <p:nvPicPr>
          <p:cNvPr id="7" name="Picture 1"/>
          <p:cNvPicPr>
            <a:picLocks noChangeAspect="1" noChangeArrowheads="1"/>
          </p:cNvPicPr>
          <p:nvPr/>
        </p:nvPicPr>
        <p:blipFill>
          <a:blip r:embed="rId3" cstate="print"/>
          <a:srcRect/>
          <a:stretch>
            <a:fillRect/>
          </a:stretch>
        </p:blipFill>
        <p:spPr bwMode="auto">
          <a:xfrm>
            <a:off x="8637801" y="2420888"/>
            <a:ext cx="506199" cy="514379"/>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179512" y="908720"/>
            <a:ext cx="8784976" cy="4536504"/>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endParaRPr lang="en-US" sz="2900" b="1" i="1" dirty="0"/>
          </a:p>
          <a:p>
            <a:pPr marL="360000" indent="-457200" algn="ctr" eaLnBrk="1" fontAlgn="auto" hangingPunct="1">
              <a:spcBef>
                <a:spcPts val="0"/>
              </a:spcBef>
              <a:spcAft>
                <a:spcPts val="0"/>
              </a:spcAft>
              <a:buClr>
                <a:schemeClr val="tx1">
                  <a:shade val="95000"/>
                </a:schemeClr>
              </a:buClr>
              <a:buNone/>
              <a:defRPr/>
            </a:pPr>
            <a:r>
              <a:rPr lang="en-US" sz="7200" b="1" u="sng" dirty="0">
                <a:solidFill>
                  <a:srgbClr val="FF0000"/>
                </a:solidFill>
              </a:rPr>
              <a:t>Prevention</a:t>
            </a:r>
          </a:p>
          <a:p>
            <a:pPr marL="360000" indent="-457200" algn="ctr" eaLnBrk="1" fontAlgn="auto" hangingPunct="1">
              <a:spcBef>
                <a:spcPts val="0"/>
              </a:spcBef>
              <a:spcAft>
                <a:spcPts val="0"/>
              </a:spcAft>
              <a:buClr>
                <a:schemeClr val="tx1">
                  <a:shade val="95000"/>
                </a:schemeClr>
              </a:buClr>
              <a:buNone/>
              <a:defRPr/>
            </a:pPr>
            <a:endParaRPr lang="en-US" sz="7200" b="1" u="sng" dirty="0">
              <a:solidFill>
                <a:srgbClr val="FF0000"/>
              </a:solidFill>
            </a:endParaRPr>
          </a:p>
          <a:p>
            <a:pPr marL="360000" indent="-457200" eaLnBrk="1" fontAlgn="auto" hangingPunct="1">
              <a:spcBef>
                <a:spcPts val="0"/>
              </a:spcBef>
              <a:spcAft>
                <a:spcPts val="0"/>
              </a:spcAft>
              <a:buClr>
                <a:schemeClr val="tx1">
                  <a:shade val="95000"/>
                </a:schemeClr>
              </a:buClr>
              <a:buNone/>
              <a:defRPr/>
            </a:pPr>
            <a:r>
              <a:rPr lang="hu-HU" sz="2900" b="1" dirty="0">
                <a:solidFill>
                  <a:srgbClr val="FF0000"/>
                </a:solidFill>
              </a:rPr>
              <a:t>Primordial</a:t>
            </a:r>
            <a:r>
              <a:rPr lang="hu-HU" sz="2900" b="1" dirty="0"/>
              <a:t>: </a:t>
            </a:r>
            <a:r>
              <a:rPr lang="hu-HU" sz="2400" b="1" dirty="0"/>
              <a:t>Social, legal and other (often nonmedical)  </a:t>
            </a:r>
            <a:r>
              <a:rPr lang="hu-HU" sz="2400" b="1" u="sng" dirty="0">
                <a:solidFill>
                  <a:srgbClr val="FF0000"/>
                </a:solidFill>
              </a:rPr>
              <a:t>activities which may lead to a lowering of risk factors </a:t>
            </a:r>
            <a:r>
              <a:rPr lang="hu-HU" sz="2400" b="1" dirty="0"/>
              <a:t>(e.g., socioeconomic development, smoke-free restaurants)</a:t>
            </a:r>
            <a:endParaRPr lang="en-US" sz="2400" b="1" dirty="0"/>
          </a:p>
          <a:p>
            <a:pPr marL="360000" indent="-457200" eaLnBrk="1" fontAlgn="auto" hangingPunct="1">
              <a:spcBef>
                <a:spcPts val="0"/>
              </a:spcBef>
              <a:spcAft>
                <a:spcPts val="0"/>
              </a:spcAft>
              <a:buClr>
                <a:schemeClr val="tx1">
                  <a:shade val="95000"/>
                </a:schemeClr>
              </a:buClr>
              <a:buNone/>
              <a:defRPr/>
            </a:pPr>
            <a:endParaRPr lang="hu-HU" sz="2900" b="1" dirty="0"/>
          </a:p>
          <a:p>
            <a:pPr marL="360000" indent="-457200" eaLnBrk="1" fontAlgn="auto" hangingPunct="1">
              <a:spcBef>
                <a:spcPts val="0"/>
              </a:spcBef>
              <a:spcAft>
                <a:spcPts val="0"/>
              </a:spcAft>
              <a:buClr>
                <a:schemeClr val="tx1">
                  <a:shade val="95000"/>
                </a:schemeClr>
              </a:buClr>
              <a:buNone/>
              <a:defRPr/>
            </a:pPr>
            <a:r>
              <a:rPr lang="hu-HU" sz="2900" b="1" dirty="0">
                <a:solidFill>
                  <a:srgbClr val="FF0000"/>
                </a:solidFill>
              </a:rPr>
              <a:t>Primary: </a:t>
            </a:r>
            <a:r>
              <a:rPr lang="hu-HU" sz="2400" b="1" u="sng" dirty="0"/>
              <a:t>Controlling risk factors contributing </a:t>
            </a:r>
            <a:r>
              <a:rPr lang="hu-HU" sz="2400" b="1" dirty="0"/>
              <a:t>to CVD (health education programs, </a:t>
            </a:r>
            <a:r>
              <a:rPr lang="hu-HU" sz="2400" b="1" u="sng" dirty="0"/>
              <a:t>anti-smoking campaign, sports programs, nutrition counselling</a:t>
            </a:r>
            <a:r>
              <a:rPr lang="hu-HU" sz="2400" b="1" dirty="0"/>
              <a:t>, regular check of blood pressure and certain blood parameters, e.g., </a:t>
            </a:r>
            <a:r>
              <a:rPr lang="hu-HU" sz="2000" b="1" dirty="0"/>
              <a:t>cholesterol, blood lipids, glucose)</a:t>
            </a:r>
            <a:endParaRPr lang="hu-HU" sz="2400" b="1"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29</a:t>
            </a:fld>
            <a:endParaRPr lang="hu-H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79512" y="476672"/>
            <a:ext cx="8784976" cy="6192688"/>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b="1" dirty="0"/>
          </a:p>
          <a:p>
            <a:pPr marL="651510" indent="-514350" eaLnBrk="1" fontAlgn="auto" hangingPunct="1">
              <a:spcAft>
                <a:spcPts val="0"/>
              </a:spcAft>
              <a:buClr>
                <a:srgbClr val="FF0000"/>
              </a:buClr>
              <a:buFont typeface="+mj-lt"/>
              <a:buAutoNum type="arabicPeriod"/>
              <a:defRPr/>
            </a:pPr>
            <a:r>
              <a:rPr lang="hu-HU" b="1" dirty="0"/>
              <a:t>Coronary heart disease (CHD, ischemic heart disease, heart attack, myocardial infarction,  angina pectoris)</a:t>
            </a:r>
          </a:p>
          <a:p>
            <a:pPr marL="651510" indent="-514350" eaLnBrk="1" fontAlgn="auto" hangingPunct="1">
              <a:spcAft>
                <a:spcPts val="0"/>
              </a:spcAft>
              <a:buClr>
                <a:srgbClr val="FF0000"/>
              </a:buClr>
              <a:buFont typeface="+mj-lt"/>
              <a:buAutoNum type="arabicPeriod"/>
              <a:defRPr/>
            </a:pPr>
            <a:r>
              <a:rPr lang="hu-HU" b="1" dirty="0"/>
              <a:t>Cerebrovascular disease (stroke, transient ischemic attack</a:t>
            </a:r>
            <a:r>
              <a:rPr lang="en-US" b="1" dirty="0"/>
              <a:t> (</a:t>
            </a:r>
            <a:r>
              <a:rPr lang="hu-HU" b="1" dirty="0"/>
              <a:t>TIA)</a:t>
            </a:r>
            <a:r>
              <a:rPr lang="en-US" b="1" dirty="0"/>
              <a:t>)</a:t>
            </a:r>
            <a:endParaRPr lang="hu-HU" b="1" dirty="0"/>
          </a:p>
          <a:p>
            <a:pPr marL="651510" indent="-514350" eaLnBrk="1" fontAlgn="auto" hangingPunct="1">
              <a:spcAft>
                <a:spcPts val="0"/>
              </a:spcAft>
              <a:buClr>
                <a:srgbClr val="FF0000"/>
              </a:buClr>
              <a:buFont typeface="+mj-lt"/>
              <a:buAutoNum type="arabicPeriod"/>
              <a:defRPr/>
            </a:pPr>
            <a:r>
              <a:rPr lang="hu-HU" b="1" dirty="0"/>
              <a:t>Hypertensive heart disease</a:t>
            </a:r>
          </a:p>
          <a:p>
            <a:pPr marL="651510" indent="-514350" eaLnBrk="1" fontAlgn="auto" hangingPunct="1">
              <a:spcAft>
                <a:spcPts val="0"/>
              </a:spcAft>
              <a:buClr>
                <a:srgbClr val="FF0000"/>
              </a:buClr>
              <a:buFont typeface="+mj-lt"/>
              <a:buAutoNum type="arabicPeriod"/>
              <a:defRPr/>
            </a:pPr>
            <a:r>
              <a:rPr lang="hu-HU" b="1" dirty="0"/>
              <a:t>Peripheral vascular disease</a:t>
            </a:r>
          </a:p>
          <a:p>
            <a:pPr marL="651510" indent="-514350" eaLnBrk="1" fontAlgn="auto" hangingPunct="1">
              <a:spcAft>
                <a:spcPts val="0"/>
              </a:spcAft>
              <a:buClr>
                <a:srgbClr val="FF0000"/>
              </a:buClr>
              <a:buFont typeface="+mj-lt"/>
              <a:buAutoNum type="arabicPeriod"/>
              <a:defRPr/>
            </a:pPr>
            <a:r>
              <a:rPr lang="hu-HU" b="1" dirty="0"/>
              <a:t>Heart failure</a:t>
            </a:r>
          </a:p>
          <a:p>
            <a:pPr marL="651510" indent="-514350" eaLnBrk="1" fontAlgn="auto" hangingPunct="1">
              <a:spcAft>
                <a:spcPts val="0"/>
              </a:spcAft>
              <a:buClr>
                <a:srgbClr val="FF0000"/>
              </a:buClr>
              <a:buFont typeface="+mj-lt"/>
              <a:buAutoNum type="arabicPeriod"/>
              <a:defRPr/>
            </a:pPr>
            <a:r>
              <a:rPr lang="hu-HU" b="1" dirty="0"/>
              <a:t>Rheumatic heart disease</a:t>
            </a:r>
            <a:endParaRPr lang="en-US" b="1" dirty="0"/>
          </a:p>
          <a:p>
            <a:pPr marL="651510" indent="-514350" eaLnBrk="1" fontAlgn="auto" hangingPunct="1">
              <a:spcAft>
                <a:spcPts val="0"/>
              </a:spcAft>
              <a:buClr>
                <a:srgbClr val="FF0000"/>
              </a:buClr>
              <a:buFont typeface="+mj-lt"/>
              <a:buAutoNum type="arabicPeriod"/>
              <a:defRPr/>
            </a:pPr>
            <a:r>
              <a:rPr lang="hu-HU" b="1" dirty="0"/>
              <a:t>Congenital heart disease</a:t>
            </a:r>
          </a:p>
          <a:p>
            <a:pPr marL="651510" indent="-514350" eaLnBrk="1" fontAlgn="auto" hangingPunct="1">
              <a:spcAft>
                <a:spcPts val="0"/>
              </a:spcAft>
              <a:buClr>
                <a:srgbClr val="FF0000"/>
              </a:buClr>
              <a:buFont typeface="+mj-lt"/>
              <a:buAutoNum type="arabicPeriod"/>
              <a:defRPr/>
            </a:pPr>
            <a:r>
              <a:rPr lang="hu-HU" b="1" dirty="0"/>
              <a:t>Cardiomyopathies</a:t>
            </a:r>
            <a:endParaRPr lang="hu-HU"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3</a:t>
            </a:fld>
            <a:endParaRPr lang="hu-H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61AC71F-A29E-4496-B9BA-A4C2986FC4B5}" type="slidenum">
              <a:rPr lang="hu-HU" smtClean="0"/>
              <a:pPr>
                <a:defRPr/>
              </a:pPr>
              <a:t>30</a:t>
            </a:fld>
            <a:endParaRPr lang="hu-HU"/>
          </a:p>
        </p:txBody>
      </p:sp>
      <p:sp>
        <p:nvSpPr>
          <p:cNvPr id="5" name="Rectangle 4"/>
          <p:cNvSpPr/>
          <p:nvPr/>
        </p:nvSpPr>
        <p:spPr>
          <a:xfrm>
            <a:off x="251520" y="1484784"/>
            <a:ext cx="8640960" cy="3046988"/>
          </a:xfrm>
          <a:prstGeom prst="rect">
            <a:avLst/>
          </a:prstGeom>
          <a:solidFill>
            <a:schemeClr val="tx1"/>
          </a:solidFill>
        </p:spPr>
        <p:txBody>
          <a:bodyPr wrap="square">
            <a:spAutoFit/>
          </a:bodyPr>
          <a:lstStyle/>
          <a:p>
            <a:r>
              <a:rPr lang="en-US" sz="2700" b="1" dirty="0">
                <a:solidFill>
                  <a:srgbClr val="FF0000"/>
                </a:solidFill>
                <a:latin typeface="+mn-lt"/>
                <a:cs typeface="+mn-cs"/>
              </a:rPr>
              <a:t>Secondary: </a:t>
            </a:r>
            <a:r>
              <a:rPr lang="en-US" sz="3200" dirty="0">
                <a:solidFill>
                  <a:schemeClr val="bg1"/>
                </a:solidFill>
              </a:rPr>
              <a:t>Screening and treatment of symptomatic patients, set up personal risk profile</a:t>
            </a:r>
          </a:p>
          <a:p>
            <a:endParaRPr lang="en-US" sz="3200" dirty="0">
              <a:solidFill>
                <a:schemeClr val="bg1"/>
              </a:solidFill>
            </a:endParaRPr>
          </a:p>
          <a:p>
            <a:r>
              <a:rPr lang="en-US" sz="3200" dirty="0">
                <a:solidFill>
                  <a:schemeClr val="bg1"/>
                </a:solidFill>
              </a:rPr>
              <a:t> </a:t>
            </a:r>
            <a:r>
              <a:rPr lang="en-US" sz="2700" b="1" dirty="0">
                <a:solidFill>
                  <a:srgbClr val="FF0000"/>
                </a:solidFill>
                <a:latin typeface="+mn-lt"/>
                <a:cs typeface="+mn-cs"/>
              </a:rPr>
              <a:t>Tertiary: </a:t>
            </a:r>
            <a:r>
              <a:rPr lang="en-US" sz="3200" dirty="0">
                <a:solidFill>
                  <a:schemeClr val="bg1"/>
                </a:solidFill>
              </a:rPr>
              <a:t>Cardiovascular rehabilitation, prevention of recurrence of CVD (new heart attack: 5-7 times higher risk among CVD patients)</a:t>
            </a:r>
          </a:p>
        </p:txBody>
      </p:sp>
    </p:spTree>
    <p:extLst>
      <p:ext uri="{BB962C8B-B14F-4D97-AF65-F5344CB8AC3E}">
        <p14:creationId xmlns:p14="http://schemas.microsoft.com/office/powerpoint/2010/main" val="352627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79512" y="404664"/>
            <a:ext cx="8712968" cy="5832648"/>
          </a:xfrm>
        </p:spPr>
        <p:style>
          <a:lnRef idx="2">
            <a:schemeClr val="accent1"/>
          </a:lnRef>
          <a:fillRef idx="1">
            <a:schemeClr val="lt1"/>
          </a:fillRef>
          <a:effectRef idx="0">
            <a:schemeClr val="accent1"/>
          </a:effectRef>
          <a:fontRef idx="minor">
            <a:schemeClr val="dk1"/>
          </a:fontRef>
        </p:style>
        <p:txBody>
          <a:bodyPr>
            <a:normAutofit/>
          </a:bodyPr>
          <a:lstStyle/>
          <a:p>
            <a:pPr marL="137160" indent="0" algn="ctr" eaLnBrk="1" fontAlgn="auto" hangingPunct="1">
              <a:lnSpc>
                <a:spcPct val="150000"/>
              </a:lnSpc>
              <a:spcAft>
                <a:spcPts val="0"/>
              </a:spcAft>
              <a:buClr>
                <a:schemeClr val="tx1">
                  <a:shade val="95000"/>
                </a:schemeClr>
              </a:buClr>
              <a:buNone/>
              <a:defRPr/>
            </a:pPr>
            <a:endParaRPr lang="en-US" b="1" dirty="0">
              <a:solidFill>
                <a:srgbClr val="FF0000"/>
              </a:solidFill>
            </a:endParaRPr>
          </a:p>
          <a:p>
            <a:pPr marL="137160" indent="0" algn="ctr" eaLnBrk="1" fontAlgn="auto" hangingPunct="1">
              <a:lnSpc>
                <a:spcPct val="150000"/>
              </a:lnSpc>
              <a:spcAft>
                <a:spcPts val="0"/>
              </a:spcAft>
              <a:buClr>
                <a:schemeClr val="tx1">
                  <a:shade val="95000"/>
                </a:schemeClr>
              </a:buClr>
              <a:buNone/>
              <a:defRPr/>
            </a:pPr>
            <a:r>
              <a:rPr lang="en-US" b="1" dirty="0">
                <a:solidFill>
                  <a:srgbClr val="FF0000"/>
                </a:solidFill>
              </a:rPr>
              <a:t>Epidemiology &amp; CVD</a:t>
            </a:r>
          </a:p>
          <a:p>
            <a:pPr marL="0" indent="0" eaLnBrk="1" fontAlgn="auto" hangingPunct="1">
              <a:lnSpc>
                <a:spcPct val="150000"/>
              </a:lnSpc>
              <a:spcBef>
                <a:spcPts val="0"/>
              </a:spcBef>
              <a:spcAft>
                <a:spcPts val="0"/>
              </a:spcAft>
              <a:buClr>
                <a:schemeClr val="tx1">
                  <a:shade val="95000"/>
                </a:schemeClr>
              </a:buClr>
              <a:buNone/>
              <a:defRPr/>
            </a:pPr>
            <a:endParaRPr lang="en-US" b="1" dirty="0"/>
          </a:p>
          <a:p>
            <a:pPr marL="0" indent="0" eaLnBrk="1" fontAlgn="auto" hangingPunct="1">
              <a:lnSpc>
                <a:spcPct val="150000"/>
              </a:lnSpc>
              <a:spcBef>
                <a:spcPts val="0"/>
              </a:spcBef>
              <a:spcAft>
                <a:spcPts val="0"/>
              </a:spcAft>
              <a:buClr>
                <a:schemeClr val="tx1">
                  <a:shade val="95000"/>
                </a:schemeClr>
              </a:buClr>
              <a:buNone/>
              <a:defRPr/>
            </a:pPr>
            <a:r>
              <a:rPr lang="hu-HU" sz="2400" b="1" dirty="0"/>
              <a:t>Study of the natural history of CVD </a:t>
            </a:r>
          </a:p>
          <a:p>
            <a:pPr marL="0" indent="0" eaLnBrk="1" fontAlgn="auto" hangingPunct="1">
              <a:lnSpc>
                <a:spcPct val="150000"/>
              </a:lnSpc>
              <a:spcBef>
                <a:spcPts val="0"/>
              </a:spcBef>
              <a:spcAft>
                <a:spcPts val="0"/>
              </a:spcAft>
              <a:buClr>
                <a:schemeClr val="tx1">
                  <a:shade val="95000"/>
                </a:schemeClr>
              </a:buClr>
              <a:buNone/>
              <a:defRPr/>
            </a:pPr>
            <a:r>
              <a:rPr lang="hu-HU" sz="2400" b="1" dirty="0"/>
              <a:t>Formulation and testing of etiological hypotheses (risk factors)</a:t>
            </a:r>
          </a:p>
          <a:p>
            <a:pPr marL="0" indent="0" eaLnBrk="1" fontAlgn="auto" hangingPunct="1">
              <a:lnSpc>
                <a:spcPct val="150000"/>
              </a:lnSpc>
              <a:spcBef>
                <a:spcPts val="0"/>
              </a:spcBef>
              <a:spcAft>
                <a:spcPts val="0"/>
              </a:spcAft>
              <a:buClr>
                <a:schemeClr val="tx1">
                  <a:shade val="95000"/>
                </a:schemeClr>
              </a:buClr>
              <a:buNone/>
              <a:defRPr/>
            </a:pPr>
            <a:r>
              <a:rPr lang="hu-HU" sz="2400" b="1" dirty="0"/>
              <a:t>Contribution to the development of cardiovascular prevention programs and the measurement of their</a:t>
            </a:r>
            <a:r>
              <a:rPr lang="en-US" sz="2400" b="1" dirty="0"/>
              <a:t> </a:t>
            </a:r>
            <a:r>
              <a:rPr lang="hu-HU" sz="2400" b="1" dirty="0"/>
              <a:t>effectiveness</a:t>
            </a:r>
          </a:p>
        </p:txBody>
      </p:sp>
      <p:sp>
        <p:nvSpPr>
          <p:cNvPr id="5" name="Slide Number Placeholder 4"/>
          <p:cNvSpPr>
            <a:spLocks noGrp="1"/>
          </p:cNvSpPr>
          <p:nvPr>
            <p:ph type="sldNum" sz="quarter" idx="12"/>
          </p:nvPr>
        </p:nvSpPr>
        <p:spPr/>
        <p:txBody>
          <a:bodyPr/>
          <a:lstStyle/>
          <a:p>
            <a:pPr>
              <a:defRPr/>
            </a:pPr>
            <a:fld id="{56A244EC-1F87-4446-B2BB-D5E112DE3D80}" type="slidenum">
              <a:rPr lang="hu-HU" smtClean="0"/>
              <a:pPr>
                <a:defRPr/>
              </a:pPr>
              <a:t>4</a:t>
            </a:fld>
            <a:endParaRPr lang="hu-H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51520" y="260648"/>
            <a:ext cx="8757543" cy="6337002"/>
          </a:xfrm>
        </p:spPr>
        <p:style>
          <a:lnRef idx="2">
            <a:schemeClr val="dk1"/>
          </a:lnRef>
          <a:fillRef idx="1">
            <a:schemeClr val="lt1"/>
          </a:fillRef>
          <a:effectRef idx="0">
            <a:schemeClr val="dk1"/>
          </a:effectRef>
          <a:fontRef idx="minor">
            <a:schemeClr val="dk1"/>
          </a:fontRef>
        </p:style>
        <p:txBody>
          <a:bodyPr>
            <a:noAutofit/>
          </a:bodyPr>
          <a:lstStyle/>
          <a:p>
            <a:pPr marL="548640" indent="-411480" eaLnBrk="1" fontAlgn="auto" hangingPunct="1">
              <a:spcAft>
                <a:spcPts val="0"/>
              </a:spcAft>
              <a:buClr>
                <a:schemeClr val="tx1">
                  <a:shade val="95000"/>
                </a:schemeClr>
              </a:buClr>
              <a:buNone/>
              <a:defRPr/>
            </a:pPr>
            <a:r>
              <a:rPr lang="hu-HU" sz="2400" b="1" dirty="0">
                <a:solidFill>
                  <a:srgbClr val="FF0000"/>
                </a:solidFill>
              </a:rPr>
              <a:t>1. Descriptive epidemiology:</a:t>
            </a:r>
          </a:p>
          <a:p>
            <a:pPr marL="548640" indent="-411480" eaLnBrk="1" fontAlgn="auto" hangingPunct="1">
              <a:spcAft>
                <a:spcPts val="0"/>
              </a:spcAft>
              <a:buClr>
                <a:schemeClr val="tx1">
                  <a:shade val="95000"/>
                </a:schemeClr>
              </a:buClr>
              <a:buNone/>
              <a:defRPr/>
            </a:pPr>
            <a:r>
              <a:rPr lang="hu-HU" sz="2400" b="1" dirty="0"/>
              <a:t>= Describing distribution of CVD</a:t>
            </a:r>
            <a:r>
              <a:rPr lang="en-US" sz="2400" b="1" dirty="0"/>
              <a:t> </a:t>
            </a:r>
            <a:r>
              <a:rPr lang="hu-HU" sz="2400" b="1" dirty="0"/>
              <a:t>by means of certain characteristics such as : PERSON (i.e., age, gender, ethnicity) TIME and PLACE</a:t>
            </a:r>
            <a:endParaRPr lang="en-US" sz="2400" b="1" dirty="0"/>
          </a:p>
          <a:p>
            <a:pPr marL="548640" indent="-411480" eaLnBrk="1" fontAlgn="auto" hangingPunct="1">
              <a:spcAft>
                <a:spcPts val="0"/>
              </a:spcAft>
              <a:buClr>
                <a:schemeClr val="tx1">
                  <a:shade val="95000"/>
                </a:schemeClr>
              </a:buClr>
              <a:buNone/>
              <a:defRPr/>
            </a:pPr>
            <a:r>
              <a:rPr lang="hu-HU" sz="2400" b="1" dirty="0">
                <a:solidFill>
                  <a:srgbClr val="FF0000"/>
                </a:solidFill>
              </a:rPr>
              <a:t>2. Analytic epidemiology</a:t>
            </a:r>
          </a:p>
          <a:p>
            <a:pPr marL="548640" indent="-411480" eaLnBrk="1" fontAlgn="auto" hangingPunct="1">
              <a:spcAft>
                <a:spcPts val="0"/>
              </a:spcAft>
              <a:buClr>
                <a:schemeClr val="tx1">
                  <a:shade val="95000"/>
                </a:schemeClr>
              </a:buClr>
              <a:buNone/>
              <a:defRPr/>
            </a:pPr>
            <a:r>
              <a:rPr lang="hu-HU" sz="2400" b="1" dirty="0"/>
              <a:t>= Analyzing relationships between CVD and risk factors (which elevate the probability of a disease at population level), risk model and multicausal developments</a:t>
            </a:r>
            <a:endParaRPr lang="en-US" sz="2400" b="1" dirty="0"/>
          </a:p>
          <a:p>
            <a:pPr marL="548640" indent="-411480" eaLnBrk="1" fontAlgn="auto" hangingPunct="1">
              <a:spcAft>
                <a:spcPts val="0"/>
              </a:spcAft>
              <a:buClr>
                <a:schemeClr val="tx1">
                  <a:shade val="95000"/>
                </a:schemeClr>
              </a:buClr>
              <a:buNone/>
              <a:defRPr/>
            </a:pPr>
            <a:r>
              <a:rPr lang="hu-HU" sz="2400" b="1" dirty="0">
                <a:solidFill>
                  <a:srgbClr val="FF0000"/>
                </a:solidFill>
              </a:rPr>
              <a:t>3. Experimental epidemiology/Interventions</a:t>
            </a:r>
          </a:p>
          <a:p>
            <a:pPr marL="548640" indent="-411480" eaLnBrk="1" fontAlgn="auto" hangingPunct="1">
              <a:spcAft>
                <a:spcPts val="0"/>
              </a:spcAft>
              <a:buClr>
                <a:schemeClr val="tx1">
                  <a:shade val="95000"/>
                </a:schemeClr>
              </a:buClr>
              <a:buNone/>
              <a:defRPr/>
            </a:pPr>
            <a:r>
              <a:rPr lang="hu-HU" sz="2400" b="1" dirty="0"/>
              <a:t>= Strategies of cardiovascular prevention (</a:t>
            </a:r>
            <a:r>
              <a:rPr lang="hu-HU" sz="2400" b="1" dirty="0">
                <a:solidFill>
                  <a:srgbClr val="FF0000"/>
                </a:solidFill>
              </a:rPr>
              <a:t>primordial</a:t>
            </a:r>
            <a:r>
              <a:rPr lang="en-US" sz="2400" b="1" dirty="0">
                <a:solidFill>
                  <a:srgbClr val="FF0000"/>
                </a:solidFill>
              </a:rPr>
              <a:t>*</a:t>
            </a:r>
            <a:r>
              <a:rPr lang="hu-HU" sz="2400" b="1" dirty="0"/>
              <a:t>, primary, secondary, tertiary; individual and community levels)</a:t>
            </a:r>
            <a:endParaRPr lang="en-US" sz="2400" b="1" dirty="0"/>
          </a:p>
          <a:p>
            <a:pPr marL="548640" indent="-411480" eaLnBrk="1" fontAlgn="auto" hangingPunct="1">
              <a:spcAft>
                <a:spcPts val="0"/>
              </a:spcAft>
              <a:buClr>
                <a:schemeClr val="tx1">
                  <a:shade val="95000"/>
                </a:schemeClr>
              </a:buClr>
              <a:buNone/>
              <a:defRPr/>
            </a:pPr>
            <a:endParaRPr lang="en-US" sz="2400" b="1" dirty="0"/>
          </a:p>
          <a:p>
            <a:pPr marL="548640" indent="-411480" algn="ctr" eaLnBrk="1" fontAlgn="auto" hangingPunct="1">
              <a:spcAft>
                <a:spcPts val="0"/>
              </a:spcAft>
              <a:buClr>
                <a:schemeClr val="tx1">
                  <a:shade val="95000"/>
                </a:schemeClr>
              </a:buClr>
              <a:buNone/>
              <a:defRPr/>
            </a:pPr>
            <a:r>
              <a:rPr lang="en-US" sz="2400" b="1" dirty="0">
                <a:solidFill>
                  <a:srgbClr val="FF0000"/>
                </a:solidFill>
              </a:rPr>
              <a:t>*</a:t>
            </a:r>
            <a:r>
              <a:rPr lang="ro-RO" sz="2400" b="1" dirty="0">
                <a:solidFill>
                  <a:srgbClr val="FF0000"/>
                </a:solidFill>
              </a:rPr>
              <a:t>Primordial prevention is defined as prevention of risk factors themselves</a:t>
            </a:r>
            <a:r>
              <a:rPr lang="en-US" sz="2400" b="1" dirty="0">
                <a:solidFill>
                  <a:srgbClr val="FF0000"/>
                </a:solidFill>
              </a:rPr>
              <a:t>: </a:t>
            </a:r>
            <a:r>
              <a:rPr lang="ro-RO" sz="2400" b="1" dirty="0">
                <a:solidFill>
                  <a:srgbClr val="FF0000"/>
                </a:solidFill>
              </a:rPr>
              <a:t>health education to children</a:t>
            </a:r>
            <a:r>
              <a:rPr lang="en-US" sz="2400" b="1" dirty="0">
                <a:solidFill>
                  <a:srgbClr val="FF0000"/>
                </a:solidFill>
              </a:rPr>
              <a:t>.</a:t>
            </a:r>
            <a:endParaRPr lang="hu-HU" sz="2400" b="1" dirty="0">
              <a:solidFill>
                <a:srgbClr val="FF0000"/>
              </a:solidFill>
            </a:endParaRP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5</a:t>
            </a:fld>
            <a:endParaRPr lang="hu-H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6" name="Object 4"/>
          <p:cNvGraphicFramePr>
            <a:graphicFrameLocks noChangeAspect="1"/>
          </p:cNvGraphicFramePr>
          <p:nvPr>
            <p:extLst>
              <p:ext uri="{D42A27DB-BD31-4B8C-83A1-F6EECF244321}">
                <p14:modId xmlns:p14="http://schemas.microsoft.com/office/powerpoint/2010/main" val="2945019522"/>
              </p:ext>
            </p:extLst>
          </p:nvPr>
        </p:nvGraphicFramePr>
        <p:xfrm>
          <a:off x="247650" y="260648"/>
          <a:ext cx="8610600" cy="6597352"/>
        </p:xfrm>
        <a:graphic>
          <a:graphicData uri="http://schemas.openxmlformats.org/presentationml/2006/ole">
            <mc:AlternateContent xmlns:mc="http://schemas.openxmlformats.org/markup-compatibility/2006">
              <mc:Choice xmlns:v="urn:schemas-microsoft-com:vml" Requires="v">
                <p:oleObj spid="_x0000_s43020" name="Document" r:id="rId4" imgW="8469276" imgH="7381281" progId="Word.Document.8">
                  <p:embed/>
                </p:oleObj>
              </mc:Choice>
              <mc:Fallback>
                <p:oleObj name="Document" r:id="rId4" imgW="8469276" imgH="7381281" progId="Word.Document.8">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260648"/>
                        <a:ext cx="8610600" cy="65973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0" name="Object 0"/>
          <p:cNvGraphicFramePr>
            <a:graphicFrameLocks noChangeAspect="1"/>
          </p:cNvGraphicFramePr>
          <p:nvPr/>
        </p:nvGraphicFramePr>
        <p:xfrm>
          <a:off x="323850" y="990600"/>
          <a:ext cx="8568630" cy="5102696"/>
        </p:xfrm>
        <a:graphic>
          <a:graphicData uri="http://schemas.openxmlformats.org/presentationml/2006/ole">
            <mc:AlternateContent xmlns:mc="http://schemas.openxmlformats.org/markup-compatibility/2006">
              <mc:Choice xmlns:v="urn:schemas-microsoft-com:vml" Requires="v">
                <p:oleObj spid="_x0000_s44042" name="Document" r:id="rId4" imgW="8469276" imgH="7378038" progId="Word.Document.8">
                  <p:embed/>
                </p:oleObj>
              </mc:Choice>
              <mc:Fallback>
                <p:oleObj name="Document" r:id="rId4" imgW="8469276" imgH="7378038" progId="Word.Document.8">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990600"/>
                        <a:ext cx="8568630" cy="51026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6200"/>
            <a:ext cx="8229600" cy="1143000"/>
          </a:xfrm>
        </p:spPr>
        <p:txBody>
          <a:bodyPr>
            <a:normAutofit/>
          </a:bodyPr>
          <a:lstStyle/>
          <a:p>
            <a:pPr eaLnBrk="1" fontAlgn="auto" hangingPunct="1">
              <a:spcAft>
                <a:spcPts val="0"/>
              </a:spcAft>
              <a:defRPr/>
            </a:pPr>
            <a:r>
              <a:rPr lang="hu-HU" sz="3600" dirty="0"/>
              <a:t>Distribution Patterns in the World</a:t>
            </a:r>
            <a:endParaRPr lang="hu-HU" sz="4000" dirty="0"/>
          </a:p>
        </p:txBody>
      </p:sp>
      <p:sp>
        <p:nvSpPr>
          <p:cNvPr id="30723" name="Rectangle 3"/>
          <p:cNvSpPr>
            <a:spLocks noGrp="1" noChangeArrowheads="1"/>
          </p:cNvSpPr>
          <p:nvPr>
            <p:ph idx="1"/>
          </p:nvPr>
        </p:nvSpPr>
        <p:spPr>
          <a:xfrm>
            <a:off x="251520" y="476672"/>
            <a:ext cx="8712968" cy="6381328"/>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r>
              <a:rPr lang="hu-HU" b="1" dirty="0"/>
              <a:t>In the world: CVD deaths account for </a:t>
            </a:r>
            <a:r>
              <a:rPr lang="hu-HU" sz="3600" b="1" dirty="0">
                <a:solidFill>
                  <a:srgbClr val="FF0000"/>
                </a:solidFill>
              </a:rPr>
              <a:t>one third of all deaths </a:t>
            </a:r>
            <a:r>
              <a:rPr lang="hu-HU" b="1" dirty="0"/>
              <a:t>(25-50% depending on the level of economic development) among which </a:t>
            </a:r>
            <a:r>
              <a:rPr lang="hu-HU" b="1" dirty="0">
                <a:solidFill>
                  <a:srgbClr val="FF0000"/>
                </a:solidFill>
              </a:rPr>
              <a:t>50%:  coronary deaths</a:t>
            </a:r>
            <a:endParaRPr lang="en-US" b="1" dirty="0">
              <a:solidFill>
                <a:srgbClr val="FF0000"/>
              </a:solidFill>
            </a:endParaRPr>
          </a:p>
          <a:p>
            <a:pPr marL="548640" indent="-411480" eaLnBrk="1" fontAlgn="auto" hangingPunct="1">
              <a:spcAft>
                <a:spcPts val="0"/>
              </a:spcAft>
              <a:buClr>
                <a:schemeClr val="tx1">
                  <a:shade val="95000"/>
                </a:schemeClr>
              </a:buClr>
              <a:buNone/>
              <a:defRPr/>
            </a:pPr>
            <a:endParaRPr lang="hu-HU" b="1" dirty="0">
              <a:solidFill>
                <a:srgbClr val="FF0000"/>
              </a:solidFill>
            </a:endParaRPr>
          </a:p>
          <a:p>
            <a:pPr marL="548640" indent="-411480" eaLnBrk="1" fontAlgn="auto" hangingPunct="1">
              <a:spcAft>
                <a:spcPts val="0"/>
              </a:spcAft>
              <a:buClr>
                <a:schemeClr val="tx1">
                  <a:shade val="95000"/>
                </a:schemeClr>
              </a:buClr>
              <a:buNone/>
              <a:defRPr/>
            </a:pPr>
            <a:r>
              <a:rPr lang="hu-HU" b="1" dirty="0"/>
              <a:t>CVD </a:t>
            </a:r>
            <a:r>
              <a:rPr lang="hu-HU" sz="2200" dirty="0"/>
              <a:t>made up 16.7 million of global deaths in 2002, among which 7 million due to coronary heart disease, 6 million due to stroke</a:t>
            </a:r>
            <a:endParaRPr lang="en-US" sz="2200" dirty="0"/>
          </a:p>
          <a:p>
            <a:pPr marL="548640" indent="-411480" eaLnBrk="1" fontAlgn="auto" hangingPunct="1">
              <a:spcAft>
                <a:spcPts val="0"/>
              </a:spcAft>
              <a:buClr>
                <a:schemeClr val="tx1">
                  <a:shade val="95000"/>
                </a:schemeClr>
              </a:buClr>
              <a:buNone/>
              <a:defRPr/>
            </a:pPr>
            <a:endParaRPr lang="hu-HU" sz="2200" dirty="0"/>
          </a:p>
          <a:p>
            <a:pPr marL="548640" indent="-411480" eaLnBrk="1" fontAlgn="auto" hangingPunct="1">
              <a:spcAft>
                <a:spcPts val="0"/>
              </a:spcAft>
              <a:buClr>
                <a:schemeClr val="tx1">
                  <a:shade val="95000"/>
                </a:schemeClr>
              </a:buClr>
              <a:buNone/>
              <a:defRPr/>
            </a:pPr>
            <a:r>
              <a:rPr lang="hu-HU" b="1" dirty="0"/>
              <a:t>Distribution of types of CVD in global deaths :</a:t>
            </a:r>
          </a:p>
          <a:p>
            <a:pPr marL="548640" indent="-411480" eaLnBrk="1" fontAlgn="auto" hangingPunct="1">
              <a:spcAft>
                <a:spcPts val="0"/>
              </a:spcAft>
              <a:buClr>
                <a:schemeClr val="tx1">
                  <a:shade val="95000"/>
                </a:schemeClr>
              </a:buClr>
              <a:buNone/>
              <a:defRPr/>
            </a:pPr>
            <a:r>
              <a:rPr lang="hu-HU" sz="2200" dirty="0"/>
              <a:t>Global cardiovascular deaths in 2002: 16.7 million</a:t>
            </a:r>
          </a:p>
          <a:p>
            <a:pPr marL="548640" indent="-411480" eaLnBrk="1" fontAlgn="auto" hangingPunct="1">
              <a:spcAft>
                <a:spcPts val="0"/>
              </a:spcAft>
              <a:buClr>
                <a:schemeClr val="tx1">
                  <a:shade val="95000"/>
                </a:schemeClr>
              </a:buClr>
              <a:buNone/>
              <a:defRPr/>
            </a:pPr>
            <a:r>
              <a:rPr lang="hu-HU" sz="2200" dirty="0"/>
              <a:t>among which: coronary heart disease 7.2 million</a:t>
            </a:r>
            <a:r>
              <a:rPr lang="en-US" sz="2200" dirty="0"/>
              <a:t>,</a:t>
            </a:r>
            <a:r>
              <a:rPr lang="hu-HU" sz="2200" dirty="0"/>
              <a:t> stroke 6.0 million</a:t>
            </a:r>
            <a:r>
              <a:rPr lang="en-US" sz="2200" dirty="0"/>
              <a:t>,</a:t>
            </a:r>
            <a:r>
              <a:rPr lang="hu-HU" sz="2200" dirty="0"/>
              <a:t> 0.9 million hypertensive heart disease</a:t>
            </a:r>
            <a:r>
              <a:rPr lang="en-US" sz="2200" dirty="0"/>
              <a:t>,</a:t>
            </a:r>
            <a:r>
              <a:rPr lang="hu-HU" sz="2200" dirty="0"/>
              <a:t> 0.4 million inflammatory heart disease</a:t>
            </a:r>
            <a:r>
              <a:rPr lang="en-US" sz="2200" dirty="0"/>
              <a:t>,</a:t>
            </a:r>
            <a:r>
              <a:rPr lang="hu-HU" sz="2200" dirty="0"/>
              <a:t> 0.3 million rheumatic heart disease</a:t>
            </a:r>
            <a:r>
              <a:rPr lang="en-US" sz="2200" dirty="0"/>
              <a:t>,</a:t>
            </a:r>
            <a:r>
              <a:rPr lang="hu-HU" sz="2200" dirty="0"/>
              <a:t> 1.9 million other CVD</a:t>
            </a:r>
          </a:p>
          <a:p>
            <a:pPr marL="548640" indent="-411480" eaLnBrk="1" fontAlgn="auto" hangingPunct="1">
              <a:spcAft>
                <a:spcPts val="0"/>
              </a:spcAft>
              <a:buClr>
                <a:schemeClr val="tx1">
                  <a:shade val="95000"/>
                </a:schemeClr>
              </a:buClr>
              <a:buFont typeface="Wingdings 2"/>
              <a:buChar char=""/>
              <a:defRPr/>
            </a:pPr>
            <a:endParaRPr lang="hu-HU" b="1"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8</a:t>
            </a:fld>
            <a:endParaRPr lang="hu-H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251520" y="332656"/>
            <a:ext cx="8640960" cy="6120680"/>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pitchFamily="2" charset="2"/>
              <a:buChar char="Ø"/>
              <a:defRPr/>
            </a:pPr>
            <a:endParaRPr lang="en-US" b="1" dirty="0"/>
          </a:p>
          <a:p>
            <a:pPr marL="548640" indent="-411480" eaLnBrk="1" fontAlgn="auto" hangingPunct="1">
              <a:spcAft>
                <a:spcPts val="0"/>
              </a:spcAft>
              <a:buClr>
                <a:schemeClr val="tx1">
                  <a:shade val="95000"/>
                </a:schemeClr>
              </a:buClr>
              <a:buNone/>
              <a:defRPr/>
            </a:pPr>
            <a:r>
              <a:rPr lang="hu-HU" b="1" dirty="0"/>
              <a:t>Question: What is the relative amount of CVD in death rates </a:t>
            </a:r>
            <a:r>
              <a:rPr lang="hu-HU" b="1" u="sng" dirty="0">
                <a:solidFill>
                  <a:srgbClr val="FF0000"/>
                </a:solidFill>
              </a:rPr>
              <a:t>in different age groups?</a:t>
            </a:r>
          </a:p>
          <a:p>
            <a:pPr marL="548640" indent="-411480" eaLnBrk="1" fontAlgn="auto" hangingPunct="1">
              <a:spcAft>
                <a:spcPts val="0"/>
              </a:spcAft>
              <a:buClr>
                <a:schemeClr val="tx1">
                  <a:shade val="95000"/>
                </a:schemeClr>
              </a:buClr>
              <a:buNone/>
              <a:defRPr/>
            </a:pPr>
            <a:r>
              <a:rPr lang="hu-HU" sz="2900" b="1" dirty="0"/>
              <a:t>Early lesions of blood vessel, atherosclerotic plaques: around 20 years - adult lifestyle patterns usually start in childhood and youth (smoking, dietary habits, sporting behavior, etc.)</a:t>
            </a:r>
          </a:p>
          <a:p>
            <a:pPr marL="548640" indent="-411480" eaLnBrk="1" fontAlgn="auto" hangingPunct="1">
              <a:spcAft>
                <a:spcPts val="0"/>
              </a:spcAft>
              <a:buClr>
                <a:schemeClr val="tx1">
                  <a:shade val="95000"/>
                </a:schemeClr>
              </a:buClr>
              <a:buNone/>
              <a:defRPr/>
            </a:pPr>
            <a:r>
              <a:rPr lang="hu-HU" sz="2900" b="1" dirty="0">
                <a:solidFill>
                  <a:srgbClr val="FF0000"/>
                </a:solidFill>
              </a:rPr>
              <a:t>Increase in CVD morbidity and mortality: in age-group of  30-44 years</a:t>
            </a:r>
          </a:p>
          <a:p>
            <a:pPr marL="548640" indent="-411480" eaLnBrk="1" fontAlgn="auto" hangingPunct="1">
              <a:spcAft>
                <a:spcPts val="0"/>
              </a:spcAft>
              <a:buClr>
                <a:schemeClr val="tx1">
                  <a:shade val="95000"/>
                </a:schemeClr>
              </a:buClr>
              <a:buNone/>
              <a:defRPr/>
            </a:pPr>
            <a:r>
              <a:rPr lang="hu-HU" sz="2900" b="1" dirty="0"/>
              <a:t>Premature death (&lt;64 years of age, or 25-64 years)</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9</a:t>
            </a:fld>
            <a:endParaRPr lang="hu-H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7FDE7D708FE845A62A02956B3FD4F6" ma:contentTypeVersion="7" ma:contentTypeDescription="Create a new document." ma:contentTypeScope="" ma:versionID="57f8917420caa576ed3efd9115bcb4ba">
  <xsd:schema xmlns:xsd="http://www.w3.org/2001/XMLSchema" xmlns:xs="http://www.w3.org/2001/XMLSchema" xmlns:p="http://schemas.microsoft.com/office/2006/metadata/properties" xmlns:ns2="95982555-10ae-48fc-bacb-d01f372ff3df" targetNamespace="http://schemas.microsoft.com/office/2006/metadata/properties" ma:root="true" ma:fieldsID="ffe6455017f6d2b21732d9aeeafff712" ns2:_="">
    <xsd:import namespace="95982555-10ae-48fc-bacb-d01f372ff3d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982555-10ae-48fc-bacb-d01f372ff3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8CF29E-3C84-4E2D-A43A-91730940BE62}">
  <ds:schemaRefs>
    <ds:schemaRef ds:uri="http://schemas.microsoft.com/sharepoint/v3/contenttype/forms"/>
  </ds:schemaRefs>
</ds:datastoreItem>
</file>

<file path=customXml/itemProps2.xml><?xml version="1.0" encoding="utf-8"?>
<ds:datastoreItem xmlns:ds="http://schemas.openxmlformats.org/officeDocument/2006/customXml" ds:itemID="{9F5D650F-D04A-49A0-A8C5-7FF44005BB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982555-10ae-48fc-bacb-d01f372ff3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532228-D216-4A07-BEE3-5237173DF0CB}">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95982555-10ae-48fc-bacb-d01f372ff3d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1700</TotalTime>
  <Words>2478</Words>
  <Application>Microsoft Office PowerPoint</Application>
  <PresentationFormat>On-screen Show (4:3)</PresentationFormat>
  <Paragraphs>364</Paragraphs>
  <Slides>30</Slides>
  <Notes>27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1" baseType="lpstr">
      <vt:lpstr>Arial</vt:lpstr>
      <vt:lpstr>Book Antiqua</vt:lpstr>
      <vt:lpstr>Garamond</vt:lpstr>
      <vt:lpstr>Lucida Sans</vt:lpstr>
      <vt:lpstr>Times New Roman</vt:lpstr>
      <vt:lpstr>Wingdings</vt:lpstr>
      <vt:lpstr>Wingdings 2</vt:lpstr>
      <vt:lpstr>Wingdings 3</vt:lpstr>
      <vt:lpstr>Apex</vt:lpstr>
      <vt:lpstr>Document</vt:lpstr>
      <vt:lpstr>Photo Editor Photo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Distribution Patterns in the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SDR, diseases of circulatory system in Western Europe, 0-64 yrs, per 1000000 </vt:lpstr>
      <vt:lpstr>SDR, diseases of circulatory system in Eastern Europe, 0-64 yrs, per 1000000</vt:lpstr>
      <vt:lpstr>SDR, diseases of circulatory system in Hungary, 0-64 yrs, per 1000000</vt:lpstr>
      <vt:lpstr>PowerPoint Presentation</vt:lpstr>
      <vt:lpstr>PowerPoint Presentation</vt:lpstr>
      <vt:lpstr>PowerPoint Presentation</vt:lpstr>
      <vt:lpstr>PowerPoint Presentation</vt:lpstr>
      <vt:lpstr>PowerPoint Presentation</vt:lpstr>
      <vt:lpstr>PowerPoint Presentation</vt:lpstr>
      <vt:lpstr> Tobacco Use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OF CARDIOVASCULAR DISEASE (CVD)</dc:title>
  <dc:creator>BETTINA PIKO</dc:creator>
  <cp:lastModifiedBy>يوسف الطراونه</cp:lastModifiedBy>
  <cp:revision>241</cp:revision>
  <dcterms:created xsi:type="dcterms:W3CDTF">2005-01-20T11:50:39Z</dcterms:created>
  <dcterms:modified xsi:type="dcterms:W3CDTF">2020-11-19T07:47:49Z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C:\aaaLectures\Lecture\18011-19001\lec18821</vt:lpwstr>
  </property>
  <property fmtid="{D5CDD505-2E9C-101B-9397-08002B2CF9AE}" pid="22" name="ContentTypeId">
    <vt:lpwstr>0x010100D17FDE7D708FE845A62A02956B3FD4F6</vt:lpwstr>
  </property>
</Properties>
</file>