
<file path=[Content_Types].xml><?xml version="1.0" encoding="utf-8"?>
<Types xmlns="http://schemas.openxmlformats.org/package/2006/content-types">
  <Default Extension="bin" ContentType="image/unknown"/>
  <Default Extension="crdownload"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2" r:id="rId3"/>
    <p:sldId id="260" r:id="rId4"/>
    <p:sldId id="261" r:id="rId5"/>
    <p:sldId id="257" r:id="rId6"/>
    <p:sldId id="265" r:id="rId7"/>
    <p:sldId id="266" r:id="rId8"/>
    <p:sldId id="282" r:id="rId9"/>
    <p:sldId id="283" r:id="rId10"/>
    <p:sldId id="284" r:id="rId11"/>
    <p:sldId id="285" r:id="rId12"/>
    <p:sldId id="264" r:id="rId13"/>
    <p:sldId id="281" r:id="rId14"/>
    <p:sldId id="268" r:id="rId15"/>
    <p:sldId id="267" r:id="rId16"/>
    <p:sldId id="269" r:id="rId17"/>
    <p:sldId id="270" r:id="rId18"/>
    <p:sldId id="271" r:id="rId19"/>
    <p:sldId id="272" r:id="rId20"/>
    <p:sldId id="273" r:id="rId21"/>
    <p:sldId id="275" r:id="rId22"/>
    <p:sldId id="276" r:id="rId23"/>
    <p:sldId id="278" r:id="rId24"/>
    <p:sldId id="274" r:id="rId25"/>
    <p:sldId id="277" r:id="rId26"/>
    <p:sldId id="280"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8" autoAdjust="0"/>
    <p:restoredTop sz="94660"/>
  </p:normalViewPr>
  <p:slideViewPr>
    <p:cSldViewPr snapToGrid="0">
      <p:cViewPr varScale="1">
        <p:scale>
          <a:sx n="78" d="100"/>
          <a:sy n="78" d="100"/>
        </p:scale>
        <p:origin x="77" y="346"/>
      </p:cViewPr>
      <p:guideLst/>
    </p:cSldViewPr>
  </p:slideViewPr>
  <p:notesTextViewPr>
    <p:cViewPr>
      <p:scale>
        <a:sx n="1" d="1"/>
        <a:sy n="1" d="1"/>
      </p:scale>
      <p:origin x="0" y="0"/>
    </p:cViewPr>
  </p:notesTextViewPr>
  <p:notesViewPr>
    <p:cSldViewPr snapToGrid="0">
      <p:cViewPr varScale="1">
        <p:scale>
          <a:sx n="67" d="100"/>
          <a:sy n="67" d="100"/>
        </p:scale>
        <p:origin x="311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D31D92-4561-41C2-844D-16D8F0299B9A}" type="doc">
      <dgm:prSet loTypeId="urn:microsoft.com/office/officeart/2005/8/layout/pyramid2" loCatId="pyramid" qsTypeId="urn:microsoft.com/office/officeart/2005/8/quickstyle/3d2" qsCatId="3D" csTypeId="urn:microsoft.com/office/officeart/2005/8/colors/colorful4" csCatId="colorful" phldr="1"/>
      <dgm:spPr/>
    </dgm:pt>
    <dgm:pt modelId="{B408ED69-7D49-4028-BF86-8A34810DE096}">
      <dgm:prSet phldrT="[Text]"/>
      <dgm:spPr/>
      <dgm:t>
        <a:bodyPr/>
        <a:lstStyle/>
        <a:p>
          <a:pPr rtl="0"/>
          <a:r>
            <a:rPr lang="en-US" dirty="0">
              <a:solidFill>
                <a:srgbClr val="404040"/>
              </a:solidFill>
            </a:rPr>
            <a:t>Some difficulties with learning in one or two academic areas, but may be able to compensate.</a:t>
          </a:r>
          <a:endParaRPr lang="en-US" dirty="0"/>
        </a:p>
      </dgm:t>
    </dgm:pt>
    <dgm:pt modelId="{3E08B9A9-483B-4219-8AC7-E795FDDC56C2}" type="parTrans" cxnId="{B0B40B00-68B7-4479-93B6-F74F71404352}">
      <dgm:prSet/>
      <dgm:spPr/>
      <dgm:t>
        <a:bodyPr/>
        <a:lstStyle/>
        <a:p>
          <a:endParaRPr lang="en-US"/>
        </a:p>
      </dgm:t>
    </dgm:pt>
    <dgm:pt modelId="{98526955-D3F7-4877-8BE5-4FF4F3D805F4}" type="sibTrans" cxnId="{B0B40B00-68B7-4479-93B6-F74F71404352}">
      <dgm:prSet/>
      <dgm:spPr/>
      <dgm:t>
        <a:bodyPr/>
        <a:lstStyle/>
        <a:p>
          <a:endParaRPr lang="en-US"/>
        </a:p>
      </dgm:t>
    </dgm:pt>
    <dgm:pt modelId="{093CDE74-810B-43CA-B5F6-85582D0414E7}">
      <dgm:prSet phldrT="[Text]"/>
      <dgm:spPr/>
      <dgm:t>
        <a:bodyPr/>
        <a:lstStyle/>
        <a:p>
          <a:pPr rtl="0"/>
          <a:r>
            <a:rPr lang="en-US" dirty="0">
              <a:solidFill>
                <a:srgbClr val="404040"/>
              </a:solidFill>
            </a:rPr>
            <a:t>Significant difficulties with learning, requiring some specialized teaching and some accommodations or supportive services</a:t>
          </a:r>
          <a:endParaRPr lang="en-US" dirty="0"/>
        </a:p>
      </dgm:t>
    </dgm:pt>
    <dgm:pt modelId="{0A979AD2-4B59-464E-963F-97B0EA96DA7D}" type="parTrans" cxnId="{69C26DA4-9BC2-4D8B-B8A7-4315A410B5B0}">
      <dgm:prSet/>
      <dgm:spPr/>
      <dgm:t>
        <a:bodyPr/>
        <a:lstStyle/>
        <a:p>
          <a:endParaRPr lang="en-US"/>
        </a:p>
      </dgm:t>
    </dgm:pt>
    <dgm:pt modelId="{3C873CD3-9A14-43F0-BBA4-887227F22FAB}" type="sibTrans" cxnId="{69C26DA4-9BC2-4D8B-B8A7-4315A410B5B0}">
      <dgm:prSet/>
      <dgm:spPr/>
      <dgm:t>
        <a:bodyPr/>
        <a:lstStyle/>
        <a:p>
          <a:endParaRPr lang="en-US"/>
        </a:p>
      </dgm:t>
    </dgm:pt>
    <dgm:pt modelId="{6725F6B3-0899-4C14-A6DF-D4107B480141}">
      <dgm:prSet phldrT="[Text]"/>
      <dgm:spPr/>
      <dgm:t>
        <a:bodyPr/>
        <a:lstStyle/>
        <a:p>
          <a:pPr rtl="0"/>
          <a:r>
            <a:rPr lang="en-US" dirty="0">
              <a:solidFill>
                <a:srgbClr val="404040"/>
              </a:solidFill>
            </a:rPr>
            <a:t>Severe difficulties with learning, affecting several academic areas and requiring ongoing intensive specialized teaching</a:t>
          </a:r>
          <a:endParaRPr lang="en-US" dirty="0"/>
        </a:p>
      </dgm:t>
    </dgm:pt>
    <dgm:pt modelId="{32C9D8B6-B926-4A4E-8478-81DCA42941F9}" type="parTrans" cxnId="{D022E374-060B-4F08-B1B3-A258B42852DD}">
      <dgm:prSet/>
      <dgm:spPr/>
      <dgm:t>
        <a:bodyPr/>
        <a:lstStyle/>
        <a:p>
          <a:endParaRPr lang="en-US"/>
        </a:p>
      </dgm:t>
    </dgm:pt>
    <dgm:pt modelId="{9294425B-4E28-42B8-A748-32ABE8D854CA}" type="sibTrans" cxnId="{D022E374-060B-4F08-B1B3-A258B42852DD}">
      <dgm:prSet/>
      <dgm:spPr/>
      <dgm:t>
        <a:bodyPr/>
        <a:lstStyle/>
        <a:p>
          <a:endParaRPr lang="en-US"/>
        </a:p>
      </dgm:t>
    </dgm:pt>
    <dgm:pt modelId="{841A0F95-EE03-407D-B243-3235C5F7E9BB}" type="pres">
      <dgm:prSet presAssocID="{FED31D92-4561-41C2-844D-16D8F0299B9A}" presName="compositeShape" presStyleCnt="0">
        <dgm:presLayoutVars>
          <dgm:dir/>
          <dgm:resizeHandles/>
        </dgm:presLayoutVars>
      </dgm:prSet>
      <dgm:spPr/>
    </dgm:pt>
    <dgm:pt modelId="{C2E31884-4113-4277-80C0-E097F695A3CA}" type="pres">
      <dgm:prSet presAssocID="{FED31D92-4561-41C2-844D-16D8F0299B9A}" presName="pyramid" presStyleLbl="node1" presStyleIdx="0" presStyleCnt="1"/>
      <dgm:spPr/>
    </dgm:pt>
    <dgm:pt modelId="{40A69D1C-580D-4F5D-B2D8-A93F09B27BCB}" type="pres">
      <dgm:prSet presAssocID="{FED31D92-4561-41C2-844D-16D8F0299B9A}" presName="theList" presStyleCnt="0"/>
      <dgm:spPr/>
    </dgm:pt>
    <dgm:pt modelId="{C72500EE-6FE8-4031-9654-18EDA79376BF}" type="pres">
      <dgm:prSet presAssocID="{B408ED69-7D49-4028-BF86-8A34810DE096}" presName="aNode" presStyleLbl="fgAcc1" presStyleIdx="0" presStyleCnt="3" custLinFactNeighborY="-18421">
        <dgm:presLayoutVars>
          <dgm:bulletEnabled val="1"/>
        </dgm:presLayoutVars>
      </dgm:prSet>
      <dgm:spPr/>
    </dgm:pt>
    <dgm:pt modelId="{185FAB9E-A882-4465-9FC2-2F470BB7A534}" type="pres">
      <dgm:prSet presAssocID="{B408ED69-7D49-4028-BF86-8A34810DE096}" presName="aSpace" presStyleCnt="0"/>
      <dgm:spPr/>
    </dgm:pt>
    <dgm:pt modelId="{C7F43568-CBA9-4AC6-B375-A88349D3B198}" type="pres">
      <dgm:prSet presAssocID="{093CDE74-810B-43CA-B5F6-85582D0414E7}" presName="aNode" presStyleLbl="fgAcc1" presStyleIdx="1" presStyleCnt="3">
        <dgm:presLayoutVars>
          <dgm:bulletEnabled val="1"/>
        </dgm:presLayoutVars>
      </dgm:prSet>
      <dgm:spPr/>
    </dgm:pt>
    <dgm:pt modelId="{0199BD6A-06BB-4FA2-A9AA-DD7D83B596F5}" type="pres">
      <dgm:prSet presAssocID="{093CDE74-810B-43CA-B5F6-85582D0414E7}" presName="aSpace" presStyleCnt="0"/>
      <dgm:spPr/>
    </dgm:pt>
    <dgm:pt modelId="{91487FCA-2025-401F-ABBF-9869AAE5942F}" type="pres">
      <dgm:prSet presAssocID="{6725F6B3-0899-4C14-A6DF-D4107B480141}" presName="aNode" presStyleLbl="fgAcc1" presStyleIdx="2" presStyleCnt="3">
        <dgm:presLayoutVars>
          <dgm:bulletEnabled val="1"/>
        </dgm:presLayoutVars>
      </dgm:prSet>
      <dgm:spPr/>
    </dgm:pt>
    <dgm:pt modelId="{9B865FE8-4D29-4C21-84F3-B43A3432016C}" type="pres">
      <dgm:prSet presAssocID="{6725F6B3-0899-4C14-A6DF-D4107B480141}" presName="aSpace" presStyleCnt="0"/>
      <dgm:spPr/>
    </dgm:pt>
  </dgm:ptLst>
  <dgm:cxnLst>
    <dgm:cxn modelId="{B0B40B00-68B7-4479-93B6-F74F71404352}" srcId="{FED31D92-4561-41C2-844D-16D8F0299B9A}" destId="{B408ED69-7D49-4028-BF86-8A34810DE096}" srcOrd="0" destOrd="0" parTransId="{3E08B9A9-483B-4219-8AC7-E795FDDC56C2}" sibTransId="{98526955-D3F7-4877-8BE5-4FF4F3D805F4}"/>
    <dgm:cxn modelId="{9651323A-D539-40DA-BC9B-19126DF5137A}" type="presOf" srcId="{6725F6B3-0899-4C14-A6DF-D4107B480141}" destId="{91487FCA-2025-401F-ABBF-9869AAE5942F}" srcOrd="0" destOrd="0" presId="urn:microsoft.com/office/officeart/2005/8/layout/pyramid2"/>
    <dgm:cxn modelId="{DDF8726C-4728-4DAF-B191-A636E407C1B2}" type="presOf" srcId="{093CDE74-810B-43CA-B5F6-85582D0414E7}" destId="{C7F43568-CBA9-4AC6-B375-A88349D3B198}" srcOrd="0" destOrd="0" presId="urn:microsoft.com/office/officeart/2005/8/layout/pyramid2"/>
    <dgm:cxn modelId="{D022E374-060B-4F08-B1B3-A258B42852DD}" srcId="{FED31D92-4561-41C2-844D-16D8F0299B9A}" destId="{6725F6B3-0899-4C14-A6DF-D4107B480141}" srcOrd="2" destOrd="0" parTransId="{32C9D8B6-B926-4A4E-8478-81DCA42941F9}" sibTransId="{9294425B-4E28-42B8-A748-32ABE8D854CA}"/>
    <dgm:cxn modelId="{69C26DA4-9BC2-4D8B-B8A7-4315A410B5B0}" srcId="{FED31D92-4561-41C2-844D-16D8F0299B9A}" destId="{093CDE74-810B-43CA-B5F6-85582D0414E7}" srcOrd="1" destOrd="0" parTransId="{0A979AD2-4B59-464E-963F-97B0EA96DA7D}" sibTransId="{3C873CD3-9A14-43F0-BBA4-887227F22FAB}"/>
    <dgm:cxn modelId="{4751E8AE-BE81-46C6-9894-837B0F5D399F}" type="presOf" srcId="{B408ED69-7D49-4028-BF86-8A34810DE096}" destId="{C72500EE-6FE8-4031-9654-18EDA79376BF}" srcOrd="0" destOrd="0" presId="urn:microsoft.com/office/officeart/2005/8/layout/pyramid2"/>
    <dgm:cxn modelId="{CC2F2DF4-D638-4E12-8CA1-1F6E61688217}" type="presOf" srcId="{FED31D92-4561-41C2-844D-16D8F0299B9A}" destId="{841A0F95-EE03-407D-B243-3235C5F7E9BB}" srcOrd="0" destOrd="0" presId="urn:microsoft.com/office/officeart/2005/8/layout/pyramid2"/>
    <dgm:cxn modelId="{EF922F87-D0FD-43A0-8E17-D3A324546A20}" type="presParOf" srcId="{841A0F95-EE03-407D-B243-3235C5F7E9BB}" destId="{C2E31884-4113-4277-80C0-E097F695A3CA}" srcOrd="0" destOrd="0" presId="urn:microsoft.com/office/officeart/2005/8/layout/pyramid2"/>
    <dgm:cxn modelId="{5FB43683-1BCB-4307-8D0C-BC686131CCF4}" type="presParOf" srcId="{841A0F95-EE03-407D-B243-3235C5F7E9BB}" destId="{40A69D1C-580D-4F5D-B2D8-A93F09B27BCB}" srcOrd="1" destOrd="0" presId="urn:microsoft.com/office/officeart/2005/8/layout/pyramid2"/>
    <dgm:cxn modelId="{6BCD721F-93D1-4972-8499-8B2437CE1D24}" type="presParOf" srcId="{40A69D1C-580D-4F5D-B2D8-A93F09B27BCB}" destId="{C72500EE-6FE8-4031-9654-18EDA79376BF}" srcOrd="0" destOrd="0" presId="urn:microsoft.com/office/officeart/2005/8/layout/pyramid2"/>
    <dgm:cxn modelId="{33711174-66E5-4077-A792-130EBDA6F2E1}" type="presParOf" srcId="{40A69D1C-580D-4F5D-B2D8-A93F09B27BCB}" destId="{185FAB9E-A882-4465-9FC2-2F470BB7A534}" srcOrd="1" destOrd="0" presId="urn:microsoft.com/office/officeart/2005/8/layout/pyramid2"/>
    <dgm:cxn modelId="{E891D871-3C00-424D-982F-FB6D704C8785}" type="presParOf" srcId="{40A69D1C-580D-4F5D-B2D8-A93F09B27BCB}" destId="{C7F43568-CBA9-4AC6-B375-A88349D3B198}" srcOrd="2" destOrd="0" presId="urn:microsoft.com/office/officeart/2005/8/layout/pyramid2"/>
    <dgm:cxn modelId="{0B1B9F56-20E9-4E62-B1BF-13F80725310C}" type="presParOf" srcId="{40A69D1C-580D-4F5D-B2D8-A93F09B27BCB}" destId="{0199BD6A-06BB-4FA2-A9AA-DD7D83B596F5}" srcOrd="3" destOrd="0" presId="urn:microsoft.com/office/officeart/2005/8/layout/pyramid2"/>
    <dgm:cxn modelId="{B8884E10-6482-4ACA-81A8-20543A4DE9D6}" type="presParOf" srcId="{40A69D1C-580D-4F5D-B2D8-A93F09B27BCB}" destId="{91487FCA-2025-401F-ABBF-9869AAE5942F}" srcOrd="4" destOrd="0" presId="urn:microsoft.com/office/officeart/2005/8/layout/pyramid2"/>
    <dgm:cxn modelId="{0F165103-C837-4E0E-8F61-78E75840558F}" type="presParOf" srcId="{40A69D1C-580D-4F5D-B2D8-A93F09B27BCB}" destId="{9B865FE8-4D29-4C21-84F3-B43A3432016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31884-4113-4277-80C0-E097F695A3CA}">
      <dsp:nvSpPr>
        <dsp:cNvPr id="0" name=""/>
        <dsp:cNvSpPr/>
      </dsp:nvSpPr>
      <dsp:spPr>
        <a:xfrm>
          <a:off x="2835767" y="0"/>
          <a:ext cx="5669969" cy="5669969"/>
        </a:xfrm>
        <a:prstGeom prst="triangl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72500EE-6FE8-4031-9654-18EDA79376BF}">
      <dsp:nvSpPr>
        <dsp:cNvPr id="0" name=""/>
        <dsp:cNvSpPr/>
      </dsp:nvSpPr>
      <dsp:spPr>
        <a:xfrm>
          <a:off x="5670752" y="539136"/>
          <a:ext cx="3685479" cy="1342187"/>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404040"/>
              </a:solidFill>
            </a:rPr>
            <a:t>Some difficulties with learning in one or two academic areas, but may be able to compensate.</a:t>
          </a:r>
          <a:endParaRPr lang="en-US" sz="1800" kern="1200" dirty="0"/>
        </a:p>
      </dsp:txBody>
      <dsp:txXfrm>
        <a:off x="5736272" y="604656"/>
        <a:ext cx="3554439" cy="1211147"/>
      </dsp:txXfrm>
    </dsp:sp>
    <dsp:sp modelId="{C7F43568-CBA9-4AC6-B375-A88349D3B198}">
      <dsp:nvSpPr>
        <dsp:cNvPr id="0" name=""/>
        <dsp:cNvSpPr/>
      </dsp:nvSpPr>
      <dsp:spPr>
        <a:xfrm>
          <a:off x="5670752" y="2080003"/>
          <a:ext cx="3685479" cy="1342187"/>
        </a:xfrm>
        <a:prstGeom prst="roundRect">
          <a:avLst/>
        </a:prstGeom>
        <a:solidFill>
          <a:schemeClr val="lt1">
            <a:alpha val="90000"/>
            <a:hueOff val="0"/>
            <a:satOff val="0"/>
            <a:lumOff val="0"/>
            <a:alphaOff val="0"/>
          </a:schemeClr>
        </a:solidFill>
        <a:ln w="9525" cap="flat" cmpd="sng" algn="ctr">
          <a:solidFill>
            <a:schemeClr val="accent4">
              <a:hueOff val="-2362766"/>
              <a:satOff val="-3784"/>
              <a:lumOff val="392"/>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404040"/>
              </a:solidFill>
            </a:rPr>
            <a:t>Significant difficulties with learning, requiring some specialized teaching and some accommodations or supportive services</a:t>
          </a:r>
          <a:endParaRPr lang="en-US" sz="1800" kern="1200" dirty="0"/>
        </a:p>
      </dsp:txBody>
      <dsp:txXfrm>
        <a:off x="5736272" y="2145523"/>
        <a:ext cx="3554439" cy="1211147"/>
      </dsp:txXfrm>
    </dsp:sp>
    <dsp:sp modelId="{91487FCA-2025-401F-ABBF-9869AAE5942F}">
      <dsp:nvSpPr>
        <dsp:cNvPr id="0" name=""/>
        <dsp:cNvSpPr/>
      </dsp:nvSpPr>
      <dsp:spPr>
        <a:xfrm>
          <a:off x="5670752" y="3589965"/>
          <a:ext cx="3685479" cy="1342187"/>
        </a:xfrm>
        <a:prstGeom prst="roundRect">
          <a:avLst/>
        </a:prstGeom>
        <a:solidFill>
          <a:schemeClr val="lt1">
            <a:alpha val="90000"/>
            <a:hueOff val="0"/>
            <a:satOff val="0"/>
            <a:lumOff val="0"/>
            <a:alphaOff val="0"/>
          </a:schemeClr>
        </a:solidFill>
        <a:ln w="9525" cap="flat" cmpd="sng" algn="ctr">
          <a:solidFill>
            <a:schemeClr val="accent4">
              <a:hueOff val="-4725531"/>
              <a:satOff val="-7569"/>
              <a:lumOff val="784"/>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404040"/>
              </a:solidFill>
            </a:rPr>
            <a:t>Severe difficulties with learning, affecting several academic areas and requiring ongoing intensive specialized teaching</a:t>
          </a:r>
          <a:endParaRPr lang="en-US" sz="1800" kern="1200" dirty="0"/>
        </a:p>
      </dsp:txBody>
      <dsp:txXfrm>
        <a:off x="5736272" y="3655485"/>
        <a:ext cx="3554439" cy="121114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A9B44F-0256-4255-915B-1086E72FD2D7}" type="datetimeFigureOut">
              <a:rPr lang="en-US" smtClean="0"/>
              <a:t>7/22/2023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AC55A-F267-44D7-9D90-B6ABCA0C025E}" type="slidenum">
              <a:rPr lang="en-US" smtClean="0"/>
              <a:t>‹#›</a:t>
            </a:fld>
            <a:endParaRPr lang="en-US"/>
          </a:p>
        </p:txBody>
      </p:sp>
    </p:spTree>
    <p:extLst>
      <p:ext uri="{BB962C8B-B14F-4D97-AF65-F5344CB8AC3E}">
        <p14:creationId xmlns:p14="http://schemas.microsoft.com/office/powerpoint/2010/main" val="33816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a:t>
            </a:r>
            <a:r>
              <a:rPr lang="en-US" baseline="0" dirty="0"/>
              <a:t> exposure to toxins (lead)</a:t>
            </a:r>
            <a:endParaRPr lang="en-US" dirty="0"/>
          </a:p>
        </p:txBody>
      </p:sp>
      <p:sp>
        <p:nvSpPr>
          <p:cNvPr id="4" name="Slide Number Placeholder 3"/>
          <p:cNvSpPr>
            <a:spLocks noGrp="1"/>
          </p:cNvSpPr>
          <p:nvPr>
            <p:ph type="sldNum" sz="quarter" idx="10"/>
          </p:nvPr>
        </p:nvSpPr>
        <p:spPr/>
        <p:txBody>
          <a:bodyPr/>
          <a:lstStyle/>
          <a:p>
            <a:fld id="{B3BAC55A-F267-44D7-9D90-B6ABCA0C025E}" type="slidenum">
              <a:rPr lang="en-US" smtClean="0"/>
              <a:t>19</a:t>
            </a:fld>
            <a:endParaRPr lang="en-US"/>
          </a:p>
        </p:txBody>
      </p:sp>
    </p:spTree>
    <p:extLst>
      <p:ext uri="{BB962C8B-B14F-4D97-AF65-F5344CB8AC3E}">
        <p14:creationId xmlns:p14="http://schemas.microsoft.com/office/powerpoint/2010/main" val="3359270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7/22/2023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7411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13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202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8020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72218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821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9428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9173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2878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228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6784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18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7185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2668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2859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076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2081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7/22/2023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352751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png" /><Relationship Id="rId1" Type="http://schemas.openxmlformats.org/officeDocument/2006/relationships/slideLayout" Target="../slideLayouts/slideLayout2.xml" /><Relationship Id="rId4" Type="http://schemas.openxmlformats.org/officeDocument/2006/relationships/image" Target="../media/image15.jpg" /></Relationships>
</file>

<file path=ppt/slides/_rels/slide1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image" Target="../media/image23.jpg" /><Relationship Id="rId1" Type="http://schemas.openxmlformats.org/officeDocument/2006/relationships/slideLayout" Target="../slideLayouts/slideLayout2.xml" /><Relationship Id="rId4" Type="http://schemas.openxmlformats.org/officeDocument/2006/relationships/image" Target="../media/image25.jpg" /></Relationships>
</file>

<file path=ppt/slides/_rels/slide27.xml.rels><?xml version="1.0" encoding="UTF-8" standalone="yes"?>
<Relationships xmlns="http://schemas.openxmlformats.org/package/2006/relationships"><Relationship Id="rId2" Type="http://schemas.openxmlformats.org/officeDocument/2006/relationships/image" Target="../media/image26.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bin"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crdownload"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02964" y="1046405"/>
            <a:ext cx="9144000" cy="2988235"/>
          </a:xfrm>
        </p:spPr>
        <p:txBody>
          <a:bodyPr>
            <a:noAutofit/>
          </a:bodyPr>
          <a:lstStyle/>
          <a:p>
            <a:r>
              <a:rPr lang="ar-SA" sz="8000" dirty="0">
                <a:solidFill>
                  <a:schemeClr val="bg1"/>
                </a:solidFill>
                <a:latin typeface="Arial Rounded MT Bold" panose="020F0704030504030204" pitchFamily="34" charset="0"/>
              </a:rPr>
              <a:t>LeArning Disabilities </a:t>
            </a:r>
            <a:endParaRPr lang="en-US" sz="8000" dirty="0">
              <a:solidFill>
                <a:schemeClr val="bg1"/>
              </a:solidFill>
              <a:latin typeface="Arial Rounded MT Bold" panose="020F0704030504030204" pitchFamily="34" charset="0"/>
            </a:endParaRPr>
          </a:p>
        </p:txBody>
      </p:sp>
      <p:sp>
        <p:nvSpPr>
          <p:cNvPr id="4" name="TextBox 3"/>
          <p:cNvSpPr txBox="1"/>
          <p:nvPr/>
        </p:nvSpPr>
        <p:spPr>
          <a:xfrm>
            <a:off x="5761319" y="4317477"/>
            <a:ext cx="5060652" cy="1569660"/>
          </a:xfrm>
          <a:prstGeom prst="rect">
            <a:avLst/>
          </a:prstGeom>
          <a:noFill/>
        </p:spPr>
        <p:txBody>
          <a:bodyPr wrap="square" rtlCol="0">
            <a:spAutoFit/>
          </a:bodyPr>
          <a:lstStyle/>
          <a:p>
            <a:r>
              <a:rPr lang="en-US" sz="2400" dirty="0">
                <a:solidFill>
                  <a:schemeClr val="bg1"/>
                </a:solidFill>
                <a:latin typeface="Arial Rounded MT Bold" panose="020F0704030504030204" pitchFamily="34" charset="0"/>
              </a:rPr>
              <a:t>Supervised by</a:t>
            </a:r>
            <a:r>
              <a:rPr lang="ar-SA" sz="2400" dirty="0">
                <a:solidFill>
                  <a:schemeClr val="bg1"/>
                </a:solidFill>
                <a:latin typeface="Arial Rounded MT Bold" panose="020F0704030504030204" pitchFamily="34" charset="0"/>
              </a:rPr>
              <a:t>:Dr.Najib Alqsous</a:t>
            </a:r>
            <a:endParaRPr lang="en-US" sz="2400" dirty="0">
              <a:solidFill>
                <a:schemeClr val="bg1"/>
              </a:solidFill>
              <a:latin typeface="Arial Rounded MT Bold" panose="020F0704030504030204" pitchFamily="34" charset="0"/>
            </a:endParaRPr>
          </a:p>
          <a:p>
            <a:endParaRPr lang="en-US" sz="2400" dirty="0">
              <a:solidFill>
                <a:schemeClr val="bg1"/>
              </a:solidFill>
              <a:latin typeface="Arial Rounded MT Bold" panose="020F0704030504030204" pitchFamily="34" charset="0"/>
            </a:endParaRPr>
          </a:p>
          <a:p>
            <a:r>
              <a:rPr lang="en-US" sz="2400" dirty="0">
                <a:solidFill>
                  <a:schemeClr val="bg1"/>
                </a:solidFill>
                <a:latin typeface="Arial Rounded MT Bold" panose="020F0704030504030204" pitchFamily="34" charset="0"/>
              </a:rPr>
              <a:t>Presented by : </a:t>
            </a:r>
            <a:r>
              <a:rPr lang="ar-SA" sz="2400" dirty="0">
                <a:solidFill>
                  <a:schemeClr val="bg1"/>
                </a:solidFill>
                <a:latin typeface="Arial Rounded MT Bold" panose="020F0704030504030204" pitchFamily="34" charset="0"/>
              </a:rPr>
              <a:t>Eyad Farfoura</a:t>
            </a:r>
          </a:p>
          <a:p>
            <a:r>
              <a:rPr lang="ar-SA" sz="2400" dirty="0">
                <a:solidFill>
                  <a:schemeClr val="bg1"/>
                </a:solidFill>
                <a:latin typeface="Arial Rounded MT Bold" panose="020F0704030504030204" pitchFamily="34" charset="0"/>
              </a:rPr>
              <a:t>Qusai Alkhatib</a:t>
            </a:r>
            <a:r>
              <a:rPr lang="ar-SA" sz="2000" dirty="0">
                <a:latin typeface="Arial Rounded MT Bold" panose="020F0704030504030204" pitchFamily="34" charset="0"/>
              </a:rPr>
              <a:t> </a:t>
            </a:r>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194209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10;&#10;Description automatically generated">
            <a:extLst>
              <a:ext uri="{FF2B5EF4-FFF2-40B4-BE49-F238E27FC236}">
                <a16:creationId xmlns:a16="http://schemas.microsoft.com/office/drawing/2014/main" id="{566C7B8B-9C79-2C0A-5C60-A96559F2E2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398495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ext">
            <a:extLst>
              <a:ext uri="{FF2B5EF4-FFF2-40B4-BE49-F238E27FC236}">
                <a16:creationId xmlns:a16="http://schemas.microsoft.com/office/drawing/2014/main" id="{A49FC6AE-AE11-58BE-370D-2B222B1EA7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93225" y="643467"/>
            <a:ext cx="7605550" cy="5571066"/>
          </a:xfrm>
          <a:prstGeom prst="rect">
            <a:avLst/>
          </a:prstGeom>
        </p:spPr>
      </p:pic>
    </p:spTree>
    <p:extLst>
      <p:ext uri="{BB962C8B-B14F-4D97-AF65-F5344CB8AC3E}">
        <p14:creationId xmlns:p14="http://schemas.microsoft.com/office/powerpoint/2010/main" val="388615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96788"/>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Dysgraphia</a:t>
            </a:r>
            <a:r>
              <a:rPr lang="en-US" dirty="0"/>
              <a:t> </a:t>
            </a:r>
          </a:p>
        </p:txBody>
      </p:sp>
      <p:sp>
        <p:nvSpPr>
          <p:cNvPr id="3" name="Content Placeholder 2"/>
          <p:cNvSpPr>
            <a:spLocks noGrp="1"/>
          </p:cNvSpPr>
          <p:nvPr>
            <p:ph idx="1"/>
          </p:nvPr>
        </p:nvSpPr>
        <p:spPr>
          <a:xfrm>
            <a:off x="289832" y="977214"/>
            <a:ext cx="10515600" cy="4351338"/>
          </a:xfrm>
        </p:spPr>
        <p:txBody>
          <a:bodyPr/>
          <a:lstStyle/>
          <a:p>
            <a:r>
              <a:rPr lang="en-US" dirty="0">
                <a:latin typeface="Arial Rounded MT Bold" panose="020F0704030504030204" pitchFamily="34" charset="0"/>
              </a:rPr>
              <a:t>Difficulty learning to write.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4" y="1688449"/>
            <a:ext cx="6017528" cy="4447549"/>
          </a:xfrm>
          <a:prstGeom prst="rect">
            <a:avLst/>
          </a:prstGeom>
        </p:spPr>
      </p:pic>
      <p:sp>
        <p:nvSpPr>
          <p:cNvPr id="5" name="TextBox 4"/>
          <p:cNvSpPr txBox="1"/>
          <p:nvPr/>
        </p:nvSpPr>
        <p:spPr>
          <a:xfrm>
            <a:off x="6371897" y="363936"/>
            <a:ext cx="4792095" cy="2308324"/>
          </a:xfrm>
          <a:prstGeom prst="rect">
            <a:avLst/>
          </a:prstGeom>
          <a:noFill/>
        </p:spPr>
        <p:txBody>
          <a:bodyPr wrap="square" rtlCol="0">
            <a:spAutoFit/>
          </a:bodyPr>
          <a:lstStyle/>
          <a:p>
            <a:r>
              <a:rPr lang="en-US" dirty="0">
                <a:latin typeface="Arial Rounded MT Bold" panose="020F0704030504030204" pitchFamily="34" charset="0"/>
              </a:rPr>
              <a:t>Symptoms in a child with dysgraphia:</a:t>
            </a:r>
          </a:p>
          <a:p>
            <a:endParaRPr lang="en-US" dirty="0">
              <a:latin typeface="Arial Rounded MT Bold" panose="020F0704030504030204" pitchFamily="34" charset="0"/>
            </a:endParaRPr>
          </a:p>
          <a:p>
            <a:r>
              <a:rPr lang="en-US" dirty="0">
                <a:latin typeface="Arial Rounded MT Bold" panose="020F0704030504030204" pitchFamily="34" charset="0"/>
              </a:rPr>
              <a:t>1)Difficulty in writing letters</a:t>
            </a:r>
          </a:p>
          <a:p>
            <a:r>
              <a:rPr lang="en-US" dirty="0">
                <a:latin typeface="Arial Rounded MT Bold" panose="020F0704030504030204" pitchFamily="34" charset="0"/>
              </a:rPr>
              <a:t>2)Trouble in spacing letters correctly on the page</a:t>
            </a:r>
          </a:p>
          <a:p>
            <a:r>
              <a:rPr lang="en-US" dirty="0">
                <a:latin typeface="Arial Rounded MT Bold" panose="020F0704030504030204" pitchFamily="34" charset="0"/>
              </a:rPr>
              <a:t>3)Difficulty in writing in a straight line</a:t>
            </a:r>
          </a:p>
          <a:p>
            <a:r>
              <a:rPr lang="en-US" dirty="0">
                <a:latin typeface="Arial Rounded MT Bold" panose="020F0704030504030204" pitchFamily="34" charset="0"/>
              </a:rPr>
              <a:t>4)Difficulty holding and controlling a pencil or other writing tool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685" y="2743200"/>
            <a:ext cx="3098003" cy="3810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562" y="2743200"/>
            <a:ext cx="2907123" cy="3531864"/>
          </a:xfrm>
          <a:prstGeom prst="rect">
            <a:avLst/>
          </a:prstGeom>
        </p:spPr>
      </p:pic>
      <p:sp>
        <p:nvSpPr>
          <p:cNvPr id="8" name="Rectangle 7"/>
          <p:cNvSpPr/>
          <p:nvPr/>
        </p:nvSpPr>
        <p:spPr>
          <a:xfrm>
            <a:off x="575981" y="6275064"/>
            <a:ext cx="6827767" cy="400110"/>
          </a:xfrm>
          <a:prstGeom prst="rect">
            <a:avLst/>
          </a:prstGeom>
        </p:spPr>
        <p:txBody>
          <a:bodyPr wrap="none">
            <a:spAutoFit/>
          </a:bodyPr>
          <a:lstStyle/>
          <a:p>
            <a:pPr marL="457200" lvl="0" indent="-333375">
              <a:buClr>
                <a:schemeClr val="dk1"/>
              </a:buClr>
              <a:buSzPts val="1650"/>
              <a:buChar char="-"/>
            </a:pPr>
            <a:r>
              <a:rPr lang="en-US" sz="2000" i="1" dirty="0">
                <a:solidFill>
                  <a:schemeClr val="dk1"/>
                </a:solidFill>
                <a:latin typeface="Arial Rounded MT Bold" panose="020F0704030504030204" pitchFamily="34" charset="0"/>
              </a:rPr>
              <a:t>All dyslexics have dysgraphia but not the opposite</a:t>
            </a:r>
          </a:p>
        </p:txBody>
      </p:sp>
    </p:spTree>
    <p:extLst>
      <p:ext uri="{BB962C8B-B14F-4D97-AF65-F5344CB8AC3E}">
        <p14:creationId xmlns:p14="http://schemas.microsoft.com/office/powerpoint/2010/main" val="296654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81AF-C041-1A5F-8F00-BABF7BDDC0DE}"/>
              </a:ext>
            </a:extLst>
          </p:cNvPr>
          <p:cNvSpPr>
            <a:spLocks noGrp="1"/>
          </p:cNvSpPr>
          <p:nvPr>
            <p:ph type="title"/>
          </p:nvPr>
        </p:nvSpPr>
        <p:spPr/>
        <p:txBody>
          <a:bodyPr/>
          <a:lstStyle/>
          <a:p>
            <a:endParaRPr lang="en-US"/>
          </a:p>
        </p:txBody>
      </p:sp>
      <p:pic>
        <p:nvPicPr>
          <p:cNvPr id="5" name="Content Placeholder 4" descr="A picture containing text, whiteboard&#10;&#10;Description automatically generated">
            <a:extLst>
              <a:ext uri="{FF2B5EF4-FFF2-40B4-BE49-F238E27FC236}">
                <a16:creationId xmlns:a16="http://schemas.microsoft.com/office/drawing/2014/main" id="{2F20BB63-94BF-D141-D4C7-48E2272D96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413" y="2409651"/>
            <a:ext cx="9906000" cy="3221385"/>
          </a:xfrm>
        </p:spPr>
      </p:pic>
    </p:spTree>
    <p:extLst>
      <p:ext uri="{BB962C8B-B14F-4D97-AF65-F5344CB8AC3E}">
        <p14:creationId xmlns:p14="http://schemas.microsoft.com/office/powerpoint/2010/main" val="375417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Dyscalculia</a:t>
            </a:r>
          </a:p>
        </p:txBody>
      </p:sp>
      <p:sp>
        <p:nvSpPr>
          <p:cNvPr id="3" name="Content Placeholder 2"/>
          <p:cNvSpPr>
            <a:spLocks noGrp="1"/>
          </p:cNvSpPr>
          <p:nvPr>
            <p:ph idx="1"/>
          </p:nvPr>
        </p:nvSpPr>
        <p:spPr/>
        <p:txBody>
          <a:bodyPr/>
          <a:lstStyle/>
          <a:p>
            <a:r>
              <a:rPr lang="en-US" dirty="0">
                <a:latin typeface="Arial Rounded MT Bold" panose="020F0704030504030204" pitchFamily="34" charset="0"/>
              </a:rPr>
              <a:t>Difficulty understanding numbers and doing mathematical calculations.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7995" y="2360815"/>
            <a:ext cx="3204005" cy="4497185"/>
          </a:xfrm>
          <a:prstGeom prst="rect">
            <a:avLst/>
          </a:prstGeom>
        </p:spPr>
      </p:pic>
      <p:sp>
        <p:nvSpPr>
          <p:cNvPr id="5" name="TextBox 4"/>
          <p:cNvSpPr txBox="1"/>
          <p:nvPr/>
        </p:nvSpPr>
        <p:spPr>
          <a:xfrm>
            <a:off x="838200" y="3266130"/>
            <a:ext cx="7004115" cy="2031325"/>
          </a:xfrm>
          <a:prstGeom prst="rect">
            <a:avLst/>
          </a:prstGeom>
          <a:noFill/>
        </p:spPr>
        <p:txBody>
          <a:bodyPr wrap="square" rtlCol="0">
            <a:spAutoFit/>
          </a:bodyPr>
          <a:lstStyle/>
          <a:p>
            <a:r>
              <a:rPr lang="en-US" dirty="0">
                <a:latin typeface="Arial Rounded MT Bold" panose="020F0704030504030204" pitchFamily="34" charset="0"/>
              </a:rPr>
              <a:t>Symptoms in children with dyscalculia:</a:t>
            </a:r>
          </a:p>
          <a:p>
            <a:r>
              <a:rPr lang="en-US" dirty="0">
                <a:latin typeface="Arial Rounded MT Bold" panose="020F0704030504030204" pitchFamily="34" charset="0"/>
              </a:rPr>
              <a:t>1)Difficulty reading analog clocks</a:t>
            </a:r>
          </a:p>
          <a:p>
            <a:r>
              <a:rPr lang="en-US" dirty="0">
                <a:latin typeface="Arial Rounded MT Bold" panose="020F0704030504030204" pitchFamily="34" charset="0"/>
              </a:rPr>
              <a:t>2)Difficulty finding what number is larger</a:t>
            </a:r>
          </a:p>
          <a:p>
            <a:r>
              <a:rPr lang="en-US" dirty="0">
                <a:latin typeface="Arial Rounded MT Bold" panose="020F0704030504030204" pitchFamily="34" charset="0"/>
              </a:rPr>
              <a:t>3)Difficulty in </a:t>
            </a:r>
            <a:r>
              <a:rPr lang="en-US" dirty="0" err="1">
                <a:latin typeface="Arial Rounded MT Bold" panose="020F0704030504030204" pitchFamily="34" charset="0"/>
              </a:rPr>
              <a:t>multiplication,substraction,addition</a:t>
            </a:r>
            <a:r>
              <a:rPr lang="en-US" dirty="0">
                <a:latin typeface="Arial Rounded MT Bold" panose="020F0704030504030204" pitchFamily="34" charset="0"/>
              </a:rPr>
              <a:t> and division tables</a:t>
            </a:r>
          </a:p>
          <a:p>
            <a:r>
              <a:rPr lang="en-US" dirty="0">
                <a:latin typeface="Arial Rounded MT Bold" panose="020F0704030504030204" pitchFamily="34" charset="0"/>
              </a:rPr>
              <a:t>4)Difficulty with </a:t>
            </a:r>
            <a:r>
              <a:rPr lang="en-US" dirty="0" err="1">
                <a:latin typeface="Arial Rounded MT Bold" panose="020F0704030504030204" pitchFamily="34" charset="0"/>
              </a:rPr>
              <a:t>tie,directios,recalling</a:t>
            </a:r>
            <a:r>
              <a:rPr lang="en-US" dirty="0">
                <a:latin typeface="Arial Rounded MT Bold" panose="020F0704030504030204" pitchFamily="34" charset="0"/>
              </a:rPr>
              <a:t> schedules and sequences of events</a:t>
            </a:r>
          </a:p>
        </p:txBody>
      </p:sp>
    </p:spTree>
    <p:extLst>
      <p:ext uri="{BB962C8B-B14F-4D97-AF65-F5344CB8AC3E}">
        <p14:creationId xmlns:p14="http://schemas.microsoft.com/office/powerpoint/2010/main" val="156779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Dyspraxia</a:t>
            </a:r>
            <a:r>
              <a:rPr lang="en-US" dirty="0"/>
              <a:t> </a:t>
            </a:r>
          </a:p>
        </p:txBody>
      </p:sp>
      <p:sp>
        <p:nvSpPr>
          <p:cNvPr id="3" name="Content Placeholder 2"/>
          <p:cNvSpPr>
            <a:spLocks noGrp="1"/>
          </p:cNvSpPr>
          <p:nvPr>
            <p:ph idx="1"/>
          </p:nvPr>
        </p:nvSpPr>
        <p:spPr/>
        <p:txBody>
          <a:bodyPr>
            <a:normAutofit fontScale="85000" lnSpcReduction="20000"/>
          </a:bodyPr>
          <a:lstStyle/>
          <a:p>
            <a:r>
              <a:rPr lang="en-US" b="1" i="0" dirty="0">
                <a:solidFill>
                  <a:srgbClr val="212B32"/>
                </a:solidFill>
                <a:effectLst/>
                <a:latin typeface="Frutiger W01"/>
              </a:rPr>
              <a:t>Developmental co-ordination disorder (DCD), also known as dyspraxia, is a condition affecting physical co-ordination. It causes a child to perform less well than expected in daily activities for their age, and appear to move clumsily.</a:t>
            </a:r>
          </a:p>
          <a:p>
            <a:r>
              <a:rPr lang="en-US" b="0" i="0" dirty="0">
                <a:solidFill>
                  <a:srgbClr val="BDC1C6"/>
                </a:solidFill>
                <a:effectLst/>
                <a:latin typeface="arial" panose="020B0604020202020204" pitchFamily="34" charset="0"/>
              </a:rPr>
              <a:t> </a:t>
            </a:r>
            <a:r>
              <a:rPr lang="en-US" b="0" i="0" dirty="0">
                <a:solidFill>
                  <a:schemeClr val="tx1">
                    <a:lumMod val="95000"/>
                    <a:lumOff val="5000"/>
                  </a:schemeClr>
                </a:solidFill>
                <a:effectLst/>
                <a:latin typeface="arial" panose="020B0604020202020204" pitchFamily="34" charset="0"/>
              </a:rPr>
              <a:t>It can affect your co-ordination skills – such as tasks requiring balance, playing sports or learning to drive a car. </a:t>
            </a:r>
            <a:r>
              <a:rPr lang="en-US" b="1" i="0" dirty="0">
                <a:solidFill>
                  <a:schemeClr val="tx1">
                    <a:lumMod val="95000"/>
                    <a:lumOff val="5000"/>
                  </a:schemeClr>
                </a:solidFill>
                <a:effectLst/>
                <a:latin typeface="arial" panose="020B0604020202020204" pitchFamily="34" charset="0"/>
              </a:rPr>
              <a:t>Dyspraxia can also affect your fine motor skills, such as writing or using small objects</a:t>
            </a:r>
            <a:r>
              <a:rPr lang="en-US" b="0" i="0" dirty="0">
                <a:solidFill>
                  <a:schemeClr val="tx1">
                    <a:lumMod val="95000"/>
                    <a:lumOff val="5000"/>
                  </a:schemeClr>
                </a:solidFill>
                <a:effectLst/>
                <a:latin typeface="arial" panose="020B0604020202020204" pitchFamily="34" charset="0"/>
              </a:rPr>
              <a:t>.</a:t>
            </a:r>
            <a:endParaRPr lang="en-US" b="1" i="0" dirty="0">
              <a:solidFill>
                <a:schemeClr val="tx1">
                  <a:lumMod val="95000"/>
                  <a:lumOff val="5000"/>
                </a:schemeClr>
              </a:solidFill>
              <a:effectLst/>
              <a:latin typeface="Frutiger W01"/>
            </a:endParaRPr>
          </a:p>
          <a:p>
            <a:r>
              <a:rPr lang="en-US" b="1" i="0" dirty="0">
                <a:solidFill>
                  <a:schemeClr val="bg2">
                    <a:lumMod val="10000"/>
                  </a:schemeClr>
                </a:solidFill>
                <a:effectLst/>
                <a:latin typeface="arial" panose="020B0604020202020204" pitchFamily="34" charset="0"/>
              </a:rPr>
              <a:t>Children with verbal dyspraxia have problems with coordinating their muscle to produce speech sounds and words</a:t>
            </a:r>
            <a:r>
              <a:rPr lang="en-US" b="0" i="0" dirty="0">
                <a:solidFill>
                  <a:schemeClr val="bg2">
                    <a:lumMod val="10000"/>
                  </a:schemeClr>
                </a:solidFill>
                <a:effectLst/>
                <a:latin typeface="arial" panose="020B0604020202020204" pitchFamily="34" charset="0"/>
              </a:rPr>
              <a:t>. They have difficulties in producing clear, fluent speech or saying certain words or sentences. Children with verbal dyspraxia might speak slowly </a:t>
            </a:r>
          </a:p>
          <a:p>
            <a:endParaRPr lang="en-US" dirty="0">
              <a:solidFill>
                <a:schemeClr val="bg2">
                  <a:lumMod val="10000"/>
                </a:schemeClr>
              </a:solidFill>
              <a:latin typeface="Arial Rounded MT Bold" panose="020F0704030504030204" pitchFamily="34" charset="0"/>
            </a:endParaRPr>
          </a:p>
        </p:txBody>
      </p:sp>
    </p:spTree>
    <p:extLst>
      <p:ext uri="{BB962C8B-B14F-4D97-AF65-F5344CB8AC3E}">
        <p14:creationId xmlns:p14="http://schemas.microsoft.com/office/powerpoint/2010/main" val="398338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65" y="-298483"/>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Visual processing disorders</a:t>
            </a:r>
          </a:p>
        </p:txBody>
      </p:sp>
      <p:sp>
        <p:nvSpPr>
          <p:cNvPr id="3" name="Content Placeholder 2"/>
          <p:cNvSpPr>
            <a:spLocks noGrp="1"/>
          </p:cNvSpPr>
          <p:nvPr>
            <p:ph idx="1"/>
          </p:nvPr>
        </p:nvSpPr>
        <p:spPr>
          <a:xfrm>
            <a:off x="339913" y="1027080"/>
            <a:ext cx="4830897" cy="4351338"/>
          </a:xfrm>
        </p:spPr>
        <p:txBody>
          <a:bodyPr>
            <a:normAutofit/>
          </a:bodyPr>
          <a:lstStyle/>
          <a:p>
            <a:r>
              <a:rPr lang="en-US" dirty="0">
                <a:latin typeface="Arial Rounded MT Bold" panose="020F0704030504030204" pitchFamily="34" charset="0"/>
              </a:rPr>
              <a:t>The inability to differentiate between foreground and background as well as similar looking </a:t>
            </a:r>
            <a:r>
              <a:rPr lang="en-US" dirty="0" err="1">
                <a:latin typeface="Arial Rounded MT Bold" panose="020F0704030504030204" pitchFamily="34" charset="0"/>
              </a:rPr>
              <a:t>numbers,letters,shapes,objects</a:t>
            </a:r>
            <a:r>
              <a:rPr lang="en-US" dirty="0">
                <a:latin typeface="Arial Rounded MT Bold" panose="020F0704030504030204" pitchFamily="34" charset="0"/>
              </a:rPr>
              <a:t> and symbols.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940" y="736375"/>
            <a:ext cx="6457443" cy="5971922"/>
          </a:xfrm>
          <a:prstGeom prst="rect">
            <a:avLst/>
          </a:prstGeom>
        </p:spPr>
      </p:pic>
    </p:spTree>
    <p:extLst>
      <p:ext uri="{BB962C8B-B14F-4D97-AF65-F5344CB8AC3E}">
        <p14:creationId xmlns:p14="http://schemas.microsoft.com/office/powerpoint/2010/main" val="3991940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6" y="-266471"/>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Auditory processing disorder</a:t>
            </a:r>
          </a:p>
        </p:txBody>
      </p:sp>
      <p:sp>
        <p:nvSpPr>
          <p:cNvPr id="3" name="Content Placeholder 2"/>
          <p:cNvSpPr>
            <a:spLocks noGrp="1"/>
          </p:cNvSpPr>
          <p:nvPr>
            <p:ph idx="1"/>
          </p:nvPr>
        </p:nvSpPr>
        <p:spPr>
          <a:xfrm>
            <a:off x="282019" y="798103"/>
            <a:ext cx="4378993" cy="4351338"/>
          </a:xfrm>
        </p:spPr>
        <p:txBody>
          <a:bodyPr/>
          <a:lstStyle/>
          <a:p>
            <a:r>
              <a:rPr lang="en-US" dirty="0">
                <a:latin typeface="Arial Rounded MT Bold" panose="020F0704030504030204" pitchFamily="34" charset="0"/>
              </a:rPr>
              <a:t>Trouble distinguishing similar sounds or confusing the sequence of spoken or heard sounds.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364" y="871361"/>
            <a:ext cx="5986639" cy="5986639"/>
          </a:xfrm>
          <a:prstGeom prst="rect">
            <a:avLst/>
          </a:prstGeom>
        </p:spPr>
      </p:pic>
    </p:spTree>
    <p:extLst>
      <p:ext uri="{BB962C8B-B14F-4D97-AF65-F5344CB8AC3E}">
        <p14:creationId xmlns:p14="http://schemas.microsoft.com/office/powerpoint/2010/main" val="306718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Nonverbal learning disabilities</a:t>
            </a:r>
          </a:p>
        </p:txBody>
      </p:sp>
      <p:sp>
        <p:nvSpPr>
          <p:cNvPr id="3" name="Content Placeholder 2"/>
          <p:cNvSpPr>
            <a:spLocks noGrp="1"/>
          </p:cNvSpPr>
          <p:nvPr>
            <p:ph idx="1"/>
          </p:nvPr>
        </p:nvSpPr>
        <p:spPr/>
        <p:txBody>
          <a:bodyPr/>
          <a:lstStyle/>
          <a:p>
            <a:r>
              <a:rPr lang="en-US" dirty="0"/>
              <a:t>The inability to recall the names or words for common objects.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995" y="2758420"/>
            <a:ext cx="5905500" cy="3905250"/>
          </a:xfrm>
          <a:prstGeom prst="rect">
            <a:avLst/>
          </a:prstGeom>
        </p:spPr>
      </p:pic>
    </p:spTree>
    <p:extLst>
      <p:ext uri="{BB962C8B-B14F-4D97-AF65-F5344CB8AC3E}">
        <p14:creationId xmlns:p14="http://schemas.microsoft.com/office/powerpoint/2010/main" val="227347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263"/>
          <a:stretch/>
        </p:blipFill>
        <p:spPr>
          <a:xfrm>
            <a:off x="0" y="0"/>
            <a:ext cx="12192000" cy="6858000"/>
          </a:xfrm>
        </p:spPr>
      </p:pic>
    </p:spTree>
    <p:extLst>
      <p:ext uri="{BB962C8B-B14F-4D97-AF65-F5344CB8AC3E}">
        <p14:creationId xmlns:p14="http://schemas.microsoft.com/office/powerpoint/2010/main" val="3744847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Rounded MT Bold" panose="020F0704030504030204" pitchFamily="34" charset="0"/>
                <a:cs typeface="Andalus" panose="02020603050405020304" pitchFamily="18" charset="-78"/>
              </a:rPr>
              <a:t>Definition </a:t>
            </a:r>
          </a:p>
        </p:txBody>
      </p:sp>
      <p:sp>
        <p:nvSpPr>
          <p:cNvPr id="3" name="Content Placeholder 2"/>
          <p:cNvSpPr>
            <a:spLocks noGrp="1"/>
          </p:cNvSpPr>
          <p:nvPr>
            <p:ph idx="1"/>
          </p:nvPr>
        </p:nvSpPr>
        <p:spPr>
          <a:xfrm>
            <a:off x="474058" y="1553671"/>
            <a:ext cx="10515600" cy="4351338"/>
          </a:xfrm>
        </p:spPr>
        <p:txBody>
          <a:bodyPr/>
          <a:lstStyle/>
          <a:p>
            <a:pPr marL="0" indent="0">
              <a:buNone/>
            </a:pPr>
            <a:r>
              <a:rPr lang="en-US" dirty="0">
                <a:latin typeface="Arial Rounded MT Bold" panose="020F0704030504030204" pitchFamily="34" charset="0"/>
                <a:cs typeface="Andalus" panose="02020603050405020304" pitchFamily="18" charset="-78"/>
              </a:rPr>
              <a:t>Group of neurological disorders that result from the problem of </a:t>
            </a:r>
            <a:r>
              <a:rPr lang="en-US" b="1" dirty="0" err="1">
                <a:solidFill>
                  <a:srgbClr val="FF0000"/>
                </a:solidFill>
                <a:latin typeface="Arial Rounded MT Bold" panose="020F0704030504030204" pitchFamily="34" charset="0"/>
                <a:cs typeface="Andalus" panose="02020603050405020304" pitchFamily="18" charset="-78"/>
              </a:rPr>
              <a:t>storing</a:t>
            </a:r>
            <a:r>
              <a:rPr lang="en-US" b="1" dirty="0" err="1">
                <a:latin typeface="Arial Rounded MT Bold" panose="020F0704030504030204" pitchFamily="34" charset="0"/>
                <a:cs typeface="Andalus" panose="02020603050405020304" pitchFamily="18" charset="-78"/>
              </a:rPr>
              <a:t>,</a:t>
            </a:r>
            <a:r>
              <a:rPr lang="en-US" b="1" dirty="0" err="1">
                <a:solidFill>
                  <a:srgbClr val="FF0000"/>
                </a:solidFill>
                <a:latin typeface="Arial Rounded MT Bold" panose="020F0704030504030204" pitchFamily="34" charset="0"/>
                <a:cs typeface="Andalus" panose="02020603050405020304" pitchFamily="18" charset="-78"/>
              </a:rPr>
              <a:t>processing</a:t>
            </a:r>
            <a:r>
              <a:rPr lang="en-US" dirty="0">
                <a:latin typeface="Arial Rounded MT Bold" panose="020F0704030504030204" pitchFamily="34" charset="0"/>
                <a:cs typeface="Andalus" panose="02020603050405020304" pitchFamily="18" charset="-78"/>
              </a:rPr>
              <a:t> and </a:t>
            </a:r>
            <a:r>
              <a:rPr lang="en-US" b="1" dirty="0">
                <a:solidFill>
                  <a:srgbClr val="FF0000"/>
                </a:solidFill>
                <a:latin typeface="Arial Rounded MT Bold" panose="020F0704030504030204" pitchFamily="34" charset="0"/>
                <a:cs typeface="Andalus" panose="02020603050405020304" pitchFamily="18" charset="-78"/>
              </a:rPr>
              <a:t>producing information</a:t>
            </a:r>
            <a:r>
              <a:rPr lang="en-US" dirty="0">
                <a:latin typeface="Arial Rounded MT Bold" panose="020F0704030504030204" pitchFamily="34" charset="0"/>
                <a:cs typeface="Andalus" panose="02020603050405020304" pitchFamily="18" charset="-78"/>
              </a:rPr>
              <a:t>. And difficulty acquiring school skills or academic skills.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631" y="2863964"/>
            <a:ext cx="5663832" cy="3775888"/>
          </a:xfrm>
          <a:prstGeom prst="rect">
            <a:avLst/>
          </a:prstGeom>
        </p:spPr>
      </p:pic>
      <p:sp>
        <p:nvSpPr>
          <p:cNvPr id="6" name="Rectangle 5"/>
          <p:cNvSpPr/>
          <p:nvPr/>
        </p:nvSpPr>
        <p:spPr>
          <a:xfrm>
            <a:off x="474058" y="3866357"/>
            <a:ext cx="5481679" cy="2308324"/>
          </a:xfrm>
          <a:prstGeom prst="rect">
            <a:avLst/>
          </a:prstGeom>
        </p:spPr>
        <p:txBody>
          <a:bodyPr wrap="square">
            <a:spAutoFit/>
          </a:bodyPr>
          <a:lstStyle/>
          <a:p>
            <a:r>
              <a:rPr lang="en-US" sz="2400" dirty="0">
                <a:latin typeface="Arial Rounded MT Bold" panose="020F0704030504030204" pitchFamily="34" charset="0"/>
                <a:cs typeface="Andalus" panose="02020603050405020304" pitchFamily="18" charset="-78"/>
              </a:rPr>
              <a:t>Children with learning disabilities are not dumb or lazy . </a:t>
            </a:r>
            <a:r>
              <a:rPr lang="en-US" sz="2400" dirty="0" err="1">
                <a:latin typeface="Arial Rounded MT Bold" panose="020F0704030504030204" pitchFamily="34" charset="0"/>
                <a:cs typeface="Andalus" panose="02020603050405020304" pitchFamily="18" charset="-78"/>
              </a:rPr>
              <a:t>Infact</a:t>
            </a:r>
            <a:r>
              <a:rPr lang="en-US" sz="2400" dirty="0">
                <a:latin typeface="Arial Rounded MT Bold" panose="020F0704030504030204" pitchFamily="34" charset="0"/>
                <a:cs typeface="Andalus" panose="02020603050405020304" pitchFamily="18" charset="-78"/>
              </a:rPr>
              <a:t>, they usually have average or above average intelligence. Their brains just process </a:t>
            </a:r>
            <a:r>
              <a:rPr lang="en-US" sz="2400" dirty="0" err="1">
                <a:latin typeface="Arial Rounded MT Bold" panose="020F0704030504030204" pitchFamily="34" charset="0"/>
                <a:cs typeface="Andalus" panose="02020603050405020304" pitchFamily="18" charset="-78"/>
              </a:rPr>
              <a:t>informations</a:t>
            </a:r>
            <a:r>
              <a:rPr lang="en-US" sz="2400" dirty="0">
                <a:latin typeface="Arial Rounded MT Bold" panose="020F0704030504030204" pitchFamily="34" charset="0"/>
                <a:cs typeface="Andalus" panose="02020603050405020304" pitchFamily="18" charset="-78"/>
              </a:rPr>
              <a:t> differently.</a:t>
            </a:r>
          </a:p>
        </p:txBody>
      </p:sp>
      <p:sp>
        <p:nvSpPr>
          <p:cNvPr id="8" name="Rectangle 7"/>
          <p:cNvSpPr/>
          <p:nvPr/>
        </p:nvSpPr>
        <p:spPr>
          <a:xfrm>
            <a:off x="474058" y="1553671"/>
            <a:ext cx="10879742" cy="13102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78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Epidemiology</a:t>
            </a:r>
            <a:r>
              <a:rPr lang="en-US" dirty="0"/>
              <a:t> </a:t>
            </a:r>
          </a:p>
        </p:txBody>
      </p:sp>
      <p:sp>
        <p:nvSpPr>
          <p:cNvPr id="3" name="Content Placeholder 2"/>
          <p:cNvSpPr>
            <a:spLocks noGrp="1"/>
          </p:cNvSpPr>
          <p:nvPr>
            <p:ph idx="1"/>
          </p:nvPr>
        </p:nvSpPr>
        <p:spPr>
          <a:xfrm>
            <a:off x="854544" y="1960562"/>
            <a:ext cx="10515600" cy="4351338"/>
          </a:xfrm>
        </p:spPr>
        <p:txBody>
          <a:bodyPr>
            <a:normAutofit fontScale="92500" lnSpcReduction="10000"/>
          </a:bodyPr>
          <a:lstStyle/>
          <a:p>
            <a:pPr marL="0" lvl="0" indent="0">
              <a:lnSpc>
                <a:spcPct val="100000"/>
              </a:lnSpc>
              <a:spcBef>
                <a:spcPts val="0"/>
              </a:spcBef>
              <a:buSzPts val="1800"/>
              <a:buNone/>
            </a:pPr>
            <a:r>
              <a:rPr lang="en-US" b="1" dirty="0">
                <a:solidFill>
                  <a:srgbClr val="FF0000"/>
                </a:solidFill>
                <a:latin typeface="Arial Rounded MT Bold" panose="020F0704030504030204" pitchFamily="34" charset="0"/>
              </a:rPr>
              <a:t>Learning disorders are among the most frequently diagnosed developmental disorders in childhood. </a:t>
            </a:r>
          </a:p>
          <a:p>
            <a:pPr marL="457200" lvl="0" indent="-355600">
              <a:lnSpc>
                <a:spcPct val="100000"/>
              </a:lnSpc>
              <a:spcBef>
                <a:spcPts val="1200"/>
              </a:spcBef>
              <a:buClr>
                <a:schemeClr val="dk1"/>
              </a:buClr>
              <a:buSzPts val="2000"/>
              <a:buChar char="-"/>
            </a:pPr>
            <a:r>
              <a:rPr lang="en-US" dirty="0">
                <a:latin typeface="Arial Rounded MT Bold" panose="020F0704030504030204" pitchFamily="34" charset="0"/>
              </a:rPr>
              <a:t>Prevalence in school age children: 5–15%</a:t>
            </a:r>
          </a:p>
          <a:p>
            <a:pPr marL="457200" lvl="0" indent="-355600">
              <a:lnSpc>
                <a:spcPct val="100000"/>
              </a:lnSpc>
              <a:spcBef>
                <a:spcPts val="1200"/>
              </a:spcBef>
              <a:buClr>
                <a:schemeClr val="dk1"/>
              </a:buClr>
              <a:buSzPts val="2000"/>
              <a:buChar char="-"/>
            </a:pPr>
            <a:r>
              <a:rPr lang="en-US" dirty="0">
                <a:latin typeface="Arial Rounded MT Bold" panose="020F0704030504030204" pitchFamily="34" charset="0"/>
              </a:rPr>
              <a:t>Males are two times more affected than females </a:t>
            </a:r>
          </a:p>
          <a:p>
            <a:pPr marL="457200" lvl="0" indent="-247650">
              <a:lnSpc>
                <a:spcPct val="100000"/>
              </a:lnSpc>
              <a:buSzPts val="2100"/>
              <a:buFont typeface="Arial"/>
              <a:buChar char="•"/>
            </a:pPr>
            <a:endParaRPr lang="en-US" dirty="0">
              <a:solidFill>
                <a:srgbClr val="404040"/>
              </a:solidFill>
            </a:endParaRPr>
          </a:p>
          <a:p>
            <a:pPr marL="457200" lvl="0" indent="-247650">
              <a:lnSpc>
                <a:spcPct val="100000"/>
              </a:lnSpc>
              <a:buSzPts val="2100"/>
              <a:buFont typeface="Arial"/>
              <a:buChar char="•"/>
            </a:pPr>
            <a:endParaRPr lang="en-US" dirty="0">
              <a:solidFill>
                <a:srgbClr val="404040"/>
              </a:solidFill>
            </a:endParaRPr>
          </a:p>
          <a:p>
            <a:pPr marL="209550" lvl="0" indent="0">
              <a:lnSpc>
                <a:spcPct val="100000"/>
              </a:lnSpc>
              <a:buSzPts val="2100"/>
              <a:buNone/>
            </a:pPr>
            <a:r>
              <a:rPr lang="en-US" dirty="0">
                <a:solidFill>
                  <a:srgbClr val="404040"/>
                </a:solidFill>
                <a:latin typeface="Arial Rounded MT Bold" panose="020F0704030504030204" pitchFamily="34" charset="0"/>
              </a:rPr>
              <a:t>Commonly co-occurs with other neurodevelopmental disorders, such as </a:t>
            </a:r>
            <a:r>
              <a:rPr lang="en-US" b="1" dirty="0">
                <a:solidFill>
                  <a:srgbClr val="404040"/>
                </a:solidFill>
                <a:latin typeface="Arial Rounded MT Bold" panose="020F0704030504030204" pitchFamily="34" charset="0"/>
              </a:rPr>
              <a:t>ADHD(in one third of patients), communication disorders, developmental coordination disorder, autistic spectrum disorder</a:t>
            </a:r>
            <a:endParaRPr lang="en-US" b="1" dirty="0">
              <a:latin typeface="Arial Rounded MT Bold" panose="020F0704030504030204" pitchFamily="34" charset="0"/>
            </a:endParaRPr>
          </a:p>
          <a:p>
            <a:pPr marL="209550" lvl="0" indent="0">
              <a:lnSpc>
                <a:spcPct val="100000"/>
              </a:lnSpc>
              <a:buSzPts val="2100"/>
              <a:buNone/>
            </a:pPr>
            <a:r>
              <a:rPr lang="en-US" dirty="0">
                <a:solidFill>
                  <a:srgbClr val="404040"/>
                </a:solidFill>
                <a:latin typeface="Arial Rounded MT Bold" panose="020F0704030504030204" pitchFamily="34" charset="0"/>
              </a:rPr>
              <a:t>Also comorbid with other </a:t>
            </a:r>
            <a:r>
              <a:rPr lang="en-US" b="1" dirty="0">
                <a:solidFill>
                  <a:srgbClr val="404040"/>
                </a:solidFill>
                <a:latin typeface="Arial Rounded MT Bold" panose="020F0704030504030204" pitchFamily="34" charset="0"/>
              </a:rPr>
              <a:t>mental disorders, including anxiety, depressive, and bipolar disorders</a:t>
            </a:r>
            <a:endParaRPr lang="en-US" b="1" dirty="0">
              <a:latin typeface="Arial Rounded MT Bold" panose="020F0704030504030204" pitchFamily="34" charset="0"/>
            </a:endParaRPr>
          </a:p>
          <a:p>
            <a:pPr marL="457200" lvl="0" indent="-355600">
              <a:lnSpc>
                <a:spcPct val="100000"/>
              </a:lnSpc>
              <a:spcBef>
                <a:spcPts val="1200"/>
              </a:spcBef>
              <a:buClr>
                <a:schemeClr val="dk1"/>
              </a:buClr>
              <a:buSzPts val="2000"/>
              <a:buChar char="-"/>
            </a:pPr>
            <a:endParaRPr lang="en-US" dirty="0">
              <a:solidFill>
                <a:schemeClr val="dk1"/>
              </a:solidFill>
            </a:endParaRPr>
          </a:p>
          <a:p>
            <a:pPr marL="457200" lvl="0">
              <a:lnSpc>
                <a:spcPct val="100000"/>
              </a:lnSpc>
              <a:spcBef>
                <a:spcPts val="0"/>
              </a:spcBef>
              <a:buClr>
                <a:schemeClr val="dk1"/>
              </a:buClr>
              <a:buSzPts val="1800"/>
              <a:buNone/>
            </a:pPr>
            <a:endParaRPr lang="en-US" dirty="0">
              <a:solidFill>
                <a:schemeClr val="dk1"/>
              </a:solidFill>
            </a:endParaRPr>
          </a:p>
        </p:txBody>
      </p:sp>
      <p:sp>
        <p:nvSpPr>
          <p:cNvPr id="4" name="Rectangle 3"/>
          <p:cNvSpPr/>
          <p:nvPr/>
        </p:nvSpPr>
        <p:spPr>
          <a:xfrm>
            <a:off x="776835" y="4394087"/>
            <a:ext cx="10455584" cy="191781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959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256" y="-168949"/>
            <a:ext cx="10515600" cy="1325563"/>
          </a:xfrm>
        </p:spPr>
        <p:txBody>
          <a:bodyPr/>
          <a:lstStyle/>
          <a:p>
            <a:r>
              <a:rPr lang="en-US" dirty="0">
                <a:latin typeface="Arial Rounded MT Bold" panose="020F0704030504030204" pitchFamily="34" charset="0"/>
              </a:rPr>
              <a:t>DSM5 criteria for diagnosis </a:t>
            </a:r>
          </a:p>
        </p:txBody>
      </p:sp>
      <p:sp>
        <p:nvSpPr>
          <p:cNvPr id="3" name="Content Placeholder 2"/>
          <p:cNvSpPr>
            <a:spLocks noGrp="1"/>
          </p:cNvSpPr>
          <p:nvPr>
            <p:ph idx="1"/>
          </p:nvPr>
        </p:nvSpPr>
        <p:spPr>
          <a:xfrm>
            <a:off x="93731" y="938128"/>
            <a:ext cx="11976887" cy="6084340"/>
          </a:xfrm>
        </p:spPr>
        <p:txBody>
          <a:bodyPr>
            <a:normAutofit fontScale="92500" lnSpcReduction="20000"/>
          </a:bodyPr>
          <a:lstStyle/>
          <a:p>
            <a:pPr marL="0" lvl="0" indent="0">
              <a:lnSpc>
                <a:spcPct val="100000"/>
              </a:lnSpc>
              <a:spcBef>
                <a:spcPts val="0"/>
              </a:spcBef>
              <a:buSzPts val="1800"/>
              <a:buNone/>
            </a:pPr>
            <a:r>
              <a:rPr lang="en-US" sz="1900" b="1" dirty="0">
                <a:solidFill>
                  <a:schemeClr val="dk1"/>
                </a:solidFill>
              </a:rPr>
              <a:t>A)Difficulties learning and using academic skills, as indicated by the presence of at least one of the following symptoms that have persisted for at least 6 months, despite the provision of interventions that target those difficulties:</a:t>
            </a:r>
          </a:p>
          <a:p>
            <a:pPr marL="0" lvl="0" indent="0">
              <a:lnSpc>
                <a:spcPct val="100000"/>
              </a:lnSpc>
              <a:spcBef>
                <a:spcPts val="0"/>
              </a:spcBef>
              <a:buSzPts val="1800"/>
              <a:buNone/>
            </a:pPr>
            <a:endParaRPr lang="en-US" sz="1900" dirty="0">
              <a:solidFill>
                <a:schemeClr val="dk1"/>
              </a:solidFill>
            </a:endParaRPr>
          </a:p>
          <a:p>
            <a:pPr marL="120650" lvl="0" indent="0">
              <a:lnSpc>
                <a:spcPct val="100000"/>
              </a:lnSpc>
              <a:spcBef>
                <a:spcPts val="0"/>
              </a:spcBef>
              <a:buClr>
                <a:schemeClr val="dk1"/>
              </a:buClr>
              <a:buSzPts val="1700"/>
              <a:buNone/>
            </a:pPr>
            <a:r>
              <a:rPr lang="en-US" sz="1900" dirty="0">
                <a:solidFill>
                  <a:schemeClr val="dk1"/>
                </a:solidFill>
              </a:rPr>
              <a:t>1-Inaccurate or slow and effortful word reading (e.g. - reads single words aloud incorrectly or slowly and hesitantly, frequently guesses words, has difficulty sounding out words).</a:t>
            </a:r>
          </a:p>
          <a:p>
            <a:pPr marL="120650" lvl="0" indent="0">
              <a:lnSpc>
                <a:spcPct val="100000"/>
              </a:lnSpc>
              <a:spcBef>
                <a:spcPts val="0"/>
              </a:spcBef>
              <a:buClr>
                <a:schemeClr val="dk1"/>
              </a:buClr>
              <a:buSzPts val="1700"/>
              <a:buNone/>
            </a:pPr>
            <a:r>
              <a:rPr lang="en-US" sz="1900" dirty="0">
                <a:solidFill>
                  <a:schemeClr val="dk1"/>
                </a:solidFill>
              </a:rPr>
              <a:t>2-Difficulty understanding the meaning of what is read (e.g. - may read text accurately but not understand the sequence, relationships, inferences, or deeper meanings of what is read).</a:t>
            </a:r>
          </a:p>
          <a:p>
            <a:pPr marL="120650" lvl="0" indent="0">
              <a:lnSpc>
                <a:spcPct val="100000"/>
              </a:lnSpc>
              <a:spcBef>
                <a:spcPts val="0"/>
              </a:spcBef>
              <a:buClr>
                <a:schemeClr val="dk1"/>
              </a:buClr>
              <a:buSzPts val="1700"/>
              <a:buNone/>
            </a:pPr>
            <a:r>
              <a:rPr lang="en-US" sz="1900" dirty="0">
                <a:solidFill>
                  <a:schemeClr val="dk1"/>
                </a:solidFill>
              </a:rPr>
              <a:t>3-Difficulties with spelling (e.g. - may add, omit, or substitute vowels or consonants).</a:t>
            </a:r>
          </a:p>
          <a:p>
            <a:pPr marL="0" lvl="0" indent="0">
              <a:lnSpc>
                <a:spcPct val="100000"/>
              </a:lnSpc>
              <a:spcBef>
                <a:spcPts val="0"/>
              </a:spcBef>
              <a:buSzPts val="1800"/>
              <a:buNone/>
            </a:pPr>
            <a:r>
              <a:rPr lang="en-US" sz="1900" dirty="0">
                <a:solidFill>
                  <a:schemeClr val="dk1"/>
                </a:solidFill>
              </a:rPr>
              <a:t>  4-Difficulties with written expression (e.g. - makes multiple grammatical or punctuation errors within sentences; employs poor paragraph organization; written expression of ideas lacks clarity).</a:t>
            </a:r>
          </a:p>
          <a:p>
            <a:pPr marL="0" lvl="0" indent="0">
              <a:lnSpc>
                <a:spcPct val="100000"/>
              </a:lnSpc>
              <a:spcBef>
                <a:spcPts val="0"/>
              </a:spcBef>
              <a:buSzPts val="1800"/>
              <a:buNone/>
            </a:pPr>
            <a:r>
              <a:rPr lang="en-US" sz="1900" dirty="0">
                <a:solidFill>
                  <a:schemeClr val="dk1"/>
                </a:solidFill>
              </a:rPr>
              <a:t>  5-Difficulties mastering number sense, number facts, or calculation (e.g. - has poor understanding of numbers, their magnitude, and relationships; counts on fingers to add single-digit numbers instead of recalling the math fact as peers do).</a:t>
            </a:r>
          </a:p>
          <a:p>
            <a:pPr marL="0" lvl="0" indent="0">
              <a:lnSpc>
                <a:spcPct val="100000"/>
              </a:lnSpc>
              <a:spcBef>
                <a:spcPts val="0"/>
              </a:spcBef>
              <a:buSzPts val="1800"/>
              <a:buNone/>
            </a:pPr>
            <a:r>
              <a:rPr lang="en-US" sz="1900" dirty="0">
                <a:solidFill>
                  <a:schemeClr val="dk1"/>
                </a:solidFill>
              </a:rPr>
              <a:t> 6-Difficulties with mathematical reasoning (e.g. - has severe difficulty applying mathematical concepts, facts, or procedures to solve quantitative problems).</a:t>
            </a:r>
          </a:p>
          <a:p>
            <a:pPr marL="0" lvl="0" indent="0">
              <a:lnSpc>
                <a:spcPct val="100000"/>
              </a:lnSpc>
              <a:spcBef>
                <a:spcPts val="0"/>
              </a:spcBef>
              <a:buSzPts val="1800"/>
              <a:buNone/>
            </a:pPr>
            <a:endParaRPr lang="en-US" sz="1900" dirty="0">
              <a:solidFill>
                <a:schemeClr val="dk1"/>
              </a:solidFill>
            </a:endParaRPr>
          </a:p>
          <a:p>
            <a:pPr marL="0" indent="0">
              <a:lnSpc>
                <a:spcPct val="100000"/>
              </a:lnSpc>
              <a:spcBef>
                <a:spcPts val="0"/>
              </a:spcBef>
              <a:buSzPts val="1800"/>
              <a:buNone/>
            </a:pPr>
            <a:r>
              <a:rPr lang="en-US" sz="1900" b="1" dirty="0">
                <a:solidFill>
                  <a:schemeClr val="dk1"/>
                </a:solidFill>
              </a:rPr>
              <a:t>B)</a:t>
            </a:r>
            <a:r>
              <a:rPr lang="en-US" sz="1900" dirty="0">
                <a:solidFill>
                  <a:schemeClr val="dk1"/>
                </a:solidFill>
              </a:rPr>
              <a:t>The affected academic skills are substantially and quantifiably below those expected for the individual’s chronological age, and cause significant interference with academic or occupational performance or with activities of daily living. </a:t>
            </a:r>
          </a:p>
          <a:p>
            <a:pPr marL="0" indent="0">
              <a:lnSpc>
                <a:spcPct val="100000"/>
              </a:lnSpc>
              <a:spcBef>
                <a:spcPts val="0"/>
              </a:spcBef>
              <a:buSzPts val="1800"/>
              <a:buNone/>
            </a:pPr>
            <a:endParaRPr lang="en-US" sz="1900" dirty="0"/>
          </a:p>
          <a:p>
            <a:pPr marL="0" indent="0">
              <a:lnSpc>
                <a:spcPct val="100000"/>
              </a:lnSpc>
              <a:spcBef>
                <a:spcPts val="0"/>
              </a:spcBef>
              <a:buSzPts val="1800"/>
              <a:buNone/>
            </a:pPr>
            <a:r>
              <a:rPr lang="en-US" sz="1900" b="1" dirty="0">
                <a:solidFill>
                  <a:schemeClr val="dk1"/>
                </a:solidFill>
              </a:rPr>
              <a:t>C)</a:t>
            </a:r>
            <a:r>
              <a:rPr lang="en-US" sz="1900" dirty="0">
                <a:solidFill>
                  <a:schemeClr val="dk1"/>
                </a:solidFill>
              </a:rPr>
              <a:t>The learning difficulties begin during school-age years but may not become fully manifest until the demands for those affected academic skills exceed the individual’s limited capacities (e.g. - as in timed tests, reading or writing lengthy complex reports for a tight deadline, excessively heavy academic loads).</a:t>
            </a:r>
          </a:p>
          <a:p>
            <a:pPr marL="0" indent="0">
              <a:lnSpc>
                <a:spcPct val="100000"/>
              </a:lnSpc>
              <a:spcBef>
                <a:spcPts val="0"/>
              </a:spcBef>
              <a:buSzPts val="1800"/>
              <a:buNone/>
            </a:pPr>
            <a:endParaRPr lang="en-US" sz="1900" dirty="0">
              <a:solidFill>
                <a:schemeClr val="dk1"/>
              </a:solidFill>
            </a:endParaRPr>
          </a:p>
          <a:p>
            <a:pPr marL="0" lvl="0" indent="0">
              <a:lnSpc>
                <a:spcPct val="100000"/>
              </a:lnSpc>
              <a:spcBef>
                <a:spcPts val="0"/>
              </a:spcBef>
              <a:buSzPts val="1800"/>
              <a:buNone/>
            </a:pPr>
            <a:r>
              <a:rPr lang="en-US" sz="1900" b="1" dirty="0">
                <a:solidFill>
                  <a:schemeClr val="dk1"/>
                </a:solidFill>
              </a:rPr>
              <a:t>D)</a:t>
            </a:r>
            <a:r>
              <a:rPr lang="en-US" sz="1900" dirty="0">
                <a:solidFill>
                  <a:schemeClr val="dk1"/>
                </a:solidFill>
              </a:rPr>
              <a:t>The learning difficulties are not better accounted for by intellectual disabilities, sensory (visual or auditory) disorders, other mental or neurological disorders, psychosocial adversity, lack of proficiency in the language of academic instruction, or inadequate educational instruction.</a:t>
            </a:r>
          </a:p>
          <a:p>
            <a:pPr marL="0" indent="0">
              <a:lnSpc>
                <a:spcPct val="100000"/>
              </a:lnSpc>
              <a:spcBef>
                <a:spcPts val="0"/>
              </a:spcBef>
              <a:buSzPts val="1800"/>
              <a:buNone/>
            </a:pPr>
            <a:endParaRPr lang="en-US" dirty="0">
              <a:solidFill>
                <a:schemeClr val="dk1"/>
              </a:solidFill>
            </a:endParaRPr>
          </a:p>
          <a:p>
            <a:pPr marL="0" lvl="0" indent="0">
              <a:lnSpc>
                <a:spcPct val="100000"/>
              </a:lnSpc>
              <a:spcBef>
                <a:spcPts val="0"/>
              </a:spcBef>
              <a:buSzPts val="1800"/>
              <a:buNone/>
            </a:pPr>
            <a:endParaRPr lang="en-US" dirty="0">
              <a:solidFill>
                <a:schemeClr val="dk1"/>
              </a:solidFill>
            </a:endParaRPr>
          </a:p>
          <a:p>
            <a:pPr marL="457200" lvl="0" indent="-336550">
              <a:lnSpc>
                <a:spcPct val="100000"/>
              </a:lnSpc>
              <a:spcBef>
                <a:spcPts val="0"/>
              </a:spcBef>
              <a:buClr>
                <a:schemeClr val="dk1"/>
              </a:buClr>
              <a:buSzPts val="1700"/>
              <a:buAutoNum type="arabicPeriod"/>
            </a:pPr>
            <a:endParaRPr lang="en-US" dirty="0">
              <a:solidFill>
                <a:schemeClr val="dk1"/>
              </a:solidFill>
            </a:endParaRPr>
          </a:p>
        </p:txBody>
      </p:sp>
    </p:spTree>
    <p:extLst>
      <p:ext uri="{BB962C8B-B14F-4D97-AF65-F5344CB8AC3E}">
        <p14:creationId xmlns:p14="http://schemas.microsoft.com/office/powerpoint/2010/main" val="23390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98" y="227561"/>
            <a:ext cx="10515600" cy="1325563"/>
          </a:xfrm>
        </p:spPr>
        <p:txBody>
          <a:bodyPr>
            <a:normAutofit/>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Severity</a:t>
            </a:r>
            <a:r>
              <a:rPr lang="en-US" sz="6000" b="1" dirty="0">
                <a:ln w="6600">
                  <a:solidFill>
                    <a:schemeClr val="accent2"/>
                  </a:solidFill>
                  <a:prstDash val="solid"/>
                </a:ln>
                <a:solidFill>
                  <a:srgbClr val="FFFFFF"/>
                </a:solidFill>
                <a:effectLst>
                  <a:outerShdw dist="38100" dir="2700000" algn="tl" rotWithShape="0">
                    <a:schemeClr val="accent2"/>
                  </a:outerShdw>
                </a:effectLst>
              </a:rPr>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2279516"/>
              </p:ext>
            </p:extLst>
          </p:nvPr>
        </p:nvGraphicFramePr>
        <p:xfrm>
          <a:off x="0" y="1013988"/>
          <a:ext cx="12192000" cy="5669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464969" y="1137625"/>
            <a:ext cx="1316386" cy="830997"/>
          </a:xfrm>
          <a:prstGeom prst="rect">
            <a:avLst/>
          </a:prstGeom>
          <a:noFill/>
        </p:spPr>
        <p:txBody>
          <a:bodyPr wrap="none" lIns="91440" tIns="45720" rIns="91440" bIns="45720">
            <a:spAutoFit/>
          </a:bodyPr>
          <a:lstStyle/>
          <a:p>
            <a:pPr algn="ctr"/>
            <a:r>
              <a:rPr lang="en-US" sz="4800" b="1" cap="none" spc="0" dirty="0">
                <a:ln w="6600">
                  <a:solidFill>
                    <a:schemeClr val="accent2"/>
                  </a:solidFill>
                  <a:prstDash val="solid"/>
                </a:ln>
                <a:solidFill>
                  <a:srgbClr val="FFFFFF"/>
                </a:solidFill>
                <a:effectLst>
                  <a:outerShdw dist="38100" dir="2700000" algn="tl" rotWithShape="0">
                    <a:schemeClr val="accent2"/>
                  </a:outerShdw>
                </a:effectLst>
              </a:rPr>
              <a:t>mild</a:t>
            </a:r>
          </a:p>
        </p:txBody>
      </p:sp>
      <p:sp>
        <p:nvSpPr>
          <p:cNvPr id="7" name="Rectangle 6"/>
          <p:cNvSpPr/>
          <p:nvPr/>
        </p:nvSpPr>
        <p:spPr>
          <a:xfrm>
            <a:off x="4965395" y="2706986"/>
            <a:ext cx="3092190" cy="707886"/>
          </a:xfrm>
          <a:prstGeom prst="rect">
            <a:avLst/>
          </a:prstGeom>
          <a:noFill/>
        </p:spPr>
        <p:txBody>
          <a:bodyPr wrap="square" lIns="91440" tIns="45720" rIns="91440" bIns="45720">
            <a:spAutoFit/>
          </a:bodyPr>
          <a:lstStyle/>
          <a:p>
            <a:pPr algn="ctr"/>
            <a:r>
              <a:rPr lang="en-US" sz="4000" b="1" cap="none" spc="0" dirty="0">
                <a:ln w="6600">
                  <a:solidFill>
                    <a:schemeClr val="accent2"/>
                  </a:solidFill>
                  <a:prstDash val="solid"/>
                </a:ln>
                <a:solidFill>
                  <a:srgbClr val="FFFFFF"/>
                </a:solidFill>
                <a:effectLst>
                  <a:outerShdw dist="38100" dir="2700000" algn="tl" rotWithShape="0">
                    <a:schemeClr val="accent2"/>
                  </a:outerShdw>
                </a:effectLst>
              </a:rPr>
              <a:t>moderate</a:t>
            </a:r>
          </a:p>
        </p:txBody>
      </p:sp>
      <p:sp>
        <p:nvSpPr>
          <p:cNvPr id="8" name="Rectangle 7"/>
          <p:cNvSpPr/>
          <p:nvPr/>
        </p:nvSpPr>
        <p:spPr>
          <a:xfrm>
            <a:off x="5264608" y="4184013"/>
            <a:ext cx="2095411" cy="769441"/>
          </a:xfrm>
          <a:prstGeom prst="rect">
            <a:avLst/>
          </a:prstGeom>
          <a:noFill/>
        </p:spPr>
        <p:txBody>
          <a:bodyPr wrap="squar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severe</a:t>
            </a:r>
          </a:p>
        </p:txBody>
      </p:sp>
    </p:spTree>
    <p:extLst>
      <p:ext uri="{BB962C8B-B14F-4D97-AF65-F5344CB8AC3E}">
        <p14:creationId xmlns:p14="http://schemas.microsoft.com/office/powerpoint/2010/main" val="563653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323" y="3870336"/>
            <a:ext cx="10515600" cy="4351338"/>
          </a:xfrm>
        </p:spPr>
        <p:txBody>
          <a:bodyPr/>
          <a:lstStyle/>
          <a:p>
            <a:r>
              <a:rPr lang="en-US" dirty="0">
                <a:latin typeface="Arial Rounded MT Bold" panose="020F0704030504030204" pitchFamily="34" charset="0"/>
              </a:rPr>
              <a:t>Normal variation in academic attainment.</a:t>
            </a:r>
          </a:p>
          <a:p>
            <a:r>
              <a:rPr lang="en-US" dirty="0">
                <a:latin typeface="Arial Rounded MT Bold" panose="020F0704030504030204" pitchFamily="34" charset="0"/>
              </a:rPr>
              <a:t>Intellectual disability.</a:t>
            </a:r>
          </a:p>
          <a:p>
            <a:r>
              <a:rPr lang="en-US" dirty="0">
                <a:latin typeface="Arial Rounded MT Bold" panose="020F0704030504030204" pitchFamily="34" charset="0"/>
              </a:rPr>
              <a:t>Neurological or sensory disorders.</a:t>
            </a:r>
          </a:p>
          <a:p>
            <a:r>
              <a:rPr lang="en-US" dirty="0">
                <a:latin typeface="Arial Rounded MT Bold" panose="020F0704030504030204" pitchFamily="34" charset="0"/>
              </a:rPr>
              <a:t>ADHD.</a:t>
            </a:r>
          </a:p>
          <a:p>
            <a:r>
              <a:rPr lang="en-US" dirty="0">
                <a:latin typeface="Arial Rounded MT Bold" panose="020F0704030504030204" pitchFamily="34" charset="0"/>
              </a:rPr>
              <a:t>Psychotic disorder.</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4513" y="258945"/>
            <a:ext cx="5297585" cy="3178551"/>
          </a:xfrm>
          <a:prstGeom prst="rect">
            <a:avLst/>
          </a:prstGeom>
        </p:spPr>
      </p:pic>
    </p:spTree>
    <p:extLst>
      <p:ext uri="{BB962C8B-B14F-4D97-AF65-F5344CB8AC3E}">
        <p14:creationId xmlns:p14="http://schemas.microsoft.com/office/powerpoint/2010/main" val="194648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Development , course and prognosis</a:t>
            </a:r>
          </a:p>
        </p:txBody>
      </p:sp>
      <p:sp>
        <p:nvSpPr>
          <p:cNvPr id="3" name="Content Placeholder 2"/>
          <p:cNvSpPr>
            <a:spLocks noGrp="1"/>
          </p:cNvSpPr>
          <p:nvPr>
            <p:ph idx="1"/>
          </p:nvPr>
        </p:nvSpPr>
        <p:spPr>
          <a:xfrm>
            <a:off x="765773" y="1762251"/>
            <a:ext cx="10515600" cy="4351338"/>
          </a:xfrm>
        </p:spPr>
        <p:txBody>
          <a:bodyPr>
            <a:normAutofit fontScale="92500" lnSpcReduction="10000"/>
          </a:bodyPr>
          <a:lstStyle/>
          <a:p>
            <a:r>
              <a:rPr lang="en-US" dirty="0">
                <a:latin typeface="Arial Rounded MT Bold" panose="020F0704030504030204" pitchFamily="34" charset="0"/>
              </a:rPr>
              <a:t>SLD is lifelong, but the course and clinical expression is variable. </a:t>
            </a:r>
          </a:p>
          <a:p>
            <a:pPr marL="0" indent="0">
              <a:buNone/>
            </a:pPr>
            <a:r>
              <a:rPr lang="en-US" dirty="0">
                <a:latin typeface="Arial Rounded MT Bold" panose="020F0704030504030204" pitchFamily="34" charset="0"/>
              </a:rPr>
              <a:t>Depending on the range and severity of the </a:t>
            </a:r>
            <a:r>
              <a:rPr lang="en-US" dirty="0" err="1">
                <a:latin typeface="Arial Rounded MT Bold" panose="020F0704030504030204" pitchFamily="34" charset="0"/>
              </a:rPr>
              <a:t>disability,comorbidities</a:t>
            </a:r>
            <a:r>
              <a:rPr lang="en-US" dirty="0">
                <a:latin typeface="Arial Rounded MT Bold" panose="020F0704030504030204" pitchFamily="34" charset="0"/>
              </a:rPr>
              <a:t> and available support system and intervention.</a:t>
            </a:r>
          </a:p>
          <a:p>
            <a:r>
              <a:rPr lang="en-US" dirty="0">
                <a:latin typeface="Arial Rounded MT Bold" panose="020F0704030504030204" pitchFamily="34" charset="0"/>
              </a:rPr>
              <a:t>Changes in manifestation of symptoms occur with </a:t>
            </a:r>
            <a:r>
              <a:rPr lang="en-US" dirty="0" err="1">
                <a:latin typeface="Arial Rounded MT Bold" panose="020F0704030504030204" pitchFamily="34" charset="0"/>
              </a:rPr>
              <a:t>age,so</a:t>
            </a:r>
            <a:r>
              <a:rPr lang="en-US" dirty="0">
                <a:latin typeface="Arial Rounded MT Bold" panose="020F0704030504030204" pitchFamily="34" charset="0"/>
              </a:rPr>
              <a:t> that the individual can have a persistent or shifting array of learning difficulties across the lifespan.</a:t>
            </a:r>
          </a:p>
          <a:p>
            <a:pPr lvl="0"/>
            <a:r>
              <a:rPr lang="en-US" b="1" dirty="0">
                <a:solidFill>
                  <a:srgbClr val="FF0000"/>
                </a:solidFill>
                <a:latin typeface="Arial Rounded MT Bold" panose="020F0704030504030204" pitchFamily="34" charset="0"/>
              </a:rPr>
              <a:t>the earlier the diagnosis for SLD, the better the prognosis</a:t>
            </a:r>
            <a:r>
              <a:rPr lang="en-US" b="1" dirty="0">
                <a:solidFill>
                  <a:srgbClr val="404040"/>
                </a:solidFill>
                <a:latin typeface="Arial Rounded MT Bold" panose="020F0704030504030204" pitchFamily="34" charset="0"/>
              </a:rPr>
              <a:t>. As early diagnosis allows for early intervention and </a:t>
            </a:r>
            <a:r>
              <a:rPr lang="en-US" dirty="0">
                <a:solidFill>
                  <a:srgbClr val="404040"/>
                </a:solidFill>
                <a:latin typeface="Arial Rounded MT Bold" panose="020F0704030504030204" pitchFamily="34" charset="0"/>
              </a:rPr>
              <a:t>many who receive early intervention are actually able to do well academically and go on to pursue higher education.</a:t>
            </a:r>
            <a:endParaRPr lang="en-US" sz="3200" dirty="0">
              <a:latin typeface="Arial Rounded MT Bold" panose="020F0704030504030204" pitchFamily="34" charset="0"/>
            </a:endParaRPr>
          </a:p>
          <a:p>
            <a:endParaRPr lang="en-US" dirty="0"/>
          </a:p>
        </p:txBody>
      </p:sp>
    </p:spTree>
    <p:extLst>
      <p:ext uri="{BB962C8B-B14F-4D97-AF65-F5344CB8AC3E}">
        <p14:creationId xmlns:p14="http://schemas.microsoft.com/office/powerpoint/2010/main" val="2218537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40" y="347018"/>
            <a:ext cx="10515600" cy="1325563"/>
          </a:xfrm>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Rounded MT Bold" panose="020F0704030504030204" pitchFamily="34" charset="0"/>
              </a:rPr>
              <a:t>Treatment</a:t>
            </a:r>
            <a:r>
              <a:rPr lang="en-US" dirty="0">
                <a:latin typeface="Arial Rounded MT Bold" panose="020F0704030504030204" pitchFamily="34" charset="0"/>
              </a:rPr>
              <a:t> </a:t>
            </a:r>
          </a:p>
        </p:txBody>
      </p:sp>
      <p:sp>
        <p:nvSpPr>
          <p:cNvPr id="3" name="Content Placeholder 2"/>
          <p:cNvSpPr>
            <a:spLocks noGrp="1"/>
          </p:cNvSpPr>
          <p:nvPr>
            <p:ph idx="1"/>
          </p:nvPr>
        </p:nvSpPr>
        <p:spPr/>
        <p:txBody>
          <a:bodyPr>
            <a:normAutofit fontScale="62500" lnSpcReduction="20000"/>
          </a:bodyPr>
          <a:lstStyle/>
          <a:p>
            <a:pPr marL="457200" indent="-361950">
              <a:buSzPts val="2100"/>
              <a:buFont typeface="Gill Sans"/>
              <a:buChar char="•"/>
            </a:pPr>
            <a:r>
              <a:rPr lang="en-US" dirty="0">
                <a:solidFill>
                  <a:srgbClr val="404040"/>
                </a:solidFill>
                <a:latin typeface="Arial Rounded MT Bold" panose="020F0704030504030204" pitchFamily="34" charset="0"/>
              </a:rPr>
              <a:t>Intense </a:t>
            </a:r>
            <a:r>
              <a:rPr lang="en-US" b="1" dirty="0">
                <a:solidFill>
                  <a:srgbClr val="404040"/>
                </a:solidFill>
                <a:latin typeface="Arial Rounded MT Bold" panose="020F0704030504030204" pitchFamily="34" charset="0"/>
              </a:rPr>
              <a:t>educational interventions </a:t>
            </a:r>
            <a:r>
              <a:rPr lang="en-US" dirty="0">
                <a:solidFill>
                  <a:srgbClr val="404040"/>
                </a:solidFill>
                <a:latin typeface="Arial Rounded MT Bold" panose="020F0704030504030204" pitchFamily="34" charset="0"/>
              </a:rPr>
              <a:t>(special classrooms, </a:t>
            </a:r>
            <a:r>
              <a:rPr lang="en-US" dirty="0" err="1">
                <a:solidFill>
                  <a:srgbClr val="404040"/>
                </a:solidFill>
                <a:latin typeface="Arial Rounded MT Bold" panose="020F0704030504030204" pitchFamily="34" charset="0"/>
              </a:rPr>
              <a:t>remedials</a:t>
            </a:r>
            <a:r>
              <a:rPr lang="en-US" dirty="0">
                <a:solidFill>
                  <a:srgbClr val="404040"/>
                </a:solidFill>
                <a:latin typeface="Arial Rounded MT Bold" panose="020F0704030504030204" pitchFamily="34" charset="0"/>
              </a:rPr>
              <a:t>, or Systematic individualized education tailored to child’s specific needs ”1 to 1 tutoring”) and </a:t>
            </a:r>
            <a:r>
              <a:rPr lang="en-US" b="1" dirty="0">
                <a:solidFill>
                  <a:srgbClr val="404040"/>
                </a:solidFill>
                <a:latin typeface="Arial Rounded MT Bold" panose="020F0704030504030204" pitchFamily="34" charset="0"/>
              </a:rPr>
              <a:t>behavioral techniques.</a:t>
            </a:r>
          </a:p>
          <a:p>
            <a:pPr marL="457200" indent="-361950">
              <a:buSzPts val="2100"/>
              <a:buFont typeface="Gill Sans"/>
              <a:buChar char="•"/>
            </a:pPr>
            <a:endParaRPr lang="en-US" b="1" dirty="0">
              <a:solidFill>
                <a:srgbClr val="404040"/>
              </a:solidFill>
              <a:latin typeface="Arial Rounded MT Bold" panose="020F0704030504030204" pitchFamily="34" charset="0"/>
            </a:endParaRPr>
          </a:p>
          <a:p>
            <a:pPr marL="457200" indent="-361950">
              <a:buSzPts val="2100"/>
              <a:buFont typeface="Gill Sans"/>
              <a:buChar char="•"/>
            </a:pPr>
            <a:r>
              <a:rPr lang="en-US" b="1" dirty="0">
                <a:solidFill>
                  <a:srgbClr val="404040"/>
                </a:solidFill>
                <a:latin typeface="Arial Rounded MT Bold" panose="020F0704030504030204" pitchFamily="34" charset="0"/>
              </a:rPr>
              <a:t>Some tips: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Slow down instructions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Keep eye contact to make sure the student is engaged</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Know your student and build rapport</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Practice small games before playing on a larger scale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Peering partners may be affective </a:t>
            </a:r>
          </a:p>
          <a:p>
            <a:pPr marL="552450" indent="-457200">
              <a:buSzPts val="2100"/>
              <a:buFont typeface="Courier New" panose="02070309020205020404" pitchFamily="49" charset="0"/>
              <a:buChar char="o"/>
            </a:pPr>
            <a:r>
              <a:rPr lang="en-US" b="1" dirty="0">
                <a:solidFill>
                  <a:srgbClr val="404040"/>
                </a:solidFill>
                <a:latin typeface="Arial Rounded MT Bold" panose="020F0704030504030204" pitchFamily="34" charset="0"/>
              </a:rPr>
              <a:t>BE PATIENT</a:t>
            </a:r>
          </a:p>
          <a:p>
            <a:pPr marL="95250" indent="0">
              <a:buSzPts val="2100"/>
              <a:buNone/>
            </a:pPr>
            <a:endParaRPr lang="en-US" b="1" dirty="0">
              <a:solidFill>
                <a:srgbClr val="404040"/>
              </a:solidFill>
            </a:endParaRPr>
          </a:p>
        </p:txBody>
      </p:sp>
    </p:spTree>
    <p:extLst>
      <p:ext uri="{BB962C8B-B14F-4D97-AF65-F5344CB8AC3E}">
        <p14:creationId xmlns:p14="http://schemas.microsoft.com/office/powerpoint/2010/main" val="2898610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30" y="-150923"/>
            <a:ext cx="10515600" cy="1325563"/>
          </a:xfrm>
        </p:spPr>
        <p:txBody>
          <a:bodyPr>
            <a:normAutofit/>
          </a:bodyPr>
          <a:lstStyle/>
          <a:p>
            <a:r>
              <a:rPr lang="en-US" sz="3200" dirty="0">
                <a:latin typeface="Arial Rounded MT Bold" panose="020F0704030504030204" pitchFamily="34" charset="0"/>
              </a:rPr>
              <a:t>Children with learning disabilities can sill be gifted and talented.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011" y="1220175"/>
            <a:ext cx="3159659" cy="37934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741" y="759185"/>
            <a:ext cx="3546978" cy="42543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860" y="759185"/>
            <a:ext cx="3640121" cy="4254392"/>
          </a:xfrm>
          <a:prstGeom prst="rect">
            <a:avLst/>
          </a:prstGeom>
        </p:spPr>
      </p:pic>
      <p:sp>
        <p:nvSpPr>
          <p:cNvPr id="7" name="TextBox 6"/>
          <p:cNvSpPr txBox="1"/>
          <p:nvPr/>
        </p:nvSpPr>
        <p:spPr>
          <a:xfrm>
            <a:off x="521330" y="5142368"/>
            <a:ext cx="2927340" cy="1477328"/>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Alexander Graham Bell</a:t>
            </a:r>
          </a:p>
          <a:p>
            <a:endParaRPr lang="en-US" dirty="0"/>
          </a:p>
          <a:p>
            <a:r>
              <a:rPr lang="en-US" dirty="0"/>
              <a:t>Struggled with traditional schooling and it’s believed that he had dyslexia.</a:t>
            </a:r>
          </a:p>
        </p:txBody>
      </p:sp>
      <p:sp>
        <p:nvSpPr>
          <p:cNvPr id="8" name="TextBox 7"/>
          <p:cNvSpPr txBox="1"/>
          <p:nvPr/>
        </p:nvSpPr>
        <p:spPr>
          <a:xfrm>
            <a:off x="3830606" y="5103674"/>
            <a:ext cx="3259247" cy="1754326"/>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Leonardo Da Vinci</a:t>
            </a:r>
          </a:p>
          <a:p>
            <a:endParaRPr lang="en-US" dirty="0"/>
          </a:p>
          <a:p>
            <a:r>
              <a:rPr lang="en-US" dirty="0"/>
              <a:t>Considered to have had learning disability and particularly dyslexia. He overcame his disability by creating arts.</a:t>
            </a:r>
          </a:p>
        </p:txBody>
      </p:sp>
      <p:sp>
        <p:nvSpPr>
          <p:cNvPr id="9" name="TextBox 8"/>
          <p:cNvSpPr txBox="1"/>
          <p:nvPr/>
        </p:nvSpPr>
        <p:spPr>
          <a:xfrm>
            <a:off x="7994210" y="5013577"/>
            <a:ext cx="3503691" cy="1477328"/>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Pablo Picasso</a:t>
            </a:r>
          </a:p>
          <a:p>
            <a:pPr algn="ctr"/>
            <a:endParaRPr lang="en-US" dirty="0"/>
          </a:p>
          <a:p>
            <a:pPr algn="ctr"/>
            <a:r>
              <a:rPr lang="en-US" dirty="0"/>
              <a:t>He had difficulties in reading and it’s believed that he was showing symptoms of ADHD.</a:t>
            </a:r>
          </a:p>
        </p:txBody>
      </p:sp>
    </p:spTree>
    <p:extLst>
      <p:ext uri="{BB962C8B-B14F-4D97-AF65-F5344CB8AC3E}">
        <p14:creationId xmlns:p14="http://schemas.microsoft.com/office/powerpoint/2010/main" val="3629364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64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379" y="599794"/>
            <a:ext cx="10515600" cy="1325563"/>
          </a:xfrm>
        </p:spPr>
        <p:txBody>
          <a:bodyPr/>
          <a:lstStyle/>
          <a:p>
            <a:r>
              <a:rPr lang="en-US" dirty="0">
                <a:cs typeface="Andalus" panose="02020603050405020304" pitchFamily="18" charset="-78"/>
              </a:rPr>
              <a:t>Learning disability VS learning disorder </a:t>
            </a:r>
          </a:p>
        </p:txBody>
      </p:sp>
      <p:sp>
        <p:nvSpPr>
          <p:cNvPr id="3" name="Content Placeholder 2"/>
          <p:cNvSpPr>
            <a:spLocks noGrp="1"/>
          </p:cNvSpPr>
          <p:nvPr>
            <p:ph idx="1"/>
          </p:nvPr>
        </p:nvSpPr>
        <p:spPr/>
        <p:txBody>
          <a:bodyPr/>
          <a:lstStyle/>
          <a:p>
            <a:pPr marL="0" indent="0">
              <a:buNone/>
            </a:pPr>
            <a:r>
              <a:rPr lang="en-US" b="1" u="sng" dirty="0">
                <a:latin typeface="Arial Rounded MT Bold" panose="020F0704030504030204" pitchFamily="34" charset="0"/>
              </a:rPr>
              <a:t>Learning disorder is a diagnostic term</a:t>
            </a:r>
            <a:r>
              <a:rPr lang="en-US" u="sng" dirty="0">
                <a:latin typeface="Arial Rounded MT Bold" panose="020F0704030504030204" pitchFamily="34" charset="0"/>
              </a:rPr>
              <a:t>. </a:t>
            </a:r>
            <a:r>
              <a:rPr lang="en-US" dirty="0">
                <a:latin typeface="Arial Rounded MT Bold" panose="020F0704030504030204" pitchFamily="34" charset="0"/>
              </a:rPr>
              <a:t>A psychiatric diagnoses a person with a learning disorder based on a list of symptoms. </a:t>
            </a:r>
          </a:p>
          <a:p>
            <a:pPr marL="0" indent="0">
              <a:buNone/>
            </a:pPr>
            <a:endParaRPr lang="en-US" dirty="0">
              <a:latin typeface="Arial Rounded MT Bold" panose="020F0704030504030204" pitchFamily="34" charset="0"/>
            </a:endParaRPr>
          </a:p>
          <a:p>
            <a:pPr marL="0" indent="0">
              <a:buNone/>
            </a:pPr>
            <a:r>
              <a:rPr lang="en-US" b="1" u="sng" dirty="0">
                <a:latin typeface="Arial Rounded MT Bold" panose="020F0704030504030204" pitchFamily="34" charset="0"/>
              </a:rPr>
              <a:t>Learning disability is a </a:t>
            </a:r>
            <a:r>
              <a:rPr lang="en-US" b="1" u="sng" dirty="0" err="1">
                <a:latin typeface="Arial Rounded MT Bold" panose="020F0704030504030204" pitchFamily="34" charset="0"/>
              </a:rPr>
              <a:t>legal,social</a:t>
            </a:r>
            <a:r>
              <a:rPr lang="en-US" b="1" u="sng" dirty="0">
                <a:latin typeface="Arial Rounded MT Bold" panose="020F0704030504030204" pitchFamily="34" charset="0"/>
              </a:rPr>
              <a:t> term</a:t>
            </a:r>
            <a:r>
              <a:rPr lang="en-US" u="sng" dirty="0">
                <a:latin typeface="Arial Rounded MT Bold" panose="020F0704030504030204" pitchFamily="34" charset="0"/>
              </a:rPr>
              <a:t>. </a:t>
            </a:r>
            <a:r>
              <a:rPr lang="en-US" dirty="0">
                <a:latin typeface="Arial Rounded MT Bold" panose="020F0704030504030204" pitchFamily="34" charset="0"/>
              </a:rPr>
              <a:t>A public school identifies a student with a learning disability</a:t>
            </a:r>
          </a:p>
        </p:txBody>
      </p:sp>
    </p:spTree>
    <p:extLst>
      <p:ext uri="{BB962C8B-B14F-4D97-AF65-F5344CB8AC3E}">
        <p14:creationId xmlns:p14="http://schemas.microsoft.com/office/powerpoint/2010/main" val="72965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740" y="381310"/>
            <a:ext cx="10515600" cy="1325563"/>
          </a:xfrm>
        </p:spPr>
        <p:txBody>
          <a:bodyPr>
            <a:normAutofit fontScale="90000"/>
          </a:bodyPr>
          <a:lstStyle/>
          <a:p>
            <a:r>
              <a:rPr lang="en-US" sz="5400" b="1" dirty="0">
                <a:latin typeface="Arial Rounded MT Bold" panose="020F0704030504030204" pitchFamily="34" charset="0"/>
              </a:rPr>
              <a:t>Specific learning disorder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1635" y="2249488"/>
            <a:ext cx="3345555" cy="3541712"/>
          </a:xfrm>
        </p:spPr>
      </p:pic>
      <p:sp>
        <p:nvSpPr>
          <p:cNvPr id="5" name="TextBox 4"/>
          <p:cNvSpPr txBox="1"/>
          <p:nvPr/>
        </p:nvSpPr>
        <p:spPr>
          <a:xfrm>
            <a:off x="1206631" y="1891080"/>
            <a:ext cx="6325385"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t>Definition</a:t>
            </a:r>
          </a:p>
          <a:p>
            <a:pPr marL="285750" indent="-285750">
              <a:buFont typeface="Wingdings" panose="05000000000000000000" pitchFamily="2" charset="2"/>
              <a:buChar char="ü"/>
            </a:pPr>
            <a:r>
              <a:rPr lang="en-US" dirty="0"/>
              <a:t>Types</a:t>
            </a:r>
          </a:p>
          <a:p>
            <a:pPr marL="285750" indent="-285750">
              <a:buFont typeface="Wingdings" panose="05000000000000000000" pitchFamily="2" charset="2"/>
              <a:buChar char="ü"/>
            </a:pPr>
            <a:r>
              <a:rPr lang="en-US" dirty="0"/>
              <a:t>Etiology</a:t>
            </a:r>
          </a:p>
          <a:p>
            <a:pPr marL="285750" indent="-285750">
              <a:buFont typeface="Wingdings" panose="05000000000000000000" pitchFamily="2" charset="2"/>
              <a:buChar char="ü"/>
            </a:pPr>
            <a:r>
              <a:rPr lang="en-US" dirty="0"/>
              <a:t>Epidemiology</a:t>
            </a:r>
          </a:p>
          <a:p>
            <a:pPr marL="285750" indent="-285750">
              <a:buFont typeface="Wingdings" panose="05000000000000000000" pitchFamily="2" charset="2"/>
              <a:buChar char="ü"/>
            </a:pPr>
            <a:r>
              <a:rPr lang="en-US" dirty="0"/>
              <a:t>Development and course </a:t>
            </a:r>
          </a:p>
          <a:p>
            <a:pPr marL="285750" indent="-285750">
              <a:buFont typeface="Wingdings" panose="05000000000000000000" pitchFamily="2" charset="2"/>
              <a:buChar char="ü"/>
            </a:pPr>
            <a:r>
              <a:rPr lang="en-US" dirty="0"/>
              <a:t>DSM5 criteria</a:t>
            </a:r>
          </a:p>
          <a:p>
            <a:pPr marL="285750" indent="-285750">
              <a:buFont typeface="Wingdings" panose="05000000000000000000" pitchFamily="2" charset="2"/>
              <a:buChar char="ü"/>
            </a:pPr>
            <a:r>
              <a:rPr lang="en-US" dirty="0"/>
              <a:t>Severity </a:t>
            </a:r>
          </a:p>
          <a:p>
            <a:pPr marL="285750" indent="-285750">
              <a:buFont typeface="Wingdings" panose="05000000000000000000" pitchFamily="2" charset="2"/>
              <a:buChar char="ü"/>
            </a:pPr>
            <a:r>
              <a:rPr lang="en-US" dirty="0"/>
              <a:t>Differential diagnosis</a:t>
            </a:r>
          </a:p>
          <a:p>
            <a:pPr marL="285750" indent="-285750">
              <a:buFont typeface="Wingdings" panose="05000000000000000000" pitchFamily="2" charset="2"/>
              <a:buChar char="ü"/>
            </a:pPr>
            <a:r>
              <a:rPr lang="en-US" dirty="0"/>
              <a:t>Treatment </a:t>
            </a:r>
          </a:p>
        </p:txBody>
      </p:sp>
    </p:spTree>
    <p:extLst>
      <p:ext uri="{BB962C8B-B14F-4D97-AF65-F5344CB8AC3E}">
        <p14:creationId xmlns:p14="http://schemas.microsoft.com/office/powerpoint/2010/main" val="427628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27" y="1511566"/>
            <a:ext cx="10515600" cy="1325563"/>
          </a:xfrm>
        </p:spPr>
        <p:txBody>
          <a:bodyPr/>
          <a:lstStyle/>
          <a:p>
            <a:r>
              <a:rPr lang="en-US" dirty="0">
                <a:latin typeface="Arial Rounded MT Bold" panose="020F0704030504030204" pitchFamily="34" charset="0"/>
              </a:rPr>
              <a:t>Definition of SLD </a:t>
            </a:r>
          </a:p>
        </p:txBody>
      </p:sp>
      <p:sp>
        <p:nvSpPr>
          <p:cNvPr id="3" name="Content Placeholder 2"/>
          <p:cNvSpPr>
            <a:spLocks noGrp="1"/>
          </p:cNvSpPr>
          <p:nvPr>
            <p:ph idx="1"/>
          </p:nvPr>
        </p:nvSpPr>
        <p:spPr>
          <a:xfrm>
            <a:off x="320310" y="2837129"/>
            <a:ext cx="10515600" cy="4351338"/>
          </a:xfrm>
        </p:spPr>
        <p:txBody>
          <a:bodyPr/>
          <a:lstStyle/>
          <a:p>
            <a:pPr marL="0" indent="0">
              <a:buNone/>
            </a:pPr>
            <a:r>
              <a:rPr lang="en-US" dirty="0"/>
              <a:t>Specific learning disorders are</a:t>
            </a:r>
            <a:r>
              <a:rPr lang="en-US" b="1" dirty="0">
                <a:solidFill>
                  <a:srgbClr val="FF0000"/>
                </a:solidFill>
              </a:rPr>
              <a:t> neurodevelopmental </a:t>
            </a:r>
            <a:r>
              <a:rPr lang="en-US" dirty="0"/>
              <a:t>disorders that are typically diagnosed in </a:t>
            </a:r>
            <a:r>
              <a:rPr lang="en-US" b="1" dirty="0">
                <a:solidFill>
                  <a:srgbClr val="FF0000"/>
                </a:solidFill>
              </a:rPr>
              <a:t>early school-aged children</a:t>
            </a:r>
            <a:r>
              <a:rPr lang="en-US" dirty="0"/>
              <a:t>, although may not be recognized until adulthood. They are characterized by a </a:t>
            </a:r>
            <a:r>
              <a:rPr lang="en-US" b="1" dirty="0">
                <a:solidFill>
                  <a:srgbClr val="FF0000"/>
                </a:solidFill>
              </a:rPr>
              <a:t>persistent impairment in at least one of three major areas: reading, written expression, and/or math.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790" y="-9582"/>
            <a:ext cx="2846711" cy="2846711"/>
          </a:xfrm>
          <a:prstGeom prst="rect">
            <a:avLst/>
          </a:prstGeom>
        </p:spPr>
      </p:pic>
    </p:spTree>
    <p:extLst>
      <p:ext uri="{BB962C8B-B14F-4D97-AF65-F5344CB8AC3E}">
        <p14:creationId xmlns:p14="http://schemas.microsoft.com/office/powerpoint/2010/main" val="281065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65" y="222855"/>
            <a:ext cx="10515600" cy="1325563"/>
          </a:xfrm>
        </p:spPr>
        <p:txBody>
          <a:bodyPr/>
          <a:lstStyle/>
          <a:p>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Rounded MT Bold" panose="020F0704030504030204" pitchFamily="34" charset="0"/>
              </a:rPr>
              <a:t>Dyslexia</a:t>
            </a:r>
            <a:r>
              <a:rPr lang="en-US" dirty="0"/>
              <a:t> </a:t>
            </a:r>
          </a:p>
        </p:txBody>
      </p:sp>
      <p:sp>
        <p:nvSpPr>
          <p:cNvPr id="3" name="Content Placeholder 2"/>
          <p:cNvSpPr>
            <a:spLocks noGrp="1"/>
          </p:cNvSpPr>
          <p:nvPr>
            <p:ph idx="1"/>
          </p:nvPr>
        </p:nvSpPr>
        <p:spPr>
          <a:xfrm>
            <a:off x="362689" y="1444391"/>
            <a:ext cx="10515600" cy="4351338"/>
          </a:xfrm>
        </p:spPr>
        <p:txBody>
          <a:bodyPr/>
          <a:lstStyle/>
          <a:p>
            <a:pPr marL="0" indent="0">
              <a:buNone/>
            </a:pPr>
            <a:r>
              <a:rPr lang="en-US" dirty="0">
                <a:latin typeface="Arial Rounded MT Bold" panose="020F0704030504030204" pitchFamily="34" charset="0"/>
              </a:rPr>
              <a:t>Difficulty learning reading. </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89" y="2900305"/>
            <a:ext cx="6636269" cy="3276658"/>
          </a:xfrm>
          <a:prstGeom prst="rect">
            <a:avLst/>
          </a:prstGeom>
        </p:spPr>
      </p:pic>
      <p:sp>
        <p:nvSpPr>
          <p:cNvPr id="5" name="TextBox 4"/>
          <p:cNvSpPr txBox="1"/>
          <p:nvPr/>
        </p:nvSpPr>
        <p:spPr>
          <a:xfrm>
            <a:off x="7258729" y="1640031"/>
            <a:ext cx="5693922" cy="1980029"/>
          </a:xfrm>
          <a:prstGeom prst="rect">
            <a:avLst/>
          </a:prstGeom>
          <a:noFill/>
        </p:spPr>
        <p:txBody>
          <a:bodyPr wrap="square" rtlCol="0">
            <a:spAutoFit/>
          </a:bodyPr>
          <a:lstStyle/>
          <a:p>
            <a:r>
              <a:rPr lang="en-US" dirty="0">
                <a:latin typeface="Arial Rounded MT Bold" panose="020F0704030504030204" pitchFamily="34" charset="0"/>
              </a:rPr>
              <a:t>Symptoms in children with dyslexia:</a:t>
            </a: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difficulty in recognizing words </a:t>
            </a:r>
            <a:endParaRPr lang="en-US" sz="1400" dirty="0">
              <a:latin typeface="Arial Rounded MT Bold" panose="020F0704030504030204" pitchFamily="34" charset="0"/>
            </a:endParaRP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Slow and inaccurate reading</a:t>
            </a:r>
            <a:endParaRPr lang="en-US" sz="1400" dirty="0">
              <a:latin typeface="Arial Rounded MT Bold" panose="020F0704030504030204" pitchFamily="34" charset="0"/>
            </a:endParaRP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poor comprehension</a:t>
            </a:r>
            <a:endParaRPr lang="en-US" sz="1400" dirty="0">
              <a:latin typeface="Arial Rounded MT Bold" panose="020F0704030504030204" pitchFamily="34" charset="0"/>
            </a:endParaRPr>
          </a:p>
          <a:p>
            <a:pPr marL="285750" lvl="0" indent="-298450">
              <a:lnSpc>
                <a:spcPct val="70000"/>
              </a:lnSpc>
              <a:spcBef>
                <a:spcPts val="1000"/>
              </a:spcBef>
              <a:buSzPts val="2000"/>
              <a:buFont typeface="Noto Sans Symbols"/>
              <a:buChar char="✔"/>
            </a:pPr>
            <a:r>
              <a:rPr lang="en-US" dirty="0">
                <a:latin typeface="Arial Rounded MT Bold" panose="020F0704030504030204" pitchFamily="34" charset="0"/>
              </a:rPr>
              <a:t>difficulties with spelling</a:t>
            </a:r>
          </a:p>
          <a:p>
            <a:pPr lvl="0">
              <a:lnSpc>
                <a:spcPct val="70000"/>
              </a:lnSpc>
              <a:spcBef>
                <a:spcPts val="1000"/>
              </a:spcBef>
              <a:buSzPts val="2000"/>
            </a:pPr>
            <a:endParaRPr lang="en-US" dirty="0">
              <a:latin typeface="Arial Rounded MT Bold" panose="020F0704030504030204" pitchFamily="34" charset="0"/>
            </a:endParaRPr>
          </a:p>
        </p:txBody>
      </p:sp>
      <p:sp>
        <p:nvSpPr>
          <p:cNvPr id="6" name="Rectangle 5"/>
          <p:cNvSpPr/>
          <p:nvPr/>
        </p:nvSpPr>
        <p:spPr>
          <a:xfrm>
            <a:off x="7336778" y="3926835"/>
            <a:ext cx="3870691" cy="1631216"/>
          </a:xfrm>
          <a:prstGeom prst="rect">
            <a:avLst/>
          </a:prstGeom>
        </p:spPr>
        <p:txBody>
          <a:bodyPr wrap="square">
            <a:spAutoFit/>
          </a:bodyPr>
          <a:lstStyle/>
          <a:p>
            <a:pPr marL="457200" lvl="0">
              <a:lnSpc>
                <a:spcPct val="100000"/>
              </a:lnSpc>
              <a:spcBef>
                <a:spcPts val="0"/>
              </a:spcBef>
              <a:buClr>
                <a:schemeClr val="dk1"/>
              </a:buClr>
              <a:buSzPts val="1800"/>
              <a:buNone/>
            </a:pPr>
            <a:endParaRPr lang="en-US" dirty="0">
              <a:solidFill>
                <a:schemeClr val="dk1"/>
              </a:solidFill>
            </a:endParaRPr>
          </a:p>
          <a:p>
            <a:pPr marL="101600" lvl="0">
              <a:lnSpc>
                <a:spcPct val="100000"/>
              </a:lnSpc>
              <a:spcBef>
                <a:spcPts val="0"/>
              </a:spcBef>
              <a:buClr>
                <a:schemeClr val="dk1"/>
              </a:buClr>
              <a:buSzPts val="2000"/>
            </a:pPr>
            <a:endParaRPr lang="en-US" sz="1600" i="1" dirty="0">
              <a:solidFill>
                <a:schemeClr val="dk1"/>
              </a:solidFill>
              <a:latin typeface="Arial Rounded MT Bold" panose="020F0704030504030204" pitchFamily="34" charset="0"/>
            </a:endParaRPr>
          </a:p>
          <a:p>
            <a:pPr marL="101600" lvl="0">
              <a:lnSpc>
                <a:spcPct val="100000"/>
              </a:lnSpc>
              <a:spcBef>
                <a:spcPts val="0"/>
              </a:spcBef>
              <a:buClr>
                <a:schemeClr val="dk1"/>
              </a:buClr>
              <a:buSzPts val="2000"/>
            </a:pPr>
            <a:r>
              <a:rPr lang="en-US" sz="1600" i="1" dirty="0">
                <a:solidFill>
                  <a:schemeClr val="dk1"/>
                </a:solidFill>
                <a:latin typeface="Arial Rounded MT Bold" panose="020F0704030504030204" pitchFamily="34" charset="0"/>
              </a:rPr>
              <a:t>*most common learning disability, with 20 percent of children in special education for a learning disability estimated to have dyslexia</a:t>
            </a:r>
            <a:r>
              <a:rPr lang="en-US" dirty="0">
                <a:solidFill>
                  <a:schemeClr val="dk1"/>
                </a:solidFill>
              </a:rPr>
              <a:t>.</a:t>
            </a:r>
          </a:p>
        </p:txBody>
      </p:sp>
    </p:spTree>
    <p:extLst>
      <p:ext uri="{BB962C8B-B14F-4D97-AF65-F5344CB8AC3E}">
        <p14:creationId xmlns:p14="http://schemas.microsoft.com/office/powerpoint/2010/main" val="14654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3219" b="38184"/>
          <a:stretch/>
        </p:blipFill>
        <p:spPr>
          <a:xfrm>
            <a:off x="1537547" y="0"/>
            <a:ext cx="9312704" cy="5767849"/>
          </a:xfrm>
        </p:spPr>
      </p:pic>
      <p:sp>
        <p:nvSpPr>
          <p:cNvPr id="5" name="TextBox 4"/>
          <p:cNvSpPr txBox="1"/>
          <p:nvPr/>
        </p:nvSpPr>
        <p:spPr>
          <a:xfrm>
            <a:off x="1762812" y="6033155"/>
            <a:ext cx="8248454" cy="646331"/>
          </a:xfrm>
          <a:prstGeom prst="rect">
            <a:avLst/>
          </a:prstGeom>
          <a:noFill/>
        </p:spPr>
        <p:txBody>
          <a:bodyPr wrap="square" rtlCol="0">
            <a:spAutoFit/>
          </a:bodyPr>
          <a:lstStyle/>
          <a:p>
            <a:r>
              <a:rPr lang="en-US" dirty="0">
                <a:latin typeface="Arial Rounded MT Bold" panose="020F0704030504030204" pitchFamily="34" charset="0"/>
              </a:rPr>
              <a:t>What you feel while reading or trying to read this is actually what a child with dyslexia experience every time he reads.</a:t>
            </a:r>
          </a:p>
        </p:txBody>
      </p:sp>
    </p:spTree>
    <p:extLst>
      <p:ext uri="{BB962C8B-B14F-4D97-AF65-F5344CB8AC3E}">
        <p14:creationId xmlns:p14="http://schemas.microsoft.com/office/powerpoint/2010/main" val="245915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website">
            <a:extLst>
              <a:ext uri="{FF2B5EF4-FFF2-40B4-BE49-F238E27FC236}">
                <a16:creationId xmlns:a16="http://schemas.microsoft.com/office/drawing/2014/main" id="{F800F1A8-D06C-B112-BF46-CF03AC9180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7550" y="643467"/>
            <a:ext cx="7096899" cy="5571066"/>
          </a:xfrm>
          <a:prstGeom prst="rect">
            <a:avLst/>
          </a:prstGeom>
        </p:spPr>
      </p:pic>
    </p:spTree>
    <p:extLst>
      <p:ext uri="{BB962C8B-B14F-4D97-AF65-F5344CB8AC3E}">
        <p14:creationId xmlns:p14="http://schemas.microsoft.com/office/powerpoint/2010/main" val="248778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businesscard, screenshot&#10;&#10;Description automatically generated">
            <a:extLst>
              <a:ext uri="{FF2B5EF4-FFF2-40B4-BE49-F238E27FC236}">
                <a16:creationId xmlns:a16="http://schemas.microsoft.com/office/drawing/2014/main" id="{ED9C2303-2674-B024-4D5E-E566656C0CE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3321" y="643467"/>
            <a:ext cx="7165358" cy="5571066"/>
          </a:xfrm>
          <a:prstGeom prst="rect">
            <a:avLst/>
          </a:prstGeom>
        </p:spPr>
      </p:pic>
    </p:spTree>
    <p:extLst>
      <p:ext uri="{BB962C8B-B14F-4D97-AF65-F5344CB8AC3E}">
        <p14:creationId xmlns:p14="http://schemas.microsoft.com/office/powerpoint/2010/main" val="3078738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1310</Words>
  <Application>Microsoft Office PowerPoint</Application>
  <PresentationFormat>Widescreen</PresentationFormat>
  <Paragraphs>123</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Circuit</vt:lpstr>
      <vt:lpstr>LeArning Disabilities </vt:lpstr>
      <vt:lpstr>Definition </vt:lpstr>
      <vt:lpstr>Learning disability VS learning disorder </vt:lpstr>
      <vt:lpstr>Specific learning disorder </vt:lpstr>
      <vt:lpstr>Definition of SLD </vt:lpstr>
      <vt:lpstr>Dyslexia </vt:lpstr>
      <vt:lpstr>PowerPoint Presentation</vt:lpstr>
      <vt:lpstr>PowerPoint Presentation</vt:lpstr>
      <vt:lpstr>PowerPoint Presentation</vt:lpstr>
      <vt:lpstr>PowerPoint Presentation</vt:lpstr>
      <vt:lpstr>PowerPoint Presentation</vt:lpstr>
      <vt:lpstr>Dysgraphia </vt:lpstr>
      <vt:lpstr>PowerPoint Presentation</vt:lpstr>
      <vt:lpstr>Dyscalculia</vt:lpstr>
      <vt:lpstr>Dyspraxia </vt:lpstr>
      <vt:lpstr>Visual processing disorders</vt:lpstr>
      <vt:lpstr>Auditory processing disorder</vt:lpstr>
      <vt:lpstr>Nonverbal learning disabilities</vt:lpstr>
      <vt:lpstr>PowerPoint Presentation</vt:lpstr>
      <vt:lpstr>Epidemiology </vt:lpstr>
      <vt:lpstr>DSM5 criteria for diagnosis </vt:lpstr>
      <vt:lpstr>Severity </vt:lpstr>
      <vt:lpstr>PowerPoint Presentation</vt:lpstr>
      <vt:lpstr>Development , course and prognosis</vt:lpstr>
      <vt:lpstr>Treatment </vt:lpstr>
      <vt:lpstr>Children with learning disabilities can sill be gifted and talented.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dc:title>
  <dc:creator>TCC</dc:creator>
  <cp:lastModifiedBy>qusai alkhatib</cp:lastModifiedBy>
  <cp:revision>45</cp:revision>
  <dcterms:created xsi:type="dcterms:W3CDTF">2022-08-16T20:48:04Z</dcterms:created>
  <dcterms:modified xsi:type="dcterms:W3CDTF">2023-07-22T13:45:44Z</dcterms:modified>
</cp:coreProperties>
</file>