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92" r:id="rId4"/>
    <p:sldId id="293" r:id="rId5"/>
    <p:sldId id="287" r:id="rId6"/>
    <p:sldId id="294" r:id="rId7"/>
    <p:sldId id="295" r:id="rId8"/>
    <p:sldId id="296" r:id="rId9"/>
    <p:sldId id="29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6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494E-1B36-46E0-AF4F-D90ACEBA09D7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DF0BA-EDCB-43EF-8893-613456F80A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231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7262-790B-4F9A-A4F6-43A0D83F3C7B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01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DF0BA-EDCB-43EF-8893-613456F80A76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087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50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68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95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9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70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05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787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743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59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723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055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B751-6EB8-4DA2-B345-6C87F3DDF54C}" type="datetimeFigureOut">
              <a:rPr lang="en-MY" smtClean="0"/>
              <a:t>6/3/2023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19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7.wmf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https://en.wikipedia.org/wiki/Chemical_substance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737" y="692696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737" y="4756740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 WAQAR  AL-KUBAISY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342" y="1716749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6065487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4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March  2023 </a:t>
            </a:r>
            <a:endParaRPr lang="en-MY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623" y="2878606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Occupation Health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Program  &amp;</a:t>
            </a:r>
            <a:r>
              <a:rPr lang="ar-JO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ramond" pitchFamily="18" charset="0"/>
            </a:endParaRPr>
          </a:p>
          <a:p>
            <a:pPr algn="ctr" rtl="1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Occupational Health Services</a:t>
            </a:r>
            <a:endParaRPr lang="en-MY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537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07969"/>
            <a:ext cx="49545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  <a:latin typeface="Garamond" pitchFamily="18" charset="0"/>
              </a:rPr>
              <a:t>Rehabilitation types include</a:t>
            </a:r>
            <a:r>
              <a:rPr lang="en-US" sz="2600" b="1" dirty="0">
                <a:latin typeface="Garamond" pitchFamily="18" charset="0"/>
              </a:rPr>
              <a:t>:</a:t>
            </a:r>
            <a:endParaRPr lang="en-MY" sz="26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39" y="600412"/>
            <a:ext cx="9010070" cy="172354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A– Psychosocial services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ar-EG" dirty="0">
                <a:latin typeface="Garamond" pitchFamily="18" charset="0"/>
              </a:rPr>
              <a:t>:</a:t>
            </a:r>
            <a:r>
              <a:rPr lang="ar-EG" sz="1400" dirty="0">
                <a:latin typeface="Garamond" pitchFamily="18" charset="0"/>
              </a:rPr>
              <a:t>تأهيل نفسي وإجتماعي</a:t>
            </a:r>
            <a:endParaRPr lang="en-MY" sz="1400" dirty="0">
              <a:latin typeface="Garamond" pitchFamily="18" charset="0"/>
            </a:endParaRPr>
          </a:p>
          <a:p>
            <a:pPr lvl="0"/>
            <a:r>
              <a:rPr lang="en-US" sz="2600" b="1" dirty="0">
                <a:latin typeface="Garamond" pitchFamily="18" charset="0"/>
              </a:rPr>
              <a:t>Family counseling</a:t>
            </a:r>
            <a:r>
              <a:rPr lang="en-US" sz="2600" dirty="0">
                <a:latin typeface="Garamond" pitchFamily="18" charset="0"/>
              </a:rPr>
              <a:t>.</a:t>
            </a:r>
            <a:endParaRPr lang="en-MY" sz="2600" dirty="0">
              <a:latin typeface="Garamond" pitchFamily="18" charset="0"/>
            </a:endParaRPr>
          </a:p>
          <a:p>
            <a:pPr lvl="0"/>
            <a:r>
              <a:rPr lang="en-US" sz="2600" dirty="0"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Social, psychiatric and recreation services</a:t>
            </a:r>
            <a:r>
              <a:rPr lang="en-US" sz="2600" dirty="0">
                <a:latin typeface="Garamond" pitchFamily="18" charset="0"/>
              </a:rPr>
              <a:t>.</a:t>
            </a:r>
            <a:endParaRPr lang="en-MY" sz="2600" dirty="0">
              <a:latin typeface="Garamond" pitchFamily="18" charset="0"/>
            </a:endParaRPr>
          </a:p>
          <a:p>
            <a:r>
              <a:rPr lang="en-US" sz="2600" dirty="0">
                <a:latin typeface="Garamond" pitchFamily="18" charset="0"/>
              </a:rPr>
              <a:t>All these tasks are carried by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psychologist and psychiatrist</a:t>
            </a:r>
            <a:endParaRPr lang="en-MY" sz="2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2323961"/>
            <a:ext cx="6743260" cy="2062103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B- Medical services </a:t>
            </a:r>
            <a:r>
              <a:rPr lang="ar-EG" dirty="0">
                <a:latin typeface="Garamond" pitchFamily="18" charset="0"/>
              </a:rPr>
              <a:t>تأهيل طبي:</a:t>
            </a:r>
            <a:endParaRPr lang="en-MY" dirty="0">
              <a:latin typeface="Garamond" pitchFamily="18" charset="0"/>
            </a:endParaRPr>
          </a:p>
          <a:p>
            <a:pPr marL="285750" lvl="0">
              <a:buFont typeface="Wingdings" pitchFamily="2" charset="2"/>
              <a:buChar char="Ø"/>
            </a:pPr>
            <a:r>
              <a:rPr lang="en-US" dirty="0"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Diagnosis</a:t>
            </a:r>
            <a:endParaRPr lang="en-MY" sz="26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 Treatment</a:t>
            </a:r>
            <a:endParaRPr lang="en-MY" sz="26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 Follow up</a:t>
            </a:r>
            <a:endParaRPr lang="en-MY" sz="2600" b="1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All these tasks are carried by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industrial doctor</a:t>
            </a:r>
            <a:r>
              <a:rPr lang="en-US" sz="2400" dirty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930" y="4725144"/>
            <a:ext cx="77403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u="sng" dirty="0"/>
              <a:t>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C- Vocational services</a:t>
            </a:r>
            <a:r>
              <a:rPr lang="en-US" sz="2800" u="sng" dirty="0">
                <a:latin typeface="Garamond" pitchFamily="18" charset="0"/>
              </a:rPr>
              <a:t>: </a:t>
            </a:r>
            <a:r>
              <a:rPr lang="ar-EG" sz="2000" dirty="0">
                <a:latin typeface="Garamond" pitchFamily="18" charset="0"/>
              </a:rPr>
              <a:t>تأهيل مهني</a:t>
            </a:r>
            <a:endParaRPr lang="en-MY" sz="2000" dirty="0"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Vocational assessment and attitude exploration</a:t>
            </a:r>
            <a:endParaRPr lang="en-MY" sz="26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Vocational training.</a:t>
            </a:r>
            <a:endParaRPr lang="en-MY" sz="26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Placement in a suitable job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7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18" y="363047"/>
            <a:ext cx="1584176" cy="11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5681" y="44624"/>
            <a:ext cx="3108319" cy="1200329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000" b="1" dirty="0">
                <a:solidFill>
                  <a:srgbClr val="7030A0"/>
                </a:solidFill>
                <a:latin typeface="Garamond" pitchFamily="18" charset="0"/>
              </a:rPr>
              <a:t>Occupational Health Services </a:t>
            </a:r>
          </a:p>
          <a:p>
            <a:r>
              <a:rPr lang="en-US" sz="1000" dirty="0">
                <a:latin typeface="Garamond" pitchFamily="18" charset="0"/>
              </a:rPr>
              <a:t>Promotion of workers' health.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Prevention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Control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Rehabilitation and compensation of the disabled workers.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-</a:t>
            </a:r>
            <a:r>
              <a:rPr lang="en-US" sz="1000" dirty="0">
                <a:solidFill>
                  <a:srgbClr val="FF0000"/>
                </a:solidFill>
                <a:latin typeface="Garamond" pitchFamily="18" charset="0"/>
              </a:rPr>
              <a:t>Provide special care for vulnerable groups of workers </a:t>
            </a:r>
          </a:p>
          <a:p>
            <a:r>
              <a:rPr lang="en-US" sz="1000" dirty="0">
                <a:latin typeface="Garamond" pitchFamily="18" charset="0"/>
              </a:rPr>
              <a:t>Keep good health recording system </a:t>
            </a:r>
            <a:endParaRPr lang="en-MY" sz="10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54" y="188640"/>
            <a:ext cx="91323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7-Provide Special Care For Vulnerable</a:t>
            </a:r>
            <a:r>
              <a:rPr lang="en-MY" sz="2800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Groups of Workers:</a:t>
            </a:r>
          </a:p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             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Namely women and children</a:t>
            </a:r>
            <a:r>
              <a:rPr lang="en-US" sz="2800" b="1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This can be achieved through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following measures</a:t>
            </a:r>
            <a:r>
              <a:rPr lang="en-US" sz="2800" dirty="0">
                <a:latin typeface="Garamond" pitchFamily="18" charset="0"/>
              </a:rPr>
              <a:t>:</a:t>
            </a:r>
            <a:endParaRPr lang="en-MY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Garamond" pitchFamily="18" charset="0"/>
              </a:rPr>
              <a:t>1</a:t>
            </a:r>
            <a:r>
              <a:rPr lang="en-US" sz="2600" b="1" dirty="0">
                <a:latin typeface="Garamond" pitchFamily="18" charset="0"/>
              </a:rPr>
              <a:t>) Selection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suitable jobs </a:t>
            </a:r>
            <a:r>
              <a:rPr lang="en-US" sz="2600" b="1" dirty="0">
                <a:latin typeface="Garamond" pitchFamily="18" charset="0"/>
              </a:rPr>
              <a:t>that match with their capacities</a:t>
            </a:r>
            <a:r>
              <a:rPr lang="en-US" sz="2600" dirty="0">
                <a:latin typeface="Garamond" pitchFamily="18" charset="0"/>
              </a:rPr>
              <a:t>.</a:t>
            </a:r>
            <a:endParaRPr lang="en-MY" sz="26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Garamond" pitchFamily="18" charset="0"/>
              </a:rPr>
              <a:t>2)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Pre-placement in another </a:t>
            </a:r>
            <a:r>
              <a:rPr lang="en-US" sz="2600" dirty="0">
                <a:latin typeface="Garamond" pitchFamily="18" charset="0"/>
              </a:rPr>
              <a:t>job when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woman get pregnant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MY" sz="2600" b="1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Garamond" pitchFamily="18" charset="0"/>
              </a:rPr>
              <a:t>3)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Proper M.C.H </a:t>
            </a:r>
            <a:r>
              <a:rPr lang="en-US" sz="2600" dirty="0">
                <a:latin typeface="Garamond" pitchFamily="18" charset="0"/>
              </a:rPr>
              <a:t>care for pregnant females.</a:t>
            </a:r>
            <a:endParaRPr lang="en-MY" sz="2600" dirty="0">
              <a:latin typeface="Garamond" pitchFamily="18" charset="0"/>
            </a:endParaRPr>
          </a:p>
          <a:p>
            <a:pPr algn="ctr"/>
            <a:r>
              <a:rPr lang="en-US" sz="2600" dirty="0">
                <a:latin typeface="Garamond" pitchFamily="18" charset="0"/>
              </a:rPr>
              <a:t>4) Make sure of the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application of certain laws </a:t>
            </a:r>
            <a:r>
              <a:rPr lang="en-US" sz="2600" dirty="0">
                <a:latin typeface="Garamond" pitchFamily="18" charset="0"/>
              </a:rPr>
              <a:t>for employment of   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working women and children namely</a:t>
            </a:r>
            <a:r>
              <a:rPr lang="en-US" sz="2600" dirty="0">
                <a:latin typeface="Garamond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latin typeface="Garamond" pitchFamily="18" charset="0"/>
              </a:rPr>
              <a:t>no night shift,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latin typeface="Garamond" pitchFamily="18" charset="0"/>
              </a:rPr>
              <a:t>limitation of working hours,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latin typeface="Garamond" pitchFamily="18" charset="0"/>
              </a:rPr>
              <a:t> paid leave for infant care 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latin typeface="Garamond" pitchFamily="18" charset="0"/>
              </a:rPr>
              <a:t>Prohibition from working in </a:t>
            </a:r>
            <a:r>
              <a:rPr lang="en-US" sz="2600" dirty="0">
                <a:latin typeface="Garamond" pitchFamily="18" charset="0"/>
              </a:rPr>
              <a:t>certain hazardous jo</a:t>
            </a:r>
            <a:r>
              <a:rPr lang="en-US" sz="2800" dirty="0">
                <a:latin typeface="Garamond" pitchFamily="18" charset="0"/>
              </a:rPr>
              <a:t>bs.</a:t>
            </a:r>
            <a:endParaRPr lang="en-MY" sz="2800" dirty="0">
              <a:latin typeface="Garamond" pitchFamily="18" charset="0"/>
            </a:endParaRPr>
          </a:p>
        </p:txBody>
      </p:sp>
      <p:pic>
        <p:nvPicPr>
          <p:cNvPr id="6" name="Picture 24" descr="smiling child with hard hat at orange bricks background. Stock Photo - 39416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221088"/>
            <a:ext cx="1584176" cy="25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9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5649" y="-99392"/>
            <a:ext cx="3168351" cy="1231106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000" b="1" dirty="0">
                <a:solidFill>
                  <a:srgbClr val="7030A0"/>
                </a:solidFill>
                <a:latin typeface="Garamond" pitchFamily="18" charset="0"/>
              </a:rPr>
              <a:t>Occupational Health Services </a:t>
            </a:r>
          </a:p>
          <a:p>
            <a:r>
              <a:rPr lang="en-US" sz="1000" dirty="0">
                <a:latin typeface="Garamond" pitchFamily="18" charset="0"/>
              </a:rPr>
              <a:t>Promotion of workers' health.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Prevention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Control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Rehabilitation and compensation of the disabled workers.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-Provide special care for vulnerable groups of workers </a:t>
            </a:r>
          </a:p>
          <a:p>
            <a:r>
              <a:rPr lang="en-US" sz="1000" dirty="0">
                <a:solidFill>
                  <a:srgbClr val="FF0000"/>
                </a:solidFill>
                <a:latin typeface="Garamond" pitchFamily="18" charset="0"/>
              </a:rPr>
              <a:t>Keep good health recording system </a:t>
            </a:r>
            <a:endParaRPr lang="en-MY" sz="10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676" y="188640"/>
            <a:ext cx="9150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6-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Keep Good Health Recording System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  <a:endParaRPr lang="en-MY" sz="26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             </a:t>
            </a:r>
            <a:r>
              <a:rPr lang="en-US" sz="2600" b="1" dirty="0">
                <a:solidFill>
                  <a:srgbClr val="7030A0"/>
                </a:solidFill>
                <a:latin typeface="Garamond" pitchFamily="18" charset="0"/>
              </a:rPr>
              <a:t>Medical records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dirty="0">
                <a:latin typeface="Garamond" pitchFamily="18" charset="0"/>
              </a:rPr>
              <a:t>It is very important that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good medical record </a:t>
            </a:r>
          </a:p>
          <a:p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    system is maintained in any occupational health </a:t>
            </a:r>
            <a:r>
              <a:rPr lang="en-US" sz="2600" dirty="0">
                <a:latin typeface="Garamond" pitchFamily="18" charset="0"/>
              </a:rPr>
              <a:t>program. </a:t>
            </a:r>
          </a:p>
          <a:p>
            <a:endParaRPr lang="en-US" sz="26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latin typeface="Garamond" pitchFamily="18" charset="0"/>
              </a:rPr>
              <a:t>Every employee should have </a:t>
            </a:r>
            <a:r>
              <a:rPr lang="en-US" sz="2500" dirty="0">
                <a:latin typeface="Garamond" pitchFamily="18" charset="0"/>
              </a:rPr>
              <a:t>an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accurate &amp; complete medical </a:t>
            </a:r>
            <a:r>
              <a:rPr lang="en-US" sz="2500" b="1" dirty="0">
                <a:latin typeface="Garamond" pitchFamily="18" charset="0"/>
              </a:rPr>
              <a:t>report from the time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of his first em</a:t>
            </a:r>
            <a:r>
              <a:rPr lang="en-US" sz="2500" b="1" dirty="0">
                <a:latin typeface="Garamond" pitchFamily="18" charset="0"/>
              </a:rPr>
              <a:t>ployment examination</a:t>
            </a:r>
            <a:r>
              <a:rPr lang="en-US" sz="2500" dirty="0">
                <a:latin typeface="Garamond" pitchFamily="18" charset="0"/>
              </a:rPr>
              <a:t>. </a:t>
            </a:r>
          </a:p>
          <a:p>
            <a:endParaRPr lang="en-MY" sz="26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500" b="1" dirty="0">
                <a:latin typeface="Garamond" pitchFamily="18" charset="0"/>
              </a:rPr>
              <a:t>The records </a:t>
            </a:r>
            <a:r>
              <a:rPr lang="en-US" sz="2600" b="1" dirty="0">
                <a:latin typeface="Garamond" pitchFamily="18" charset="0"/>
              </a:rPr>
              <a:t>must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be detailed enough </a:t>
            </a:r>
            <a:r>
              <a:rPr lang="en-US" sz="2600" b="1" dirty="0">
                <a:latin typeface="Garamond" pitchFamily="18" charset="0"/>
              </a:rPr>
              <a:t>to provide adequate </a:t>
            </a:r>
            <a:r>
              <a:rPr lang="en-US" sz="2600" dirty="0">
                <a:latin typeface="Garamond" pitchFamily="18" charset="0"/>
              </a:rPr>
              <a:t>information for </a:t>
            </a:r>
            <a:r>
              <a:rPr lang="en-US" sz="2600" b="1" dirty="0">
                <a:latin typeface="Garamond" pitchFamily="18" charset="0"/>
              </a:rPr>
              <a:t>job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placement health </a:t>
            </a:r>
            <a:r>
              <a:rPr lang="en-US" sz="2600" b="1" dirty="0">
                <a:latin typeface="Garamond" pitchFamily="18" charset="0"/>
              </a:rPr>
              <a:t>maintenance </a:t>
            </a:r>
            <a:r>
              <a:rPr lang="en-US" sz="2600" dirty="0">
                <a:solidFill>
                  <a:srgbClr val="002060"/>
                </a:solidFill>
                <a:latin typeface="Garamond" pitchFamily="18" charset="0"/>
              </a:rPr>
              <a:t>workmen's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compensation and rehabilitation </a:t>
            </a:r>
            <a:r>
              <a:rPr lang="en-US" sz="2600" dirty="0">
                <a:latin typeface="Garamond" pitchFamily="18" charset="0"/>
              </a:rPr>
              <a:t>. </a:t>
            </a:r>
          </a:p>
          <a:p>
            <a:pPr lvl="0"/>
            <a:r>
              <a:rPr lang="en-US" sz="2600" b="1" i="1" dirty="0">
                <a:solidFill>
                  <a:schemeClr val="tx2"/>
                </a:solidFill>
                <a:latin typeface="Garamond" pitchFamily="18" charset="0"/>
              </a:rPr>
              <a:t>   </a:t>
            </a:r>
          </a:p>
          <a:p>
            <a:pPr lvl="0"/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Health record is the seeing eye of the industrial physician and </a:t>
            </a:r>
          </a:p>
          <a:p>
            <a:pPr lvl="0"/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     industrial health team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           </a:t>
            </a:r>
            <a:r>
              <a:rPr lang="en-US" sz="2400" b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6191382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75" y="5462734"/>
            <a:ext cx="1606655" cy="13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688" y="3438728"/>
            <a:ext cx="85366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Value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of keeping and analyzing health records: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· </a:t>
            </a:r>
            <a:r>
              <a:rPr lang="en-US" sz="2600" b="1" dirty="0">
                <a:latin typeface="Garamond" pitchFamily="18" charset="0"/>
              </a:rPr>
              <a:t>Basic data for statistical analysis.</a:t>
            </a:r>
            <a:endParaRPr lang="en-MY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US" sz="2600" dirty="0">
                <a:latin typeface="Garamond" pitchFamily="18" charset="0"/>
              </a:rPr>
              <a:t>· </a:t>
            </a:r>
            <a:r>
              <a:rPr lang="en-US" sz="2600" b="1" dirty="0">
                <a:latin typeface="Garamond" pitchFamily="18" charset="0"/>
              </a:rPr>
              <a:t>Help to know morbidity and mortality rates.</a:t>
            </a:r>
            <a:endParaRPr lang="en-MY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· Help to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see trends in </a:t>
            </a:r>
            <a:r>
              <a:rPr lang="en-US" sz="2600" b="1" dirty="0">
                <a:latin typeface="Garamond" pitchFamily="18" charset="0"/>
              </a:rPr>
              <a:t>health and disease.</a:t>
            </a:r>
            <a:endParaRPr lang="en-MY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US" sz="2600" dirty="0">
                <a:latin typeface="Garamond" pitchFamily="18" charset="0"/>
              </a:rPr>
              <a:t>· </a:t>
            </a:r>
            <a:r>
              <a:rPr lang="en-US" sz="2600" b="1" dirty="0">
                <a:latin typeface="Garamond" pitchFamily="18" charset="0"/>
              </a:rPr>
              <a:t>Help to identify </a:t>
            </a:r>
            <a:r>
              <a:rPr lang="en-US" sz="2600" dirty="0">
                <a:latin typeface="Garamond" pitchFamily="18" charset="0"/>
              </a:rPr>
              <a:t>plant </a:t>
            </a:r>
            <a:r>
              <a:rPr lang="en-US" sz="2600" b="1" dirty="0">
                <a:latin typeface="Garamond" pitchFamily="18" charset="0"/>
              </a:rPr>
              <a:t>areas of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high accidents</a:t>
            </a:r>
            <a:r>
              <a:rPr lang="en-US" sz="2600" dirty="0">
                <a:latin typeface="Garamond" pitchFamily="18" charset="0"/>
              </a:rPr>
              <a:t>, </a:t>
            </a:r>
            <a:r>
              <a:rPr lang="en-US" sz="2600" b="1" dirty="0">
                <a:latin typeface="Garamond" pitchFamily="18" charset="0"/>
              </a:rPr>
              <a:t>sick a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bsenteeism</a:t>
            </a:r>
            <a:r>
              <a:rPr lang="en-US" sz="2600" dirty="0">
                <a:latin typeface="Garamond" pitchFamily="18" charset="0"/>
              </a:rPr>
              <a:t> and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occupational disease</a:t>
            </a:r>
            <a:r>
              <a:rPr lang="en-US" sz="2600" b="1" dirty="0">
                <a:latin typeface="Garamond" pitchFamily="18" charset="0"/>
              </a:rPr>
              <a:t>.</a:t>
            </a:r>
            <a:endParaRPr lang="en-MY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US" sz="2600" dirty="0">
                <a:latin typeface="Garamond" pitchFamily="18" charset="0"/>
              </a:rPr>
              <a:t>· </a:t>
            </a:r>
            <a:r>
              <a:rPr lang="en-US" sz="2600" b="1" dirty="0">
                <a:latin typeface="Garamond" pitchFamily="18" charset="0"/>
              </a:rPr>
              <a:t>Help in planning and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evaluation </a:t>
            </a:r>
            <a:r>
              <a:rPr lang="en-US" sz="2600" b="1" dirty="0">
                <a:latin typeface="Garamond" pitchFamily="18" charset="0"/>
              </a:rPr>
              <a:t>of industrial health program</a:t>
            </a:r>
            <a:r>
              <a:rPr lang="en-US" sz="2600" dirty="0">
                <a:latin typeface="Garamond" pitchFamily="18" charset="0"/>
              </a:rPr>
              <a:t>.</a:t>
            </a:r>
            <a:endParaRPr lang="en-MY" sz="26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887" y="145519"/>
            <a:ext cx="78322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personal data,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data of pre-employment,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periodical examination,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history of exposures and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diseases (occupational and non-occupational),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history of accidents,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sick absenteeism, retirement, clinical exam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600" b="1" dirty="0">
                <a:latin typeface="Garamond" pitchFamily="18" charset="0"/>
              </a:rPr>
              <a:t> any previous immunization taken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97005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127084"/>
            <a:ext cx="18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itchFamily="18" charset="0"/>
              </a:rPr>
              <a:t>Medical records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99317"/>
            <a:ext cx="1498216" cy="10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2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49" y="1268760"/>
            <a:ext cx="8476550" cy="412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An industrial worker may be exposed to five types of hazards, depending upon his occupation:</a:t>
            </a:r>
          </a:p>
          <a:p>
            <a:pPr>
              <a:lnSpc>
                <a:spcPct val="150000"/>
              </a:lnSpc>
            </a:pPr>
            <a:r>
              <a:rPr lang="en-MY" sz="2800" dirty="0">
                <a:latin typeface="Garamond" pitchFamily="18" charset="0"/>
              </a:rPr>
              <a:t>(a)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Physical 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(b)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Chemical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(c)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Biological 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(d) Mechanical hazards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(e)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59807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OCCUPATIONAL   HAZARDS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49" y="3542016"/>
            <a:ext cx="494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2800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224" y="1700808"/>
            <a:ext cx="4784502" cy="52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564" y="5940753"/>
            <a:ext cx="13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19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5699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Psycho-social hazards</a:t>
            </a:r>
            <a:endParaRPr lang="en-MY" sz="4000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Picture 1" descr="painter Nikolas Side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"/>
            <a:ext cx="3251152" cy="47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665" y="5940753"/>
            <a:ext cx="147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March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2023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43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498" y="0"/>
            <a:ext cx="9204498" cy="6894195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      </a:t>
            </a: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Psychosocial hazards</a:t>
            </a:r>
            <a:endParaRPr lang="en-MY" sz="32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600" b="1" dirty="0">
                <a:latin typeface="Garamond" pitchFamily="18" charset="0"/>
              </a:rPr>
              <a:t>  </a:t>
            </a:r>
            <a:r>
              <a:rPr lang="en-MY" sz="2800" b="1" dirty="0">
                <a:latin typeface="Garamond" pitchFamily="18" charset="0"/>
              </a:rPr>
              <a:t>The psychosocial hazards arise from the workers'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  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failure to adapt </a:t>
            </a:r>
            <a:r>
              <a:rPr lang="en-MY" sz="2800" b="1" dirty="0">
                <a:latin typeface="Garamond" pitchFamily="18" charset="0"/>
              </a:rPr>
              <a:t>to an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alien psychosocial </a:t>
            </a:r>
            <a:r>
              <a:rPr lang="en-MY" sz="2800" b="1" dirty="0">
                <a:latin typeface="Garamond" pitchFamily="18" charset="0"/>
              </a:rPr>
              <a:t>environment</a:t>
            </a:r>
            <a:r>
              <a:rPr lang="en-MY" sz="2600" b="1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       Frustration,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 lack of job satisfaction,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     insecurity,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poor human relationships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 emotional tension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capacity </a:t>
            </a:r>
            <a:r>
              <a:rPr lang="en-MY" sz="2800" b="1" dirty="0">
                <a:latin typeface="Garamond" pitchFamily="18" charset="0"/>
              </a:rPr>
              <a:t>to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adapt to different working </a:t>
            </a:r>
            <a:r>
              <a:rPr lang="en-MY" sz="2800" b="1" dirty="0">
                <a:latin typeface="Garamond" pitchFamily="18" charset="0"/>
              </a:rPr>
              <a:t>environments</a:t>
            </a:r>
          </a:p>
          <a:p>
            <a:r>
              <a:rPr lang="en-MY" sz="2800" b="1" dirty="0">
                <a:latin typeface="Garamond" pitchFamily="18" charset="0"/>
              </a:rPr>
              <a:t>      is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influenced by many factors</a:t>
            </a:r>
            <a:r>
              <a:rPr lang="en-MY" sz="2800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i="1" dirty="0">
                <a:latin typeface="Garamond" pitchFamily="18" charset="0"/>
              </a:rPr>
              <a:t>such as 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i="1" dirty="0">
                <a:latin typeface="Garamond" pitchFamily="18" charset="0"/>
              </a:rPr>
              <a:t>Education,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i="1" dirty="0">
                <a:latin typeface="Garamond" pitchFamily="18" charset="0"/>
              </a:rPr>
              <a:t>Cultural </a:t>
            </a:r>
            <a:r>
              <a:rPr lang="en-MY" sz="2600" b="1" dirty="0">
                <a:latin typeface="Garamond" pitchFamily="18" charset="0"/>
              </a:rPr>
              <a:t>background,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</a:rPr>
              <a:t>Family Life,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</a:rPr>
              <a:t>Social habits, 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</a:rPr>
              <a:t>what the worker expects from employment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1353350"/>
            <a:ext cx="4427984" cy="2246769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800" dirty="0">
                <a:latin typeface="Garamond" pitchFamily="18" charset="0"/>
              </a:rPr>
              <a:t>are </a:t>
            </a:r>
            <a:r>
              <a:rPr lang="en-MY" sz="2800" b="1" dirty="0">
                <a:latin typeface="Garamond" pitchFamily="18" charset="0"/>
              </a:rPr>
              <a:t>some of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psychosocial factors</a:t>
            </a:r>
            <a:r>
              <a:rPr lang="en-MY" sz="2800" b="1" dirty="0">
                <a:latin typeface="Garamond" pitchFamily="18" charset="0"/>
              </a:rPr>
              <a:t> which may undermine both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physical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mental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health of the workers</a:t>
            </a:r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771800" y="1582187"/>
            <a:ext cx="1512168" cy="181588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7236296" y="6434433"/>
            <a:ext cx="17636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1" descr="painter Nikolas Side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62" y="24870"/>
            <a:ext cx="149662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91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6934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7030A0"/>
                </a:solidFill>
                <a:latin typeface="Garamond" pitchFamily="18" charset="0"/>
              </a:rPr>
              <a:t>Reports from various </a:t>
            </a:r>
            <a:r>
              <a:rPr lang="en-MY" sz="2800" b="1" dirty="0">
                <a:latin typeface="Garamond" pitchFamily="18" charset="0"/>
              </a:rPr>
              <a:t>parts of the world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indicate that;</a:t>
            </a:r>
          </a:p>
          <a:p>
            <a:endParaRPr lang="en-MY" sz="28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Physical factors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(</a:t>
            </a:r>
            <a:r>
              <a:rPr lang="en-MY" sz="2200" b="1" i="1" dirty="0">
                <a:solidFill>
                  <a:schemeClr val="tx2"/>
                </a:solidFill>
                <a:latin typeface="Garamond" pitchFamily="18" charset="0"/>
              </a:rPr>
              <a:t>heat, noise, poor lighting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)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also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play a major role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in adding to or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precipitating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mental disorders </a:t>
            </a:r>
            <a:r>
              <a:rPr lang="en-MY" sz="2800" b="1" dirty="0">
                <a:latin typeface="Garamond" pitchFamily="18" charset="0"/>
              </a:rPr>
              <a:t>among workers.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increasing stress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on automation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electronic operations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nuclear energy </a:t>
            </a:r>
            <a:r>
              <a:rPr lang="en-MY" sz="2800" b="1" dirty="0">
                <a:latin typeface="Garamond" pitchFamily="18" charset="0"/>
              </a:rPr>
              <a:t>may introduce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newer psychosocial  health</a:t>
            </a:r>
            <a:r>
              <a:rPr lang="en-MY" sz="2800" b="1" dirty="0">
                <a:latin typeface="Garamond" pitchFamily="18" charset="0"/>
              </a:rPr>
              <a:t> problems in industry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Psychosocial hazards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are therefore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, assuming,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more importance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than physical or chemical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Garamond" pitchFamily="18" charset="0"/>
              </a:rPr>
              <a:t>For some decades, there has been growing </a:t>
            </a:r>
            <a:r>
              <a:rPr lang="en-US" sz="2800" b="1" dirty="0">
                <a:latin typeface="Garamond" pitchFamily="18" charset="0"/>
              </a:rPr>
              <a:t>concern about the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causes and health consequences of psychosocial risks,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particularly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 industrialized </a:t>
            </a:r>
            <a:r>
              <a:rPr lang="en-US" sz="2800" dirty="0">
                <a:latin typeface="Garamond" pitchFamily="18" charset="0"/>
              </a:rPr>
              <a:t>countries</a:t>
            </a:r>
            <a:endParaRPr lang="en-MY" sz="28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Psychosocial risks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are being increasingly </a:t>
            </a:r>
            <a:r>
              <a:rPr lang="en-MY" sz="2800" dirty="0">
                <a:latin typeface="Garamond" pitchFamily="18" charset="0"/>
              </a:rPr>
              <a:t>recognized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as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major public health con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cerns in industrialized countries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8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10544"/>
            <a:ext cx="1259632" cy="9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732240" y="6574459"/>
            <a:ext cx="2411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Garamond" pitchFamily="18" charset="0"/>
                <a:cs typeface="Arial" pitchFamily="34" charset="0"/>
              </a:rPr>
              <a:t>processes of globalization </a:t>
            </a:r>
            <a:endParaRPr lang="en-MY" sz="1200" b="1" dirty="0"/>
          </a:p>
        </p:txBody>
      </p:sp>
    </p:spTree>
    <p:extLst>
      <p:ext uri="{BB962C8B-B14F-4D97-AF65-F5344CB8AC3E}">
        <p14:creationId xmlns:p14="http://schemas.microsoft.com/office/powerpoint/2010/main" val="35361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9528"/>
            <a:ext cx="9230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dirty="0">
                <a:cs typeface="Arial" pitchFamily="34" charset="0"/>
              </a:rPr>
              <a:t>However, due to processes of </a:t>
            </a:r>
            <a:r>
              <a:rPr lang="en-US" sz="2800" b="1" dirty="0">
                <a:cs typeface="Arial" pitchFamily="34" charset="0"/>
              </a:rPr>
              <a:t>globalization</a:t>
            </a:r>
            <a:r>
              <a:rPr lang="en-US" sz="2800" dirty="0">
                <a:cs typeface="Arial" pitchFamily="34" charset="0"/>
              </a:rPr>
              <a:t> and changes in</a:t>
            </a:r>
          </a:p>
          <a:p>
            <a:pPr>
              <a:defRPr/>
            </a:pPr>
            <a:r>
              <a:rPr lang="en-US" sz="2800" dirty="0">
                <a:cs typeface="Arial" pitchFamily="34" charset="0"/>
              </a:rPr>
              <a:t>     the nature of work, 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 these risks </a:t>
            </a:r>
            <a:r>
              <a:rPr lang="en-US" sz="2800" b="1" dirty="0">
                <a:cs typeface="Arial" pitchFamily="34" charset="0"/>
              </a:rPr>
              <a:t>are 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not limited </a:t>
            </a:r>
            <a:r>
              <a:rPr lang="en-US" sz="2800" b="1" dirty="0">
                <a:cs typeface="Arial" pitchFamily="34" charset="0"/>
              </a:rPr>
              <a:t>to the developed world </a:t>
            </a:r>
            <a:r>
              <a:rPr lang="en-US" sz="2800" b="1" dirty="0"/>
              <a:t>and, </a:t>
            </a:r>
            <a:r>
              <a:rPr lang="en-US" sz="2800" b="1" dirty="0">
                <a:solidFill>
                  <a:srgbClr val="0070C0"/>
                </a:solidFill>
              </a:rPr>
              <a:t>only  recently in developing countries</a:t>
            </a:r>
            <a:endParaRPr lang="ar-EG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Along with existing difficulties in controlling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 lack of awareness of psychosocial risks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and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shortage of resources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to deal with them</a:t>
            </a:r>
            <a:endParaRPr lang="en-MY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512" y="3154921"/>
            <a:ext cx="92301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u="sng" dirty="0">
                <a:solidFill>
                  <a:srgbClr val="C00000"/>
                </a:solidFill>
                <a:latin typeface="Garamond" pitchFamily="18" charset="0"/>
              </a:rPr>
              <a:t>The health effects can be classified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Two Main categories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: </a:t>
            </a:r>
          </a:p>
          <a:p>
            <a:pPr marL="514350" indent="-514350">
              <a:buAutoNum type="alphaLcParenBoth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Psychological and behavioural </a:t>
            </a:r>
            <a:r>
              <a:rPr lang="en-MY" sz="2800" dirty="0">
                <a:latin typeface="Garamond" pitchFamily="18" charset="0"/>
              </a:rPr>
              <a:t>changes </a:t>
            </a:r>
            <a:r>
              <a:rPr lang="en-MY" sz="2600" dirty="0">
                <a:latin typeface="Garamond" pitchFamily="18" charset="0"/>
              </a:rPr>
              <a:t>:</a:t>
            </a:r>
          </a:p>
          <a:p>
            <a:r>
              <a:rPr lang="en-MY" sz="2600" dirty="0">
                <a:latin typeface="Garamond" pitchFamily="18" charset="0"/>
              </a:rPr>
              <a:t>    </a:t>
            </a:r>
            <a:r>
              <a:rPr lang="en-MY" sz="2600" b="1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including</a:t>
            </a:r>
            <a:r>
              <a:rPr lang="en-MY" sz="2600" dirty="0">
                <a:latin typeface="Garamond" pitchFamily="18" charset="0"/>
              </a:rPr>
              <a:t> ;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hostility, aggressiveness, anxiety, depression, </a:t>
            </a:r>
          </a:p>
          <a:p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 tardiness</a:t>
            </a:r>
            <a:r>
              <a:rPr lang="ar-JO" dirty="0"/>
              <a:t>تأخر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, alcoholism, drug abuse, sickness, absenteeism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;</a:t>
            </a:r>
          </a:p>
          <a:p>
            <a:r>
              <a:rPr lang="en-MY" sz="2600" dirty="0">
                <a:latin typeface="Garamond" pitchFamily="18" charset="0"/>
              </a:rPr>
              <a:t>(b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Psychosomatic ill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health </a:t>
            </a:r>
            <a:r>
              <a:rPr lang="en-MY" sz="2800" dirty="0">
                <a:latin typeface="Garamond" pitchFamily="18" charset="0"/>
              </a:rPr>
              <a:t>: </a:t>
            </a:r>
          </a:p>
          <a:p>
            <a:pPr algn="ctr"/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including </a:t>
            </a:r>
            <a:r>
              <a:rPr lang="en-MY" sz="2600" b="1" i="1" dirty="0">
                <a:solidFill>
                  <a:srgbClr val="0070C0"/>
                </a:solidFill>
                <a:latin typeface="Garamond" pitchFamily="18" charset="0"/>
              </a:rPr>
              <a:t>: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fatigue, headache; pain in the shoulders, neck &amp; back; propensity to peptic ulcer, hypertension, heart disease and rapid aging</a:t>
            </a:r>
            <a:endParaRPr lang="en-MY" sz="2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622" y="1054555"/>
            <a:ext cx="992981" cy="10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80312" y="1655880"/>
            <a:ext cx="1777820" cy="1354217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developing </a:t>
            </a: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countries.</a:t>
            </a:r>
            <a:endParaRPr lang="en-MY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729" y="88307"/>
            <a:ext cx="5549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Psycho-social hazards at workplace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30" y="455186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Definition:</a:t>
            </a:r>
            <a:r>
              <a:rPr lang="en-US" altLang="en-US" sz="2800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defined in terms of </a:t>
            </a:r>
            <a:r>
              <a:rPr lang="en-US" altLang="en-US" sz="28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interactions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among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job content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work organization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and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management</a:t>
            </a:r>
            <a:r>
              <a:rPr lang="en-US" altLang="en-US" sz="2800" u="sng" dirty="0">
                <a:latin typeface="Garamond" pitchFamily="18" charset="0"/>
                <a:cs typeface="Arial" panose="020B0604020202020204" pitchFamily="34" charset="0"/>
              </a:rPr>
              <a:t>,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and </a:t>
            </a:r>
            <a:r>
              <a:rPr lang="en-US" altLang="en-US" sz="2800" b="1" dirty="0">
                <a:solidFill>
                  <a:srgbClr val="7030A0"/>
                </a:solidFill>
                <a:latin typeface="Garamond" pitchFamily="18" charset="0"/>
                <a:cs typeface="Arial" panose="020B0604020202020204" pitchFamily="34" charset="0"/>
              </a:rPr>
              <a:t>other environmental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and organizational </a:t>
            </a:r>
            <a:r>
              <a:rPr lang="en-US" altLang="en-US" sz="28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conditions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on the one hand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and the </a:t>
            </a:r>
            <a:r>
              <a:rPr lang="en-US" altLang="en-US" sz="28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employees‘ competencies</a:t>
            </a:r>
            <a:r>
              <a:rPr lang="en-US" altLang="en-US" sz="2800" b="1" u="sng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solidFill>
                  <a:srgbClr val="00B050"/>
                </a:solidFill>
                <a:latin typeface="Garamond" pitchFamily="18" charset="0"/>
                <a:cs typeface="Arial" panose="020B0604020202020204" pitchFamily="34" charset="0"/>
              </a:rPr>
              <a:t>needs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on the other. </a:t>
            </a:r>
          </a:p>
          <a:p>
            <a:pPr>
              <a:defRPr/>
            </a:pPr>
            <a:endParaRPr lang="en-US" altLang="en-US" sz="2800" dirty="0"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dirty="0">
                <a:latin typeface="Garamond" pitchFamily="18" charset="0"/>
                <a:cs typeface="Arial" panose="020B0604020202020204" pitchFamily="34" charset="0"/>
              </a:rPr>
              <a:t>As such,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they refer to those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interactions that prove to have a </a:t>
            </a:r>
            <a:r>
              <a:rPr lang="en-US" altLang="en-US" sz="28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hazardous influence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over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employees' health 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through their </a:t>
            </a:r>
            <a:r>
              <a:rPr lang="en-US" altLang="en-US" sz="28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perceptions and experience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81791" y="4420027"/>
            <a:ext cx="2160240" cy="21989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employees‘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Competencies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needs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856" y="4372172"/>
            <a:ext cx="4558426" cy="224676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b="1" dirty="0"/>
              <a:t>job content, </a:t>
            </a:r>
          </a:p>
          <a:p>
            <a:pPr>
              <a:buFontTx/>
              <a:buChar char="•"/>
              <a:defRPr/>
            </a:pPr>
            <a:r>
              <a:rPr lang="en-US" sz="2800" b="1" dirty="0"/>
              <a:t> work organization, </a:t>
            </a: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b="1" dirty="0"/>
              <a:t> management</a:t>
            </a:r>
            <a:r>
              <a:rPr lang="en-US" sz="2800" dirty="0"/>
              <a:t>,</a:t>
            </a:r>
          </a:p>
          <a:p>
            <a:pPr>
              <a:buFontTx/>
              <a:buChar char="•"/>
              <a:defRPr/>
            </a:pPr>
            <a:r>
              <a:rPr lang="en-US" sz="2800" dirty="0"/>
              <a:t> </a:t>
            </a:r>
            <a:r>
              <a:rPr lang="en-US" sz="2800" b="1" dirty="0"/>
              <a:t>other environmental. &amp;</a:t>
            </a:r>
          </a:p>
          <a:p>
            <a:pPr>
              <a:defRPr/>
            </a:pPr>
            <a:r>
              <a:rPr lang="en-US" sz="2800" b="1" dirty="0"/>
              <a:t> organiz</a:t>
            </a:r>
            <a:r>
              <a:rPr lang="en-US" altLang="en-US" sz="2800" b="1" dirty="0">
                <a:latin typeface="Garamond" pitchFamily="18" charset="0"/>
                <a:cs typeface="Arial" panose="020B0604020202020204" pitchFamily="34" charset="0"/>
              </a:rPr>
              <a:t>ational </a:t>
            </a:r>
            <a:r>
              <a:rPr lang="en-US" sz="2800" b="1" dirty="0"/>
              <a:t>conditions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58426" y="4627798"/>
            <a:ext cx="2160588" cy="914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r>
              <a:rPr lang="en-US" dirty="0"/>
              <a:t>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491175" y="5877272"/>
            <a:ext cx="13409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791840" y="5877272"/>
            <a:ext cx="10215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pic>
        <p:nvPicPr>
          <p:cNvPr id="11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8038"/>
            <a:ext cx="1480222" cy="10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C5C0E8B-516F-41A9-8041-306973C1B226}" type="slidenum">
              <a:rPr lang="ar-SA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MY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13593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1"/>
            <a:r>
              <a:rPr lang="ar-AE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6F1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بِسْمِ اللّهِ الرَّحْمَنِ الرَّحِيمِ </a:t>
            </a:r>
            <a:endParaRPr lang="en-MY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6F1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44875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48475"/>
            <a:ext cx="2123728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5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404664"/>
            <a:ext cx="493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Garamond" pitchFamily="18" charset="0"/>
                <a:cs typeface="Times New Roman" pitchFamily="18" charset="0"/>
              </a:rPr>
              <a:t>Psycho-social hazards at workplace  Cont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.   </a:t>
            </a:r>
            <a:endParaRPr lang="en-MY" sz="20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latin typeface="Garamond" pitchFamily="18" charset="0"/>
              </a:rPr>
              <a:t>Psychosocial risks </a:t>
            </a:r>
            <a:r>
              <a:rPr lang="en-US" sz="2800" dirty="0">
                <a:latin typeface="Garamond" pitchFamily="18" charset="0"/>
              </a:rPr>
              <a:t>at the workplace have been identified as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significant emerging risks.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Linked to psychosocial risks, issues as: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Work-related stress </a:t>
            </a:r>
            <a:endParaRPr lang="en-US" sz="2800" dirty="0">
              <a:solidFill>
                <a:srgbClr val="C000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Workplace violence</a:t>
            </a:r>
            <a:r>
              <a:rPr lang="en-US" sz="2800" dirty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Both issues are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widely recognized as major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challenges to occupational health and safety</a:t>
            </a:r>
            <a:endParaRPr lang="ar-EG" sz="28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5332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200" y="30079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44" y="4509119"/>
            <a:ext cx="88451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Psychosocial risks go hand in hand with the experience of 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work-related stress. </a:t>
            </a:r>
          </a:p>
        </p:txBody>
      </p:sp>
      <p:pic>
        <p:nvPicPr>
          <p:cNvPr id="9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96" y="1412777"/>
            <a:ext cx="2124600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2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57301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1908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8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8" y="916388"/>
            <a:ext cx="9117182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i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 Introduction:</a:t>
            </a:r>
            <a:r>
              <a:rPr lang="en-US" sz="2800" b="1" i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Workplace stress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is an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epidemic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that has hit the workplace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in the current era of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high technology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Managers must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prevent stress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from affecting their workers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as it is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very costly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to correct the situation later</a:t>
            </a:r>
            <a:endParaRPr lang="en-US" sz="2800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It is capable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reducing productivity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resulting in the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decline of the performance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of their workers.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Implementing an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effective strategy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prevent organizations from </a:t>
            </a:r>
            <a:r>
              <a:rPr lang="en-MY" sz="2800" dirty="0">
                <a:latin typeface="Garamond" pitchFamily="18" charset="0"/>
              </a:rPr>
              <a:t>bearing  ,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losses and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will enable </a:t>
            </a:r>
            <a:r>
              <a:rPr lang="en-US" sz="2800" b="1" dirty="0">
                <a:solidFill>
                  <a:srgbClr val="005C2A"/>
                </a:solidFill>
                <a:latin typeface="Garamond" pitchFamily="18" charset="0"/>
                <a:cs typeface="Arial" pitchFamily="34" charset="0"/>
              </a:rPr>
              <a:t>workers to enjoy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a healthy, harmonious and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quality life.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Furthermore it will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enhance the productivity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of 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  <a:cs typeface="Arial" pitchFamily="34" charset="0"/>
              </a:rPr>
              <a:t> the workers and organizations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1613"/>
            <a:ext cx="4759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735"/>
            <a:ext cx="1640304" cy="14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81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8" y="404664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Garamond" pitchFamily="18" charset="0"/>
              </a:rPr>
              <a:t>As health is not merely the absence of disease or infirmity but a positive state of complete physical, mental and social well-being </a:t>
            </a:r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(WHO, 1948), 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A healthy working environment </a:t>
            </a:r>
            <a:r>
              <a:rPr lang="en-US" sz="2800" dirty="0">
                <a:latin typeface="Garamond" pitchFamily="18" charset="0"/>
              </a:rPr>
              <a:t>is one in which there is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not only an absence of harmful conditions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but an abundance of health-promoting ones</a:t>
            </a:r>
            <a:r>
              <a:rPr lang="ar-EG" sz="2800" b="1" dirty="0">
                <a:latin typeface="Garamond" pitchFamily="18" charset="0"/>
              </a:rPr>
              <a:t>.</a:t>
            </a:r>
            <a:endParaRPr lang="en-US" sz="2800" b="1" dirty="0"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Stress occurs in a wide range of work circumstances </a:t>
            </a:r>
            <a:r>
              <a:rPr lang="en-US" sz="2800" dirty="0">
                <a:latin typeface="Garamond" pitchFamily="18" charset="0"/>
              </a:rPr>
              <a:t>but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often made worse when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employees feel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</a:rPr>
              <a:t>They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have little support </a:t>
            </a:r>
            <a:r>
              <a:rPr lang="en-US" sz="2800" b="1" dirty="0">
                <a:latin typeface="Garamond" pitchFamily="18" charset="0"/>
              </a:rPr>
              <a:t>from supervisors and colleagu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Little control </a:t>
            </a:r>
            <a:r>
              <a:rPr lang="en-US" sz="2800" b="1" dirty="0">
                <a:latin typeface="Garamond" pitchFamily="18" charset="0"/>
              </a:rPr>
              <a:t>over work processes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There is often confusion between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or challenge and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stress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Pressur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at the workplace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unavoidable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due to the demands</a:t>
            </a:r>
            <a:endParaRPr lang="en-MY" sz="2800" dirty="0"/>
          </a:p>
        </p:txBody>
      </p:sp>
      <p:sp>
        <p:nvSpPr>
          <p:cNvPr id="3" name="Right Arrow 2"/>
          <p:cNvSpPr/>
          <p:nvPr/>
        </p:nvSpPr>
        <p:spPr>
          <a:xfrm>
            <a:off x="7096246" y="6529418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395536" y="6588"/>
            <a:ext cx="475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8115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1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848" y="190699"/>
            <a:ext cx="9189848" cy="651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at the workplace is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unavoidable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due to the demands of the  </a:t>
            </a:r>
            <a:r>
              <a:rPr lang="en-MY" sz="2800" b="1" dirty="0">
                <a:latin typeface="Garamond" pitchFamily="18" charset="0"/>
              </a:rPr>
              <a:t>modern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 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work environment.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perceived as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acceptable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by an individual, may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even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keep workers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alert,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motivated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able to </a:t>
            </a:r>
            <a:r>
              <a:rPr lang="en-US" sz="2800" b="1" dirty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work &amp;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learn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depending on the available resources and personal characteristics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However,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when that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pressure becomes excessive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otherwise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unmanageable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it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leads to stress.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                    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So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There is also 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positive type of stress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that encourages workers</a:t>
            </a:r>
          </a:p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to be more aggressive so as to increase their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productivity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;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eustress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Eustress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is experienced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moderately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and is capable of   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motivating people to achieve their goals and succeed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in completing their task.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After the optimum level,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more stress will have a nega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tive</a:t>
            </a:r>
            <a:endParaRPr lang="en-MY" sz="2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763" y="356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12976"/>
            <a:ext cx="1666200" cy="1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8143131" y="6448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44812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029359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After the </a:t>
            </a:r>
            <a:r>
              <a:rPr lang="en-US" sz="2600" b="1" u="sng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optimum</a:t>
            </a:r>
            <a:r>
              <a:rPr lang="en-US" sz="2600" b="1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 level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more stress will have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 nega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tive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</a:t>
            </a:r>
            <a:r>
              <a:rPr lang="en-US" sz="26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on the performance</a:t>
            </a:r>
            <a:r>
              <a:rPr lang="en-US" sz="26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of workers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A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low level</a:t>
            </a:r>
            <a:r>
              <a:rPr lang="en-US" sz="2800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of arousal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also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cause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workers to experience distress.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Therefore,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workers must be motivated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so that they can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achieve the optimum leve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 of arousal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 stimulation in order to improve their performance.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3728" y="2924944"/>
            <a:ext cx="6905631" cy="32403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539552" y="6023029"/>
            <a:ext cx="5976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Yerkes-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DodsonÊs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 curve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Source: Adapted from Nelson &amp; Quick (2005)</a:t>
            </a:r>
            <a:endParaRPr lang="en-MY" dirty="0"/>
          </a:p>
        </p:txBody>
      </p:sp>
      <p:pic>
        <p:nvPicPr>
          <p:cNvPr id="5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7388"/>
            <a:ext cx="1640304" cy="11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17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hank You, Polaroid, Letters, Thank You Very Much,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93245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02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5" y="334868"/>
            <a:ext cx="9287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of distress can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be perceived 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in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two forms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i.e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Individuals and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Organizations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as a whole. </a:t>
            </a:r>
          </a:p>
          <a:p>
            <a:pPr marL="609600" indent="-609600"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effects of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distress on individuals 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   can have  the following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three negative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effects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Psychological effects 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s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uch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 as depression, fatigue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 and 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the like;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Diseases such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as 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heart disease, stroke and so on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; and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Behavioral effects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such</a:t>
            </a:r>
            <a:r>
              <a:rPr lang="en-US" sz="2800" i="1" dirty="0">
                <a:latin typeface="Garamond" pitchFamily="18" charset="0"/>
                <a:cs typeface="Arial" pitchFamily="34" charset="0"/>
              </a:rPr>
              <a:t> as violence, abuse of power and the like</a:t>
            </a:r>
          </a:p>
          <a:p>
            <a:pPr lvl="1">
              <a:lnSpc>
                <a:spcPct val="150000"/>
              </a:lnSpc>
              <a:buClr>
                <a:srgbClr val="CC0000"/>
              </a:buCl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185" y="-34464"/>
            <a:ext cx="226780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6403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452320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600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72816"/>
            <a:ext cx="8280920" cy="3539430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en-US" sz="2800" b="1" strike="sngStrike" dirty="0">
                <a:latin typeface="Garamond" pitchFamily="18" charset="0"/>
              </a:rPr>
              <a:t>l-Maintenance of healthful work environment</a:t>
            </a:r>
          </a:p>
          <a:p>
            <a:pPr rtl="1"/>
            <a:r>
              <a:rPr lang="en-US" sz="2800" b="1" strike="sngStrike" dirty="0">
                <a:latin typeface="Garamond" pitchFamily="18" charset="0"/>
              </a:rPr>
              <a:t>2-Diagnosis and treatment of OD</a:t>
            </a:r>
          </a:p>
          <a:p>
            <a:r>
              <a:rPr lang="en-US" sz="2800" b="1" strike="sngStrike" dirty="0">
                <a:latin typeface="Garamond" pitchFamily="18" charset="0"/>
              </a:rPr>
              <a:t>3- Promotion of workers' health.</a:t>
            </a:r>
            <a:endParaRPr lang="en-MY" sz="2800" b="1" strike="sngStrike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4-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Prevention of occupational health hazards.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5- Control of occupational health hazards.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6- Rehabilitation and compensation.</a:t>
            </a:r>
            <a:endParaRPr lang="en-MY" sz="2800" b="1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7-Provide special care for vulnerable groups </a:t>
            </a:r>
          </a:p>
          <a:p>
            <a:r>
              <a:rPr lang="en-US" sz="2800" b="1" dirty="0">
                <a:latin typeface="Garamond" pitchFamily="18" charset="0"/>
              </a:rPr>
              <a:t>8- Keep good health recording system</a:t>
            </a:r>
            <a:endParaRPr lang="en-MY" sz="2800" dirty="0"/>
          </a:p>
        </p:txBody>
      </p:sp>
      <p:sp>
        <p:nvSpPr>
          <p:cNvPr id="3" name="Rectangle 2"/>
          <p:cNvSpPr/>
          <p:nvPr/>
        </p:nvSpPr>
        <p:spPr>
          <a:xfrm>
            <a:off x="98407" y="260648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Activities of Occupation Health Program  &amp;</a:t>
            </a:r>
          </a:p>
          <a:p>
            <a:pPr algn="ctr" rtl="1"/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Occupational Health Services</a:t>
            </a:r>
            <a:endParaRPr lang="en-US" sz="28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69" y="238582"/>
            <a:ext cx="2123728" cy="15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4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324528" cy="3108543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itchFamily="18" charset="0"/>
              </a:rPr>
              <a:t>4-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Prevention of occupational health hazards.</a:t>
            </a:r>
          </a:p>
          <a:p>
            <a:r>
              <a:rPr lang="en-US" sz="2800" b="1" dirty="0">
                <a:latin typeface="Garamond" pitchFamily="18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a) Medical prevention: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 Pre-employment medical examination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Pre-placement examination: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Periodic medical examination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Health education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Immunization of workers  and </a:t>
            </a:r>
            <a:r>
              <a:rPr lang="en-US" sz="2800" dirty="0" err="1">
                <a:solidFill>
                  <a:srgbClr val="002060"/>
                </a:solidFill>
                <a:latin typeface="Garamond" pitchFamily="18" charset="0"/>
              </a:rPr>
              <a:t>chemoprophylaxi</a:t>
            </a:r>
            <a:endParaRPr lang="en-MY" sz="28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23500"/>
            <a:ext cx="4211960" cy="523220"/>
          </a:xfrm>
          <a:prstGeom prst="rect">
            <a:avLst/>
          </a:prstGeom>
          <a:ln>
            <a:gradFill flip="none" rotWithShape="1">
              <a:gsLst>
                <a:gs pos="0">
                  <a:schemeClr val="accent2">
                    <a:lumMod val="63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wrap="square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b) Engineering prevention</a:t>
            </a:r>
            <a:endParaRPr lang="en-US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928" y="4869160"/>
            <a:ext cx="5299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c) Hygienic prevention</a:t>
            </a:r>
          </a:p>
        </p:txBody>
      </p:sp>
    </p:spTree>
    <p:extLst>
      <p:ext uri="{BB962C8B-B14F-4D97-AF65-F5344CB8AC3E}">
        <p14:creationId xmlns:p14="http://schemas.microsoft.com/office/powerpoint/2010/main" val="244130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63" y="369714"/>
            <a:ext cx="906753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b</a:t>
            </a:r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) Engineering prevention</a:t>
            </a:r>
            <a:r>
              <a:rPr lang="en-US" sz="3200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r>
              <a:rPr lang="en-US" sz="2800" dirty="0">
                <a:latin typeface="Garamond" pitchFamily="18" charset="0"/>
              </a:rPr>
              <a:t>through:-</a:t>
            </a:r>
            <a:endParaRPr lang="en-MY" sz="2800" dirty="0">
              <a:latin typeface="Garamond" pitchFamily="18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Mechanization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of heavy work process to lighten the </a:t>
            </a:r>
          </a:p>
          <a:p>
            <a:pPr lvl="0" fontAlgn="base"/>
            <a:r>
              <a:rPr lang="en-US" sz="2600" b="1" dirty="0">
                <a:latin typeface="Garamond" pitchFamily="18" charset="0"/>
              </a:rPr>
              <a:t>         physical strain.</a:t>
            </a:r>
            <a:endParaRPr lang="en-MY" sz="2600" b="1" dirty="0">
              <a:latin typeface="Garamond" pitchFamily="18" charset="0"/>
            </a:endParaRPr>
          </a:p>
          <a:p>
            <a:pPr lvl="0" fontAlgn="base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2.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Substitution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o</a:t>
            </a:r>
            <a:r>
              <a:rPr lang="en-US" sz="2600" b="1" dirty="0">
                <a:latin typeface="Garamond" pitchFamily="18" charset="0"/>
              </a:rPr>
              <a:t>f</a:t>
            </a:r>
          </a:p>
          <a:p>
            <a:pPr lvl="0" fontAlgn="base"/>
            <a:r>
              <a:rPr lang="en-US" sz="2600" b="1" dirty="0">
                <a:latin typeface="Garamond" pitchFamily="18" charset="0"/>
              </a:rPr>
              <a:t>   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hazardous substance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or operation, by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non hazardous </a:t>
            </a:r>
            <a:r>
              <a:rPr lang="en-US" sz="2600" dirty="0">
                <a:latin typeface="Garamond" pitchFamily="18" charset="0"/>
              </a:rPr>
              <a:t>one </a:t>
            </a:r>
          </a:p>
          <a:p>
            <a:pPr lvl="0" fontAlgn="base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3.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Enclosure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en-US" sz="2800" b="1" dirty="0">
                <a:latin typeface="Garamond" pitchFamily="18" charset="0"/>
              </a:rPr>
              <a:t> </a:t>
            </a:r>
          </a:p>
          <a:p>
            <a:pPr lvl="0" fontAlgn="base"/>
            <a:r>
              <a:rPr lang="en-US" sz="2800" b="1" dirty="0">
                <a:latin typeface="Garamond" pitchFamily="18" charset="0"/>
              </a:rPr>
              <a:t>                </a:t>
            </a:r>
            <a:r>
              <a:rPr lang="en-US" sz="2600" b="1" dirty="0">
                <a:latin typeface="Garamond" pitchFamily="18" charset="0"/>
              </a:rPr>
              <a:t>machine guarding</a:t>
            </a:r>
            <a:endParaRPr lang="en-MY" sz="2600" b="1" dirty="0">
              <a:latin typeface="Garamond" pitchFamily="18" charset="0"/>
            </a:endParaRPr>
          </a:p>
          <a:p>
            <a:pPr lvl="0" fontAlgn="base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Isolation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lvl="0" fontAlgn="base"/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isolation of hazardous process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inside the work </a:t>
            </a:r>
            <a:r>
              <a:rPr lang="en-US" sz="2600" b="1" dirty="0">
                <a:latin typeface="Garamond" pitchFamily="18" charset="0"/>
              </a:rPr>
              <a:t>place </a:t>
            </a:r>
            <a:r>
              <a:rPr lang="en-US" sz="2600" i="1" dirty="0">
                <a:solidFill>
                  <a:schemeClr val="accent1"/>
                </a:solidFill>
                <a:latin typeface="Garamond" pitchFamily="18" charset="0"/>
              </a:rPr>
              <a:t>(radiation).</a:t>
            </a:r>
            <a:endParaRPr lang="en-MY" sz="2600" i="1" dirty="0">
              <a:solidFill>
                <a:schemeClr val="accent1"/>
              </a:solidFill>
              <a:latin typeface="Garamond" pitchFamily="18" charset="0"/>
            </a:endParaRPr>
          </a:p>
          <a:p>
            <a:pPr lvl="0" eaLnBrk="0" fontAlgn="base" hangingPunct="0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5.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Good ventilation</a:t>
            </a:r>
            <a:r>
              <a:rPr lang="en-US" sz="2800" dirty="0">
                <a:latin typeface="Garamond" pitchFamily="18" charset="0"/>
              </a:rPr>
              <a:t>: </a:t>
            </a:r>
          </a:p>
          <a:p>
            <a:pPr marL="571500" lvl="0" indent="-571500" eaLnBrk="0" fontAlgn="base" hangingPunct="0">
              <a:buFont typeface="+mj-lt"/>
              <a:buAutoNum type="romanLcPeriod"/>
            </a:pPr>
            <a:r>
              <a:rPr lang="en-US" sz="2600" b="1" dirty="0">
                <a:latin typeface="Garamond" pitchFamily="18" charset="0"/>
              </a:rPr>
              <a:t>by fans to increase air movement or </a:t>
            </a:r>
          </a:p>
          <a:p>
            <a:pPr marL="571500" lvl="0" indent="-571500" eaLnBrk="0" fontAlgn="base" hangingPunct="0">
              <a:buFont typeface="+mj-lt"/>
              <a:buAutoNum type="romanLcPeriod"/>
            </a:pPr>
            <a:r>
              <a:rPr lang="en-US" sz="2600" dirty="0">
                <a:latin typeface="Garamond" pitchFamily="18" charset="0"/>
              </a:rPr>
              <a:t>by </a:t>
            </a:r>
            <a:r>
              <a:rPr lang="en-US" sz="2600" b="1" dirty="0">
                <a:latin typeface="Garamond" pitchFamily="18" charset="0"/>
              </a:rPr>
              <a:t>exhaust  system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for suction </a:t>
            </a:r>
            <a:r>
              <a:rPr lang="en-US" sz="2600" dirty="0">
                <a:latin typeface="Garamond" pitchFamily="18" charset="0"/>
              </a:rPr>
              <a:t>of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hazardous gases </a:t>
            </a:r>
            <a:r>
              <a:rPr lang="en-US" sz="2600" dirty="0">
                <a:latin typeface="Garamond" pitchFamily="18" charset="0"/>
              </a:rPr>
              <a:t>or </a:t>
            </a:r>
          </a:p>
          <a:p>
            <a:pPr marL="571500" lvl="0" indent="-571500" eaLnBrk="0" fontAlgn="base" hangingPunct="0">
              <a:buFont typeface="+mj-lt"/>
              <a:buAutoNum type="romanLcPeriod"/>
            </a:pPr>
            <a:r>
              <a:rPr lang="en-US" sz="2600" b="1" dirty="0">
                <a:latin typeface="Garamond" pitchFamily="18" charset="0"/>
              </a:rPr>
              <a:t>dust to be collected </a:t>
            </a:r>
            <a:r>
              <a:rPr lang="en-US" sz="2600" dirty="0">
                <a:latin typeface="Garamond" pitchFamily="18" charset="0"/>
              </a:rPr>
              <a:t>in </a:t>
            </a:r>
            <a:r>
              <a:rPr lang="en-US" sz="2600" b="1" dirty="0">
                <a:latin typeface="Garamond" pitchFamily="18" charset="0"/>
              </a:rPr>
              <a:t>a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special disposal system  </a:t>
            </a:r>
            <a:endParaRPr lang="en-MY" sz="2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0528" y="59114"/>
            <a:ext cx="2592288" cy="738664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latin typeface="Garamond" pitchFamily="18" charset="0"/>
              </a:rPr>
              <a:t>Prevention of occupational health hazards</a:t>
            </a:r>
            <a:endParaRPr lang="en-US" sz="1050" dirty="0">
              <a:latin typeface="Garamond" pitchFamily="18" charset="0"/>
            </a:endParaRPr>
          </a:p>
          <a:p>
            <a:r>
              <a:rPr lang="en-US" sz="1050" b="1" dirty="0">
                <a:solidFill>
                  <a:srgbClr val="002060"/>
                </a:solidFill>
                <a:latin typeface="Garamond" pitchFamily="18" charset="0"/>
              </a:rPr>
              <a:t>a) Medical prevention:</a:t>
            </a:r>
            <a:endParaRPr lang="en-MY" sz="1050" dirty="0">
              <a:solidFill>
                <a:srgbClr val="002060"/>
              </a:solidFill>
              <a:latin typeface="Garamond" pitchFamily="18" charset="0"/>
            </a:endParaRPr>
          </a:p>
          <a:p>
            <a:pPr lvl="0" fontAlgn="base"/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b) Engineering prevention:</a:t>
            </a:r>
          </a:p>
          <a:p>
            <a:pPr lvl="0" fontAlgn="base"/>
            <a:r>
              <a:rPr lang="en-US" sz="1050" b="1" dirty="0">
                <a:solidFill>
                  <a:srgbClr val="002060"/>
                </a:solidFill>
                <a:latin typeface="Garamond" pitchFamily="18" charset="0"/>
              </a:rPr>
              <a:t>Hygienic prevention </a:t>
            </a:r>
            <a:r>
              <a:rPr lang="en-US" sz="1050" dirty="0">
                <a:solidFill>
                  <a:srgbClr val="002060"/>
                </a:solidFill>
                <a:latin typeface="Garamond" pitchFamily="18" charset="0"/>
              </a:rPr>
              <a:t> </a:t>
            </a:r>
            <a:endParaRPr lang="en-MY" sz="105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0528" y="-33219"/>
            <a:ext cx="7219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itchFamily="18" charset="0"/>
              </a:rPr>
              <a:t>  Cont.  ..Prevention of occupational health hazards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6" name="Picture 20" descr="Contaminated Area Sign Stock Vector - 780256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69" y="2516976"/>
            <a:ext cx="2025827" cy="12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699802" y="63791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0D2-8D91-4007-A2C2-D2057345B80D}" type="slidenum">
              <a:rPr lang="en-MY" smtClean="0"/>
              <a:t>5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5664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5" y="1124513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lang="en-US" sz="3200" b="1" dirty="0">
                <a:solidFill>
                  <a:srgbClr val="FF0000"/>
                </a:solidFill>
                <a:latin typeface="Garamond" pitchFamily="18" charset="0"/>
              </a:rPr>
              <a:t>6. </a:t>
            </a:r>
            <a:r>
              <a:rPr lang="en-US" sz="3200" b="1" u="sng" dirty="0">
                <a:solidFill>
                  <a:srgbClr val="FF0000"/>
                </a:solidFill>
                <a:latin typeface="Garamond" pitchFamily="18" charset="0"/>
              </a:rPr>
              <a:t>Segregation</a:t>
            </a:r>
            <a:r>
              <a:rPr lang="en-US" sz="3200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lvl="0" eaLnBrk="0" fontAlgn="base" hangingPunct="0"/>
            <a:r>
              <a:rPr lang="en-US" sz="3200" dirty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</a:t>
            </a:r>
            <a:r>
              <a:rPr lang="en-US" sz="2800" b="1" dirty="0">
                <a:latin typeface="Garamond" pitchFamily="18" charset="0"/>
              </a:rPr>
              <a:t>f hazardous process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away from </a:t>
            </a:r>
            <a:r>
              <a:rPr lang="en-US" sz="2800" b="1" dirty="0">
                <a:latin typeface="Garamond" pitchFamily="18" charset="0"/>
              </a:rPr>
              <a:t>work places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0" fontAlgn="base" hangingPunct="0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7.  Good lighting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control of other physical hazards </a:t>
            </a:r>
          </a:p>
          <a:p>
            <a:pPr lvl="0" eaLnBrk="0" fontAlgn="base" hangingPunct="0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                 </a:t>
            </a:r>
            <a:r>
              <a:rPr lang="en-US" sz="2800" dirty="0">
                <a:latin typeface="Garamond" pitchFamily="18" charset="0"/>
              </a:rPr>
              <a:t>at workplace as heat, noise and radiation.</a:t>
            </a:r>
          </a:p>
          <a:p>
            <a:pPr lvl="0" eaLnBrk="0" fontAlgn="base" hangingPunct="0"/>
            <a:endParaRPr lang="en-MY" sz="2800" dirty="0">
              <a:latin typeface="Garamond" pitchFamily="18" charset="0"/>
            </a:endParaRPr>
          </a:p>
          <a:p>
            <a:pPr lvl="0" eaLnBrk="0" fontAlgn="base" hangingPunct="0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8. Assurance of Ergonomics </a:t>
            </a:r>
            <a:r>
              <a:rPr lang="en-US" sz="2800" dirty="0">
                <a:latin typeface="Garamond" pitchFamily="18" charset="0"/>
              </a:rPr>
              <a:t>at work place: </a:t>
            </a:r>
          </a:p>
          <a:p>
            <a:pPr marL="457200" lvl="0" indent="-457200" eaLnBrk="0" fontAlgn="base" hangingPunct="0">
              <a:buFont typeface="+mj-lt"/>
              <a:buAutoNum type="alphaLcPeriod"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to adapt the work situation to physical capabilities of the worker </a:t>
            </a:r>
          </a:p>
          <a:p>
            <a:pPr marL="514350" lvl="0" indent="-514350" eaLnBrk="0" fontAlgn="base" hangingPunct="0">
              <a:buFont typeface="+mj-lt"/>
              <a:buAutoNum type="alphaLcPeriod"/>
            </a:pPr>
            <a:r>
              <a:rPr lang="en-US" sz="2800" dirty="0">
                <a:latin typeface="Garamond" pitchFamily="18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prevent loss of effort </a:t>
            </a:r>
            <a:r>
              <a:rPr lang="en-US" sz="2800" dirty="0">
                <a:latin typeface="Garamond" pitchFamily="18" charset="0"/>
              </a:rPr>
              <a:t>and time and </a:t>
            </a:r>
          </a:p>
          <a:p>
            <a:pPr marL="514350" lvl="0" indent="-514350" eaLnBrk="0" fontAlgn="base" hangingPunct="0">
              <a:buFont typeface="+mj-lt"/>
              <a:buAutoNum type="alphaLcPeriod"/>
            </a:pPr>
            <a:r>
              <a:rPr lang="en-US" sz="2800" dirty="0">
                <a:latin typeface="Garamond" pitchFamily="18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prevent </a:t>
            </a:r>
            <a:r>
              <a:rPr lang="en-US" sz="2800" dirty="0">
                <a:latin typeface="Garamond" pitchFamily="18" charset="0"/>
              </a:rPr>
              <a:t>development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accidents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and </a:t>
            </a:r>
          </a:p>
          <a:p>
            <a:pPr marL="514350" lvl="0" indent="-514350" eaLnBrk="0" fontAlgn="base" hangingPunct="0">
              <a:buFont typeface="+mj-lt"/>
              <a:buAutoNum type="alphaLcPeriod"/>
            </a:pPr>
            <a:r>
              <a:rPr lang="en-US" sz="2800" dirty="0">
                <a:latin typeface="Garamond" pitchFamily="18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prevent </a:t>
            </a:r>
            <a:r>
              <a:rPr lang="en-US" sz="2800" dirty="0">
                <a:latin typeface="Garamond" pitchFamily="18" charset="0"/>
              </a:rPr>
              <a:t>development </a:t>
            </a:r>
            <a:r>
              <a:rPr lang="en-US" sz="2800" b="1" dirty="0" err="1">
                <a:solidFill>
                  <a:srgbClr val="002060"/>
                </a:solidFill>
                <a:latin typeface="Garamond" pitchFamily="18" charset="0"/>
              </a:rPr>
              <a:t>musclo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-skeletal disorders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7425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Prevention of occupational health hazards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28213"/>
            <a:ext cx="2448272" cy="707886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latin typeface="Garamond" pitchFamily="18" charset="0"/>
              </a:rPr>
              <a:t>Prevention of occupational health hazards</a:t>
            </a:r>
            <a:endParaRPr lang="en-US" sz="1000" dirty="0">
              <a:latin typeface="Garamond" pitchFamily="18" charset="0"/>
            </a:endParaRPr>
          </a:p>
          <a:p>
            <a:r>
              <a:rPr lang="en-US" sz="1000" b="1" dirty="0">
                <a:latin typeface="Garamond" pitchFamily="18" charset="0"/>
              </a:rPr>
              <a:t>a) Medical prevention:</a:t>
            </a:r>
            <a:endParaRPr lang="en-MY" sz="1000" dirty="0">
              <a:latin typeface="Garamond" pitchFamily="18" charset="0"/>
            </a:endParaRPr>
          </a:p>
          <a:p>
            <a:pPr lvl="0" fontAlgn="base"/>
            <a:r>
              <a:rPr lang="en-US" sz="1000" b="1" dirty="0">
                <a:solidFill>
                  <a:srgbClr val="FF0000"/>
                </a:solidFill>
                <a:latin typeface="Garamond" pitchFamily="18" charset="0"/>
              </a:rPr>
              <a:t>b) Engineering prevention:</a:t>
            </a:r>
          </a:p>
          <a:p>
            <a:pPr lvl="0" fontAlgn="base"/>
            <a:r>
              <a:rPr lang="en-US" sz="1000" b="1" dirty="0">
                <a:latin typeface="Garamond" pitchFamily="18" charset="0"/>
              </a:rPr>
              <a:t>Hygienic prevention </a:t>
            </a:r>
            <a:r>
              <a:rPr lang="en-US" sz="1000" dirty="0">
                <a:latin typeface="Garamond" pitchFamily="18" charset="0"/>
              </a:rPr>
              <a:t> </a:t>
            </a:r>
            <a:endParaRPr lang="en-MY" sz="1000" dirty="0"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635969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Engineering prevention Cont. ..</a:t>
            </a:r>
            <a:endParaRPr lang="en-MY" dirty="0"/>
          </a:p>
        </p:txBody>
      </p:sp>
      <p:pic>
        <p:nvPicPr>
          <p:cNvPr id="6" name="Picture 20" descr="Contaminated Area Sign Stock Vector - 780256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81" y="736099"/>
            <a:ext cx="2025827" cy="14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7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71" y="737403"/>
            <a:ext cx="89246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c) Hygienic prevention: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through:-</a:t>
            </a:r>
            <a:endParaRPr lang="en-MY" sz="28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 dirty="0">
                <a:latin typeface="Garamond" pitchFamily="18" charset="0"/>
              </a:rPr>
              <a:t>Providing good </a:t>
            </a:r>
            <a:r>
              <a:rPr lang="en-US" sz="2500" b="1" dirty="0">
                <a:latin typeface="Garamond" pitchFamily="18" charset="0"/>
              </a:rPr>
              <a:t>sanitary facilities </a:t>
            </a:r>
            <a:r>
              <a:rPr lang="en-US" sz="2500" dirty="0">
                <a:latin typeface="Garamond" pitchFamily="18" charset="0"/>
              </a:rPr>
              <a:t>as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washing, changing clothes </a:t>
            </a:r>
            <a:r>
              <a:rPr lang="en-US" sz="2500" b="1" dirty="0">
                <a:latin typeface="Garamond" pitchFamily="18" charset="0"/>
              </a:rPr>
              <a:t>before and after work</a:t>
            </a:r>
            <a:r>
              <a:rPr lang="en-US" sz="2500" dirty="0">
                <a:latin typeface="Garamond" pitchFamily="18" charset="0"/>
              </a:rPr>
              <a:t>,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skin and mouth hygiene</a:t>
            </a:r>
            <a:r>
              <a:rPr lang="en-US" sz="2500" dirty="0">
                <a:latin typeface="Garamond" pitchFamily="18" charset="0"/>
              </a:rPr>
              <a:t>.</a:t>
            </a:r>
            <a:endParaRPr lang="en-MY" sz="2500" dirty="0">
              <a:latin typeface="Garamond" pitchFamily="18" charset="0"/>
            </a:endParaRP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 dirty="0">
                <a:latin typeface="Garamond" pitchFamily="18" charset="0"/>
              </a:rPr>
              <a:t>Supplying </a:t>
            </a:r>
            <a:r>
              <a:rPr lang="en-US" sz="2500" dirty="0">
                <a:solidFill>
                  <a:schemeClr val="accent1"/>
                </a:solidFill>
                <a:latin typeface="Garamond" pitchFamily="18" charset="0"/>
              </a:rPr>
              <a:t>Personal </a:t>
            </a:r>
            <a:r>
              <a:rPr lang="en-US" sz="2500" b="1" dirty="0">
                <a:solidFill>
                  <a:schemeClr val="accent1"/>
                </a:solidFill>
                <a:latin typeface="Garamond" pitchFamily="18" charset="0"/>
              </a:rPr>
              <a:t>protective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equipment(PPE)</a:t>
            </a:r>
          </a:p>
          <a:p>
            <a:pPr fontAlgn="base"/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500" dirty="0">
                <a:latin typeface="Garamond" pitchFamily="18" charset="0"/>
              </a:rPr>
              <a:t>as respirators, protective clothes, and ear muffs  or plugs.</a:t>
            </a:r>
            <a:endParaRPr lang="en-US" sz="2500" b="1" dirty="0">
              <a:latin typeface="Garamond" pitchFamily="18" charset="0"/>
            </a:endParaRP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 b="1" dirty="0">
                <a:latin typeface="Garamond" pitchFamily="18" charset="0"/>
              </a:rPr>
              <a:t>Work environment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monitoring</a:t>
            </a:r>
            <a:r>
              <a:rPr lang="en-US" sz="2500" b="1" dirty="0">
                <a:latin typeface="Garamond" pitchFamily="18" charset="0"/>
              </a:rPr>
              <a:t> for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detection</a:t>
            </a:r>
            <a:r>
              <a:rPr lang="en-US" sz="2500" b="1" dirty="0">
                <a:latin typeface="Garamond" pitchFamily="18" charset="0"/>
              </a:rPr>
              <a:t> and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     evaluation </a:t>
            </a:r>
            <a:r>
              <a:rPr lang="en-US" sz="2500" b="1" dirty="0">
                <a:latin typeface="Garamond" pitchFamily="18" charset="0"/>
              </a:rPr>
              <a:t>of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environmental pollutants,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MY" sz="2500" b="1" dirty="0">
                <a:solidFill>
                  <a:srgbClr val="002060"/>
                </a:solidFill>
                <a:latin typeface="Garamond" pitchFamily="18" charset="0"/>
              </a:rPr>
              <a:t>threshold limit value</a:t>
            </a:r>
            <a:r>
              <a:rPr lang="en-MY" sz="2500" dirty="0">
                <a:latin typeface="Garamond" pitchFamily="18" charset="0"/>
              </a:rPr>
              <a:t> (</a:t>
            </a:r>
            <a:r>
              <a:rPr lang="en-MY" sz="2500" b="1" dirty="0">
                <a:latin typeface="Garamond" pitchFamily="18" charset="0"/>
              </a:rPr>
              <a:t>TLV</a:t>
            </a:r>
            <a:r>
              <a:rPr lang="en-MY" sz="2500" dirty="0">
                <a:latin typeface="Garamond" pitchFamily="18" charset="0"/>
              </a:rPr>
              <a:t>) of a </a:t>
            </a:r>
            <a:r>
              <a:rPr lang="en-MY" sz="2500" dirty="0">
                <a:latin typeface="Garamond" pitchFamily="18" charset="0"/>
                <a:hlinkClick r:id="rId2" tooltip="Chemical substance"/>
              </a:rPr>
              <a:t>chemical substance</a:t>
            </a:r>
            <a:r>
              <a:rPr lang="en-US" sz="2500" dirty="0">
                <a:latin typeface="Garamond" pitchFamily="18" charset="0"/>
              </a:rPr>
              <a:t>. 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Ensuring that work legislations </a:t>
            </a:r>
            <a:r>
              <a:rPr lang="en-US" sz="2500" dirty="0">
                <a:latin typeface="Garamond" pitchFamily="18" charset="0"/>
              </a:rPr>
              <a:t>are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applied as: </a:t>
            </a:r>
          </a:p>
          <a:p>
            <a:pPr marL="342900" lvl="0" indent="-342900" fontAlgn="base">
              <a:buFont typeface="Wingdings" pitchFamily="2" charset="2"/>
              <a:buChar char="§"/>
            </a:pPr>
            <a:r>
              <a:rPr lang="en-US" sz="2500" dirty="0">
                <a:latin typeface="Garamond" pitchFamily="18" charset="0"/>
              </a:rPr>
              <a:t> </a:t>
            </a:r>
            <a:r>
              <a:rPr lang="en-US" sz="2500" b="1" dirty="0">
                <a:latin typeface="Garamond" pitchFamily="18" charset="0"/>
              </a:rPr>
              <a:t>work and rest hours, </a:t>
            </a:r>
          </a:p>
          <a:p>
            <a:pPr marL="342900" lvl="0" indent="-342900" fontAlgn="base">
              <a:buFont typeface="Wingdings" pitchFamily="2" charset="2"/>
              <a:buChar char="§"/>
            </a:pP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setting rules </a:t>
            </a:r>
            <a:r>
              <a:rPr lang="en-US" sz="2500" b="1" dirty="0">
                <a:latin typeface="Garamond" pitchFamily="18" charset="0"/>
              </a:rPr>
              <a:t>for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employment of women </a:t>
            </a:r>
            <a:r>
              <a:rPr lang="en-US" sz="2500" b="1" dirty="0">
                <a:latin typeface="Garamond" pitchFamily="18" charset="0"/>
              </a:rPr>
              <a:t>and children and</a:t>
            </a:r>
          </a:p>
          <a:p>
            <a:pPr marL="342900" lvl="0" indent="-342900" fontAlgn="base">
              <a:buFont typeface="Wingdings" pitchFamily="2" charset="2"/>
              <a:buChar char="§"/>
            </a:pPr>
            <a:r>
              <a:rPr lang="en-US" sz="2500" b="1" dirty="0">
                <a:latin typeface="Garamond" pitchFamily="18" charset="0"/>
              </a:rPr>
              <a:t>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investigation for </a:t>
            </a:r>
            <a:r>
              <a:rPr lang="en-US" sz="2500" b="1" dirty="0">
                <a:latin typeface="Garamond" pitchFamily="18" charset="0"/>
              </a:rPr>
              <a:t>detection of the cause of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workers' absenteeism.</a:t>
            </a:r>
            <a:endParaRPr lang="en-MY" sz="2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999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Prevention of occupational health hazards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6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7434"/>
            <a:ext cx="1608316" cy="14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industrial security and protective equipment for worker illustration, flat de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5841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82622" y="321904"/>
            <a:ext cx="2474163" cy="707886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Garamond" pitchFamily="18" charset="0"/>
              </a:rPr>
              <a:t>Prevention of occupational health hazards</a:t>
            </a:r>
          </a:p>
          <a:p>
            <a:r>
              <a:rPr lang="en-US" sz="1000" b="1" dirty="0">
                <a:latin typeface="Garamond" pitchFamily="18" charset="0"/>
              </a:rPr>
              <a:t>a) Medical prevention:</a:t>
            </a:r>
            <a:endParaRPr lang="en-MY" sz="1000" dirty="0">
              <a:latin typeface="Garamond" pitchFamily="18" charset="0"/>
            </a:endParaRPr>
          </a:p>
          <a:p>
            <a:pPr lvl="0" fontAlgn="base"/>
            <a:r>
              <a:rPr lang="en-US" sz="1000" b="1" dirty="0">
                <a:latin typeface="Garamond" pitchFamily="18" charset="0"/>
              </a:rPr>
              <a:t>b) Engineering prevention</a:t>
            </a:r>
            <a:r>
              <a:rPr lang="en-US" sz="10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lvl="0" fontAlgn="base"/>
            <a:r>
              <a:rPr lang="en-US" sz="1000" b="1" dirty="0">
                <a:solidFill>
                  <a:srgbClr val="FF0000"/>
                </a:solidFill>
                <a:latin typeface="Garamond" pitchFamily="18" charset="0"/>
              </a:rPr>
              <a:t>Hygienic prevention </a:t>
            </a:r>
            <a:r>
              <a:rPr lang="en-US" sz="10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1000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6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5896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5- Control of occupational health hazards:</a:t>
            </a:r>
          </a:p>
          <a:p>
            <a:pPr fontAlgn="base"/>
            <a:endParaRPr lang="en-MY" sz="2800" u="sng" dirty="0">
              <a:solidFill>
                <a:srgbClr val="C00000"/>
              </a:solidFill>
              <a:latin typeface="Garamond" pitchFamily="18" charset="0"/>
            </a:endParaRP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en-US" sz="2800" b="1" dirty="0">
                <a:latin typeface="Garamond" pitchFamily="18" charset="0"/>
              </a:rPr>
              <a:t>It includes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early detection </a:t>
            </a:r>
            <a:r>
              <a:rPr lang="en-US" sz="2800" b="1" dirty="0">
                <a:latin typeface="Garamond" pitchFamily="18" charset="0"/>
              </a:rPr>
              <a:t>of OD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en-US" sz="2800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</a:rPr>
              <a:t>early treatment </a:t>
            </a:r>
            <a:r>
              <a:rPr lang="en-US" sz="2800" b="1" dirty="0">
                <a:latin typeface="Garamond" pitchFamily="18" charset="0"/>
              </a:rPr>
              <a:t>through the following measures</a:t>
            </a:r>
            <a:r>
              <a:rPr lang="en-US" sz="2800" dirty="0">
                <a:latin typeface="Garamond" pitchFamily="18" charset="0"/>
              </a:rPr>
              <a:t>:</a:t>
            </a:r>
            <a:endParaRPr lang="en-MY" sz="2800" dirty="0">
              <a:latin typeface="Garamond" pitchFamily="18" charset="0"/>
            </a:endParaRPr>
          </a:p>
          <a:p>
            <a:pPr fontAlgn="base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A- Pre-placement medical examination </a:t>
            </a:r>
          </a:p>
          <a:p>
            <a:pPr fontAlgn="base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B- Periodic medical examination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</a:rPr>
              <a:t>: </a:t>
            </a:r>
          </a:p>
        </p:txBody>
      </p:sp>
      <p:pic>
        <p:nvPicPr>
          <p:cNvPr id="4" name="Picture 6" descr="The pressure gauge to control our blood pressure Stock Photo - 38117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93" y="2482398"/>
            <a:ext cx="24660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8224" y="121412"/>
            <a:ext cx="2555775" cy="1200329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en-US" sz="900" b="1" dirty="0">
                <a:latin typeface="Garamond" pitchFamily="18" charset="0"/>
              </a:rPr>
              <a:t>l-Maintenance of healthful work environment</a:t>
            </a:r>
          </a:p>
          <a:p>
            <a:pPr rtl="1"/>
            <a:r>
              <a:rPr lang="en-US" sz="900" b="1" dirty="0">
                <a:latin typeface="Garamond" pitchFamily="18" charset="0"/>
              </a:rPr>
              <a:t>2-Diagnosis and treatment of OD</a:t>
            </a:r>
          </a:p>
          <a:p>
            <a:r>
              <a:rPr lang="en-US" sz="900" b="1" dirty="0">
                <a:latin typeface="Garamond" pitchFamily="18" charset="0"/>
              </a:rPr>
              <a:t>3- Promotion of workers' health.</a:t>
            </a:r>
            <a:endParaRPr lang="en-MY" sz="900" b="1" dirty="0"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4- Prevention of occupational health hazards.</a:t>
            </a:r>
            <a:endParaRPr lang="en-MY" sz="900" b="1" dirty="0">
              <a:latin typeface="Garamond" pitchFamily="18" charset="0"/>
            </a:endParaRPr>
          </a:p>
          <a:p>
            <a:r>
              <a:rPr lang="en-US" sz="900" b="1" dirty="0">
                <a:solidFill>
                  <a:srgbClr val="FF0000"/>
                </a:solidFill>
                <a:latin typeface="Garamond" pitchFamily="18" charset="0"/>
              </a:rPr>
              <a:t>5- Control of occupational health hazards.</a:t>
            </a:r>
            <a:endParaRPr lang="en-MY" sz="9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6- Rehabilitation and compensation.</a:t>
            </a:r>
            <a:endParaRPr lang="en-MY" sz="900" b="1" dirty="0"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7-Provide special care for vulnerable groups </a:t>
            </a:r>
          </a:p>
          <a:p>
            <a:r>
              <a:rPr lang="en-US" sz="900" b="1" dirty="0">
                <a:latin typeface="Garamond" pitchFamily="18" charset="0"/>
              </a:rPr>
              <a:t>8- Keep good health recording system</a:t>
            </a:r>
            <a:endParaRPr lang="en-MY" sz="900" dirty="0"/>
          </a:p>
        </p:txBody>
      </p:sp>
      <p:pic>
        <p:nvPicPr>
          <p:cNvPr id="6" name="Picture 16" descr="industrial security and protective equipment for worker illustration, flat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159182" cy="161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44" y="3770223"/>
            <a:ext cx="1331640" cy="14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1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699" y="692696"/>
            <a:ext cx="9144000" cy="532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6- </a:t>
            </a:r>
            <a:r>
              <a:rPr lang="en-US" sz="3200" b="1" u="sng" dirty="0">
                <a:solidFill>
                  <a:srgbClr val="C00000"/>
                </a:solidFill>
                <a:latin typeface="Garamond" pitchFamily="18" charset="0"/>
              </a:rPr>
              <a:t>Rehabilitation and compensation of the disabled        workers.</a:t>
            </a:r>
            <a:endParaRPr lang="en-MY" sz="3200" u="sng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Rehabilitation of disabled workers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aims to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Minimize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o</a:t>
            </a:r>
            <a:r>
              <a:rPr lang="en-US" sz="2800" dirty="0">
                <a:latin typeface="Garamond" pitchFamily="18" charset="0"/>
              </a:rPr>
              <a:t>r </a:t>
            </a:r>
            <a:r>
              <a:rPr lang="en-US" sz="2800" b="1" dirty="0">
                <a:latin typeface="Garamond" pitchFamily="18" charset="0"/>
              </a:rPr>
              <a:t>prevent the disability</a:t>
            </a:r>
            <a:r>
              <a:rPr lang="en-US" sz="2800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Retraining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the disabled </a:t>
            </a:r>
            <a:r>
              <a:rPr lang="en-US" sz="2800" b="1" dirty="0">
                <a:latin typeface="Garamond" pitchFamily="18" charset="0"/>
              </a:rPr>
              <a:t>worker for a new job suitable  for his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new physical and mental capacities</a:t>
            </a:r>
            <a:r>
              <a:rPr lang="en-US" sz="2800" b="1" dirty="0">
                <a:latin typeface="Garamond" pitchFamily="18" charset="0"/>
              </a:rPr>
              <a:t>.</a:t>
            </a:r>
            <a:endParaRPr lang="en-MY" sz="2800" b="1" dirty="0">
              <a:latin typeface="Garamond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Compensation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of the disabled workers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after evaluation of the disability</a:t>
            </a:r>
            <a:r>
              <a:rPr lang="en-US" sz="2800" b="1" dirty="0">
                <a:latin typeface="Garamond" pitchFamily="18" charset="0"/>
              </a:rPr>
              <a:t> resulted from occupational disease or accident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and giving him some privileges</a:t>
            </a:r>
            <a:r>
              <a:rPr lang="en-US" sz="2800" b="1" dirty="0">
                <a:latin typeface="Garamond" pitchFamily="18" charset="0"/>
              </a:rPr>
              <a:t>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8048" y="1268760"/>
            <a:ext cx="2123728" cy="1077218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en-US" sz="800" b="1" dirty="0">
                <a:latin typeface="Garamond" pitchFamily="18" charset="0"/>
              </a:rPr>
              <a:t>l-Maintenance of healthful work environment</a:t>
            </a:r>
          </a:p>
          <a:p>
            <a:pPr rtl="1"/>
            <a:r>
              <a:rPr lang="en-US" sz="800" b="1" dirty="0">
                <a:latin typeface="Garamond" pitchFamily="18" charset="0"/>
              </a:rPr>
              <a:t>2-Diagnosis and treatment of OD</a:t>
            </a:r>
          </a:p>
          <a:p>
            <a:r>
              <a:rPr lang="en-US" sz="800" b="1" dirty="0">
                <a:latin typeface="Garamond" pitchFamily="18" charset="0"/>
              </a:rPr>
              <a:t>3- Promotion of workers' health.</a:t>
            </a:r>
            <a:endParaRPr lang="en-MY" sz="800" b="1" dirty="0"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4- Prevention of occupational health hazards.</a:t>
            </a:r>
            <a:endParaRPr lang="en-MY" sz="800" b="1" dirty="0"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5- Control of occupational health hazards</a:t>
            </a:r>
            <a:r>
              <a:rPr lang="en-US" sz="8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6- </a:t>
            </a:r>
            <a:r>
              <a:rPr lang="en-US" sz="800" b="1" dirty="0">
                <a:solidFill>
                  <a:srgbClr val="FF0000"/>
                </a:solidFill>
                <a:latin typeface="Garamond" pitchFamily="18" charset="0"/>
              </a:rPr>
              <a:t>Rehabilitation and compensation.</a:t>
            </a:r>
            <a:endParaRPr lang="en-MY" sz="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7-Provide special care for vulnerable groups </a:t>
            </a:r>
          </a:p>
          <a:p>
            <a:r>
              <a:rPr lang="en-US" sz="800" b="1" dirty="0">
                <a:latin typeface="Garamond" pitchFamily="18" charset="0"/>
              </a:rPr>
              <a:t>8- Keep good health recording system</a:t>
            </a:r>
            <a:endParaRPr lang="en-MY" sz="800" dirty="0"/>
          </a:p>
        </p:txBody>
      </p:sp>
      <p:sp>
        <p:nvSpPr>
          <p:cNvPr id="4" name="Rectangle 3"/>
          <p:cNvSpPr/>
          <p:nvPr/>
        </p:nvSpPr>
        <p:spPr>
          <a:xfrm>
            <a:off x="107504" y="354346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400" b="1" dirty="0">
                <a:latin typeface="Garamond" pitchFamily="18" charset="0"/>
              </a:rPr>
              <a:t>Activities of Occupation Health Program  &amp;Occupational Health Services</a:t>
            </a:r>
            <a:endParaRPr lang="en-MY" sz="1400" dirty="0"/>
          </a:p>
        </p:txBody>
      </p:sp>
      <p:pic>
        <p:nvPicPr>
          <p:cNvPr id="5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21101"/>
            <a:ext cx="2195736" cy="14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0D2-8D91-4007-A2C2-D2057345B80D}" type="slidenum">
              <a:rPr lang="en-MY" smtClean="0"/>
              <a:t>9</a:t>
            </a:fld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2947061" y="6236874"/>
            <a:ext cx="34114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FFF00"/>
                </a:solidFill>
              </a:rPr>
              <a:t>Rehabilitation types include:</a:t>
            </a:r>
          </a:p>
        </p:txBody>
      </p:sp>
    </p:spTree>
    <p:extLst>
      <p:ext uri="{BB962C8B-B14F-4D97-AF65-F5344CB8AC3E}">
        <p14:creationId xmlns:p14="http://schemas.microsoft.com/office/powerpoint/2010/main" val="267033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2085</Words>
  <Application>Microsoft Office PowerPoint</Application>
  <PresentationFormat>On-screen Show (4:3)</PresentationFormat>
  <Paragraphs>301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Rafthijzeen@outlook.com</cp:lastModifiedBy>
  <cp:revision>96</cp:revision>
  <dcterms:created xsi:type="dcterms:W3CDTF">2020-01-28T19:59:28Z</dcterms:created>
  <dcterms:modified xsi:type="dcterms:W3CDTF">2023-03-06T09:56:42Z</dcterms:modified>
</cp:coreProperties>
</file>