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6"/>
  </p:notesMasterIdLst>
  <p:sldIdLst>
    <p:sldId id="286" r:id="rId2"/>
    <p:sldId id="257" r:id="rId3"/>
    <p:sldId id="303" r:id="rId4"/>
    <p:sldId id="259" r:id="rId5"/>
    <p:sldId id="258" r:id="rId6"/>
    <p:sldId id="277" r:id="rId7"/>
    <p:sldId id="280" r:id="rId8"/>
    <p:sldId id="281" r:id="rId9"/>
    <p:sldId id="282" r:id="rId10"/>
    <p:sldId id="278" r:id="rId11"/>
    <p:sldId id="279" r:id="rId12"/>
    <p:sldId id="304" r:id="rId13"/>
    <p:sldId id="261" r:id="rId14"/>
    <p:sldId id="284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9" r:id="rId25"/>
    <p:sldId id="301" r:id="rId26"/>
    <p:sldId id="298" r:id="rId27"/>
    <p:sldId id="300" r:id="rId28"/>
    <p:sldId id="270" r:id="rId29"/>
    <p:sldId id="273" r:id="rId30"/>
    <p:sldId id="274" r:id="rId31"/>
    <p:sldId id="275" r:id="rId32"/>
    <p:sldId id="276" r:id="rId33"/>
    <p:sldId id="302" r:id="rId34"/>
    <p:sldId id="283" r:id="rId3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47" autoAdjust="0"/>
    <p:restoredTop sz="78276" autoAdjust="0"/>
  </p:normalViewPr>
  <p:slideViewPr>
    <p:cSldViewPr>
      <p:cViewPr varScale="1">
        <p:scale>
          <a:sx n="58" d="100"/>
          <a:sy n="58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3802AB-644B-4309-9920-AE825E7FC2A5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8C9E92-8A0D-41BF-9644-980FCED5093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5983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C9E92-8A0D-41BF-9644-980FCED50936}" type="slidenum">
              <a:rPr lang="ar-JO" smtClean="0"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3787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Panic Disorder Presence of recurrent, unexpected panic attacks, followed by at least 1 month of persistent concern about having additional attacks, worry about the implication of the attack or its consequences, or a significant change in </a:t>
            </a:r>
            <a:r>
              <a:rPr lang="en-US" dirty="0" err="1" smtClean="0"/>
              <a:t>behaviour</a:t>
            </a:r>
            <a:r>
              <a:rPr lang="en-US" dirty="0" smtClean="0"/>
              <a:t> related to the attacks. </a:t>
            </a:r>
          </a:p>
          <a:p>
            <a:pPr algn="l"/>
            <a:r>
              <a:rPr lang="en-US" dirty="0" smtClean="0"/>
              <a:t>There are three clusters of symptoms: </a:t>
            </a:r>
            <a:r>
              <a:rPr lang="en-US" dirty="0" err="1" smtClean="0"/>
              <a:t>reexperiencing</a:t>
            </a:r>
            <a:r>
              <a:rPr lang="en-US" dirty="0" smtClean="0"/>
              <a:t>, avoidance and numbing, and arousal.</a:t>
            </a:r>
          </a:p>
          <a:p>
            <a:pPr algn="l"/>
            <a:r>
              <a:rPr lang="en-US" dirty="0" smtClean="0"/>
              <a:t> Panic disorders are sometimes associated with agoraphobia - anxiety about, or the avoidance of, places or situations from which escape might be difficult or embarrassing, or in which help may not be available in the event of a panic attack or panic-like symptoms. </a:t>
            </a:r>
          </a:p>
          <a:p>
            <a:pPr algn="l"/>
            <a:r>
              <a:rPr lang="en-US" dirty="0" smtClean="0"/>
              <a:t>The essential feature of the panic attack is a discrete period of intense fear or discomfort that is accompanied by at least 4 of 13 physical symptoms: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C9E92-8A0D-41BF-9644-980FCED50936}" type="slidenum">
              <a:rPr lang="ar-JO" smtClean="0"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269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C9E92-8A0D-41BF-9644-980FCED50936}" type="slidenum">
              <a:rPr lang="ar-JO" smtClean="0"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6599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Phobic anxiety disorders have the same core symptoms as GAD, but these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symptoms occur only in specific circumstances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other features characterize phobic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disorders. First, the person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circumstances that provoke anxiety and,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secondly, they experience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anticipatory anxiety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there is the prospect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Encountering</a:t>
            </a:r>
            <a:endParaRPr lang="ar-J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J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J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Someone with a specific phobia is fine when the feared object is not present. However, when faced with the feared object or situation, they can become highly anxious and experience a panic attack. People affected by phobias can go to great lengths to avoid situations that would force them to confront the object or situation they </a:t>
            </a:r>
            <a:r>
              <a:rPr lang="en-US" dirty="0" err="1" smtClean="0"/>
              <a:t>fea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C9E92-8A0D-41BF-9644-980FCED50936}" type="slidenum">
              <a:rPr lang="ar-JO" smtClean="0"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501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part of normal human development, infants become distressed when they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separated from their primary caregiver.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Stranger anxiety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begins around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months and peaks around 9 months, while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separation anxiety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emerges by 1 year of age and peaks by 18 months. When the anxiety due to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separation becomes extreme or developmentally inappropriate, it is considered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pathologic. Separation anxiety disorder may be preceded by a stressful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 event.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C9E92-8A0D-41BF-9644-980FCED50936}" type="slidenum">
              <a:rPr lang="ar-JO" smtClean="0"/>
              <a:t>30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656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1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5403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106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1891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6473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0049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473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3328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540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6657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3F7CF4-FA47-4C96-9C98-E7CDF40A6203}" type="datetimeFigureOut">
              <a:rPr lang="ar-AE" smtClean="0"/>
              <a:pPr/>
              <a:t>07/01/1445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01C9FE-7258-4E48-A33F-CE45A84BB4B7}" type="slidenum">
              <a:rPr lang="ar-AE" smtClean="0"/>
              <a:pPr/>
              <a:t>‹#›</a:t>
            </a:fld>
            <a:endParaRPr lang="ar-A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55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0" y="3527425"/>
            <a:ext cx="6705600" cy="220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Presented by: lama hatem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                        Manar khader     </a:t>
            </a:r>
            <a:endParaRPr lang="en-US" altLang="ko-K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ko-K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ko-K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Supervised by: DR-</a:t>
            </a:r>
            <a:r>
              <a:rPr lang="en-US" altLang="ko-KR" b="1" dirty="0" err="1" smtClean="0">
                <a:solidFill>
                  <a:schemeClr val="tx1"/>
                </a:solidFill>
              </a:rPr>
              <a:t>Amer</a:t>
            </a:r>
            <a:r>
              <a:rPr lang="en-US" altLang="ko-KR" b="1" dirty="0" smtClean="0">
                <a:solidFill>
                  <a:schemeClr val="tx1"/>
                </a:solidFill>
              </a:rPr>
              <a:t> AL-</a:t>
            </a:r>
            <a:r>
              <a:rPr lang="en-US" altLang="ko-KR" b="1" dirty="0" err="1" smtClean="0">
                <a:solidFill>
                  <a:schemeClr val="tx1"/>
                </a:solidFill>
              </a:rPr>
              <a:t>Rawajfeh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419600" y="381000"/>
            <a:ext cx="4267200" cy="25335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Anxiety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Disorders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Diagnosis and DSM-5 Criteria: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Excessive, anxiety/worry about various daily events/activities &gt; 6 months so at least 90 or more days out of 180 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Difficulty controlling the worry.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Associated &gt; 3 symptoms: restlessness, fatigue, impaired concentration,  irritability, muscle tension, insomnia.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Symptoms are not caused by the direct effects of a substance, or another mental disorder or medical condition .</a:t>
            </a:r>
          </a:p>
          <a:p>
            <a:pPr algn="l" rtl="0"/>
            <a:r>
              <a:rPr lang="fr-FR" sz="2400" dirty="0" err="1">
                <a:solidFill>
                  <a:schemeClr val="tx1"/>
                </a:solidFill>
              </a:rPr>
              <a:t>Symptoms</a:t>
            </a:r>
            <a:r>
              <a:rPr lang="fr-FR" sz="2400" dirty="0">
                <a:solidFill>
                  <a:schemeClr val="tx1"/>
                </a:solidFill>
              </a:rPr>
              <a:t> cause </a:t>
            </a:r>
            <a:r>
              <a:rPr lang="fr-FR" sz="2400" dirty="0" err="1">
                <a:solidFill>
                  <a:schemeClr val="tx1"/>
                </a:solidFill>
              </a:rPr>
              <a:t>significant</a:t>
            </a:r>
            <a:r>
              <a:rPr lang="fr-FR" sz="2400" dirty="0">
                <a:solidFill>
                  <a:schemeClr val="tx1"/>
                </a:solidFill>
              </a:rPr>
              <a:t> social or </a:t>
            </a:r>
            <a:r>
              <a:rPr lang="fr-FR" sz="2400" dirty="0" err="1">
                <a:solidFill>
                  <a:schemeClr val="tx1"/>
                </a:solidFill>
              </a:rPr>
              <a:t>occupational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dysfunction</a:t>
            </a:r>
            <a:endParaRPr lang="en-US" sz="2400" dirty="0">
              <a:solidFill>
                <a:schemeClr val="tx1"/>
              </a:solidFill>
            </a:endParaRPr>
          </a:p>
          <a:p>
            <a:pPr algn="l" rtl="0"/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26968"/>
          </a:xfrm>
        </p:spPr>
        <p:txBody>
          <a:bodyPr>
            <a:noAutofit/>
          </a:bodyPr>
          <a:lstStyle/>
          <a:p>
            <a:pPr marL="64008" indent="0" algn="l" rtl="0">
              <a:buNone/>
            </a:pPr>
            <a:r>
              <a:rPr lang="en-US" sz="2400" b="1" dirty="0">
                <a:solidFill>
                  <a:schemeClr val="tx1"/>
                </a:solidFill>
              </a:rPr>
              <a:t>Epidemiology: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Life time prevalence :5-9%.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Female: male ratio , 2:1.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1/3 of risk for developing GAD is genetic.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Course and prognosis :</a:t>
            </a:r>
          </a:p>
          <a:p>
            <a:pPr algn="l" rtl="0"/>
            <a:r>
              <a:rPr lang="en-US" sz="2400" dirty="0" err="1" smtClean="0">
                <a:solidFill>
                  <a:schemeClr val="tx1"/>
                </a:solidFill>
              </a:rPr>
              <a:t>Comorbidity</a:t>
            </a:r>
            <a:r>
              <a:rPr lang="en-US" sz="2400" dirty="0" smtClean="0">
                <a:solidFill>
                  <a:schemeClr val="tx1"/>
                </a:solidFill>
              </a:rPr>
              <a:t>: concurrent panic disorder (25%) and depression (80%).</a:t>
            </a:r>
          </a:p>
          <a:p>
            <a:pPr algn="l" rtl="0"/>
            <a:r>
              <a:rPr lang="en-US" sz="2400" dirty="0" smtClean="0">
                <a:solidFill>
                  <a:schemeClr val="tx1"/>
                </a:solidFill>
              </a:rPr>
              <a:t>Prognosis: 70% of patients have mild or no impairment and 9% have severe impairment. Poor prognostic factors include severe anxiety symptoms, frequent syncope, and </a:t>
            </a:r>
            <a:r>
              <a:rPr lang="en-US" sz="2400" dirty="0" err="1" smtClean="0">
                <a:solidFill>
                  <a:schemeClr val="tx1"/>
                </a:solidFill>
              </a:rPr>
              <a:t>derealisation</a:t>
            </a:r>
            <a:r>
              <a:rPr lang="en-US" sz="2400" dirty="0" smtClean="0">
                <a:solidFill>
                  <a:schemeClr val="tx1"/>
                </a:solidFill>
              </a:rPr>
              <a:t> and suicide attempts.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47244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Treatment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most effective treatment approach combines psychotherapy and pharmacotherapy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</a:t>
            </a:r>
            <a:r>
              <a:rPr lang="en-US" dirty="0">
                <a:solidFill>
                  <a:schemeClr val="tx1"/>
                </a:solidFill>
              </a:rPr>
              <a:t>CBT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</a:t>
            </a:r>
            <a:r>
              <a:rPr lang="en-US" dirty="0">
                <a:solidFill>
                  <a:schemeClr val="tx1"/>
                </a:solidFill>
              </a:rPr>
              <a:t>SSRIs (e.g., sertraline, citalopram) or SNRIs (e.g., venlafaxine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</a:t>
            </a:r>
            <a:r>
              <a:rPr lang="en-US" dirty="0">
                <a:solidFill>
                  <a:schemeClr val="tx1"/>
                </a:solidFill>
              </a:rPr>
              <a:t>Can also consider a short-term course of benzodiazepines or </a:t>
            </a:r>
            <a:r>
              <a:rPr lang="en-US" dirty="0" err="1">
                <a:solidFill>
                  <a:schemeClr val="tx1"/>
                </a:solidFill>
              </a:rPr>
              <a:t>augmenta-tion</a:t>
            </a:r>
            <a:r>
              <a:rPr lang="en-US" dirty="0">
                <a:solidFill>
                  <a:schemeClr val="tx1"/>
                </a:solidFill>
              </a:rPr>
              <a:t> with </a:t>
            </a:r>
            <a:r>
              <a:rPr lang="en-US" dirty="0" err="1">
                <a:solidFill>
                  <a:schemeClr val="tx1"/>
                </a:solidFill>
              </a:rPr>
              <a:t>buspirone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</a:t>
            </a:r>
            <a:r>
              <a:rPr lang="en-US" dirty="0">
                <a:solidFill>
                  <a:schemeClr val="tx1"/>
                </a:solidFill>
              </a:rPr>
              <a:t>Much less commonly used medications are TCAs and MAOIs.</a:t>
            </a:r>
            <a:endParaRPr lang="ar-J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9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Panic attacks:</a:t>
            </a:r>
            <a:endParaRPr lang="ar-A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Panic attacks are a type of fear response involving an </a:t>
            </a:r>
            <a:r>
              <a:rPr lang="en-US" sz="2800" b="1" dirty="0">
                <a:solidFill>
                  <a:srgbClr val="FFFF00"/>
                </a:solidFill>
              </a:rPr>
              <a:t>abrupt surge of intense anxiety </a:t>
            </a:r>
            <a:r>
              <a:rPr lang="en-US" sz="2800" dirty="0"/>
              <a:t>which may be triggered or occur spontaneously.</a:t>
            </a:r>
          </a:p>
          <a:p>
            <a:pPr algn="l" rtl="0"/>
            <a:r>
              <a:rPr lang="en-US" sz="2800" dirty="0" smtClean="0"/>
              <a:t>It </a:t>
            </a:r>
            <a:r>
              <a:rPr lang="en-US" sz="2800" u="sng" dirty="0">
                <a:solidFill>
                  <a:srgbClr val="FF0000"/>
                </a:solidFill>
              </a:rPr>
              <a:t>peaks within minutes </a:t>
            </a:r>
            <a:r>
              <a:rPr lang="en-US" sz="2800" dirty="0"/>
              <a:t>and usually resolves within half an hour.</a:t>
            </a:r>
            <a:endParaRPr lang="ar-AE" sz="2800" dirty="0"/>
          </a:p>
        </p:txBody>
      </p:sp>
    </p:spTree>
    <p:extLst>
      <p:ext uri="{BB962C8B-B14F-4D97-AF65-F5344CB8AC3E}">
        <p14:creationId xmlns:p14="http://schemas.microsoft.com/office/powerpoint/2010/main" val="32413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609600" y="228600"/>
            <a:ext cx="7848600" cy="486517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fear that usually peaks within minutes and during which the following symptoms might </a:t>
            </a:r>
            <a:r>
              <a:rPr lang="en-US" sz="1800" b="1" dirty="0">
                <a:solidFill>
                  <a:schemeClr val="tx1"/>
                </a:solidFill>
              </a:rPr>
              <a:t>occur </a:t>
            </a:r>
            <a:r>
              <a:rPr lang="en-US" sz="1800" b="1" dirty="0" smtClean="0">
                <a:solidFill>
                  <a:schemeClr val="tx1"/>
                </a:solidFill>
              </a:rPr>
              <a:t>The </a:t>
            </a:r>
            <a:r>
              <a:rPr lang="en-US" sz="1800" b="1" dirty="0">
                <a:solidFill>
                  <a:schemeClr val="tx1"/>
                </a:solidFill>
              </a:rPr>
              <a:t>DSM-5 characterized panic attack as the sudden onset of at least four of the following thirteen symptoms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 rtl="0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Physical symptoms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a. Palpitations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b. Sweating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c. Tremors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d. Difficulties breathing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e. Choking sensations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f. Chest pain or discomfort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g. Abdominal discomfort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h. Dizziness</a:t>
            </a:r>
          </a:p>
          <a:p>
            <a:pPr algn="l" rtl="0"/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. Feeling hot or </a:t>
            </a:r>
            <a:r>
              <a:rPr lang="en-US" sz="1800" dirty="0" smtClean="0">
                <a:solidFill>
                  <a:schemeClr val="tx1"/>
                </a:solidFill>
              </a:rPr>
              <a:t>cold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1591151"/>
            <a:ext cx="4572000" cy="21400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400" b="1" dirty="0"/>
              <a:t>Mental Symptoms: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/>
              <a:t>a. </a:t>
            </a:r>
            <a:r>
              <a:rPr lang="en-US" dirty="0" err="1"/>
              <a:t>Derealization</a:t>
            </a:r>
            <a:endParaRPr lang="en-US" dirty="0"/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/>
              <a:t>b. Depersonalization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/>
              <a:t>c. Feelings of losing control and going crazy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/>
              <a:t>d. Feelings of death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330" y="4549"/>
            <a:ext cx="7543800" cy="1450757"/>
          </a:xfrm>
        </p:spPr>
        <p:txBody>
          <a:bodyPr/>
          <a:lstStyle/>
          <a:p>
            <a:r>
              <a:rPr lang="en-US" dirty="0" smtClean="0"/>
              <a:t>Panic </a:t>
            </a:r>
            <a:r>
              <a:rPr lang="en-US" dirty="0"/>
              <a:t>Disorders:</a:t>
            </a:r>
            <a:endParaRPr lang="ar-A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7361"/>
            <a:ext cx="8404860" cy="451103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spontaneous</a:t>
            </a:r>
            <a:r>
              <a:rPr lang="en-US" sz="2400" dirty="0"/>
              <a:t>, </a:t>
            </a:r>
            <a:r>
              <a:rPr lang="en-US" sz="2400" b="1" u="sng" dirty="0">
                <a:solidFill>
                  <a:srgbClr val="FF0000"/>
                </a:solidFill>
              </a:rPr>
              <a:t>recurrent</a:t>
            </a:r>
            <a:r>
              <a:rPr lang="en-US" sz="2400" dirty="0"/>
              <a:t> panic </a:t>
            </a:r>
            <a:r>
              <a:rPr lang="en-US" sz="2400" dirty="0" smtClean="0"/>
              <a:t>attacks, </a:t>
            </a:r>
            <a:r>
              <a:rPr lang="en-US" sz="2400" dirty="0"/>
              <a:t>which are not secondary</a:t>
            </a:r>
          </a:p>
          <a:p>
            <a:pPr algn="l"/>
            <a:r>
              <a:rPr lang="en-US" sz="2400" dirty="0"/>
              <a:t>to substance misuse, medical conditions, or another psychiatric</a:t>
            </a:r>
          </a:p>
          <a:p>
            <a:pPr algn="l"/>
            <a:r>
              <a:rPr lang="en-US" sz="2400" dirty="0"/>
              <a:t>disorder.</a:t>
            </a:r>
            <a:endParaRPr lang="ar-AE" sz="2400" dirty="0"/>
          </a:p>
          <a:p>
            <a:pPr algn="l" rtl="0"/>
            <a:r>
              <a:rPr lang="en-US" sz="2400" dirty="0" smtClean="0"/>
              <a:t>These </a:t>
            </a:r>
            <a:r>
              <a:rPr lang="en-US" sz="2400" dirty="0"/>
              <a:t>attacks occur </a:t>
            </a:r>
            <a:r>
              <a:rPr lang="en-US" sz="2400" b="1" u="sng" dirty="0"/>
              <a:t>suddenly</a:t>
            </a:r>
            <a:r>
              <a:rPr lang="en-US" sz="2400" dirty="0"/>
              <a:t>, “out of the blue.” </a:t>
            </a:r>
          </a:p>
          <a:p>
            <a:pPr algn="l" rtl="0"/>
            <a:r>
              <a:rPr lang="en-US" sz="2400" dirty="0"/>
              <a:t>The frequency of attacks ranges from multiple </a:t>
            </a:r>
            <a:r>
              <a:rPr lang="en-US" sz="2400" u="sng" dirty="0"/>
              <a:t>times per day</a:t>
            </a:r>
            <a:r>
              <a:rPr lang="en-US" sz="2400" dirty="0"/>
              <a:t> to a </a:t>
            </a:r>
            <a:r>
              <a:rPr lang="en-US" sz="2400" u="sng" dirty="0"/>
              <a:t>few monthly</a:t>
            </a:r>
            <a:r>
              <a:rPr lang="en-US" sz="2400" dirty="0"/>
              <a:t>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/>
              <a:t>Usually a persistent worry about </a:t>
            </a:r>
            <a:r>
              <a:rPr lang="en-US" sz="2400" dirty="0" smtClean="0"/>
              <a:t>having</a:t>
            </a:r>
            <a:r>
              <a:rPr lang="en-US" sz="2400" dirty="0"/>
              <a:t> </a:t>
            </a:r>
            <a:r>
              <a:rPr lang="en-US" sz="2400" dirty="0" smtClean="0"/>
              <a:t>another </a:t>
            </a:r>
            <a:r>
              <a:rPr lang="en-US" sz="2400" dirty="0"/>
              <a:t>attack or consequences of the attack (which may lead </a:t>
            </a:r>
            <a:r>
              <a:rPr lang="en-US" sz="2400" dirty="0" smtClean="0"/>
              <a:t>to ; Agoraphobia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31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/>
          <a:lstStyle/>
          <a:p>
            <a:r>
              <a:rPr lang="en-US" b="1" dirty="0"/>
              <a:t>Diagnosis and DSM-5 Criteria :</a:t>
            </a:r>
            <a:endParaRPr lang="ar-A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05000"/>
            <a:ext cx="8229600" cy="4151784"/>
          </a:xfrm>
        </p:spPr>
        <p:txBody>
          <a:bodyPr>
            <a:normAutofit/>
          </a:bodyPr>
          <a:lstStyle/>
          <a:p>
            <a:pPr marL="578358" indent="-514350" algn="l" rtl="0">
              <a:buFont typeface="+mj-lt"/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Recurrent, unexpected </a:t>
            </a:r>
            <a:r>
              <a:rPr lang="en-US" sz="2400" dirty="0">
                <a:solidFill>
                  <a:schemeClr val="tx1"/>
                </a:solidFill>
              </a:rPr>
              <a:t>panic attacks without an identifiable trigger.</a:t>
            </a:r>
          </a:p>
          <a:p>
            <a:pPr marL="578358" indent="-514350" algn="l" rtl="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One or more of panic attacks followed by &gt;1 month of continuous worry about experiencing subsequent attacks or their consequences, and/or a maladaptive change in behaviors (e.g., avoidance of possible triggers) .</a:t>
            </a:r>
          </a:p>
          <a:p>
            <a:pPr marL="578358" indent="-514350" algn="l" rtl="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Not caused by the direct effects of a substance, another mental disorder, or another medical condition 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sz="3300" b="1" dirty="0">
                <a:solidFill>
                  <a:schemeClr val="tx1"/>
                </a:solidFill>
              </a:rPr>
              <a:t>Epidemiology</a:t>
            </a:r>
            <a:r>
              <a:rPr lang="en-US" sz="3300" b="1" dirty="0" smtClean="0">
                <a:solidFill>
                  <a:schemeClr val="tx1"/>
                </a:solidFill>
              </a:rPr>
              <a:t>:</a:t>
            </a:r>
            <a:endParaRPr lang="en-US" sz="3300" b="1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Life time prevalence is 4%</a:t>
            </a:r>
          </a:p>
          <a:p>
            <a:pPr algn="l" rtl="0"/>
            <a:r>
              <a:rPr lang="en-US" dirty="0" err="1">
                <a:solidFill>
                  <a:schemeClr val="tx1"/>
                </a:solidFill>
              </a:rPr>
              <a:t>Female:male</a:t>
            </a:r>
            <a:r>
              <a:rPr lang="en-US" dirty="0">
                <a:solidFill>
                  <a:schemeClr val="tx1"/>
                </a:solidFill>
              </a:rPr>
              <a:t> ratio is 2:1.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Median age of onset is 20-24 years old.</a:t>
            </a:r>
          </a:p>
          <a:p>
            <a:pPr marL="64008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en-US" sz="3300" b="1" dirty="0">
                <a:solidFill>
                  <a:schemeClr val="tx1"/>
                </a:solidFill>
              </a:rPr>
              <a:t>Course and prognosis: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has a chronic course, relapses are common with discontinuation of medication.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Only a minority of patients has full remission of symptoms.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Up to 65% of patients have major depression.</a:t>
            </a:r>
            <a:endParaRPr lang="ar-A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300" b="1" dirty="0">
                <a:solidFill>
                  <a:schemeClr val="tx1"/>
                </a:solidFill>
              </a:rPr>
              <a:t>Treatment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Combination of CBT and Pharmacotherapy = most effective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First-line: </a:t>
            </a:r>
            <a:r>
              <a:rPr lang="en-US" b="1" dirty="0">
                <a:solidFill>
                  <a:schemeClr val="tx1"/>
                </a:solidFill>
              </a:rPr>
              <a:t>SSRIs </a:t>
            </a:r>
            <a:r>
              <a:rPr lang="en-US" dirty="0">
                <a:solidFill>
                  <a:schemeClr val="tx1"/>
                </a:solidFill>
              </a:rPr>
              <a:t>(e.g., sertraline, citalopram, escitalopram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ar-JO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If above options are not effective, can try TCAs (e.g., clomipramine,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imipramine).</a:t>
            </a:r>
            <a:endParaRPr lang="ar-J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02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Agoraphobia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is intense fear of being in </a:t>
            </a:r>
            <a:r>
              <a:rPr lang="en-US" sz="2400" u="sng" dirty="0">
                <a:solidFill>
                  <a:schemeClr val="tx1"/>
                </a:solidFill>
              </a:rPr>
              <a:t>public places </a:t>
            </a:r>
            <a:r>
              <a:rPr lang="en-US" sz="2400" dirty="0">
                <a:solidFill>
                  <a:schemeClr val="tx1"/>
                </a:solidFill>
              </a:rPr>
              <a:t>where escape or obtaining help may be difficult. It often develops with panic disorder.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The course of the disorder is usually chronic.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Avoidance behaviors may become as extreme as complete confinement to the home. 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373" y="228600"/>
            <a:ext cx="89154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Body)"/>
              </a:rPr>
              <a:t>Anxiety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Body)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Body)"/>
              </a:rPr>
              <a:t>: is defined as an individual’s emotional and physical fear response to a perceived threat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Body)"/>
              </a:rPr>
              <a:t>.</a:t>
            </a:r>
          </a:p>
          <a:p>
            <a:pPr algn="l" rtl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Body)"/>
              </a:rPr>
              <a:t>Normal anxiety usually occurs is in response to a real situation, isn’t excessive, and doesn’t cause physical symptoms - other than mild insomnia before an important event.</a:t>
            </a:r>
          </a:p>
          <a:p>
            <a:pPr marL="64008" indent="0" algn="l" rtl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 (Body)"/>
            </a:endParaRPr>
          </a:p>
          <a:p>
            <a:pPr marL="64008" indent="0" algn="l" rtl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 (Body)"/>
            </a:endParaRPr>
          </a:p>
          <a:p>
            <a:pPr algn="l" rtl="0"/>
            <a:r>
              <a:rPr lang="en-US" sz="2800" b="1" u="sng" dirty="0">
                <a:solidFill>
                  <a:srgbClr val="FF0000"/>
                </a:solidFill>
                <a:latin typeface="Century Gothic (Body)"/>
              </a:rPr>
              <a:t>Anxiety becomes pathological when:</a:t>
            </a:r>
          </a:p>
          <a:p>
            <a:pPr marL="64008" indent="0" algn="l" rtl="0">
              <a:buNone/>
            </a:pPr>
            <a:r>
              <a:rPr lang="en-US" sz="3200" dirty="0">
                <a:solidFill>
                  <a:srgbClr val="FF0000"/>
                </a:solidFill>
                <a:latin typeface="Century Gothic (Body)"/>
              </a:rPr>
              <a:t> </a:t>
            </a:r>
            <a:r>
              <a:rPr lang="en-US" sz="3200" dirty="0">
                <a:latin typeface="Century Gothic (Body)"/>
              </a:rPr>
              <a:t>- fear is greatly out of proportion to risk of threat.</a:t>
            </a:r>
          </a:p>
          <a:p>
            <a:pPr marL="64008" indent="0" algn="l" rtl="0">
              <a:buNone/>
            </a:pPr>
            <a:r>
              <a:rPr lang="en-US" sz="3200" dirty="0">
                <a:latin typeface="Century Gothic (Body)"/>
              </a:rPr>
              <a:t> -response continues beyond existence of threat </a:t>
            </a:r>
          </a:p>
          <a:p>
            <a:pPr marL="64008" indent="0" algn="l" rtl="0">
              <a:buNone/>
            </a:pPr>
            <a:r>
              <a:rPr lang="en-US" sz="3200" dirty="0">
                <a:latin typeface="Century Gothic (Body)"/>
              </a:rPr>
              <a:t> -social or occupational functioning is impaired.</a:t>
            </a:r>
          </a:p>
          <a:p>
            <a:pPr marL="64008" indent="0" algn="l" rtl="0">
              <a:buNone/>
            </a:pPr>
            <a:r>
              <a:rPr lang="en-US" sz="3200" dirty="0">
                <a:latin typeface="Century Gothic (Body)"/>
              </a:rPr>
              <a:t> </a:t>
            </a:r>
            <a:endParaRPr lang="en-US" sz="3200" dirty="0" smtClean="0">
              <a:latin typeface="Century Gothic (Body)"/>
            </a:endParaRPr>
          </a:p>
        </p:txBody>
      </p:sp>
    </p:spTree>
    <p:extLst>
      <p:ext uri="{BB962C8B-B14F-4D97-AF65-F5344CB8AC3E}">
        <p14:creationId xmlns:p14="http://schemas.microsoft.com/office/powerpoint/2010/main" val="28916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Diagnosis and DSM-5 Criteria </a:t>
            </a:r>
            <a:endParaRPr lang="ar-A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295400"/>
            <a:ext cx="8229600" cy="4572000"/>
          </a:xfrm>
        </p:spPr>
        <p:txBody>
          <a:bodyPr>
            <a:noAutofit/>
          </a:bodyPr>
          <a:lstStyle/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. Intense fear/anxiety about &gt;2 situations due to concern of difficulty escaping or obtaining help in case of panic or other humiliating symptoms: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chemeClr val="tx1"/>
                </a:solidFill>
              </a:rPr>
              <a:t>outside of the home alone - open spaces (e.g., bridges) - enclosed places (e.g., stores) - public transportation (e.g., trains) - crowds/lines 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2. The triggering situations cause fear/anxiety out of proportion to the potential danger posed, leading to endurance of intense anxiety, avoidance, or requiring a companion. This holds true even if the patient suffers from a medical condition such as inflammatory bowel disease (IBS) which may lead to embarrassing public scenarios. </a:t>
            </a:r>
          </a:p>
        </p:txBody>
      </p:sp>
    </p:spTree>
    <p:extLst>
      <p:ext uri="{BB962C8B-B14F-4D97-AF65-F5344CB8AC3E}">
        <p14:creationId xmlns:p14="http://schemas.microsoft.com/office/powerpoint/2010/main" val="37048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3.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Symptoms</a:t>
            </a:r>
            <a:r>
              <a:rPr lang="fr-FR" sz="2400" dirty="0">
                <a:solidFill>
                  <a:schemeClr val="tx1"/>
                </a:solidFill>
              </a:rPr>
              <a:t> cause </a:t>
            </a:r>
            <a:r>
              <a:rPr lang="fr-FR" sz="2400" dirty="0" err="1">
                <a:solidFill>
                  <a:schemeClr val="tx1"/>
                </a:solidFill>
              </a:rPr>
              <a:t>significant</a:t>
            </a:r>
            <a:r>
              <a:rPr lang="fr-FR" sz="2400" dirty="0">
                <a:solidFill>
                  <a:schemeClr val="tx1"/>
                </a:solidFill>
              </a:rPr>
              <a:t> social or </a:t>
            </a:r>
            <a:r>
              <a:rPr lang="fr-FR" sz="2400" dirty="0" err="1">
                <a:solidFill>
                  <a:schemeClr val="tx1"/>
                </a:solidFill>
              </a:rPr>
              <a:t>occupational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dysfunction</a:t>
            </a:r>
            <a:r>
              <a:rPr lang="fr-FR" sz="2400" dirty="0">
                <a:solidFill>
                  <a:schemeClr val="tx1"/>
                </a:solidFill>
              </a:rPr>
              <a:t>.</a:t>
            </a:r>
          </a:p>
          <a:p>
            <a:pPr marL="64008" indent="0" algn="l" rtl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fr-FR" sz="2400" dirty="0">
                <a:solidFill>
                  <a:schemeClr val="tx1"/>
                </a:solidFill>
              </a:rPr>
              <a:t>4.</a:t>
            </a:r>
            <a:r>
              <a:rPr lang="en-US" sz="2400" dirty="0">
                <a:solidFill>
                  <a:schemeClr val="tx1"/>
                </a:solidFill>
              </a:rPr>
              <a:t> Symptoms last ≥ 6 months.</a:t>
            </a:r>
          </a:p>
          <a:p>
            <a:pPr marL="64008" indent="0" algn="l" rtl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5. Symptoms not better explained by another mental disorder.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72000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sz="3200" b="1" dirty="0">
                <a:solidFill>
                  <a:schemeClr val="tx1"/>
                </a:solidFill>
              </a:rPr>
              <a:t>Course and prognosis: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50% of patients experience a panic attack prior to developing agoraphobia.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Onset is usually before the age of 35.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Course is persistent and chronic, with rare full remission.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581400"/>
            <a:ext cx="7696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MyriadPro-Bold"/>
              </a:rPr>
              <a:t>Treatment</a:t>
            </a:r>
            <a:endParaRPr lang="en-US" sz="1400" b="1" dirty="0">
              <a:latin typeface="MyriadPro-Bold"/>
            </a:endParaRPr>
          </a:p>
          <a:p>
            <a:pPr algn="l"/>
            <a:r>
              <a:rPr lang="en-US" sz="800" dirty="0">
                <a:latin typeface="ZapfDingbatsStd"/>
              </a:rPr>
              <a:t>■■ </a:t>
            </a:r>
            <a:r>
              <a:rPr lang="en-US" dirty="0">
                <a:latin typeface="WarnockPro-Light"/>
              </a:rPr>
              <a:t>Similar approach as panic disorder: CBT and SSRIs (for panic</a:t>
            </a:r>
          </a:p>
          <a:p>
            <a:pPr algn="l"/>
            <a:r>
              <a:rPr lang="en-US" dirty="0">
                <a:latin typeface="WarnockPro-Light"/>
              </a:rPr>
              <a:t>symptoms).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33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91264" cy="4572000"/>
          </a:xfrm>
        </p:spPr>
        <p:txBody>
          <a:bodyPr/>
          <a:lstStyle/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Phobia</a:t>
            </a:r>
            <a:r>
              <a:rPr lang="en-US" dirty="0">
                <a:solidFill>
                  <a:schemeClr val="tx1"/>
                </a:solidFill>
              </a:rPr>
              <a:t>: defined as an irrational fear that leads to endurance of the anxiety and or avoidance of the feared object or situation.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Specific phobia: intense fear of a specific object or situation.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Examples: animals(cats-snakes-dogs) , heights , blood , needles.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762000"/>
            <a:ext cx="7543800" cy="97536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Specific </a:t>
            </a:r>
            <a:r>
              <a:rPr lang="en-US" b="1" dirty="0" smtClean="0">
                <a:solidFill>
                  <a:schemeClr val="tx1"/>
                </a:solidFill>
              </a:rPr>
              <a:t>phobia</a:t>
            </a:r>
            <a:endParaRPr lang="ar-J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chemeClr val="tx1"/>
                </a:solidFill>
              </a:rPr>
              <a:t>Social anxiety disorder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Social phobia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Social anxiety disorder (social phobia) is the fear of scrutiny by others or fear of acting in a humiliating or embarrassing way.</a:t>
            </a:r>
          </a:p>
          <a:p>
            <a:pPr algn="l" rtl="0"/>
            <a:endParaRPr lang="en-US" sz="24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tx1"/>
                </a:solidFill>
              </a:rPr>
              <a:t>Social </a:t>
            </a:r>
            <a:r>
              <a:rPr lang="en-US" sz="2400" dirty="0">
                <a:solidFill>
                  <a:schemeClr val="tx1"/>
                </a:solidFill>
              </a:rPr>
              <a:t>situations causing significant anxiety may be avoided altogether, resulting in social and academic/occupational impairment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subtype of social anxiety disorder is the </a:t>
            </a:r>
            <a:r>
              <a:rPr lang="en-US" sz="2400" b="1" dirty="0">
                <a:solidFill>
                  <a:schemeClr val="tx1"/>
                </a:solidFill>
              </a:rPr>
              <a:t>performance type</a:t>
            </a:r>
            <a:r>
              <a:rPr lang="en-US" sz="2400" dirty="0">
                <a:solidFill>
                  <a:schemeClr val="tx1"/>
                </a:solidFill>
              </a:rPr>
              <a:t>, where fear and anxiety are only experienced during speaking or performing in public, but not in other types of social situations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Epidemiology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■■ Median age of onset for social anxiety disorder is 13 years.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■■ Social anxiety disorder occurs equally in men and women</a:t>
            </a:r>
            <a:endParaRPr lang="ar-J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80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>
                <a:solidFill>
                  <a:schemeClr val="tx1"/>
                </a:solidFill>
              </a:rPr>
              <a:t>Diagnosis and DSM-5 </a:t>
            </a:r>
            <a:r>
              <a:rPr lang="en-US" sz="3800" b="1" dirty="0" smtClean="0">
                <a:solidFill>
                  <a:schemeClr val="tx1"/>
                </a:solidFill>
              </a:rPr>
              <a:t>Criteria</a:t>
            </a:r>
            <a:endParaRPr lang="ar-JO" sz="3800" b="1" dirty="0" smtClean="0">
              <a:solidFill>
                <a:schemeClr val="tx1"/>
              </a:solidFill>
            </a:endParaRPr>
          </a:p>
          <a:p>
            <a:pPr algn="l"/>
            <a:endParaRPr lang="en-US" sz="100" b="1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Persistent, excessive fear elicited by a specific situation or object which is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out of proportion to any actual danger/threat.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Exposure to the situation triggers an immediate fear response.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Situation or object is avoided when possible or tolerated with intense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anxiety.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■■ </a:t>
            </a:r>
            <a:r>
              <a:rPr lang="fr-FR" dirty="0" err="1">
                <a:solidFill>
                  <a:schemeClr val="tx1"/>
                </a:solidFill>
              </a:rPr>
              <a:t>Symptoms</a:t>
            </a:r>
            <a:r>
              <a:rPr lang="fr-FR" dirty="0">
                <a:solidFill>
                  <a:schemeClr val="tx1"/>
                </a:solidFill>
              </a:rPr>
              <a:t> cause </a:t>
            </a:r>
            <a:r>
              <a:rPr lang="fr-FR" dirty="0" err="1">
                <a:solidFill>
                  <a:schemeClr val="tx1"/>
                </a:solidFill>
              </a:rPr>
              <a:t>significant</a:t>
            </a:r>
            <a:r>
              <a:rPr lang="fr-FR" dirty="0">
                <a:solidFill>
                  <a:schemeClr val="tx1"/>
                </a:solidFill>
              </a:rPr>
              <a:t> social or </a:t>
            </a:r>
            <a:r>
              <a:rPr lang="fr-FR" dirty="0" err="1">
                <a:solidFill>
                  <a:schemeClr val="tx1"/>
                </a:solidFill>
              </a:rPr>
              <a:t>occupational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dysfunction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Duration ≥6 months.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Symptoms not solely due to another mental disorder, substance (</a:t>
            </a:r>
            <a:r>
              <a:rPr lang="en-US" dirty="0" err="1">
                <a:solidFill>
                  <a:schemeClr val="tx1"/>
                </a:solidFill>
              </a:rPr>
              <a:t>medica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tion</a:t>
            </a:r>
            <a:r>
              <a:rPr lang="en-US" dirty="0">
                <a:solidFill>
                  <a:schemeClr val="tx1"/>
                </a:solidFill>
              </a:rPr>
              <a:t> or drug), or another medical condition.</a:t>
            </a:r>
            <a:endParaRPr lang="ar-J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48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543801" cy="42672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>
                <a:solidFill>
                  <a:schemeClr val="tx1"/>
                </a:solidFill>
              </a:rPr>
              <a:t>Treatment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Treatment of choice: CBT.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First-line medication, if needed: SSRIs (e.g., sertraline, fluoxetine)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</a:t>
            </a:r>
            <a:r>
              <a:rPr lang="en-US" dirty="0">
                <a:solidFill>
                  <a:schemeClr val="tx1"/>
                </a:solidFill>
              </a:rPr>
              <a:t>Benzodiazepines (e.g., clonazepam, lorazepam) can be used as </a:t>
            </a:r>
            <a:r>
              <a:rPr lang="en-US" dirty="0" smtClean="0">
                <a:solidFill>
                  <a:schemeClr val="tx1"/>
                </a:solidFill>
              </a:rPr>
              <a:t>scheduled or </a:t>
            </a:r>
            <a:r>
              <a:rPr lang="en-US" dirty="0">
                <a:solidFill>
                  <a:schemeClr val="tx1"/>
                </a:solidFill>
              </a:rPr>
              <a:t>PRN.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■■ </a:t>
            </a:r>
            <a:r>
              <a:rPr lang="en-US" b="1" dirty="0">
                <a:solidFill>
                  <a:schemeClr val="tx1"/>
                </a:solidFill>
              </a:rPr>
              <a:t>Beta-blockers </a:t>
            </a:r>
            <a:r>
              <a:rPr lang="en-US" dirty="0">
                <a:solidFill>
                  <a:schemeClr val="tx1"/>
                </a:solidFill>
              </a:rPr>
              <a:t>(e.g., atenolol, </a:t>
            </a:r>
            <a:r>
              <a:rPr lang="en-US" b="1" dirty="0">
                <a:solidFill>
                  <a:schemeClr val="tx1"/>
                </a:solidFill>
              </a:rPr>
              <a:t>propranolol) </a:t>
            </a:r>
            <a:r>
              <a:rPr lang="en-US" dirty="0">
                <a:solidFill>
                  <a:schemeClr val="tx1"/>
                </a:solidFill>
              </a:rPr>
              <a:t>for performance </a:t>
            </a:r>
            <a:r>
              <a:rPr lang="en-US" dirty="0" smtClean="0">
                <a:solidFill>
                  <a:schemeClr val="tx1"/>
                </a:solidFill>
              </a:rPr>
              <a:t>anxiety/ public speaking.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ar-A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Selective </a:t>
            </a:r>
            <a:r>
              <a:rPr lang="en-US" b="1" dirty="0">
                <a:solidFill>
                  <a:schemeClr val="tx1"/>
                </a:solidFill>
              </a:rPr>
              <a:t>mutism: </a:t>
            </a:r>
            <a:endParaRPr lang="ar-A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Is a </a:t>
            </a:r>
            <a:r>
              <a:rPr lang="en-US" sz="2800" b="1" u="sng" dirty="0">
                <a:solidFill>
                  <a:srgbClr val="FF0000"/>
                </a:solidFill>
              </a:rPr>
              <a:t>rare</a:t>
            </a:r>
            <a:r>
              <a:rPr lang="en-US" sz="2800" dirty="0"/>
              <a:t> condition characterized by failure to speak in specific situations for at least </a:t>
            </a:r>
            <a:r>
              <a:rPr lang="en-US" sz="2800" b="1" u="sng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 month, despite the intact ability to comprehend and use language.</a:t>
            </a:r>
          </a:p>
          <a:p>
            <a:pPr algn="l" rtl="0"/>
            <a:r>
              <a:rPr lang="en-US" sz="2800" dirty="0"/>
              <a:t>Onset typically starts during childhood.</a:t>
            </a:r>
          </a:p>
          <a:p>
            <a:pPr algn="l" rtl="0"/>
            <a:r>
              <a:rPr lang="en-US" sz="2800" dirty="0"/>
              <a:t>The majority of them suffer particularly from social anxiety.</a:t>
            </a:r>
          </a:p>
          <a:p>
            <a:pPr algn="l" rtl="0"/>
            <a:r>
              <a:rPr lang="en-US" sz="2800" dirty="0"/>
              <a:t>They may remain completely silent , whisper, or use non-verbal communication (writing – gesturing).</a:t>
            </a:r>
          </a:p>
          <a:p>
            <a:pPr algn="l" rtl="0"/>
            <a:endParaRPr lang="en-US" sz="2800" dirty="0"/>
          </a:p>
          <a:p>
            <a:pPr algn="l" rtl="0"/>
            <a:endParaRPr lang="ar-AE" sz="2800" dirty="0"/>
          </a:p>
        </p:txBody>
      </p:sp>
    </p:spTree>
    <p:extLst>
      <p:ext uri="{BB962C8B-B14F-4D97-AF65-F5344CB8AC3E}">
        <p14:creationId xmlns:p14="http://schemas.microsoft.com/office/powerpoint/2010/main" val="28841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139903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Diagnosis and DSM-5 Criteria :</a:t>
            </a:r>
            <a:endParaRPr lang="ar-A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Consistent failure to speak in select social situations (e.g., school) despite speech ability in other scenarios.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Mutism is not due to a language difficulty or a communication disorder.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Symptoms cause significant impairment in academic, occupational, or social functioning.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 Symptoms last &gt;1 month (extending beyond 1st month of school).</a:t>
            </a:r>
          </a:p>
          <a:p>
            <a:pPr algn="l" rtl="0"/>
            <a:endParaRPr lang="ar-AE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953000"/>
            <a:ext cx="79864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MyriadPro-Bold"/>
              </a:rPr>
              <a:t>Treatment</a:t>
            </a:r>
          </a:p>
          <a:p>
            <a:pPr algn="l"/>
            <a:r>
              <a:rPr lang="en-US" sz="800" dirty="0">
                <a:latin typeface="ZapfDingbatsStd"/>
              </a:rPr>
              <a:t>■■ </a:t>
            </a:r>
            <a:r>
              <a:rPr lang="en-US" dirty="0">
                <a:latin typeface="WarnockPro-Light"/>
              </a:rPr>
              <a:t>Psychotherapy: CBT, family therapy.</a:t>
            </a:r>
          </a:p>
          <a:p>
            <a:pPr algn="l"/>
            <a:r>
              <a:rPr lang="en-US" sz="800" dirty="0">
                <a:latin typeface="ZapfDingbatsStd"/>
              </a:rPr>
              <a:t>■■ </a:t>
            </a:r>
            <a:r>
              <a:rPr lang="en-US" dirty="0">
                <a:latin typeface="WarnockPro-Light"/>
              </a:rPr>
              <a:t>Medications: SSRIs (especially with comorbid social anxiety disorder).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21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* Signs </a:t>
            </a:r>
            <a:r>
              <a:rPr lang="en-US" sz="2800" b="1" dirty="0"/>
              <a:t>and Symptoms of Anxiety </a:t>
            </a:r>
            <a:endParaRPr lang="en-US" sz="2800" b="1" dirty="0" smtClean="0"/>
          </a:p>
          <a:p>
            <a:pPr algn="l"/>
            <a:r>
              <a:rPr lang="en-US" sz="2800" dirty="0" smtClean="0"/>
              <a:t>Constitutional-- </a:t>
            </a:r>
            <a:r>
              <a:rPr lang="en-US" sz="2800" dirty="0"/>
              <a:t>Fatigue, diaphoresis, shivering </a:t>
            </a:r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Cardiac -- Chest </a:t>
            </a:r>
            <a:r>
              <a:rPr lang="en-US" sz="2800" dirty="0"/>
              <a:t>pain, palpitations, tachycardia, hypertension </a:t>
            </a:r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Pulmonary--  </a:t>
            </a:r>
            <a:r>
              <a:rPr lang="en-US" sz="2800" dirty="0"/>
              <a:t>Shortness of breath, hyperventilation </a:t>
            </a:r>
            <a:endParaRPr lang="en-US" sz="2800" dirty="0" smtClean="0"/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Neurologic</a:t>
            </a:r>
            <a:r>
              <a:rPr lang="en-US" sz="2800" dirty="0"/>
              <a:t>/ </a:t>
            </a:r>
            <a:r>
              <a:rPr lang="en-US" sz="2800" dirty="0" smtClean="0"/>
              <a:t>musculoskeletal --Vertigo</a:t>
            </a:r>
            <a:r>
              <a:rPr lang="en-US" sz="2800" dirty="0"/>
              <a:t>, light-headedness, </a:t>
            </a:r>
            <a:r>
              <a:rPr lang="en-US" sz="2800" dirty="0" err="1"/>
              <a:t>paresthesias</a:t>
            </a:r>
            <a:r>
              <a:rPr lang="en-US" sz="2800" dirty="0"/>
              <a:t>, tremors, insomnia, muscle </a:t>
            </a:r>
            <a:r>
              <a:rPr lang="en-US" sz="2800" dirty="0" smtClean="0"/>
              <a:t>tension</a:t>
            </a:r>
          </a:p>
          <a:p>
            <a:pPr algn="l"/>
            <a:r>
              <a:rPr lang="en-US" sz="2800" dirty="0" smtClean="0"/>
              <a:t> </a:t>
            </a:r>
          </a:p>
          <a:p>
            <a:pPr algn="l"/>
            <a:r>
              <a:rPr lang="en-US" sz="2800" dirty="0" smtClean="0"/>
              <a:t>Gastrointestinal--- </a:t>
            </a:r>
            <a:r>
              <a:rPr lang="en-US" sz="2800" dirty="0"/>
              <a:t>abdominal discomfort, anorexia, nausea, emesis, diarrhea, constipation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2200505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/>
          <a:lstStyle/>
          <a:p>
            <a:pPr rtl="0"/>
            <a:r>
              <a:rPr lang="en-US" b="1" dirty="0" smtClean="0"/>
              <a:t>Separation </a:t>
            </a:r>
            <a:r>
              <a:rPr lang="en-US" b="1" dirty="0"/>
              <a:t>anxiety disorder:</a:t>
            </a:r>
            <a:endParaRPr lang="ar-A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Separation anxiety typically emerges by 1 year old and peaks by 18 months.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It is considered pathological when it become extreme or developmentally inappropriate 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It may be preceded by a stressful life event.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</a:rPr>
              <a:t>It may lead to complaints of somatic symptoms to avoid school or work.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1399032"/>
          </a:xfrm>
        </p:spPr>
        <p:txBody>
          <a:bodyPr/>
          <a:lstStyle/>
          <a:p>
            <a:r>
              <a:rPr lang="en-US" b="1" dirty="0"/>
              <a:t>Diagnosis and DSM-5 Criteria :</a:t>
            </a:r>
            <a:endParaRPr lang="ar-A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548"/>
            <a:ext cx="8229600" cy="454980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</a:rPr>
              <a:t>Excessive and developmentally inappropriate fear/anxiety regarding separation from attachment figures, with at least three of the following: 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-Separation from attachment figures leads to extreme distress.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-Excessive worry about loss of or harm to attachment figures.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-Excessive worry about experiencing an event that leads to separation from attachment figures.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-Reluctance to leave home, or attend school or work.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-Reluctance to be alone.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-Reluctance to sleep alone or away from home</a:t>
            </a: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48672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-Complaints of physical symptoms when separated from major attachment figures.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-Nightmares of separation and refusal to sleep without proximity to attachment figure.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-Lasts for ≥ 4 weeks in children/adolescents and ≥ 6 months in adults. 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-Symptoms cause significant social, academic, or occupational dysfunction. </a:t>
            </a:r>
          </a:p>
          <a:p>
            <a:pPr marL="64008" indent="0" algn="l" rtl="0">
              <a:buNone/>
            </a:pPr>
            <a:r>
              <a:rPr lang="en-US" sz="2400" dirty="0">
                <a:solidFill>
                  <a:schemeClr val="tx1"/>
                </a:solidFill>
              </a:rPr>
              <a:t>-Symptoms not due to another mental disorder</a:t>
            </a:r>
          </a:p>
          <a:p>
            <a:pPr algn="l" rtl="0">
              <a:buFontTx/>
              <a:buChar char="-"/>
            </a:pPr>
            <a:endParaRPr lang="ar-A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8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b="1" dirty="0"/>
              <a:t>Treatment</a:t>
            </a:r>
            <a:endParaRPr lang="en-US" b="1" dirty="0"/>
          </a:p>
          <a:p>
            <a:pPr algn="l"/>
            <a:r>
              <a:rPr lang="en-US" dirty="0"/>
              <a:t>■■ Psychotherapy: CBT, family therapy.</a:t>
            </a:r>
          </a:p>
          <a:p>
            <a:pPr algn="l"/>
            <a:r>
              <a:rPr lang="en-US" dirty="0"/>
              <a:t>■■ Medications: SSRIs can be effective as an adjunct to therapy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7832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buNone/>
            </a:pPr>
            <a:r>
              <a:rPr lang="en-US" sz="8800" dirty="0" smtClean="0"/>
              <a:t>Thank you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tx1"/>
                </a:solidFill>
              </a:rPr>
              <a:t>It’s the most common form of psychopathology.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</a:rPr>
              <a:t>Lifetime prevalence : females 30% - males 19%.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</a:rPr>
              <a:t>More frequently seen in women compared to men (2:1) .</a:t>
            </a:r>
            <a:endParaRPr lang="ar-A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Anxiety Disorders:</a:t>
            </a:r>
            <a:endParaRPr lang="ar-A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Generalized </a:t>
            </a:r>
            <a:r>
              <a:rPr lang="en-US" dirty="0">
                <a:solidFill>
                  <a:schemeClr val="tx1"/>
                </a:solidFill>
              </a:rPr>
              <a:t>Anxiety Disorder(GAD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Panic </a:t>
            </a:r>
            <a:r>
              <a:rPr lang="en-US" dirty="0">
                <a:solidFill>
                  <a:schemeClr val="tx1"/>
                </a:solidFill>
              </a:rPr>
              <a:t>disorder.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Agoraphobia.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Specific Phobias/Social anxiety Disorder.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Selective mutism.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Separation Anxiety Disorder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Anxiety due to substance use/withdrawal</a:t>
            </a: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Anxiety due to medical condition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Generalized </a:t>
            </a:r>
            <a:r>
              <a:rPr lang="en-US" b="1" dirty="0">
                <a:solidFill>
                  <a:schemeClr val="tx1"/>
                </a:solidFill>
              </a:rPr>
              <a:t>anxiety Disorder:</a:t>
            </a:r>
            <a:endParaRPr lang="ar-A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Generalized </a:t>
            </a:r>
            <a:r>
              <a:rPr lang="en-US" sz="2800" dirty="0" smtClean="0">
                <a:solidFill>
                  <a:schemeClr val="tx1"/>
                </a:solidFill>
              </a:rPr>
              <a:t>anxiety is the most common studied subtype and commonly described as a sensation of persistent worry and apprehension about common day  problems and events, associated with symptoms involving the chest / abdomen, mental state symptoms.  </a:t>
            </a:r>
            <a:endParaRPr lang="en-US" sz="2800" dirty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Autonomic arousal symptoms :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Palpitation/HR.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Sweating.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Trembling/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-Shaking.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Dry mouth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Symptoms involving chest/ abdomen: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Difficulty breathing.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Choking sensation.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Chest pain.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Nausea/ stomach churning.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Mental symptoms: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Giddiness / fainting.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 smtClean="0">
                <a:solidFill>
                  <a:schemeClr val="tx1"/>
                </a:solidFill>
              </a:rPr>
              <a:t>Derealisation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dirty="0" err="1" smtClean="0">
                <a:solidFill>
                  <a:schemeClr val="tx1"/>
                </a:solidFill>
              </a:rPr>
              <a:t>depersonalisation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Fear of losing control.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Fear of dying or “going crazy”.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General symptoms: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Hot flushes/cold chills.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Numbness /tingling.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-Muscle </a:t>
            </a:r>
            <a:r>
              <a:rPr lang="en-US" dirty="0" smtClean="0">
                <a:solidFill>
                  <a:schemeClr val="tx1"/>
                </a:solidFill>
              </a:rPr>
              <a:t>tension/ aches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Restlessness.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Feelings of keyed up, on the edge.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Lump in the throat.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Other symptoms: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Exaggerated responses to minor surprises.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 Easily being startled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Persistent irritability.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Poor sleep (initial insomnia, night terrors, waking and feeling </a:t>
            </a:r>
            <a:r>
              <a:rPr lang="en-US" dirty="0" err="1" smtClean="0">
                <a:solidFill>
                  <a:schemeClr val="tx1"/>
                </a:solidFill>
              </a:rPr>
              <a:t>unrefreshed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Poor concentration.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- Mind goes blank.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914</TotalTime>
  <Words>2260</Words>
  <Application>Microsoft Office PowerPoint</Application>
  <PresentationFormat>On-screen Show (4:3)</PresentationFormat>
  <Paragraphs>248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맑은 고딕</vt:lpstr>
      <vt:lpstr>Arial</vt:lpstr>
      <vt:lpstr>Calibri</vt:lpstr>
      <vt:lpstr>Calibri Light</vt:lpstr>
      <vt:lpstr>Century Gothic (Body)</vt:lpstr>
      <vt:lpstr>MyriadPro-Bold</vt:lpstr>
      <vt:lpstr>Times New Roman</vt:lpstr>
      <vt:lpstr>WarnockPro-Light</vt:lpstr>
      <vt:lpstr>ZapfDingbatsStd</vt:lpstr>
      <vt:lpstr>Retrospect</vt:lpstr>
      <vt:lpstr>Anxiety Disorders </vt:lpstr>
      <vt:lpstr>PowerPoint Presentation</vt:lpstr>
      <vt:lpstr>PowerPoint Presentation</vt:lpstr>
      <vt:lpstr>PowerPoint Presentation</vt:lpstr>
      <vt:lpstr>Anxiety Disorders:</vt:lpstr>
      <vt:lpstr>Generalized anxiety Disorder:</vt:lpstr>
      <vt:lpstr>PowerPoint Presentation</vt:lpstr>
      <vt:lpstr>PowerPoint Presentation</vt:lpstr>
      <vt:lpstr>PowerPoint Presentation</vt:lpstr>
      <vt:lpstr>Diagnosis and DSM-5 Criteria:</vt:lpstr>
      <vt:lpstr>PowerPoint Presentation</vt:lpstr>
      <vt:lpstr>PowerPoint Presentation</vt:lpstr>
      <vt:lpstr>Panic attacks:</vt:lpstr>
      <vt:lpstr>PowerPoint Presentation</vt:lpstr>
      <vt:lpstr>Panic Disorders:</vt:lpstr>
      <vt:lpstr>Diagnosis and DSM-5 Criteria :</vt:lpstr>
      <vt:lpstr>PowerPoint Presentation</vt:lpstr>
      <vt:lpstr>PowerPoint Presentation</vt:lpstr>
      <vt:lpstr>Agoraphobia:</vt:lpstr>
      <vt:lpstr>Diagnosis and DSM-5 Criteria </vt:lpstr>
      <vt:lpstr>PowerPoint Presentation</vt:lpstr>
      <vt:lpstr>PowerPoint Presentation</vt:lpstr>
      <vt:lpstr> Specific phobia</vt:lpstr>
      <vt:lpstr>Social anxiety disorder (Social phobia</vt:lpstr>
      <vt:lpstr>PowerPoint Presentation</vt:lpstr>
      <vt:lpstr>PowerPoint Presentation</vt:lpstr>
      <vt:lpstr>PowerPoint Presentation</vt:lpstr>
      <vt:lpstr>Selective mutism: </vt:lpstr>
      <vt:lpstr>Diagnosis and DSM-5 Criteria :</vt:lpstr>
      <vt:lpstr>Separation anxiety disorder:</vt:lpstr>
      <vt:lpstr>Diagnosis and DSM-5 Criteria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Disorders</dc:title>
  <dc:creator>USER</dc:creator>
  <cp:lastModifiedBy>Laptop</cp:lastModifiedBy>
  <cp:revision>68</cp:revision>
  <dcterms:created xsi:type="dcterms:W3CDTF">2017-10-23T17:15:38Z</dcterms:created>
  <dcterms:modified xsi:type="dcterms:W3CDTF">2023-07-24T19:07:13Z</dcterms:modified>
</cp:coreProperties>
</file>