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24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41B19-F685-4BD6-B1DD-58474F3B3B6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83A5D-6AC0-4491-9E0A-59B71F55E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</a:t>
            </a:r>
            <a:r>
              <a:rPr lang="en-US" sz="1200" dirty="0" smtClean="0"/>
              <a:t> For example, a small nodule of well-developed and normally organized pancreatic tissue may be found in the </a:t>
            </a:r>
            <a:r>
              <a:rPr lang="en-US" sz="1200" dirty="0" err="1" smtClean="0"/>
              <a:t>submucosa</a:t>
            </a:r>
            <a:r>
              <a:rPr lang="en-US" sz="1200" dirty="0" smtClean="0"/>
              <a:t> of the stomach,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83A5D-6AC0-4491-9E0A-59B71F55E4B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0200" y="152400"/>
            <a:ext cx="8062912" cy="1470025"/>
          </a:xfrm>
        </p:spPr>
        <p:txBody>
          <a:bodyPr/>
          <a:lstStyle/>
          <a:p>
            <a:r>
              <a:rPr lang="en-US" dirty="0" err="1" smtClean="0"/>
              <a:t>Neoplasia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05400"/>
            <a:ext cx="8062912" cy="1752600"/>
          </a:xfrm>
        </p:spPr>
        <p:txBody>
          <a:bodyPr/>
          <a:lstStyle/>
          <a:p>
            <a:r>
              <a:rPr lang="en-US" dirty="0" err="1" smtClean="0"/>
              <a:t>Eman</a:t>
            </a:r>
            <a:r>
              <a:rPr lang="en-US" dirty="0" smtClean="0"/>
              <a:t> </a:t>
            </a:r>
            <a:r>
              <a:rPr lang="en-US" dirty="0" err="1" smtClean="0"/>
              <a:t>Kreishan</a:t>
            </a:r>
            <a:r>
              <a:rPr lang="en-US" dirty="0" smtClean="0"/>
              <a:t>, M.D.</a:t>
            </a:r>
          </a:p>
          <a:p>
            <a:r>
              <a:rPr lang="en-US" dirty="0" smtClean="0"/>
              <a:t>15-12-2021.</a:t>
            </a:r>
            <a:endParaRPr lang="en-US" dirty="0"/>
          </a:p>
        </p:txBody>
      </p:sp>
      <p:sp>
        <p:nvSpPr>
          <p:cNvPr id="22530" name="AutoShape 2" descr="Neoplasia: Does it Lead to Cancer? - Fibromyalgia Trea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Neoplasia: Does it Lead to Cancer? - Fibromyalgia Trea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172200" cy="2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399032"/>
          </a:xfrm>
        </p:spPr>
        <p:txBody>
          <a:bodyPr/>
          <a:lstStyle/>
          <a:p>
            <a:r>
              <a:rPr lang="en-US" dirty="0" smtClean="0"/>
              <a:t>1. Benign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356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benign tumors are designated by attaching the suffix -</a:t>
            </a:r>
            <a:r>
              <a:rPr lang="en-US" sz="2800" dirty="0" err="1" smtClean="0"/>
              <a:t>oma</a:t>
            </a:r>
            <a:r>
              <a:rPr lang="en-US" sz="2800" dirty="0" smtClean="0"/>
              <a:t> to the cell type from which the tumor arises. </a:t>
            </a:r>
          </a:p>
          <a:p>
            <a:r>
              <a:rPr lang="en-US" sz="2800" dirty="0" smtClean="0"/>
              <a:t>For example:</a:t>
            </a:r>
          </a:p>
          <a:p>
            <a:r>
              <a:rPr lang="en-US" sz="2800" dirty="0" smtClean="0"/>
              <a:t>a benign tumor arising in fibrous tissue is a </a:t>
            </a:r>
            <a:r>
              <a:rPr lang="en-US" sz="2800" dirty="0" err="1" smtClean="0"/>
              <a:t>fibroma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a benign cartilaginous tumor is a </a:t>
            </a:r>
            <a:r>
              <a:rPr lang="en-US" sz="2800" dirty="0" err="1" smtClean="0"/>
              <a:t>chondroma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adenoma is applied to benign epithelial neoplasms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err="1" smtClean="0"/>
              <a:t>Papillomas</a:t>
            </a:r>
            <a:r>
              <a:rPr lang="en-US" sz="2800" dirty="0" smtClean="0"/>
              <a:t> are benign epithelial neoplasms, growing on any surface with fingerlike fronds.</a:t>
            </a:r>
          </a:p>
          <a:p>
            <a:endParaRPr lang="en-US" dirty="0" smtClean="0"/>
          </a:p>
        </p:txBody>
      </p:sp>
      <p:pic>
        <p:nvPicPr>
          <p:cNvPr id="1026" name="Picture 2" descr="Papilloma: Causes, symptoms, and trea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3886200" cy="2914651"/>
          </a:xfrm>
          <a:prstGeom prst="rect">
            <a:avLst/>
          </a:prstGeom>
          <a:noFill/>
        </p:spPr>
      </p:pic>
      <p:sp>
        <p:nvSpPr>
          <p:cNvPr id="1028" name="AutoShape 4" descr="Squamous papilloma | Pathology Residency and Fellowship Program | Brown 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Squamous papilloma | Pathology Residency and Fellowship Program | Brown 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038600"/>
            <a:ext cx="3657600" cy="2426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72000"/>
          </a:xfrm>
        </p:spPr>
        <p:txBody>
          <a:bodyPr/>
          <a:lstStyle/>
          <a:p>
            <a:r>
              <a:rPr lang="en-US" dirty="0" smtClean="0"/>
              <a:t>A polyp is a mass that projects above a mucosal surface, as in the gut.</a:t>
            </a:r>
          </a:p>
          <a:p>
            <a:endParaRPr lang="en-US" dirty="0"/>
          </a:p>
        </p:txBody>
      </p:sp>
      <p:pic>
        <p:nvPicPr>
          <p:cNvPr id="24578" name="Picture 2" descr="Histopathology Colon--Hyperplastic polyp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048000"/>
            <a:ext cx="3571875" cy="3429001"/>
          </a:xfrm>
          <a:prstGeom prst="rect">
            <a:avLst/>
          </a:prstGeom>
          <a:noFill/>
        </p:spPr>
      </p:pic>
      <p:pic>
        <p:nvPicPr>
          <p:cNvPr id="24580" name="Picture 4" descr="8 Colon Polyps Symptoms, Pictures, Types, Causes, Treat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00400"/>
            <a:ext cx="469582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72000"/>
          </a:xfrm>
        </p:spPr>
        <p:txBody>
          <a:bodyPr/>
          <a:lstStyle/>
          <a:p>
            <a:r>
              <a:rPr lang="en-US" dirty="0" err="1" smtClean="0"/>
              <a:t>Cystadenomas</a:t>
            </a:r>
            <a:r>
              <a:rPr lang="en-US" dirty="0" smtClean="0"/>
              <a:t> are hollow cystic masses that typically arise in the ovary</a:t>
            </a:r>
            <a:endParaRPr lang="en-US" dirty="0"/>
          </a:p>
        </p:txBody>
      </p:sp>
      <p:pic>
        <p:nvPicPr>
          <p:cNvPr id="25602" name="Picture 2" descr="Webpathology.com: A Collection of Surgical Pathology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4447236" cy="2914650"/>
          </a:xfrm>
          <a:prstGeom prst="rect">
            <a:avLst/>
          </a:prstGeom>
          <a:noFill/>
        </p:spPr>
      </p:pic>
      <p:pic>
        <p:nvPicPr>
          <p:cNvPr id="25604" name="Picture 4" descr="SEROUS CYSTADENOMA OF PANCREAS – Histopathology.gu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19400"/>
            <a:ext cx="3686175" cy="276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Malignant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Malignant neoplasms arising in “solid” </a:t>
            </a:r>
            <a:r>
              <a:rPr lang="en-US" sz="2400" dirty="0" err="1" smtClean="0"/>
              <a:t>mesenchymal</a:t>
            </a:r>
            <a:r>
              <a:rPr lang="en-US" sz="2400" dirty="0" smtClean="0"/>
              <a:t> tissues  are called sarcomas, </a:t>
            </a:r>
            <a:r>
              <a:rPr lang="en-US" sz="2400" dirty="0" err="1" smtClean="0"/>
              <a:t>e.g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malignant neoplasm comprised of fat-like cells is a </a:t>
            </a:r>
            <a:r>
              <a:rPr lang="en-US" sz="2400" dirty="0" err="1" smtClean="0"/>
              <a:t>liposarcoma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malignant neoplasm composed of </a:t>
            </a:r>
            <a:r>
              <a:rPr lang="en-US" sz="2400" dirty="0" err="1" smtClean="0"/>
              <a:t>chondrocyte</a:t>
            </a:r>
            <a:r>
              <a:rPr lang="en-US" sz="2400" dirty="0" smtClean="0"/>
              <a:t>-like cells is a </a:t>
            </a:r>
            <a:r>
              <a:rPr lang="en-US" sz="2400" dirty="0" err="1" smtClean="0"/>
              <a:t>chondrosarcoma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Those arising from cells of the blood are called </a:t>
            </a:r>
            <a:r>
              <a:rPr lang="en-US" sz="2400" dirty="0" err="1" smtClean="0"/>
              <a:t>leukemias</a:t>
            </a:r>
            <a:r>
              <a:rPr lang="en-US" sz="2400" dirty="0" smtClean="0"/>
              <a:t> or lymphomas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6166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Malignant neoplasms of epithelial cells are called carcinomas: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Carcinomas are subdivided further: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That grow in a glandular pattern are called </a:t>
            </a:r>
            <a:r>
              <a:rPr lang="en-US" sz="2400" smtClean="0"/>
              <a:t>adenocarcinomas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that produce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cells are called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cell carcinomas.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Some carcinoma show little or no differentiation. Such tumors are referred to as poorly differentiated or undifferentiated carcinoma.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ndocervical adenocarcinoma - MyPathologyReport.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4191000" cy="2301113"/>
          </a:xfrm>
          <a:prstGeom prst="rect">
            <a:avLst/>
          </a:prstGeom>
          <a:noFill/>
        </p:spPr>
      </p:pic>
      <p:pic>
        <p:nvPicPr>
          <p:cNvPr id="26628" name="Picture 4" descr="Aggressive Lung Adenocarcinoma Subtype May Require New Treatment Strategy |  Memorial Sloan Kettering Cancer C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733800"/>
            <a:ext cx="4074485" cy="2714626"/>
          </a:xfrm>
          <a:prstGeom prst="rect">
            <a:avLst/>
          </a:prstGeom>
          <a:noFill/>
        </p:spPr>
      </p:pic>
      <p:pic>
        <p:nvPicPr>
          <p:cNvPr id="26630" name="Picture 6" descr="Squamous cell carcinoma of the esophagus - Libre Patholog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990600"/>
            <a:ext cx="3505200" cy="2336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3400" y="228600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???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 undergo divergent differentiation.</a:t>
            </a:r>
          </a:p>
          <a:p>
            <a:endParaRPr lang="en-US" dirty="0" smtClean="0"/>
          </a:p>
          <a:p>
            <a:r>
              <a:rPr lang="en-US" dirty="0" smtClean="0"/>
              <a:t>such tumors has the capacity to differentiate down more than one lineage.</a:t>
            </a:r>
          </a:p>
          <a:p>
            <a:endParaRPr lang="en-US" dirty="0" smtClean="0"/>
          </a:p>
          <a:p>
            <a:r>
              <a:rPr lang="en-US" dirty="0" smtClean="0"/>
              <a:t>The best example is mixed tumor of salivary gland and  the  Fibroadenoma of the female breast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839200" cy="60738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mixed tumor of salivary gland= </a:t>
            </a:r>
            <a:r>
              <a:rPr lang="en-US" sz="2400" dirty="0" err="1" smtClean="0"/>
              <a:t>pleomorphic</a:t>
            </a:r>
            <a:r>
              <a:rPr lang="en-US" sz="2400" dirty="0" smtClean="0"/>
              <a:t> adenoma</a:t>
            </a:r>
          </a:p>
          <a:p>
            <a:endParaRPr lang="en-US" sz="2400" dirty="0" smtClean="0"/>
          </a:p>
          <a:p>
            <a:r>
              <a:rPr lang="en-US" sz="2400" dirty="0" smtClean="0"/>
              <a:t>It contain epithelial components with islands of cartilage or bone.</a:t>
            </a:r>
            <a:endParaRPr lang="en-US" sz="2400" dirty="0"/>
          </a:p>
        </p:txBody>
      </p:sp>
      <p:pic>
        <p:nvPicPr>
          <p:cNvPr id="29698" name="Picture 2" descr="Webpathology.com: A Collection of Surgical Pathology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09800"/>
            <a:ext cx="5715000" cy="4290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72000"/>
          </a:xfrm>
        </p:spPr>
        <p:txBody>
          <a:bodyPr/>
          <a:lstStyle/>
          <a:p>
            <a:r>
              <a:rPr lang="en-US" sz="2800" dirty="0" smtClean="0"/>
              <a:t>Fibroadenoma of the female breast contain: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proliferating </a:t>
            </a:r>
            <a:r>
              <a:rPr lang="en-US" sz="2800" dirty="0" err="1" smtClean="0"/>
              <a:t>ductal</a:t>
            </a:r>
            <a:r>
              <a:rPr lang="en-US" sz="2800" dirty="0" smtClean="0"/>
              <a:t> elements (adenoma)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embedded </a:t>
            </a:r>
            <a:r>
              <a:rPr lang="en-US" dirty="0" smtClean="0"/>
              <a:t>in loose fibrous tissue.</a:t>
            </a:r>
            <a:endParaRPr lang="en-US" dirty="0"/>
          </a:p>
        </p:txBody>
      </p:sp>
      <p:pic>
        <p:nvPicPr>
          <p:cNvPr id="31746" name="Picture 2" descr="What are Breast Fibroadenomas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971800"/>
            <a:ext cx="6410325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921408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Introduction.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Characteristics of Benign and Malignant Neoplasms.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Epidemiology.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Cancer Genes.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Carcinogenesis: A Multistep Process Hallmarks of Cancer.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Etiology of Cancer: Carcinogenic Agents.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Clinical Aspects of </a:t>
            </a:r>
            <a:r>
              <a:rPr lang="en-US" sz="2800" dirty="0" err="1" smtClean="0"/>
              <a:t>Neoplasia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458200" cy="6477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Teratoma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is a special type of mixed tumor that contains recognizable mature or immature cells or tissues derived from more than one germ cell layer, and sometimes all three.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Germ cells have the capacity to differentiate into any of the cell types found in the body.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they may give rise to neoplasms that contain elements resembling bone, epithelium, muscle, fat, nerve, and other tissues,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eratoma - CATHERINEPOL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609600"/>
            <a:ext cx="664966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thology Walker@Auto Tweet Bot on Twitter: &amp;quot;Mature cystic teratoma. Ovary,  oophorectomy. HE stain. https://t.co/eD1Y0CAtp6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070600" cy="45529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57400" y="55626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Mixture of mature, benign tissues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3990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confusing terminology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Hamartoma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is a mass of disorganized tissue indigenous to the particular site, such as the lung or the liver.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Choristoma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is a congenital anomaly consisting of a </a:t>
            </a:r>
            <a:r>
              <a:rPr lang="en-US" sz="2400" dirty="0" err="1" smtClean="0"/>
              <a:t>heterotopic</a:t>
            </a:r>
            <a:r>
              <a:rPr lang="en-US" sz="2400" dirty="0" smtClean="0"/>
              <a:t> nest of cells.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351704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3619500"/>
            <a:ext cx="49149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3880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Cancer is the second leading cause of death in the United States.</a:t>
            </a:r>
          </a:p>
          <a:p>
            <a:endParaRPr lang="en-US" sz="2800" dirty="0" smtClean="0"/>
          </a:p>
          <a:p>
            <a:r>
              <a:rPr lang="en-US" sz="2800" dirty="0" smtClean="0"/>
              <a:t>Even more agonizing than the associated mortality is the emotional and physical suffering inflicted by neoplasms.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95400" y="609600"/>
            <a:ext cx="263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cancer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common characteristics of cancers: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Cancer is a genetic disorder caused by DNA mutations:  spontaneous or induce.</a:t>
            </a:r>
          </a:p>
          <a:p>
            <a:endParaRPr lang="en-US" sz="2800" dirty="0" smtClean="0"/>
          </a:p>
          <a:p>
            <a:r>
              <a:rPr lang="en-US" sz="2800" dirty="0" smtClean="0"/>
              <a:t>2. Genetic alterations in cancer cells are heritable, being passed to daughter cells upon cell division.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990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NOMENCLATURE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Neoplasia</a:t>
            </a:r>
            <a:r>
              <a:rPr lang="en-US" sz="2800" dirty="0" smtClean="0"/>
              <a:t>  means “new growth’’ referred to </a:t>
            </a:r>
            <a:r>
              <a:rPr lang="en-US" sz="2800" dirty="0" smtClean="0"/>
              <a:t>a </a:t>
            </a:r>
            <a:r>
              <a:rPr lang="en-US" sz="2800" dirty="0" smtClean="0"/>
              <a:t>tumor.</a:t>
            </a:r>
          </a:p>
          <a:p>
            <a:endParaRPr lang="en-US" sz="2800" dirty="0" smtClean="0"/>
          </a:p>
          <a:p>
            <a:r>
              <a:rPr lang="en-US" sz="2800" dirty="0" smtClean="0"/>
              <a:t>they continue to replicate, apparently oblivious to the regulatory influences that control normal cells.</a:t>
            </a:r>
          </a:p>
          <a:p>
            <a:endParaRPr lang="en-US" sz="2800" dirty="0" smtClean="0"/>
          </a:p>
          <a:p>
            <a:r>
              <a:rPr lang="en-US" sz="2800" dirty="0" smtClean="0"/>
              <a:t>They  increase in size regardless of their local environment.</a:t>
            </a:r>
          </a:p>
          <a:p>
            <a:endParaRPr lang="en-US" sz="2800" dirty="0" smtClean="0"/>
          </a:p>
          <a:p>
            <a:r>
              <a:rPr lang="en-US" sz="2800" dirty="0" smtClean="0"/>
              <a:t>All neoplasms depend on the host for their nutrition and blood supply.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study of tumors is called oncology. </a:t>
            </a:r>
          </a:p>
          <a:p>
            <a:endParaRPr lang="en-US" sz="2800" dirty="0" smtClean="0"/>
          </a:p>
          <a:p>
            <a:r>
              <a:rPr lang="en-US" sz="2800" dirty="0" smtClean="0"/>
              <a:t>the division of neoplasms into benign and malignant categories is based on a judgment of a tumor’s potential clinical behavior.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benign: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it will remain localized and is amenable to local surgical removal.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Affected patients generally survive.</a:t>
            </a:r>
          </a:p>
          <a:p>
            <a:endParaRPr lang="en-US" sz="2800" dirty="0" smtClean="0"/>
          </a:p>
          <a:p>
            <a:r>
              <a:rPr lang="en-US" sz="2800" dirty="0" smtClean="0"/>
              <a:t>2. Malignant: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as applied to a neoplasm, implies that the lesion can invade and destroy adjacent structures and spread to distant sites (metastasize) to cause death.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Malignant tumors are collectively referred to as cancers.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2262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tumors, benign and malignant, have two basic components: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400" dirty="0" smtClean="0"/>
              <a:t>(1) </a:t>
            </a:r>
            <a:r>
              <a:rPr lang="en-US" sz="2400" u="sng" dirty="0" smtClean="0"/>
              <a:t>the parenchyma</a:t>
            </a:r>
            <a:r>
              <a:rPr lang="en-US" sz="2400" dirty="0" smtClean="0"/>
              <a:t>, made up of transformed or </a:t>
            </a:r>
            <a:r>
              <a:rPr lang="en-US" sz="2400" dirty="0" err="1" smtClean="0"/>
              <a:t>neoplastic</a:t>
            </a:r>
            <a:r>
              <a:rPr lang="en-US" sz="2400" dirty="0" smtClean="0"/>
              <a:t> cells.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determines its biologic behavior</a:t>
            </a:r>
          </a:p>
          <a:p>
            <a:endParaRPr lang="en-US" sz="2400" dirty="0" smtClean="0"/>
          </a:p>
          <a:p>
            <a:r>
              <a:rPr lang="en-US" sz="2400" dirty="0" smtClean="0"/>
              <a:t>(2) non-</a:t>
            </a:r>
            <a:r>
              <a:rPr lang="en-US" sz="2400" dirty="0" err="1" smtClean="0"/>
              <a:t>neoplastic</a:t>
            </a:r>
            <a:r>
              <a:rPr lang="en-US" sz="2400" dirty="0" smtClean="0"/>
              <a:t> </a:t>
            </a:r>
            <a:r>
              <a:rPr lang="en-US" sz="2400" dirty="0" err="1" smtClean="0"/>
              <a:t>stroma</a:t>
            </a:r>
            <a:r>
              <a:rPr lang="en-US" sz="2400" dirty="0" smtClean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supporting, host-derived, non-</a:t>
            </a:r>
            <a:r>
              <a:rPr lang="en-US" sz="2400" dirty="0" err="1" smtClean="0"/>
              <a:t>neoplastic</a:t>
            </a:r>
            <a:r>
              <a:rPr lang="en-US" sz="2400" dirty="0" smtClean="0"/>
              <a:t> </a:t>
            </a:r>
            <a:r>
              <a:rPr lang="en-US" sz="2400" dirty="0" err="1" smtClean="0"/>
              <a:t>stroma</a:t>
            </a:r>
            <a:r>
              <a:rPr lang="en-US" sz="2400" dirty="0" smtClean="0"/>
              <a:t>, made up of connective tissue, blood vessels, and host-derived inflammatory cells.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 smtClean="0"/>
              <a:t>stroma</a:t>
            </a:r>
            <a:r>
              <a:rPr lang="en-US" sz="2400" dirty="0" smtClean="0"/>
              <a:t> is crucial to the growth of the neoplasm,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">
      <a:dk1>
        <a:srgbClr val="FFE635"/>
      </a:dk1>
      <a:lt1>
        <a:srgbClr val="FEE6D7"/>
      </a:lt1>
      <a:dk2>
        <a:srgbClr val="7030A0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10" ma:contentTypeDescription="Create a new document." ma:contentTypeScope="" ma:versionID="a9c98db4493c17e4d6f4e58d686d3312">
  <xsd:schema xmlns:xsd="http://www.w3.org/2001/XMLSchema" xmlns:xs="http://www.w3.org/2001/XMLSchema" xmlns:p="http://schemas.microsoft.com/office/2006/metadata/properties" xmlns:ns2="513c409d-95b3-4324-b1e7-64465f9ef705" xmlns:ns3="4e5e1d9c-8200-4f72-9ecf-f64799bd78a7" targetNamespace="http://schemas.microsoft.com/office/2006/metadata/properties" ma:root="true" ma:fieldsID="e9f11b206bf7f7ff91d65733ff588c31" ns2:_="" ns3:_="">
    <xsd:import namespace="513c409d-95b3-4324-b1e7-64465f9ef705"/>
    <xsd:import namespace="4e5e1d9c-8200-4f72-9ecf-f64799bd7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e1d9c-8200-4f72-9ecf-f64799bd7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536EDB-4CA9-4896-AE87-D4A9E3BE0278}"/>
</file>

<file path=customXml/itemProps2.xml><?xml version="1.0" encoding="utf-8"?>
<ds:datastoreItem xmlns:ds="http://schemas.openxmlformats.org/officeDocument/2006/customXml" ds:itemID="{E2F0B296-020B-4239-B732-75B8E9237FCF}"/>
</file>

<file path=customXml/itemProps3.xml><?xml version="1.0" encoding="utf-8"?>
<ds:datastoreItem xmlns:ds="http://schemas.openxmlformats.org/officeDocument/2006/customXml" ds:itemID="{71CBD2C2-E857-4BB6-BF35-31AA57169164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222</TotalTime>
  <Words>754</Words>
  <Application>Microsoft Office PowerPoint</Application>
  <PresentationFormat>On-screen Show (4:3)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Verve</vt:lpstr>
      <vt:lpstr>Neoplasia 1</vt:lpstr>
      <vt:lpstr>Slide 2</vt:lpstr>
      <vt:lpstr>Slide 3</vt:lpstr>
      <vt:lpstr>Most common characteristics of cancers:</vt:lpstr>
      <vt:lpstr>NOMENCLATURE</vt:lpstr>
      <vt:lpstr>Slide 6</vt:lpstr>
      <vt:lpstr>Slide 7</vt:lpstr>
      <vt:lpstr>Slide 8</vt:lpstr>
      <vt:lpstr>Slide 9</vt:lpstr>
      <vt:lpstr>1. Benign Tumors</vt:lpstr>
      <vt:lpstr>Slide 11</vt:lpstr>
      <vt:lpstr>Slide 12</vt:lpstr>
      <vt:lpstr>Slide 13</vt:lpstr>
      <vt:lpstr>2. Malignant Tumors</vt:lpstr>
      <vt:lpstr>Slide 15</vt:lpstr>
      <vt:lpstr>Slide 16</vt:lpstr>
      <vt:lpstr>Mixed tumors</vt:lpstr>
      <vt:lpstr>Slide 18</vt:lpstr>
      <vt:lpstr>Slide 19</vt:lpstr>
      <vt:lpstr>Slide 20</vt:lpstr>
      <vt:lpstr>Slide 21</vt:lpstr>
      <vt:lpstr>Slide 22</vt:lpstr>
      <vt:lpstr>confusing terminology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18</cp:revision>
  <dcterms:created xsi:type="dcterms:W3CDTF">2021-12-14T08:33:15Z</dcterms:created>
  <dcterms:modified xsi:type="dcterms:W3CDTF">2021-12-14T18:52:28Z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