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59" r:id="rId6"/>
    <p:sldId id="276" r:id="rId7"/>
    <p:sldId id="261" r:id="rId8"/>
    <p:sldId id="260" r:id="rId9"/>
    <p:sldId id="277" r:id="rId10"/>
    <p:sldId id="262" r:id="rId11"/>
    <p:sldId id="263" r:id="rId12"/>
    <p:sldId id="278" r:id="rId13"/>
    <p:sldId id="265" r:id="rId14"/>
    <p:sldId id="266" r:id="rId15"/>
    <p:sldId id="267" r:id="rId16"/>
    <p:sldId id="269" r:id="rId17"/>
    <p:sldId id="270" r:id="rId18"/>
    <p:sldId id="28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3" autoAdjust="0"/>
    <p:restoredTop sz="94660"/>
  </p:normalViewPr>
  <p:slideViewPr>
    <p:cSldViewPr snapToGrid="0">
      <p:cViewPr varScale="1">
        <p:scale>
          <a:sx n="42" d="100"/>
          <a:sy n="42" d="100"/>
        </p:scale>
        <p:origin x="94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601A-EF78-47A2-89EE-4A799B32C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C12D20-65AA-42DD-8BCE-551F223E6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74FA4E-CC98-49EF-87FF-F0D88DC7E3AC}"/>
              </a:ext>
            </a:extLst>
          </p:cNvPr>
          <p:cNvSpPr>
            <a:spLocks noGrp="1"/>
          </p:cNvSpPr>
          <p:nvPr>
            <p:ph type="dt" sz="half" idx="10"/>
          </p:nvPr>
        </p:nvSpPr>
        <p:spPr/>
        <p:txBody>
          <a:bodyPr/>
          <a:lstStyle/>
          <a:p>
            <a:fld id="{ECAFCB4B-F3B3-46F9-909A-C3D77AE84EEB}" type="datetimeFigureOut">
              <a:rPr lang="en-US" smtClean="0"/>
              <a:t>4/9/2022</a:t>
            </a:fld>
            <a:endParaRPr lang="en-US"/>
          </a:p>
        </p:txBody>
      </p:sp>
      <p:sp>
        <p:nvSpPr>
          <p:cNvPr id="5" name="Footer Placeholder 4">
            <a:extLst>
              <a:ext uri="{FF2B5EF4-FFF2-40B4-BE49-F238E27FC236}">
                <a16:creationId xmlns:a16="http://schemas.microsoft.com/office/drawing/2014/main" id="{596095D0-9165-43F5-A50B-9943B454C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2C5B4-7B96-422A-9B1D-ED046346306D}"/>
              </a:ext>
            </a:extLst>
          </p:cNvPr>
          <p:cNvSpPr>
            <a:spLocks noGrp="1"/>
          </p:cNvSpPr>
          <p:nvPr>
            <p:ph type="sldNum" sz="quarter" idx="12"/>
          </p:nvPr>
        </p:nvSpPr>
        <p:spPr/>
        <p:txBody>
          <a:bodyPr/>
          <a:lstStyle/>
          <a:p>
            <a:fld id="{00F1C657-2965-42ED-9F4B-01934CB9C2D6}" type="slidenum">
              <a:rPr lang="en-US" smtClean="0"/>
              <a:t>‹#›</a:t>
            </a:fld>
            <a:endParaRPr lang="en-US"/>
          </a:p>
        </p:txBody>
      </p:sp>
    </p:spTree>
    <p:extLst>
      <p:ext uri="{BB962C8B-B14F-4D97-AF65-F5344CB8AC3E}">
        <p14:creationId xmlns:p14="http://schemas.microsoft.com/office/powerpoint/2010/main" val="19524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9C5E-DBC7-408F-A0B7-E46826466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9BF817-D938-4784-B255-516F67CB2A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13D7D-EA42-4351-9FAB-CA144F01D518}"/>
              </a:ext>
            </a:extLst>
          </p:cNvPr>
          <p:cNvSpPr>
            <a:spLocks noGrp="1"/>
          </p:cNvSpPr>
          <p:nvPr>
            <p:ph type="dt" sz="half" idx="10"/>
          </p:nvPr>
        </p:nvSpPr>
        <p:spPr/>
        <p:txBody>
          <a:bodyPr/>
          <a:lstStyle/>
          <a:p>
            <a:fld id="{ECAFCB4B-F3B3-46F9-909A-C3D77AE84EEB}" type="datetimeFigureOut">
              <a:rPr lang="en-US" smtClean="0"/>
              <a:t>4/9/2022</a:t>
            </a:fld>
            <a:endParaRPr lang="en-US"/>
          </a:p>
        </p:txBody>
      </p:sp>
      <p:sp>
        <p:nvSpPr>
          <p:cNvPr id="5" name="Footer Placeholder 4">
            <a:extLst>
              <a:ext uri="{FF2B5EF4-FFF2-40B4-BE49-F238E27FC236}">
                <a16:creationId xmlns:a16="http://schemas.microsoft.com/office/drawing/2014/main" id="{BCF59366-6E27-4E25-982F-0BBE861E1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B9AA2-EA85-418D-A325-36A7962262BA}"/>
              </a:ext>
            </a:extLst>
          </p:cNvPr>
          <p:cNvSpPr>
            <a:spLocks noGrp="1"/>
          </p:cNvSpPr>
          <p:nvPr>
            <p:ph type="sldNum" sz="quarter" idx="12"/>
          </p:nvPr>
        </p:nvSpPr>
        <p:spPr/>
        <p:txBody>
          <a:bodyPr/>
          <a:lstStyle/>
          <a:p>
            <a:fld id="{00F1C657-2965-42ED-9F4B-01934CB9C2D6}" type="slidenum">
              <a:rPr lang="en-US" smtClean="0"/>
              <a:t>‹#›</a:t>
            </a:fld>
            <a:endParaRPr lang="en-US"/>
          </a:p>
        </p:txBody>
      </p:sp>
    </p:spTree>
    <p:extLst>
      <p:ext uri="{BB962C8B-B14F-4D97-AF65-F5344CB8AC3E}">
        <p14:creationId xmlns:p14="http://schemas.microsoft.com/office/powerpoint/2010/main" val="104264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78208-C80A-4BF7-B089-C2C2F4C53A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6D65F9-6857-41BB-A542-EE8E3926E0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904EC-2E8F-4EFE-90A7-04BF0ECCA771}"/>
              </a:ext>
            </a:extLst>
          </p:cNvPr>
          <p:cNvSpPr>
            <a:spLocks noGrp="1"/>
          </p:cNvSpPr>
          <p:nvPr>
            <p:ph type="dt" sz="half" idx="10"/>
          </p:nvPr>
        </p:nvSpPr>
        <p:spPr/>
        <p:txBody>
          <a:bodyPr/>
          <a:lstStyle/>
          <a:p>
            <a:fld id="{ECAFCB4B-F3B3-46F9-909A-C3D77AE84EEB}" type="datetimeFigureOut">
              <a:rPr lang="en-US" smtClean="0"/>
              <a:t>4/9/2022</a:t>
            </a:fld>
            <a:endParaRPr lang="en-US"/>
          </a:p>
        </p:txBody>
      </p:sp>
      <p:sp>
        <p:nvSpPr>
          <p:cNvPr id="5" name="Footer Placeholder 4">
            <a:extLst>
              <a:ext uri="{FF2B5EF4-FFF2-40B4-BE49-F238E27FC236}">
                <a16:creationId xmlns:a16="http://schemas.microsoft.com/office/drawing/2014/main" id="{95E437E7-EFBB-4F7E-B643-FE29B0EFD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035FD-2409-4A11-ACDE-910B4FDD94FC}"/>
              </a:ext>
            </a:extLst>
          </p:cNvPr>
          <p:cNvSpPr>
            <a:spLocks noGrp="1"/>
          </p:cNvSpPr>
          <p:nvPr>
            <p:ph type="sldNum" sz="quarter" idx="12"/>
          </p:nvPr>
        </p:nvSpPr>
        <p:spPr/>
        <p:txBody>
          <a:bodyPr/>
          <a:lstStyle/>
          <a:p>
            <a:fld id="{00F1C657-2965-42ED-9F4B-01934CB9C2D6}" type="slidenum">
              <a:rPr lang="en-US" smtClean="0"/>
              <a:t>‹#›</a:t>
            </a:fld>
            <a:endParaRPr lang="en-US"/>
          </a:p>
        </p:txBody>
      </p:sp>
    </p:spTree>
    <p:extLst>
      <p:ext uri="{BB962C8B-B14F-4D97-AF65-F5344CB8AC3E}">
        <p14:creationId xmlns:p14="http://schemas.microsoft.com/office/powerpoint/2010/main" val="239454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2080-1466-4EFA-8282-66A6A52DB4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4CD20-3478-443A-B155-25B2ADF185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252FD-9EAE-4167-B493-2170B4AD35BD}"/>
              </a:ext>
            </a:extLst>
          </p:cNvPr>
          <p:cNvSpPr>
            <a:spLocks noGrp="1"/>
          </p:cNvSpPr>
          <p:nvPr>
            <p:ph type="dt" sz="half" idx="10"/>
          </p:nvPr>
        </p:nvSpPr>
        <p:spPr/>
        <p:txBody>
          <a:bodyPr/>
          <a:lstStyle/>
          <a:p>
            <a:fld id="{ECAFCB4B-F3B3-46F9-909A-C3D77AE84EEB}" type="datetimeFigureOut">
              <a:rPr lang="en-US" smtClean="0"/>
              <a:t>4/9/2022</a:t>
            </a:fld>
            <a:endParaRPr lang="en-US"/>
          </a:p>
        </p:txBody>
      </p:sp>
      <p:sp>
        <p:nvSpPr>
          <p:cNvPr id="5" name="Footer Placeholder 4">
            <a:extLst>
              <a:ext uri="{FF2B5EF4-FFF2-40B4-BE49-F238E27FC236}">
                <a16:creationId xmlns:a16="http://schemas.microsoft.com/office/drawing/2014/main" id="{22810C81-BF3B-4B96-9A2A-190F150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1E244-9E16-486C-8AB5-FEDA4B043670}"/>
              </a:ext>
            </a:extLst>
          </p:cNvPr>
          <p:cNvSpPr>
            <a:spLocks noGrp="1"/>
          </p:cNvSpPr>
          <p:nvPr>
            <p:ph type="sldNum" sz="quarter" idx="12"/>
          </p:nvPr>
        </p:nvSpPr>
        <p:spPr/>
        <p:txBody>
          <a:bodyPr/>
          <a:lstStyle/>
          <a:p>
            <a:fld id="{00F1C657-2965-42ED-9F4B-01934CB9C2D6}" type="slidenum">
              <a:rPr lang="en-US" smtClean="0"/>
              <a:t>‹#›</a:t>
            </a:fld>
            <a:endParaRPr lang="en-US"/>
          </a:p>
        </p:txBody>
      </p:sp>
    </p:spTree>
    <p:extLst>
      <p:ext uri="{BB962C8B-B14F-4D97-AF65-F5344CB8AC3E}">
        <p14:creationId xmlns:p14="http://schemas.microsoft.com/office/powerpoint/2010/main" val="370120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EC98-F14E-4BA5-8B8F-0084177DC6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BB59A4-47A6-4EE5-8B36-FF4AADDF6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49FE15-4B03-486C-9823-D59E086C662C}"/>
              </a:ext>
            </a:extLst>
          </p:cNvPr>
          <p:cNvSpPr>
            <a:spLocks noGrp="1"/>
          </p:cNvSpPr>
          <p:nvPr>
            <p:ph type="dt" sz="half" idx="10"/>
          </p:nvPr>
        </p:nvSpPr>
        <p:spPr/>
        <p:txBody>
          <a:bodyPr/>
          <a:lstStyle/>
          <a:p>
            <a:fld id="{ECAFCB4B-F3B3-46F9-909A-C3D77AE84EEB}" type="datetimeFigureOut">
              <a:rPr lang="en-US" smtClean="0"/>
              <a:t>4/9/2022</a:t>
            </a:fld>
            <a:endParaRPr lang="en-US"/>
          </a:p>
        </p:txBody>
      </p:sp>
      <p:sp>
        <p:nvSpPr>
          <p:cNvPr id="5" name="Footer Placeholder 4">
            <a:extLst>
              <a:ext uri="{FF2B5EF4-FFF2-40B4-BE49-F238E27FC236}">
                <a16:creationId xmlns:a16="http://schemas.microsoft.com/office/drawing/2014/main" id="{22F59FDD-290E-4C34-90BD-B95DF8759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692DB-C574-46F2-94BE-350C724A96E0}"/>
              </a:ext>
            </a:extLst>
          </p:cNvPr>
          <p:cNvSpPr>
            <a:spLocks noGrp="1"/>
          </p:cNvSpPr>
          <p:nvPr>
            <p:ph type="sldNum" sz="quarter" idx="12"/>
          </p:nvPr>
        </p:nvSpPr>
        <p:spPr/>
        <p:txBody>
          <a:bodyPr/>
          <a:lstStyle/>
          <a:p>
            <a:fld id="{00F1C657-2965-42ED-9F4B-01934CB9C2D6}" type="slidenum">
              <a:rPr lang="en-US" smtClean="0"/>
              <a:t>‹#›</a:t>
            </a:fld>
            <a:endParaRPr lang="en-US"/>
          </a:p>
        </p:txBody>
      </p:sp>
    </p:spTree>
    <p:extLst>
      <p:ext uri="{BB962C8B-B14F-4D97-AF65-F5344CB8AC3E}">
        <p14:creationId xmlns:p14="http://schemas.microsoft.com/office/powerpoint/2010/main" val="14494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1E83-F5ED-4199-BD95-ADCDE44B17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788AD7-2551-4AB8-BE8D-129A94EF2A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23C4CE-71C6-464B-8CF7-3720FFB3A3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B2C5D-31AD-42D4-B499-CBB4B911931B}"/>
              </a:ext>
            </a:extLst>
          </p:cNvPr>
          <p:cNvSpPr>
            <a:spLocks noGrp="1"/>
          </p:cNvSpPr>
          <p:nvPr>
            <p:ph type="dt" sz="half" idx="10"/>
          </p:nvPr>
        </p:nvSpPr>
        <p:spPr/>
        <p:txBody>
          <a:bodyPr/>
          <a:lstStyle/>
          <a:p>
            <a:fld id="{ECAFCB4B-F3B3-46F9-909A-C3D77AE84EEB}" type="datetimeFigureOut">
              <a:rPr lang="en-US" smtClean="0"/>
              <a:t>4/9/2022</a:t>
            </a:fld>
            <a:endParaRPr lang="en-US"/>
          </a:p>
        </p:txBody>
      </p:sp>
      <p:sp>
        <p:nvSpPr>
          <p:cNvPr id="6" name="Footer Placeholder 5">
            <a:extLst>
              <a:ext uri="{FF2B5EF4-FFF2-40B4-BE49-F238E27FC236}">
                <a16:creationId xmlns:a16="http://schemas.microsoft.com/office/drawing/2014/main" id="{80AD8CA8-8D44-4C6D-AC94-C331C8C07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72BA6-1D85-4ED6-9BA9-D0F6E48461D4}"/>
              </a:ext>
            </a:extLst>
          </p:cNvPr>
          <p:cNvSpPr>
            <a:spLocks noGrp="1"/>
          </p:cNvSpPr>
          <p:nvPr>
            <p:ph type="sldNum" sz="quarter" idx="12"/>
          </p:nvPr>
        </p:nvSpPr>
        <p:spPr/>
        <p:txBody>
          <a:bodyPr/>
          <a:lstStyle/>
          <a:p>
            <a:fld id="{00F1C657-2965-42ED-9F4B-01934CB9C2D6}" type="slidenum">
              <a:rPr lang="en-US" smtClean="0"/>
              <a:t>‹#›</a:t>
            </a:fld>
            <a:endParaRPr lang="en-US"/>
          </a:p>
        </p:txBody>
      </p:sp>
    </p:spTree>
    <p:extLst>
      <p:ext uri="{BB962C8B-B14F-4D97-AF65-F5344CB8AC3E}">
        <p14:creationId xmlns:p14="http://schemas.microsoft.com/office/powerpoint/2010/main" val="397695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AB14-0BBB-451C-8878-56354991BC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745D99-9C9B-41C5-B6B4-5ECAA7B6B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246F41-563F-4951-9552-40A3F69245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3DDC22-5D7F-4086-A0AB-C5B4E0BD0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EF5DDB-8B99-40D3-92EB-73A28F33C4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27A88-827B-4B30-963C-F53343430793}"/>
              </a:ext>
            </a:extLst>
          </p:cNvPr>
          <p:cNvSpPr>
            <a:spLocks noGrp="1"/>
          </p:cNvSpPr>
          <p:nvPr>
            <p:ph type="dt" sz="half" idx="10"/>
          </p:nvPr>
        </p:nvSpPr>
        <p:spPr/>
        <p:txBody>
          <a:bodyPr/>
          <a:lstStyle/>
          <a:p>
            <a:fld id="{ECAFCB4B-F3B3-46F9-909A-C3D77AE84EEB}" type="datetimeFigureOut">
              <a:rPr lang="en-US" smtClean="0"/>
              <a:t>4/9/2022</a:t>
            </a:fld>
            <a:endParaRPr lang="en-US"/>
          </a:p>
        </p:txBody>
      </p:sp>
      <p:sp>
        <p:nvSpPr>
          <p:cNvPr id="8" name="Footer Placeholder 7">
            <a:extLst>
              <a:ext uri="{FF2B5EF4-FFF2-40B4-BE49-F238E27FC236}">
                <a16:creationId xmlns:a16="http://schemas.microsoft.com/office/drawing/2014/main" id="{A1A7FB3D-C376-4E5F-8A16-B64E59DBFA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B4C982-3F78-4CD2-8670-C1AC7415F311}"/>
              </a:ext>
            </a:extLst>
          </p:cNvPr>
          <p:cNvSpPr>
            <a:spLocks noGrp="1"/>
          </p:cNvSpPr>
          <p:nvPr>
            <p:ph type="sldNum" sz="quarter" idx="12"/>
          </p:nvPr>
        </p:nvSpPr>
        <p:spPr/>
        <p:txBody>
          <a:bodyPr/>
          <a:lstStyle/>
          <a:p>
            <a:fld id="{00F1C657-2965-42ED-9F4B-01934CB9C2D6}" type="slidenum">
              <a:rPr lang="en-US" smtClean="0"/>
              <a:t>‹#›</a:t>
            </a:fld>
            <a:endParaRPr lang="en-US"/>
          </a:p>
        </p:txBody>
      </p:sp>
    </p:spTree>
    <p:extLst>
      <p:ext uri="{BB962C8B-B14F-4D97-AF65-F5344CB8AC3E}">
        <p14:creationId xmlns:p14="http://schemas.microsoft.com/office/powerpoint/2010/main" val="352695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1F94-AFEC-4AEE-984D-B72FA91538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DC9AFF-EA71-4750-BC54-9C761DF38D65}"/>
              </a:ext>
            </a:extLst>
          </p:cNvPr>
          <p:cNvSpPr>
            <a:spLocks noGrp="1"/>
          </p:cNvSpPr>
          <p:nvPr>
            <p:ph type="dt" sz="half" idx="10"/>
          </p:nvPr>
        </p:nvSpPr>
        <p:spPr/>
        <p:txBody>
          <a:bodyPr/>
          <a:lstStyle/>
          <a:p>
            <a:fld id="{ECAFCB4B-F3B3-46F9-909A-C3D77AE84EEB}" type="datetimeFigureOut">
              <a:rPr lang="en-US" smtClean="0"/>
              <a:t>4/9/2022</a:t>
            </a:fld>
            <a:endParaRPr lang="en-US"/>
          </a:p>
        </p:txBody>
      </p:sp>
      <p:sp>
        <p:nvSpPr>
          <p:cNvPr id="4" name="Footer Placeholder 3">
            <a:extLst>
              <a:ext uri="{FF2B5EF4-FFF2-40B4-BE49-F238E27FC236}">
                <a16:creationId xmlns:a16="http://schemas.microsoft.com/office/drawing/2014/main" id="{586E7835-54D1-415A-8792-58BEDEE2C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A4DAEE-D7FF-4674-BB0B-C14F3C9DA2DC}"/>
              </a:ext>
            </a:extLst>
          </p:cNvPr>
          <p:cNvSpPr>
            <a:spLocks noGrp="1"/>
          </p:cNvSpPr>
          <p:nvPr>
            <p:ph type="sldNum" sz="quarter" idx="12"/>
          </p:nvPr>
        </p:nvSpPr>
        <p:spPr/>
        <p:txBody>
          <a:bodyPr/>
          <a:lstStyle/>
          <a:p>
            <a:fld id="{00F1C657-2965-42ED-9F4B-01934CB9C2D6}" type="slidenum">
              <a:rPr lang="en-US" smtClean="0"/>
              <a:t>‹#›</a:t>
            </a:fld>
            <a:endParaRPr lang="en-US"/>
          </a:p>
        </p:txBody>
      </p:sp>
    </p:spTree>
    <p:extLst>
      <p:ext uri="{BB962C8B-B14F-4D97-AF65-F5344CB8AC3E}">
        <p14:creationId xmlns:p14="http://schemas.microsoft.com/office/powerpoint/2010/main" val="89654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D61F00-B7B1-4A70-82FD-3E3AD0C937A8}"/>
              </a:ext>
            </a:extLst>
          </p:cNvPr>
          <p:cNvSpPr>
            <a:spLocks noGrp="1"/>
          </p:cNvSpPr>
          <p:nvPr>
            <p:ph type="dt" sz="half" idx="10"/>
          </p:nvPr>
        </p:nvSpPr>
        <p:spPr/>
        <p:txBody>
          <a:bodyPr/>
          <a:lstStyle/>
          <a:p>
            <a:fld id="{ECAFCB4B-F3B3-46F9-909A-C3D77AE84EEB}" type="datetimeFigureOut">
              <a:rPr lang="en-US" smtClean="0"/>
              <a:t>4/9/2022</a:t>
            </a:fld>
            <a:endParaRPr lang="en-US"/>
          </a:p>
        </p:txBody>
      </p:sp>
      <p:sp>
        <p:nvSpPr>
          <p:cNvPr id="3" name="Footer Placeholder 2">
            <a:extLst>
              <a:ext uri="{FF2B5EF4-FFF2-40B4-BE49-F238E27FC236}">
                <a16:creationId xmlns:a16="http://schemas.microsoft.com/office/drawing/2014/main" id="{0247405C-7DD7-4A6C-9257-632EB46E42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B81983-A064-4A1B-BAAA-7D2ED3192737}"/>
              </a:ext>
            </a:extLst>
          </p:cNvPr>
          <p:cNvSpPr>
            <a:spLocks noGrp="1"/>
          </p:cNvSpPr>
          <p:nvPr>
            <p:ph type="sldNum" sz="quarter" idx="12"/>
          </p:nvPr>
        </p:nvSpPr>
        <p:spPr/>
        <p:txBody>
          <a:bodyPr/>
          <a:lstStyle/>
          <a:p>
            <a:fld id="{00F1C657-2965-42ED-9F4B-01934CB9C2D6}" type="slidenum">
              <a:rPr lang="en-US" smtClean="0"/>
              <a:t>‹#›</a:t>
            </a:fld>
            <a:endParaRPr lang="en-US"/>
          </a:p>
        </p:txBody>
      </p:sp>
    </p:spTree>
    <p:extLst>
      <p:ext uri="{BB962C8B-B14F-4D97-AF65-F5344CB8AC3E}">
        <p14:creationId xmlns:p14="http://schemas.microsoft.com/office/powerpoint/2010/main" val="278734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7E46-F957-45E9-B139-AE7705805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64F82E-C0B6-460C-89C2-F71C839C6B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403A9-98E0-4088-8F32-462755F0E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CFF8A-9369-4E2F-B72F-EC2528FDF0E6}"/>
              </a:ext>
            </a:extLst>
          </p:cNvPr>
          <p:cNvSpPr>
            <a:spLocks noGrp="1"/>
          </p:cNvSpPr>
          <p:nvPr>
            <p:ph type="dt" sz="half" idx="10"/>
          </p:nvPr>
        </p:nvSpPr>
        <p:spPr/>
        <p:txBody>
          <a:bodyPr/>
          <a:lstStyle/>
          <a:p>
            <a:fld id="{ECAFCB4B-F3B3-46F9-909A-C3D77AE84EEB}" type="datetimeFigureOut">
              <a:rPr lang="en-US" smtClean="0"/>
              <a:t>4/9/2022</a:t>
            </a:fld>
            <a:endParaRPr lang="en-US"/>
          </a:p>
        </p:txBody>
      </p:sp>
      <p:sp>
        <p:nvSpPr>
          <p:cNvPr id="6" name="Footer Placeholder 5">
            <a:extLst>
              <a:ext uri="{FF2B5EF4-FFF2-40B4-BE49-F238E27FC236}">
                <a16:creationId xmlns:a16="http://schemas.microsoft.com/office/drawing/2014/main" id="{8D8A3C51-83D9-4B0A-BE90-84B67C3DB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15F45-9E52-490C-9206-424261C615DD}"/>
              </a:ext>
            </a:extLst>
          </p:cNvPr>
          <p:cNvSpPr>
            <a:spLocks noGrp="1"/>
          </p:cNvSpPr>
          <p:nvPr>
            <p:ph type="sldNum" sz="quarter" idx="12"/>
          </p:nvPr>
        </p:nvSpPr>
        <p:spPr/>
        <p:txBody>
          <a:bodyPr/>
          <a:lstStyle/>
          <a:p>
            <a:fld id="{00F1C657-2965-42ED-9F4B-01934CB9C2D6}" type="slidenum">
              <a:rPr lang="en-US" smtClean="0"/>
              <a:t>‹#›</a:t>
            </a:fld>
            <a:endParaRPr lang="en-US"/>
          </a:p>
        </p:txBody>
      </p:sp>
    </p:spTree>
    <p:extLst>
      <p:ext uri="{BB962C8B-B14F-4D97-AF65-F5344CB8AC3E}">
        <p14:creationId xmlns:p14="http://schemas.microsoft.com/office/powerpoint/2010/main" val="230789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E3DB-CD5D-439E-BC3D-5501D27AC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D3EC26-2580-4387-AF2F-CF57A784FA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3DC583-6F25-4739-A75B-428F8683A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E9588-4470-4D83-82FB-996BA6237B45}"/>
              </a:ext>
            </a:extLst>
          </p:cNvPr>
          <p:cNvSpPr>
            <a:spLocks noGrp="1"/>
          </p:cNvSpPr>
          <p:nvPr>
            <p:ph type="dt" sz="half" idx="10"/>
          </p:nvPr>
        </p:nvSpPr>
        <p:spPr/>
        <p:txBody>
          <a:bodyPr/>
          <a:lstStyle/>
          <a:p>
            <a:fld id="{ECAFCB4B-F3B3-46F9-909A-C3D77AE84EEB}" type="datetimeFigureOut">
              <a:rPr lang="en-US" smtClean="0"/>
              <a:t>4/9/2022</a:t>
            </a:fld>
            <a:endParaRPr lang="en-US"/>
          </a:p>
        </p:txBody>
      </p:sp>
      <p:sp>
        <p:nvSpPr>
          <p:cNvPr id="6" name="Footer Placeholder 5">
            <a:extLst>
              <a:ext uri="{FF2B5EF4-FFF2-40B4-BE49-F238E27FC236}">
                <a16:creationId xmlns:a16="http://schemas.microsoft.com/office/drawing/2014/main" id="{729EAB30-3FF9-499E-981D-A492780BB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434C4-BD83-4546-8F40-9C1D7CB40B3E}"/>
              </a:ext>
            </a:extLst>
          </p:cNvPr>
          <p:cNvSpPr>
            <a:spLocks noGrp="1"/>
          </p:cNvSpPr>
          <p:nvPr>
            <p:ph type="sldNum" sz="quarter" idx="12"/>
          </p:nvPr>
        </p:nvSpPr>
        <p:spPr/>
        <p:txBody>
          <a:bodyPr/>
          <a:lstStyle/>
          <a:p>
            <a:fld id="{00F1C657-2965-42ED-9F4B-01934CB9C2D6}" type="slidenum">
              <a:rPr lang="en-US" smtClean="0"/>
              <a:t>‹#›</a:t>
            </a:fld>
            <a:endParaRPr lang="en-US"/>
          </a:p>
        </p:txBody>
      </p:sp>
    </p:spTree>
    <p:extLst>
      <p:ext uri="{BB962C8B-B14F-4D97-AF65-F5344CB8AC3E}">
        <p14:creationId xmlns:p14="http://schemas.microsoft.com/office/powerpoint/2010/main" val="214155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DAB161-2136-4EBB-9A69-E595A77550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AEF068-8E9C-4282-878A-13E4F36861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BD692-D63E-4549-8C25-F97E27A37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FCB4B-F3B3-46F9-909A-C3D77AE84EEB}" type="datetimeFigureOut">
              <a:rPr lang="en-US" smtClean="0"/>
              <a:t>4/9/2022</a:t>
            </a:fld>
            <a:endParaRPr lang="en-US"/>
          </a:p>
        </p:txBody>
      </p:sp>
      <p:sp>
        <p:nvSpPr>
          <p:cNvPr id="5" name="Footer Placeholder 4">
            <a:extLst>
              <a:ext uri="{FF2B5EF4-FFF2-40B4-BE49-F238E27FC236}">
                <a16:creationId xmlns:a16="http://schemas.microsoft.com/office/drawing/2014/main" id="{2ED2D3B7-5D9D-49A5-AE86-6A8DBE8A85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DDD020-D63B-40CE-83A4-6D0A1DB7E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1C657-2965-42ED-9F4B-01934CB9C2D6}" type="slidenum">
              <a:rPr lang="en-US" smtClean="0"/>
              <a:t>‹#›</a:t>
            </a:fld>
            <a:endParaRPr lang="en-US"/>
          </a:p>
        </p:txBody>
      </p:sp>
    </p:spTree>
    <p:extLst>
      <p:ext uri="{BB962C8B-B14F-4D97-AF65-F5344CB8AC3E}">
        <p14:creationId xmlns:p14="http://schemas.microsoft.com/office/powerpoint/2010/main" val="312299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A87A-54E9-4F71-9655-ECA0EB97B2C6}"/>
              </a:ext>
            </a:extLst>
          </p:cNvPr>
          <p:cNvSpPr>
            <a:spLocks noGrp="1"/>
          </p:cNvSpPr>
          <p:nvPr>
            <p:ph type="ctrTitle"/>
          </p:nvPr>
        </p:nvSpPr>
        <p:spPr>
          <a:xfrm>
            <a:off x="2118360" y="573723"/>
            <a:ext cx="9144000" cy="2387600"/>
          </a:xfrm>
        </p:spPr>
        <p:txBody>
          <a:bodyPr/>
          <a:lstStyle/>
          <a:p>
            <a:r>
              <a:rPr lang="en-US" b="1" dirty="0"/>
              <a:t>BONES OF THE LOWER LIMB 1</a:t>
            </a:r>
          </a:p>
        </p:txBody>
      </p:sp>
      <p:sp>
        <p:nvSpPr>
          <p:cNvPr id="3" name="Subtitle 2">
            <a:extLst>
              <a:ext uri="{FF2B5EF4-FFF2-40B4-BE49-F238E27FC236}">
                <a16:creationId xmlns:a16="http://schemas.microsoft.com/office/drawing/2014/main" id="{392F1CE6-D745-4DC0-9768-1EB8DC3D64A4}"/>
              </a:ext>
            </a:extLst>
          </p:cNvPr>
          <p:cNvSpPr>
            <a:spLocks noGrp="1"/>
          </p:cNvSpPr>
          <p:nvPr>
            <p:ph type="subTitle" idx="1"/>
          </p:nvPr>
        </p:nvSpPr>
        <p:spPr/>
        <p:txBody>
          <a:bodyPr>
            <a:normAutofit/>
          </a:bodyPr>
          <a:lstStyle/>
          <a:p>
            <a:r>
              <a:rPr lang="en-US" sz="4400" b="1" dirty="0">
                <a:solidFill>
                  <a:srgbClr val="FF0000"/>
                </a:solidFill>
              </a:rPr>
              <a:t>DR .DALIA M. BIRAM</a:t>
            </a:r>
          </a:p>
        </p:txBody>
      </p:sp>
    </p:spTree>
    <p:extLst>
      <p:ext uri="{BB962C8B-B14F-4D97-AF65-F5344CB8AC3E}">
        <p14:creationId xmlns:p14="http://schemas.microsoft.com/office/powerpoint/2010/main" val="237079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77DF-A124-4F43-B4C2-1DEB480436AB}"/>
              </a:ext>
            </a:extLst>
          </p:cNvPr>
          <p:cNvSpPr>
            <a:spLocks noGrp="1"/>
          </p:cNvSpPr>
          <p:nvPr>
            <p:ph type="title"/>
          </p:nvPr>
        </p:nvSpPr>
        <p:spPr>
          <a:xfrm>
            <a:off x="838200" y="365125"/>
            <a:ext cx="2362200" cy="617855"/>
          </a:xfrm>
        </p:spPr>
        <p:txBody>
          <a:bodyPr>
            <a:normAutofit fontScale="90000"/>
          </a:bodyPr>
          <a:lstStyle/>
          <a:p>
            <a:r>
              <a:rPr lang="en-US" sz="4400" b="1" dirty="0">
                <a:solidFill>
                  <a:srgbClr val="FF0000"/>
                </a:solidFill>
                <a:effectLst/>
                <a:latin typeface="Times New Roman" panose="02020603050405020304" pitchFamily="18" charset="0"/>
                <a:ea typeface="PMingLiU" panose="02020500000000000000" pitchFamily="18" charset="-120"/>
              </a:rPr>
              <a:t>The pubis</a:t>
            </a:r>
            <a:endParaRPr lang="en-US" dirty="0">
              <a:solidFill>
                <a:srgbClr val="FF0000"/>
              </a:solidFill>
            </a:endParaRPr>
          </a:p>
        </p:txBody>
      </p:sp>
      <p:sp>
        <p:nvSpPr>
          <p:cNvPr id="3" name="Content Placeholder 2">
            <a:extLst>
              <a:ext uri="{FF2B5EF4-FFF2-40B4-BE49-F238E27FC236}">
                <a16:creationId xmlns:a16="http://schemas.microsoft.com/office/drawing/2014/main" id="{66E85BA7-E953-4E29-A92F-D7306A4DB5DA}"/>
              </a:ext>
            </a:extLst>
          </p:cNvPr>
          <p:cNvSpPr>
            <a:spLocks noGrp="1"/>
          </p:cNvSpPr>
          <p:nvPr>
            <p:ph sz="half" idx="1"/>
          </p:nvPr>
        </p:nvSpPr>
        <p:spPr>
          <a:xfrm>
            <a:off x="457200" y="982980"/>
            <a:ext cx="5562600" cy="5715000"/>
          </a:xfrm>
        </p:spPr>
        <p:txBody>
          <a:bodyPr>
            <a:normAutofit fontScale="25000" lnSpcReduction="20000"/>
          </a:bodyPr>
          <a:lstStyle/>
          <a:p>
            <a:pPr marL="0" marR="0" algn="just">
              <a:lnSpc>
                <a:spcPct val="150000"/>
              </a:lnSpc>
              <a:spcBef>
                <a:spcPts val="0"/>
              </a:spcBef>
              <a:spcAft>
                <a:spcPts val="0"/>
              </a:spcAft>
            </a:pPr>
            <a:r>
              <a:rPr lang="en-US" sz="6400" b="1" dirty="0">
                <a:effectLst/>
                <a:latin typeface="Times New Roman" panose="02020603050405020304" pitchFamily="18" charset="0"/>
                <a:ea typeface="PMingLiU" panose="02020500000000000000" pitchFamily="18" charset="-120"/>
              </a:rPr>
              <a:t>consists of a body and two rami (superior and inferior).</a:t>
            </a:r>
          </a:p>
          <a:p>
            <a:pPr marL="0" marR="0" algn="just">
              <a:lnSpc>
                <a:spcPct val="150000"/>
              </a:lnSpc>
              <a:spcBef>
                <a:spcPts val="0"/>
              </a:spcBef>
              <a:spcAft>
                <a:spcPts val="0"/>
              </a:spcAft>
            </a:pPr>
            <a:r>
              <a:rPr lang="en-US" sz="6400" b="1" dirty="0">
                <a:solidFill>
                  <a:srgbClr val="FF0000"/>
                </a:solidFill>
                <a:effectLst/>
                <a:latin typeface="Times New Roman" panose="02020603050405020304" pitchFamily="18" charset="0"/>
                <a:ea typeface="PMingLiU" panose="02020500000000000000" pitchFamily="18" charset="-120"/>
              </a:rPr>
              <a:t>The body: </a:t>
            </a:r>
            <a:r>
              <a:rPr lang="en-US" sz="6400" b="1" dirty="0">
                <a:effectLst/>
                <a:latin typeface="Times New Roman" panose="02020603050405020304" pitchFamily="18" charset="0"/>
                <a:ea typeface="PMingLiU" panose="02020500000000000000" pitchFamily="18" charset="-120"/>
              </a:rPr>
              <a:t>is triangular and articulates with its fellow at the symphysis pubis and has 2 surfaces:</a:t>
            </a:r>
          </a:p>
          <a:p>
            <a:pPr marL="0" marR="0" indent="0" algn="just">
              <a:lnSpc>
                <a:spcPct val="150000"/>
              </a:lnSpc>
              <a:spcBef>
                <a:spcPts val="0"/>
              </a:spcBef>
              <a:spcAft>
                <a:spcPts val="0"/>
              </a:spcAft>
              <a:buNone/>
            </a:pPr>
            <a:r>
              <a:rPr lang="en-US" sz="6400" b="1" dirty="0">
                <a:effectLst/>
                <a:latin typeface="Times New Roman" panose="02020603050405020304" pitchFamily="18" charset="0"/>
                <a:ea typeface="PMingLiU" panose="02020500000000000000" pitchFamily="18" charset="-120"/>
              </a:rPr>
              <a:t>1-Anterior (or femoral) surface looks downwards and forwards (towards the thigh) it is rough and gives attachment to muscles.</a:t>
            </a:r>
          </a:p>
          <a:p>
            <a:pPr marL="0" marR="0" indent="0" algn="just">
              <a:lnSpc>
                <a:spcPct val="150000"/>
              </a:lnSpc>
              <a:spcBef>
                <a:spcPts val="0"/>
              </a:spcBef>
              <a:spcAft>
                <a:spcPts val="0"/>
              </a:spcAft>
              <a:buNone/>
            </a:pPr>
            <a:r>
              <a:rPr lang="en-US" sz="6400" b="1" dirty="0">
                <a:effectLst/>
                <a:latin typeface="Times New Roman" panose="02020603050405020304" pitchFamily="18" charset="0"/>
                <a:ea typeface="PMingLiU" panose="02020500000000000000" pitchFamily="18" charset="-120"/>
              </a:rPr>
              <a:t>2-Posterior (or pelvic) surface: is smooth and forms the anterior wall of the pelvic cavity.</a:t>
            </a:r>
          </a:p>
          <a:p>
            <a:pPr marL="0" marR="0" indent="0" algn="just">
              <a:lnSpc>
                <a:spcPct val="150000"/>
              </a:lnSpc>
              <a:spcBef>
                <a:spcPts val="0"/>
              </a:spcBef>
              <a:spcAft>
                <a:spcPts val="0"/>
              </a:spcAft>
              <a:buNone/>
            </a:pPr>
            <a:r>
              <a:rPr lang="en-US" sz="6400" b="1" dirty="0">
                <a:effectLst/>
                <a:latin typeface="Times New Roman" panose="02020603050405020304" pitchFamily="18" charset="0"/>
                <a:ea typeface="PMingLiU" panose="02020500000000000000" pitchFamily="18" charset="-120"/>
              </a:rPr>
              <a:t>The body has 3 borders </a:t>
            </a:r>
            <a:r>
              <a:rPr lang="en-US" sz="6400" b="1" dirty="0">
                <a:effectLst/>
                <a:latin typeface="Times New Roman" panose="02020603050405020304" pitchFamily="18" charset="0"/>
                <a:ea typeface="PMingLiU" panose="02020500000000000000" pitchFamily="18" charset="-120"/>
                <a:sym typeface="Symbol" panose="05050102010706020507" pitchFamily="18" charset="2"/>
              </a:rPr>
              <a:t></a:t>
            </a:r>
            <a:r>
              <a:rPr lang="en-US" sz="6400" b="1" dirty="0">
                <a:effectLst/>
                <a:latin typeface="Times New Roman" panose="02020603050405020304" pitchFamily="18" charset="0"/>
                <a:ea typeface="PMingLiU" panose="02020500000000000000" pitchFamily="18" charset="-120"/>
              </a:rPr>
              <a:t> upper, lateral, medial</a:t>
            </a:r>
          </a:p>
          <a:p>
            <a:pPr marL="0" marR="0" indent="0" algn="just">
              <a:lnSpc>
                <a:spcPct val="150000"/>
              </a:lnSpc>
              <a:spcBef>
                <a:spcPts val="0"/>
              </a:spcBef>
              <a:spcAft>
                <a:spcPts val="0"/>
              </a:spcAft>
              <a:buNone/>
            </a:pPr>
            <a:r>
              <a:rPr lang="en-US" sz="6400" b="1" dirty="0">
                <a:effectLst/>
                <a:latin typeface="Times New Roman" panose="02020603050405020304" pitchFamily="18" charset="0"/>
                <a:ea typeface="PMingLiU" panose="02020500000000000000" pitchFamily="18" charset="-120"/>
              </a:rPr>
              <a:t> 1-The upper border of the body is called the pubic crest; it is about 2.5 cm long and ends laterally in a projection called the pubic tubercle</a:t>
            </a:r>
          </a:p>
          <a:p>
            <a:pPr marL="0" marR="0" indent="0" algn="just">
              <a:lnSpc>
                <a:spcPct val="150000"/>
              </a:lnSpc>
              <a:spcBef>
                <a:spcPts val="0"/>
              </a:spcBef>
              <a:spcAft>
                <a:spcPts val="0"/>
              </a:spcAft>
              <a:buNone/>
            </a:pPr>
            <a:r>
              <a:rPr lang="en-US" sz="6400" b="1" dirty="0">
                <a:effectLst/>
                <a:latin typeface="Times New Roman" panose="02020603050405020304" pitchFamily="18" charset="0"/>
                <a:ea typeface="PMingLiU" panose="02020500000000000000" pitchFamily="18" charset="-120"/>
              </a:rPr>
              <a:t>2-The lateral border is very sharp and forms part of the boundary of the obturator foramen.</a:t>
            </a:r>
          </a:p>
          <a:p>
            <a:pPr marL="0" marR="0" indent="0" algn="just">
              <a:lnSpc>
                <a:spcPct val="150000"/>
              </a:lnSpc>
              <a:spcBef>
                <a:spcPts val="0"/>
              </a:spcBef>
              <a:spcAft>
                <a:spcPts val="0"/>
              </a:spcAft>
              <a:buNone/>
            </a:pPr>
            <a:r>
              <a:rPr lang="en-US" sz="6400" b="1" dirty="0">
                <a:effectLst/>
                <a:latin typeface="Times New Roman" panose="02020603050405020304" pitchFamily="18" charset="0"/>
                <a:ea typeface="PMingLiU" panose="02020500000000000000" pitchFamily="18" charset="-120"/>
              </a:rPr>
              <a:t>3-The medial border joins the other side at the symphysis pubis.</a:t>
            </a:r>
          </a:p>
          <a:p>
            <a:endParaRPr lang="en-US" dirty="0"/>
          </a:p>
        </p:txBody>
      </p:sp>
      <p:pic>
        <p:nvPicPr>
          <p:cNvPr id="5" name="Content Placeholder 4">
            <a:extLst>
              <a:ext uri="{FF2B5EF4-FFF2-40B4-BE49-F238E27FC236}">
                <a16:creationId xmlns:a16="http://schemas.microsoft.com/office/drawing/2014/main" id="{8631FDC3-3DD4-41DD-ABAC-35FF89D3089D}"/>
              </a:ext>
            </a:extLst>
          </p:cNvPr>
          <p:cNvPicPr>
            <a:picLocks noGrp="1" noChangeAspect="1"/>
          </p:cNvPicPr>
          <p:nvPr>
            <p:ph sz="half" idx="2"/>
          </p:nvPr>
        </p:nvPicPr>
        <p:blipFill>
          <a:blip r:embed="rId2"/>
          <a:stretch>
            <a:fillRect/>
          </a:stretch>
        </p:blipFill>
        <p:spPr>
          <a:xfrm>
            <a:off x="6172199" y="365124"/>
            <a:ext cx="6019801" cy="6172836"/>
          </a:xfrm>
          <a:prstGeom prst="rect">
            <a:avLst/>
          </a:prstGeom>
        </p:spPr>
      </p:pic>
    </p:spTree>
    <p:extLst>
      <p:ext uri="{BB962C8B-B14F-4D97-AF65-F5344CB8AC3E}">
        <p14:creationId xmlns:p14="http://schemas.microsoft.com/office/powerpoint/2010/main" val="3732286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D1344-E32B-456A-8CD3-0EDED3AE4FD2}"/>
              </a:ext>
            </a:extLst>
          </p:cNvPr>
          <p:cNvSpPr>
            <a:spLocks noGrp="1"/>
          </p:cNvSpPr>
          <p:nvPr>
            <p:ph sz="half" idx="1"/>
          </p:nvPr>
        </p:nvSpPr>
        <p:spPr>
          <a:xfrm>
            <a:off x="480060" y="0"/>
            <a:ext cx="5539740" cy="6858000"/>
          </a:xfrm>
        </p:spPr>
        <p:txBody>
          <a:bodyPr>
            <a:normAutofit fontScale="47500" lnSpcReduction="20000"/>
          </a:bodyPr>
          <a:lstStyle/>
          <a:p>
            <a:pPr marL="0" marR="0" indent="0" algn="just">
              <a:lnSpc>
                <a:spcPct val="150000"/>
              </a:lnSpc>
              <a:spcBef>
                <a:spcPts val="0"/>
              </a:spcBef>
              <a:spcAft>
                <a:spcPts val="0"/>
              </a:spcAft>
              <a:buNone/>
            </a:pPr>
            <a:r>
              <a:rPr lang="en-US" sz="4300" b="1" dirty="0">
                <a:solidFill>
                  <a:srgbClr val="FF0000"/>
                </a:solidFill>
                <a:effectLst/>
                <a:latin typeface="Arial Black" panose="020B0A04020102020204" pitchFamily="34" charset="0"/>
                <a:ea typeface="PMingLiU" panose="02020500000000000000" pitchFamily="18" charset="-120"/>
              </a:rPr>
              <a:t>The superior ramus:</a:t>
            </a:r>
          </a:p>
          <a:p>
            <a:pPr marL="0" marR="0" indent="0" algn="just">
              <a:lnSpc>
                <a:spcPct val="150000"/>
              </a:lnSpc>
              <a:spcBef>
                <a:spcPts val="0"/>
              </a:spcBef>
              <a:spcAft>
                <a:spcPts val="0"/>
              </a:spcAft>
              <a:buNone/>
            </a:pPr>
            <a:r>
              <a:rPr lang="en-US" sz="4300" b="1" dirty="0">
                <a:effectLst/>
                <a:latin typeface="Arial Black" panose="020B0A04020102020204" pitchFamily="34" charset="0"/>
                <a:ea typeface="PMingLiU" panose="02020500000000000000" pitchFamily="18" charset="-120"/>
              </a:rPr>
              <a:t>	The superior pubic ramus is nearly horizontal and     triangular in cross section; it has 3 surfaces </a:t>
            </a:r>
            <a:endParaRPr lang="en-US" sz="4300" b="1" dirty="0">
              <a:latin typeface="Arial Black" panose="020B0A04020102020204" pitchFamily="34" charset="0"/>
              <a:ea typeface="PMingLiU" panose="02020500000000000000" pitchFamily="18" charset="-120"/>
            </a:endParaRPr>
          </a:p>
          <a:p>
            <a:pPr marL="0" marR="0" indent="0" algn="just">
              <a:lnSpc>
                <a:spcPct val="150000"/>
              </a:lnSpc>
              <a:spcBef>
                <a:spcPts val="0"/>
              </a:spcBef>
              <a:spcAft>
                <a:spcPts val="0"/>
              </a:spcAft>
              <a:buNone/>
            </a:pPr>
            <a:r>
              <a:rPr lang="en-US" sz="4300" b="1" dirty="0">
                <a:solidFill>
                  <a:srgbClr val="FF0000"/>
                </a:solidFill>
                <a:effectLst/>
                <a:latin typeface="Arial Black" panose="020B0A04020102020204" pitchFamily="34" charset="0"/>
                <a:ea typeface="PMingLiU" panose="02020500000000000000" pitchFamily="18" charset="-120"/>
              </a:rPr>
              <a:t>1-The pectineal surface</a:t>
            </a:r>
            <a:r>
              <a:rPr lang="en-US" sz="4300" b="1" dirty="0">
                <a:effectLst/>
                <a:latin typeface="Arial Black" panose="020B0A04020102020204" pitchFamily="34" charset="0"/>
                <a:ea typeface="PMingLiU" panose="02020500000000000000" pitchFamily="18" charset="-120"/>
              </a:rPr>
              <a:t>: extends from the pubic tubercle to the </a:t>
            </a:r>
            <a:r>
              <a:rPr lang="en-US" sz="4300" b="1" dirty="0" err="1">
                <a:effectLst/>
                <a:latin typeface="Arial Black" panose="020B0A04020102020204" pitchFamily="34" charset="0"/>
                <a:ea typeface="PMingLiU" panose="02020500000000000000" pitchFamily="18" charset="-120"/>
              </a:rPr>
              <a:t>iliopubic</a:t>
            </a:r>
            <a:r>
              <a:rPr lang="en-US" sz="4300" b="1" dirty="0">
                <a:effectLst/>
                <a:latin typeface="Arial Black" panose="020B0A04020102020204" pitchFamily="34" charset="0"/>
                <a:ea typeface="PMingLiU" panose="02020500000000000000" pitchFamily="18" charset="-120"/>
              </a:rPr>
              <a:t> eminence. It is bounded behind by the pectineal line and inferiorly by the obturator crest</a:t>
            </a:r>
          </a:p>
          <a:p>
            <a:pPr marL="0" marR="0" indent="0" algn="just">
              <a:lnSpc>
                <a:spcPct val="150000"/>
              </a:lnSpc>
              <a:spcBef>
                <a:spcPts val="0"/>
              </a:spcBef>
              <a:spcAft>
                <a:spcPts val="0"/>
              </a:spcAft>
              <a:buNone/>
            </a:pPr>
            <a:r>
              <a:rPr lang="en-US" sz="4300" b="1" dirty="0">
                <a:solidFill>
                  <a:srgbClr val="FF0000"/>
                </a:solidFill>
                <a:effectLst/>
                <a:latin typeface="Arial Black" panose="020B0A04020102020204" pitchFamily="34" charset="0"/>
                <a:ea typeface="PMingLiU" panose="02020500000000000000" pitchFamily="18" charset="-120"/>
              </a:rPr>
              <a:t>2- Inferior surface </a:t>
            </a:r>
            <a:r>
              <a:rPr lang="en-US" sz="4300" b="1" dirty="0">
                <a:effectLst/>
                <a:latin typeface="Arial Black" panose="020B0A04020102020204" pitchFamily="34" charset="0"/>
                <a:ea typeface="PMingLiU" panose="02020500000000000000" pitchFamily="18" charset="-120"/>
              </a:rPr>
              <a:t>(obturator surface): has obturator groove</a:t>
            </a:r>
          </a:p>
          <a:p>
            <a:pPr marL="0" marR="0" indent="0" algn="just">
              <a:lnSpc>
                <a:spcPct val="150000"/>
              </a:lnSpc>
              <a:spcBef>
                <a:spcPts val="0"/>
              </a:spcBef>
              <a:spcAft>
                <a:spcPts val="0"/>
              </a:spcAft>
              <a:buNone/>
            </a:pPr>
            <a:r>
              <a:rPr lang="en-US" sz="4300" b="1" dirty="0">
                <a:solidFill>
                  <a:srgbClr val="FF0000"/>
                </a:solidFill>
                <a:effectLst/>
                <a:latin typeface="Arial Black" panose="020B0A04020102020204" pitchFamily="34" charset="0"/>
                <a:ea typeface="PMingLiU" panose="02020500000000000000" pitchFamily="18" charset="-120"/>
              </a:rPr>
              <a:t>3-The pelvic surface: </a:t>
            </a:r>
            <a:r>
              <a:rPr lang="en-US" sz="4300" b="1" dirty="0">
                <a:effectLst/>
                <a:latin typeface="Arial Black" panose="020B0A04020102020204" pitchFamily="34" charset="0"/>
                <a:ea typeface="PMingLiU" panose="02020500000000000000" pitchFamily="18" charset="-120"/>
              </a:rPr>
              <a:t>is continuous with the pelvic (posterior) surface of the body</a:t>
            </a:r>
            <a:endParaRPr lang="en-US" sz="1500" dirty="0"/>
          </a:p>
        </p:txBody>
      </p:sp>
      <p:pic>
        <p:nvPicPr>
          <p:cNvPr id="3074" name="Picture 2" descr="JaypeeDigital | eBook Reader">
            <a:extLst>
              <a:ext uri="{FF2B5EF4-FFF2-40B4-BE49-F238E27FC236}">
                <a16:creationId xmlns:a16="http://schemas.microsoft.com/office/drawing/2014/main" id="{8ABFA5E7-AFD5-4A3F-9BCE-FE5B634B8B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297180"/>
            <a:ext cx="5861580" cy="656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48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C41A02-8073-47AA-833A-A907BD03417A}"/>
              </a:ext>
            </a:extLst>
          </p:cNvPr>
          <p:cNvSpPr>
            <a:spLocks noGrp="1"/>
          </p:cNvSpPr>
          <p:nvPr>
            <p:ph sz="half" idx="1"/>
          </p:nvPr>
        </p:nvSpPr>
        <p:spPr>
          <a:xfrm>
            <a:off x="367923" y="182880"/>
            <a:ext cx="4066917" cy="5994083"/>
          </a:xfrm>
        </p:spPr>
        <p:txBody>
          <a:bodyPr>
            <a:normAutofit fontScale="85000" lnSpcReduction="10000"/>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rgbClr val="FF0000"/>
                </a:solidFill>
                <a:effectLst/>
                <a:uLnTx/>
                <a:uFillTx/>
                <a:latin typeface="Arial Black" panose="020B0A04020102020204" pitchFamily="34" charset="0"/>
                <a:ea typeface="PMingLiU" panose="02020500000000000000" pitchFamily="18" charset="-120"/>
                <a:cs typeface="+mn-cs"/>
              </a:rPr>
              <a:t>The inferior ramus</a:t>
            </a:r>
            <a:r>
              <a:rPr kumimoji="0" lang="en-US" sz="2000" i="0" u="none" strike="noStrike" kern="1200" cap="none" spc="0" normalizeH="0" baseline="0" noProof="0" dirty="0">
                <a:ln>
                  <a:noFill/>
                </a:ln>
                <a:solidFill>
                  <a:prstClr val="black"/>
                </a:solidFill>
                <a:effectLst/>
                <a:uLnTx/>
                <a:uFillTx/>
                <a:latin typeface="Arial Black" panose="020B0A04020102020204" pitchFamily="34" charset="0"/>
                <a:ea typeface="PMingLiU" panose="02020500000000000000" pitchFamily="18" charset="-120"/>
                <a:cs typeface="+mn-cs"/>
              </a:rPr>
              <a:t>: It has two surfaces: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000" dirty="0">
                <a:solidFill>
                  <a:srgbClr val="FF0000"/>
                </a:solidFill>
                <a:latin typeface="Arial Black" panose="020B0A04020102020204" pitchFamily="34" charset="0"/>
                <a:ea typeface="PMingLiU" panose="02020500000000000000" pitchFamily="18" charset="-120"/>
              </a:rPr>
              <a:t>1-</a:t>
            </a:r>
            <a:r>
              <a:rPr kumimoji="0" lang="en-US" sz="2000" i="0" u="none" strike="noStrike" kern="1200" cap="none" spc="0" normalizeH="0" baseline="0" noProof="0" dirty="0">
                <a:ln>
                  <a:noFill/>
                </a:ln>
                <a:solidFill>
                  <a:srgbClr val="FF0000"/>
                </a:solidFill>
                <a:effectLst/>
                <a:uLnTx/>
                <a:uFillTx/>
                <a:latin typeface="Arial Black" panose="020B0A04020102020204" pitchFamily="34" charset="0"/>
                <a:ea typeface="PMingLiU" panose="02020500000000000000" pitchFamily="18" charset="-120"/>
                <a:cs typeface="+mn-cs"/>
              </a:rPr>
              <a:t> femoral rough </a:t>
            </a:r>
            <a:r>
              <a:rPr kumimoji="0" lang="en-US" sz="2000" i="0" u="none" strike="noStrike" kern="1200" cap="none" spc="0" normalizeH="0" baseline="0" noProof="0" dirty="0">
                <a:ln>
                  <a:noFill/>
                </a:ln>
                <a:solidFill>
                  <a:prstClr val="black"/>
                </a:solidFill>
                <a:effectLst/>
                <a:uLnTx/>
                <a:uFillTx/>
                <a:latin typeface="Arial Black" panose="020B0A04020102020204" pitchFamily="34" charset="0"/>
                <a:ea typeface="PMingLiU" panose="02020500000000000000" pitchFamily="18" charset="-120"/>
                <a:cs typeface="+mn-cs"/>
              </a:rPr>
              <a:t>outer surface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prstClr val="black"/>
                </a:solidFill>
                <a:effectLst/>
                <a:uLnTx/>
                <a:uFillTx/>
                <a:latin typeface="Arial Black" panose="020B0A04020102020204" pitchFamily="34" charset="0"/>
                <a:ea typeface="PMingLiU" panose="02020500000000000000" pitchFamily="18" charset="-120"/>
                <a:cs typeface="+mn-cs"/>
              </a:rPr>
              <a:t>2- </a:t>
            </a:r>
            <a:r>
              <a:rPr kumimoji="0" lang="en-US" sz="2000" i="0" u="none" strike="noStrike" kern="1200" cap="none" spc="0" normalizeH="0" baseline="0" noProof="0" dirty="0">
                <a:ln>
                  <a:noFill/>
                </a:ln>
                <a:solidFill>
                  <a:srgbClr val="FF0000"/>
                </a:solidFill>
                <a:effectLst/>
                <a:uLnTx/>
                <a:uFillTx/>
                <a:latin typeface="Arial Black" panose="020B0A04020102020204" pitchFamily="34" charset="0"/>
                <a:ea typeface="PMingLiU" panose="02020500000000000000" pitchFamily="18" charset="-120"/>
                <a:cs typeface="+mn-cs"/>
              </a:rPr>
              <a:t>pelvic smooth   </a:t>
            </a:r>
            <a:r>
              <a:rPr kumimoji="0" lang="en-US" sz="2000" i="0" u="none" strike="noStrike" kern="1200" cap="none" spc="0" normalizeH="0" baseline="0" noProof="0" dirty="0">
                <a:ln>
                  <a:noFill/>
                </a:ln>
                <a:solidFill>
                  <a:prstClr val="black"/>
                </a:solidFill>
                <a:effectLst/>
                <a:uLnTx/>
                <a:uFillTx/>
                <a:latin typeface="Arial Black" panose="020B0A04020102020204" pitchFamily="34" charset="0"/>
                <a:ea typeface="PMingLiU" panose="02020500000000000000" pitchFamily="18" charset="-120"/>
                <a:cs typeface="+mn-cs"/>
              </a:rPr>
              <a:t>inner surface.</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prstClr val="black"/>
                </a:solidFill>
                <a:effectLst/>
                <a:uLnTx/>
                <a:uFillTx/>
                <a:latin typeface="Arial Black" panose="020B0A04020102020204" pitchFamily="34" charset="0"/>
                <a:ea typeface="PMingLiU" panose="02020500000000000000" pitchFamily="18" charset="-120"/>
                <a:cs typeface="+mn-cs"/>
              </a:rPr>
              <a:t>  It has two borders: superior and inferior.</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prstClr val="black"/>
                </a:solidFill>
                <a:effectLst/>
                <a:uLnTx/>
                <a:uFillTx/>
                <a:latin typeface="Arial Black" panose="020B0A04020102020204" pitchFamily="34" charset="0"/>
                <a:ea typeface="PMingLiU" panose="02020500000000000000" pitchFamily="18" charset="-120"/>
                <a:cs typeface="+mn-cs"/>
              </a:rPr>
              <a:t>The </a:t>
            </a:r>
            <a:r>
              <a:rPr kumimoji="0" lang="en-US" sz="2000" i="0" u="none" strike="noStrike" kern="1200" cap="none" spc="0" normalizeH="0" baseline="0" noProof="0" dirty="0">
                <a:ln>
                  <a:noFill/>
                </a:ln>
                <a:solidFill>
                  <a:srgbClr val="FF0000"/>
                </a:solidFill>
                <a:effectLst/>
                <a:uLnTx/>
                <a:uFillTx/>
                <a:latin typeface="Arial Black" panose="020B0A04020102020204" pitchFamily="34" charset="0"/>
                <a:ea typeface="PMingLiU" panose="02020500000000000000" pitchFamily="18" charset="-120"/>
                <a:cs typeface="+mn-cs"/>
              </a:rPr>
              <a:t>superior border </a:t>
            </a:r>
            <a:r>
              <a:rPr kumimoji="0" lang="en-US" sz="2000" i="0" u="none" strike="noStrike" kern="1200" cap="none" spc="0" normalizeH="0" baseline="0" noProof="0" dirty="0">
                <a:ln>
                  <a:noFill/>
                </a:ln>
                <a:solidFill>
                  <a:prstClr val="black"/>
                </a:solidFill>
                <a:effectLst/>
                <a:uLnTx/>
                <a:uFillTx/>
                <a:latin typeface="Arial Black" panose="020B0A04020102020204" pitchFamily="34" charset="0"/>
                <a:ea typeface="PMingLiU" panose="02020500000000000000" pitchFamily="18" charset="-120"/>
                <a:cs typeface="+mn-cs"/>
              </a:rPr>
              <a:t>forms part of the obturator foramen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prstClr val="black"/>
                </a:solidFill>
                <a:effectLst/>
                <a:uLnTx/>
                <a:uFillTx/>
                <a:latin typeface="Arial Black" panose="020B0A04020102020204" pitchFamily="34" charset="0"/>
                <a:ea typeface="PMingLiU" panose="02020500000000000000" pitchFamily="18" charset="-120"/>
                <a:cs typeface="+mn-cs"/>
              </a:rPr>
              <a:t>while the </a:t>
            </a:r>
            <a:r>
              <a:rPr kumimoji="0" lang="en-US" sz="2000" i="0" u="none" strike="noStrike" kern="1200" cap="none" spc="0" normalizeH="0" baseline="0" noProof="0" dirty="0">
                <a:ln>
                  <a:noFill/>
                </a:ln>
                <a:solidFill>
                  <a:srgbClr val="FF0000"/>
                </a:solidFill>
                <a:effectLst/>
                <a:uLnTx/>
                <a:uFillTx/>
                <a:latin typeface="Arial Black" panose="020B0A04020102020204" pitchFamily="34" charset="0"/>
                <a:ea typeface="PMingLiU" panose="02020500000000000000" pitchFamily="18" charset="-120"/>
                <a:cs typeface="+mn-cs"/>
              </a:rPr>
              <a:t>inferior border </a:t>
            </a:r>
            <a:r>
              <a:rPr kumimoji="0" lang="en-US" sz="2000" i="0" u="none" strike="noStrike" kern="1200" cap="none" spc="0" normalizeH="0" baseline="0" noProof="0" dirty="0">
                <a:ln>
                  <a:noFill/>
                </a:ln>
                <a:solidFill>
                  <a:prstClr val="black"/>
                </a:solidFill>
                <a:effectLst/>
                <a:uLnTx/>
                <a:uFillTx/>
                <a:latin typeface="Arial Black" panose="020B0A04020102020204" pitchFamily="34" charset="0"/>
                <a:ea typeface="PMingLiU" panose="02020500000000000000" pitchFamily="18" charset="-120"/>
                <a:cs typeface="+mn-cs"/>
              </a:rPr>
              <a:t>forms part of the pubic arch. Below the pubic symphysis, the inferior pubic rami diverge to form the pubic arch.  </a:t>
            </a:r>
          </a:p>
          <a:p>
            <a:endParaRPr lang="en-US" dirty="0"/>
          </a:p>
        </p:txBody>
      </p:sp>
      <p:pic>
        <p:nvPicPr>
          <p:cNvPr id="2050" name="Picture 2" descr="Pelvis and Perineum | Clinical Gate">
            <a:extLst>
              <a:ext uri="{FF2B5EF4-FFF2-40B4-BE49-F238E27FC236}">
                <a16:creationId xmlns:a16="http://schemas.microsoft.com/office/drawing/2014/main" id="{7EACF5BE-0E11-4480-A7A1-ED71AE430E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77840" y="139375"/>
            <a:ext cx="6614160" cy="653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661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F32B-38BF-4909-BEAC-0C616474B8B9}"/>
              </a:ext>
            </a:extLst>
          </p:cNvPr>
          <p:cNvSpPr>
            <a:spLocks noGrp="1"/>
          </p:cNvSpPr>
          <p:nvPr>
            <p:ph type="title"/>
          </p:nvPr>
        </p:nvSpPr>
        <p:spPr>
          <a:xfrm>
            <a:off x="1760220" y="0"/>
            <a:ext cx="3337560" cy="755015"/>
          </a:xfrm>
        </p:spPr>
        <p:txBody>
          <a:bodyPr/>
          <a:lstStyle/>
          <a:p>
            <a:r>
              <a:rPr lang="en-US" sz="4400" b="1" dirty="0">
                <a:solidFill>
                  <a:srgbClr val="FF0000"/>
                </a:solidFill>
                <a:effectLst/>
                <a:latin typeface="Times New Roman" panose="02020603050405020304" pitchFamily="18" charset="0"/>
                <a:ea typeface="PMingLiU" panose="02020500000000000000" pitchFamily="18" charset="-120"/>
              </a:rPr>
              <a:t>The ischium</a:t>
            </a:r>
            <a:endParaRPr lang="en-US" dirty="0">
              <a:solidFill>
                <a:srgbClr val="FF0000"/>
              </a:solidFill>
            </a:endParaRPr>
          </a:p>
        </p:txBody>
      </p:sp>
      <p:sp>
        <p:nvSpPr>
          <p:cNvPr id="3" name="Content Placeholder 2">
            <a:extLst>
              <a:ext uri="{FF2B5EF4-FFF2-40B4-BE49-F238E27FC236}">
                <a16:creationId xmlns:a16="http://schemas.microsoft.com/office/drawing/2014/main" id="{C2651A95-1B52-4CA7-98DC-42A3925101D9}"/>
              </a:ext>
            </a:extLst>
          </p:cNvPr>
          <p:cNvSpPr>
            <a:spLocks noGrp="1"/>
          </p:cNvSpPr>
          <p:nvPr>
            <p:ph sz="half" idx="1"/>
          </p:nvPr>
        </p:nvSpPr>
        <p:spPr>
          <a:xfrm>
            <a:off x="274320" y="755015"/>
            <a:ext cx="5745479" cy="5895833"/>
          </a:xfrm>
        </p:spPr>
        <p:txBody>
          <a:bodyPr>
            <a:normAutofit fontScale="47500" lnSpcReduction="20000"/>
          </a:bodyPr>
          <a:lstStyle/>
          <a:p>
            <a:pPr marL="0" marR="0" indent="0" algn="just">
              <a:lnSpc>
                <a:spcPct val="150000"/>
              </a:lnSpc>
              <a:spcBef>
                <a:spcPts val="0"/>
              </a:spcBef>
              <a:spcAft>
                <a:spcPts val="0"/>
              </a:spcAft>
              <a:buNone/>
            </a:pPr>
            <a:r>
              <a:rPr lang="en-US" sz="2800" b="1" dirty="0">
                <a:effectLst/>
                <a:latin typeface="Times New Roman" panose="02020603050405020304" pitchFamily="18" charset="0"/>
                <a:ea typeface="PMingLiU" panose="02020500000000000000" pitchFamily="18" charset="-120"/>
              </a:rPr>
              <a:t> </a:t>
            </a:r>
            <a:endParaRPr lang="en-US" sz="4000" b="1" dirty="0">
              <a:effectLst/>
              <a:latin typeface="Times New Roman" panose="02020603050405020304" pitchFamily="18" charset="0"/>
              <a:ea typeface="PMingLiU" panose="02020500000000000000" pitchFamily="18" charset="-120"/>
            </a:endParaRPr>
          </a:p>
          <a:p>
            <a:pPr marL="0" marR="0" indent="0" algn="just">
              <a:lnSpc>
                <a:spcPct val="150000"/>
              </a:lnSpc>
              <a:spcBef>
                <a:spcPts val="0"/>
              </a:spcBef>
              <a:spcAft>
                <a:spcPts val="0"/>
              </a:spcAft>
              <a:buNone/>
            </a:pPr>
            <a:r>
              <a:rPr lang="en-US" sz="4000" b="1" dirty="0">
                <a:effectLst/>
                <a:latin typeface="Times New Roman" panose="02020603050405020304" pitchFamily="18" charset="0"/>
                <a:ea typeface="PMingLiU" panose="02020500000000000000" pitchFamily="18" charset="-120"/>
              </a:rPr>
              <a:t>consists of a body, a tuberosity and one ramus.</a:t>
            </a:r>
          </a:p>
          <a:p>
            <a:pPr marL="0" marR="0" indent="0" algn="just">
              <a:lnSpc>
                <a:spcPct val="150000"/>
              </a:lnSpc>
              <a:spcBef>
                <a:spcPts val="0"/>
              </a:spcBef>
              <a:spcAft>
                <a:spcPts val="0"/>
              </a:spcAft>
              <a:buNone/>
            </a:pPr>
            <a:r>
              <a:rPr lang="en-US" sz="4000" b="1" dirty="0">
                <a:solidFill>
                  <a:srgbClr val="FF0000"/>
                </a:solidFill>
                <a:effectLst/>
                <a:latin typeface="Times New Roman" panose="02020603050405020304" pitchFamily="18" charset="0"/>
                <a:ea typeface="PMingLiU" panose="02020500000000000000" pitchFamily="18" charset="-120"/>
              </a:rPr>
              <a:t>The body:</a:t>
            </a:r>
            <a:r>
              <a:rPr lang="en-US" sz="4000" b="1" dirty="0">
                <a:effectLst/>
                <a:latin typeface="Times New Roman" panose="02020603050405020304" pitchFamily="18" charset="0"/>
                <a:ea typeface="PMingLiU" panose="02020500000000000000" pitchFamily="18" charset="-120"/>
              </a:rPr>
              <a:t> is continuous below with the ramus and both form part of the wall of the obturator foramen.</a:t>
            </a:r>
            <a:endParaRPr lang="en-US" sz="4000" b="1" dirty="0">
              <a:latin typeface="Times New Roman" panose="02020603050405020304" pitchFamily="18" charset="0"/>
              <a:ea typeface="PMingLiU" panose="02020500000000000000" pitchFamily="18" charset="-120"/>
            </a:endParaRPr>
          </a:p>
          <a:p>
            <a:pPr marL="0" marR="0" indent="0" algn="just">
              <a:lnSpc>
                <a:spcPct val="150000"/>
              </a:lnSpc>
              <a:spcBef>
                <a:spcPts val="0"/>
              </a:spcBef>
              <a:spcAft>
                <a:spcPts val="0"/>
              </a:spcAft>
              <a:buNone/>
            </a:pPr>
            <a:r>
              <a:rPr lang="en-US" sz="4000" b="1" dirty="0">
                <a:effectLst/>
                <a:latin typeface="Times New Roman" panose="02020603050405020304" pitchFamily="18" charset="0"/>
                <a:ea typeface="PMingLiU" panose="02020500000000000000" pitchFamily="18" charset="-120"/>
              </a:rPr>
              <a:t>the body is continuous above with the posterior border of the ilium forming the lower part of the greater sciatic notch; then projects to form the ischial spine and then forms the lesser sciatic notch.</a:t>
            </a:r>
          </a:p>
          <a:p>
            <a:pPr marL="0" marR="0" indent="0" algn="just">
              <a:lnSpc>
                <a:spcPct val="150000"/>
              </a:lnSpc>
              <a:spcBef>
                <a:spcPts val="0"/>
              </a:spcBef>
              <a:spcAft>
                <a:spcPts val="0"/>
              </a:spcAft>
              <a:buNone/>
            </a:pPr>
            <a:r>
              <a:rPr lang="en-US" sz="4000" b="1" dirty="0">
                <a:solidFill>
                  <a:srgbClr val="FF0000"/>
                </a:solidFill>
                <a:effectLst/>
                <a:latin typeface="Times New Roman" panose="02020603050405020304" pitchFamily="18" charset="0"/>
                <a:ea typeface="PMingLiU" panose="02020500000000000000" pitchFamily="18" charset="-120"/>
              </a:rPr>
              <a:t>The ramus: </a:t>
            </a:r>
            <a:r>
              <a:rPr lang="en-US" sz="4000" b="1" dirty="0">
                <a:effectLst/>
                <a:latin typeface="Times New Roman" panose="02020603050405020304" pitchFamily="18" charset="0"/>
                <a:ea typeface="PMingLiU" panose="02020500000000000000" pitchFamily="18" charset="-120"/>
              </a:rPr>
              <a:t>is continuous in front with the inferior ramus of the pubis to form the ischiopubic or conjoint ramus; </a:t>
            </a:r>
          </a:p>
          <a:p>
            <a:pPr marL="0" marR="0" indent="0" algn="just">
              <a:lnSpc>
                <a:spcPct val="150000"/>
              </a:lnSpc>
              <a:spcBef>
                <a:spcPts val="0"/>
              </a:spcBef>
              <a:spcAft>
                <a:spcPts val="0"/>
              </a:spcAft>
              <a:buNone/>
            </a:pPr>
            <a:r>
              <a:rPr lang="en-US" sz="4000" b="1" dirty="0">
                <a:solidFill>
                  <a:srgbClr val="FF0000"/>
                </a:solidFill>
                <a:effectLst/>
                <a:latin typeface="Times New Roman" panose="02020603050405020304" pitchFamily="18" charset="0"/>
                <a:ea typeface="PMingLiU" panose="02020500000000000000" pitchFamily="18" charset="-120"/>
              </a:rPr>
              <a:t>Ischial tuberosity:</a:t>
            </a:r>
          </a:p>
          <a:p>
            <a:pPr marL="0" marR="0" indent="0" algn="just">
              <a:lnSpc>
                <a:spcPct val="150000"/>
              </a:lnSpc>
              <a:spcBef>
                <a:spcPts val="0"/>
              </a:spcBef>
              <a:spcAft>
                <a:spcPts val="0"/>
              </a:spcAft>
              <a:buNone/>
            </a:pPr>
            <a:r>
              <a:rPr lang="en-US" sz="4000" b="1" dirty="0">
                <a:effectLst/>
                <a:latin typeface="Times New Roman" panose="02020603050405020304" pitchFamily="18" charset="0"/>
                <a:ea typeface="PMingLiU" panose="02020500000000000000" pitchFamily="18" charset="-120"/>
              </a:rPr>
              <a:t>	Is a very strong piece of bone which projects from the inferior pole of the body of the ischium</a:t>
            </a:r>
            <a:endParaRPr lang="en-US" dirty="0"/>
          </a:p>
        </p:txBody>
      </p:sp>
      <p:pic>
        <p:nvPicPr>
          <p:cNvPr id="5" name="Content Placeholder 4">
            <a:extLst>
              <a:ext uri="{FF2B5EF4-FFF2-40B4-BE49-F238E27FC236}">
                <a16:creationId xmlns:a16="http://schemas.microsoft.com/office/drawing/2014/main" id="{F8CE65F1-31B1-45AF-8B96-D83884B2FF45}"/>
              </a:ext>
            </a:extLst>
          </p:cNvPr>
          <p:cNvPicPr>
            <a:picLocks noGrp="1" noChangeAspect="1"/>
          </p:cNvPicPr>
          <p:nvPr>
            <p:ph sz="half" idx="2"/>
          </p:nvPr>
        </p:nvPicPr>
        <p:blipFill>
          <a:blip r:embed="rId2"/>
          <a:stretch>
            <a:fillRect/>
          </a:stretch>
        </p:blipFill>
        <p:spPr>
          <a:xfrm>
            <a:off x="6172202" y="0"/>
            <a:ext cx="5938047" cy="5895833"/>
          </a:xfrm>
          <a:prstGeom prst="rect">
            <a:avLst/>
          </a:prstGeom>
        </p:spPr>
      </p:pic>
    </p:spTree>
    <p:extLst>
      <p:ext uri="{BB962C8B-B14F-4D97-AF65-F5344CB8AC3E}">
        <p14:creationId xmlns:p14="http://schemas.microsoft.com/office/powerpoint/2010/main" val="1048034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4FFC-AAE8-4CCD-99D5-3059FB700EB5}"/>
              </a:ext>
            </a:extLst>
          </p:cNvPr>
          <p:cNvSpPr>
            <a:spLocks noGrp="1"/>
          </p:cNvSpPr>
          <p:nvPr>
            <p:ph type="title"/>
          </p:nvPr>
        </p:nvSpPr>
        <p:spPr/>
        <p:txBody>
          <a:bodyPr/>
          <a:lstStyle/>
          <a:p>
            <a:pPr marL="0" marR="0" algn="ctr" rtl="1">
              <a:spcBef>
                <a:spcPts val="0"/>
              </a:spcBef>
              <a:spcAft>
                <a:spcPts val="0"/>
              </a:spcAft>
            </a:pPr>
            <a:r>
              <a:rPr lang="en-US" sz="4400" b="1" dirty="0">
                <a:solidFill>
                  <a:srgbClr val="00AEEF"/>
                </a:solidFill>
                <a:effectLst/>
                <a:latin typeface="Arial" panose="020B0604020202020204" pitchFamily="34" charset="0"/>
                <a:ea typeface="Arial Black" panose="020B0A04020102020204" pitchFamily="34" charset="0"/>
                <a:cs typeface="Times New Roman" panose="02020603050405020304" pitchFamily="18" charset="0"/>
              </a:rPr>
              <a:t>Femur</a:t>
            </a:r>
            <a:br>
              <a:rPr lang="en-US" sz="3200" dirty="0">
                <a:effectLst/>
                <a:latin typeface="Calibri" panose="020F0502020204030204" pitchFamily="34" charset="0"/>
                <a:ea typeface="SimSun" panose="02010600030101010101" pitchFamily="2" charset="-122"/>
                <a:cs typeface="Times New Roman" panose="02020603050405020304" pitchFamily="18" charset="0"/>
              </a:rPr>
            </a:br>
            <a:r>
              <a:rPr lang="en-US" sz="3200" dirty="0">
                <a:effectLst/>
                <a:latin typeface="Calibri" panose="020F0502020204030204" pitchFamily="34" charset="0"/>
                <a:ea typeface="SimSun" panose="02010600030101010101" pitchFamily="2" charset="-122"/>
                <a:cs typeface="Times New Roman" panose="02020603050405020304" pitchFamily="18" charset="0"/>
              </a:rPr>
              <a:t>It is formed of upper end, shaft and lower end.</a:t>
            </a:r>
            <a:endParaRPr lang="en-US" dirty="0"/>
          </a:p>
        </p:txBody>
      </p:sp>
      <p:sp>
        <p:nvSpPr>
          <p:cNvPr id="4" name="Content Placeholder 3">
            <a:extLst>
              <a:ext uri="{FF2B5EF4-FFF2-40B4-BE49-F238E27FC236}">
                <a16:creationId xmlns:a16="http://schemas.microsoft.com/office/drawing/2014/main" id="{6197C30B-F1E9-4D3E-B89F-156A1EEADA96}"/>
              </a:ext>
            </a:extLst>
          </p:cNvPr>
          <p:cNvSpPr>
            <a:spLocks noGrp="1"/>
          </p:cNvSpPr>
          <p:nvPr>
            <p:ph sz="half" idx="1"/>
          </p:nvPr>
        </p:nvSpPr>
        <p:spPr>
          <a:xfrm>
            <a:off x="838200" y="1508760"/>
            <a:ext cx="5181600" cy="4668203"/>
          </a:xfrm>
        </p:spPr>
        <p:txBody>
          <a:bodyPr>
            <a:normAutofit/>
          </a:bodyPr>
          <a:lstStyle/>
          <a:p>
            <a:pPr marL="228600" marR="0" algn="l" rtl="1">
              <a:spcBef>
                <a:spcPts val="0"/>
              </a:spcBef>
              <a:spcAft>
                <a:spcPts val="0"/>
              </a:spcAft>
              <a:tabLst>
                <a:tab pos="457200" algn="l"/>
              </a:tabLst>
            </a:pPr>
            <a:r>
              <a:rPr lang="en-US" sz="2800" b="1" u="none" strike="noStrike" dirty="0">
                <a:solidFill>
                  <a:srgbClr val="00B0F0"/>
                </a:solidFill>
                <a:effectLst/>
                <a:latin typeface="Arial" panose="020B0604020202020204" pitchFamily="34" charset="0"/>
                <a:ea typeface="SimSun" panose="02010600030101010101" pitchFamily="2" charset="-122"/>
                <a:cs typeface="Times New Roman" panose="02020603050405020304" pitchFamily="18" charset="0"/>
              </a:rPr>
              <a:t> UPPER END</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2800" dirty="0">
                <a:effectLst/>
                <a:latin typeface="Arial" panose="020B0604020202020204" pitchFamily="34" charset="0"/>
                <a:ea typeface="SimSun" panose="02010600030101010101" pitchFamily="2" charset="-122"/>
                <a:cs typeface="Times New Roman" panose="02020603050405020304" pitchFamily="18" charset="0"/>
              </a:rPr>
              <a:t>It consists of  head, neck, greater trochanter, and lesser trochanter.</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pPr>
            <a:r>
              <a:rPr lang="en-US" sz="2800" b="1" dirty="0">
                <a:solidFill>
                  <a:srgbClr val="00B0F0"/>
                </a:solidFill>
                <a:effectLst/>
                <a:latin typeface="Arial" panose="020B0604020202020204" pitchFamily="34" charset="0"/>
                <a:ea typeface="SimSun" panose="02010600030101010101" pitchFamily="2" charset="-122"/>
                <a:cs typeface="Times New Roman" panose="02020603050405020304" pitchFamily="18" charset="0"/>
              </a:rPr>
              <a:t>1. Head:</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just" rtl="0">
              <a:spcBef>
                <a:spcPts val="0"/>
              </a:spcBef>
              <a:spcAft>
                <a:spcPts val="0"/>
              </a:spcAft>
            </a:pPr>
            <a:r>
              <a:rPr lang="en-US" sz="2800" dirty="0">
                <a:effectLst/>
                <a:latin typeface="Arial" panose="020B0604020202020204" pitchFamily="34" charset="0"/>
                <a:ea typeface="SimSun" panose="02010600030101010101" pitchFamily="2" charset="-122"/>
                <a:cs typeface="Times New Roman" panose="02020603050405020304" pitchFamily="18" charset="0"/>
              </a:rPr>
              <a:t>-Articulates with the acetabulum of the hip bone.</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just" rtl="0">
              <a:spcBef>
                <a:spcPts val="0"/>
              </a:spcBef>
              <a:spcAft>
                <a:spcPts val="0"/>
              </a:spcAft>
            </a:pPr>
            <a:r>
              <a:rPr lang="en-US" sz="2800" dirty="0">
                <a:effectLst/>
                <a:latin typeface="Arial" panose="020B0604020202020204" pitchFamily="34" charset="0"/>
                <a:ea typeface="SimSun" panose="02010600030101010101" pitchFamily="2" charset="-122"/>
                <a:cs typeface="Times New Roman" panose="02020603050405020304" pitchFamily="18" charset="0"/>
              </a:rPr>
              <a:t>-Has a small, pit shaped depression called the fovea capitis where the ligamentum teres is attached. </a:t>
            </a:r>
            <a:endParaRPr lang="en-US" dirty="0"/>
          </a:p>
        </p:txBody>
      </p:sp>
      <p:pic>
        <p:nvPicPr>
          <p:cNvPr id="8" name="Content Placeholder 7">
            <a:extLst>
              <a:ext uri="{FF2B5EF4-FFF2-40B4-BE49-F238E27FC236}">
                <a16:creationId xmlns:a16="http://schemas.microsoft.com/office/drawing/2014/main" id="{22BBD615-FD50-49DF-A938-04671D66657E}"/>
              </a:ext>
            </a:extLst>
          </p:cNvPr>
          <p:cNvPicPr>
            <a:picLocks noGrp="1" noChangeAspect="1"/>
          </p:cNvPicPr>
          <p:nvPr>
            <p:ph sz="half" idx="2"/>
          </p:nvPr>
        </p:nvPicPr>
        <p:blipFill>
          <a:blip r:embed="rId2"/>
          <a:stretch>
            <a:fillRect/>
          </a:stretch>
        </p:blipFill>
        <p:spPr>
          <a:xfrm>
            <a:off x="6485118" y="1825625"/>
            <a:ext cx="4555763" cy="4351338"/>
          </a:xfrm>
          <a:prstGeom prst="rect">
            <a:avLst/>
          </a:prstGeom>
        </p:spPr>
      </p:pic>
    </p:spTree>
    <p:extLst>
      <p:ext uri="{BB962C8B-B14F-4D97-AF65-F5344CB8AC3E}">
        <p14:creationId xmlns:p14="http://schemas.microsoft.com/office/powerpoint/2010/main" val="356426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5A0B9-19D0-4F96-ABCE-494638D25A4A}"/>
              </a:ext>
            </a:extLst>
          </p:cNvPr>
          <p:cNvSpPr>
            <a:spLocks noGrp="1"/>
          </p:cNvSpPr>
          <p:nvPr>
            <p:ph type="title"/>
          </p:nvPr>
        </p:nvSpPr>
        <p:spPr>
          <a:xfrm>
            <a:off x="838200" y="365125"/>
            <a:ext cx="3642360" cy="1325563"/>
          </a:xfrm>
        </p:spPr>
        <p:txBody>
          <a:bodyPr/>
          <a:lstStyle/>
          <a:p>
            <a:r>
              <a:rPr lang="en-US" sz="4400" b="1" dirty="0">
                <a:solidFill>
                  <a:srgbClr val="00B0F0"/>
                </a:solidFill>
                <a:effectLst/>
                <a:latin typeface="Arial" panose="020B0604020202020204" pitchFamily="34" charset="0"/>
                <a:ea typeface="SimSun" panose="02010600030101010101" pitchFamily="2" charset="-122"/>
              </a:rPr>
              <a:t>2. Neck:</a:t>
            </a:r>
            <a:endParaRPr lang="en-US" dirty="0"/>
          </a:p>
        </p:txBody>
      </p:sp>
      <p:sp>
        <p:nvSpPr>
          <p:cNvPr id="5" name="Content Placeholder 4">
            <a:extLst>
              <a:ext uri="{FF2B5EF4-FFF2-40B4-BE49-F238E27FC236}">
                <a16:creationId xmlns:a16="http://schemas.microsoft.com/office/drawing/2014/main" id="{2855811E-8FF5-43C8-879B-5751F0AFE124}"/>
              </a:ext>
            </a:extLst>
          </p:cNvPr>
          <p:cNvSpPr>
            <a:spLocks noGrp="1"/>
          </p:cNvSpPr>
          <p:nvPr>
            <p:ph sz="half" idx="1"/>
          </p:nvPr>
        </p:nvSpPr>
        <p:spPr>
          <a:xfrm>
            <a:off x="838200" y="1165860"/>
            <a:ext cx="5181600" cy="5011103"/>
          </a:xfrm>
        </p:spPr>
        <p:txBody>
          <a:bodyPr>
            <a:normAutofit/>
          </a:bodyPr>
          <a:lstStyle/>
          <a:p>
            <a:pPr marL="0" marR="0" algn="l" rtl="1">
              <a:spcBef>
                <a:spcPts val="0"/>
              </a:spcBef>
              <a:spcAft>
                <a:spcPts val="0"/>
              </a:spcAft>
              <a:tabLst>
                <a:tab pos="457200" algn="l"/>
              </a:tabLst>
            </a:pPr>
            <a:r>
              <a:rPr lang="en-US" sz="2800" b="1" dirty="0">
                <a:solidFill>
                  <a:srgbClr val="00B0F0"/>
                </a:solidFill>
                <a:effectLst/>
                <a:latin typeface="Arial" panose="020B0604020202020204" pitchFamily="34" charset="0"/>
                <a:ea typeface="SimSun" panose="02010600030101010101" pitchFamily="2" charset="-122"/>
                <a:cs typeface="Times New Roman" panose="02020603050405020304" pitchFamily="18" charset="0"/>
              </a:rPr>
              <a:t>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2800" dirty="0">
                <a:effectLst/>
                <a:latin typeface="Arial" panose="020B0604020202020204" pitchFamily="34" charset="0"/>
                <a:ea typeface="SimSun" panose="02010600030101010101" pitchFamily="2" charset="-122"/>
                <a:cs typeface="Times New Roman" panose="02020603050405020304" pitchFamily="18" charset="0"/>
              </a:rPr>
              <a:t>-Is 5 cm long and connects the head with the shaft.</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just" rtl="0">
              <a:spcBef>
                <a:spcPts val="0"/>
              </a:spcBef>
              <a:spcAft>
                <a:spcPts val="0"/>
              </a:spcAft>
              <a:tabLst>
                <a:tab pos="457200" algn="l"/>
              </a:tabLst>
            </a:pPr>
            <a:r>
              <a:rPr lang="en-US" sz="2800" dirty="0">
                <a:effectLst/>
                <a:latin typeface="Arial" panose="020B0604020202020204" pitchFamily="34" charset="0"/>
                <a:ea typeface="SimSun" panose="02010600030101010101" pitchFamily="2" charset="-122"/>
                <a:cs typeface="Times New Roman" panose="02020603050405020304" pitchFamily="18" charset="0"/>
              </a:rPr>
              <a:t>-It forms an angle of about 110 – 120 with the axis of the shaft</a:t>
            </a:r>
            <a:endParaRPr lang="en-US" dirty="0"/>
          </a:p>
        </p:txBody>
      </p:sp>
      <p:pic>
        <p:nvPicPr>
          <p:cNvPr id="2" name="Content Placeholder 1">
            <a:extLst>
              <a:ext uri="{FF2B5EF4-FFF2-40B4-BE49-F238E27FC236}">
                <a16:creationId xmlns:a16="http://schemas.microsoft.com/office/drawing/2014/main" id="{7CA6EAD9-B3B2-4A71-8BDC-5E1DEB7398CE}"/>
              </a:ext>
            </a:extLst>
          </p:cNvPr>
          <p:cNvPicPr>
            <a:picLocks noGrp="1" noChangeAspect="1"/>
          </p:cNvPicPr>
          <p:nvPr>
            <p:ph sz="half" idx="2"/>
          </p:nvPr>
        </p:nvPicPr>
        <p:blipFill>
          <a:blip r:embed="rId2"/>
          <a:stretch>
            <a:fillRect/>
          </a:stretch>
        </p:blipFill>
        <p:spPr>
          <a:xfrm>
            <a:off x="6172200" y="1347560"/>
            <a:ext cx="5181600" cy="4121605"/>
          </a:xfrm>
          <a:prstGeom prst="rect">
            <a:avLst/>
          </a:prstGeom>
        </p:spPr>
      </p:pic>
    </p:spTree>
    <p:extLst>
      <p:ext uri="{BB962C8B-B14F-4D97-AF65-F5344CB8AC3E}">
        <p14:creationId xmlns:p14="http://schemas.microsoft.com/office/powerpoint/2010/main" val="220386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FE0FCF-F90A-432B-9B5A-35F1E2EC928B}"/>
              </a:ext>
            </a:extLst>
          </p:cNvPr>
          <p:cNvSpPr>
            <a:spLocks noGrp="1"/>
          </p:cNvSpPr>
          <p:nvPr>
            <p:ph sz="half" idx="1"/>
          </p:nvPr>
        </p:nvSpPr>
        <p:spPr>
          <a:xfrm>
            <a:off x="312209" y="457200"/>
            <a:ext cx="5707591" cy="5719763"/>
          </a:xfrm>
        </p:spPr>
        <p:txBody>
          <a:bodyPr/>
          <a:lstStyle/>
          <a:p>
            <a:pPr marL="0" marR="0" algn="l" rtl="1">
              <a:spcBef>
                <a:spcPts val="0"/>
              </a:spcBef>
              <a:spcAft>
                <a:spcPts val="0"/>
              </a:spcAft>
              <a:tabLst>
                <a:tab pos="457200" algn="l"/>
              </a:tabLst>
            </a:pPr>
            <a:r>
              <a:rPr lang="en-US" sz="2800" b="1" dirty="0">
                <a:solidFill>
                  <a:srgbClr val="00B0F0"/>
                </a:solidFill>
                <a:effectLst/>
                <a:latin typeface="Arial" panose="020B0604020202020204" pitchFamily="34" charset="0"/>
                <a:ea typeface="SimSun" panose="02010600030101010101" pitchFamily="2" charset="-122"/>
                <a:cs typeface="Times New Roman" panose="02020603050405020304" pitchFamily="18" charset="0"/>
              </a:rPr>
              <a:t>3. Greater trochanter</a:t>
            </a:r>
            <a:r>
              <a:rPr lang="en-US" sz="2800" dirty="0">
                <a:solidFill>
                  <a:srgbClr val="00B0F0"/>
                </a:solidFill>
                <a:effectLst/>
                <a:latin typeface="Arial" panose="020B0604020202020204" pitchFamily="34" charset="0"/>
                <a:ea typeface="SimSun" panose="02010600030101010101" pitchFamily="2" charset="-122"/>
                <a:cs typeface="Times New Roman" panose="02020603050405020304" pitchFamily="18" charset="0"/>
              </a:rPr>
              <a:t>:</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25400" algn="l"/>
              </a:tabLst>
            </a:pPr>
            <a:r>
              <a:rPr lang="en-US" sz="2800" dirty="0">
                <a:effectLst/>
                <a:latin typeface="Arial" panose="020B0604020202020204" pitchFamily="34" charset="0"/>
                <a:ea typeface="SimSun" panose="02010600030101010101" pitchFamily="2" charset="-122"/>
                <a:cs typeface="Times New Roman" panose="02020603050405020304" pitchFamily="18" charset="0"/>
              </a:rPr>
              <a:t>-The top of the greater trochanter lies at the level of the pubic crest.</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25400" algn="l"/>
              </a:tabLst>
            </a:pPr>
            <a:r>
              <a:rPr lang="en-US" sz="2800" dirty="0">
                <a:effectLst/>
                <a:latin typeface="Arial" panose="020B0604020202020204" pitchFamily="34" charset="0"/>
                <a:ea typeface="SimSun" panose="02010600030101010101" pitchFamily="2" charset="-122"/>
                <a:cs typeface="Times New Roman" panose="02020603050405020304" pitchFamily="18" charset="0"/>
              </a:rPr>
              <a:t>-Its medial surface has deep depression called the trochanteric fossa.</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25400" algn="l"/>
              </a:tabLst>
            </a:pPr>
            <a:r>
              <a:rPr lang="en-US" sz="800" dirty="0">
                <a:effectLst/>
                <a:latin typeface="Arial" panose="020B0604020202020204" pitchFamily="34" charset="0"/>
                <a:ea typeface="SimSun" panose="02010600030101010101" pitchFamily="2" charset="-122"/>
                <a:cs typeface="Times New Roman" panose="02020603050405020304" pitchFamily="18" charset="0"/>
              </a:rPr>
              <a:t>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2800" b="1" dirty="0">
                <a:solidFill>
                  <a:srgbClr val="00B0F0"/>
                </a:solidFill>
                <a:effectLst/>
                <a:latin typeface="Arial" panose="020B0604020202020204" pitchFamily="34" charset="0"/>
                <a:ea typeface="SimSun" panose="02010600030101010101" pitchFamily="2" charset="-122"/>
                <a:cs typeface="Times New Roman" panose="02020603050405020304" pitchFamily="18" charset="0"/>
              </a:rPr>
              <a:t>4. Lesser trochanter</a:t>
            </a:r>
            <a:r>
              <a:rPr lang="en-US" sz="2800" dirty="0">
                <a:solidFill>
                  <a:srgbClr val="00B0F0"/>
                </a:solidFill>
                <a:effectLst/>
                <a:latin typeface="Arial" panose="020B0604020202020204" pitchFamily="34" charset="0"/>
                <a:ea typeface="SimSun" panose="02010600030101010101" pitchFamily="2" charset="-122"/>
                <a:cs typeface="Times New Roman" panose="02020603050405020304" pitchFamily="18" charset="0"/>
              </a:rPr>
              <a:t>:</a:t>
            </a:r>
            <a:r>
              <a:rPr lang="en-US" sz="2800" dirty="0">
                <a:effectLst/>
                <a:latin typeface="Arial" panose="020B0604020202020204" pitchFamily="34" charset="0"/>
                <a:ea typeface="SimSun" panose="02010600030101010101" pitchFamily="2" charset="-122"/>
                <a:cs typeface="Times New Roman" panose="02020603050405020304" pitchFamily="18" charset="0"/>
              </a:rPr>
              <a:t> is a small pyramidal process projecting </a:t>
            </a:r>
            <a:r>
              <a:rPr lang="en-US" sz="2800" dirty="0" err="1">
                <a:effectLst/>
                <a:latin typeface="Arial" panose="020B0604020202020204" pitchFamily="34" charset="0"/>
                <a:ea typeface="SimSun" panose="02010600030101010101" pitchFamily="2" charset="-122"/>
                <a:cs typeface="Times New Roman" panose="02020603050405020304" pitchFamily="18" charset="0"/>
              </a:rPr>
              <a:t>postero</a:t>
            </a:r>
            <a:r>
              <a:rPr lang="en-US" dirty="0">
                <a:latin typeface="Arial" panose="020B0604020202020204" pitchFamily="34" charset="0"/>
                <a:ea typeface="SimSun" panose="02010600030101010101" pitchFamily="2" charset="-122"/>
                <a:cs typeface="Times New Roman" panose="02020603050405020304" pitchFamily="18" charset="0"/>
              </a:rPr>
              <a:t>-medially</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pic>
        <p:nvPicPr>
          <p:cNvPr id="10" name="Content Placeholder 9">
            <a:extLst>
              <a:ext uri="{FF2B5EF4-FFF2-40B4-BE49-F238E27FC236}">
                <a16:creationId xmlns:a16="http://schemas.microsoft.com/office/drawing/2014/main" id="{C8DDA247-AD3B-4C47-9BCF-07D57FCED9DA}"/>
              </a:ext>
            </a:extLst>
          </p:cNvPr>
          <p:cNvPicPr>
            <a:picLocks noGrp="1" noChangeAspect="1"/>
          </p:cNvPicPr>
          <p:nvPr>
            <p:ph sz="half" idx="2"/>
          </p:nvPr>
        </p:nvPicPr>
        <p:blipFill>
          <a:blip r:embed="rId2"/>
          <a:stretch>
            <a:fillRect/>
          </a:stretch>
        </p:blipFill>
        <p:spPr>
          <a:xfrm>
            <a:off x="6172203" y="131726"/>
            <a:ext cx="5335402" cy="6045238"/>
          </a:xfrm>
          <a:prstGeom prst="rect">
            <a:avLst/>
          </a:prstGeom>
        </p:spPr>
      </p:pic>
    </p:spTree>
    <p:extLst>
      <p:ext uri="{BB962C8B-B14F-4D97-AF65-F5344CB8AC3E}">
        <p14:creationId xmlns:p14="http://schemas.microsoft.com/office/powerpoint/2010/main" val="55328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01B2-2735-4D1A-BF16-66A5768C96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7CE064-667C-4152-82C5-55D7E6EAC887}"/>
              </a:ext>
            </a:extLst>
          </p:cNvPr>
          <p:cNvSpPr>
            <a:spLocks noGrp="1"/>
          </p:cNvSpPr>
          <p:nvPr>
            <p:ph idx="1"/>
          </p:nvPr>
        </p:nvSpPr>
        <p:spPr/>
        <p:txBody>
          <a:bodyPr>
            <a:normAutofit fontScale="92500" lnSpcReduction="10000"/>
          </a:bodyPr>
          <a:lstStyle/>
          <a:p>
            <a:pPr marL="0" marR="0" algn="l" rtl="0">
              <a:spcBef>
                <a:spcPts val="0"/>
              </a:spcBef>
              <a:spcAft>
                <a:spcPts val="0"/>
              </a:spcAft>
            </a:pP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Shaft:</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l" rtl="0">
              <a:spcBef>
                <a:spcPts val="0"/>
              </a:spcBef>
              <a:spcAft>
                <a:spcPts val="0"/>
              </a:spcAft>
              <a:buSzPts val="1200"/>
              <a:buFont typeface="Arial" panose="020B0604020202020204" pitchFamily="34" charset="0"/>
              <a:buChar char="–"/>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The shaft of the femur is smooth and rounded on its anterior surface but posteriorly has a ridge, the </a:t>
            </a:r>
            <a:r>
              <a:rPr lang="en-US"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Linea aspera</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to which are attached muscles and intermuscular septa. </a:t>
            </a:r>
            <a:endParaRPr lang="en-US" sz="1800" b="1" dirty="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l" rtl="0">
              <a:spcBef>
                <a:spcPts val="0"/>
              </a:spcBef>
              <a:spcAft>
                <a:spcPts val="0"/>
              </a:spcAft>
              <a:buSzPts val="1200"/>
              <a:buFont typeface="Arial" panose="020B0604020202020204" pitchFamily="34" charset="0"/>
              <a:buChar char="–"/>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The margins of the </a:t>
            </a:r>
            <a:r>
              <a:rPr lang="en-US" sz="2800" b="1" dirty="0" err="1">
                <a:effectLst/>
                <a:latin typeface="Calibri" panose="020F0502020204030204" pitchFamily="34" charset="0"/>
                <a:ea typeface="Times New Roman" panose="02020603050405020304" pitchFamily="18" charset="0"/>
                <a:cs typeface="Times New Roman" panose="02020603050405020304" pitchFamily="18" charset="0"/>
              </a:rPr>
              <a:t>linea</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aspera diverge above and below. The medial margin continues below as the </a:t>
            </a:r>
            <a:r>
              <a:rPr lang="en-US"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medial supracondylar ridge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to the adductor tubercle above the medial condyle. The lateral margin becomes continuous below with the </a:t>
            </a:r>
            <a:r>
              <a:rPr lang="en-US"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lateral supracondylar ridge</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1" dirty="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l" rtl="0">
              <a:spcBef>
                <a:spcPts val="0"/>
              </a:spcBef>
              <a:spcAft>
                <a:spcPts val="0"/>
              </a:spcAft>
              <a:buSzPts val="1200"/>
              <a:buFont typeface="Arial" panose="020B0604020202020204" pitchFamily="34" charset="0"/>
              <a:buChar char="–"/>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The Linea aspera diverge superiorly to the gluteal tuberosity laterally and spiral line medially .</a:t>
            </a:r>
          </a:p>
          <a:p>
            <a:pPr marL="342900" marR="0" lvl="0" indent="-342900" algn="l" rtl="0">
              <a:spcBef>
                <a:spcPts val="0"/>
              </a:spcBef>
              <a:spcAft>
                <a:spcPts val="0"/>
              </a:spcAft>
              <a:buSzPts val="1200"/>
              <a:buFont typeface="Arial" panose="020B0604020202020204" pitchFamily="34" charset="0"/>
              <a:buChar char="–"/>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The shaft becomes broader toward its distal end and forms a flat, triangular area on its posterior surface called the </a:t>
            </a:r>
            <a:r>
              <a:rPr lang="en-US"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popliteal surface</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b="1"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3632666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9DB5DC-9546-4202-9403-331656CE88A6}"/>
              </a:ext>
            </a:extLst>
          </p:cNvPr>
          <p:cNvPicPr>
            <a:picLocks noGrp="1" noChangeAspect="1"/>
          </p:cNvPicPr>
          <p:nvPr>
            <p:ph sz="half" idx="2"/>
          </p:nvPr>
        </p:nvPicPr>
        <p:blipFill>
          <a:blip r:embed="rId2"/>
          <a:stretch>
            <a:fillRect/>
          </a:stretch>
        </p:blipFill>
        <p:spPr>
          <a:xfrm>
            <a:off x="8869830" y="22860"/>
            <a:ext cx="3322170" cy="7008341"/>
          </a:xfrm>
          <a:prstGeom prst="rect">
            <a:avLst/>
          </a:prstGeom>
        </p:spPr>
      </p:pic>
      <p:pic>
        <p:nvPicPr>
          <p:cNvPr id="5126" name="Picture 6" descr="Femur Anatomy and Attachments | Bone and Spine">
            <a:extLst>
              <a:ext uri="{FF2B5EF4-FFF2-40B4-BE49-F238E27FC236}">
                <a16:creationId xmlns:a16="http://schemas.microsoft.com/office/drawing/2014/main" id="{8CF16576-701A-4893-8D56-AA8EB354087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 y="-1"/>
            <a:ext cx="8435340" cy="671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0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2492-1075-4655-A50F-93DFD64215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EB85EE-1137-40F7-9146-28EFA36A93CE}"/>
              </a:ext>
            </a:extLst>
          </p:cNvPr>
          <p:cNvSpPr>
            <a:spLocks noGrp="1"/>
          </p:cNvSpPr>
          <p:nvPr>
            <p:ph idx="1"/>
          </p:nvPr>
        </p:nvSpPr>
        <p:spPr/>
        <p:txBody>
          <a:bodyPr/>
          <a:lstStyle/>
          <a:p>
            <a:pPr marL="228600" marR="0" algn="l" rtl="1">
              <a:spcBef>
                <a:spcPts val="0"/>
              </a:spcBef>
              <a:spcAft>
                <a:spcPts val="0"/>
              </a:spcAft>
              <a:tabLst>
                <a:tab pos="457200" algn="l"/>
              </a:tabLst>
            </a:pPr>
            <a:r>
              <a:rPr lang="en-US" sz="2800" b="1" u="sng" dirty="0">
                <a:solidFill>
                  <a:srgbClr val="00B0F0"/>
                </a:solidFill>
                <a:effectLst/>
                <a:latin typeface="Arial" panose="020B0604020202020204" pitchFamily="34" charset="0"/>
                <a:ea typeface="SimSun" panose="02010600030101010101" pitchFamily="2" charset="-122"/>
                <a:cs typeface="Times New Roman" panose="02020603050405020304" pitchFamily="18" charset="0"/>
              </a:rPr>
              <a:t>Lower end of femur:</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457200" marR="0" algn="l" rtl="1">
              <a:spcBef>
                <a:spcPts val="0"/>
              </a:spcBef>
              <a:spcAft>
                <a:spcPts val="0"/>
              </a:spcAft>
              <a:tabLst>
                <a:tab pos="457200" algn="l"/>
              </a:tabLst>
            </a:pPr>
            <a:r>
              <a:rPr lang="en-US" sz="2800" b="1" u="none" strike="noStrike" dirty="0">
                <a:effectLst/>
                <a:latin typeface="Arial" panose="020B0604020202020204" pitchFamily="34" charset="0"/>
                <a:ea typeface="SimSun" panose="02010600030101010101" pitchFamily="2" charset="-122"/>
                <a:cs typeface="Times New Roman" panose="02020603050405020304" pitchFamily="18" charset="0"/>
              </a:rPr>
              <a:t> </a:t>
            </a:r>
            <a:r>
              <a:rPr lang="en-US" sz="2800" dirty="0">
                <a:effectLst/>
                <a:latin typeface="Arial" panose="020B0604020202020204" pitchFamily="34" charset="0"/>
                <a:ea typeface="SimSun" panose="02010600030101010101" pitchFamily="2" charset="-122"/>
                <a:cs typeface="Times New Roman" panose="02020603050405020304" pitchFamily="18" charset="0"/>
              </a:rPr>
              <a:t>It has the following features: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57150" marR="0" algn="just" rtl="0">
              <a:spcBef>
                <a:spcPts val="0"/>
              </a:spcBef>
              <a:spcAft>
                <a:spcPts val="0"/>
              </a:spcAft>
              <a:tabLst>
                <a:tab pos="457200" algn="l"/>
              </a:tabLst>
            </a:pPr>
            <a:r>
              <a:rPr lang="en-US" sz="2800" dirty="0">
                <a:effectLst/>
                <a:latin typeface="Arial" panose="020B0604020202020204" pitchFamily="34" charset="0"/>
                <a:ea typeface="SimSun" panose="02010600030101010101" pitchFamily="2" charset="-122"/>
                <a:cs typeface="Times New Roman" panose="02020603050405020304" pitchFamily="18" charset="0"/>
              </a:rPr>
              <a:t>-Medial and lateral condyles: for articulation with the tibia</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57150" marR="0" algn="just" rtl="0">
              <a:spcBef>
                <a:spcPts val="0"/>
              </a:spcBef>
              <a:spcAft>
                <a:spcPts val="0"/>
              </a:spcAft>
              <a:tabLst>
                <a:tab pos="457200" algn="l"/>
              </a:tabLst>
            </a:pPr>
            <a:r>
              <a:rPr lang="en-US" sz="2800" dirty="0">
                <a:effectLst/>
                <a:latin typeface="Arial" panose="020B0604020202020204" pitchFamily="34" charset="0"/>
                <a:ea typeface="SimSun" panose="02010600030101010101" pitchFamily="2" charset="-122"/>
                <a:cs typeface="Times New Roman" panose="02020603050405020304" pitchFamily="18" charset="0"/>
              </a:rPr>
              <a:t>-Medial and lateral epicondyles: the only part of the femur that can be felt at the knee</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57150" marR="0" algn="just" rtl="0">
              <a:spcBef>
                <a:spcPts val="0"/>
              </a:spcBef>
              <a:spcAft>
                <a:spcPts val="0"/>
              </a:spcAft>
              <a:tabLst>
                <a:tab pos="457200" algn="l"/>
              </a:tabLst>
            </a:pPr>
            <a:r>
              <a:rPr lang="en-US" sz="2800" dirty="0">
                <a:effectLst/>
                <a:latin typeface="Arial" panose="020B0604020202020204" pitchFamily="34" charset="0"/>
                <a:ea typeface="SimSun" panose="02010600030101010101" pitchFamily="2" charset="-122"/>
                <a:cs typeface="Times New Roman" panose="02020603050405020304" pitchFamily="18" charset="0"/>
              </a:rPr>
              <a:t>-Intercondylar fossa or notch</a:t>
            </a:r>
          </a:p>
          <a:p>
            <a:pPr marL="57150" marR="0" algn="just" rtl="0">
              <a:spcBef>
                <a:spcPts val="0"/>
              </a:spcBef>
              <a:spcAft>
                <a:spcPts val="0"/>
              </a:spcAft>
              <a:tabLst>
                <a:tab pos="457200" algn="l"/>
              </a:tabLst>
            </a:pPr>
            <a:r>
              <a:rPr lang="en-US" sz="2800" dirty="0">
                <a:effectLst/>
                <a:latin typeface="Arial" panose="020B0604020202020204" pitchFamily="34" charset="0"/>
                <a:ea typeface="SimSun" panose="02010600030101010101" pitchFamily="2" charset="-122"/>
                <a:cs typeface="Times New Roman" panose="02020603050405020304" pitchFamily="18" charset="0"/>
              </a:rPr>
              <a:t>-Patellar surface: the smooth surface above the condyles on the anterior side that articulates with the patella</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l" rtl="1">
              <a:spcBef>
                <a:spcPts val="0"/>
              </a:spcBef>
              <a:spcAft>
                <a:spcPts val="0"/>
              </a:spcAft>
              <a:tabLst>
                <a:tab pos="457200" algn="l"/>
              </a:tabLst>
            </a:pPr>
            <a:r>
              <a:rPr lang="en-US" sz="2800" dirty="0">
                <a:effectLst/>
                <a:latin typeface="Arial" panose="020B0604020202020204" pitchFamily="34" charset="0"/>
                <a:ea typeface="SimSun" panose="02010600030101010101" pitchFamily="2" charset="-122"/>
                <a:cs typeface="Times New Roman" panose="02020603050405020304" pitchFamily="18" charset="0"/>
              </a:rPr>
              <a:t>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321491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4022C4-F1F4-4C64-9083-DD4AE8012E0A}"/>
              </a:ext>
            </a:extLst>
          </p:cNvPr>
          <p:cNvSpPr>
            <a:spLocks noGrp="1"/>
          </p:cNvSpPr>
          <p:nvPr>
            <p:ph type="title"/>
          </p:nvPr>
        </p:nvSpPr>
        <p:spPr/>
        <p:txBody>
          <a:bodyPr/>
          <a:lstStyle/>
          <a:p>
            <a:r>
              <a:rPr lang="en-US" sz="4400" b="1" dirty="0">
                <a:solidFill>
                  <a:srgbClr val="FF0000"/>
                </a:solidFill>
                <a:effectLst/>
                <a:latin typeface="Times New Roman" panose="02020603050405020304" pitchFamily="18" charset="0"/>
                <a:ea typeface="PMingLiU" panose="02020500000000000000" pitchFamily="18" charset="-120"/>
              </a:rPr>
              <a:t>The hip bone</a:t>
            </a:r>
            <a:endParaRPr lang="en-US" dirty="0">
              <a:solidFill>
                <a:srgbClr val="FF0000"/>
              </a:solidFill>
            </a:endParaRPr>
          </a:p>
        </p:txBody>
      </p:sp>
      <p:sp>
        <p:nvSpPr>
          <p:cNvPr id="5" name="Content Placeholder 4">
            <a:extLst>
              <a:ext uri="{FF2B5EF4-FFF2-40B4-BE49-F238E27FC236}">
                <a16:creationId xmlns:a16="http://schemas.microsoft.com/office/drawing/2014/main" id="{341A5F6D-8AB6-428A-A6B8-2A60E58E09A4}"/>
              </a:ext>
            </a:extLst>
          </p:cNvPr>
          <p:cNvSpPr>
            <a:spLocks noGrp="1"/>
          </p:cNvSpPr>
          <p:nvPr>
            <p:ph sz="half" idx="1"/>
          </p:nvPr>
        </p:nvSpPr>
        <p:spPr/>
        <p:txBody>
          <a:bodyPr>
            <a:normAutofit fontScale="92500" lnSpcReduction="10000"/>
          </a:bodyPr>
          <a:lstStyle/>
          <a:p>
            <a:r>
              <a:rPr lang="en-US" sz="2800" dirty="0">
                <a:solidFill>
                  <a:srgbClr val="FF0000"/>
                </a:solidFill>
                <a:effectLst/>
                <a:latin typeface="Times New Roman" panose="02020603050405020304" pitchFamily="18" charset="0"/>
                <a:ea typeface="PMingLiU" panose="02020500000000000000" pitchFamily="18" charset="-120"/>
              </a:rPr>
              <a:t> It</a:t>
            </a:r>
            <a:r>
              <a:rPr lang="en-US" sz="2800" b="1" dirty="0">
                <a:solidFill>
                  <a:srgbClr val="FF0000"/>
                </a:solidFill>
                <a:effectLst/>
                <a:latin typeface="Times New Roman" panose="02020603050405020304" pitchFamily="18" charset="0"/>
                <a:ea typeface="PMingLiU" panose="02020500000000000000" pitchFamily="18" charset="-120"/>
              </a:rPr>
              <a:t> </a:t>
            </a:r>
            <a:r>
              <a:rPr lang="en-US" sz="2800" dirty="0">
                <a:solidFill>
                  <a:srgbClr val="FF0000"/>
                </a:solidFill>
                <a:effectLst/>
                <a:latin typeface="Times New Roman" panose="02020603050405020304" pitchFamily="18" charset="0"/>
                <a:ea typeface="PMingLiU" panose="02020500000000000000" pitchFamily="18" charset="-120"/>
              </a:rPr>
              <a:t>consists of </a:t>
            </a:r>
            <a:endParaRPr lang="ar-EG" sz="2800" dirty="0">
              <a:solidFill>
                <a:srgbClr val="FF0000"/>
              </a:solidFill>
              <a:effectLst/>
              <a:latin typeface="Times New Roman" panose="02020603050405020304" pitchFamily="18" charset="0"/>
              <a:ea typeface="PMingLiU" panose="02020500000000000000" pitchFamily="18" charset="-120"/>
            </a:endParaRPr>
          </a:p>
          <a:p>
            <a:r>
              <a:rPr lang="en-US" sz="2800" dirty="0">
                <a:effectLst/>
                <a:latin typeface="Times New Roman" panose="02020603050405020304" pitchFamily="18" charset="0"/>
                <a:ea typeface="PMingLiU" panose="02020500000000000000" pitchFamily="18" charset="-120"/>
              </a:rPr>
              <a:t>1.</a:t>
            </a:r>
            <a:r>
              <a:rPr lang="en-US" sz="2800" dirty="0">
                <a:solidFill>
                  <a:srgbClr val="FF0000"/>
                </a:solidFill>
                <a:effectLst/>
                <a:latin typeface="Times New Roman" panose="02020603050405020304" pitchFamily="18" charset="0"/>
                <a:ea typeface="PMingLiU" panose="02020500000000000000" pitchFamily="18" charset="-120"/>
              </a:rPr>
              <a:t>The ilium </a:t>
            </a:r>
            <a:r>
              <a:rPr lang="en-US" sz="2800" dirty="0">
                <a:effectLst/>
                <a:latin typeface="Times New Roman" panose="02020603050405020304" pitchFamily="18" charset="0"/>
                <a:ea typeface="PMingLiU" panose="02020500000000000000" pitchFamily="18" charset="-120"/>
              </a:rPr>
              <a:t>directed upwards. </a:t>
            </a:r>
            <a:endParaRPr lang="ar-EG" sz="2800" dirty="0">
              <a:effectLst/>
              <a:latin typeface="Times New Roman" panose="02020603050405020304" pitchFamily="18" charset="0"/>
              <a:ea typeface="PMingLiU" panose="02020500000000000000" pitchFamily="18" charset="-120"/>
            </a:endParaRPr>
          </a:p>
          <a:p>
            <a:r>
              <a:rPr lang="en-US" sz="2800" dirty="0">
                <a:effectLst/>
                <a:latin typeface="Times New Roman" panose="02020603050405020304" pitchFamily="18" charset="0"/>
                <a:ea typeface="PMingLiU" panose="02020500000000000000" pitchFamily="18" charset="-120"/>
              </a:rPr>
              <a:t>2</a:t>
            </a:r>
            <a:r>
              <a:rPr lang="en-US" sz="2800" dirty="0">
                <a:solidFill>
                  <a:srgbClr val="FF0000"/>
                </a:solidFill>
                <a:effectLst/>
                <a:latin typeface="Times New Roman" panose="02020603050405020304" pitchFamily="18" charset="0"/>
                <a:ea typeface="PMingLiU" panose="02020500000000000000" pitchFamily="18" charset="-120"/>
              </a:rPr>
              <a:t>. The pupis </a:t>
            </a:r>
            <a:r>
              <a:rPr lang="en-US" sz="2800" dirty="0">
                <a:effectLst/>
                <a:latin typeface="Times New Roman" panose="02020603050405020304" pitchFamily="18" charset="0"/>
                <a:ea typeface="PMingLiU" panose="02020500000000000000" pitchFamily="18" charset="-120"/>
              </a:rPr>
              <a:t>directed downwards, anteromedially. </a:t>
            </a:r>
            <a:endParaRPr lang="ar-EG" sz="2800" dirty="0">
              <a:effectLst/>
              <a:latin typeface="Times New Roman" panose="02020603050405020304" pitchFamily="18" charset="0"/>
              <a:ea typeface="PMingLiU" panose="02020500000000000000" pitchFamily="18" charset="-120"/>
            </a:endParaRPr>
          </a:p>
          <a:p>
            <a:r>
              <a:rPr lang="en-US" sz="2800" dirty="0">
                <a:effectLst/>
                <a:latin typeface="Times New Roman" panose="02020603050405020304" pitchFamily="18" charset="0"/>
                <a:ea typeface="PMingLiU" panose="02020500000000000000" pitchFamily="18" charset="-120"/>
              </a:rPr>
              <a:t>3. </a:t>
            </a:r>
            <a:r>
              <a:rPr lang="en-US" sz="2800" dirty="0">
                <a:solidFill>
                  <a:srgbClr val="FF0000"/>
                </a:solidFill>
                <a:effectLst/>
                <a:latin typeface="Times New Roman" panose="02020603050405020304" pitchFamily="18" charset="0"/>
                <a:ea typeface="PMingLiU" panose="02020500000000000000" pitchFamily="18" charset="-120"/>
              </a:rPr>
              <a:t>The ischium </a:t>
            </a:r>
            <a:r>
              <a:rPr lang="en-US" sz="2800" dirty="0">
                <a:effectLst/>
                <a:latin typeface="Times New Roman" panose="02020603050405020304" pitchFamily="18" charset="0"/>
                <a:ea typeface="PMingLiU" panose="02020500000000000000" pitchFamily="18" charset="-120"/>
              </a:rPr>
              <a:t>directed downwards, posterolaterally, the pupis is perforated by a large aperture (the obturator foramen).</a:t>
            </a:r>
            <a:endParaRPr lang="ar-EG" sz="2800" dirty="0">
              <a:effectLst/>
              <a:latin typeface="Times New Roman" panose="02020603050405020304" pitchFamily="18" charset="0"/>
              <a:ea typeface="PMingLiU" panose="02020500000000000000" pitchFamily="18" charset="-120"/>
            </a:endParaRPr>
          </a:p>
          <a:p>
            <a:r>
              <a:rPr lang="en-US" sz="2800" dirty="0">
                <a:effectLst/>
                <a:latin typeface="Times New Roman" panose="02020603050405020304" pitchFamily="18" charset="0"/>
                <a:ea typeface="PMingLiU" panose="02020500000000000000" pitchFamily="18" charset="-120"/>
              </a:rPr>
              <a:t>The 3 bones fuse with each other at puberty in the region of the </a:t>
            </a:r>
            <a:r>
              <a:rPr lang="en-US" sz="2800" dirty="0">
                <a:solidFill>
                  <a:srgbClr val="FF0000"/>
                </a:solidFill>
                <a:effectLst/>
                <a:latin typeface="Times New Roman" panose="02020603050405020304" pitchFamily="18" charset="0"/>
                <a:ea typeface="PMingLiU" panose="02020500000000000000" pitchFamily="18" charset="-120"/>
              </a:rPr>
              <a:t>acetabulum</a:t>
            </a:r>
            <a:endParaRPr lang="en-US" dirty="0">
              <a:solidFill>
                <a:srgbClr val="FF0000"/>
              </a:solidFill>
            </a:endParaRPr>
          </a:p>
        </p:txBody>
      </p:sp>
      <p:pic>
        <p:nvPicPr>
          <p:cNvPr id="7" name="Content Placeholder 6">
            <a:extLst>
              <a:ext uri="{FF2B5EF4-FFF2-40B4-BE49-F238E27FC236}">
                <a16:creationId xmlns:a16="http://schemas.microsoft.com/office/drawing/2014/main" id="{4D1F406E-9967-4C31-9180-BB4DE023041B}"/>
              </a:ext>
            </a:extLst>
          </p:cNvPr>
          <p:cNvPicPr>
            <a:picLocks noGrp="1" noChangeAspect="1"/>
          </p:cNvPicPr>
          <p:nvPr>
            <p:ph sz="half" idx="2"/>
          </p:nvPr>
        </p:nvPicPr>
        <p:blipFill>
          <a:blip r:embed="rId2"/>
          <a:stretch>
            <a:fillRect/>
          </a:stretch>
        </p:blipFill>
        <p:spPr>
          <a:xfrm>
            <a:off x="5923128" y="873991"/>
            <a:ext cx="5921472" cy="5444922"/>
          </a:xfrm>
          <a:prstGeom prst="rect">
            <a:avLst/>
          </a:prstGeom>
        </p:spPr>
      </p:pic>
    </p:spTree>
    <p:extLst>
      <p:ext uri="{BB962C8B-B14F-4D97-AF65-F5344CB8AC3E}">
        <p14:creationId xmlns:p14="http://schemas.microsoft.com/office/powerpoint/2010/main" val="114943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ED9C-4A8F-4B64-8252-38169E72B82E}"/>
              </a:ext>
            </a:extLst>
          </p:cNvPr>
          <p:cNvSpPr>
            <a:spLocks noGrp="1"/>
          </p:cNvSpPr>
          <p:nvPr>
            <p:ph type="title"/>
          </p:nvPr>
        </p:nvSpPr>
        <p:spPr>
          <a:xfrm>
            <a:off x="838200" y="617220"/>
            <a:ext cx="10515600" cy="1029743"/>
          </a:xfrm>
        </p:spPr>
        <p:txBody>
          <a:bodyPr>
            <a:normAutofit fontScale="90000"/>
          </a:bodyPr>
          <a:lstStyle/>
          <a:p>
            <a:pPr marL="0" marR="0" rtl="0">
              <a:spcBef>
                <a:spcPts val="0"/>
              </a:spcBef>
              <a:spcAft>
                <a:spcPts val="0"/>
              </a:spcAft>
            </a:pPr>
            <a:r>
              <a:rPr lang="en-US" sz="1800" b="1" dirty="0">
                <a:solidFill>
                  <a:srgbClr val="00B0F0"/>
                </a:solidFill>
                <a:effectLst/>
                <a:latin typeface="Arial" panose="020B0604020202020204" pitchFamily="34" charset="0"/>
                <a:ea typeface="SimSun" panose="02010600030101010101" pitchFamily="2" charset="-122"/>
                <a:cs typeface="Times New Roman" panose="02020603050405020304" pitchFamily="18" charset="0"/>
              </a:rPr>
              <a:t>How to know if a femur is left or right?</a:t>
            </a:r>
            <a:br>
              <a:rPr lang="en-US" sz="1800" dirty="0">
                <a:effectLst/>
                <a:latin typeface="Calibri" panose="020F0502020204030204" pitchFamily="34" charset="0"/>
                <a:ea typeface="SimSun" panose="02010600030101010101" pitchFamily="2" charset="-122"/>
                <a:cs typeface="Times New Roman" panose="02020603050405020304" pitchFamily="18" charset="0"/>
              </a:rPr>
            </a:br>
            <a:r>
              <a:rPr lang="en-US" sz="1800" b="1" dirty="0">
                <a:effectLst/>
                <a:latin typeface="Arial" panose="020B0604020202020204" pitchFamily="34" charset="0"/>
                <a:ea typeface="SimSun" panose="02010600030101010101" pitchFamily="2" charset="-122"/>
                <a:cs typeface="Times New Roman" panose="02020603050405020304" pitchFamily="18" charset="0"/>
              </a:rPr>
              <a:t> </a:t>
            </a:r>
            <a:br>
              <a:rPr lang="en-US" sz="2200" b="1" dirty="0">
                <a:effectLst/>
                <a:latin typeface="Calibri" panose="020F0502020204030204" pitchFamily="34" charset="0"/>
                <a:ea typeface="SimSun" panose="02010600030101010101" pitchFamily="2" charset="-122"/>
                <a:cs typeface="Times New Roman" panose="02020603050405020304" pitchFamily="18" charset="0"/>
              </a:rPr>
            </a:br>
            <a:r>
              <a:rPr lang="en-US" sz="2200" b="1" dirty="0">
                <a:effectLst/>
                <a:latin typeface="Arial" panose="020B0604020202020204" pitchFamily="34" charset="0"/>
                <a:ea typeface="SimSun" panose="02010600030101010101" pitchFamily="2" charset="-122"/>
                <a:cs typeface="Times New Roman" panose="02020603050405020304" pitchFamily="18" charset="0"/>
              </a:rPr>
              <a:t>1. The head lies …………. above and medially</a:t>
            </a:r>
            <a:br>
              <a:rPr lang="en-US" sz="2200" b="1" dirty="0">
                <a:effectLst/>
                <a:latin typeface="Calibri" panose="020F0502020204030204" pitchFamily="34" charset="0"/>
                <a:ea typeface="SimSun" panose="02010600030101010101" pitchFamily="2" charset="-122"/>
                <a:cs typeface="Times New Roman" panose="02020603050405020304" pitchFamily="18" charset="0"/>
              </a:rPr>
            </a:br>
            <a:r>
              <a:rPr lang="en-US" sz="2200" b="1" dirty="0">
                <a:effectLst/>
                <a:latin typeface="Arial" panose="020B0604020202020204" pitchFamily="34" charset="0"/>
                <a:ea typeface="SimSun" panose="02010600030101010101" pitchFamily="2" charset="-122"/>
                <a:cs typeface="Times New Roman" panose="02020603050405020304" pitchFamily="18" charset="0"/>
              </a:rPr>
              <a:t>2. The shaft is convex ……….anteriorly</a:t>
            </a:r>
            <a:br>
              <a:rPr lang="en-US" sz="2200" b="1" dirty="0">
                <a:effectLst/>
                <a:latin typeface="Calibri" panose="020F0502020204030204" pitchFamily="34" charset="0"/>
                <a:ea typeface="SimSun" panose="02010600030101010101" pitchFamily="2" charset="-122"/>
                <a:cs typeface="Times New Roman" panose="02020603050405020304" pitchFamily="18" charset="0"/>
              </a:rPr>
            </a:br>
            <a:r>
              <a:rPr lang="en-US" sz="2200" b="1" dirty="0">
                <a:effectLst/>
                <a:latin typeface="Arial" panose="020B0604020202020204" pitchFamily="34" charset="0"/>
                <a:ea typeface="SimSun" panose="02010600030101010101" pitchFamily="2" charset="-122"/>
                <a:cs typeface="Times New Roman" panose="02020603050405020304" pitchFamily="18" charset="0"/>
              </a:rPr>
              <a:t>3. </a:t>
            </a:r>
            <a:r>
              <a:rPr lang="en-US" sz="2200" b="1" dirty="0" err="1">
                <a:effectLst/>
                <a:latin typeface="Arial" panose="020B0604020202020204" pitchFamily="34" charset="0"/>
                <a:ea typeface="SimSun" panose="02010600030101010101" pitchFamily="2" charset="-122"/>
                <a:cs typeface="Times New Roman" panose="02020603050405020304" pitchFamily="18" charset="0"/>
              </a:rPr>
              <a:t>linea</a:t>
            </a:r>
            <a:r>
              <a:rPr lang="en-US" sz="2200" b="1" dirty="0">
                <a:effectLst/>
                <a:latin typeface="Arial" panose="020B0604020202020204" pitchFamily="34" charset="0"/>
                <a:ea typeface="SimSun" panose="02010600030101010101" pitchFamily="2" charset="-122"/>
                <a:cs typeface="Times New Roman" panose="02020603050405020304" pitchFamily="18" charset="0"/>
              </a:rPr>
              <a:t> aspera	………. Posteriorly.</a:t>
            </a:r>
            <a:br>
              <a:rPr lang="en-US" sz="1800" dirty="0">
                <a:effectLst/>
                <a:latin typeface="Calibri" panose="020F0502020204030204" pitchFamily="34" charset="0"/>
                <a:ea typeface="SimSun" panose="02010600030101010101" pitchFamily="2" charset="-122"/>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5513A280-B4D1-4B7E-90ED-45EEA4620FAC}"/>
              </a:ext>
            </a:extLst>
          </p:cNvPr>
          <p:cNvPicPr>
            <a:picLocks noGrp="1" noChangeAspect="1"/>
          </p:cNvPicPr>
          <p:nvPr>
            <p:ph idx="1"/>
          </p:nvPr>
        </p:nvPicPr>
        <p:blipFill>
          <a:blip r:embed="rId2"/>
          <a:stretch>
            <a:fillRect/>
          </a:stretch>
        </p:blipFill>
        <p:spPr>
          <a:xfrm>
            <a:off x="338464" y="1646962"/>
            <a:ext cx="11274085" cy="4889637"/>
          </a:xfrm>
          <a:prstGeom prst="rect">
            <a:avLst/>
          </a:prstGeom>
        </p:spPr>
      </p:pic>
    </p:spTree>
    <p:extLst>
      <p:ext uri="{BB962C8B-B14F-4D97-AF65-F5344CB8AC3E}">
        <p14:creationId xmlns:p14="http://schemas.microsoft.com/office/powerpoint/2010/main" val="178737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E009B-95AB-4D68-84AB-DB8F55373AD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ED118C5-88EF-4FED-A740-F27DB2031B64}"/>
              </a:ext>
            </a:extLst>
          </p:cNvPr>
          <p:cNvSpPr>
            <a:spLocks noGrp="1"/>
          </p:cNvSpPr>
          <p:nvPr>
            <p:ph sz="half" idx="1"/>
          </p:nvPr>
        </p:nvSpPr>
        <p:spPr/>
        <p:txBody>
          <a:bodyPr>
            <a:normAutofit fontScale="77500" lnSpcReduction="20000"/>
          </a:bodyPr>
          <a:lstStyle/>
          <a:p>
            <a:pPr marL="0" marR="0" algn="just">
              <a:lnSpc>
                <a:spcPct val="150000"/>
              </a:lnSpc>
              <a:spcBef>
                <a:spcPts val="0"/>
              </a:spcBef>
              <a:spcAft>
                <a:spcPts val="0"/>
              </a:spcAft>
            </a:pPr>
            <a:r>
              <a:rPr lang="en-US" b="1" dirty="0">
                <a:solidFill>
                  <a:srgbClr val="FF0000"/>
                </a:solidFill>
                <a:effectLst/>
                <a:latin typeface="Times New Roman" panose="02020603050405020304" pitchFamily="18" charset="0"/>
                <a:ea typeface="PMingLiU" panose="02020500000000000000" pitchFamily="18" charset="-120"/>
              </a:rPr>
              <a:t>Articulations of the hip bone:</a:t>
            </a:r>
            <a:endParaRPr lang="en-US" dirty="0">
              <a:solidFill>
                <a:srgbClr val="FF0000"/>
              </a:solidFill>
              <a:effectLst/>
              <a:latin typeface="Times New Roman" panose="02020603050405020304" pitchFamily="18" charset="0"/>
              <a:ea typeface="PMingLiU" panose="02020500000000000000" pitchFamily="18" charset="-120"/>
            </a:endParaRPr>
          </a:p>
          <a:p>
            <a:pPr marL="342900" marR="0" lvl="0" indent="-342900" algn="just">
              <a:lnSpc>
                <a:spcPct val="150000"/>
              </a:lnSpc>
              <a:spcBef>
                <a:spcPts val="0"/>
              </a:spcBef>
              <a:spcAft>
                <a:spcPts val="0"/>
              </a:spcAft>
              <a:buFont typeface="+mj-lt"/>
              <a:buAutoNum type="arabicPeriod"/>
              <a:tabLst>
                <a:tab pos="457200" algn="l"/>
              </a:tabLst>
            </a:pPr>
            <a:r>
              <a:rPr lang="en-US" sz="3100" b="1" dirty="0">
                <a:effectLst/>
                <a:latin typeface="Times New Roman" panose="02020603050405020304" pitchFamily="18" charset="0"/>
                <a:ea typeface="PMingLiU" panose="02020500000000000000" pitchFamily="18" charset="-120"/>
              </a:rPr>
              <a:t>Above and behind: with the sacrum by means of the </a:t>
            </a:r>
            <a:r>
              <a:rPr lang="en-US" sz="3100" b="1" dirty="0">
                <a:solidFill>
                  <a:srgbClr val="FF0000"/>
                </a:solidFill>
                <a:effectLst/>
                <a:latin typeface="Times New Roman" panose="02020603050405020304" pitchFamily="18" charset="0"/>
                <a:ea typeface="PMingLiU" panose="02020500000000000000" pitchFamily="18" charset="-120"/>
              </a:rPr>
              <a:t>sacroiliac joint.</a:t>
            </a:r>
          </a:p>
          <a:p>
            <a:pPr marL="342900" marR="0" lvl="0" indent="-342900" algn="just">
              <a:lnSpc>
                <a:spcPct val="150000"/>
              </a:lnSpc>
              <a:spcBef>
                <a:spcPts val="0"/>
              </a:spcBef>
              <a:spcAft>
                <a:spcPts val="0"/>
              </a:spcAft>
              <a:buFont typeface="+mj-lt"/>
              <a:buAutoNum type="arabicPeriod"/>
              <a:tabLst>
                <a:tab pos="457200" algn="l"/>
              </a:tabLst>
            </a:pPr>
            <a:r>
              <a:rPr lang="en-US" sz="3100" b="1" dirty="0">
                <a:effectLst/>
                <a:latin typeface="Times New Roman" panose="02020603050405020304" pitchFamily="18" charset="0"/>
                <a:ea typeface="PMingLiU" panose="02020500000000000000" pitchFamily="18" charset="-120"/>
              </a:rPr>
              <a:t>Below and in front with the other hip bone by means of the </a:t>
            </a:r>
            <a:r>
              <a:rPr lang="en-US" sz="3100" b="1" dirty="0">
                <a:solidFill>
                  <a:srgbClr val="FF0000"/>
                </a:solidFill>
                <a:effectLst/>
                <a:latin typeface="Times New Roman" panose="02020603050405020304" pitchFamily="18" charset="0"/>
                <a:ea typeface="PMingLiU" panose="02020500000000000000" pitchFamily="18" charset="-120"/>
              </a:rPr>
              <a:t>symphysis pubis.</a:t>
            </a:r>
          </a:p>
          <a:p>
            <a:pPr marL="342900" marR="0" lvl="0" indent="-342900" algn="just">
              <a:lnSpc>
                <a:spcPct val="150000"/>
              </a:lnSpc>
              <a:spcBef>
                <a:spcPts val="0"/>
              </a:spcBef>
              <a:spcAft>
                <a:spcPts val="0"/>
              </a:spcAft>
              <a:buFont typeface="+mj-lt"/>
              <a:buAutoNum type="arabicPeriod"/>
              <a:tabLst>
                <a:tab pos="457200" algn="l"/>
              </a:tabLst>
            </a:pPr>
            <a:r>
              <a:rPr lang="en-US" sz="3100" b="1" dirty="0">
                <a:effectLst/>
                <a:latin typeface="Times New Roman" panose="02020603050405020304" pitchFamily="18" charset="0"/>
                <a:ea typeface="PMingLiU" panose="02020500000000000000" pitchFamily="18" charset="-120"/>
              </a:rPr>
              <a:t>Through the acetabulum with the head of the femur to form the </a:t>
            </a:r>
            <a:r>
              <a:rPr lang="en-US" sz="3100" b="1" dirty="0">
                <a:solidFill>
                  <a:srgbClr val="FF0000"/>
                </a:solidFill>
                <a:effectLst/>
                <a:latin typeface="Times New Roman" panose="02020603050405020304" pitchFamily="18" charset="0"/>
                <a:ea typeface="PMingLiU" panose="02020500000000000000" pitchFamily="18" charset="-120"/>
              </a:rPr>
              <a:t>hip joint.</a:t>
            </a:r>
          </a:p>
          <a:p>
            <a:endParaRPr lang="en-US" dirty="0"/>
          </a:p>
        </p:txBody>
      </p:sp>
      <p:sp>
        <p:nvSpPr>
          <p:cNvPr id="6" name="Content Placeholder 5">
            <a:extLst>
              <a:ext uri="{FF2B5EF4-FFF2-40B4-BE49-F238E27FC236}">
                <a16:creationId xmlns:a16="http://schemas.microsoft.com/office/drawing/2014/main" id="{E9C1DBBE-808F-44AC-B5F6-7053A136FCAB}"/>
              </a:ext>
            </a:extLst>
          </p:cNvPr>
          <p:cNvSpPr>
            <a:spLocks noGrp="1"/>
          </p:cNvSpPr>
          <p:nvPr>
            <p:ph sz="half" idx="2"/>
          </p:nvPr>
        </p:nvSpPr>
        <p:spPr/>
        <p:txBody>
          <a:bodyPr>
            <a:normAutofit fontScale="77500" lnSpcReduction="20000"/>
          </a:bodyPr>
          <a:lstStyle/>
          <a:p>
            <a:pPr marL="0" marR="0" algn="just">
              <a:lnSpc>
                <a:spcPct val="150000"/>
              </a:lnSpc>
              <a:spcBef>
                <a:spcPts val="0"/>
              </a:spcBef>
              <a:spcAft>
                <a:spcPts val="0"/>
              </a:spcAft>
            </a:pPr>
            <a:r>
              <a:rPr lang="en-US" sz="3100" dirty="0">
                <a:solidFill>
                  <a:srgbClr val="FF0000"/>
                </a:solidFill>
                <a:effectLst/>
                <a:latin typeface="Berlin Sans FB Demi" panose="020E0802020502020306" pitchFamily="34" charset="0"/>
                <a:ea typeface="PMingLiU" panose="02020500000000000000" pitchFamily="18" charset="-120"/>
              </a:rPr>
              <a:t>How to know if a hip bone is right or left?</a:t>
            </a:r>
            <a:endParaRPr lang="en-US" sz="3100" dirty="0">
              <a:solidFill>
                <a:srgbClr val="FF0000"/>
              </a:solidFill>
              <a:effectLst/>
              <a:latin typeface="Times New Roman" panose="02020603050405020304" pitchFamily="18" charset="0"/>
              <a:ea typeface="PMingLiU" panose="02020500000000000000" pitchFamily="18" charset="-120"/>
            </a:endParaRPr>
          </a:p>
          <a:p>
            <a:pPr marL="342900" marR="0" lvl="0" indent="-342900" algn="just">
              <a:lnSpc>
                <a:spcPct val="150000"/>
              </a:lnSpc>
              <a:spcBef>
                <a:spcPts val="0"/>
              </a:spcBef>
              <a:spcAft>
                <a:spcPts val="0"/>
              </a:spcAft>
              <a:buFont typeface="+mj-lt"/>
              <a:buAutoNum type="arabicPeriod"/>
              <a:tabLst>
                <a:tab pos="457200" algn="l"/>
              </a:tabLst>
            </a:pPr>
            <a:r>
              <a:rPr lang="en-US" sz="3600" b="1" dirty="0">
                <a:effectLst/>
                <a:latin typeface="Times New Roman" panose="02020603050405020304" pitchFamily="18" charset="0"/>
                <a:ea typeface="PMingLiU" panose="02020500000000000000" pitchFamily="18" charset="-120"/>
              </a:rPr>
              <a:t>The iliac crest lies ………… above.</a:t>
            </a:r>
          </a:p>
          <a:p>
            <a:pPr marL="342900" marR="0" lvl="0" indent="-342900" algn="just">
              <a:lnSpc>
                <a:spcPct val="150000"/>
              </a:lnSpc>
              <a:spcBef>
                <a:spcPts val="0"/>
              </a:spcBef>
              <a:spcAft>
                <a:spcPts val="0"/>
              </a:spcAft>
              <a:buFont typeface="+mj-lt"/>
              <a:buAutoNum type="arabicPeriod"/>
              <a:tabLst>
                <a:tab pos="457200" algn="l"/>
              </a:tabLst>
            </a:pPr>
            <a:r>
              <a:rPr lang="en-US" sz="3600" b="1" dirty="0">
                <a:effectLst/>
                <a:latin typeface="Times New Roman" panose="02020603050405020304" pitchFamily="18" charset="0"/>
                <a:ea typeface="PMingLiU" panose="02020500000000000000" pitchFamily="18" charset="-120"/>
              </a:rPr>
              <a:t>The acetabulum lies……….. Laterally.</a:t>
            </a:r>
          </a:p>
          <a:p>
            <a:r>
              <a:rPr lang="en-US" sz="3600" b="1" dirty="0">
                <a:effectLst/>
                <a:latin typeface="Times New Roman" panose="02020603050405020304" pitchFamily="18" charset="0"/>
                <a:ea typeface="PMingLiU" panose="02020500000000000000" pitchFamily="18" charset="-120"/>
              </a:rPr>
              <a:t>The ischial tuberosity lies… below and behind</a:t>
            </a:r>
            <a:endParaRPr lang="en-US" sz="3600" b="1" dirty="0"/>
          </a:p>
        </p:txBody>
      </p:sp>
    </p:spTree>
    <p:extLst>
      <p:ext uri="{BB962C8B-B14F-4D97-AF65-F5344CB8AC3E}">
        <p14:creationId xmlns:p14="http://schemas.microsoft.com/office/powerpoint/2010/main" val="86945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00E2B2-140B-4DB8-90E1-979FAB6B2450}"/>
              </a:ext>
            </a:extLst>
          </p:cNvPr>
          <p:cNvSpPr>
            <a:spLocks noGrp="1"/>
          </p:cNvSpPr>
          <p:nvPr>
            <p:ph type="title"/>
          </p:nvPr>
        </p:nvSpPr>
        <p:spPr/>
        <p:txBody>
          <a:bodyPr/>
          <a:lstStyle/>
          <a:p>
            <a:endParaRPr lang="en-US"/>
          </a:p>
        </p:txBody>
      </p:sp>
      <p:pic>
        <p:nvPicPr>
          <p:cNvPr id="2050" name="Picture 173">
            <a:extLst>
              <a:ext uri="{FF2B5EF4-FFF2-40B4-BE49-F238E27FC236}">
                <a16:creationId xmlns:a16="http://schemas.microsoft.com/office/drawing/2014/main" id="{D463D25B-04F8-4534-8FFA-7031F92B6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365126"/>
            <a:ext cx="10774680"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994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22850-7F2D-427B-9BA6-89D8C4CCEF09}"/>
              </a:ext>
            </a:extLst>
          </p:cNvPr>
          <p:cNvSpPr>
            <a:spLocks noGrp="1"/>
          </p:cNvSpPr>
          <p:nvPr>
            <p:ph type="title"/>
          </p:nvPr>
        </p:nvSpPr>
        <p:spPr/>
        <p:txBody>
          <a:bodyPr>
            <a:normAutofit fontScale="90000"/>
          </a:bodyPr>
          <a:lstStyle/>
          <a:p>
            <a:pPr marL="0" marR="0" lvl="0" indent="-228600" defTabSz="914400" rtl="0" eaLnBrk="1" fontAlgn="auto" latinLnBrk="0" hangingPunct="1">
              <a:lnSpc>
                <a:spcPct val="150000"/>
              </a:lnSpc>
              <a:spcBef>
                <a:spcPts val="0"/>
              </a:spcBef>
              <a:spcAft>
                <a:spcPts val="0"/>
              </a:spcAft>
              <a:tabLst/>
              <a:defRPr/>
            </a:pPr>
            <a:r>
              <a:rPr kumimoji="0" lang="en-US" sz="5300" b="1" i="0" u="none" strike="noStrike" kern="1200" cap="none" spc="0" normalizeH="0" baseline="0" noProof="0" dirty="0">
                <a:ln>
                  <a:noFill/>
                </a:ln>
                <a:solidFill>
                  <a:srgbClr val="FF0000"/>
                </a:solidFill>
                <a:effectLst/>
                <a:uLnTx/>
                <a:uFillTx/>
                <a:latin typeface="Times New Roman" panose="02020603050405020304" pitchFamily="18" charset="0"/>
                <a:ea typeface="PMingLiU" panose="02020500000000000000" pitchFamily="18" charset="-120"/>
                <a:cs typeface="+mn-cs"/>
              </a:rPr>
              <a:t>The ilium:</a:t>
            </a:r>
            <a:b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rPr>
            </a:br>
            <a:endParaRPr lang="en-US" dirty="0"/>
          </a:p>
        </p:txBody>
      </p:sp>
      <p:sp>
        <p:nvSpPr>
          <p:cNvPr id="5" name="Content Placeholder 4">
            <a:extLst>
              <a:ext uri="{FF2B5EF4-FFF2-40B4-BE49-F238E27FC236}">
                <a16:creationId xmlns:a16="http://schemas.microsoft.com/office/drawing/2014/main" id="{48B8D47A-6935-4EBC-9A51-BE4E1B7923EC}"/>
              </a:ext>
            </a:extLst>
          </p:cNvPr>
          <p:cNvSpPr>
            <a:spLocks noGrp="1"/>
          </p:cNvSpPr>
          <p:nvPr>
            <p:ph sz="half" idx="1"/>
          </p:nvPr>
        </p:nvSpPr>
        <p:spPr/>
        <p:txBody>
          <a:bodyPr>
            <a:normAutofit/>
          </a:bodyPr>
          <a:lstStyle/>
          <a:p>
            <a:pPr marL="0" marR="0" algn="just">
              <a:lnSpc>
                <a:spcPct val="150000"/>
              </a:lnSpc>
              <a:spcBef>
                <a:spcPts val="0"/>
              </a:spcBef>
              <a:spcAft>
                <a:spcPts val="0"/>
              </a:spcAft>
            </a:pPr>
            <a:r>
              <a:rPr lang="en-US" sz="2800" dirty="0">
                <a:effectLst/>
                <a:latin typeface="Times New Roman" panose="02020603050405020304" pitchFamily="18" charset="0"/>
                <a:ea typeface="PMingLiU" panose="02020500000000000000" pitchFamily="18" charset="-120"/>
              </a:rPr>
              <a:t>The largest part and consists of a body and the ala of the ilium. </a:t>
            </a:r>
          </a:p>
          <a:p>
            <a:pPr marL="0" marR="0" indent="0" algn="l">
              <a:lnSpc>
                <a:spcPct val="150000"/>
              </a:lnSpc>
              <a:spcBef>
                <a:spcPts val="0"/>
              </a:spcBef>
              <a:spcAft>
                <a:spcPts val="0"/>
              </a:spcAft>
              <a:buNone/>
            </a:pPr>
            <a:r>
              <a:rPr lang="en-US" sz="2800" dirty="0">
                <a:effectLst/>
                <a:latin typeface="Times New Roman" panose="02020603050405020304" pitchFamily="18" charset="0"/>
                <a:ea typeface="PMingLiU" panose="02020500000000000000" pitchFamily="18" charset="-120"/>
              </a:rPr>
              <a:t> </a:t>
            </a:r>
            <a:r>
              <a:rPr lang="en-US" sz="2800" dirty="0">
                <a:solidFill>
                  <a:srgbClr val="FF0000"/>
                </a:solidFill>
                <a:effectLst/>
                <a:latin typeface="Times New Roman" panose="02020603050405020304" pitchFamily="18" charset="0"/>
                <a:ea typeface="PMingLiU" panose="02020500000000000000" pitchFamily="18" charset="-120"/>
              </a:rPr>
              <a:t>It has 3 borders: </a:t>
            </a:r>
            <a:r>
              <a:rPr lang="en-US" sz="2800" dirty="0">
                <a:effectLst/>
                <a:latin typeface="Times New Roman" panose="02020603050405020304" pitchFamily="18" charset="0"/>
                <a:ea typeface="PMingLiU" panose="02020500000000000000" pitchFamily="18" charset="-120"/>
              </a:rPr>
              <a:t>	                                </a:t>
            </a:r>
            <a:r>
              <a:rPr lang="ar-EG" dirty="0">
                <a:latin typeface="Times New Roman" panose="02020603050405020304" pitchFamily="18" charset="0"/>
                <a:ea typeface="PMingLiU" panose="02020500000000000000" pitchFamily="18" charset="-120"/>
                <a:sym typeface="Symbol" panose="05050102010706020507" pitchFamily="18" charset="2"/>
              </a:rPr>
              <a:t>1-</a:t>
            </a:r>
            <a:r>
              <a:rPr lang="en-US" sz="2800" dirty="0">
                <a:effectLst/>
                <a:latin typeface="Times New Roman" panose="02020603050405020304" pitchFamily="18" charset="0"/>
                <a:ea typeface="PMingLiU" panose="02020500000000000000" pitchFamily="18" charset="-120"/>
              </a:rPr>
              <a:t>Upper (called iliac crest</a:t>
            </a:r>
          </a:p>
          <a:p>
            <a:pPr marL="0" marR="0" indent="0" algn="l">
              <a:lnSpc>
                <a:spcPct val="150000"/>
              </a:lnSpc>
              <a:spcBef>
                <a:spcPts val="0"/>
              </a:spcBef>
              <a:spcAft>
                <a:spcPts val="0"/>
              </a:spcAft>
              <a:buNone/>
            </a:pPr>
            <a:r>
              <a:rPr lang="en-US" dirty="0">
                <a:latin typeface="Times New Roman" panose="02020603050405020304" pitchFamily="18" charset="0"/>
                <a:ea typeface="PMingLiU" panose="02020500000000000000" pitchFamily="18" charset="-120"/>
              </a:rPr>
              <a:t>2-</a:t>
            </a:r>
            <a:r>
              <a:rPr lang="en-US" sz="2800" dirty="0">
                <a:effectLst/>
                <a:latin typeface="Times New Roman" panose="02020603050405020304" pitchFamily="18" charset="0"/>
                <a:ea typeface="PMingLiU" panose="02020500000000000000" pitchFamily="18" charset="-120"/>
              </a:rPr>
              <a:t>Anterior.</a:t>
            </a:r>
            <a:endParaRPr lang="en-US" dirty="0">
              <a:latin typeface="Times New Roman" panose="02020603050405020304" pitchFamily="18" charset="0"/>
              <a:ea typeface="PMingLiU" panose="02020500000000000000" pitchFamily="18" charset="-120"/>
            </a:endParaRPr>
          </a:p>
          <a:p>
            <a:pPr marL="0" marR="0" indent="0" algn="l">
              <a:lnSpc>
                <a:spcPct val="150000"/>
              </a:lnSpc>
              <a:spcBef>
                <a:spcPts val="0"/>
              </a:spcBef>
              <a:spcAft>
                <a:spcPts val="0"/>
              </a:spcAft>
              <a:buNone/>
            </a:pPr>
            <a:r>
              <a:rPr lang="en-US" sz="2800" dirty="0">
                <a:effectLst/>
                <a:latin typeface="Times New Roman" panose="02020603050405020304" pitchFamily="18" charset="0"/>
                <a:ea typeface="PMingLiU" panose="02020500000000000000" pitchFamily="18" charset="-120"/>
              </a:rPr>
              <a:t>3-Posterior.</a:t>
            </a:r>
          </a:p>
          <a:p>
            <a:endParaRPr lang="en-US" dirty="0"/>
          </a:p>
        </p:txBody>
      </p:sp>
      <p:sp>
        <p:nvSpPr>
          <p:cNvPr id="6" name="Content Placeholder 5">
            <a:extLst>
              <a:ext uri="{FF2B5EF4-FFF2-40B4-BE49-F238E27FC236}">
                <a16:creationId xmlns:a16="http://schemas.microsoft.com/office/drawing/2014/main" id="{6F79DE23-438B-495E-B87E-F8A8725A3D2C}"/>
              </a:ext>
            </a:extLst>
          </p:cNvPr>
          <p:cNvSpPr>
            <a:spLocks noGrp="1"/>
          </p:cNvSpPr>
          <p:nvPr>
            <p:ph sz="half" idx="2"/>
          </p:nvPr>
        </p:nvSpPr>
        <p:spPr/>
        <p:txBody>
          <a:bodyPr>
            <a:normAutofit/>
          </a:bodyPr>
          <a:lstStyle/>
          <a:p>
            <a:pPr marL="0" marR="0" algn="just">
              <a:lnSpc>
                <a:spcPct val="150000"/>
              </a:lnSpc>
              <a:spcBef>
                <a:spcPts val="0"/>
              </a:spcBef>
              <a:spcAft>
                <a:spcPts val="0"/>
              </a:spcAft>
            </a:pPr>
            <a:r>
              <a:rPr lang="en-US" sz="2800" b="1" dirty="0">
                <a:solidFill>
                  <a:srgbClr val="FF0000"/>
                </a:solidFill>
                <a:effectLst/>
                <a:latin typeface="Times New Roman" panose="02020603050405020304" pitchFamily="18" charset="0"/>
                <a:ea typeface="PMingLiU" panose="02020500000000000000" pitchFamily="18" charset="-120"/>
              </a:rPr>
              <a:t>Surfaces of the ilium:</a:t>
            </a:r>
            <a:endParaRPr lang="en-US" sz="2800" dirty="0">
              <a:solidFill>
                <a:srgbClr val="FF0000"/>
              </a:solidFill>
              <a:effectLst/>
              <a:latin typeface="Times New Roman" panose="02020603050405020304" pitchFamily="18" charset="0"/>
              <a:ea typeface="PMingLiU" panose="02020500000000000000" pitchFamily="18" charset="-120"/>
            </a:endParaRPr>
          </a:p>
          <a:p>
            <a:pPr marL="0" marR="0" algn="just">
              <a:lnSpc>
                <a:spcPct val="150000"/>
              </a:lnSpc>
              <a:spcBef>
                <a:spcPts val="0"/>
              </a:spcBef>
              <a:spcAft>
                <a:spcPts val="0"/>
              </a:spcAft>
            </a:pPr>
            <a:r>
              <a:rPr lang="en-US" sz="2800" dirty="0">
                <a:effectLst/>
                <a:latin typeface="Times New Roman" panose="02020603050405020304" pitchFamily="18" charset="0"/>
                <a:ea typeface="PMingLiU" panose="02020500000000000000" pitchFamily="18" charset="-120"/>
              </a:rPr>
              <a:t>The ilium has two surfaces </a:t>
            </a:r>
            <a:endParaRPr lang="en-US" dirty="0">
              <a:latin typeface="Times New Roman" panose="02020603050405020304" pitchFamily="18" charset="0"/>
              <a:ea typeface="PMingLiU" panose="02020500000000000000" pitchFamily="18" charset="-120"/>
              <a:sym typeface="Symbol" panose="05050102010706020507" pitchFamily="18" charset="2"/>
            </a:endParaRPr>
          </a:p>
          <a:p>
            <a:pPr marL="0" marR="0" indent="0" algn="just">
              <a:lnSpc>
                <a:spcPct val="150000"/>
              </a:lnSpc>
              <a:spcBef>
                <a:spcPts val="0"/>
              </a:spcBef>
              <a:spcAft>
                <a:spcPts val="0"/>
              </a:spcAft>
              <a:buNone/>
            </a:pPr>
            <a:r>
              <a:rPr lang="en-US" sz="2800" dirty="0">
                <a:effectLst/>
                <a:latin typeface="Times New Roman" panose="02020603050405020304" pitchFamily="18" charset="0"/>
                <a:ea typeface="PMingLiU" panose="02020500000000000000" pitchFamily="18" charset="-120"/>
              </a:rPr>
              <a:t> 1) Outer (or gluteal) </a:t>
            </a:r>
          </a:p>
          <a:p>
            <a:pPr marL="0" marR="0" indent="0" algn="just">
              <a:lnSpc>
                <a:spcPct val="150000"/>
              </a:lnSpc>
              <a:spcBef>
                <a:spcPts val="0"/>
              </a:spcBef>
              <a:spcAft>
                <a:spcPts val="0"/>
              </a:spcAft>
              <a:buNone/>
            </a:pPr>
            <a:r>
              <a:rPr lang="en-US" dirty="0">
                <a:latin typeface="Times New Roman" panose="02020603050405020304" pitchFamily="18" charset="0"/>
                <a:ea typeface="PMingLiU" panose="02020500000000000000" pitchFamily="18" charset="-120"/>
              </a:rPr>
              <a:t> </a:t>
            </a:r>
            <a:r>
              <a:rPr lang="en-US" sz="2800" dirty="0">
                <a:effectLst/>
                <a:latin typeface="Times New Roman" panose="02020603050405020304" pitchFamily="18" charset="0"/>
                <a:ea typeface="PMingLiU" panose="02020500000000000000" pitchFamily="18" charset="-120"/>
              </a:rPr>
              <a:t>2) Inner (or pelvic)</a:t>
            </a:r>
          </a:p>
          <a:p>
            <a:endParaRPr lang="en-US" dirty="0"/>
          </a:p>
        </p:txBody>
      </p:sp>
    </p:spTree>
    <p:extLst>
      <p:ext uri="{BB962C8B-B14F-4D97-AF65-F5344CB8AC3E}">
        <p14:creationId xmlns:p14="http://schemas.microsoft.com/office/powerpoint/2010/main" val="134843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592-B169-420C-A6B2-51CBA9DD98E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865E6DD-063B-4C30-BFBA-949D5A83E4A2}"/>
              </a:ext>
            </a:extLst>
          </p:cNvPr>
          <p:cNvPicPr>
            <a:picLocks noGrp="1" noChangeAspect="1"/>
          </p:cNvPicPr>
          <p:nvPr>
            <p:ph idx="1"/>
          </p:nvPr>
        </p:nvPicPr>
        <p:blipFill>
          <a:blip r:embed="rId2"/>
          <a:stretch>
            <a:fillRect/>
          </a:stretch>
        </p:blipFill>
        <p:spPr>
          <a:xfrm>
            <a:off x="-11245" y="64757"/>
            <a:ext cx="11692705" cy="6793243"/>
          </a:xfrm>
          <a:prstGeom prst="rect">
            <a:avLst/>
          </a:prstGeom>
        </p:spPr>
      </p:pic>
    </p:spTree>
    <p:extLst>
      <p:ext uri="{BB962C8B-B14F-4D97-AF65-F5344CB8AC3E}">
        <p14:creationId xmlns:p14="http://schemas.microsoft.com/office/powerpoint/2010/main" val="152500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21C1-E508-40AD-9C22-79AC7889AD94}"/>
              </a:ext>
            </a:extLst>
          </p:cNvPr>
          <p:cNvSpPr>
            <a:spLocks noGrp="1"/>
          </p:cNvSpPr>
          <p:nvPr>
            <p:ph type="title"/>
          </p:nvPr>
        </p:nvSpPr>
        <p:spPr>
          <a:xfrm>
            <a:off x="838200" y="245660"/>
            <a:ext cx="3501788" cy="818865"/>
          </a:xfrm>
        </p:spPr>
        <p:txBody>
          <a:bodyPr>
            <a:normAutofit fontScale="90000"/>
          </a:bodyPr>
          <a:lstStyle/>
          <a:p>
            <a:r>
              <a:rPr lang="en-US" b="1" dirty="0">
                <a:solidFill>
                  <a:srgbClr val="FF0000"/>
                </a:solidFill>
              </a:rPr>
              <a:t>The borders</a:t>
            </a:r>
            <a:br>
              <a:rPr lang="en-US" dirty="0"/>
            </a:br>
            <a:endParaRPr lang="en-US" dirty="0"/>
          </a:p>
        </p:txBody>
      </p:sp>
      <p:sp>
        <p:nvSpPr>
          <p:cNvPr id="3" name="Content Placeholder 2">
            <a:extLst>
              <a:ext uri="{FF2B5EF4-FFF2-40B4-BE49-F238E27FC236}">
                <a16:creationId xmlns:a16="http://schemas.microsoft.com/office/drawing/2014/main" id="{47D62BB8-9892-49DA-9A5D-E88DBD5BCF60}"/>
              </a:ext>
            </a:extLst>
          </p:cNvPr>
          <p:cNvSpPr>
            <a:spLocks noGrp="1"/>
          </p:cNvSpPr>
          <p:nvPr>
            <p:ph sz="half" idx="1"/>
          </p:nvPr>
        </p:nvSpPr>
        <p:spPr>
          <a:xfrm>
            <a:off x="632747" y="1253330"/>
            <a:ext cx="5463253" cy="4929105"/>
          </a:xfrm>
        </p:spPr>
        <p:txBody>
          <a:bodyPr>
            <a:normAutofit fontScale="92500" lnSpcReduction="10000"/>
          </a:bodyPr>
          <a:lstStyle/>
          <a:p>
            <a:r>
              <a:rPr lang="en-US" sz="1800" b="1" dirty="0">
                <a:solidFill>
                  <a:srgbClr val="FF0000"/>
                </a:solidFill>
              </a:rPr>
              <a:t>1- The iliac crest (= the upper border) </a:t>
            </a:r>
            <a:r>
              <a:rPr lang="en-US" sz="1800" b="1" dirty="0"/>
              <a:t>runs between the anterior superior iliac spine (in front) and the posterior superior iliac spine (behind).</a:t>
            </a:r>
          </a:p>
          <a:p>
            <a:r>
              <a:rPr lang="en-US" sz="1800" b="1" dirty="0"/>
              <a:t>- A bony prominence called the tubercle of the iliac crest is found on the outer lip about 5-6 cm behind the anterior superior iliac spine.</a:t>
            </a:r>
          </a:p>
          <a:p>
            <a:r>
              <a:rPr lang="en-US" sz="1800" b="1" dirty="0"/>
              <a:t>N.B. The highest point of the iliac crest is a little behind its middle and is opposite the level of the 4th Lumbar spine.</a:t>
            </a:r>
          </a:p>
          <a:p>
            <a:r>
              <a:rPr lang="en-US" sz="1800" b="1" dirty="0">
                <a:solidFill>
                  <a:srgbClr val="FF0000"/>
                </a:solidFill>
              </a:rPr>
              <a:t>2- The anterior border </a:t>
            </a:r>
            <a:r>
              <a:rPr lang="en-US" sz="1800" b="1" dirty="0"/>
              <a:t>begins at the anterior superior iliac spine and end at the anterior inferior iliac spine immediately above the acetabulum. </a:t>
            </a:r>
          </a:p>
          <a:p>
            <a:r>
              <a:rPr lang="en-US" sz="1800" b="1" dirty="0">
                <a:solidFill>
                  <a:srgbClr val="FF0000"/>
                </a:solidFill>
              </a:rPr>
              <a:t>3-The posterior border </a:t>
            </a:r>
            <a:r>
              <a:rPr lang="en-US" sz="1800" b="1" dirty="0"/>
              <a:t>begins at the posterior superior iliac spine at the level of the second sacral segment to the posterior inferior iliac spine. The posterior border then becomes deeply notched immediately above the acetabulum by the greater sciatic notch, then becomes continuous with the posterior border of the ischium  which has a shallow lesser sciatic notch separated from the greater notch by the spine of the ischium. </a:t>
            </a:r>
            <a:endParaRPr lang="en-US" sz="1200" dirty="0"/>
          </a:p>
        </p:txBody>
      </p:sp>
      <p:pic>
        <p:nvPicPr>
          <p:cNvPr id="5" name="Content Placeholder 4">
            <a:extLst>
              <a:ext uri="{FF2B5EF4-FFF2-40B4-BE49-F238E27FC236}">
                <a16:creationId xmlns:a16="http://schemas.microsoft.com/office/drawing/2014/main" id="{00E9EB72-16FB-4AEE-B49F-5527F2DFD3B5}"/>
              </a:ext>
            </a:extLst>
          </p:cNvPr>
          <p:cNvPicPr>
            <a:picLocks noGrp="1" noChangeAspect="1"/>
          </p:cNvPicPr>
          <p:nvPr>
            <p:ph sz="half" idx="2"/>
          </p:nvPr>
        </p:nvPicPr>
        <p:blipFill>
          <a:blip r:embed="rId2"/>
          <a:stretch>
            <a:fillRect/>
          </a:stretch>
        </p:blipFill>
        <p:spPr>
          <a:xfrm>
            <a:off x="6386588" y="136478"/>
            <a:ext cx="5463253" cy="6356397"/>
          </a:xfrm>
          <a:prstGeom prst="rect">
            <a:avLst/>
          </a:prstGeom>
        </p:spPr>
      </p:pic>
    </p:spTree>
    <p:extLst>
      <p:ext uri="{BB962C8B-B14F-4D97-AF65-F5344CB8AC3E}">
        <p14:creationId xmlns:p14="http://schemas.microsoft.com/office/powerpoint/2010/main" val="180295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9E46BE-BE88-4E01-9E18-0E67D2912C55}"/>
              </a:ext>
            </a:extLst>
          </p:cNvPr>
          <p:cNvSpPr>
            <a:spLocks noGrp="1"/>
          </p:cNvSpPr>
          <p:nvPr>
            <p:ph sz="half" idx="1"/>
          </p:nvPr>
        </p:nvSpPr>
        <p:spPr>
          <a:xfrm>
            <a:off x="518160" y="297180"/>
            <a:ext cx="5181600" cy="5879783"/>
          </a:xfrm>
        </p:spPr>
        <p:txBody>
          <a:bodyPr>
            <a:normAutofit fontScale="85000" lnSpcReduction="20000"/>
          </a:bodyPr>
          <a:lstStyle/>
          <a:p>
            <a:r>
              <a:rPr lang="en-US" dirty="0">
                <a:solidFill>
                  <a:srgbClr val="FF0000"/>
                </a:solidFill>
              </a:rPr>
              <a:t>A) The outer surface is rough and contains 3 rough ridges called: the posterior, the middle and the inferior gluteal lines.</a:t>
            </a:r>
          </a:p>
          <a:p>
            <a:pPr marL="0" indent="0">
              <a:buNone/>
            </a:pPr>
            <a:r>
              <a:rPr lang="en-US" dirty="0"/>
              <a:t>a)</a:t>
            </a:r>
            <a:r>
              <a:rPr lang="en-US" b="1" dirty="0"/>
              <a:t>	The posterior gluteal line begins about 5cm in front of the posterior superior iliac spine and runs vertically downwards towards the greater sciatic notch.</a:t>
            </a:r>
          </a:p>
          <a:p>
            <a:pPr marL="0" indent="0">
              <a:buNone/>
            </a:pPr>
            <a:r>
              <a:rPr lang="en-US" b="1" dirty="0"/>
              <a:t>b)	The middle or anterior gluteal line: is longer; it begins about 3 cm, behind the anterior superior iliac spine runs with a curve towards the middle of the upper border of the greater sciatic notch.</a:t>
            </a:r>
          </a:p>
          <a:p>
            <a:pPr marL="0" indent="0">
              <a:buNone/>
            </a:pPr>
            <a:r>
              <a:rPr lang="en-US" b="1" dirty="0"/>
              <a:t>c)	The inferior gluteal line: begins just above the anterior inferior iliac spine and runs with a gentle curve above the acetabulum to end at the apex of the greater sciatic notch.</a:t>
            </a:r>
          </a:p>
          <a:p>
            <a:endParaRPr lang="en-US" dirty="0"/>
          </a:p>
          <a:p>
            <a:endParaRPr lang="en-US" dirty="0"/>
          </a:p>
        </p:txBody>
      </p:sp>
      <p:pic>
        <p:nvPicPr>
          <p:cNvPr id="7" name="Content Placeholder 6">
            <a:extLst>
              <a:ext uri="{FF2B5EF4-FFF2-40B4-BE49-F238E27FC236}">
                <a16:creationId xmlns:a16="http://schemas.microsoft.com/office/drawing/2014/main" id="{AB73A77D-0B3E-4DF0-87C5-6A3440F0B9DB}"/>
              </a:ext>
            </a:extLst>
          </p:cNvPr>
          <p:cNvPicPr>
            <a:picLocks noGrp="1" noChangeAspect="1"/>
          </p:cNvPicPr>
          <p:nvPr>
            <p:ph sz="half" idx="2"/>
          </p:nvPr>
        </p:nvPicPr>
        <p:blipFill>
          <a:blip r:embed="rId2"/>
          <a:stretch>
            <a:fillRect/>
          </a:stretch>
        </p:blipFill>
        <p:spPr>
          <a:xfrm>
            <a:off x="5699760" y="297179"/>
            <a:ext cx="6451484" cy="6263641"/>
          </a:xfrm>
          <a:prstGeom prst="rect">
            <a:avLst/>
          </a:prstGeom>
        </p:spPr>
      </p:pic>
    </p:spTree>
    <p:extLst>
      <p:ext uri="{BB962C8B-B14F-4D97-AF65-F5344CB8AC3E}">
        <p14:creationId xmlns:p14="http://schemas.microsoft.com/office/powerpoint/2010/main" val="343592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78D82-C97C-4098-9692-69C28F103636}"/>
              </a:ext>
            </a:extLst>
          </p:cNvPr>
          <p:cNvSpPr>
            <a:spLocks noGrp="1"/>
          </p:cNvSpPr>
          <p:nvPr>
            <p:ph sz="half" idx="1"/>
          </p:nvPr>
        </p:nvSpPr>
        <p:spPr>
          <a:xfrm>
            <a:off x="342900" y="427990"/>
            <a:ext cx="3566160" cy="5081269"/>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FF0000"/>
                </a:solidFill>
                <a:effectLst/>
                <a:uLnTx/>
                <a:uFillTx/>
                <a:latin typeface="Calibri" panose="020F0502020204030204"/>
                <a:ea typeface="+mn-ea"/>
                <a:cs typeface="+mn-cs"/>
              </a:rPr>
              <a:t>B) The inner ( pelvic) surface shows 4 features: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1. A large concave iliac fossa in front.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2. A rough iliac tuberosity  . behind and above.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3. An auricular (articular) surface behind and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4. A smooth pelvic part below.</a:t>
            </a:r>
          </a:p>
          <a:p>
            <a:endParaRPr lang="en-US" dirty="0"/>
          </a:p>
        </p:txBody>
      </p:sp>
      <p:pic>
        <p:nvPicPr>
          <p:cNvPr id="1026" name="Picture 2" descr="The Hip Bone - Ilium - Ischium - Pubis - TeachMeAnatomy">
            <a:extLst>
              <a:ext uri="{FF2B5EF4-FFF2-40B4-BE49-F238E27FC236}">
                <a16:creationId xmlns:a16="http://schemas.microsoft.com/office/drawing/2014/main" id="{54D91466-88FF-476D-B8CA-7D6956B6FD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57699" y="584850"/>
            <a:ext cx="7646383" cy="588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63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B360206BF95B459A374A5B79BB4F6F" ma:contentTypeVersion="2" ma:contentTypeDescription="Create a new document." ma:contentTypeScope="" ma:versionID="88e8acd4abe999bd7175713e3687d927">
  <xsd:schema xmlns:xsd="http://www.w3.org/2001/XMLSchema" xmlns:xs="http://www.w3.org/2001/XMLSchema" xmlns:p="http://schemas.microsoft.com/office/2006/metadata/properties" xmlns:ns2="45470c9e-c72c-460b-9d5f-b80e2a9e7a5a" targetNamespace="http://schemas.microsoft.com/office/2006/metadata/properties" ma:root="true" ma:fieldsID="0fa09ea065c4b498e18a9e412fd13ede" ns2:_="">
    <xsd:import namespace="45470c9e-c72c-460b-9d5f-b80e2a9e7a5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70c9e-c72c-460b-9d5f-b80e2a9e7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7A161B-56B7-4317-BFCF-279910137A86}"/>
</file>

<file path=customXml/itemProps2.xml><?xml version="1.0" encoding="utf-8"?>
<ds:datastoreItem xmlns:ds="http://schemas.openxmlformats.org/officeDocument/2006/customXml" ds:itemID="{8FD1B6D7-36BD-4B54-8E7C-B382566B6CFD}"/>
</file>

<file path=customXml/itemProps3.xml><?xml version="1.0" encoding="utf-8"?>
<ds:datastoreItem xmlns:ds="http://schemas.openxmlformats.org/officeDocument/2006/customXml" ds:itemID="{AA7A0894-C279-427C-BFFC-B2621594BE30}"/>
</file>

<file path=docProps/app.xml><?xml version="1.0" encoding="utf-8"?>
<Properties xmlns="http://schemas.openxmlformats.org/officeDocument/2006/extended-properties" xmlns:vt="http://schemas.openxmlformats.org/officeDocument/2006/docPropsVTypes">
  <TotalTime>528</TotalTime>
  <Words>1358</Words>
  <Application>Microsoft Office PowerPoint</Application>
  <PresentationFormat>Widescreen</PresentationFormat>
  <Paragraphs>97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Berlin Sans FB Demi</vt:lpstr>
      <vt:lpstr>Calibri</vt:lpstr>
      <vt:lpstr>Calibri Light</vt:lpstr>
      <vt:lpstr>Times New Roman</vt:lpstr>
      <vt:lpstr>Office Theme</vt:lpstr>
      <vt:lpstr>BONES OF THE LOWER LIMB 1</vt:lpstr>
      <vt:lpstr>The hip bone</vt:lpstr>
      <vt:lpstr>PowerPoint Presentation</vt:lpstr>
      <vt:lpstr>PowerPoint Presentation</vt:lpstr>
      <vt:lpstr>The ilium: </vt:lpstr>
      <vt:lpstr>PowerPoint Presentation</vt:lpstr>
      <vt:lpstr>The borders </vt:lpstr>
      <vt:lpstr>PowerPoint Presentation</vt:lpstr>
      <vt:lpstr>PowerPoint Presentation</vt:lpstr>
      <vt:lpstr>The pubis</vt:lpstr>
      <vt:lpstr>PowerPoint Presentation</vt:lpstr>
      <vt:lpstr>PowerPoint Presentation</vt:lpstr>
      <vt:lpstr>The ischium</vt:lpstr>
      <vt:lpstr>Femur It is formed of upper end, shaft and lower end.</vt:lpstr>
      <vt:lpstr>2. Neck:</vt:lpstr>
      <vt:lpstr>PowerPoint Presentation</vt:lpstr>
      <vt:lpstr>PowerPoint Presentation</vt:lpstr>
      <vt:lpstr>PowerPoint Presentation</vt:lpstr>
      <vt:lpstr>PowerPoint Presentation</vt:lpstr>
      <vt:lpstr>How to know if a femur is left or right?   1. The head lies …………. above and medially 2. The shaft is convex ……….anteriorly 3. linea aspera ………. Posteriorly.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Dalia Mahmoud Hasan</dc:creator>
  <cp:lastModifiedBy>Dalia Mahmoud Hasan</cp:lastModifiedBy>
  <cp:revision>11</cp:revision>
  <dcterms:created xsi:type="dcterms:W3CDTF">2022-04-05T20:21:38Z</dcterms:created>
  <dcterms:modified xsi:type="dcterms:W3CDTF">2022-04-09T20:02:13Z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0x0101000EB360206BF95B459A374A5B79BB4F6F</vt:lpwstr>
  </property>
</Properties>
</file>