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97"/>
  </p:notesMasterIdLst>
  <p:sldIdLst>
    <p:sldId id="256" r:id="rId2"/>
    <p:sldId id="369" r:id="rId3"/>
    <p:sldId id="370" r:id="rId4"/>
    <p:sldId id="257" r:id="rId5"/>
    <p:sldId id="258" r:id="rId6"/>
    <p:sldId id="265" r:id="rId7"/>
    <p:sldId id="266" r:id="rId8"/>
    <p:sldId id="267" r:id="rId9"/>
    <p:sldId id="268" r:id="rId10"/>
    <p:sldId id="355" r:id="rId11"/>
    <p:sldId id="335" r:id="rId12"/>
    <p:sldId id="260" r:id="rId13"/>
    <p:sldId id="261" r:id="rId14"/>
    <p:sldId id="262" r:id="rId15"/>
    <p:sldId id="263" r:id="rId16"/>
    <p:sldId id="264" r:id="rId17"/>
    <p:sldId id="269" r:id="rId18"/>
    <p:sldId id="270" r:id="rId19"/>
    <p:sldId id="271" r:id="rId20"/>
    <p:sldId id="336" r:id="rId21"/>
    <p:sldId id="382" r:id="rId22"/>
    <p:sldId id="380" r:id="rId23"/>
    <p:sldId id="381" r:id="rId24"/>
    <p:sldId id="384" r:id="rId25"/>
    <p:sldId id="385" r:id="rId26"/>
    <p:sldId id="386" r:id="rId27"/>
    <p:sldId id="387" r:id="rId28"/>
    <p:sldId id="379" r:id="rId29"/>
    <p:sldId id="272" r:id="rId30"/>
    <p:sldId id="337" r:id="rId31"/>
    <p:sldId id="338" r:id="rId32"/>
    <p:sldId id="339" r:id="rId33"/>
    <p:sldId id="388" r:id="rId34"/>
    <p:sldId id="340" r:id="rId35"/>
    <p:sldId id="341" r:id="rId36"/>
    <p:sldId id="342" r:id="rId37"/>
    <p:sldId id="343" r:id="rId38"/>
    <p:sldId id="344" r:id="rId39"/>
    <p:sldId id="278" r:id="rId40"/>
    <p:sldId id="280" r:id="rId41"/>
    <p:sldId id="389" r:id="rId42"/>
    <p:sldId id="281" r:id="rId43"/>
    <p:sldId id="391" r:id="rId44"/>
    <p:sldId id="282" r:id="rId45"/>
    <p:sldId id="390" r:id="rId46"/>
    <p:sldId id="283" r:id="rId47"/>
    <p:sldId id="396" r:id="rId48"/>
    <p:sldId id="284" r:id="rId49"/>
    <p:sldId id="394" r:id="rId50"/>
    <p:sldId id="285" r:id="rId51"/>
    <p:sldId id="288" r:id="rId52"/>
    <p:sldId id="349" r:id="rId53"/>
    <p:sldId id="350" r:id="rId54"/>
    <p:sldId id="351" r:id="rId55"/>
    <p:sldId id="289" r:id="rId56"/>
    <p:sldId id="290" r:id="rId57"/>
    <p:sldId id="291" r:id="rId58"/>
    <p:sldId id="295" r:id="rId59"/>
    <p:sldId id="292" r:id="rId60"/>
    <p:sldId id="293" r:id="rId61"/>
    <p:sldId id="294" r:id="rId62"/>
    <p:sldId id="399" r:id="rId63"/>
    <p:sldId id="402" r:id="rId64"/>
    <p:sldId id="296" r:id="rId65"/>
    <p:sldId id="297" r:id="rId66"/>
    <p:sldId id="300" r:id="rId67"/>
    <p:sldId id="352" r:id="rId68"/>
    <p:sldId id="353" r:id="rId69"/>
    <p:sldId id="354" r:id="rId70"/>
    <p:sldId id="305" r:id="rId71"/>
    <p:sldId id="306" r:id="rId72"/>
    <p:sldId id="313" r:id="rId73"/>
    <p:sldId id="314" r:id="rId74"/>
    <p:sldId id="315" r:id="rId75"/>
    <p:sldId id="316" r:id="rId76"/>
    <p:sldId id="317" r:id="rId77"/>
    <p:sldId id="318" r:id="rId78"/>
    <p:sldId id="320" r:id="rId79"/>
    <p:sldId id="321" r:id="rId80"/>
    <p:sldId id="367" r:id="rId81"/>
    <p:sldId id="322" r:id="rId82"/>
    <p:sldId id="324" r:id="rId83"/>
    <p:sldId id="325" r:id="rId84"/>
    <p:sldId id="326" r:id="rId85"/>
    <p:sldId id="327" r:id="rId86"/>
    <p:sldId id="328" r:id="rId87"/>
    <p:sldId id="331" r:id="rId88"/>
    <p:sldId id="332" r:id="rId89"/>
    <p:sldId id="333" r:id="rId90"/>
    <p:sldId id="334" r:id="rId91"/>
    <p:sldId id="368" r:id="rId92"/>
    <p:sldId id="405" r:id="rId93"/>
    <p:sldId id="403" r:id="rId94"/>
    <p:sldId id="404" r:id="rId95"/>
    <p:sldId id="397" r:id="rId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102" autoAdjust="0"/>
    <p:restoredTop sz="94673" autoAdjust="0"/>
  </p:normalViewPr>
  <p:slideViewPr>
    <p:cSldViewPr snapToGrid="0">
      <p:cViewPr varScale="1">
        <p:scale>
          <a:sx n="74" d="100"/>
          <a:sy n="74" d="100"/>
        </p:scale>
        <p:origin x="62" y="274"/>
      </p:cViewPr>
      <p:guideLst/>
    </p:cSldViewPr>
  </p:slideViewPr>
  <p:notesTextViewPr>
    <p:cViewPr>
      <p:scale>
        <a:sx n="1" d="1"/>
        <a:sy n="1" d="1"/>
      </p:scale>
      <p:origin x="0" y="0"/>
    </p:cViewPr>
  </p:notesTextViewPr>
  <p:sorterViewPr>
    <p:cViewPr>
      <p:scale>
        <a:sx n="100" d="100"/>
        <a:sy n="100" d="100"/>
      </p:scale>
      <p:origin x="0" y="-255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8-24T19:49:58.934" idx="1">
    <p:pos x="3314" y="1604"/>
    <p:text/>
    <p:extLst>
      <p:ext uri="{C676402C-5697-4E1C-873F-D02D1690AC5C}">
        <p15:threadingInfo xmlns:p15="http://schemas.microsoft.com/office/powerpoint/2012/main" timeZoneBias="-180"/>
      </p:ext>
    </p:extLst>
  </p:cm>
  <p:cm authorId="1" dt="2019-08-24T19:50:47.170" idx="2">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84BFC-685C-4002-8E2B-78587EB8A7A8}" type="datetimeFigureOut">
              <a:rPr lang="en-US" smtClean="0"/>
              <a:t>9/27/2021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556D0-7DF8-42DC-90AE-B054F7402080}" type="slidenum">
              <a:rPr lang="en-US" smtClean="0"/>
              <a:t>‹#›</a:t>
            </a:fld>
            <a:endParaRPr lang="en-US"/>
          </a:p>
        </p:txBody>
      </p:sp>
    </p:spTree>
    <p:extLst>
      <p:ext uri="{BB962C8B-B14F-4D97-AF65-F5344CB8AC3E}">
        <p14:creationId xmlns:p14="http://schemas.microsoft.com/office/powerpoint/2010/main" val="241398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radiopaedia.org/articles/vesicoureteric-reflux"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s://radiopaedia.org/articles/vesicoureteric-reflux-grading-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Hypertrophied </a:t>
            </a:r>
            <a:r>
              <a:rPr lang="en-US" sz="1200" b="0" i="0" kern="1200" dirty="0" err="1" smtClean="0">
                <a:solidFill>
                  <a:schemeClr val="tx1"/>
                </a:solidFill>
                <a:effectLst/>
                <a:latin typeface="+mn-lt"/>
                <a:ea typeface="+mn-ea"/>
                <a:cs typeface="+mn-cs"/>
              </a:rPr>
              <a:t>hypoechoic</a:t>
            </a:r>
            <a:r>
              <a:rPr lang="en-US" sz="1200" b="0" i="0" kern="1200" dirty="0" smtClean="0">
                <a:solidFill>
                  <a:schemeClr val="tx1"/>
                </a:solidFill>
                <a:effectLst/>
                <a:latin typeface="+mn-lt"/>
                <a:ea typeface="+mn-ea"/>
                <a:cs typeface="+mn-cs"/>
              </a:rPr>
              <a:t> pylorus.</a:t>
            </a:r>
          </a:p>
          <a:p>
            <a:r>
              <a:rPr lang="en-US" sz="1200" b="0" i="0" kern="1200" dirty="0" smtClean="0">
                <a:solidFill>
                  <a:schemeClr val="tx1"/>
                </a:solidFill>
                <a:effectLst/>
                <a:latin typeface="+mn-lt"/>
                <a:ea typeface="+mn-ea"/>
                <a:cs typeface="+mn-cs"/>
              </a:rPr>
              <a:t>Normal comparison demonstrates a normal sized pylorus.</a:t>
            </a:r>
          </a:p>
          <a:p>
            <a:r>
              <a:rPr lang="en-US" sz="1200" b="0" i="0" kern="1200" dirty="0" smtClean="0">
                <a:solidFill>
                  <a:schemeClr val="tx1"/>
                </a:solidFill>
                <a:effectLst/>
                <a:latin typeface="+mn-lt"/>
                <a:ea typeface="+mn-ea"/>
                <a:cs typeface="+mn-cs"/>
              </a:rPr>
              <a:t>Cine views (not provided) demonstrate that no fluid passes through the pylorus.</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6</a:t>
            </a:fld>
            <a:endParaRPr lang="en-US"/>
          </a:p>
        </p:txBody>
      </p:sp>
    </p:spTree>
    <p:extLst>
      <p:ext uri="{BB962C8B-B14F-4D97-AF65-F5344CB8AC3E}">
        <p14:creationId xmlns:p14="http://schemas.microsoft.com/office/powerpoint/2010/main" val="2803716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Here images of a neonate who developed NEC.</a:t>
            </a:r>
            <a:r>
              <a:rPr lang="en-US" dirty="0" smtClean="0"/>
              <a:t/>
            </a:r>
            <a:br>
              <a:rPr lang="en-US" dirty="0" smtClean="0"/>
            </a:br>
            <a:r>
              <a:rPr lang="en-US" sz="1200" b="0" i="0" kern="1200" dirty="0" smtClean="0">
                <a:solidFill>
                  <a:schemeClr val="tx1"/>
                </a:solidFill>
                <a:effectLst/>
                <a:latin typeface="+mn-lt"/>
                <a:ea typeface="+mn-ea"/>
                <a:cs typeface="+mn-cs"/>
              </a:rPr>
              <a:t>At this early stage the radiograph only shows non-specific bowel dilatation.</a:t>
            </a:r>
            <a:r>
              <a:rPr lang="en-US" dirty="0" smtClean="0"/>
              <a:t/>
            </a:r>
            <a:br>
              <a:rPr lang="en-US" dirty="0" smtClean="0"/>
            </a:br>
            <a:r>
              <a:rPr lang="en-US" sz="1200" b="0" i="0" kern="1200" dirty="0" smtClean="0">
                <a:solidFill>
                  <a:schemeClr val="tx1"/>
                </a:solidFill>
                <a:effectLst/>
                <a:latin typeface="+mn-lt"/>
                <a:ea typeface="+mn-ea"/>
                <a:cs typeface="+mn-cs"/>
              </a:rPr>
              <a:t>At this stage you cannot make the diagnosis.</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35</a:t>
            </a:fld>
            <a:endParaRPr lang="en-US"/>
          </a:p>
        </p:txBody>
      </p:sp>
    </p:spTree>
    <p:extLst>
      <p:ext uri="{BB962C8B-B14F-4D97-AF65-F5344CB8AC3E}">
        <p14:creationId xmlns:p14="http://schemas.microsoft.com/office/powerpoint/2010/main" val="4116399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Here another typical case of NEC.</a:t>
            </a:r>
          </a:p>
          <a:p>
            <a:r>
              <a:rPr lang="en-US" sz="1200" b="0" i="0" kern="1200" dirty="0" smtClean="0">
                <a:solidFill>
                  <a:schemeClr val="tx1"/>
                </a:solidFill>
                <a:effectLst/>
                <a:latin typeface="+mn-lt"/>
                <a:ea typeface="+mn-ea"/>
                <a:cs typeface="+mn-cs"/>
              </a:rPr>
              <a:t>Notice the air in the portal vein (arrow) and peripheral portal branches.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This is seen on the X-Ray and on ultrasound.</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36</a:t>
            </a:fld>
            <a:endParaRPr lang="en-US"/>
          </a:p>
        </p:txBody>
      </p:sp>
    </p:spTree>
    <p:extLst>
      <p:ext uri="{BB962C8B-B14F-4D97-AF65-F5344CB8AC3E}">
        <p14:creationId xmlns:p14="http://schemas.microsoft.com/office/powerpoint/2010/main" val="3157458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Pneumoperitoneum</a:t>
            </a:r>
            <a:r>
              <a:rPr lang="en-US" sz="1200" b="0" i="0" kern="1200" dirty="0" smtClean="0">
                <a:solidFill>
                  <a:schemeClr val="tx1"/>
                </a:solidFill>
                <a:effectLst/>
                <a:latin typeface="+mn-lt"/>
                <a:ea typeface="+mn-ea"/>
                <a:cs typeface="+mn-cs"/>
              </a:rPr>
              <a:t> in severe NEC.</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Air can be seen on both sides of the bowel wall.</a:t>
            </a:r>
          </a:p>
          <a:p>
            <a:r>
              <a:rPr lang="en-US" sz="1200" b="0" i="0" kern="1200" dirty="0" smtClean="0">
                <a:solidFill>
                  <a:schemeClr val="tx1"/>
                </a:solidFill>
                <a:effectLst/>
                <a:latin typeface="+mn-lt"/>
                <a:ea typeface="+mn-ea"/>
                <a:cs typeface="+mn-cs"/>
              </a:rPr>
              <a:t>This is called the </a:t>
            </a:r>
            <a:r>
              <a:rPr lang="en-US" sz="1200" b="0" i="0" kern="1200" dirty="0" err="1" smtClean="0">
                <a:solidFill>
                  <a:schemeClr val="tx1"/>
                </a:solidFill>
                <a:effectLst/>
                <a:latin typeface="+mn-lt"/>
                <a:ea typeface="+mn-ea"/>
                <a:cs typeface="+mn-cs"/>
              </a:rPr>
              <a:t>Rigler</a:t>
            </a:r>
            <a:r>
              <a:rPr lang="en-US" sz="1200" b="0" i="0" kern="1200" dirty="0" smtClean="0">
                <a:solidFill>
                  <a:schemeClr val="tx1"/>
                </a:solidFill>
                <a:effectLst/>
                <a:latin typeface="+mn-lt"/>
                <a:ea typeface="+mn-ea"/>
                <a:cs typeface="+mn-cs"/>
              </a:rPr>
              <a:t> sign.</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37</a:t>
            </a:fld>
            <a:endParaRPr lang="en-US"/>
          </a:p>
        </p:txBody>
      </p:sp>
    </p:spTree>
    <p:extLst>
      <p:ext uri="{BB962C8B-B14F-4D97-AF65-F5344CB8AC3E}">
        <p14:creationId xmlns:p14="http://schemas.microsoft.com/office/powerpoint/2010/main" val="2543981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Here a long stricture in the colon </a:t>
            </a:r>
            <a:r>
              <a:rPr lang="en-US" sz="1200" b="0" i="0" kern="1200" dirty="0" err="1" smtClean="0">
                <a:solidFill>
                  <a:schemeClr val="tx1"/>
                </a:solidFill>
                <a:effectLst/>
                <a:latin typeface="+mn-lt"/>
                <a:ea typeface="+mn-ea"/>
                <a:cs typeface="+mn-cs"/>
              </a:rPr>
              <a:t>transversum</a:t>
            </a:r>
            <a:r>
              <a:rPr lang="en-US" sz="1200" b="0" i="0" kern="1200" dirty="0" smtClean="0">
                <a:solidFill>
                  <a:schemeClr val="tx1"/>
                </a:solidFill>
                <a:effectLst/>
                <a:latin typeface="+mn-lt"/>
                <a:ea typeface="+mn-ea"/>
                <a:cs typeface="+mn-cs"/>
              </a:rPr>
              <a:t> in a child who had a NEC.</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38</a:t>
            </a:fld>
            <a:endParaRPr lang="en-US"/>
          </a:p>
        </p:txBody>
      </p:sp>
    </p:spTree>
    <p:extLst>
      <p:ext uri="{BB962C8B-B14F-4D97-AF65-F5344CB8AC3E}">
        <p14:creationId xmlns:p14="http://schemas.microsoft.com/office/powerpoint/2010/main" val="2560826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Contrast demonstrates a </a:t>
            </a:r>
            <a:r>
              <a:rPr lang="en-US" dirty="0" err="1" smtClean="0"/>
              <a:t>malplaced</a:t>
            </a:r>
            <a:r>
              <a:rPr lang="en-US" dirty="0" smtClean="0"/>
              <a:t> DJ flexure and a corkscrew appearance of the jejunum.  This confirms both malrotation and volvulus</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42</a:t>
            </a:fld>
            <a:endParaRPr lang="en-US"/>
          </a:p>
        </p:txBody>
      </p:sp>
    </p:spTree>
    <p:extLst>
      <p:ext uri="{BB962C8B-B14F-4D97-AF65-F5344CB8AC3E}">
        <p14:creationId xmlns:p14="http://schemas.microsoft.com/office/powerpoint/2010/main" val="2807059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Left image </a:t>
            </a:r>
            <a:br>
              <a:rPr lang="en-US" b="1" i="1" dirty="0" smtClean="0"/>
            </a:br>
            <a:r>
              <a:rPr lang="en-US" dirty="0" smtClean="0"/>
              <a:t>Normal situation with the duodenum retroperitoneal.</a:t>
            </a:r>
            <a:br>
              <a:rPr lang="en-US" dirty="0" smtClean="0"/>
            </a:br>
            <a:r>
              <a:rPr lang="en-US" dirty="0" err="1" smtClean="0"/>
              <a:t>Treitz</a:t>
            </a:r>
            <a:r>
              <a:rPr lang="en-US" dirty="0" smtClean="0"/>
              <a:t> ligament is on the left side of the spine.</a:t>
            </a:r>
            <a:br>
              <a:rPr lang="en-US" dirty="0" smtClean="0"/>
            </a:br>
            <a:r>
              <a:rPr lang="en-US" dirty="0" smtClean="0"/>
              <a:t>The small intestine is predominantly on the left.</a:t>
            </a:r>
            <a:br>
              <a:rPr lang="en-US" dirty="0" smtClean="0"/>
            </a:br>
            <a:r>
              <a:rPr lang="en-US" dirty="0" smtClean="0"/>
              <a:t>The cecum is in the right lower quadrant</a:t>
            </a:r>
            <a:br>
              <a:rPr lang="en-US" dirty="0" smtClean="0"/>
            </a:br>
            <a:r>
              <a:rPr lang="en-US" dirty="0" smtClean="0"/>
              <a:t>There is a long mesentery.</a:t>
            </a:r>
          </a:p>
          <a:p>
            <a:r>
              <a:rPr lang="en-US" b="1" i="1" dirty="0" smtClean="0"/>
              <a:t>Middle image </a:t>
            </a:r>
            <a:r>
              <a:rPr lang="en-US" dirty="0" smtClean="0"/>
              <a:t/>
            </a:r>
            <a:br>
              <a:rPr lang="en-US" dirty="0" smtClean="0"/>
            </a:br>
            <a:r>
              <a:rPr lang="en-US" dirty="0" smtClean="0"/>
              <a:t>Displacement of </a:t>
            </a:r>
            <a:r>
              <a:rPr lang="en-US" dirty="0" err="1" smtClean="0"/>
              <a:t>Treitz</a:t>
            </a:r>
            <a:r>
              <a:rPr lang="en-US" dirty="0" smtClean="0"/>
              <a:t> inferiorly and rightward.</a:t>
            </a:r>
            <a:br>
              <a:rPr lang="en-US" dirty="0" smtClean="0"/>
            </a:br>
            <a:r>
              <a:rPr lang="en-US" dirty="0" smtClean="0"/>
              <a:t>The small intestine is found predominantly on the right.</a:t>
            </a:r>
            <a:br>
              <a:rPr lang="en-US" dirty="0" smtClean="0"/>
            </a:br>
            <a:r>
              <a:rPr lang="en-US" dirty="0" smtClean="0"/>
              <a:t>Fibrous bands course over the vertical portion of the duodenum causing obstruction.</a:t>
            </a:r>
            <a:br>
              <a:rPr lang="en-US" dirty="0" smtClean="0"/>
            </a:br>
            <a:r>
              <a:rPr lang="en-US" dirty="0" smtClean="0"/>
              <a:t/>
            </a:r>
            <a:br>
              <a:rPr lang="en-US" dirty="0" smtClean="0"/>
            </a:br>
            <a:endParaRPr lang="en-US" dirty="0" smtClean="0"/>
          </a:p>
          <a:p>
            <a:r>
              <a:rPr lang="en-US" b="1" i="1" dirty="0" smtClean="0"/>
              <a:t>Right image </a:t>
            </a:r>
            <a:r>
              <a:rPr lang="en-US" dirty="0" smtClean="0"/>
              <a:t/>
            </a:r>
            <a:br>
              <a:rPr lang="en-US" dirty="0" smtClean="0"/>
            </a:br>
            <a:r>
              <a:rPr lang="en-US" dirty="0" smtClean="0"/>
              <a:t>Volvulus due to short mesentery. Ischemic bowel.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48</a:t>
            </a:fld>
            <a:endParaRPr lang="en-US"/>
          </a:p>
        </p:txBody>
      </p:sp>
    </p:spTree>
    <p:extLst>
      <p:ext uri="{BB962C8B-B14F-4D97-AF65-F5344CB8AC3E}">
        <p14:creationId xmlns:p14="http://schemas.microsoft.com/office/powerpoint/2010/main" val="98412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Here a neonate with a malrotation.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 abdominal radiograph is non-specific (image on the left)</a:t>
            </a:r>
          </a:p>
          <a:p>
            <a:r>
              <a:rPr lang="en-US" sz="1200" b="0" i="0" kern="1200" dirty="0" smtClean="0">
                <a:solidFill>
                  <a:schemeClr val="tx1"/>
                </a:solidFill>
                <a:effectLst/>
                <a:latin typeface="+mn-lt"/>
                <a:ea typeface="+mn-ea"/>
                <a:cs typeface="+mn-cs"/>
              </a:rPr>
              <a:t>The upper GI study clearly demonstrates that the small bowel projects to the right of the spine</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52</a:t>
            </a:fld>
            <a:endParaRPr lang="en-US"/>
          </a:p>
        </p:txBody>
      </p:sp>
    </p:spTree>
    <p:extLst>
      <p:ext uri="{BB962C8B-B14F-4D97-AF65-F5344CB8AC3E}">
        <p14:creationId xmlns:p14="http://schemas.microsoft.com/office/powerpoint/2010/main" val="3054573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upper GI-study shows a malrotation complicated by a volvulus.</a:t>
            </a:r>
          </a:p>
          <a:p>
            <a:r>
              <a:rPr lang="en-US" sz="1200" b="0" i="0" kern="1200" dirty="0" smtClean="0">
                <a:solidFill>
                  <a:schemeClr val="tx1"/>
                </a:solidFill>
                <a:effectLst/>
                <a:latin typeface="+mn-lt"/>
                <a:ea typeface="+mn-ea"/>
                <a:cs typeface="+mn-cs"/>
              </a:rPr>
              <a:t>This results in the typical corkscrew or reversed 3 sign.</a:t>
            </a:r>
          </a:p>
          <a:p>
            <a:r>
              <a:rPr lang="en-US" sz="1200" b="0" i="0" kern="1200" dirty="0" smtClean="0">
                <a:solidFill>
                  <a:schemeClr val="tx1"/>
                </a:solidFill>
                <a:effectLst/>
                <a:latin typeface="+mn-lt"/>
                <a:ea typeface="+mn-ea"/>
                <a:cs typeface="+mn-cs"/>
              </a:rPr>
              <a:t>An overfilled stomach could hide the corkscrew on the AP projection so the stomach should first be aspirated by use of a nasogastric tube and the volume of injected contrast should be small.</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54</a:t>
            </a:fld>
            <a:endParaRPr lang="en-US"/>
          </a:p>
        </p:txBody>
      </p:sp>
    </p:spTree>
    <p:extLst>
      <p:ext uri="{BB962C8B-B14F-4D97-AF65-F5344CB8AC3E}">
        <p14:creationId xmlns:p14="http://schemas.microsoft.com/office/powerpoint/2010/main" val="3645932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IO WITH OPACITY </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56</a:t>
            </a:fld>
            <a:endParaRPr lang="en-US"/>
          </a:p>
        </p:txBody>
      </p:sp>
    </p:spTree>
    <p:extLst>
      <p:ext uri="{BB962C8B-B14F-4D97-AF65-F5344CB8AC3E}">
        <p14:creationId xmlns:p14="http://schemas.microsoft.com/office/powerpoint/2010/main" val="916730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TARGET SIGN</a:t>
            </a:r>
            <a:r>
              <a:rPr lang="en-US" baseline="0" dirty="0" smtClean="0"/>
              <a:t> IN TRANSVERSE IMAGE</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57</a:t>
            </a:fld>
            <a:endParaRPr lang="en-US"/>
          </a:p>
        </p:txBody>
      </p:sp>
    </p:spTree>
    <p:extLst>
      <p:ext uri="{BB962C8B-B14F-4D97-AF65-F5344CB8AC3E}">
        <p14:creationId xmlns:p14="http://schemas.microsoft.com/office/powerpoint/2010/main" val="60439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center</a:t>
            </a:r>
            <a:r>
              <a:rPr lang="en-US" baseline="0" dirty="0" smtClean="0"/>
              <a:t> request x ray as they have no experienced </a:t>
            </a:r>
            <a:r>
              <a:rPr lang="en-US" baseline="0" dirty="0" err="1" smtClean="0"/>
              <a:t>sonographic</a:t>
            </a:r>
            <a:r>
              <a:rPr lang="en-US" baseline="0" dirty="0" smtClean="0"/>
              <a:t>  hands</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11</a:t>
            </a:fld>
            <a:endParaRPr lang="en-US"/>
          </a:p>
        </p:txBody>
      </p:sp>
    </p:spTree>
    <p:extLst>
      <p:ext uri="{BB962C8B-B14F-4D97-AF65-F5344CB8AC3E}">
        <p14:creationId xmlns:p14="http://schemas.microsoft.com/office/powerpoint/2010/main" val="11880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CLAW SIGN WITH NO PASSAGE OF CONTRAST TO PROXIMAL TRANSVERSE COLON</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58</a:t>
            </a:fld>
            <a:endParaRPr lang="en-US"/>
          </a:p>
        </p:txBody>
      </p:sp>
    </p:spTree>
    <p:extLst>
      <p:ext uri="{BB962C8B-B14F-4D97-AF65-F5344CB8AC3E}">
        <p14:creationId xmlns:p14="http://schemas.microsoft.com/office/powerpoint/2010/main" val="3627129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a:t>
            </a:r>
            <a:r>
              <a:rPr lang="en-US" baseline="0" dirty="0" smtClean="0"/>
              <a:t> REDUCTION AS TREATMENT</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59</a:t>
            </a:fld>
            <a:endParaRPr lang="en-US"/>
          </a:p>
        </p:txBody>
      </p:sp>
    </p:spTree>
    <p:extLst>
      <p:ext uri="{BB962C8B-B14F-4D97-AF65-F5344CB8AC3E}">
        <p14:creationId xmlns:p14="http://schemas.microsoft.com/office/powerpoint/2010/main" val="3065357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Supine abdominal film demonstrates numerous dilated loops of bowel, most likely down to the descending colon. Some gas is seen in the pelvis, most likely in the </a:t>
            </a:r>
            <a:r>
              <a:rPr lang="en-US" sz="1200" b="0" i="0" kern="1200" dirty="0" err="1" smtClean="0">
                <a:solidFill>
                  <a:schemeClr val="tx1"/>
                </a:solidFill>
                <a:effectLst/>
                <a:latin typeface="+mn-lt"/>
                <a:ea typeface="+mn-ea"/>
                <a:cs typeface="+mn-cs"/>
              </a:rPr>
              <a:t>rectosigmoid</a:t>
            </a:r>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65</a:t>
            </a:fld>
            <a:endParaRPr lang="en-US"/>
          </a:p>
        </p:txBody>
      </p:sp>
    </p:spTree>
    <p:extLst>
      <p:ext uri="{BB962C8B-B14F-4D97-AF65-F5344CB8AC3E}">
        <p14:creationId xmlns:p14="http://schemas.microsoft.com/office/powerpoint/2010/main" val="4108055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NARROW RECTUM WITH A SHORT NARROW TRANSITION ZONE BETWEEN</a:t>
            </a:r>
            <a:r>
              <a:rPr lang="en-US" baseline="0" dirty="0" smtClean="0"/>
              <a:t> IN SEGMOID WITH DILATED DESCENDING COLON</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66</a:t>
            </a:fld>
            <a:endParaRPr lang="en-US"/>
          </a:p>
        </p:txBody>
      </p:sp>
    </p:spTree>
    <p:extLst>
      <p:ext uri="{BB962C8B-B14F-4D97-AF65-F5344CB8AC3E}">
        <p14:creationId xmlns:p14="http://schemas.microsoft.com/office/powerpoint/2010/main" val="4017815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Feeding tube cannot be passed and lies in a dilated proximal esophagus</a:t>
            </a:r>
          </a:p>
          <a:p>
            <a:r>
              <a:rPr lang="en-US" dirty="0" smtClean="0"/>
              <a:t>Normal air in the abdomen.</a:t>
            </a:r>
          </a:p>
          <a:p>
            <a:r>
              <a:rPr lang="en-US" dirty="0" smtClean="0"/>
              <a:t>Diagnosis: esophagus atresia with a distal </a:t>
            </a:r>
            <a:r>
              <a:rPr lang="en-US" dirty="0" err="1" smtClean="0"/>
              <a:t>tracheo</a:t>
            </a:r>
            <a:r>
              <a:rPr lang="en-US" dirty="0" smtClean="0"/>
              <a:t>-esophageal fistula</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71</a:t>
            </a:fld>
            <a:endParaRPr lang="en-US"/>
          </a:p>
        </p:txBody>
      </p:sp>
    </p:spTree>
    <p:extLst>
      <p:ext uri="{BB962C8B-B14F-4D97-AF65-F5344CB8AC3E}">
        <p14:creationId xmlns:p14="http://schemas.microsoft.com/office/powerpoint/2010/main" val="111994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Double bubble without distal bowel gas.</a:t>
            </a:r>
            <a:br>
              <a:rPr lang="en-US" dirty="0" smtClean="0"/>
            </a:b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73</a:t>
            </a:fld>
            <a:endParaRPr lang="en-US"/>
          </a:p>
        </p:txBody>
      </p:sp>
    </p:spTree>
    <p:extLst>
      <p:ext uri="{BB962C8B-B14F-4D97-AF65-F5344CB8AC3E}">
        <p14:creationId xmlns:p14="http://schemas.microsoft.com/office/powerpoint/2010/main" val="1032811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colon with </a:t>
            </a:r>
            <a:r>
              <a:rPr lang="en-US" sz="1200" b="0" i="0" kern="1200" dirty="0" smtClean="0">
                <a:solidFill>
                  <a:schemeClr val="tx1"/>
                </a:solidFill>
                <a:effectLst/>
                <a:latin typeface="+mn-lt"/>
                <a:ea typeface="+mn-ea"/>
                <a:cs typeface="+mn-cs"/>
              </a:rPr>
              <a:t>multiple meconium pellets in the distal small bowel (arrows).</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78</a:t>
            </a:fld>
            <a:endParaRPr lang="en-US"/>
          </a:p>
        </p:txBody>
      </p:sp>
    </p:spTree>
    <p:extLst>
      <p:ext uri="{BB962C8B-B14F-4D97-AF65-F5344CB8AC3E}">
        <p14:creationId xmlns:p14="http://schemas.microsoft.com/office/powerpoint/2010/main" val="4155090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MICROCOLON BUT NORMAL RECTUM, BUT PLAIN FILM SHOWS DILATED LOOPS</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82</a:t>
            </a:fld>
            <a:endParaRPr lang="en-US"/>
          </a:p>
        </p:txBody>
      </p:sp>
    </p:spTree>
    <p:extLst>
      <p:ext uri="{BB962C8B-B14F-4D97-AF65-F5344CB8AC3E}">
        <p14:creationId xmlns:p14="http://schemas.microsoft.com/office/powerpoint/2010/main" val="2856462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DILATED PELVICALYSEAL</a:t>
            </a:r>
            <a:r>
              <a:rPr lang="en-US" baseline="0" dirty="0" smtClean="0"/>
              <a:t> SYSTEM ( HYDRONEPHROSIS)  </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85</a:t>
            </a:fld>
            <a:endParaRPr lang="en-US"/>
          </a:p>
        </p:txBody>
      </p:sp>
    </p:spTree>
    <p:extLst>
      <p:ext uri="{BB962C8B-B14F-4D97-AF65-F5344CB8AC3E}">
        <p14:creationId xmlns:p14="http://schemas.microsoft.com/office/powerpoint/2010/main" val="3565248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Pre-void contrast filled bladder demonstrated bilateral </a:t>
            </a:r>
            <a:r>
              <a:rPr lang="en-US" dirty="0" err="1" smtClean="0">
                <a:hlinkClick r:id="rId3"/>
              </a:rPr>
              <a:t>vesico</a:t>
            </a:r>
            <a:r>
              <a:rPr lang="en-US" dirty="0" smtClean="0">
                <a:hlinkClick r:id="rId3"/>
              </a:rPr>
              <a:t>-ureteral reflux</a:t>
            </a:r>
            <a:r>
              <a:rPr lang="en-US" dirty="0" smtClean="0"/>
              <a:t> (VUR) with mildly tortuous and moderately dilated ureters, with contrast reaching blunted dilated calyces (low pressure VUR)</a:t>
            </a:r>
          </a:p>
          <a:p>
            <a:r>
              <a:rPr lang="en-US" dirty="0" smtClean="0"/>
              <a:t>After voiding, the collecting systems fill even further, compatible with a component of high pressure VUR.</a:t>
            </a:r>
          </a:p>
          <a:p>
            <a:r>
              <a:rPr lang="en-US" dirty="0" smtClean="0"/>
              <a:t>Findings are keeping with bilateral </a:t>
            </a:r>
            <a:r>
              <a:rPr lang="en-US" dirty="0" smtClean="0">
                <a:hlinkClick r:id="rId4"/>
              </a:rPr>
              <a:t>type 4</a:t>
            </a:r>
            <a:r>
              <a:rPr lang="en-US" dirty="0" smtClean="0"/>
              <a:t> </a:t>
            </a:r>
            <a:r>
              <a:rPr lang="en-US" dirty="0" err="1" smtClean="0"/>
              <a:t>vesico</a:t>
            </a:r>
            <a:r>
              <a:rPr lang="en-US" dirty="0" smtClean="0"/>
              <a:t>-ureteral reflux. </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86</a:t>
            </a:fld>
            <a:endParaRPr lang="en-US"/>
          </a:p>
        </p:txBody>
      </p:sp>
    </p:spTree>
    <p:extLst>
      <p:ext uri="{BB962C8B-B14F-4D97-AF65-F5344CB8AC3E}">
        <p14:creationId xmlns:p14="http://schemas.microsoft.com/office/powerpoint/2010/main" val="280417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barium meal which</a:t>
            </a:r>
            <a:r>
              <a:rPr lang="en-US" baseline="0" dirty="0" smtClean="0"/>
              <a:t> is contrast study for stomach ,it shows little passage of contrast to duodenum in a narrow </a:t>
            </a:r>
            <a:r>
              <a:rPr lang="en-US" baseline="0" dirty="0" err="1" smtClean="0"/>
              <a:t>chanel</a:t>
            </a:r>
            <a:r>
              <a:rPr lang="en-US" baseline="0" dirty="0" smtClean="0"/>
              <a:t> ( string sign)</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12</a:t>
            </a:fld>
            <a:endParaRPr lang="en-US"/>
          </a:p>
        </p:txBody>
      </p:sp>
    </p:spTree>
    <p:extLst>
      <p:ext uri="{BB962C8B-B14F-4D97-AF65-F5344CB8AC3E}">
        <p14:creationId xmlns:p14="http://schemas.microsoft.com/office/powerpoint/2010/main" val="2114819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elongated appearance to the bladder, with </a:t>
            </a:r>
            <a:r>
              <a:rPr lang="en-US" sz="1200" b="0" i="0" kern="1200" dirty="0" err="1" smtClean="0">
                <a:solidFill>
                  <a:schemeClr val="tx1"/>
                </a:solidFill>
                <a:effectLst/>
                <a:latin typeface="+mn-lt"/>
                <a:ea typeface="+mn-ea"/>
                <a:cs typeface="+mn-cs"/>
              </a:rPr>
              <a:t>trabeculation</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appearances are those of a pine or Christmas tree.</a:t>
            </a:r>
          </a:p>
          <a:p>
            <a:endParaRPr lang="en-US" dirty="0"/>
          </a:p>
        </p:txBody>
      </p:sp>
      <p:sp>
        <p:nvSpPr>
          <p:cNvPr id="4" name="Slide Number Placeholder 3"/>
          <p:cNvSpPr>
            <a:spLocks noGrp="1"/>
          </p:cNvSpPr>
          <p:nvPr>
            <p:ph type="sldNum" sz="quarter" idx="10"/>
          </p:nvPr>
        </p:nvSpPr>
        <p:spPr/>
        <p:txBody>
          <a:bodyPr/>
          <a:lstStyle/>
          <a:p>
            <a:fld id="{A4E1CF0D-B145-4327-A0CD-B098959AC66D}" type="slidenum">
              <a:rPr lang="en-US" smtClean="0"/>
              <a:t>93</a:t>
            </a:fld>
            <a:endParaRPr lang="en-US"/>
          </a:p>
        </p:txBody>
      </p:sp>
    </p:spTree>
    <p:extLst>
      <p:ext uri="{BB962C8B-B14F-4D97-AF65-F5344CB8AC3E}">
        <p14:creationId xmlns:p14="http://schemas.microsoft.com/office/powerpoint/2010/main" val="3165696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Mildly dilated loops of bowel with </a:t>
            </a:r>
            <a:r>
              <a:rPr lang="en-US" sz="1200" b="0" i="0" kern="1200" dirty="0" err="1" smtClean="0">
                <a:solidFill>
                  <a:schemeClr val="tx1"/>
                </a:solidFill>
                <a:effectLst/>
                <a:latin typeface="+mn-lt"/>
                <a:ea typeface="+mn-ea"/>
                <a:cs typeface="+mn-cs"/>
              </a:rPr>
              <a:t>pneumatosis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intestinalis</a:t>
            </a:r>
            <a:r>
              <a:rPr lang="en-US" sz="1200" b="0" i="0" kern="1200" dirty="0" smtClean="0">
                <a:solidFill>
                  <a:schemeClr val="tx1"/>
                </a:solidFill>
                <a:effectLst/>
                <a:latin typeface="+mn-lt"/>
                <a:ea typeface="+mn-ea"/>
                <a:cs typeface="+mn-cs"/>
              </a:rPr>
              <a:t> and portal venous gas. No free </a:t>
            </a:r>
            <a:r>
              <a:rPr lang="en-US" sz="1200" b="0" i="0" kern="1200" dirty="0" err="1" smtClean="0">
                <a:solidFill>
                  <a:schemeClr val="tx1"/>
                </a:solidFill>
                <a:effectLst/>
                <a:latin typeface="+mn-lt"/>
                <a:ea typeface="+mn-ea"/>
                <a:cs typeface="+mn-cs"/>
              </a:rPr>
              <a:t>intraperitoneal</a:t>
            </a:r>
            <a:r>
              <a:rPr lang="en-US" sz="1200" b="0" i="0" kern="1200" dirty="0" smtClean="0">
                <a:solidFill>
                  <a:schemeClr val="tx1"/>
                </a:solidFill>
                <a:effectLst/>
                <a:latin typeface="+mn-lt"/>
                <a:ea typeface="+mn-ea"/>
                <a:cs typeface="+mn-cs"/>
              </a:rPr>
              <a:t> air is identified. </a:t>
            </a:r>
          </a:p>
          <a:p>
            <a:r>
              <a:rPr lang="en-US" sz="1200" b="0" i="0" kern="1200" dirty="0" smtClean="0">
                <a:solidFill>
                  <a:schemeClr val="tx1"/>
                </a:solidFill>
                <a:effectLst/>
                <a:latin typeface="+mn-lt"/>
                <a:ea typeface="+mn-ea"/>
                <a:cs typeface="+mn-cs"/>
              </a:rPr>
              <a:t>X-ray (Fontal (tight windowing)):Tight windowing allows for easy </a:t>
            </a:r>
            <a:r>
              <a:rPr lang="en-US" sz="1200" b="0" i="0" kern="1200" dirty="0" err="1" smtClean="0">
                <a:solidFill>
                  <a:schemeClr val="tx1"/>
                </a:solidFill>
                <a:effectLst/>
                <a:latin typeface="+mn-lt"/>
                <a:ea typeface="+mn-ea"/>
                <a:cs typeface="+mn-cs"/>
              </a:rPr>
              <a:t>visualisation</a:t>
            </a:r>
            <a:r>
              <a:rPr lang="en-US" sz="1200" b="0" i="0" kern="1200" dirty="0" smtClean="0">
                <a:solidFill>
                  <a:schemeClr val="tx1"/>
                </a:solidFill>
                <a:effectLst/>
                <a:latin typeface="+mn-lt"/>
                <a:ea typeface="+mn-ea"/>
                <a:cs typeface="+mn-cs"/>
              </a:rPr>
              <a:t> of </a:t>
            </a:r>
            <a:r>
              <a:rPr lang="en-US" sz="1200" b="0" i="0" kern="1200" dirty="0" err="1" smtClean="0">
                <a:solidFill>
                  <a:schemeClr val="tx1"/>
                </a:solidFill>
                <a:effectLst/>
                <a:latin typeface="+mn-lt"/>
                <a:ea typeface="+mn-ea"/>
                <a:cs typeface="+mn-cs"/>
              </a:rPr>
              <a:t>pneumatosis</a:t>
            </a:r>
            <a:r>
              <a:rPr lang="en-US" sz="1200" b="0" i="0" kern="1200" dirty="0" smtClean="0">
                <a:solidFill>
                  <a:schemeClr val="tx1"/>
                </a:solidFill>
                <a:effectLst/>
                <a:latin typeface="+mn-lt"/>
                <a:ea typeface="+mn-ea"/>
                <a:cs typeface="+mn-cs"/>
              </a:rPr>
              <a:t> and portal venous gas</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15</a:t>
            </a:fld>
            <a:endParaRPr lang="en-US"/>
          </a:p>
        </p:txBody>
      </p:sp>
    </p:spTree>
    <p:extLst>
      <p:ext uri="{BB962C8B-B14F-4D97-AF65-F5344CB8AC3E}">
        <p14:creationId xmlns:p14="http://schemas.microsoft.com/office/powerpoint/2010/main" val="113657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Mildly dilated loops of bowel with </a:t>
            </a:r>
            <a:r>
              <a:rPr lang="en-US" sz="1200" b="0" i="0" kern="1200" dirty="0" err="1" smtClean="0">
                <a:solidFill>
                  <a:schemeClr val="tx1"/>
                </a:solidFill>
                <a:effectLst/>
                <a:latin typeface="+mn-lt"/>
                <a:ea typeface="+mn-ea"/>
                <a:cs typeface="+mn-cs"/>
              </a:rPr>
              <a:t>pneumatosis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intestinalis</a:t>
            </a:r>
            <a:r>
              <a:rPr lang="en-US" sz="1200" b="0" i="0" kern="1200" dirty="0" smtClean="0">
                <a:solidFill>
                  <a:schemeClr val="tx1"/>
                </a:solidFill>
                <a:effectLst/>
                <a:latin typeface="+mn-lt"/>
                <a:ea typeface="+mn-ea"/>
                <a:cs typeface="+mn-cs"/>
              </a:rPr>
              <a:t> and portal venous gas. No free </a:t>
            </a:r>
            <a:r>
              <a:rPr lang="en-US" sz="1200" b="0" i="0" kern="1200" dirty="0" err="1" smtClean="0">
                <a:solidFill>
                  <a:schemeClr val="tx1"/>
                </a:solidFill>
                <a:effectLst/>
                <a:latin typeface="+mn-lt"/>
                <a:ea typeface="+mn-ea"/>
                <a:cs typeface="+mn-cs"/>
              </a:rPr>
              <a:t>intraperitoneal</a:t>
            </a:r>
            <a:r>
              <a:rPr lang="en-US" sz="1200" b="0" i="0" kern="1200" dirty="0" smtClean="0">
                <a:solidFill>
                  <a:schemeClr val="tx1"/>
                </a:solidFill>
                <a:effectLst/>
                <a:latin typeface="+mn-lt"/>
                <a:ea typeface="+mn-ea"/>
                <a:cs typeface="+mn-cs"/>
              </a:rPr>
              <a:t> air is identified. </a:t>
            </a:r>
          </a:p>
          <a:p>
            <a:r>
              <a:rPr lang="en-US" sz="1200" b="0" i="0" kern="1200" dirty="0" smtClean="0">
                <a:solidFill>
                  <a:schemeClr val="tx1"/>
                </a:solidFill>
                <a:effectLst/>
                <a:latin typeface="+mn-lt"/>
                <a:ea typeface="+mn-ea"/>
                <a:cs typeface="+mn-cs"/>
              </a:rPr>
              <a:t>X-ray (Fontal (tight windowing)):Tight windowing allows for easy </a:t>
            </a:r>
            <a:r>
              <a:rPr lang="en-US" sz="1200" b="0" i="0" kern="1200" dirty="0" err="1" smtClean="0">
                <a:solidFill>
                  <a:schemeClr val="tx1"/>
                </a:solidFill>
                <a:effectLst/>
                <a:latin typeface="+mn-lt"/>
                <a:ea typeface="+mn-ea"/>
                <a:cs typeface="+mn-cs"/>
              </a:rPr>
              <a:t>visualisation</a:t>
            </a:r>
            <a:r>
              <a:rPr lang="en-US" sz="1200" b="0" i="0" kern="1200" dirty="0" smtClean="0">
                <a:solidFill>
                  <a:schemeClr val="tx1"/>
                </a:solidFill>
                <a:effectLst/>
                <a:latin typeface="+mn-lt"/>
                <a:ea typeface="+mn-ea"/>
                <a:cs typeface="+mn-cs"/>
              </a:rPr>
              <a:t> of </a:t>
            </a:r>
            <a:r>
              <a:rPr lang="en-US" sz="1200" b="0" i="0" kern="1200" dirty="0" err="1" smtClean="0">
                <a:solidFill>
                  <a:schemeClr val="tx1"/>
                </a:solidFill>
                <a:effectLst/>
                <a:latin typeface="+mn-lt"/>
                <a:ea typeface="+mn-ea"/>
                <a:cs typeface="+mn-cs"/>
              </a:rPr>
              <a:t>pneumatosis</a:t>
            </a:r>
            <a:r>
              <a:rPr lang="en-US" sz="1200" b="0" i="0" kern="1200" dirty="0" smtClean="0">
                <a:solidFill>
                  <a:schemeClr val="tx1"/>
                </a:solidFill>
                <a:effectLst/>
                <a:latin typeface="+mn-lt"/>
                <a:ea typeface="+mn-ea"/>
                <a:cs typeface="+mn-cs"/>
              </a:rPr>
              <a:t> and portal venous gas</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16</a:t>
            </a:fld>
            <a:endParaRPr lang="en-US"/>
          </a:p>
        </p:txBody>
      </p:sp>
    </p:spTree>
    <p:extLst>
      <p:ext uri="{BB962C8B-B14F-4D97-AF65-F5344CB8AC3E}">
        <p14:creationId xmlns:p14="http://schemas.microsoft.com/office/powerpoint/2010/main" val="127893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Mildly dilated loops of bowel with </a:t>
            </a:r>
            <a:r>
              <a:rPr lang="en-US" sz="1200" b="0" i="0" kern="1200" dirty="0" err="1" smtClean="0">
                <a:solidFill>
                  <a:schemeClr val="tx1"/>
                </a:solidFill>
                <a:effectLst/>
                <a:latin typeface="+mn-lt"/>
                <a:ea typeface="+mn-ea"/>
                <a:cs typeface="+mn-cs"/>
              </a:rPr>
              <a:t>pneumatosis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intestinalis</a:t>
            </a:r>
            <a:r>
              <a:rPr lang="en-US" sz="1200" b="0" i="0" kern="1200" dirty="0" smtClean="0">
                <a:solidFill>
                  <a:schemeClr val="tx1"/>
                </a:solidFill>
                <a:effectLst/>
                <a:latin typeface="+mn-lt"/>
                <a:ea typeface="+mn-ea"/>
                <a:cs typeface="+mn-cs"/>
              </a:rPr>
              <a:t> ( GAS IN THE WALL OF THE BOWEL ) and portal venous gas</a:t>
            </a:r>
            <a:r>
              <a:rPr lang="en-US" sz="1200" b="0" i="0" kern="1200" baseline="0" dirty="0" smtClean="0">
                <a:solidFill>
                  <a:schemeClr val="tx1"/>
                </a:solidFill>
                <a:effectLst/>
                <a:latin typeface="+mn-lt"/>
                <a:ea typeface="+mn-ea"/>
                <a:cs typeface="+mn-cs"/>
              </a:rPr>
              <a:t> (PORTAL PNEUMATOSIS )</a:t>
            </a:r>
            <a:r>
              <a:rPr lang="en-US" sz="1200" b="0" i="0" kern="1200" dirty="0" smtClean="0">
                <a:solidFill>
                  <a:schemeClr val="tx1"/>
                </a:solidFill>
                <a:effectLst/>
                <a:latin typeface="+mn-lt"/>
                <a:ea typeface="+mn-ea"/>
                <a:cs typeface="+mn-cs"/>
              </a:rPr>
              <a:t> No free </a:t>
            </a:r>
            <a:r>
              <a:rPr lang="en-US" sz="1200" b="0" i="0" kern="1200" dirty="0" err="1" smtClean="0">
                <a:solidFill>
                  <a:schemeClr val="tx1"/>
                </a:solidFill>
                <a:effectLst/>
                <a:latin typeface="+mn-lt"/>
                <a:ea typeface="+mn-ea"/>
                <a:cs typeface="+mn-cs"/>
              </a:rPr>
              <a:t>intraperitoneal</a:t>
            </a:r>
            <a:r>
              <a:rPr lang="en-US" sz="1200" b="0" i="0" kern="1200" dirty="0" smtClean="0">
                <a:solidFill>
                  <a:schemeClr val="tx1"/>
                </a:solidFill>
                <a:effectLst/>
                <a:latin typeface="+mn-lt"/>
                <a:ea typeface="+mn-ea"/>
                <a:cs typeface="+mn-cs"/>
              </a:rPr>
              <a:t> air is identified. </a:t>
            </a:r>
          </a:p>
          <a:p>
            <a:r>
              <a:rPr lang="en-US" sz="1200" b="0" i="0" kern="1200" dirty="0" smtClean="0">
                <a:solidFill>
                  <a:schemeClr val="tx1"/>
                </a:solidFill>
                <a:effectLst/>
                <a:latin typeface="+mn-lt"/>
                <a:ea typeface="+mn-ea"/>
                <a:cs typeface="+mn-cs"/>
              </a:rPr>
              <a:t>X-ray (Fontal (tight windowing)):Tight windowing allows for easy </a:t>
            </a:r>
            <a:r>
              <a:rPr lang="en-US" sz="1200" b="0" i="0" kern="1200" dirty="0" err="1" smtClean="0">
                <a:solidFill>
                  <a:schemeClr val="tx1"/>
                </a:solidFill>
                <a:effectLst/>
                <a:latin typeface="+mn-lt"/>
                <a:ea typeface="+mn-ea"/>
                <a:cs typeface="+mn-cs"/>
              </a:rPr>
              <a:t>visualisation</a:t>
            </a:r>
            <a:r>
              <a:rPr lang="en-US" sz="1200" b="0" i="0" kern="1200" dirty="0" smtClean="0">
                <a:solidFill>
                  <a:schemeClr val="tx1"/>
                </a:solidFill>
                <a:effectLst/>
                <a:latin typeface="+mn-lt"/>
                <a:ea typeface="+mn-ea"/>
                <a:cs typeface="+mn-cs"/>
              </a:rPr>
              <a:t> of </a:t>
            </a:r>
            <a:r>
              <a:rPr lang="en-US" sz="1200" b="0" i="0" kern="1200" dirty="0" err="1" smtClean="0">
                <a:solidFill>
                  <a:schemeClr val="tx1"/>
                </a:solidFill>
                <a:effectLst/>
                <a:latin typeface="+mn-lt"/>
                <a:ea typeface="+mn-ea"/>
                <a:cs typeface="+mn-cs"/>
              </a:rPr>
              <a:t>pneumatosis</a:t>
            </a:r>
            <a:r>
              <a:rPr lang="en-US" sz="1200" b="0" i="0" kern="1200" dirty="0" smtClean="0">
                <a:solidFill>
                  <a:schemeClr val="tx1"/>
                </a:solidFill>
                <a:effectLst/>
                <a:latin typeface="+mn-lt"/>
                <a:ea typeface="+mn-ea"/>
                <a:cs typeface="+mn-cs"/>
              </a:rPr>
              <a:t> and portal venous gas</a:t>
            </a:r>
          </a:p>
          <a:p>
            <a:r>
              <a:rPr lang="en-US" sz="1200" b="0" i="0" kern="1200" dirty="0" smtClean="0">
                <a:solidFill>
                  <a:schemeClr val="tx1"/>
                </a:solidFill>
                <a:effectLst/>
                <a:latin typeface="+mn-lt"/>
                <a:ea typeface="+mn-ea"/>
                <a:cs typeface="+mn-cs"/>
              </a:rPr>
              <a:t>Red</a:t>
            </a:r>
            <a:r>
              <a:rPr lang="en-US" sz="1200" b="0" i="0" kern="1200" baseline="0" dirty="0" smtClean="0">
                <a:solidFill>
                  <a:schemeClr val="tx1"/>
                </a:solidFill>
                <a:effectLst/>
                <a:latin typeface="+mn-lt"/>
                <a:ea typeface="+mn-ea"/>
                <a:cs typeface="+mn-cs"/>
              </a:rPr>
              <a:t> area</a:t>
            </a:r>
            <a:r>
              <a:rPr lang="en-US" sz="1200" b="0" i="0" kern="1200" dirty="0" smtClean="0">
                <a:solidFill>
                  <a:schemeClr val="tx1"/>
                </a:solidFill>
                <a:effectLst/>
                <a:latin typeface="+mn-lt"/>
                <a:ea typeface="+mn-ea"/>
                <a:cs typeface="+mn-cs"/>
              </a:rPr>
              <a:t> outline indicates area of </a:t>
            </a:r>
            <a:r>
              <a:rPr lang="en-US" sz="1200" b="0" i="0" kern="1200" dirty="0" err="1" smtClean="0">
                <a:solidFill>
                  <a:schemeClr val="tx1"/>
                </a:solidFill>
                <a:effectLst/>
                <a:latin typeface="+mn-lt"/>
                <a:ea typeface="+mn-ea"/>
                <a:cs typeface="+mn-cs"/>
              </a:rPr>
              <a:t>pneumatosis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intestinalis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Green area indicates portal venous gas outlining the portal veins. </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17</a:t>
            </a:fld>
            <a:endParaRPr lang="en-US"/>
          </a:p>
        </p:txBody>
      </p:sp>
    </p:spTree>
    <p:extLst>
      <p:ext uri="{BB962C8B-B14F-4D97-AF65-F5344CB8AC3E}">
        <p14:creationId xmlns:p14="http://schemas.microsoft.com/office/powerpoint/2010/main" val="3349602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Mildly dilated loops of bowel with </a:t>
            </a:r>
            <a:r>
              <a:rPr lang="en-US" sz="1200" b="0" i="0" kern="1200" dirty="0" err="1" smtClean="0">
                <a:solidFill>
                  <a:schemeClr val="tx1"/>
                </a:solidFill>
                <a:effectLst/>
                <a:latin typeface="+mn-lt"/>
                <a:ea typeface="+mn-ea"/>
                <a:cs typeface="+mn-cs"/>
              </a:rPr>
              <a:t>pneumatosis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intestinalis</a:t>
            </a:r>
            <a:r>
              <a:rPr lang="en-US" sz="1200" b="0" i="0" kern="1200" dirty="0" smtClean="0">
                <a:solidFill>
                  <a:schemeClr val="tx1"/>
                </a:solidFill>
                <a:effectLst/>
                <a:latin typeface="+mn-lt"/>
                <a:ea typeface="+mn-ea"/>
                <a:cs typeface="+mn-cs"/>
              </a:rPr>
              <a:t> and portal venous gas. No free </a:t>
            </a:r>
            <a:r>
              <a:rPr lang="en-US" sz="1200" b="0" i="0" kern="1200" dirty="0" err="1" smtClean="0">
                <a:solidFill>
                  <a:schemeClr val="tx1"/>
                </a:solidFill>
                <a:effectLst/>
                <a:latin typeface="+mn-lt"/>
                <a:ea typeface="+mn-ea"/>
                <a:cs typeface="+mn-cs"/>
              </a:rPr>
              <a:t>intraperitoneal</a:t>
            </a:r>
            <a:r>
              <a:rPr lang="en-US" sz="1200" b="0" i="0" kern="1200" dirty="0" smtClean="0">
                <a:solidFill>
                  <a:schemeClr val="tx1"/>
                </a:solidFill>
                <a:effectLst/>
                <a:latin typeface="+mn-lt"/>
                <a:ea typeface="+mn-ea"/>
                <a:cs typeface="+mn-cs"/>
              </a:rPr>
              <a:t> air is identified. </a:t>
            </a:r>
          </a:p>
          <a:p>
            <a:r>
              <a:rPr lang="en-US" sz="1200" b="0" i="0" kern="1200" dirty="0" smtClean="0">
                <a:solidFill>
                  <a:schemeClr val="tx1"/>
                </a:solidFill>
                <a:effectLst/>
                <a:latin typeface="+mn-lt"/>
                <a:ea typeface="+mn-ea"/>
                <a:cs typeface="+mn-cs"/>
              </a:rPr>
              <a:t>X-ray (Fontal (tight windowing)):Tight windowing allows for easy </a:t>
            </a:r>
            <a:r>
              <a:rPr lang="en-US" sz="1200" b="0" i="0" kern="1200" dirty="0" err="1" smtClean="0">
                <a:solidFill>
                  <a:schemeClr val="tx1"/>
                </a:solidFill>
                <a:effectLst/>
                <a:latin typeface="+mn-lt"/>
                <a:ea typeface="+mn-ea"/>
                <a:cs typeface="+mn-cs"/>
              </a:rPr>
              <a:t>visualisation</a:t>
            </a:r>
            <a:r>
              <a:rPr lang="en-US" sz="1200" b="0" i="0" kern="1200" dirty="0" smtClean="0">
                <a:solidFill>
                  <a:schemeClr val="tx1"/>
                </a:solidFill>
                <a:effectLst/>
                <a:latin typeface="+mn-lt"/>
                <a:ea typeface="+mn-ea"/>
                <a:cs typeface="+mn-cs"/>
              </a:rPr>
              <a:t> of </a:t>
            </a:r>
            <a:r>
              <a:rPr lang="en-US" sz="1200" b="0" i="0" kern="1200" dirty="0" err="1" smtClean="0">
                <a:solidFill>
                  <a:schemeClr val="tx1"/>
                </a:solidFill>
                <a:effectLst/>
                <a:latin typeface="+mn-lt"/>
                <a:ea typeface="+mn-ea"/>
                <a:cs typeface="+mn-cs"/>
              </a:rPr>
              <a:t>pneumatosis</a:t>
            </a:r>
            <a:r>
              <a:rPr lang="en-US" sz="1200" b="0" i="0" kern="1200" dirty="0" smtClean="0">
                <a:solidFill>
                  <a:schemeClr val="tx1"/>
                </a:solidFill>
                <a:effectLst/>
                <a:latin typeface="+mn-lt"/>
                <a:ea typeface="+mn-ea"/>
                <a:cs typeface="+mn-cs"/>
              </a:rPr>
              <a:t> and portal venous gas</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18</a:t>
            </a:fld>
            <a:endParaRPr lang="en-US"/>
          </a:p>
        </p:txBody>
      </p:sp>
    </p:spTree>
    <p:extLst>
      <p:ext uri="{BB962C8B-B14F-4D97-AF65-F5344CB8AC3E}">
        <p14:creationId xmlns:p14="http://schemas.microsoft.com/office/powerpoint/2010/main" val="1293642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contrast does not flow past the sigmoid colon. This finding is highly concerning for colonic stricture. AS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A COMPLICATION OF NEC</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20</a:t>
            </a:fld>
            <a:endParaRPr lang="en-US"/>
          </a:p>
        </p:txBody>
      </p:sp>
    </p:spTree>
    <p:extLst>
      <p:ext uri="{BB962C8B-B14F-4D97-AF65-F5344CB8AC3E}">
        <p14:creationId xmlns:p14="http://schemas.microsoft.com/office/powerpoint/2010/main" val="3905474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ANOTHER CASE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images shows a typical case of NEC with </a:t>
            </a:r>
            <a:r>
              <a:rPr lang="en-US" sz="1200" b="0" i="0" kern="1200" dirty="0" err="1" smtClean="0">
                <a:solidFill>
                  <a:schemeClr val="tx1"/>
                </a:solidFill>
                <a:effectLst/>
                <a:latin typeface="+mn-lt"/>
                <a:ea typeface="+mn-ea"/>
                <a:cs typeface="+mn-cs"/>
              </a:rPr>
              <a:t>pneumatosis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intestinalis</a:t>
            </a:r>
            <a:r>
              <a:rPr lang="en-US" sz="1200" b="0" i="0" kern="1200" dirty="0" smtClean="0">
                <a:solidFill>
                  <a:schemeClr val="tx1"/>
                </a:solidFill>
                <a:effectLst/>
                <a:latin typeface="+mn-lt"/>
                <a:ea typeface="+mn-ea"/>
                <a:cs typeface="+mn-cs"/>
              </a:rPr>
              <a:t>.</a:t>
            </a:r>
            <a:r>
              <a:rPr lang="en-US" dirty="0" smtClean="0"/>
              <a:t/>
            </a:r>
            <a:br>
              <a:rPr lang="en-US" dirty="0" smtClean="0"/>
            </a:br>
            <a:r>
              <a:rPr lang="en-US" sz="1200" b="0" i="0" kern="1200" dirty="0" smtClean="0">
                <a:solidFill>
                  <a:schemeClr val="tx1"/>
                </a:solidFill>
                <a:effectLst/>
                <a:latin typeface="+mn-lt"/>
                <a:ea typeface="+mn-ea"/>
                <a:cs typeface="+mn-cs"/>
              </a:rPr>
              <a:t>On the horizontal beam image there is no sign of free air.</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34</a:t>
            </a:fld>
            <a:endParaRPr lang="en-US"/>
          </a:p>
        </p:txBody>
      </p:sp>
    </p:spTree>
    <p:extLst>
      <p:ext uri="{BB962C8B-B14F-4D97-AF65-F5344CB8AC3E}">
        <p14:creationId xmlns:p14="http://schemas.microsoft.com/office/powerpoint/2010/main" val="2940831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8A87A34-81AB-432B-8DAE-1953F412C126}" type="datetimeFigureOut">
              <a:rPr lang="en-US" smtClean="0"/>
              <a:t>9/27/2021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53338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6334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4006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4185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801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7850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8123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8A87A34-81AB-432B-8DAE-1953F412C126}" type="datetimeFigureOut">
              <a:rPr lang="en-US" smtClean="0"/>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9816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8A87A34-81AB-432B-8DAE-1953F412C126}" type="datetimeFigureOut">
              <a:rPr lang="en-US" smtClean="0"/>
              <a:pPr/>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39684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63237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211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4579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2441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29000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5588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1527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69400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8A87A34-81AB-432B-8DAE-1953F412C126}" type="datetimeFigureOut">
              <a:rPr lang="en-US" smtClean="0"/>
              <a:pPr/>
              <a:t>9/27/2021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7371244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radiopaedia.org/articles/midgut_volvulus" TargetMode="External"/><Relationship Id="rId2" Type="http://schemas.openxmlformats.org/officeDocument/2006/relationships/hyperlink" Target="https://radiopaedia.org/articles/corkscrew_sign" TargetMode="External"/><Relationship Id="rId1" Type="http://schemas.openxmlformats.org/officeDocument/2006/relationships/slideLayout" Target="../slideLayouts/slideLayout2.xml"/><Relationship Id="rId4" Type="http://schemas.openxmlformats.org/officeDocument/2006/relationships/hyperlink" Target="https://radiopaedia.org/articles/intestinal-malrotation?lang=us"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radiopaedia.org/articles/target-sign-of-intussusception" TargetMode="External"/><Relationship Id="rId2" Type="http://schemas.openxmlformats.org/officeDocument/2006/relationships/hyperlink" Target="https://radiopaedia.org/articles/intussusception?lang=us"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Fundamental ABDOMENAL cases in pediatric imaging</a:t>
            </a:r>
            <a:endParaRPr lang="en-US" dirty="0"/>
          </a:p>
        </p:txBody>
      </p:sp>
      <p:sp>
        <p:nvSpPr>
          <p:cNvPr id="3" name="Subtitle 2"/>
          <p:cNvSpPr>
            <a:spLocks noGrp="1"/>
          </p:cNvSpPr>
          <p:nvPr>
            <p:ph type="subTitle" idx="1"/>
          </p:nvPr>
        </p:nvSpPr>
        <p:spPr/>
        <p:txBody>
          <a:bodyPr>
            <a:normAutofit/>
          </a:bodyPr>
          <a:lstStyle/>
          <a:p>
            <a:r>
              <a:rPr lang="en-US" dirty="0" smtClean="0"/>
              <a:t>DR. HANA QUDSIEH </a:t>
            </a:r>
          </a:p>
          <a:p>
            <a:r>
              <a:rPr lang="en-US" dirty="0" smtClean="0"/>
              <a:t>MUTAH UNIVERSITY .</a:t>
            </a:r>
            <a:endParaRPr lang="en-US" dirty="0"/>
          </a:p>
        </p:txBody>
      </p:sp>
    </p:spTree>
    <p:extLst>
      <p:ext uri="{BB962C8B-B14F-4D97-AF65-F5344CB8AC3E}">
        <p14:creationId xmlns:p14="http://schemas.microsoft.com/office/powerpoint/2010/main" val="4050765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682" name="Picture 2" descr="https://prod-images.static.radiopaedia.org/slides/61256/Slide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4759" y="82597"/>
            <a:ext cx="9033869" cy="6775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273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0" y="0"/>
            <a:ext cx="11866880" cy="6675120"/>
          </a:xfrm>
          <a:prstGeom prst="rect">
            <a:avLst/>
          </a:prstGeom>
        </p:spPr>
      </p:pic>
    </p:spTree>
    <p:extLst>
      <p:ext uri="{BB962C8B-B14F-4D97-AF65-F5344CB8AC3E}">
        <p14:creationId xmlns:p14="http://schemas.microsoft.com/office/powerpoint/2010/main" val="3857603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s://prod-images.static.radiopaedia.org/slides/61255/Slide3.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9506" y="0"/>
            <a:ext cx="12341506" cy="6849319"/>
          </a:xfrm>
          <a:prstGeom prst="rect">
            <a:avLst/>
          </a:prstGeom>
          <a:solidFill>
            <a:schemeClr val="bg1">
              <a:lumMod val="95000"/>
              <a:lumOff val="5000"/>
            </a:schemeClr>
          </a:solidFill>
        </p:spPr>
      </p:pic>
    </p:spTree>
    <p:extLst>
      <p:ext uri="{BB962C8B-B14F-4D97-AF65-F5344CB8AC3E}">
        <p14:creationId xmlns:p14="http://schemas.microsoft.com/office/powerpoint/2010/main" val="3103561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s://prod-images.static.radiopaedia.org/slides/61253/Slide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2544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solidFill>
                  <a:schemeClr val="accent5"/>
                </a:solidFill>
              </a:rPr>
              <a:t>CASE #2 </a:t>
            </a:r>
          </a:p>
        </p:txBody>
      </p:sp>
      <p:sp>
        <p:nvSpPr>
          <p:cNvPr id="3" name="Content Placeholder 2"/>
          <p:cNvSpPr>
            <a:spLocks noGrp="1"/>
          </p:cNvSpPr>
          <p:nvPr>
            <p:ph idx="1"/>
          </p:nvPr>
        </p:nvSpPr>
        <p:spPr/>
        <p:txBody>
          <a:bodyPr/>
          <a:lstStyle/>
          <a:p>
            <a:endParaRPr lang="en-US" dirty="0" smtClean="0"/>
          </a:p>
          <a:p>
            <a:r>
              <a:rPr lang="en-US" dirty="0" smtClean="0"/>
              <a:t>PREMATURE girl  baby was </a:t>
            </a:r>
            <a:r>
              <a:rPr lang="en-US" dirty="0"/>
              <a:t>admitted to the NICU for supportive care. After 2 days she </a:t>
            </a:r>
            <a:r>
              <a:rPr lang="en-US" dirty="0" smtClean="0"/>
              <a:t>was </a:t>
            </a:r>
            <a:r>
              <a:rPr lang="en-US" dirty="0"/>
              <a:t>noted to have increasing abdominal distention. </a:t>
            </a:r>
            <a:r>
              <a:rPr lang="en-US" dirty="0" smtClean="0"/>
              <a:t>Different abdominal </a:t>
            </a:r>
            <a:r>
              <a:rPr lang="en-US" dirty="0"/>
              <a:t>radiographs </a:t>
            </a:r>
            <a:r>
              <a:rPr lang="en-US" dirty="0" smtClean="0"/>
              <a:t>were ordered</a:t>
            </a:r>
            <a:r>
              <a:rPr lang="en-US" dirty="0"/>
              <a:t>.</a:t>
            </a:r>
          </a:p>
          <a:p>
            <a:endParaRPr lang="en-US" dirty="0" smtClean="0"/>
          </a:p>
          <a:p>
            <a:r>
              <a:rPr lang="en-US" dirty="0" smtClean="0"/>
              <a:t>Name </a:t>
            </a:r>
            <a:r>
              <a:rPr lang="en-US" dirty="0"/>
              <a:t>the major findings on these radiographs. Are there any "can't miss" findings?</a:t>
            </a:r>
          </a:p>
        </p:txBody>
      </p:sp>
    </p:spTree>
    <p:extLst>
      <p:ext uri="{BB962C8B-B14F-4D97-AF65-F5344CB8AC3E}">
        <p14:creationId xmlns:p14="http://schemas.microsoft.com/office/powerpoint/2010/main" val="1074226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s://prod-images.static.radiopaedia.org/images/24740784/bee9c482450ba873cbd01b870bf985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75" y="0"/>
            <a:ext cx="5780050" cy="678758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prod-images.static.radiopaedia.org/images/24740846/067062628cb0ea65fd61d6a7846702_jumbo.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584" y="17707"/>
            <a:ext cx="6324416" cy="67698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76919" y="316871"/>
            <a:ext cx="973343" cy="646331"/>
          </a:xfrm>
          <a:prstGeom prst="rect">
            <a:avLst/>
          </a:prstGeom>
          <a:noFill/>
        </p:spPr>
        <p:txBody>
          <a:bodyPr wrap="none" rtlCol="0">
            <a:spAutoFit/>
          </a:bodyPr>
          <a:lstStyle/>
          <a:p>
            <a:r>
              <a:rPr lang="en-US" dirty="0" smtClean="0"/>
              <a:t>Coned</a:t>
            </a:r>
          </a:p>
          <a:p>
            <a:endParaRPr lang="en-US" dirty="0"/>
          </a:p>
        </p:txBody>
      </p:sp>
    </p:spTree>
    <p:extLst>
      <p:ext uri="{BB962C8B-B14F-4D97-AF65-F5344CB8AC3E}">
        <p14:creationId xmlns:p14="http://schemas.microsoft.com/office/powerpoint/2010/main" val="994586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prod-images.static.radiopaedia.org/images/24740881/9ab4a80435361fe602216d9e1d7a92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0876" y="18839"/>
            <a:ext cx="8582476" cy="6839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909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s://prod-images.static.radiopaedia.org/images/24745034/4537781709788eab4e333b7c7a06c8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3148"/>
            <a:ext cx="5725322" cy="67233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prod-images.static.radiopaedia.org/images/24745036/06773485630466d4f5fc8294eecd18_jumbo.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850" y="-33148"/>
            <a:ext cx="5909558" cy="689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7795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ttps://prod-images.static.radiopaedia.org/images/24740881/9ab4a80435361fe602216d9e1d7a92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2009868"/>
            <a:ext cx="5261389" cy="4747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prod-images.static.radiopaedia.org/images/24740881/9ab4a80435361fe602216d9e1d7a92_jumbo.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121" y="1706880"/>
            <a:ext cx="6280079" cy="503221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8542116" y="1585732"/>
            <a:ext cx="312517" cy="5671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639291" y="3090441"/>
            <a:ext cx="381965" cy="8565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480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p:txBody>
          <a:bodyPr/>
          <a:lstStyle/>
          <a:p>
            <a:r>
              <a:rPr lang="en-US" dirty="0"/>
              <a:t>The patient </a:t>
            </a:r>
            <a:r>
              <a:rPr lang="en-US" dirty="0" smtClean="0"/>
              <a:t> was </a:t>
            </a:r>
            <a:r>
              <a:rPr lang="en-US" dirty="0"/>
              <a:t>managed conservatively and is eventually transferred out the ICU. While on the general pediatrics floor, the patient becomes distended once again and is inconsolable. Repeat abdominal X-ray shows multiple distended loops of large and small bowel. </a:t>
            </a:r>
          </a:p>
        </p:txBody>
      </p:sp>
    </p:spTree>
    <p:extLst>
      <p:ext uri="{BB962C8B-B14F-4D97-AF65-F5344CB8AC3E}">
        <p14:creationId xmlns:p14="http://schemas.microsoft.com/office/powerpoint/2010/main" val="1592694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GOALS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BE ABLE TO RECOGNISE THE RADIOLOGICAL FINDINGS AND DIFFERENTIAL DIAGNOSIS OR EVEN TOP DIAGNOSIS OF THE MAIN PEDIATRIC CASES.</a:t>
            </a:r>
          </a:p>
          <a:p>
            <a:pPr marL="0" indent="0">
              <a:buNone/>
            </a:pPr>
            <a:endParaRPr lang="en-US" dirty="0"/>
          </a:p>
          <a:p>
            <a:pPr marL="0" indent="0">
              <a:buNone/>
            </a:pPr>
            <a:r>
              <a:rPr lang="en-US" dirty="0" smtClean="0"/>
              <a:t>BE CONFIDENT “ NEVER MISS “ THE PEDIATRIC EMERGENCY CASES.</a:t>
            </a:r>
          </a:p>
          <a:p>
            <a:pPr marL="0" indent="0">
              <a:buNone/>
            </a:pPr>
            <a:endParaRPr lang="en-US" dirty="0"/>
          </a:p>
          <a:p>
            <a:pPr marL="0" indent="0">
              <a:buNone/>
            </a:pPr>
            <a:r>
              <a:rPr lang="en-US" dirty="0" smtClean="0"/>
              <a:t>CHOOSE THE BEST INVESTIGATION FOR FURTHER ASSESSMENT ACCORDING TO THE CLINICAL DATA IN THE MAIN PEDIATRIC CASES.</a:t>
            </a:r>
          </a:p>
          <a:p>
            <a:pPr marL="0" indent="0">
              <a:buNone/>
            </a:pPr>
            <a:endParaRPr lang="en-US" dirty="0"/>
          </a:p>
          <a:p>
            <a:pPr marL="0" indent="0">
              <a:buNone/>
            </a:pPr>
            <a:r>
              <a:rPr lang="en-US" dirty="0" smtClean="0"/>
              <a:t>HAVE BRIEF CLINICAL KNOWLADGE ABOUT SELECTED CASES IN PEDIATRIC RADIOLOGY</a:t>
            </a:r>
          </a:p>
          <a:p>
            <a:pPr marL="0" indent="0">
              <a:buNone/>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7354039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42" name="Picture 2" descr="https://prod-images.static.radiopaedia.org/images/24745124/8cb824e760f8588bf24c96d78d5c1d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8338" y="914401"/>
            <a:ext cx="3949643" cy="53952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209968" y="914401"/>
            <a:ext cx="5530603" cy="5607264"/>
          </a:xfrm>
          <a:prstGeom prst="rect">
            <a:avLst/>
          </a:prstGeom>
        </p:spPr>
      </p:pic>
    </p:spTree>
    <p:extLst>
      <p:ext uri="{BB962C8B-B14F-4D97-AF65-F5344CB8AC3E}">
        <p14:creationId xmlns:p14="http://schemas.microsoft.com/office/powerpoint/2010/main" val="797543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NEC : NECROTISING ENTEROCOLITIS WITH PORTAL PNEUMATOSIS AND INTESTINAL PNEUMATOSIS BUT NO PERFORATION OR FREE GAS , HOWEVER SHE DEVELOPED STRICTURE LATER ON.</a:t>
            </a:r>
            <a:endParaRPr lang="en-US" dirty="0"/>
          </a:p>
        </p:txBody>
      </p:sp>
    </p:spTree>
    <p:extLst>
      <p:ext uri="{BB962C8B-B14F-4D97-AF65-F5344CB8AC3E}">
        <p14:creationId xmlns:p14="http://schemas.microsoft.com/office/powerpoint/2010/main" val="3441776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600" dirty="0"/>
              <a:t>LET US REVIEW THE RADIOLOGICAL FINDINGS THAT WE </a:t>
            </a:r>
            <a:r>
              <a:rPr lang="en-US" sz="3600" dirty="0" smtClean="0"/>
              <a:t>COULD </a:t>
            </a:r>
            <a:r>
              <a:rPr lang="en-US" sz="3600" dirty="0"/>
              <a:t>ILLUSTRATE IN </a:t>
            </a:r>
            <a:r>
              <a:rPr lang="en-US" dirty="0"/>
              <a:t/>
            </a:r>
            <a:br>
              <a:rPr lang="en-US" dirty="0"/>
            </a:br>
            <a:endParaRPr lang="en-US" dirty="0"/>
          </a:p>
        </p:txBody>
      </p:sp>
      <p:sp>
        <p:nvSpPr>
          <p:cNvPr id="3" name="Content Placeholder 2"/>
          <p:cNvSpPr>
            <a:spLocks noGrp="1"/>
          </p:cNvSpPr>
          <p:nvPr>
            <p:ph idx="1"/>
          </p:nvPr>
        </p:nvSpPr>
        <p:spPr/>
        <p:txBody>
          <a:bodyPr>
            <a:normAutofit fontScale="40000" lnSpcReduction="20000"/>
          </a:bodyPr>
          <a:lstStyle/>
          <a:p>
            <a:pPr algn="ctr"/>
            <a:r>
              <a:rPr lang="en-US" dirty="0" smtClean="0"/>
              <a:t> </a:t>
            </a:r>
            <a:endParaRPr lang="en-US" sz="4000" dirty="0"/>
          </a:p>
          <a:p>
            <a:pPr marL="0" indent="0" algn="ctr">
              <a:buNone/>
            </a:pPr>
            <a:r>
              <a:rPr lang="en-US" sz="6400" dirty="0" smtClean="0">
                <a:solidFill>
                  <a:srgbClr val="FF0000"/>
                </a:solidFill>
              </a:rPr>
              <a:t>NEC</a:t>
            </a:r>
          </a:p>
          <a:p>
            <a:pPr marL="0" indent="0">
              <a:buNone/>
            </a:pPr>
            <a:r>
              <a:rPr lang="en-US" sz="4000" dirty="0" smtClean="0"/>
              <a:t>DILATED BOWEL LOOPS.</a:t>
            </a:r>
          </a:p>
          <a:p>
            <a:pPr marL="0" indent="0">
              <a:buNone/>
            </a:pPr>
            <a:r>
              <a:rPr lang="en-US" sz="4000" dirty="0" smtClean="0"/>
              <a:t>PNEUMATOSIS INTESTINALIS. </a:t>
            </a:r>
          </a:p>
          <a:p>
            <a:pPr marL="0" indent="0">
              <a:buNone/>
            </a:pPr>
            <a:r>
              <a:rPr lang="en-US" sz="4000" dirty="0" smtClean="0"/>
              <a:t>PORTAL PNEUMATOSIS.</a:t>
            </a:r>
          </a:p>
          <a:p>
            <a:pPr marL="0" indent="0">
              <a:buNone/>
            </a:pPr>
            <a:r>
              <a:rPr lang="en-US" sz="4000" dirty="0" smtClean="0"/>
              <a:t>COMPLICATED NEC</a:t>
            </a:r>
          </a:p>
          <a:p>
            <a:pPr marL="0" indent="0">
              <a:buNone/>
            </a:pPr>
            <a:r>
              <a:rPr lang="en-US" sz="4000" dirty="0" smtClean="0"/>
              <a:t>     A.PERFORATION (ACUTE )FREE GAS :1.CRESENT SHAPE </a:t>
            </a:r>
          </a:p>
          <a:p>
            <a:pPr marL="0" indent="0">
              <a:buNone/>
            </a:pPr>
            <a:r>
              <a:rPr lang="en-US" sz="4000" dirty="0" smtClean="0"/>
              <a:t>                                                                    2. FALCIFORM LIGAMENT SIGN</a:t>
            </a:r>
          </a:p>
          <a:p>
            <a:pPr marL="0" indent="0">
              <a:buNone/>
            </a:pPr>
            <a:r>
              <a:rPr lang="en-US" sz="4000" dirty="0" smtClean="0"/>
              <a:t>                                                                    3.RIGLERS SIGN</a:t>
            </a:r>
          </a:p>
          <a:p>
            <a:pPr marL="0" indent="0">
              <a:buNone/>
            </a:pPr>
            <a:r>
              <a:rPr lang="en-US" sz="4000" dirty="0"/>
              <a:t> </a:t>
            </a:r>
            <a:r>
              <a:rPr lang="en-US" sz="4000" dirty="0" smtClean="0"/>
              <a:t>    B.STRICTURE (CHRONIC)</a:t>
            </a:r>
          </a:p>
          <a:p>
            <a:pPr marL="0" indent="0">
              <a:buNone/>
            </a:pPr>
            <a:endParaRPr lang="en-US" sz="4000" dirty="0" smtClean="0"/>
          </a:p>
        </p:txBody>
      </p:sp>
    </p:spTree>
    <p:extLst>
      <p:ext uri="{BB962C8B-B14F-4D97-AF65-F5344CB8AC3E}">
        <p14:creationId xmlns:p14="http://schemas.microsoft.com/office/powerpoint/2010/main" val="455839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28446"/>
            <a:ext cx="11700522" cy="6581544"/>
          </a:xfrm>
          <a:prstGeom prst="rect">
            <a:avLst/>
          </a:prstGeom>
        </p:spPr>
      </p:pic>
    </p:spTree>
    <p:extLst>
      <p:ext uri="{BB962C8B-B14F-4D97-AF65-F5344CB8AC3E}">
        <p14:creationId xmlns:p14="http://schemas.microsoft.com/office/powerpoint/2010/main" val="36207623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s://prod-images.static.radiopaedia.org/slides/61287/Slide1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5184" y="0"/>
            <a:ext cx="8939167" cy="670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019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s://prod-images.static.radiopaedia.org/slides/61286/Slide1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2116" y="0"/>
            <a:ext cx="9005103" cy="6753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4404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https://prod-images.static.radiopaedia.org/slides/61285/Slide1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9985" y="0"/>
            <a:ext cx="9190299" cy="689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6880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s://prod-images.static.radiopaedia.org/slides/61284/Slide14.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3300" y="113707"/>
            <a:ext cx="8814911" cy="6611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4008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descr="https://prod-images.static.radiopaedia.org/slides/61282/Slide1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1321" y="866785"/>
            <a:ext cx="7768019" cy="5826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201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prod-images.static.radiopaedia.org/slides/61289/Slide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1535"/>
            <a:ext cx="12032055" cy="673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847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200" dirty="0" smtClean="0"/>
              <a:t>SYLLABUS OF ABDOMENAL PEDIATRIC RADIOLOGY 2019</a:t>
            </a:r>
            <a:endParaRPr lang="en-US" sz="3200" dirty="0"/>
          </a:p>
        </p:txBody>
      </p:sp>
      <p:sp>
        <p:nvSpPr>
          <p:cNvPr id="3" name="Content Placeholder 2"/>
          <p:cNvSpPr>
            <a:spLocks noGrp="1"/>
          </p:cNvSpPr>
          <p:nvPr>
            <p:ph idx="1"/>
          </p:nvPr>
        </p:nvSpPr>
        <p:spPr/>
        <p:txBody>
          <a:bodyPr>
            <a:normAutofit fontScale="47500" lnSpcReduction="20000"/>
          </a:bodyPr>
          <a:lstStyle/>
          <a:p>
            <a:r>
              <a:rPr lang="en-US" b="1" dirty="0" smtClean="0">
                <a:solidFill>
                  <a:srgbClr val="FF0000"/>
                </a:solidFill>
              </a:rPr>
              <a:t>GIT :</a:t>
            </a:r>
          </a:p>
          <a:p>
            <a:r>
              <a:rPr lang="en-US" dirty="0" smtClean="0"/>
              <a:t>HYPERTROPHIC PYLORIC STENOSIS.</a:t>
            </a:r>
          </a:p>
          <a:p>
            <a:r>
              <a:rPr lang="en-US" dirty="0" smtClean="0"/>
              <a:t>MIDGUT VOLVOLUS.</a:t>
            </a:r>
          </a:p>
          <a:p>
            <a:r>
              <a:rPr lang="en-US" dirty="0" smtClean="0"/>
              <a:t>MIDGUT MALROTATION</a:t>
            </a:r>
          </a:p>
          <a:p>
            <a:r>
              <a:rPr lang="en-US" dirty="0" smtClean="0"/>
              <a:t>INTUSSCEPTION</a:t>
            </a:r>
          </a:p>
          <a:p>
            <a:r>
              <a:rPr lang="en-US" dirty="0" smtClean="0"/>
              <a:t>HIRSCHPRUNG DISEASE.</a:t>
            </a:r>
          </a:p>
          <a:p>
            <a:r>
              <a:rPr lang="en-US" dirty="0" smtClean="0"/>
              <a:t>DOUDENAL ,JUJENAL AND ILEAL ATRASIA.</a:t>
            </a:r>
          </a:p>
          <a:p>
            <a:r>
              <a:rPr lang="en-US" dirty="0" smtClean="0"/>
              <a:t>ACUTE APPENDICITIS</a:t>
            </a:r>
          </a:p>
          <a:p>
            <a:r>
              <a:rPr lang="en-US" dirty="0" smtClean="0"/>
              <a:t>MECONUIM ILEUS </a:t>
            </a:r>
          </a:p>
          <a:p>
            <a:r>
              <a:rPr lang="en-US" dirty="0" smtClean="0"/>
              <a:t>MECONUIM PLUG SYNDROME.</a:t>
            </a:r>
          </a:p>
          <a:p>
            <a:endParaRPr lang="en-US" dirty="0"/>
          </a:p>
          <a:p>
            <a:r>
              <a:rPr lang="en-US" b="1" dirty="0" smtClean="0">
                <a:solidFill>
                  <a:srgbClr val="FF0000"/>
                </a:solidFill>
              </a:rPr>
              <a:t>URINARY :</a:t>
            </a:r>
          </a:p>
          <a:p>
            <a:r>
              <a:rPr lang="en-US" dirty="0" smtClean="0"/>
              <a:t>NEUROGENIC BLADDER</a:t>
            </a:r>
          </a:p>
          <a:p>
            <a:r>
              <a:rPr lang="en-US" dirty="0" smtClean="0"/>
              <a:t>VUR</a:t>
            </a:r>
          </a:p>
          <a:p>
            <a:endParaRPr lang="en-US" dirty="0"/>
          </a:p>
        </p:txBody>
      </p:sp>
    </p:spTree>
    <p:extLst>
      <p:ext uri="{BB962C8B-B14F-4D97-AF65-F5344CB8AC3E}">
        <p14:creationId xmlns:p14="http://schemas.microsoft.com/office/powerpoint/2010/main" val="827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Necrotizing </a:t>
            </a:r>
            <a:r>
              <a:rPr lang="en-US" dirty="0" err="1"/>
              <a:t>enterocolitis</a:t>
            </a:r>
            <a:r>
              <a:rPr lang="en-US" dirty="0"/>
              <a:t> is a severe bowel inflammation.</a:t>
            </a:r>
            <a:br>
              <a:rPr lang="en-US" dirty="0"/>
            </a:br>
            <a:r>
              <a:rPr lang="en-US" dirty="0"/>
              <a:t>The etiology is not entirely clear and seems to be a combination of </a:t>
            </a:r>
            <a:r>
              <a:rPr lang="en-US" b="1" u="sng" dirty="0">
                <a:solidFill>
                  <a:srgbClr val="FF0000"/>
                </a:solidFill>
              </a:rPr>
              <a:t>immature bowel mucosa, infection and ischemia.</a:t>
            </a:r>
          </a:p>
          <a:p>
            <a:r>
              <a:rPr lang="en-US" dirty="0"/>
              <a:t>Initially radiographs are nonspecific and may only show bowel dilatation.</a:t>
            </a:r>
            <a:br>
              <a:rPr lang="en-US" dirty="0"/>
            </a:br>
            <a:r>
              <a:rPr lang="en-US" dirty="0"/>
              <a:t>Absence of a changing bowel pattern over time is worrisome.</a:t>
            </a:r>
            <a:br>
              <a:rPr lang="en-US" dirty="0"/>
            </a:br>
            <a:r>
              <a:rPr lang="en-US" dirty="0" err="1"/>
              <a:t>Pneumatosis</a:t>
            </a:r>
            <a:r>
              <a:rPr lang="en-US" dirty="0"/>
              <a:t> </a:t>
            </a:r>
            <a:r>
              <a:rPr lang="en-US" dirty="0" err="1"/>
              <a:t>intestinalis</a:t>
            </a:r>
            <a:r>
              <a:rPr lang="en-US" dirty="0"/>
              <a:t> and portal venous air (</a:t>
            </a:r>
            <a:r>
              <a:rPr lang="en-US" dirty="0" err="1"/>
              <a:t>pneumoportogram</a:t>
            </a:r>
            <a:r>
              <a:rPr lang="en-US" dirty="0"/>
              <a:t>) can both be seen on radiographs and with ultrasound.</a:t>
            </a:r>
            <a:br>
              <a:rPr lang="en-US" dirty="0"/>
            </a:br>
            <a:r>
              <a:rPr lang="en-US" dirty="0"/>
              <a:t>The most feared complication is perforation.</a:t>
            </a:r>
          </a:p>
          <a:p>
            <a:pPr marL="0" indent="0">
              <a:buNone/>
            </a:pPr>
            <a:endParaRPr lang="en-US" dirty="0"/>
          </a:p>
        </p:txBody>
      </p:sp>
    </p:spTree>
    <p:extLst>
      <p:ext uri="{BB962C8B-B14F-4D97-AF65-F5344CB8AC3E}">
        <p14:creationId xmlns:p14="http://schemas.microsoft.com/office/powerpoint/2010/main" val="5403903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2466" name="Picture 2" desc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091" y="444827"/>
            <a:ext cx="11981909" cy="6233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065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NEC occurs most often, but not exclusively, in </a:t>
            </a:r>
            <a:r>
              <a:rPr lang="en-US" dirty="0" err="1"/>
              <a:t>prematures</a:t>
            </a:r>
            <a:r>
              <a:rPr lang="en-US" dirty="0"/>
              <a:t>.</a:t>
            </a:r>
            <a:br>
              <a:rPr lang="en-US" dirty="0"/>
            </a:br>
            <a:r>
              <a:rPr lang="en-US" dirty="0"/>
              <a:t>Neonates with severe stress, for example with cardiac disease, are also at risk.</a:t>
            </a:r>
            <a:br>
              <a:rPr lang="en-US" dirty="0"/>
            </a:br>
            <a:r>
              <a:rPr lang="en-US" dirty="0"/>
              <a:t>Clinically, retentions and bloody stools can be a key to the diagnosis.</a:t>
            </a:r>
          </a:p>
        </p:txBody>
      </p:sp>
    </p:spTree>
    <p:extLst>
      <p:ext uri="{BB962C8B-B14F-4D97-AF65-F5344CB8AC3E}">
        <p14:creationId xmlns:p14="http://schemas.microsoft.com/office/powerpoint/2010/main" val="4223641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43035" y="126748"/>
            <a:ext cx="10963165" cy="6166781"/>
          </a:xfrm>
          <a:prstGeom prst="rect">
            <a:avLst/>
          </a:prstGeom>
        </p:spPr>
      </p:pic>
    </p:spTree>
    <p:extLst>
      <p:ext uri="{BB962C8B-B14F-4D97-AF65-F5344CB8AC3E}">
        <p14:creationId xmlns:p14="http://schemas.microsoft.com/office/powerpoint/2010/main" val="14985374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 .</a:t>
            </a:r>
            <a:endParaRPr lang="en-US" dirty="0"/>
          </a:p>
        </p:txBody>
      </p:sp>
      <p:pic>
        <p:nvPicPr>
          <p:cNvPr id="4" name="Picture 3"/>
          <p:cNvPicPr>
            <a:picLocks noChangeAspect="1"/>
          </p:cNvPicPr>
          <p:nvPr/>
        </p:nvPicPr>
        <p:blipFill>
          <a:blip r:embed="rId3"/>
          <a:stretch>
            <a:fillRect/>
          </a:stretch>
        </p:blipFill>
        <p:spPr>
          <a:xfrm>
            <a:off x="1487105" y="239128"/>
            <a:ext cx="9729728" cy="6213758"/>
          </a:xfrm>
          <a:prstGeom prst="rect">
            <a:avLst/>
          </a:prstGeom>
        </p:spPr>
      </p:pic>
    </p:spTree>
    <p:extLst>
      <p:ext uri="{BB962C8B-B14F-4D97-AF65-F5344CB8AC3E}">
        <p14:creationId xmlns:p14="http://schemas.microsoft.com/office/powerpoint/2010/main" val="7920477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3490"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3175" y="0"/>
            <a:ext cx="10700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8063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4514"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4646" y="53330"/>
            <a:ext cx="9713843" cy="653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3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5538"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6872" y="268889"/>
            <a:ext cx="9816592" cy="6492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7470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6562"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09298" y="431603"/>
            <a:ext cx="6174540" cy="627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3347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descr="https://prod-images.static.radiopaedia.org/slides/61283/Slide1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9173" y="81022"/>
            <a:ext cx="9035969" cy="6776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682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solidFill>
                  <a:schemeClr val="accent5"/>
                </a:solidFill>
              </a:rPr>
              <a:t>CASE # 1</a:t>
            </a:r>
          </a:p>
        </p:txBody>
      </p:sp>
      <p:sp>
        <p:nvSpPr>
          <p:cNvPr id="3" name="Content Placeholder 2"/>
          <p:cNvSpPr>
            <a:spLocks noGrp="1"/>
          </p:cNvSpPr>
          <p:nvPr>
            <p:ph idx="1"/>
          </p:nvPr>
        </p:nvSpPr>
        <p:spPr/>
        <p:txBody>
          <a:bodyPr/>
          <a:lstStyle/>
          <a:p>
            <a:r>
              <a:rPr lang="en-US" dirty="0" smtClean="0"/>
              <a:t>ONE MONTH OLD BABY WITH PROJECTILE VOMITING AND POOR WEIGHT GAIN</a:t>
            </a:r>
          </a:p>
          <a:p>
            <a:pPr marL="0" indent="0">
              <a:buNone/>
            </a:pPr>
            <a:endParaRPr lang="en-US" dirty="0"/>
          </a:p>
          <a:p>
            <a:pPr marL="0" indent="0">
              <a:buNone/>
            </a:pPr>
            <a:endParaRPr lang="en-US" dirty="0" smtClean="0"/>
          </a:p>
          <a:p>
            <a:pPr marL="0" indent="0">
              <a:buNone/>
            </a:pPr>
            <a:r>
              <a:rPr lang="en-US" dirty="0" smtClean="0"/>
              <a:t>A. WHAT IS THE  INVESTIGATION YOU WANT TO REQUEST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526319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5"/>
                </a:solidFill>
              </a:rPr>
              <a:t>Case #3 </a:t>
            </a:r>
            <a:endParaRPr lang="en-US" b="1" dirty="0">
              <a:solidFill>
                <a:schemeClr val="accent5"/>
              </a:solidFill>
            </a:endParaRPr>
          </a:p>
        </p:txBody>
      </p:sp>
      <p:sp>
        <p:nvSpPr>
          <p:cNvPr id="8" name="Content Placeholder 7"/>
          <p:cNvSpPr>
            <a:spLocks noGrp="1"/>
          </p:cNvSpPr>
          <p:nvPr>
            <p:ph idx="1"/>
          </p:nvPr>
        </p:nvSpPr>
        <p:spPr/>
        <p:txBody>
          <a:bodyPr/>
          <a:lstStyle/>
          <a:p>
            <a:r>
              <a:rPr lang="en-US" smtClean="0"/>
              <a:t>6 WEEK OLD </a:t>
            </a:r>
            <a:r>
              <a:rPr lang="en-US" dirty="0" smtClean="0"/>
              <a:t>BOY WITH BILLIOUS VOMITING</a:t>
            </a:r>
            <a:endParaRPr lang="en-US" dirty="0"/>
          </a:p>
        </p:txBody>
      </p:sp>
    </p:spTree>
    <p:extLst>
      <p:ext uri="{BB962C8B-B14F-4D97-AF65-F5344CB8AC3E}">
        <p14:creationId xmlns:p14="http://schemas.microsoft.com/office/powerpoint/2010/main" val="19693025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srcRect l="-2084" t="23346" r="617"/>
          <a:stretch/>
        </p:blipFill>
        <p:spPr>
          <a:xfrm>
            <a:off x="-219075" y="9525"/>
            <a:ext cx="12525375" cy="6935784"/>
          </a:xfrm>
          <a:prstGeom prst="rect">
            <a:avLst/>
          </a:prstGeom>
          <a:ln>
            <a:solidFill>
              <a:schemeClr val="bg1"/>
            </a:solidFill>
          </a:ln>
        </p:spPr>
      </p:pic>
    </p:spTree>
    <p:extLst>
      <p:ext uri="{BB962C8B-B14F-4D97-AF65-F5344CB8AC3E}">
        <p14:creationId xmlns:p14="http://schemas.microsoft.com/office/powerpoint/2010/main" val="1448904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descr="https://prod-images.static.radiopaedia.org/images/3052746/e16a3e022e5f05bf0883b7b0cb4866_jumb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21978" y="1414"/>
            <a:ext cx="7122777" cy="68565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85509" y="81481"/>
            <a:ext cx="2110451" cy="6491335"/>
          </a:xfrm>
          <a:prstGeom prst="rect">
            <a:avLst/>
          </a:prstGeom>
        </p:spPr>
      </p:pic>
      <p:sp>
        <p:nvSpPr>
          <p:cNvPr id="3" name="TextBox 2"/>
          <p:cNvSpPr txBox="1"/>
          <p:nvPr/>
        </p:nvSpPr>
        <p:spPr>
          <a:xfrm>
            <a:off x="727788" y="6158204"/>
            <a:ext cx="1319592" cy="369332"/>
          </a:xfrm>
          <a:prstGeom prst="rect">
            <a:avLst/>
          </a:prstGeom>
          <a:noFill/>
        </p:spPr>
        <p:txBody>
          <a:bodyPr wrap="none" rtlCol="0">
            <a:spAutoFit/>
          </a:bodyPr>
          <a:lstStyle/>
          <a:p>
            <a:r>
              <a:rPr lang="en-US" dirty="0" smtClean="0"/>
              <a:t>corkscrew</a:t>
            </a:r>
            <a:endParaRPr lang="en-US" dirty="0"/>
          </a:p>
        </p:txBody>
      </p:sp>
    </p:spTree>
    <p:extLst>
      <p:ext uri="{BB962C8B-B14F-4D97-AF65-F5344CB8AC3E}">
        <p14:creationId xmlns:p14="http://schemas.microsoft.com/office/powerpoint/2010/main" val="12769444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1934825" cy="6858000"/>
          </a:xfrm>
          <a:prstGeom prst="rect">
            <a:avLst/>
          </a:prstGeom>
        </p:spPr>
      </p:pic>
    </p:spTree>
    <p:extLst>
      <p:ext uri="{BB962C8B-B14F-4D97-AF65-F5344CB8AC3E}">
        <p14:creationId xmlns:p14="http://schemas.microsoft.com/office/powerpoint/2010/main" val="31418924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r>
              <a:rPr lang="en-US" dirty="0" smtClean="0"/>
              <a:t>Findings:</a:t>
            </a:r>
            <a:endParaRPr lang="en-US" dirty="0"/>
          </a:p>
          <a:p>
            <a:r>
              <a:rPr lang="en-US" dirty="0"/>
              <a:t>Contrast has been administered via a nasogastric tube to a child who presents with acute onset of bilious vomiting and abdominal pain.</a:t>
            </a:r>
          </a:p>
          <a:p>
            <a:r>
              <a:rPr lang="en-US" dirty="0"/>
              <a:t>It passes from the stomach into the duodenum. </a:t>
            </a:r>
          </a:p>
          <a:p>
            <a:r>
              <a:rPr lang="en-US" dirty="0"/>
              <a:t>The DJ flexure should usually be located to the left of midline at the level of the duodenal cap. Here it is not, indicating that there is malrotation.</a:t>
            </a:r>
          </a:p>
          <a:p>
            <a:r>
              <a:rPr lang="en-US" dirty="0"/>
              <a:t>The lumen is narrowed and passes directly inferiorly in a </a:t>
            </a:r>
            <a:r>
              <a:rPr lang="en-US" dirty="0">
                <a:hlinkClick r:id="rId2" tooltip="Corkscrew sign"/>
              </a:rPr>
              <a:t>corkscrew pattern</a:t>
            </a:r>
            <a:r>
              <a:rPr lang="en-US" dirty="0"/>
              <a:t>. Findings are of </a:t>
            </a:r>
            <a:r>
              <a:rPr lang="en-US" dirty="0" err="1">
                <a:hlinkClick r:id="rId3" tooltip="Midgut volvulus"/>
              </a:rPr>
              <a:t>midgut</a:t>
            </a:r>
            <a:r>
              <a:rPr lang="en-US" dirty="0">
                <a:hlinkClick r:id="rId3" tooltip="Midgut volvulus"/>
              </a:rPr>
              <a:t> volvulus</a:t>
            </a:r>
            <a:r>
              <a:rPr lang="en-US" dirty="0"/>
              <a:t> secondary to </a:t>
            </a:r>
            <a:r>
              <a:rPr lang="en-US" dirty="0">
                <a:hlinkClick r:id="rId4" tooltip="Intestinal malrotation"/>
              </a:rPr>
              <a:t>intestinal malrotation</a:t>
            </a:r>
            <a:r>
              <a:rPr lang="en-US" dirty="0"/>
              <a:t>.</a:t>
            </a:r>
          </a:p>
          <a:p>
            <a:endParaRPr lang="en-US" dirty="0"/>
          </a:p>
        </p:txBody>
      </p:sp>
    </p:spTree>
    <p:extLst>
      <p:ext uri="{BB962C8B-B14F-4D97-AF65-F5344CB8AC3E}">
        <p14:creationId xmlns:p14="http://schemas.microsoft.com/office/powerpoint/2010/main" val="19900325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83348"/>
            <a:ext cx="8610600" cy="1293028"/>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5250" y="0"/>
            <a:ext cx="11858625" cy="6743700"/>
          </a:xfrm>
          <a:prstGeom prst="rect">
            <a:avLst/>
          </a:prstGeom>
        </p:spPr>
      </p:pic>
    </p:spTree>
    <p:extLst>
      <p:ext uri="{BB962C8B-B14F-4D97-AF65-F5344CB8AC3E}">
        <p14:creationId xmlns:p14="http://schemas.microsoft.com/office/powerpoint/2010/main" val="27763705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descr="https://prod-images.static.radiopaedia.org/slides/61370/Slide17.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258"/>
            <a:ext cx="12192000" cy="685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7981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1839575" cy="6762750"/>
          </a:xfrm>
          <a:prstGeom prst="rect">
            <a:avLst/>
          </a:prstGeom>
        </p:spPr>
      </p:pic>
    </p:spTree>
    <p:extLst>
      <p:ext uri="{BB962C8B-B14F-4D97-AF65-F5344CB8AC3E}">
        <p14:creationId xmlns:p14="http://schemas.microsoft.com/office/powerpoint/2010/main" val="29319870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descr="https://prod-images.static.radiopaedia.org/slides/61371/Slide18.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9525"/>
            <a:ext cx="121253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672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b="1" i="1" dirty="0" smtClean="0"/>
              <a:t>Left image </a:t>
            </a:r>
            <a:r>
              <a:rPr lang="en-US" b="1" i="1" dirty="0"/>
              <a:t/>
            </a:r>
            <a:br>
              <a:rPr lang="en-US" b="1" i="1" dirty="0"/>
            </a:br>
            <a:r>
              <a:rPr lang="en-US" dirty="0"/>
              <a:t>Normal situation with the duodenum retroperitoneal.</a:t>
            </a:r>
            <a:br>
              <a:rPr lang="en-US" dirty="0"/>
            </a:br>
            <a:r>
              <a:rPr lang="en-US" dirty="0" err="1"/>
              <a:t>Treitz</a:t>
            </a:r>
            <a:r>
              <a:rPr lang="en-US" dirty="0"/>
              <a:t> ligament is on the left side of the spine.</a:t>
            </a:r>
            <a:br>
              <a:rPr lang="en-US" dirty="0"/>
            </a:br>
            <a:r>
              <a:rPr lang="en-US" dirty="0"/>
              <a:t>The small intestine is predominantly on the left.</a:t>
            </a:r>
            <a:br>
              <a:rPr lang="en-US" dirty="0"/>
            </a:br>
            <a:r>
              <a:rPr lang="en-US" dirty="0"/>
              <a:t>The cecum is in the right lower quadrant</a:t>
            </a:r>
            <a:br>
              <a:rPr lang="en-US" dirty="0"/>
            </a:br>
            <a:r>
              <a:rPr lang="en-US" dirty="0"/>
              <a:t>There is a long mesentery.</a:t>
            </a:r>
          </a:p>
          <a:p>
            <a:r>
              <a:rPr lang="en-US" b="1" i="1" dirty="0" smtClean="0"/>
              <a:t>Middle image </a:t>
            </a:r>
            <a:r>
              <a:rPr lang="en-US" dirty="0"/>
              <a:t/>
            </a:r>
            <a:br>
              <a:rPr lang="en-US" dirty="0"/>
            </a:br>
            <a:r>
              <a:rPr lang="en-US" dirty="0"/>
              <a:t>Displacement of </a:t>
            </a:r>
            <a:r>
              <a:rPr lang="en-US" dirty="0" err="1"/>
              <a:t>Treitz</a:t>
            </a:r>
            <a:r>
              <a:rPr lang="en-US" dirty="0"/>
              <a:t> inferiorly and rightward.</a:t>
            </a:r>
            <a:br>
              <a:rPr lang="en-US" dirty="0"/>
            </a:br>
            <a:r>
              <a:rPr lang="en-US" dirty="0"/>
              <a:t>The small intestine is found predominantly on the right.</a:t>
            </a:r>
            <a:br>
              <a:rPr lang="en-US" dirty="0"/>
            </a:br>
            <a:r>
              <a:rPr lang="en-US" dirty="0"/>
              <a:t>Fibrous bands course over the vertical portion of the duodenum causing obstruction.</a:t>
            </a:r>
            <a:br>
              <a:rPr lang="en-US" dirty="0"/>
            </a:br>
            <a:r>
              <a:rPr lang="en-US" dirty="0"/>
              <a:t/>
            </a:r>
            <a:br>
              <a:rPr lang="en-US" dirty="0"/>
            </a:br>
            <a:endParaRPr lang="en-US" dirty="0"/>
          </a:p>
          <a:p>
            <a:r>
              <a:rPr lang="en-US" b="1" i="1" dirty="0" smtClean="0"/>
              <a:t>Right image </a:t>
            </a:r>
            <a:r>
              <a:rPr lang="en-US" dirty="0"/>
              <a:t/>
            </a:r>
            <a:br>
              <a:rPr lang="en-US" dirty="0"/>
            </a:br>
            <a:r>
              <a:rPr lang="en-US" dirty="0"/>
              <a:t>Volvulus due to short mesentery. Ischemic bowel.</a:t>
            </a:r>
          </a:p>
          <a:p>
            <a:endParaRPr lang="en-US" dirty="0"/>
          </a:p>
        </p:txBody>
      </p:sp>
    </p:spTree>
    <p:extLst>
      <p:ext uri="{BB962C8B-B14F-4D97-AF65-F5344CB8AC3E}">
        <p14:creationId xmlns:p14="http://schemas.microsoft.com/office/powerpoint/2010/main" val="1791049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p:txBody>
          <a:bodyPr/>
          <a:lstStyle/>
          <a:p>
            <a:r>
              <a:rPr lang="en-US" sz="2400" dirty="0" smtClean="0"/>
              <a:t> 'projectile </a:t>
            </a:r>
            <a:r>
              <a:rPr lang="en-US" sz="2400" dirty="0"/>
              <a:t>vomiting</a:t>
            </a:r>
            <a:r>
              <a:rPr lang="en-US" sz="2400" dirty="0" smtClean="0"/>
              <a:t>'.!!!!!!!!   </a:t>
            </a:r>
            <a:r>
              <a:rPr lang="en-US" sz="2400" dirty="0" err="1" smtClean="0"/>
              <a:t>mmmmmm</a:t>
            </a:r>
            <a:r>
              <a:rPr lang="en-US" sz="2400" dirty="0" smtClean="0"/>
              <a:t> </a:t>
            </a:r>
          </a:p>
          <a:p>
            <a:pPr marL="0" indent="0">
              <a:buNone/>
            </a:pPr>
            <a:endParaRPr lang="en-US" sz="2400" dirty="0"/>
          </a:p>
          <a:p>
            <a:pPr marL="0" indent="0">
              <a:buNone/>
            </a:pPr>
            <a:r>
              <a:rPr lang="en-US" sz="2400" dirty="0" smtClean="0"/>
              <a:t>You have to think about hypertrophic pyloric stenosis </a:t>
            </a:r>
          </a:p>
          <a:p>
            <a:pPr marL="0" indent="0">
              <a:buNone/>
            </a:pPr>
            <a:r>
              <a:rPr lang="en-US" sz="2400" dirty="0" smtClean="0"/>
              <a:t>Other </a:t>
            </a:r>
            <a:r>
              <a:rPr lang="en-US" sz="2400" dirty="0"/>
              <a:t> </a:t>
            </a:r>
            <a:r>
              <a:rPr lang="en-US" sz="2400" dirty="0" smtClean="0"/>
              <a:t>differential includes intestinal </a:t>
            </a:r>
            <a:r>
              <a:rPr lang="en-US" sz="2400" dirty="0"/>
              <a:t>atresia, </a:t>
            </a:r>
            <a:r>
              <a:rPr lang="en-US" sz="2400" dirty="0" smtClean="0"/>
              <a:t>gastro esophageal </a:t>
            </a:r>
            <a:r>
              <a:rPr lang="en-US" sz="2400" dirty="0"/>
              <a:t>reflux and gastroenteritis</a:t>
            </a:r>
            <a:r>
              <a:rPr lang="en-US" sz="2400" dirty="0" smtClean="0"/>
              <a:t>.</a:t>
            </a:r>
          </a:p>
          <a:p>
            <a:pPr marL="0" indent="0">
              <a:buNone/>
            </a:pPr>
            <a:r>
              <a:rPr lang="en-US" sz="2400" dirty="0" smtClean="0"/>
              <a:t> </a:t>
            </a:r>
            <a:r>
              <a:rPr lang="en-US" sz="2400" dirty="0"/>
              <a:t>Ultrasound of the pylorus should be the next imaging study</a:t>
            </a:r>
            <a:r>
              <a:rPr lang="en-US" dirty="0"/>
              <a:t>.</a:t>
            </a:r>
          </a:p>
        </p:txBody>
      </p:sp>
    </p:spTree>
    <p:extLst>
      <p:ext uri="{BB962C8B-B14F-4D97-AF65-F5344CB8AC3E}">
        <p14:creationId xmlns:p14="http://schemas.microsoft.com/office/powerpoint/2010/main" val="18248596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descr="https://prod-images.static.radiopaedia.org/slides/61372/Slide1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825" y="0"/>
            <a:ext cx="11963400" cy="671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87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descr="https://prod-images.static.radiopaedia.org/slides/61375/Slide2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1925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0298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9634"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9944" y="352425"/>
            <a:ext cx="11956146" cy="6276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9125" y="1238250"/>
            <a:ext cx="248786" cy="646331"/>
          </a:xfrm>
          <a:prstGeom prst="rect">
            <a:avLst/>
          </a:prstGeom>
          <a:noFill/>
        </p:spPr>
        <p:txBody>
          <a:bodyPr wrap="none" rtlCol="0">
            <a:spAutoFit/>
          </a:bodyPr>
          <a:lstStyle/>
          <a:p>
            <a:r>
              <a:rPr lang="en-US" dirty="0" smtClean="0"/>
              <a:t> </a:t>
            </a:r>
            <a:endParaRPr lang="en-US" dirty="0"/>
          </a:p>
          <a:p>
            <a:endParaRPr lang="en-US" dirty="0"/>
          </a:p>
        </p:txBody>
      </p:sp>
      <p:sp>
        <p:nvSpPr>
          <p:cNvPr id="4" name="TextBox 3"/>
          <p:cNvSpPr txBox="1"/>
          <p:nvPr/>
        </p:nvSpPr>
        <p:spPr>
          <a:xfrm>
            <a:off x="6162676" y="485776"/>
            <a:ext cx="3781424" cy="923330"/>
          </a:xfrm>
          <a:prstGeom prst="rect">
            <a:avLst/>
          </a:prstGeom>
          <a:noFill/>
        </p:spPr>
        <p:txBody>
          <a:bodyPr wrap="square" rtlCol="0">
            <a:spAutoFit/>
          </a:bodyPr>
          <a:lstStyle/>
          <a:p>
            <a:r>
              <a:rPr lang="en-US" dirty="0"/>
              <a:t>MALROTATION NO VOLVOLUS</a:t>
            </a:r>
          </a:p>
          <a:p>
            <a:endParaRPr lang="en-US" dirty="0" smtClean="0"/>
          </a:p>
          <a:p>
            <a:endParaRPr lang="en-US" dirty="0"/>
          </a:p>
        </p:txBody>
      </p:sp>
    </p:spTree>
    <p:extLst>
      <p:ext uri="{BB962C8B-B14F-4D97-AF65-F5344CB8AC3E}">
        <p14:creationId xmlns:p14="http://schemas.microsoft.com/office/powerpoint/2010/main" val="14127586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malrotation will become symptomatic only when a volvulus occurs due to the short mesentery or when the Ladd's band obstruct the duodenum</a:t>
            </a:r>
          </a:p>
          <a:p>
            <a:r>
              <a:rPr lang="en-US" dirty="0"/>
              <a:t>Both presentations are most common in the neonatal period.</a:t>
            </a:r>
          </a:p>
          <a:p>
            <a:r>
              <a:rPr lang="en-US" dirty="0"/>
              <a:t>However sometimes it can also present later in life, </a:t>
            </a:r>
            <a:r>
              <a:rPr lang="en-US" dirty="0" smtClean="0"/>
              <a:t> </a:t>
            </a:r>
            <a:endParaRPr lang="en-US" dirty="0"/>
          </a:p>
          <a:p>
            <a:r>
              <a:rPr lang="en-US" dirty="0"/>
              <a:t>Acute </a:t>
            </a:r>
            <a:r>
              <a:rPr lang="en-US" dirty="0" smtClean="0"/>
              <a:t>volvulus </a:t>
            </a:r>
            <a:r>
              <a:rPr lang="en-US" dirty="0"/>
              <a:t>is a life-threatening presentation and requires prompt surgical intervention.</a:t>
            </a:r>
          </a:p>
          <a:p>
            <a:endParaRPr lang="en-US" dirty="0"/>
          </a:p>
        </p:txBody>
      </p:sp>
    </p:spTree>
    <p:extLst>
      <p:ext uri="{BB962C8B-B14F-4D97-AF65-F5344CB8AC3E}">
        <p14:creationId xmlns:p14="http://schemas.microsoft.com/office/powerpoint/2010/main" val="40645001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080" y="0"/>
            <a:ext cx="10668120" cy="6716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85950" y="523875"/>
            <a:ext cx="6798656" cy="646331"/>
          </a:xfrm>
          <a:prstGeom prst="rect">
            <a:avLst/>
          </a:prstGeom>
          <a:noFill/>
        </p:spPr>
        <p:txBody>
          <a:bodyPr wrap="none" rtlCol="0">
            <a:spAutoFit/>
          </a:bodyPr>
          <a:lstStyle/>
          <a:p>
            <a:r>
              <a:rPr lang="en-US" dirty="0" smtClean="0">
                <a:solidFill>
                  <a:schemeClr val="bg1"/>
                </a:solidFill>
              </a:rPr>
              <a:t>ANOTHER CASE OF  MALROTATION WITH MIDGUT VOLVULUS</a:t>
            </a:r>
          </a:p>
          <a:p>
            <a:endParaRPr lang="en-US" dirty="0">
              <a:solidFill>
                <a:schemeClr val="bg1"/>
              </a:solidFill>
            </a:endParaRPr>
          </a:p>
        </p:txBody>
      </p:sp>
      <p:sp>
        <p:nvSpPr>
          <p:cNvPr id="4" name="TextBox 3"/>
          <p:cNvSpPr txBox="1"/>
          <p:nvPr/>
        </p:nvSpPr>
        <p:spPr>
          <a:xfrm rot="10800000">
            <a:off x="10839450" y="2714625"/>
            <a:ext cx="1219200" cy="1569660"/>
          </a:xfrm>
          <a:prstGeom prst="rect">
            <a:avLst/>
          </a:prstGeom>
          <a:noFill/>
        </p:spPr>
        <p:txBody>
          <a:bodyPr wrap="square" rtlCol="0">
            <a:spAutoFit/>
          </a:bodyPr>
          <a:lstStyle/>
          <a:p>
            <a:r>
              <a:rPr lang="en-US" sz="9600" dirty="0" smtClean="0"/>
              <a:t>3</a:t>
            </a:r>
            <a:endParaRPr lang="en-US" sz="9600" dirty="0"/>
          </a:p>
        </p:txBody>
      </p:sp>
    </p:spTree>
    <p:extLst>
      <p:ext uri="{BB962C8B-B14F-4D97-AF65-F5344CB8AC3E}">
        <p14:creationId xmlns:p14="http://schemas.microsoft.com/office/powerpoint/2010/main" val="28155759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92D050"/>
                </a:solidFill>
              </a:rPr>
              <a:t>CASE#4</a:t>
            </a:r>
            <a:endParaRPr lang="en-US" b="1" dirty="0">
              <a:solidFill>
                <a:srgbClr val="92D050"/>
              </a:solidFill>
            </a:endParaRPr>
          </a:p>
        </p:txBody>
      </p:sp>
      <p:sp>
        <p:nvSpPr>
          <p:cNvPr id="3" name="Content Placeholder 2"/>
          <p:cNvSpPr>
            <a:spLocks noGrp="1"/>
          </p:cNvSpPr>
          <p:nvPr>
            <p:ph idx="1"/>
          </p:nvPr>
        </p:nvSpPr>
        <p:spPr/>
        <p:txBody>
          <a:bodyPr/>
          <a:lstStyle/>
          <a:p>
            <a:r>
              <a:rPr lang="en-US" dirty="0" smtClean="0"/>
              <a:t>16 MONTHS OLD GIRL WITH ABDOMENAL PAIN AND DISTENSION, VOMITING AND RED JELLY STOOL.</a:t>
            </a:r>
            <a:endParaRPr lang="en-US" dirty="0"/>
          </a:p>
        </p:txBody>
      </p:sp>
    </p:spTree>
    <p:extLst>
      <p:ext uri="{BB962C8B-B14F-4D97-AF65-F5344CB8AC3E}">
        <p14:creationId xmlns:p14="http://schemas.microsoft.com/office/powerpoint/2010/main" val="20278696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descr="https://prod-images.static.radiopaedia.org/images/25732/89d158dd73fff6904c8b9c7cfe3fe6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58810" y="381966"/>
            <a:ext cx="5882572" cy="588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5821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descr="https://prod-images.static.radiopaedia.org/images/25734/5d8be1e2fc6eb6641191f7c53a0acc_big_gallery.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83843" y="127935"/>
            <a:ext cx="6090304" cy="6090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9013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descr="https://prod-images.static.radiopaedia.org/images/246906/d4bfc58ab75da77d09a96bc4615082_galler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81194" y="568006"/>
            <a:ext cx="4434542" cy="593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0763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descr="https://prod-images.static.radiopaedia.org/images/6084407/1672552b68cb6d5548babce1fd5a80_jumb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16684" y="556199"/>
            <a:ext cx="6159752" cy="615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822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prod-images.static.radiopaedia.org/images/23866332/00f1243f25c57dad03d440119c5cb5_big_gallery.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644" y="0"/>
            <a:ext cx="12026096" cy="67790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26733" y="1186004"/>
            <a:ext cx="769763" cy="369332"/>
          </a:xfrm>
          <a:prstGeom prst="rect">
            <a:avLst/>
          </a:prstGeom>
          <a:noFill/>
        </p:spPr>
        <p:txBody>
          <a:bodyPr wrap="none" rtlCol="0">
            <a:spAutoFit/>
          </a:bodyPr>
          <a:lstStyle/>
          <a:p>
            <a:r>
              <a:rPr lang="en-US" dirty="0" smtClean="0"/>
              <a:t>LIVER</a:t>
            </a:r>
            <a:endParaRPr lang="en-US" dirty="0"/>
          </a:p>
        </p:txBody>
      </p:sp>
      <p:sp>
        <p:nvSpPr>
          <p:cNvPr id="4" name="TextBox 3"/>
          <p:cNvSpPr txBox="1"/>
          <p:nvPr/>
        </p:nvSpPr>
        <p:spPr>
          <a:xfrm>
            <a:off x="4155541" y="2299580"/>
            <a:ext cx="519694" cy="369332"/>
          </a:xfrm>
          <a:prstGeom prst="rect">
            <a:avLst/>
          </a:prstGeom>
          <a:noFill/>
        </p:spPr>
        <p:txBody>
          <a:bodyPr wrap="none" rtlCol="0">
            <a:spAutoFit/>
          </a:bodyPr>
          <a:lstStyle/>
          <a:p>
            <a:r>
              <a:rPr lang="en-US" dirty="0" smtClean="0"/>
              <a:t>GB</a:t>
            </a:r>
            <a:endParaRPr lang="en-US" dirty="0"/>
          </a:p>
        </p:txBody>
      </p:sp>
    </p:spTree>
    <p:extLst>
      <p:ext uri="{BB962C8B-B14F-4D97-AF65-F5344CB8AC3E}">
        <p14:creationId xmlns:p14="http://schemas.microsoft.com/office/powerpoint/2010/main" val="8307617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X-rays demonstrate a large soft tissue opacity in the right upper quadrant which appears to bulge into what is presumably the transverse colon.</a:t>
            </a:r>
          </a:p>
          <a:p>
            <a:r>
              <a:rPr lang="en-US" dirty="0"/>
              <a:t>Ultrasound confirms an </a:t>
            </a:r>
            <a:r>
              <a:rPr lang="en-US" dirty="0">
                <a:hlinkClick r:id="rId2" tooltip="Intussusception"/>
              </a:rPr>
              <a:t>intussusception</a:t>
            </a:r>
            <a:r>
              <a:rPr lang="en-US" dirty="0"/>
              <a:t> with a nice example of a </a:t>
            </a:r>
            <a:r>
              <a:rPr lang="en-US" dirty="0">
                <a:hlinkClick r:id="rId3"/>
              </a:rPr>
              <a:t>target sign</a:t>
            </a:r>
            <a:r>
              <a:rPr lang="en-US" dirty="0"/>
              <a:t>. The intussusception was reduced with an air enema. </a:t>
            </a:r>
          </a:p>
          <a:p>
            <a:endParaRPr lang="en-US" dirty="0"/>
          </a:p>
        </p:txBody>
      </p:sp>
    </p:spTree>
    <p:extLst>
      <p:ext uri="{BB962C8B-B14F-4D97-AF65-F5344CB8AC3E}">
        <p14:creationId xmlns:p14="http://schemas.microsoft.com/office/powerpoint/2010/main" val="23924733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t>TARGET SIGN   OR     PSEUDO KIDNEY SIGN</a:t>
            </a:r>
            <a:endParaRPr lang="en-US" sz="3200" dirty="0"/>
          </a:p>
        </p:txBody>
      </p:sp>
      <p:pic>
        <p:nvPicPr>
          <p:cNvPr id="32770" name="Picture 2" descr="https://prod-images.static.radiopaedia.org/images/1031/50d36a97c8823bbd2e569dcc25fe83_big_gallery.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3584" y="1849057"/>
            <a:ext cx="2851183" cy="470221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Target sign&#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274" y="2038206"/>
            <a:ext cx="4323916" cy="432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1401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intussusception</a:t>
            </a:r>
            <a:endParaRPr lang="en-US" dirty="0"/>
          </a:p>
        </p:txBody>
      </p:sp>
      <p:sp>
        <p:nvSpPr>
          <p:cNvPr id="3" name="Content Placeholder 2"/>
          <p:cNvSpPr>
            <a:spLocks noGrp="1"/>
          </p:cNvSpPr>
          <p:nvPr>
            <p:ph idx="1"/>
          </p:nvPr>
        </p:nvSpPr>
        <p:spPr/>
        <p:txBody>
          <a:bodyPr/>
          <a:lstStyle/>
          <a:p>
            <a:endParaRPr lang="en-US" dirty="0" smtClean="0"/>
          </a:p>
          <a:p>
            <a:r>
              <a:rPr lang="en-US" dirty="0"/>
              <a:t> Age of presentation is usually 3 months to 24 months. Pathologic intussusception is associated with a lead point such as a tumor, </a:t>
            </a:r>
            <a:r>
              <a:rPr lang="en-US" dirty="0" err="1"/>
              <a:t>inspissated</a:t>
            </a:r>
            <a:r>
              <a:rPr lang="en-US" dirty="0"/>
              <a:t> feces (cystic fibrosis) or lymphoma, often in older child greater than age 2. Symptoms include </a:t>
            </a:r>
            <a:r>
              <a:rPr lang="en-US" dirty="0" err="1"/>
              <a:t>crampy</a:t>
            </a:r>
            <a:r>
              <a:rPr lang="en-US" dirty="0"/>
              <a:t> abdominal pain, bloody stools, and vomiting. Treatment is fluoroscopically guided reduction with air or fluid enema or surgery if unreducible. </a:t>
            </a:r>
          </a:p>
        </p:txBody>
      </p:sp>
    </p:spTree>
    <p:extLst>
      <p:ext uri="{BB962C8B-B14F-4D97-AF65-F5344CB8AC3E}">
        <p14:creationId xmlns:p14="http://schemas.microsoft.com/office/powerpoint/2010/main" val="28521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a:t> </a:t>
            </a:r>
            <a:r>
              <a:rPr lang="en-US" sz="2400" dirty="0" smtClean="0"/>
              <a:t>It is</a:t>
            </a:r>
            <a:r>
              <a:rPr lang="en-US" sz="2400" b="1" dirty="0" smtClean="0"/>
              <a:t> invagination of a segment </a:t>
            </a:r>
            <a:r>
              <a:rPr lang="en-US" sz="2400" b="1" dirty="0"/>
              <a:t>of bowel (the </a:t>
            </a:r>
            <a:r>
              <a:rPr lang="en-US" sz="2400" b="1" dirty="0" err="1"/>
              <a:t>intussusceptum</a:t>
            </a:r>
            <a:r>
              <a:rPr lang="en-US" sz="2400" b="1" dirty="0"/>
              <a:t>) into another, usually more distal, segment of bowel (the </a:t>
            </a:r>
            <a:r>
              <a:rPr lang="en-US" sz="2400" b="1" dirty="0" err="1"/>
              <a:t>intussuscipiens</a:t>
            </a:r>
            <a:r>
              <a:rPr lang="en-US" sz="2400" b="1" dirty="0" smtClean="0"/>
              <a:t>)</a:t>
            </a:r>
            <a:endParaRPr lang="en-US" sz="2400" b="1" dirty="0"/>
          </a:p>
          <a:p>
            <a:r>
              <a:rPr lang="en-US" sz="2400" b="1" dirty="0"/>
              <a:t>·</a:t>
            </a:r>
            <a:r>
              <a:rPr lang="en-US" sz="2400" dirty="0"/>
              <a:t>    </a:t>
            </a:r>
            <a:r>
              <a:rPr lang="en-US" sz="2400" b="1" dirty="0"/>
              <a:t>If not reduced, edema, ischemia and bowel obstruction (usually partial) ensue with necrosis of bowel</a:t>
            </a:r>
          </a:p>
          <a:p>
            <a:pPr marL="0" indent="0">
              <a:buNone/>
            </a:pPr>
            <a:endParaRPr lang="en-US" sz="2400" b="1" dirty="0"/>
          </a:p>
        </p:txBody>
      </p:sp>
    </p:spTree>
    <p:extLst>
      <p:ext uri="{BB962C8B-B14F-4D97-AF65-F5344CB8AC3E}">
        <p14:creationId xmlns:p14="http://schemas.microsoft.com/office/powerpoint/2010/main" val="14882642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5"/>
                </a:solidFill>
              </a:rPr>
              <a:t>CASE #5</a:t>
            </a:r>
            <a:endParaRPr lang="en-US" b="1" dirty="0">
              <a:solidFill>
                <a:schemeClr val="accent5"/>
              </a:solidFill>
            </a:endParaRPr>
          </a:p>
        </p:txBody>
      </p:sp>
      <p:sp>
        <p:nvSpPr>
          <p:cNvPr id="3" name="Content Placeholder 2"/>
          <p:cNvSpPr>
            <a:spLocks noGrp="1"/>
          </p:cNvSpPr>
          <p:nvPr>
            <p:ph idx="1"/>
          </p:nvPr>
        </p:nvSpPr>
        <p:spPr/>
        <p:txBody>
          <a:bodyPr/>
          <a:lstStyle/>
          <a:p>
            <a:r>
              <a:rPr lang="en-US" dirty="0" smtClean="0"/>
              <a:t>2 m old male with chronic constipation.</a:t>
            </a:r>
            <a:endParaRPr lang="en-US" dirty="0"/>
          </a:p>
        </p:txBody>
      </p:sp>
    </p:spTree>
    <p:extLst>
      <p:ext uri="{BB962C8B-B14F-4D97-AF65-F5344CB8AC3E}">
        <p14:creationId xmlns:p14="http://schemas.microsoft.com/office/powerpoint/2010/main" val="38013826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descr="https://prod-images.static.radiopaedia.org/images/1439190/bbbc9df11fe02185c42172df71599d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3520" y="155258"/>
            <a:ext cx="5419943" cy="663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898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descr="https://prod-images.static.radiopaedia.org/images/27296662/56a0c6d68c007661d8e3d947283ee6_big_gallery.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8405" y="138896"/>
            <a:ext cx="5640895" cy="6873819"/>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https://prod-images.static.radiopaedia.org/images/27296654/d3de30ac10234d2d65f7c5fe0f0b47_big_gallery.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629" y="138896"/>
            <a:ext cx="5330825" cy="6495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6860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a:t>
            </a:r>
            <a:r>
              <a:rPr lang="en-US" dirty="0" smtClean="0"/>
              <a:t>Hirsch sprung </a:t>
            </a:r>
            <a:r>
              <a:rPr lang="en-US" dirty="0"/>
              <a:t>disease ganglion cells are absent in the distal part of the colon.</a:t>
            </a:r>
            <a:br>
              <a:rPr lang="en-US" dirty="0"/>
            </a:br>
            <a:r>
              <a:rPr lang="en-US" dirty="0"/>
              <a:t>Because the intestinal ganglion cells migrate in a </a:t>
            </a:r>
            <a:r>
              <a:rPr lang="en-US" dirty="0" err="1"/>
              <a:t>craniocaudal</a:t>
            </a:r>
            <a:r>
              <a:rPr lang="en-US" dirty="0"/>
              <a:t> direction, the area of aganglionosis always involves the rectum.</a:t>
            </a:r>
            <a:br>
              <a:rPr lang="en-US" dirty="0"/>
            </a:br>
            <a:r>
              <a:rPr lang="en-US" dirty="0"/>
              <a:t>More extensive disease extends orally in a contiguous fashion.</a:t>
            </a:r>
            <a:br>
              <a:rPr lang="en-US" dirty="0"/>
            </a:br>
            <a:r>
              <a:rPr lang="en-US" dirty="0"/>
              <a:t>The involved bowel has a small diameter and the bowel proximal to the affected segment is dilated</a:t>
            </a:r>
            <a:r>
              <a:rPr lang="en-US" dirty="0" smtClean="0"/>
              <a:t>.</a:t>
            </a:r>
          </a:p>
          <a:p>
            <a:r>
              <a:rPr lang="en-US" dirty="0" smtClean="0"/>
              <a:t>Different age presentation varies between failure to pass meconium  in neonate period to constipation and bowel motion disturbances.</a:t>
            </a:r>
            <a:endParaRPr lang="en-US" dirty="0"/>
          </a:p>
        </p:txBody>
      </p:sp>
    </p:spTree>
    <p:extLst>
      <p:ext uri="{BB962C8B-B14F-4D97-AF65-F5344CB8AC3E}">
        <p14:creationId xmlns:p14="http://schemas.microsoft.com/office/powerpoint/2010/main" val="23863661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a:t>
            </a:r>
            <a:r>
              <a:rPr lang="en-US" dirty="0" err="1"/>
              <a:t>Hirschsprung</a:t>
            </a:r>
            <a:r>
              <a:rPr lang="en-US" dirty="0"/>
              <a:t> disease the ratio between the </a:t>
            </a:r>
            <a:r>
              <a:rPr lang="en-US" dirty="0" err="1"/>
              <a:t>denervated</a:t>
            </a:r>
            <a:r>
              <a:rPr lang="en-US" dirty="0"/>
              <a:t> and the non-affected bowel is &lt;1.</a:t>
            </a:r>
          </a:p>
          <a:p>
            <a:r>
              <a:rPr lang="en-US" dirty="0"/>
              <a:t>It is important to describe the length of the affected segment.</a:t>
            </a:r>
            <a:br>
              <a:rPr lang="en-US" dirty="0"/>
            </a:br>
            <a:r>
              <a:rPr lang="en-US" dirty="0"/>
              <a:t>Most cases are short-segment and total aganglionosis is rare.</a:t>
            </a:r>
            <a:br>
              <a:rPr lang="en-US" dirty="0"/>
            </a:br>
            <a:r>
              <a:rPr lang="en-US" dirty="0"/>
              <a:t>In case of total aganglionosis the diagnosis is difficult, because the entire colon has a small caliber and resembles a </a:t>
            </a:r>
            <a:r>
              <a:rPr lang="en-US" dirty="0" smtClean="0"/>
              <a:t>micro colon.</a:t>
            </a:r>
            <a:endParaRPr lang="en-US" dirty="0"/>
          </a:p>
          <a:p>
            <a:endParaRPr lang="en-US" dirty="0"/>
          </a:p>
        </p:txBody>
      </p:sp>
    </p:spTree>
    <p:extLst>
      <p:ext uri="{BB962C8B-B14F-4D97-AF65-F5344CB8AC3E}">
        <p14:creationId xmlns:p14="http://schemas.microsoft.com/office/powerpoint/2010/main" val="12446571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Start the enema in the lateral position to evaluate the rectum.</a:t>
            </a:r>
            <a:br>
              <a:rPr lang="en-US" dirty="0"/>
            </a:br>
            <a:r>
              <a:rPr lang="en-US" dirty="0"/>
              <a:t>Save cine images from the first contrast injection, as with progressive filling signs can become obscured by too much bowel distention.</a:t>
            </a:r>
          </a:p>
          <a:p>
            <a:r>
              <a:rPr lang="en-US" dirty="0"/>
              <a:t>Normally the rectum should be wider than the sigmoid.</a:t>
            </a:r>
            <a:br>
              <a:rPr lang="en-US" dirty="0"/>
            </a:br>
            <a:r>
              <a:rPr lang="en-US" dirty="0"/>
              <a:t>The image shows an abnormal recto-sigmoid index &lt;1.</a:t>
            </a:r>
          </a:p>
          <a:p>
            <a:r>
              <a:rPr lang="en-US" dirty="0"/>
              <a:t>The definitive diagnosis of </a:t>
            </a:r>
            <a:r>
              <a:rPr lang="en-US" dirty="0" err="1"/>
              <a:t>Hirschsprung</a:t>
            </a:r>
            <a:r>
              <a:rPr lang="en-US" dirty="0"/>
              <a:t> disease is confirmed with </a:t>
            </a:r>
            <a:r>
              <a:rPr lang="en-US" dirty="0">
                <a:solidFill>
                  <a:schemeClr val="accent1"/>
                </a:solidFill>
              </a:rPr>
              <a:t>biopsy.</a:t>
            </a:r>
            <a:r>
              <a:rPr lang="en-US" dirty="0"/>
              <a:t/>
            </a:r>
            <a:br>
              <a:rPr lang="en-US" dirty="0"/>
            </a:br>
            <a:r>
              <a:rPr lang="en-US" dirty="0"/>
              <a:t>About 90% of </a:t>
            </a:r>
            <a:r>
              <a:rPr lang="en-US" dirty="0" err="1"/>
              <a:t>Hirschsprung</a:t>
            </a:r>
            <a:r>
              <a:rPr lang="en-US" dirty="0"/>
              <a:t> disease is diagnosed in the neonatal age, but some cases are discovered later in life.</a:t>
            </a:r>
          </a:p>
        </p:txBody>
      </p:sp>
    </p:spTree>
    <p:extLst>
      <p:ext uri="{BB962C8B-B14F-4D97-AF65-F5344CB8AC3E}">
        <p14:creationId xmlns:p14="http://schemas.microsoft.com/office/powerpoint/2010/main" val="1228449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prod-images.static.radiopaedia.org/images/23866334/a8c326d13aa25c3abd6ed73af3ab20_big_gallery.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471" y="39863"/>
            <a:ext cx="11933499" cy="6505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29616" y="1674891"/>
            <a:ext cx="769763" cy="369332"/>
          </a:xfrm>
          <a:prstGeom prst="rect">
            <a:avLst/>
          </a:prstGeom>
          <a:noFill/>
        </p:spPr>
        <p:txBody>
          <a:bodyPr wrap="none" rtlCol="0">
            <a:spAutoFit/>
          </a:bodyPr>
          <a:lstStyle/>
          <a:p>
            <a:r>
              <a:rPr lang="en-US" dirty="0" smtClean="0"/>
              <a:t>LIVER</a:t>
            </a:r>
            <a:endParaRPr lang="en-US" dirty="0"/>
          </a:p>
        </p:txBody>
      </p:sp>
      <p:sp>
        <p:nvSpPr>
          <p:cNvPr id="4" name="TextBox 3"/>
          <p:cNvSpPr txBox="1"/>
          <p:nvPr/>
        </p:nvSpPr>
        <p:spPr>
          <a:xfrm>
            <a:off x="3737250" y="2598587"/>
            <a:ext cx="519694" cy="369332"/>
          </a:xfrm>
          <a:prstGeom prst="rect">
            <a:avLst/>
          </a:prstGeom>
          <a:noFill/>
        </p:spPr>
        <p:txBody>
          <a:bodyPr wrap="none" rtlCol="0">
            <a:spAutoFit/>
          </a:bodyPr>
          <a:lstStyle/>
          <a:p>
            <a:r>
              <a:rPr lang="en-US" dirty="0" smtClean="0"/>
              <a:t>GB</a:t>
            </a:r>
            <a:endParaRPr lang="en-US" dirty="0"/>
          </a:p>
        </p:txBody>
      </p:sp>
    </p:spTree>
    <p:extLst>
      <p:ext uri="{BB962C8B-B14F-4D97-AF65-F5344CB8AC3E}">
        <p14:creationId xmlns:p14="http://schemas.microsoft.com/office/powerpoint/2010/main" val="2650032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5"/>
                </a:solidFill>
              </a:rPr>
              <a:t>CASE #6</a:t>
            </a:r>
            <a:endParaRPr lang="en-US" b="1" dirty="0">
              <a:solidFill>
                <a:schemeClr val="accent5"/>
              </a:solidFill>
            </a:endParaRPr>
          </a:p>
        </p:txBody>
      </p:sp>
      <p:sp>
        <p:nvSpPr>
          <p:cNvPr id="3" name="Content Placeholder 2"/>
          <p:cNvSpPr>
            <a:spLocks noGrp="1"/>
          </p:cNvSpPr>
          <p:nvPr>
            <p:ph idx="1"/>
          </p:nvPr>
        </p:nvSpPr>
        <p:spPr/>
        <p:txBody>
          <a:bodyPr/>
          <a:lstStyle/>
          <a:p>
            <a:r>
              <a:rPr lang="en-US" dirty="0" smtClean="0"/>
              <a:t>NEW BORN  cannot </a:t>
            </a:r>
            <a:r>
              <a:rPr lang="en-US" dirty="0"/>
              <a:t>swallow saliva</a:t>
            </a:r>
            <a:r>
              <a:rPr lang="en-US" dirty="0" smtClean="0"/>
              <a:t>, blows </a:t>
            </a:r>
            <a:r>
              <a:rPr lang="en-US" dirty="0"/>
              <a:t>bubbles </a:t>
            </a:r>
            <a:r>
              <a:rPr lang="en-US" dirty="0" smtClean="0"/>
              <a:t>and aspirates </a:t>
            </a:r>
            <a:r>
              <a:rPr lang="en-US" dirty="0"/>
              <a:t>on feeding.</a:t>
            </a:r>
          </a:p>
        </p:txBody>
      </p:sp>
    </p:spTree>
    <p:extLst>
      <p:ext uri="{BB962C8B-B14F-4D97-AF65-F5344CB8AC3E}">
        <p14:creationId xmlns:p14="http://schemas.microsoft.com/office/powerpoint/2010/main" val="18638800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1986"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70875" y="145617"/>
            <a:ext cx="4148102" cy="6712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3540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4"/>
                </a:solidFill>
              </a:rPr>
              <a:t>Case #7</a:t>
            </a:r>
            <a:endParaRPr lang="en-US" b="1" dirty="0">
              <a:solidFill>
                <a:schemeClr val="accent4"/>
              </a:solidFill>
            </a:endParaRPr>
          </a:p>
        </p:txBody>
      </p:sp>
      <p:sp>
        <p:nvSpPr>
          <p:cNvPr id="3" name="Content Placeholder 2"/>
          <p:cNvSpPr>
            <a:spLocks noGrp="1"/>
          </p:cNvSpPr>
          <p:nvPr>
            <p:ph idx="1"/>
          </p:nvPr>
        </p:nvSpPr>
        <p:spPr/>
        <p:txBody>
          <a:bodyPr/>
          <a:lstStyle/>
          <a:p>
            <a:r>
              <a:rPr lang="en-US" dirty="0" smtClean="0"/>
              <a:t>New born with vomiting post feeding</a:t>
            </a:r>
            <a:endParaRPr lang="en-US" dirty="0"/>
          </a:p>
        </p:txBody>
      </p:sp>
    </p:spTree>
    <p:extLst>
      <p:ext uri="{BB962C8B-B14F-4D97-AF65-F5344CB8AC3E}">
        <p14:creationId xmlns:p14="http://schemas.microsoft.com/office/powerpoint/2010/main" val="41944231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6082"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88734" y="126749"/>
            <a:ext cx="6038185" cy="673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5436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DOUDENAL ATRASIA</a:t>
            </a:r>
            <a:endParaRPr lang="en-US" dirty="0"/>
          </a:p>
        </p:txBody>
      </p:sp>
      <p:sp>
        <p:nvSpPr>
          <p:cNvPr id="3" name="Content Placeholder 2"/>
          <p:cNvSpPr>
            <a:spLocks noGrp="1"/>
          </p:cNvSpPr>
          <p:nvPr>
            <p:ph idx="1"/>
          </p:nvPr>
        </p:nvSpPr>
        <p:spPr/>
        <p:txBody>
          <a:bodyPr/>
          <a:lstStyle/>
          <a:p>
            <a:r>
              <a:rPr lang="en-US" dirty="0"/>
              <a:t>The findings are:</a:t>
            </a:r>
          </a:p>
          <a:p>
            <a:r>
              <a:rPr lang="en-US" dirty="0"/>
              <a:t>Double bubble without distal bowel gas.</a:t>
            </a:r>
            <a:br>
              <a:rPr lang="en-US" dirty="0"/>
            </a:br>
            <a:r>
              <a:rPr lang="en-US" dirty="0"/>
              <a:t>This confirms the diagnosis of duodenal atresia and no further imaging is needed.</a:t>
            </a:r>
          </a:p>
          <a:p>
            <a:endParaRPr lang="en-US" dirty="0"/>
          </a:p>
        </p:txBody>
      </p:sp>
    </p:spTree>
    <p:extLst>
      <p:ext uri="{BB962C8B-B14F-4D97-AF65-F5344CB8AC3E}">
        <p14:creationId xmlns:p14="http://schemas.microsoft.com/office/powerpoint/2010/main" val="9557032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In duodenal atresia the duodenum fails to canalize properly late in the first trimester and a web or several webs occur.</a:t>
            </a:r>
            <a:br>
              <a:rPr lang="en-US" dirty="0"/>
            </a:br>
            <a:r>
              <a:rPr lang="en-US" dirty="0"/>
              <a:t>In cases of atresia the web is complete.</a:t>
            </a:r>
            <a:br>
              <a:rPr lang="en-US" dirty="0"/>
            </a:br>
            <a:r>
              <a:rPr lang="en-US" dirty="0"/>
              <a:t>Most often the atresia occurs distal to </a:t>
            </a:r>
            <a:r>
              <a:rPr lang="en-US" dirty="0" err="1"/>
              <a:t>Vater's</a:t>
            </a:r>
            <a:r>
              <a:rPr lang="en-US" dirty="0"/>
              <a:t> ampulla.</a:t>
            </a:r>
            <a:br>
              <a:rPr lang="en-US" dirty="0"/>
            </a:br>
            <a:r>
              <a:rPr lang="en-US" dirty="0"/>
              <a:t>The obstruction causes the duodenum to expand and this creates the double bubble sign (dilated stomach and duodenum).</a:t>
            </a:r>
            <a:br>
              <a:rPr lang="en-US" dirty="0"/>
            </a:br>
            <a:r>
              <a:rPr lang="en-US" dirty="0"/>
              <a:t>When a polyhydramnion and a double bubble are present </a:t>
            </a:r>
            <a:r>
              <a:rPr lang="en-US" dirty="0" err="1"/>
              <a:t>antenatally</a:t>
            </a:r>
            <a:r>
              <a:rPr lang="en-US" dirty="0"/>
              <a:t>, the diagnosis can be suspected before birth</a:t>
            </a:r>
            <a:r>
              <a:rPr lang="en-US" dirty="0" smtClean="0"/>
              <a:t>..</a:t>
            </a:r>
            <a:endParaRPr lang="en-US" dirty="0"/>
          </a:p>
          <a:p>
            <a:r>
              <a:rPr lang="en-US" dirty="0"/>
              <a:t>In extreme </a:t>
            </a:r>
            <a:r>
              <a:rPr lang="en-US" dirty="0" err="1"/>
              <a:t>prematures</a:t>
            </a:r>
            <a:r>
              <a:rPr lang="en-US" dirty="0"/>
              <a:t> the diagnosis can be more challenging when the duodenum has not had enough time to dilate.</a:t>
            </a:r>
            <a:br>
              <a:rPr lang="en-US" dirty="0"/>
            </a:br>
            <a:endParaRPr lang="en-US" dirty="0"/>
          </a:p>
          <a:p>
            <a:endParaRPr lang="en-US" dirty="0"/>
          </a:p>
        </p:txBody>
      </p:sp>
    </p:spTree>
    <p:extLst>
      <p:ext uri="{BB962C8B-B14F-4D97-AF65-F5344CB8AC3E}">
        <p14:creationId xmlns:p14="http://schemas.microsoft.com/office/powerpoint/2010/main" val="25914633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a:p>
            <a:r>
              <a:rPr lang="en-US" dirty="0"/>
              <a:t>Note that the </a:t>
            </a:r>
            <a:r>
              <a:rPr lang="en-US" dirty="0" err="1"/>
              <a:t>nasogastral</a:t>
            </a:r>
            <a:r>
              <a:rPr lang="en-US" dirty="0"/>
              <a:t> tube may decompress the stomach and duodenum limiting the interpretation of the film.</a:t>
            </a:r>
            <a:br>
              <a:rPr lang="en-US" dirty="0"/>
            </a:br>
            <a:r>
              <a:rPr lang="en-US" dirty="0"/>
              <a:t>One may inject some air through the tube prior to the film.</a:t>
            </a:r>
          </a:p>
          <a:p>
            <a:r>
              <a:rPr lang="en-US" dirty="0"/>
              <a:t>About 30% of the patients with duodenal atresia have Down syndrome and there is an association with VACTERL malformations, malrotation and biliary tree abnormalities.</a:t>
            </a:r>
          </a:p>
          <a:p>
            <a:endParaRPr lang="en-US" dirty="0"/>
          </a:p>
        </p:txBody>
      </p:sp>
    </p:spTree>
    <p:extLst>
      <p:ext uri="{BB962C8B-B14F-4D97-AF65-F5344CB8AC3E}">
        <p14:creationId xmlns:p14="http://schemas.microsoft.com/office/powerpoint/2010/main" val="182658216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5"/>
                </a:solidFill>
              </a:rPr>
              <a:t>Case #8 </a:t>
            </a:r>
            <a:endParaRPr lang="en-US" b="1" dirty="0">
              <a:solidFill>
                <a:schemeClr val="accent5"/>
              </a:solidFill>
            </a:endParaRPr>
          </a:p>
        </p:txBody>
      </p:sp>
      <p:sp>
        <p:nvSpPr>
          <p:cNvPr id="3" name="Content Placeholder 2"/>
          <p:cNvSpPr>
            <a:spLocks noGrp="1"/>
          </p:cNvSpPr>
          <p:nvPr>
            <p:ph idx="1"/>
          </p:nvPr>
        </p:nvSpPr>
        <p:spPr/>
        <p:txBody>
          <a:bodyPr/>
          <a:lstStyle/>
          <a:p>
            <a:r>
              <a:rPr lang="en-US" dirty="0" smtClean="0"/>
              <a:t>Neonate with abdominal distension no passage of meconium</a:t>
            </a:r>
            <a:endParaRPr lang="en-US" dirty="0"/>
          </a:p>
        </p:txBody>
      </p:sp>
    </p:spTree>
    <p:extLst>
      <p:ext uri="{BB962C8B-B14F-4D97-AF65-F5344CB8AC3E}">
        <p14:creationId xmlns:p14="http://schemas.microsoft.com/office/powerpoint/2010/main" val="28995288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9154"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85032"/>
            <a:ext cx="12192000" cy="677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9942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Meconium ileus</a:t>
            </a:r>
            <a:br>
              <a:rPr lang="en-US" b="1" dirty="0"/>
            </a:br>
            <a:endParaRPr lang="en-US" dirty="0"/>
          </a:p>
        </p:txBody>
      </p:sp>
      <p:sp>
        <p:nvSpPr>
          <p:cNvPr id="3" name="Content Placeholder 2"/>
          <p:cNvSpPr>
            <a:spLocks noGrp="1"/>
          </p:cNvSpPr>
          <p:nvPr>
            <p:ph idx="1"/>
          </p:nvPr>
        </p:nvSpPr>
        <p:spPr/>
        <p:txBody>
          <a:bodyPr>
            <a:normAutofit/>
          </a:bodyPr>
          <a:lstStyle/>
          <a:p>
            <a:pPr marL="0" indent="0">
              <a:buNone/>
            </a:pPr>
            <a:endParaRPr lang="en-US" b="1" dirty="0"/>
          </a:p>
          <a:p>
            <a:r>
              <a:rPr lang="en-US" dirty="0"/>
              <a:t>Meconium ileus occurs nearly exclusively in patients with cystic fibrosis.</a:t>
            </a:r>
            <a:br>
              <a:rPr lang="en-US" dirty="0"/>
            </a:br>
            <a:endParaRPr lang="en-US" dirty="0" smtClean="0"/>
          </a:p>
          <a:p>
            <a:r>
              <a:rPr lang="en-US" dirty="0" smtClean="0"/>
              <a:t>In </a:t>
            </a:r>
            <a:r>
              <a:rPr lang="en-US" dirty="0"/>
              <a:t>10% of patients it is the first presentation of the disease.</a:t>
            </a:r>
            <a:br>
              <a:rPr lang="en-US" dirty="0"/>
            </a:br>
            <a:r>
              <a:rPr lang="en-US" dirty="0"/>
              <a:t>Due to the exocrine dysfunction of the pancreas and abnormal intestinal </a:t>
            </a:r>
            <a:endParaRPr lang="en-US" dirty="0" smtClean="0"/>
          </a:p>
          <a:p>
            <a:r>
              <a:rPr lang="en-US" dirty="0" smtClean="0"/>
              <a:t>secretions</a:t>
            </a:r>
            <a:r>
              <a:rPr lang="en-US" dirty="0"/>
              <a:t>, the meconium is abnormally thick and becomes impacted in the ileum</a:t>
            </a:r>
            <a:r>
              <a:rPr lang="en-US" dirty="0" smtClean="0"/>
              <a:t>.</a:t>
            </a:r>
            <a:endParaRPr lang="en-US" dirty="0"/>
          </a:p>
        </p:txBody>
      </p:sp>
    </p:spTree>
    <p:extLst>
      <p:ext uri="{BB962C8B-B14F-4D97-AF65-F5344CB8AC3E}">
        <p14:creationId xmlns:p14="http://schemas.microsoft.com/office/powerpoint/2010/main" val="2959129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prod-images.static.radiopaedia.org/images/23866416/9beb615ad57267a221e654a0b4c664_big_gallery.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12072394"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92166" y="1249378"/>
            <a:ext cx="769763" cy="369332"/>
          </a:xfrm>
          <a:prstGeom prst="rect">
            <a:avLst/>
          </a:prstGeom>
          <a:noFill/>
        </p:spPr>
        <p:txBody>
          <a:bodyPr wrap="none" rtlCol="0">
            <a:spAutoFit/>
          </a:bodyPr>
          <a:lstStyle/>
          <a:p>
            <a:r>
              <a:rPr lang="en-US" dirty="0" smtClean="0"/>
              <a:t>LIVER</a:t>
            </a:r>
            <a:endParaRPr lang="en-US" dirty="0"/>
          </a:p>
        </p:txBody>
      </p:sp>
    </p:spTree>
    <p:extLst>
      <p:ext uri="{BB962C8B-B14F-4D97-AF65-F5344CB8AC3E}">
        <p14:creationId xmlns:p14="http://schemas.microsoft.com/office/powerpoint/2010/main" val="7470005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0" indent="0">
              <a:buNone/>
            </a:pPr>
            <a:r>
              <a:rPr lang="en-US" dirty="0"/>
              <a:t>S</a:t>
            </a:r>
            <a:r>
              <a:rPr lang="en-US" dirty="0" smtClean="0"/>
              <a:t>ometimes </a:t>
            </a:r>
            <a:r>
              <a:rPr lang="en-US" dirty="0"/>
              <a:t>radiographs demonstrate typical 'soap bubbles', which represent captured air between meconium pellets.</a:t>
            </a:r>
            <a:br>
              <a:rPr lang="en-US" dirty="0"/>
            </a:br>
            <a:r>
              <a:rPr lang="en-US" dirty="0"/>
              <a:t>The tenacious meconium prevents the </a:t>
            </a:r>
            <a:r>
              <a:rPr lang="en-US" dirty="0" smtClean="0"/>
              <a:t>occurrence </a:t>
            </a:r>
            <a:r>
              <a:rPr lang="en-US" dirty="0"/>
              <a:t>of air fluid levels on the decubitus image.</a:t>
            </a:r>
            <a:br>
              <a:rPr lang="en-US" dirty="0"/>
            </a:br>
            <a:r>
              <a:rPr lang="en-US" dirty="0"/>
              <a:t>Bowel loops are usually of different caliber and not all loops are dilated. Colon enema shows a </a:t>
            </a:r>
            <a:r>
              <a:rPr lang="en-US" dirty="0" smtClean="0"/>
              <a:t>micro colon </a:t>
            </a:r>
            <a:r>
              <a:rPr lang="en-US" dirty="0"/>
              <a:t>with stacked meconium pellets in the ileum.</a:t>
            </a:r>
          </a:p>
          <a:p>
            <a:r>
              <a:rPr lang="en-US" dirty="0"/>
              <a:t>Once you have made the diagnosis of a meconium ileus, you can opt to set in moderately hyperosmolar contrast for therapeutic purposes as this can help to dissolve the meconium and act as an effective enema.</a:t>
            </a:r>
            <a:br>
              <a:rPr lang="en-US" dirty="0"/>
            </a:br>
            <a:r>
              <a:rPr lang="en-US" dirty="0"/>
              <a:t>Since the hyperosmolar contrast will create a fluid shift and thereby may cause dehydration, it is of importance to clearly communicate with the clinician to administer extra fluids and secure continuous careful surveillance.</a:t>
            </a:r>
          </a:p>
          <a:p>
            <a:endParaRPr lang="en-US" dirty="0"/>
          </a:p>
        </p:txBody>
      </p:sp>
    </p:spTree>
    <p:extLst>
      <p:ext uri="{BB962C8B-B14F-4D97-AF65-F5344CB8AC3E}">
        <p14:creationId xmlns:p14="http://schemas.microsoft.com/office/powerpoint/2010/main" val="29591297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5"/>
                </a:solidFill>
              </a:rPr>
              <a:t>Case #9 </a:t>
            </a:r>
            <a:endParaRPr lang="en-US" b="1" dirty="0">
              <a:solidFill>
                <a:schemeClr val="accent5"/>
              </a:solidFill>
            </a:endParaRPr>
          </a:p>
        </p:txBody>
      </p:sp>
      <p:sp>
        <p:nvSpPr>
          <p:cNvPr id="3" name="Content Placeholder 2"/>
          <p:cNvSpPr>
            <a:spLocks noGrp="1"/>
          </p:cNvSpPr>
          <p:nvPr>
            <p:ph idx="1"/>
          </p:nvPr>
        </p:nvSpPr>
        <p:spPr>
          <a:xfrm>
            <a:off x="685800" y="2194561"/>
            <a:ext cx="10703689" cy="1775556"/>
          </a:xfrm>
        </p:spPr>
        <p:txBody>
          <a:bodyPr/>
          <a:lstStyle/>
          <a:p>
            <a:r>
              <a:rPr lang="en-US" dirty="0" smtClean="0"/>
              <a:t>NEONATE WITH NO PASSAGE OF MECONUIM</a:t>
            </a:r>
            <a:endParaRPr lang="en-US" dirty="0"/>
          </a:p>
        </p:txBody>
      </p:sp>
    </p:spTree>
    <p:extLst>
      <p:ext uri="{BB962C8B-B14F-4D97-AF65-F5344CB8AC3E}">
        <p14:creationId xmlns:p14="http://schemas.microsoft.com/office/powerpoint/2010/main" val="5222711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350" y="1"/>
            <a:ext cx="118872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7843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Meconium plug syndrome</a:t>
            </a:r>
          </a:p>
        </p:txBody>
      </p:sp>
      <p:sp>
        <p:nvSpPr>
          <p:cNvPr id="3" name="Content Placeholder 2"/>
          <p:cNvSpPr>
            <a:spLocks noGrp="1"/>
          </p:cNvSpPr>
          <p:nvPr>
            <p:ph idx="1"/>
          </p:nvPr>
        </p:nvSpPr>
        <p:spPr/>
        <p:txBody>
          <a:bodyPr>
            <a:normAutofit fontScale="85000" lnSpcReduction="10000"/>
          </a:bodyPr>
          <a:lstStyle/>
          <a:p>
            <a:r>
              <a:rPr lang="en-US" dirty="0" smtClean="0"/>
              <a:t> is </a:t>
            </a:r>
            <a:r>
              <a:rPr lang="en-US" dirty="0"/>
              <a:t>also known as small left colon syndrome.</a:t>
            </a:r>
          </a:p>
          <a:p>
            <a:r>
              <a:rPr lang="en-US" dirty="0"/>
              <a:t>Meconium plugging in the left colon occurs when the colon is functionally immature with little motility.</a:t>
            </a:r>
            <a:br>
              <a:rPr lang="en-US" dirty="0"/>
            </a:br>
            <a:r>
              <a:rPr lang="en-US" dirty="0"/>
              <a:t>There is an association with maternal diabetes and drug use in pregnancy. The condition is temporarily and when the meconium plugs resolve, the colon distends normally and functions normally.</a:t>
            </a:r>
            <a:br>
              <a:rPr lang="en-US" dirty="0"/>
            </a:br>
            <a:r>
              <a:rPr lang="en-US" dirty="0"/>
              <a:t>The neonate is otherwise healthy and there is no association with cystic fibrosis.</a:t>
            </a:r>
          </a:p>
          <a:p>
            <a:r>
              <a:rPr lang="en-US" dirty="0"/>
              <a:t>There is no air in the rectum on the radiograph.</a:t>
            </a:r>
            <a:br>
              <a:rPr lang="en-US" dirty="0"/>
            </a:br>
            <a:r>
              <a:rPr lang="en-US" dirty="0"/>
              <a:t>Colon enema shows a normal rectal diameter which excludes </a:t>
            </a:r>
            <a:r>
              <a:rPr lang="en-US" dirty="0" err="1"/>
              <a:t>Hirschsprung</a:t>
            </a:r>
            <a:r>
              <a:rPr lang="en-US" dirty="0"/>
              <a:t> disease.</a:t>
            </a:r>
            <a:br>
              <a:rPr lang="en-US" dirty="0"/>
            </a:br>
            <a:r>
              <a:rPr lang="en-US" dirty="0"/>
              <a:t>A </a:t>
            </a:r>
            <a:r>
              <a:rPr lang="en-US" dirty="0" err="1"/>
              <a:t>microcolon</a:t>
            </a:r>
            <a:r>
              <a:rPr lang="en-US" dirty="0"/>
              <a:t> is absent.</a:t>
            </a:r>
            <a:br>
              <a:rPr lang="en-US" dirty="0"/>
            </a:br>
            <a:r>
              <a:rPr lang="en-US" dirty="0"/>
              <a:t>Meconium is found throughout the colon, but most typically found in the left colon, which may also have a smaller diameter.</a:t>
            </a:r>
            <a:br>
              <a:rPr lang="en-US" dirty="0"/>
            </a:br>
            <a:r>
              <a:rPr lang="en-US" dirty="0"/>
              <a:t>Just as with a meconium ileus, you may now opt to give a hyperosmolar contrast enema to help resolve the meconium </a:t>
            </a:r>
            <a:r>
              <a:rPr lang="en-US" dirty="0" smtClean="0"/>
              <a:t>( </a:t>
            </a:r>
            <a:endParaRPr lang="en-US" dirty="0"/>
          </a:p>
          <a:p>
            <a:endParaRPr lang="en-US" dirty="0"/>
          </a:p>
        </p:txBody>
      </p:sp>
    </p:spTree>
    <p:extLst>
      <p:ext uri="{BB962C8B-B14F-4D97-AF65-F5344CB8AC3E}">
        <p14:creationId xmlns:p14="http://schemas.microsoft.com/office/powerpoint/2010/main" val="38068067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accent5"/>
                </a:solidFill>
              </a:rPr>
              <a:t>CASE #10</a:t>
            </a:r>
            <a:endParaRPr lang="en-US" b="1" dirty="0">
              <a:solidFill>
                <a:schemeClr val="accent5"/>
              </a:solidFill>
            </a:endParaRPr>
          </a:p>
        </p:txBody>
      </p:sp>
      <p:sp>
        <p:nvSpPr>
          <p:cNvPr id="3" name="Content Placeholder 2"/>
          <p:cNvSpPr>
            <a:spLocks noGrp="1"/>
          </p:cNvSpPr>
          <p:nvPr>
            <p:ph idx="1"/>
          </p:nvPr>
        </p:nvSpPr>
        <p:spPr/>
        <p:txBody>
          <a:bodyPr/>
          <a:lstStyle/>
          <a:p>
            <a:r>
              <a:rPr lang="en-US" dirty="0" smtClean="0"/>
              <a:t>5 YEAR OLD GIRL WITH RECURRENT UTI</a:t>
            </a:r>
            <a:endParaRPr lang="en-US" dirty="0"/>
          </a:p>
        </p:txBody>
      </p:sp>
    </p:spTree>
    <p:extLst>
      <p:ext uri="{BB962C8B-B14F-4D97-AF65-F5344CB8AC3E}">
        <p14:creationId xmlns:p14="http://schemas.microsoft.com/office/powerpoint/2010/main" val="29167219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descr="https://prod-images.static.radiopaedia.org/images/23866620/656580b5c9b058cdab7db450b58091_big_gallery.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60903"/>
            <a:ext cx="6602885" cy="547260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ÙØªÙØ¬Ø© Ø¨Ø­Ø« Ø§ÙØµÙØ± Ø¹Ù âªnormal kidney size ultrasoundâ¬â"/>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ÙØªÙØ¬Ø© Ø¨Ø­Ø« Ø§ÙØµÙØ± Ø¹Ù âªNORMAL KIDNEY size ultrasoundâ¬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0151" y="230219"/>
            <a:ext cx="5256668" cy="59804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65402" y="5730844"/>
            <a:ext cx="3457998" cy="646331"/>
          </a:xfrm>
          <a:prstGeom prst="rect">
            <a:avLst/>
          </a:prstGeom>
          <a:noFill/>
        </p:spPr>
        <p:txBody>
          <a:bodyPr wrap="none" rtlCol="0">
            <a:spAutoFit/>
          </a:bodyPr>
          <a:lstStyle/>
          <a:p>
            <a:r>
              <a:rPr lang="en-US" dirty="0" smtClean="0"/>
              <a:t>THIS IS A NORMAL STUDY FOR </a:t>
            </a:r>
          </a:p>
          <a:p>
            <a:r>
              <a:rPr lang="en-US" dirty="0" smtClean="0"/>
              <a:t>COMPARASION.</a:t>
            </a:r>
            <a:endParaRPr lang="en-US" dirty="0"/>
          </a:p>
        </p:txBody>
      </p:sp>
    </p:spTree>
    <p:extLst>
      <p:ext uri="{BB962C8B-B14F-4D97-AF65-F5344CB8AC3E}">
        <p14:creationId xmlns:p14="http://schemas.microsoft.com/office/powerpoint/2010/main" val="26889299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87325" y="1152233"/>
            <a:ext cx="3008737" cy="3455981"/>
          </a:xfrm>
          <a:prstGeom prst="rect">
            <a:avLst/>
          </a:prstGeom>
        </p:spPr>
      </p:pic>
      <p:pic>
        <p:nvPicPr>
          <p:cNvPr id="5" name="Picture 4"/>
          <p:cNvPicPr>
            <a:picLocks noChangeAspect="1"/>
          </p:cNvPicPr>
          <p:nvPr/>
        </p:nvPicPr>
        <p:blipFill>
          <a:blip r:embed="rId4"/>
          <a:stretch>
            <a:fillRect/>
          </a:stretch>
        </p:blipFill>
        <p:spPr>
          <a:xfrm>
            <a:off x="5996062" y="1028120"/>
            <a:ext cx="2081780" cy="3580094"/>
          </a:xfrm>
          <a:prstGeom prst="rect">
            <a:avLst/>
          </a:prstGeom>
        </p:spPr>
      </p:pic>
      <p:sp>
        <p:nvSpPr>
          <p:cNvPr id="2" name="Title 1"/>
          <p:cNvSpPr>
            <a:spLocks noGrp="1"/>
          </p:cNvSpPr>
          <p:nvPr>
            <p:ph type="title"/>
          </p:nvPr>
        </p:nvSpPr>
        <p:spPr/>
        <p:txBody>
          <a:bodyPr/>
          <a:lstStyle/>
          <a:p>
            <a:endParaRPr lang="en-US" dirty="0"/>
          </a:p>
        </p:txBody>
      </p:sp>
      <p:pic>
        <p:nvPicPr>
          <p:cNvPr id="53250" name="Picture 2" descr="https://prod-images.static.radiopaedia.org/images/7592706/93ca693c73c78251d5341450a22700_jumbo.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0" y="1028922"/>
            <a:ext cx="3100462" cy="35159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8178738" y="1085731"/>
            <a:ext cx="2999566" cy="3402300"/>
          </a:xfrm>
          <a:prstGeom prst="rect">
            <a:avLst/>
          </a:prstGeom>
        </p:spPr>
      </p:pic>
    </p:spTree>
    <p:extLst>
      <p:ext uri="{BB962C8B-B14F-4D97-AF65-F5344CB8AC3E}">
        <p14:creationId xmlns:p14="http://schemas.microsoft.com/office/powerpoint/2010/main" val="29982977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5298" name="Picture 2" descr="https://prod-images.static.radiopaedia.org/slides/61366/Slide2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7230" y="166517"/>
            <a:ext cx="8300455" cy="6225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0204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6322" name="Picture 2" descr="https://prod-images.static.radiopaedia.org/slides/61367/Slide24.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6294" y="0"/>
            <a:ext cx="10411485" cy="7808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3716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2962" y="-195193"/>
            <a:ext cx="11896254" cy="7293110"/>
          </a:xfrm>
          <a:prstGeom prst="rect">
            <a:avLst/>
          </a:prstGeom>
        </p:spPr>
      </p:pic>
    </p:spTree>
    <p:extLst>
      <p:ext uri="{BB962C8B-B14F-4D97-AF65-F5344CB8AC3E}">
        <p14:creationId xmlns:p14="http://schemas.microsoft.com/office/powerpoint/2010/main" val="3175438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prod-images.static.radiopaedia.org/images/24107936/511e2b86e6e7eff3ea111bd09bf8fd_jumbo.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9248"/>
            <a:ext cx="12191999" cy="713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0729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2" descr="https://prod-images.static.radiopaedia.org/slides/61369/Slide2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411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977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ÙØªÙØ¬Ø© Ø¨Ø­Ø« Ø§ÙØµÙØ± Ø¹Ù âªSTAGES OF VESICOURETERAL REFLUXâ¬â"/>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428" y="0"/>
            <a:ext cx="12140697" cy="6992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8986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FF0000"/>
                </a:solidFill>
              </a:rPr>
              <a:t>CASE 11</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8 YEAR OLD CHILD WITH URINE </a:t>
            </a:r>
            <a:r>
              <a:rPr lang="en-US" dirty="0"/>
              <a:t>CONTROL PROBLEM </a:t>
            </a:r>
          </a:p>
        </p:txBody>
      </p:sp>
    </p:spTree>
    <p:extLst>
      <p:ext uri="{BB962C8B-B14F-4D97-AF65-F5344CB8AC3E}">
        <p14:creationId xmlns:p14="http://schemas.microsoft.com/office/powerpoint/2010/main" val="40413714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8194" name="Picture 2" descr="https://prod-images.static.radiopaedia.org/images/7491240/2e92269ce60f3fbfca1902c21c5299_jumb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8723" y="1602769"/>
            <a:ext cx="4934466" cy="49344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258902" y="277403"/>
            <a:ext cx="5801018" cy="6580598"/>
          </a:xfrm>
          <a:prstGeom prst="rect">
            <a:avLst/>
          </a:prstGeom>
        </p:spPr>
      </p:pic>
    </p:spTree>
    <p:extLst>
      <p:ext uri="{BB962C8B-B14F-4D97-AF65-F5344CB8AC3E}">
        <p14:creationId xmlns:p14="http://schemas.microsoft.com/office/powerpoint/2010/main" val="4089724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Neurogenic bladder</a:t>
            </a:r>
            <a:r>
              <a:rPr lang="en-US" dirty="0"/>
              <a:t> </a:t>
            </a:r>
          </a:p>
        </p:txBody>
      </p:sp>
      <p:sp>
        <p:nvSpPr>
          <p:cNvPr id="3" name="Content Placeholder 2"/>
          <p:cNvSpPr>
            <a:spLocks noGrp="1"/>
          </p:cNvSpPr>
          <p:nvPr>
            <p:ph idx="1"/>
          </p:nvPr>
        </p:nvSpPr>
        <p:spPr/>
        <p:txBody>
          <a:bodyPr/>
          <a:lstStyle/>
          <a:p>
            <a:r>
              <a:rPr lang="en-US" b="1" dirty="0" smtClean="0"/>
              <a:t> </a:t>
            </a:r>
            <a:r>
              <a:rPr lang="en-US" dirty="0" smtClean="0"/>
              <a:t>is </a:t>
            </a:r>
            <a:r>
              <a:rPr lang="en-US" dirty="0"/>
              <a:t>a term applied to a dysfunctional urinary bladder that results from an injury to the central or peripheral nerves that control and regulate urination. Injury to the brain, brainstem, spinal cord or peripheral nerves from various causes including infection, trauma, malignancy or vascular insult can result in a dysfunctional bladder </a:t>
            </a:r>
          </a:p>
        </p:txBody>
      </p:sp>
    </p:spTree>
    <p:extLst>
      <p:ext uri="{BB962C8B-B14F-4D97-AF65-F5344CB8AC3E}">
        <p14:creationId xmlns:p14="http://schemas.microsoft.com/office/powerpoint/2010/main" val="26584566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endParaRPr lang="en-US" dirty="0"/>
          </a:p>
        </p:txBody>
      </p:sp>
      <p:sp>
        <p:nvSpPr>
          <p:cNvPr id="4" name="Rectangle 3"/>
          <p:cNvSpPr/>
          <p:nvPr/>
        </p:nvSpPr>
        <p:spPr>
          <a:xfrm>
            <a:off x="2800350" y="2295525"/>
            <a:ext cx="6391275" cy="156966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9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END</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5197943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807</TotalTime>
  <Words>1351</Words>
  <Application>Microsoft Office PowerPoint</Application>
  <PresentationFormat>Widescreen</PresentationFormat>
  <Paragraphs>220</Paragraphs>
  <Slides>95</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95</vt:i4>
      </vt:variant>
    </vt:vector>
  </HeadingPairs>
  <TitlesOfParts>
    <vt:vector size="100" baseType="lpstr">
      <vt:lpstr>Arial</vt:lpstr>
      <vt:lpstr>Calibri</vt:lpstr>
      <vt:lpstr>Century Gothic</vt:lpstr>
      <vt:lpstr>Wingdings 3</vt:lpstr>
      <vt:lpstr>Ion Boardroom</vt:lpstr>
      <vt:lpstr>Fundamental ABDOMENAL cases in pediatric imaging</vt:lpstr>
      <vt:lpstr>GOALS  </vt:lpstr>
      <vt:lpstr>SYLLABUS OF ABDOMENAL PEDIATRIC RADIOLOGY 2019</vt:lpstr>
      <vt:lpstr>CASE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REVIEW THE RADIOLOGICAL FINDINGS THAT WE COULD ILLUSTRATE 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CASE#4</vt:lpstr>
      <vt:lpstr>PowerPoint Presentation</vt:lpstr>
      <vt:lpstr>PowerPoint Presentation</vt:lpstr>
      <vt:lpstr>PowerPoint Presentation</vt:lpstr>
      <vt:lpstr>PowerPoint Presentation</vt:lpstr>
      <vt:lpstr>PowerPoint Presentation</vt:lpstr>
      <vt:lpstr>TARGET SIGN   OR     PSEUDO KIDNEY SIGN</vt:lpstr>
      <vt:lpstr>intussusception</vt:lpstr>
      <vt:lpstr>PowerPoint Presentation</vt:lpstr>
      <vt:lpstr>CASE #5</vt:lpstr>
      <vt:lpstr>PowerPoint Presentation</vt:lpstr>
      <vt:lpstr>PowerPoint Presentation</vt:lpstr>
      <vt:lpstr>PowerPoint Presentation</vt:lpstr>
      <vt:lpstr>PowerPoint Presentation</vt:lpstr>
      <vt:lpstr>PowerPoint Presentation</vt:lpstr>
      <vt:lpstr>CASE #6</vt:lpstr>
      <vt:lpstr>PowerPoint Presentation</vt:lpstr>
      <vt:lpstr>Case #7</vt:lpstr>
      <vt:lpstr>PowerPoint Presentation</vt:lpstr>
      <vt:lpstr>DOUDENAL ATRASIA</vt:lpstr>
      <vt:lpstr>PowerPoint Presentation</vt:lpstr>
      <vt:lpstr>PowerPoint Presentation</vt:lpstr>
      <vt:lpstr>Case #8 </vt:lpstr>
      <vt:lpstr>PowerPoint Presentation</vt:lpstr>
      <vt:lpstr>Meconium ileus </vt:lpstr>
      <vt:lpstr>PowerPoint Presentation</vt:lpstr>
      <vt:lpstr>Case #9 </vt:lpstr>
      <vt:lpstr>PowerPoint Presentation</vt:lpstr>
      <vt:lpstr>Meconium plug syndrome</vt:lpstr>
      <vt:lpstr>CASE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11</vt:lpstr>
      <vt:lpstr> </vt:lpstr>
      <vt:lpstr>Neurogenic bladder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Fundemental  cases in pediatric imaging</dc:title>
  <dc:creator>USER</dc:creator>
  <cp:lastModifiedBy>USER</cp:lastModifiedBy>
  <cp:revision>179</cp:revision>
  <dcterms:created xsi:type="dcterms:W3CDTF">2019-08-24T15:30:23Z</dcterms:created>
  <dcterms:modified xsi:type="dcterms:W3CDTF">2021-09-27T18:55:42Z</dcterms:modified>
</cp:coreProperties>
</file>