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7"/>
  </p:notesMasterIdLst>
  <p:sldIdLst>
    <p:sldId id="403" r:id="rId5"/>
    <p:sldId id="378" r:id="rId6"/>
    <p:sldId id="379" r:id="rId7"/>
    <p:sldId id="389" r:id="rId8"/>
    <p:sldId id="390" r:id="rId9"/>
    <p:sldId id="391" r:id="rId10"/>
    <p:sldId id="399" r:id="rId11"/>
    <p:sldId id="404" r:id="rId12"/>
    <p:sldId id="405" r:id="rId13"/>
    <p:sldId id="413" r:id="rId14"/>
    <p:sldId id="414" r:id="rId15"/>
    <p:sldId id="423" r:id="rId16"/>
    <p:sldId id="425" r:id="rId17"/>
    <p:sldId id="426" r:id="rId18"/>
    <p:sldId id="427" r:id="rId19"/>
    <p:sldId id="428" r:id="rId20"/>
    <p:sldId id="429" r:id="rId21"/>
    <p:sldId id="430" r:id="rId22"/>
    <p:sldId id="424" r:id="rId23"/>
    <p:sldId id="431" r:id="rId24"/>
    <p:sldId id="432" r:id="rId25"/>
    <p:sldId id="433" r:id="rId26"/>
  </p:sldIdLst>
  <p:sldSz cx="9144000" cy="5143500" type="screen16x9"/>
  <p:notesSz cx="6858000" cy="9144000"/>
  <p:embeddedFontLst>
    <p:embeddedFont>
      <p:font typeface="Source Sans Pro" panose="020B0604020202020204" charset="0"/>
      <p:regular r:id="rId28"/>
      <p:bold r:id="rId29"/>
      <p:italic r:id="rId30"/>
      <p:boldItalic r:id="rId31"/>
    </p:embeddedFont>
    <p:embeddedFont>
      <p:font typeface="Dosis" panose="020B0604020202020204" charset="0"/>
      <p:regular r:id="rId32"/>
      <p:bold r:id="rId33"/>
    </p:embeddedFont>
    <p:embeddedFont>
      <p:font typeface="Garamond" panose="02020404030301010803" pitchFamily="18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72906" autoAdjust="0"/>
  </p:normalViewPr>
  <p:slideViewPr>
    <p:cSldViewPr snapToGrid="0">
      <p:cViewPr varScale="1">
        <p:scale>
          <a:sx n="89" d="100"/>
          <a:sy n="89" d="100"/>
        </p:scale>
        <p:origin x="154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36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40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to the left </a:t>
            </a:r>
          </a:p>
        </p:txBody>
      </p:sp>
    </p:spTree>
    <p:extLst>
      <p:ext uri="{BB962C8B-B14F-4D97-AF65-F5344CB8AC3E}">
        <p14:creationId xmlns:p14="http://schemas.microsoft.com/office/powerpoint/2010/main" val="357426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6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02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04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646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95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42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0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9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488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42809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897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872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70054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133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87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80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654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201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740378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22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660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5151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831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070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862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5397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92246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0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0375" y="81695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Pathology lab 3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1561" y="2465022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Dr. </a:t>
            </a:r>
            <a:r>
              <a:rPr lang="en-US" sz="2400" b="1" dirty="0" err="1" smtClean="0"/>
              <a:t>Bushra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AlTarawneh</a:t>
            </a:r>
            <a:r>
              <a:rPr lang="en-US" sz="2400" b="1" dirty="0" smtClean="0"/>
              <a:t>, MD</a:t>
            </a:r>
            <a:endParaRPr lang="en-US" sz="2400" b="1" dirty="0"/>
          </a:p>
          <a:p>
            <a:pPr algn="ctr"/>
            <a:r>
              <a:rPr lang="en-US" sz="2400" b="1" dirty="0" smtClean="0"/>
              <a:t>Anatomical pathology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Mutah University</a:t>
            </a:r>
            <a:br>
              <a:rPr lang="en-US" sz="2400" b="1" dirty="0"/>
            </a:br>
            <a:r>
              <a:rPr lang="en-US" sz="2400" b="1" dirty="0"/>
              <a:t>School of Medicine- </a:t>
            </a:r>
            <a:r>
              <a:rPr lang="en-US" sz="2400" b="1" dirty="0" smtClean="0"/>
              <a:t>Department of Microbiology &amp; Pathology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HLS lectures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71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/>
              <a:t>CML -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4256" y="1067276"/>
            <a:ext cx="445042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Peripheral blood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Leukocyte count is ↑↑ (often &gt;100,000 cells/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μL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Circulating cells are predominantly neutrophils,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metamyelocytes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Basophils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eosinophils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&amp; platelets are increased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cml blood sm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54" y="1138701"/>
            <a:ext cx="3927725" cy="35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9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57033"/>
            <a:ext cx="8111215" cy="921009"/>
          </a:xfrm>
        </p:spPr>
        <p:txBody>
          <a:bodyPr/>
          <a:lstStyle/>
          <a:p>
            <a:pPr lvl="0"/>
            <a:r>
              <a:rPr lang="en-US" sz="3600" b="1" dirty="0"/>
              <a:t>CML - Morphology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8551" y="1067276"/>
            <a:ext cx="39274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BM &amp; spleen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bone marrow is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, ↑ numbers of maturing granulocytic &amp; megakaryocytic precursors.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Spleen resembles BM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extensive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extramedullary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hematopoiesis.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spleen extramedullary hematopoiesi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65" y="1281664"/>
            <a:ext cx="4436296" cy="35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3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57" y="160338"/>
            <a:ext cx="7898633" cy="921009"/>
          </a:xfrm>
        </p:spPr>
        <p:txBody>
          <a:bodyPr/>
          <a:lstStyle/>
          <a:p>
            <a:pPr lvl="0"/>
            <a:r>
              <a:rPr lang="en-US" sz="4000" b="1" dirty="0"/>
              <a:t>PCV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1"/>
            <a:ext cx="813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 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s://library.med.utah.edu/WebPath/jpeg5/HEME0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324127"/>
            <a:ext cx="3755454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olycythemia vera (PV), polycythemic phase, core biopsy 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polycythemia vera bone marrow trephin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polycythemia vera bone marrow treph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9" y="1320963"/>
            <a:ext cx="4475858" cy="35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0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 smtClean="0"/>
              <a:t>Essential </a:t>
            </a:r>
            <a:r>
              <a:rPr lang="en-US" sz="3200" b="1" dirty="0" err="1" smtClean="0"/>
              <a:t>Thrombocythemia</a:t>
            </a:r>
            <a:r>
              <a:rPr lang="en-US" sz="3200" b="1" dirty="0" smtClean="0"/>
              <a:t> – Morphology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4" y="1198617"/>
            <a:ext cx="3368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Bone marrow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cellularity is usually only mildly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increased, but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megakaryocytes are often markedly increased in number with abnormal large forms.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12" y="1200347"/>
            <a:ext cx="4559288" cy="34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160338"/>
            <a:ext cx="7613151" cy="921009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 smtClean="0"/>
              <a:t>Essential </a:t>
            </a:r>
            <a:r>
              <a:rPr lang="en-US" sz="3200" b="1" dirty="0" err="1" smtClean="0"/>
              <a:t>Thrombocythemia</a:t>
            </a:r>
            <a:r>
              <a:rPr lang="en-US" sz="3200" b="1" dirty="0" smtClean="0"/>
              <a:t> – Morphology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4" y="1755918"/>
            <a:ext cx="3368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Peripheral smears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usually reveal abnormally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large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platelets often</a:t>
            </a:r>
          </a:p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accompanied by mild leukocytosis.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1433898"/>
            <a:ext cx="5100905" cy="33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60338"/>
            <a:ext cx="7613151" cy="921009"/>
          </a:xfrm>
        </p:spPr>
        <p:txBody>
          <a:bodyPr/>
          <a:lstStyle/>
          <a:p>
            <a:pPr lvl="0"/>
            <a:r>
              <a:rPr lang="en-US" sz="4000" b="1" dirty="0" smtClean="0"/>
              <a:t>PM</a:t>
            </a:r>
            <a:r>
              <a:rPr lang="en-US" sz="4000" b="1" dirty="0"/>
              <a:t> </a:t>
            </a:r>
            <a:r>
              <a:rPr lang="en-US" sz="4000" b="1" dirty="0" smtClean="0"/>
              <a:t>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5175" y="1171253"/>
            <a:ext cx="32021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BM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advanced cases is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hypocellular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diffusely fibrotic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  <a:endParaRPr lang="en-US" sz="22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In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early cases it may be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only focal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fibrosis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lvl="1"/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+Abnormally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large and clustered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megakaryocytes.</a:t>
            </a:r>
            <a:endParaRPr lang="en-US" sz="22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2050" name="Picture 2" descr="Image result for myelofib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87" y="1171253"/>
            <a:ext cx="4876800" cy="37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193265" y="4315135"/>
            <a:ext cx="728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DB7C4"/>
              </a:buClr>
              <a:buSzPts val="2400"/>
            </a:pPr>
            <a:r>
              <a:rPr lang="en-US" sz="36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Dosis"/>
              </a:rPr>
              <a:t>Myelodysplastic </a:t>
            </a:r>
            <a:r>
              <a:rPr lang="en-US" sz="3600" b="1" dirty="0" smtClean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Dosis"/>
              </a:rPr>
              <a:t>Syndromes (MDS)</a:t>
            </a:r>
            <a:endParaRPr lang="en-US" sz="3600" b="1" dirty="0">
              <a:solidFill>
                <a:srgbClr val="0DB7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/>
              <a:ea typeface="Dosis"/>
              <a:cs typeface="Dosis"/>
              <a:sym typeface="Source Sans Pro"/>
            </a:endParaRPr>
          </a:p>
        </p:txBody>
      </p:sp>
      <p:sp>
        <p:nvSpPr>
          <p:cNvPr id="2" name="AutoShape 2" descr="Image result for mds pat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mds path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19" y="312738"/>
            <a:ext cx="6997700" cy="33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smtClean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Erythroid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Abnormal nuclear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abnormalities &amp; </a:t>
            </a: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iron </a:t>
            </a:r>
            <a:r>
              <a:rPr lang="en-US" sz="2400" u="sng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deposits (ring </a:t>
            </a:r>
            <a:r>
              <a:rPr lang="en-US" sz="2400" u="sng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sideroblasts</a:t>
            </a:r>
            <a:r>
              <a:rPr lang="en-US" sz="2400" u="sng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3" descr="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5827"/>
          <a:stretch/>
        </p:blipFill>
        <p:spPr>
          <a:xfrm>
            <a:off x="1992097" y="2051892"/>
            <a:ext cx="5600505" cy="2781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5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447" y="160338"/>
            <a:ext cx="7613151" cy="921009"/>
          </a:xfrm>
        </p:spPr>
        <p:txBody>
          <a:bodyPr/>
          <a:lstStyle/>
          <a:p>
            <a:r>
              <a:rPr lang="en-US" sz="3600" b="1" dirty="0" smtClean="0"/>
              <a:t>MDS - Morphology</a:t>
            </a:r>
            <a:endParaRPr lang="en-US" sz="3600" b="1" dirty="0">
              <a:sym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20895"/>
            <a:ext cx="81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Megakaryocyte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single nuclear lobes or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multiple separate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nuclei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(pawn ball megakaryocytes)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pawn ball what 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17" y="2126751"/>
            <a:ext cx="2294218" cy="23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9" y="2051892"/>
            <a:ext cx="41082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4425" y="1440498"/>
            <a:ext cx="7613151" cy="921009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rmAutofit fontScale="75000" lnSpcReduction="20000"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z="4000" smtClean="0"/>
              <a:t>DISORDERS OF THE THYMUS</a:t>
            </a:r>
            <a:br>
              <a:rPr lang="en-US" sz="4000" smtClean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2341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 Plasma Cell Neoplasms &amp; Related Entities</a:t>
            </a:r>
            <a:b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88" y="387275"/>
            <a:ext cx="5772793" cy="43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7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19" y="352475"/>
            <a:ext cx="7261412" cy="45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4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endParaRPr lang="en-US" dirty="0"/>
          </a:p>
          <a:p>
            <a:r>
              <a:rPr lang="en-US" dirty="0" smtClean="0"/>
              <a:t>GOOD LUCK IN YOUR EXAM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91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1026" name="Picture 2" descr="00008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6" y="1664413"/>
            <a:ext cx="4181581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ary.med.utah.edu/WebPath/jpeg1/LUNG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4" y="1664413"/>
            <a:ext cx="3873356" cy="31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6667" y="589845"/>
            <a:ext cx="828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</a:t>
            </a:r>
            <a: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 </a:t>
            </a: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last stage of B cell maturation, express CD38 but lose </a:t>
            </a:r>
            <a: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CD19: </a:t>
            </a:r>
            <a:b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 </a:t>
            </a: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cannot switch antibody </a:t>
            </a:r>
            <a: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classes.</a:t>
            </a:r>
            <a:b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+can </a:t>
            </a:r>
            <a:r>
              <a:rPr lang="en-US" sz="1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only produce a single kind of antibody in a single class of </a:t>
            </a:r>
            <a:r>
              <a:rPr lang="en-US" sz="18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immunoglobulin.</a:t>
            </a:r>
            <a:endParaRPr lang="en-US" sz="18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981613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3724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ultifocal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destructive skeletal lesions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mostly involve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vertebral column, ribs, skull, pelvis, femur.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lesions arise in the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medullary cavity.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destruction leads to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pathologic fractures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71" y="986319"/>
            <a:ext cx="4223319" cy="393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203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108745"/>
            <a:ext cx="785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Microscopically: the marrow shows increased numbers of plasma cells, usually &gt; 30% of the cellularity.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3" y="1939742"/>
            <a:ext cx="7284378" cy="29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970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</a:t>
            </a:r>
            <a:r>
              <a:rPr lang="en-US" sz="2800" b="1" dirty="0" smtClean="0"/>
              <a:t>Myeloma 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32294" y="1118155"/>
            <a:ext cx="829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Mott cells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 are plasma cells that have spherical inclusions packed 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 their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cytoplasm,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Inclusions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 Russell bodies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mott cell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pbs.twimg.com/media/DyLitdBU8AAClQ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3" y="2085652"/>
            <a:ext cx="5835722" cy="27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168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</a:t>
            </a:r>
            <a:r>
              <a:rPr lang="en-US" sz="2800" b="1" dirty="0" smtClean="0"/>
              <a:t>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160116"/>
            <a:ext cx="2234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infiltrated by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lymphocytes, plasma cells,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plasmacytoid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lymphocytes in varying proportions.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pbs.twimg.com/media/Dn46f41XUAApZTu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54" y="1160115"/>
            <a:ext cx="5763802" cy="37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97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80168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  <a:t>Myeloproliferative Neoplasms (MPN)</a:t>
            </a:r>
            <a:br>
              <a:rPr lang="en-US" sz="4000" b="1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Source Sans Pro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3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26" name="Picture 2" descr="Image result for myeloproliferative neoplas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8" t="14860"/>
          <a:stretch/>
        </p:blipFill>
        <p:spPr bwMode="auto">
          <a:xfrm>
            <a:off x="1485829" y="731706"/>
            <a:ext cx="4602822" cy="4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92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DB90504A530946B07B1D1F9D369587" ma:contentTypeVersion="2" ma:contentTypeDescription="Create a new document." ma:contentTypeScope="" ma:versionID="26daf53f3d705fd0d65faa763a3de3de">
  <xsd:schema xmlns:xsd="http://www.w3.org/2001/XMLSchema" xmlns:xs="http://www.w3.org/2001/XMLSchema" xmlns:p="http://schemas.microsoft.com/office/2006/metadata/properties" xmlns:ns2="9895e236-6ac5-4795-ab47-bb013b779b4c" targetNamespace="http://schemas.microsoft.com/office/2006/metadata/properties" ma:root="true" ma:fieldsID="7660e2c65252699633c60f46f14ae143" ns2:_="">
    <xsd:import namespace="9895e236-6ac5-4795-ab47-bb013b779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5e236-6ac5-4795-ab47-bb013b779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A80AFE-44BC-4A07-8E3E-8FEF7C6B2E03}"/>
</file>

<file path=customXml/itemProps2.xml><?xml version="1.0" encoding="utf-8"?>
<ds:datastoreItem xmlns:ds="http://schemas.openxmlformats.org/officeDocument/2006/customXml" ds:itemID="{47006B56-5971-49B5-8DD1-8121DA951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90541-4161-493B-8720-84551EA32F55}">
  <ds:schemaRefs>
    <ds:schemaRef ds:uri="http://schemas.microsoft.com/office/2006/documentManagement/types"/>
    <ds:schemaRef ds:uri="http://purl.org/dc/terms/"/>
    <ds:schemaRef ds:uri="149687d4-d180-482e-8c72-8a95e3dd382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1823</TotalTime>
  <Words>340</Words>
  <Application>Microsoft Office PowerPoint</Application>
  <PresentationFormat>On-screen Show (16:9)</PresentationFormat>
  <Paragraphs>69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Source Sans Pro</vt:lpstr>
      <vt:lpstr>Dosis</vt:lpstr>
      <vt:lpstr>Garamond</vt:lpstr>
      <vt:lpstr>Wingdings</vt:lpstr>
      <vt:lpstr>Arial</vt:lpstr>
      <vt:lpstr>Organic</vt:lpstr>
      <vt:lpstr>Pathology lab 3</vt:lpstr>
      <vt:lpstr> Plasma Cell Neoplasms &amp; Related Entities </vt:lpstr>
      <vt:lpstr>PowerPoint Presentation</vt:lpstr>
      <vt:lpstr>Multiple Myeloma  - Morphology</vt:lpstr>
      <vt:lpstr>Multiple Myeloma  - Morphology</vt:lpstr>
      <vt:lpstr>Multiple Myeloma  - Morphology</vt:lpstr>
      <vt:lpstr>Lymphoplasmacytic Lymphoma - Morphology</vt:lpstr>
      <vt:lpstr>Myeloproliferative Neoplasms (MPN) </vt:lpstr>
      <vt:lpstr>PowerPoint Presentation</vt:lpstr>
      <vt:lpstr>CML - Morphology </vt:lpstr>
      <vt:lpstr>CML - Morphology </vt:lpstr>
      <vt:lpstr>PCV - Morphology</vt:lpstr>
      <vt:lpstr>Essential Thrombocythemia – Morphology</vt:lpstr>
      <vt:lpstr>Essential Thrombocythemia – Morphology</vt:lpstr>
      <vt:lpstr>PM - Morphology</vt:lpstr>
      <vt:lpstr>PowerPoint Presentation</vt:lpstr>
      <vt:lpstr>MDS - Morphology</vt:lpstr>
      <vt:lpstr>MDS - Morphology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Windows User</cp:lastModifiedBy>
  <cp:revision>175</cp:revision>
  <dcterms:modified xsi:type="dcterms:W3CDTF">2022-04-18T08:58:11Z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0x010100A5DB90504A530946B07B1D1F9D369587</vt:lpwstr>
  </property>
</Properties>
</file>