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96" r:id="rId5"/>
    <p:sldId id="297" r:id="rId6"/>
    <p:sldId id="289" r:id="rId7"/>
    <p:sldId id="290" r:id="rId8"/>
    <p:sldId id="291" r:id="rId9"/>
    <p:sldId id="292" r:id="rId10"/>
    <p:sldId id="293" r:id="rId11"/>
    <p:sldId id="295" r:id="rId12"/>
    <p:sldId id="29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EF52683-5A74-467F-9778-F0EEC15781C5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4C165B-D38A-4723-AF8F-4DFBF20BAC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1794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F7262-790B-4F9A-A4F6-43A0D83F3C7B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338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D324-B150-44A8-B3C5-6A2A76CB9F23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15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567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9620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7859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042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62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9158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488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9188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1467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385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5498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C80D-8B56-4AA9-8E80-56D442812FE3}" type="datetimeFigureOut">
              <a:rPr lang="ar-JO" smtClean="0"/>
              <a:t>03/08/1443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C95A-D36B-474C-9101-16A7A24B6D9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140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https://www.safeworkaustralia.gov.au/system/files/documents/1702/nhews_biologicalmaterials.pdf" TargetMode="Externa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https://www.safeworkaustralia.gov.au/system/files/documents/1702/nhews_biologicalmaterials.pdf" TargetMode="Externa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C5C0E8B-516F-41A9-8041-306973C1B226}" type="slidenum">
              <a:rPr lang="ar-SA" altLang="en-US" sz="1400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en-MY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13593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1"/>
            <a:r>
              <a:rPr lang="ar-AE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6F1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بِسْمِ اللّهِ الرَّحْمَنِ الرَّحِيمِ </a:t>
            </a:r>
            <a:endParaRPr lang="en-MY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6F1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00400"/>
            <a:ext cx="2686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5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86" y="493208"/>
            <a:ext cx="87484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What is biological hazard?</a:t>
            </a:r>
          </a:p>
          <a:p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Biological hazards refer to </a:t>
            </a:r>
          </a:p>
          <a:p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organisms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organic matters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produced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by these organisms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are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harmful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to human health.</a:t>
            </a:r>
          </a:p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These include parasites, viruses, bacteria, fungi and protein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Biological hazards can be broadly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defined as</a:t>
            </a:r>
          </a:p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risk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that comes from the 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biosphere,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including</a:t>
            </a:r>
          </a:p>
          <a:p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plants, animals, and humans.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0DB8-3B44-44FB-830B-11A728618CC0}" type="datetime1">
              <a:rPr lang="en-MY" smtClean="0"/>
              <a:t>6/3/2022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10</a:t>
            </a:fld>
            <a:endParaRPr lang="en-MY"/>
          </a:p>
        </p:txBody>
      </p:sp>
      <p:pic>
        <p:nvPicPr>
          <p:cNvPr id="5" name="Picture 6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4" y="0"/>
            <a:ext cx="198450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986" y="3632528"/>
            <a:ext cx="843235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Occupational Biohazards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MY" sz="2400" b="1" dirty="0">
                <a:solidFill>
                  <a:prstClr val="black"/>
                </a:solidFill>
                <a:latin typeface="Garamond" pitchFamily="18" charset="0"/>
              </a:rPr>
              <a:t>biohazards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 defines </a:t>
            </a:r>
            <a:r>
              <a:rPr lang="en-MY" sz="2400" dirty="0">
                <a:solidFill>
                  <a:prstClr val="black"/>
                </a:solidFill>
                <a:latin typeface="Garamond" pitchFamily="18" charset="0"/>
              </a:rPr>
              <a:t>as:</a:t>
            </a:r>
            <a:r>
              <a:rPr lang="en-MY" sz="2800" dirty="0">
                <a:solidFill>
                  <a:prstClr val="black"/>
                </a:solidFill>
                <a:latin typeface="Garamond" pitchFamily="18" charset="0"/>
              </a:rPr>
              <a:t> </a:t>
            </a:r>
          </a:p>
          <a:p>
            <a:pPr lvl="0"/>
            <a:r>
              <a:rPr lang="en-MY" sz="2800" b="1" dirty="0">
                <a:solidFill>
                  <a:prstClr val="black"/>
                </a:solidFill>
                <a:latin typeface="Garamond" pitchFamily="18" charset="0"/>
              </a:rPr>
              <a:t>“</a:t>
            </a:r>
            <a:r>
              <a:rPr lang="en-MY" sz="2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infectious agents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hazardous biological materials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that exert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harmful effects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workers' health,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either </a:t>
            </a:r>
          </a:p>
          <a:p>
            <a:pPr lvl="0"/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directly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through infection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pPr lvl="0"/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indirectly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damage to the working environment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 and </a:t>
            </a:r>
          </a:p>
          <a:p>
            <a:pPr lvl="0"/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can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include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waste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samples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microorganism,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virus, or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toxin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biological source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MY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4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1" y="1077681"/>
            <a:ext cx="895025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Biological hazards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(biohazards)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the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Occupational Health and Safety (OHS) professional with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 challenges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MY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and varied biohazards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may result from workplace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exposure to </a:t>
            </a:r>
            <a:r>
              <a:rPr lang="en-MY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organisms,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MY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substances produced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by organisms, that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threaten human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health. </a:t>
            </a:r>
            <a:endParaRPr lang="en-MY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Although workers in health and community care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fishing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occupations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at particular risk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of exposure to hazardous biological agents,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workplaces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harbour</a:t>
            </a:r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 (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for various </a:t>
            </a:r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forms of biohazard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exposure,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including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person-to-person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transmission of infectious disease. </a:t>
            </a:r>
          </a:p>
          <a:p>
            <a:endParaRPr lang="en-MY" sz="23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Studies on biological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hazards in the workplace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lacking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; however,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8A84-6F32-4C12-9A62-2CBFF2DFF437}" type="datetime1">
              <a:rPr lang="en-MY" smtClean="0"/>
              <a:t>6/3/2022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11</a:t>
            </a:fld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6325949" y="6236844"/>
            <a:ext cx="2960312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u="sng" dirty="0">
                <a:solidFill>
                  <a:schemeClr val="bg1"/>
                </a:solidFill>
                <a:latin typeface="Garamond" pitchFamily="18" charset="0"/>
                <a:hlinkClick r:id="rId2"/>
              </a:rPr>
              <a:t>a report by Safe Work Australia</a:t>
            </a:r>
            <a:endParaRPr lang="en-MY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60" y="70661"/>
            <a:ext cx="1711869" cy="10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2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576C578-E9D5-4165-AC36-A8CA4C726D77}" type="slidenum">
              <a:rPr lang="en-MY" smtClean="0"/>
              <a:t>12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0" y="631707"/>
            <a:ext cx="90364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MY" sz="2400" b="1" u="sng" dirty="0">
                <a:latin typeface="Times New Roman" pitchFamily="18" charset="0"/>
                <a:cs typeface="Times New Roman" pitchFamily="18" charset="0"/>
                <a:hlinkClick r:id="rId2"/>
              </a:rPr>
              <a:t>A report by Safe Work Australia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 notes that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19 % of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surveyed workers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reported exposure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to biological hazards.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those workers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quarters(3/4)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reported that they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exposed</a:t>
            </a:r>
          </a:p>
          <a:p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to human body fluid 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of some kind.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According to the report, there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were two industries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that were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unsurprisingly, affected more than any other: </a:t>
            </a:r>
            <a:endParaRPr lang="en-MY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(1 )     Health and community services and</a:t>
            </a:r>
            <a:endParaRPr lang="en-MY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(2)    Agriculture, forestry, and fishing.</a:t>
            </a:r>
          </a:p>
          <a:p>
            <a:pPr lvl="0"/>
            <a:endParaRPr lang="en-US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general, there are </a:t>
            </a:r>
            <a:r>
              <a:rPr lang="en-MY" sz="2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Major of routes of entry</a:t>
            </a:r>
          </a:p>
          <a:p>
            <a:pPr lvl="0"/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these micro-organisms into  human body,</a:t>
            </a:r>
            <a:r>
              <a:rPr lang="en-MY" sz="2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through the</a:t>
            </a: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system</a:t>
            </a:r>
            <a:r>
              <a:rPr lang="en-MY" sz="23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Contact with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fluids </a:t>
            </a:r>
            <a:r>
              <a:rPr lang="en-MY" sz="2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of the infected or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MY" sz="23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contaminated objects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harmful effects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human health are mainly of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Types</a:t>
            </a:r>
            <a:r>
              <a:rPr lang="en-MY" sz="23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MY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MY" sz="23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MY" sz="23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Infections,    2. Allergy and    3.Poisoning.</a:t>
            </a:r>
          </a:p>
        </p:txBody>
      </p:sp>
      <p:pic>
        <p:nvPicPr>
          <p:cNvPr id="5" name="Picture 4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5" y="23213"/>
            <a:ext cx="1429555" cy="121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2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3" y="320690"/>
            <a:ext cx="86758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</a:rPr>
              <a:t>                              Is this Worker at Risk?</a:t>
            </a:r>
            <a:endParaRPr lang="en-MY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</a:rPr>
              <a:t> 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The short answer to this question is that just about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 WORKER IS AT RISK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coming into contact with some </a:t>
            </a:r>
          </a:p>
          <a:p>
            <a:pPr algn="ctr"/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kind </a:t>
            </a:r>
            <a:r>
              <a:rPr lang="en-MY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biological hazard</a:t>
            </a:r>
            <a:r>
              <a:rPr lang="en-MY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whether that be </a:t>
            </a:r>
            <a:r>
              <a:rPr lang="en-MY" sz="23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human blood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MY" sz="23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organic  matter,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3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airborne pathogens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though,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MY" sz="2300" b="1" u="sng" dirty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industries and workers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that are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Routinely exposed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to these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risks.        </a:t>
            </a:r>
            <a:r>
              <a:rPr lang="en-MY" sz="23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include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MY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Workers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exposed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fluids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healthcare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workers,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personal service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workers, and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dental professionals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MY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Workers in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MY" sz="2300" b="1" dirty="0">
                <a:solidFill>
                  <a:srgbClr val="E066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 animals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breeders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       animal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scientists, poultry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handlers,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farm workers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lvl="0"/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laboratory animal workers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Workers in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contact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 products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butchers, farmers, meat packers, and freight(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cargo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)handlers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04A-CE73-4E2C-A49C-C75CD5BEDD59}" type="datetime1">
              <a:rPr lang="en-MY" smtClean="0"/>
              <a:t>6/3/2022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13</a:t>
            </a:fld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5724128" y="6278767"/>
            <a:ext cx="34198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bg1"/>
                </a:solidFill>
                <a:latin typeface="Garamond" pitchFamily="18" charset="0"/>
              </a:rPr>
              <a:t>Workers in contact with animal products</a:t>
            </a:r>
            <a:endParaRPr lang="en-MY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98" y="-1"/>
            <a:ext cx="1584101" cy="13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14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107504" y="1085185"/>
            <a:ext cx="885698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endParaRPr lang="en-MY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Workers exposed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ticks, fleas, and mites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forestry workers, groundskeepers, highway maintenance personnel, </a:t>
            </a:r>
          </a:p>
          <a:p>
            <a:pPr lvl="0"/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and pest control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workers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MY" sz="23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Workers exposed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human or animal waste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child car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e workers,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workers,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sewe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workers, and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animal handlers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MY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Workers exposed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dust-containing pathogens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rodents, bird roosts, soil in endemic areas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building cleaners, construction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workers,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granary</a:t>
            </a:r>
            <a:r>
              <a:rPr lang="ar-JO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مخبز قمح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MY" sz="2300" b="1" dirty="0" err="1">
                <a:latin typeface="Times New Roman" pitchFamily="18" charset="0"/>
                <a:cs typeface="Times New Roman" pitchFamily="18" charset="0"/>
              </a:rPr>
              <a:t>orkers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heating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lvl="0" algn="ctr"/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   air conditioning workers, gardeners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roofers, demolition</a:t>
            </a:r>
            <a:r>
              <a:rPr lang="en-MY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/>
              <a:t>( </a:t>
            </a:r>
            <a:r>
              <a:rPr lang="en-MY" dirty="0">
                <a:latin typeface="Garamond" pitchFamily="18" charset="0"/>
              </a:rPr>
              <a:t>destruction)</a:t>
            </a:r>
            <a:r>
              <a:rPr lang="en-MY" dirty="0"/>
              <a:t> 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ar-AE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and farm workers</a:t>
            </a:r>
            <a:endParaRPr lang="en-MY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599946"/>
            <a:ext cx="6480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>
                <a:latin typeface="Garamond" pitchFamily="18" charset="0"/>
              </a:rPr>
              <a:t>industries and workers that are routinely exposed to these risks. </a:t>
            </a:r>
            <a:r>
              <a:rPr lang="en-MY" sz="1600" b="1" dirty="0" err="1">
                <a:latin typeface="Garamond" pitchFamily="18" charset="0"/>
              </a:rPr>
              <a:t>Conl</a:t>
            </a:r>
            <a:r>
              <a:rPr lang="en-MY" sz="1600" b="1" dirty="0">
                <a:latin typeface="Garamond" pitchFamily="18" charset="0"/>
              </a:rPr>
              <a:t>...</a:t>
            </a:r>
            <a:endParaRPr lang="en-MY" sz="1600" dirty="0"/>
          </a:p>
        </p:txBody>
      </p:sp>
      <p:pic>
        <p:nvPicPr>
          <p:cNvPr id="6" name="Picture 5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4" cy="1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15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0" y="59837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Times New Roman" pitchFamily="18" charset="0"/>
                <a:cs typeface="Times New Roman" pitchFamily="18" charset="0"/>
              </a:rPr>
              <a:t>Classification of  Biological hazards into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six categories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This method of </a:t>
            </a:r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classifying occupational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infections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commonly </a:t>
            </a:r>
          </a:p>
          <a:p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used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it </a:t>
            </a:r>
            <a:r>
              <a:rPr lang="en-MY" sz="23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provides a means to </a:t>
            </a:r>
            <a:r>
              <a:rPr lang="en-MY" sz="23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link</a:t>
            </a:r>
            <a:r>
              <a:rPr lang="en-MY" sz="2300" b="1" u="sng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diseases </a:t>
            </a:r>
            <a:r>
              <a:rPr lang="en-MY" sz="2300" b="1" u="sng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occupations</a:t>
            </a:r>
          </a:p>
          <a:p>
            <a:endParaRPr lang="en-MY" sz="23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Contact with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infected living animals;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Brucellosis, influenza, leptospirosis; Q fever ,plague, rabies </a:t>
            </a:r>
          </a:p>
          <a:p>
            <a:pPr lvl="0"/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2. Contac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t with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contaminated animal products; 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Anthrax, brucellosis, </a:t>
            </a:r>
          </a:p>
          <a:p>
            <a:pPr lvl="0" algn="ctr"/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plague,   haemorrhagic fever,   leptospirosis, Q fever</a:t>
            </a:r>
            <a:r>
              <a:rPr lang="en-MY" sz="2000" i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MY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Tick, flea,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mite bite; 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Murine typhus, plague, Scrub typhus</a:t>
            </a:r>
          </a:p>
          <a:p>
            <a:pPr lvl="0"/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4. Contact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 or animal waste;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H AV ,Leptospirosis, </a:t>
            </a:r>
          </a:p>
          <a:p>
            <a:pPr lvl="0"/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MY" sz="2000" b="1" i="1" dirty="0" err="1">
                <a:latin typeface="Times New Roman" pitchFamily="18" charset="0"/>
                <a:cs typeface="Times New Roman" pitchFamily="18" charset="0"/>
              </a:rPr>
              <a:t>schistosomiasis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,  </a:t>
            </a:r>
            <a:endParaRPr lang="en-MY" sz="2000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5. Contact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infected patient or blood</a:t>
            </a:r>
            <a:r>
              <a:rPr lang="en-MY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MY" sz="2000" b="1" dirty="0">
                <a:latin typeface="Times New Roman" pitchFamily="18" charset="0"/>
                <a:cs typeface="Times New Roman" pitchFamily="18" charset="0"/>
              </a:rPr>
              <a:t>AIDS, 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haemorrhagic fever, </a:t>
            </a:r>
          </a:p>
          <a:p>
            <a:pPr lvl="0" algn="ctr"/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HBV, HCV, diphtheria, </a:t>
            </a:r>
            <a:r>
              <a:rPr lang="en-MY" sz="2000" b="1" i="1" dirty="0" err="1">
                <a:latin typeface="Times New Roman" pitchFamily="18" charset="0"/>
                <a:cs typeface="Times New Roman" pitchFamily="18" charset="0"/>
              </a:rPr>
              <a:t>meningococcus</a:t>
            </a:r>
            <a:r>
              <a:rPr lang="en-MY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 And</a:t>
            </a:r>
          </a:p>
          <a:p>
            <a:pPr lvl="0"/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 Raising dust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pathogens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MY" sz="2300" b="1" i="1" dirty="0">
                <a:latin typeface="Times New Roman" pitchFamily="18" charset="0"/>
                <a:cs typeface="Times New Roman" pitchFamily="18" charset="0"/>
              </a:rPr>
              <a:t>leptospirosis</a:t>
            </a:r>
            <a:endParaRPr lang="en-MY" sz="2300" dirty="0"/>
          </a:p>
        </p:txBody>
      </p:sp>
      <p:pic>
        <p:nvPicPr>
          <p:cNvPr id="5" name="Picture 4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5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3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988840"/>
            <a:ext cx="924703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Identifying and Managing Biological Hazards</a:t>
            </a:r>
          </a:p>
          <a:p>
            <a:endParaRPr lang="en-MY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3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Employers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3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safety professionals</a:t>
            </a:r>
            <a:r>
              <a:rPr lang="en-MY" sz="2300" b="1" dirty="0">
                <a:solidFill>
                  <a:srgbClr val="E066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u="sng" dirty="0">
                <a:latin typeface="Times New Roman" pitchFamily="18" charset="0"/>
                <a:cs typeface="Times New Roman" pitchFamily="18" charset="0"/>
              </a:rPr>
              <a:t>must take time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identify potential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biological hazards  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 a plan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to manage them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endParaRPr lang="en-MY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When conducting </a:t>
            </a:r>
            <a:r>
              <a:rPr lang="en-MY" sz="2200" b="1" u="sng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MY" sz="2200" b="1" u="sng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hazard assessment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consider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questions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employees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around people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who may have an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illness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or 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communicable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disease? </a:t>
            </a:r>
          </a:p>
          <a:p>
            <a:pPr lvl="0"/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Is there the possibility for employees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exposed to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blood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and other </a:t>
            </a:r>
            <a:r>
              <a:rPr lang="en-MY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bodily fluid</a:t>
            </a:r>
            <a:r>
              <a:rPr lang="en-MY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MY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MY" sz="2800" dirty="0">
                <a:solidFill>
                  <a:prstClr val="black"/>
                </a:solidFill>
                <a:latin typeface="Garamond" pitchFamily="18" charset="0"/>
              </a:rPr>
              <a:t>c</a:t>
            </a:r>
            <a:r>
              <a:rPr lang="en-MY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employees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working with 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proximity to animals </a:t>
            </a:r>
            <a:r>
              <a:rPr lang="en-MY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insects?</a:t>
            </a:r>
            <a:endParaRPr lang="en-MY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MY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76056" y="6260462"/>
            <a:ext cx="40679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 dirty="0"/>
          </a:p>
        </p:txBody>
      </p:sp>
      <p:sp>
        <p:nvSpPr>
          <p:cNvPr id="5" name="Rectangle 4"/>
          <p:cNvSpPr/>
          <p:nvPr/>
        </p:nvSpPr>
        <p:spPr>
          <a:xfrm>
            <a:off x="229032" y="1085835"/>
            <a:ext cx="891496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Elimination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source </a:t>
            </a:r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contamination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fundamental </a:t>
            </a:r>
          </a:p>
          <a:p>
            <a:pPr lvl="0"/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to the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prevention and control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biological hazards</a:t>
            </a:r>
            <a:endParaRPr lang="en-MY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4804-D647-46AD-9430-994C5BEAAD01}" type="datetime1">
              <a:rPr lang="en-MY" smtClean="0"/>
              <a:t>6/3/2022</a:t>
            </a:fld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16</a:t>
            </a:fld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1105340" y="511926"/>
            <a:ext cx="531385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Preventive and Control Measures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0" name="Picture 9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4" y="0"/>
            <a:ext cx="1545465" cy="10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8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17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0" y="528201"/>
            <a:ext cx="86418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the workplace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 </a:t>
            </a:r>
            <a:r>
              <a:rPr lang="en-MY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MY" sz="2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mold</a:t>
            </a:r>
            <a:r>
              <a:rPr lang="en-MY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fungi</a:t>
            </a:r>
            <a:r>
              <a:rPr lang="en-MY" sz="2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employees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around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hazardous materials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sewage?</a:t>
            </a:r>
            <a:endParaRPr lang="en-MY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f. Does the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workplace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"sharp" materials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must be cleaned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regularly and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disposed of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MY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g. If there are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biological hazards in the workplace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employees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right protective equipment to remain safe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MY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6108" y="229534"/>
            <a:ext cx="419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Preventive and Control Measures Cont. ..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33713" y="6133446"/>
            <a:ext cx="31027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76" y="-1"/>
            <a:ext cx="1571223" cy="10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7516" y="2786260"/>
            <a:ext cx="918401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q"/>
            </a:pPr>
            <a:r>
              <a:rPr lang="en-MY" sz="2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What </a:t>
            </a:r>
            <a:r>
              <a:rPr lang="en-MY" sz="2300" b="1" u="sng" dirty="0">
                <a:latin typeface="Times New Roman" pitchFamily="18" charset="0"/>
                <a:cs typeface="Times New Roman" pitchFamily="18" charset="0"/>
              </a:rPr>
              <a:t>to do</a:t>
            </a:r>
            <a:r>
              <a:rPr lang="en-MY" sz="2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once </a:t>
            </a:r>
            <a:r>
              <a:rPr lang="en-MY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biological hazards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MY" sz="2300" b="1" u="sng" dirty="0">
                <a:latin typeface="Times New Roman" pitchFamily="18" charset="0"/>
                <a:cs typeface="Times New Roman" pitchFamily="18" charset="0"/>
              </a:rPr>
              <a:t>been </a:t>
            </a:r>
            <a:r>
              <a:rPr lang="en-MY" sz="2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identified</a:t>
            </a:r>
            <a:endParaRPr lang="en-MY" sz="2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buFont typeface="Wingdings" pitchFamily="2" charset="2"/>
              <a:buChar char="q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Once  the biological hazards have  been identified in the workplace 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important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eliminate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much  as possible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 as well as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 their risk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employees. </a:t>
            </a:r>
          </a:p>
          <a:p>
            <a:pPr marL="457200" indent="-457200" fontAlgn="base">
              <a:buFont typeface="Wingdings" pitchFamily="2" charset="2"/>
              <a:buChar char="q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implementing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controls in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workplace</a:t>
            </a: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biological hazards can </a:t>
            </a:r>
            <a:r>
              <a:rPr lang="en-MY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 greatly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457200" indent="-457200" fontAlgn="base">
              <a:buFont typeface="Wingdings" pitchFamily="2" charset="2"/>
              <a:buChar char="ü"/>
            </a:pP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some cases</a:t>
            </a: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eliminated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(discarded)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base">
              <a:buFont typeface="Wingdings" pitchFamily="2" charset="2"/>
              <a:buChar char="q"/>
            </a:pPr>
            <a:r>
              <a:rPr lang="en-MY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types of controls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can be used to address biological hazards are </a:t>
            </a:r>
          </a:p>
          <a:p>
            <a:pPr marL="342900" indent="-342900" algn="ctr" fontAlgn="base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Administrative and </a:t>
            </a:r>
          </a:p>
          <a:p>
            <a:pPr marL="342900" indent="-342900" algn="ctr" fontAlgn="base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controls</a:t>
            </a:r>
            <a:r>
              <a:rPr lang="en-MY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7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18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6718" y="1988840"/>
            <a:ext cx="88857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MY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biological hazards identified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cannot </a:t>
            </a:r>
            <a:r>
              <a:rPr lang="en-MY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eliminated</a:t>
            </a:r>
            <a:r>
              <a:rPr lang="en-MY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MY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Employers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must take </a:t>
            </a:r>
            <a:r>
              <a:rPr lang="en-MY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steps </a:t>
            </a:r>
            <a:r>
              <a:rPr lang="en-MY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reduce risk </a:t>
            </a: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exposure to </a:t>
            </a:r>
          </a:p>
          <a:p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an acceptable level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and </a:t>
            </a:r>
            <a:endParaRPr lang="en-MY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provide appropriate </a:t>
            </a:r>
            <a:r>
              <a:rPr lang="en-MY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personal protective equipment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to workers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7350" y="4710629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Engineering Controls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Administrative Controls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Personal Protective Equipment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99" y="836712"/>
            <a:ext cx="9060401" cy="8925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Elimination </a:t>
            </a:r>
            <a:r>
              <a:rPr lang="en-MY" sz="2600" dirty="0">
                <a:latin typeface="Times New Roman" pitchFamily="18" charset="0"/>
                <a:cs typeface="Times New Roman" pitchFamily="18" charset="0"/>
              </a:rPr>
              <a:t>of the source of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contamination is fundamental to the prevention and control of biological hazards</a:t>
            </a:r>
            <a:endParaRPr lang="en-MY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7806403" y="2427315"/>
            <a:ext cx="731520" cy="5310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9" name="Picture 8" descr="Blood filled medical syringes on yellow biohazard bag and spilled biological wa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1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9779"/>
            <a:ext cx="89861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                   A. Engineering Controls</a:t>
            </a:r>
            <a:endParaRPr lang="en-MY" sz="2800" dirty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Engineering Controls </a:t>
            </a:r>
            <a:r>
              <a:rPr lang="en-MY" sz="2600" dirty="0"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MY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line of defence </a:t>
            </a:r>
            <a:r>
              <a:rPr lang="en-MY" sz="2600" dirty="0">
                <a:latin typeface="Times New Roman" pitchFamily="18" charset="0"/>
                <a:cs typeface="Times New Roman" pitchFamily="18" charset="0"/>
              </a:rPr>
              <a:t>for     protecting workers against biological hazards.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Engineering controls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reduce the risk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of exposure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through physical means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appropriate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will vary depending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on the specific hazards present in the workplace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q"/>
            </a:pPr>
            <a:endParaRPr lang="en-MY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following are examples of effective options</a:t>
            </a:r>
            <a:r>
              <a:rPr lang="en-MY" sz="28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Containment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MY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keeping under control)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laboratories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Microbiological safety cabinets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 ventilation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Partial isolation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contamination source,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Installation of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pressure and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separate ventilation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air conditioning system</a:t>
            </a:r>
          </a:p>
          <a:p>
            <a:pPr lvl="0"/>
            <a:endParaRPr lang="en-MY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use </a:t>
            </a:r>
            <a:r>
              <a:rPr lang="en-MY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ultraviolet lamps can help contain the spread of contaminants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7F4A-074A-4C15-80FC-E30FEF0D3682}" type="datetime1">
              <a:rPr lang="en-MY" smtClean="0"/>
              <a:t>6/3/2022</a:t>
            </a:fld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19</a:t>
            </a:fld>
            <a:endParaRPr lang="en-MY"/>
          </a:p>
        </p:txBody>
      </p:sp>
      <p:sp>
        <p:nvSpPr>
          <p:cNvPr id="7" name="Right Arrow 6"/>
          <p:cNvSpPr/>
          <p:nvPr/>
        </p:nvSpPr>
        <p:spPr>
          <a:xfrm>
            <a:off x="7278693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2" descr="https://upload.wikimedia.org/wikipedia/commons/2/24/Negative_Air_Press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61" y="2975020"/>
            <a:ext cx="2684939" cy="25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43339" y="124003"/>
            <a:ext cx="2400661" cy="600164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MY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100" b="1" dirty="0">
                <a:latin typeface="Times New Roman" pitchFamily="18" charset="0"/>
                <a:cs typeface="Times New Roman" pitchFamily="18" charset="0"/>
              </a:rPr>
              <a:t>Administrative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100" b="1" dirty="0">
                <a:latin typeface="Times New Roman" pitchFamily="18" charset="0"/>
                <a:cs typeface="Times New Roman" pitchFamily="18" charset="0"/>
              </a:rPr>
              <a:t>Personal Protective Equipment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8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197089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981595" y="5144998"/>
            <a:ext cx="6964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Prof.  Dr. WAQAR  AL-KUBAISY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4707" y="3288268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III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A Child at work occupational health and safety Stock Photo - 9264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47" y="2343685"/>
            <a:ext cx="3229417" cy="27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1559-D63E-40B0-8455-2C0C1BD9A29B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971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20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0" y="1268760"/>
            <a:ext cx="90200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itchFamily="2" charset="2"/>
              <a:buChar char="ü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of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Ultraviolet 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lamps can help contain the spread of contaminants</a:t>
            </a:r>
          </a:p>
          <a:p>
            <a:pPr marL="457200" indent="-4572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cleaning 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workplace, </a:t>
            </a:r>
          </a:p>
          <a:p>
            <a:pPr marL="457200" indent="-4572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Pest prevention/extermination, </a:t>
            </a:r>
          </a:p>
          <a:p>
            <a:pPr marL="457200" indent="-4572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Requiring that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safety equipment 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used and worn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storage, 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disposal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biologically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hazardous 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items that may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pose a biological 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897" y="529589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>
                <a:latin typeface="Garamond" pitchFamily="18" charset="0"/>
              </a:rPr>
              <a:t>examples of effective options. Engineering Controls Cont. ..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812360" y="62000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228184" y="26040"/>
            <a:ext cx="3024336" cy="738664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MY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400" b="1" dirty="0">
                <a:latin typeface="Times New Roman" pitchFamily="18" charset="0"/>
                <a:cs typeface="Times New Roman" pitchFamily="18" charset="0"/>
              </a:rPr>
              <a:t>Administrative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Personal Protective Equipment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4/Negative_Air_Press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2008"/>
            <a:ext cx="842493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096" y="508518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latin typeface="Garamond" pitchFamily="18" charset="0"/>
              </a:rPr>
              <a:t>The internal air is forced out so that a negative air pressure is created pulling air passively into the system from other inlets.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067A-2F7A-4259-8AB6-A1C5578F2FE4}" type="datetime1">
              <a:rPr lang="en-MY" smtClean="0"/>
              <a:t>6/3/2022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376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397057"/>
            <a:ext cx="93245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      </a:t>
            </a:r>
            <a:r>
              <a:rPr lang="en-MY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Administrative Controls</a:t>
            </a:r>
            <a:endParaRPr lang="en-MY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are the </a:t>
            </a:r>
            <a:r>
              <a:rPr lang="en-MY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line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defence.</a:t>
            </a:r>
            <a:endParaRPr lang="en-MY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One of the key methods of risk control in this category is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safe operating procedures</a:t>
            </a:r>
            <a:r>
              <a:rPr lang="en-MY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Reduce risk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changing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processes </a:t>
            </a: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activities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to make them  </a:t>
            </a: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safe</a:t>
            </a:r>
            <a:endParaRPr lang="en-MY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Employers must  mention  in detail  the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  <a:r>
              <a:rPr lang="en-MY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MY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be followed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in order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protect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workers from biological hazard risks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MY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400" b="1" u="sng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Examples of effective ways to use administrative controls</a:t>
            </a:r>
            <a:r>
              <a:rPr lang="en-MY" sz="24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MY" sz="2200" b="1" i="1" dirty="0">
                <a:latin typeface="Times New Roman" pitchFamily="18" charset="0"/>
                <a:cs typeface="Times New Roman" pitchFamily="18" charset="0"/>
              </a:rPr>
              <a:t> to manage biological hazards include</a:t>
            </a:r>
            <a:r>
              <a:rPr lang="en-MY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Comprehensive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employe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e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 and training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to work safely around them</a:t>
            </a:r>
            <a:endParaRPr lang="en-MY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Adequate supervisio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limiting </a:t>
            </a:r>
            <a:r>
              <a:rPr lang="en-MY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exposure to potential biological safety hazards </a:t>
            </a: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MY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16BF-5C8B-4760-9BC6-86143BDD7A0F}" type="datetime1">
              <a:rPr lang="en-MY" smtClean="0"/>
              <a:t>6/3/2022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22</a:t>
            </a:fld>
            <a:endParaRPr lang="en-MY"/>
          </a:p>
        </p:txBody>
      </p:sp>
      <p:sp>
        <p:nvSpPr>
          <p:cNvPr id="6" name="Right Arrow 5"/>
          <p:cNvSpPr/>
          <p:nvPr/>
        </p:nvSpPr>
        <p:spPr>
          <a:xfrm>
            <a:off x="6044610" y="6373368"/>
            <a:ext cx="30490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Monitoring exposure</a:t>
            </a:r>
            <a:endParaRPr lang="en-MY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4610" y="27725"/>
            <a:ext cx="3024336" cy="738664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MY" sz="1400" b="1" dirty="0">
                <a:latin typeface="Times New Roman" pitchFamily="18" charset="0"/>
                <a:cs typeface="Times New Roman" pitchFamily="18" charset="0"/>
              </a:rPr>
              <a:t>Engineering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Administrative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Personal Protective Equipment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3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23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-108520" y="2836972"/>
            <a:ext cx="941393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q"/>
            </a:pP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en-MY" sz="23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administrative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engineering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controls have been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implemented</a:t>
            </a:r>
            <a:endParaRPr lang="en-MY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  it is important to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REVISE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all the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safety strategy </a:t>
            </a: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          at least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once a year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457200" indent="-457200" fontAlgn="base">
              <a:buFont typeface="Wingdings" pitchFamily="2" charset="2"/>
              <a:buChar char="Ø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time the workplace conditions change</a:t>
            </a:r>
            <a:r>
              <a:rPr lang="en-MY" sz="2300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endParaRPr lang="en-MY" sz="23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For some workplaces, the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changing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seasons can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affect these controls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so </a:t>
            </a:r>
          </a:p>
          <a:p>
            <a:pPr marL="457200" indent="-457200" fontAlgn="base">
              <a:buFont typeface="Wingdings" pitchFamily="2" charset="2"/>
              <a:buChar char="v"/>
            </a:pP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MY" sz="23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to Regularly Monitor The Biological </a:t>
            </a:r>
            <a:r>
              <a:rPr lang="en-MY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Conditions that the employees are exposed to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198" y="1124744"/>
            <a:ext cx="87882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Monitoring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exposure</a:t>
            </a:r>
            <a:endParaRPr lang="en-MY" sz="2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immunizations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providing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immunization programs</a:t>
            </a:r>
            <a:endParaRPr lang="en-MY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Generous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sick leave policies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sz="2000" i="1" dirty="0">
                <a:latin typeface="Times New Roman" pitchFamily="18" charset="0"/>
                <a:cs typeface="Times New Roman" pitchFamily="18" charset="0"/>
              </a:rPr>
              <a:t>to discourage sick employees from coming to work)</a:t>
            </a:r>
            <a:endParaRPr lang="en-MY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666" y="57797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Examples of effective ways /administrative controls cont. ..</a:t>
            </a:r>
            <a:endParaRPr lang="en-MY" dirty="0"/>
          </a:p>
        </p:txBody>
      </p:sp>
      <p:pic>
        <p:nvPicPr>
          <p:cNvPr id="7" name="Picture 12" descr="Biohaz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59" y="150574"/>
            <a:ext cx="235481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89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9568"/>
            <a:ext cx="8971296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    </a:t>
            </a:r>
            <a:r>
              <a:rPr lang="en-MY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Personal Protective Equipment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(PPE)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MY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last line 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defence against hazards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MY" sz="25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though it plays a critical role.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MY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contact with biological hazards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cannot be prevented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employees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 use personal protective equipment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adhere</a:t>
            </a:r>
            <a:r>
              <a:rPr lang="en-MY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strictly 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to the practice of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 hygiene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The personal protective equipment includes; </a:t>
            </a:r>
          </a:p>
          <a:p>
            <a:pPr algn="ctr"/>
            <a:r>
              <a:rPr lang="en-MY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masks, gloves, protective clothing, eye shields, face shields        &amp;shoe covers</a:t>
            </a:r>
            <a:endParaRPr lang="en-US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D864-3AA4-4200-B10A-8E0C7CF83F2B}" type="datetime1">
              <a:rPr lang="en-MY" smtClean="0"/>
              <a:t>6/3/2022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24</a:t>
            </a:fld>
            <a:endParaRPr lang="en-MY"/>
          </a:p>
        </p:txBody>
      </p:sp>
      <p:pic>
        <p:nvPicPr>
          <p:cNvPr id="6" name="Picture 2" descr="Worker with Personal Protective Equipment and Safety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95" y="426328"/>
            <a:ext cx="2661101" cy="11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824267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6310195" y="-40514"/>
            <a:ext cx="2421681" cy="600164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MY" sz="1100" b="1" dirty="0">
                <a:latin typeface="Times New Roman" pitchFamily="18" charset="0"/>
                <a:cs typeface="Times New Roman" pitchFamily="18" charset="0"/>
              </a:rPr>
              <a:t>Engineering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100" b="1" dirty="0">
                <a:latin typeface="Times New Roman" pitchFamily="18" charset="0"/>
                <a:cs typeface="Times New Roman" pitchFamily="18" charset="0"/>
              </a:rPr>
              <a:t>Administrative Controls</a:t>
            </a:r>
          </a:p>
          <a:p>
            <a:pPr marL="342900" indent="-342900">
              <a:buFont typeface="+mj-lt"/>
              <a:buAutoNum type="alphaUcPeriod"/>
            </a:pPr>
            <a:r>
              <a:rPr lang="en-MY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 Protective Equipment</a:t>
            </a:r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223" y="3708884"/>
            <a:ext cx="90358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Surgical masks</a:t>
            </a:r>
            <a:endParaRPr lang="en-MY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Surgical mask generally consists of three layers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of non-woven</a:t>
            </a:r>
            <a:r>
              <a:rPr lang="ar-AE" sz="1200" dirty="0">
                <a:latin typeface="Times New Roman" pitchFamily="18" charset="0"/>
                <a:cs typeface="Times New Roman" pitchFamily="18" charset="0"/>
              </a:rPr>
              <a:t>غير المنسوجة</a:t>
            </a:r>
            <a:r>
              <a:rPr lang="en-MY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fabrics.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It provides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barrier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protection against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respiratory droplets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MY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N95 or </a:t>
            </a:r>
            <a:r>
              <a:rPr lang="en-MY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higher level respirators </a:t>
            </a:r>
            <a:endParaRPr lang="en-MY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This type of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N95 ,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respirator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filters out </a:t>
            </a:r>
            <a:r>
              <a:rPr lang="en-MY" sz="2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particulates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liquid droplets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small particle size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, therefore providing</a:t>
            </a: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protection from inhaling aerosols and</a:t>
            </a: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microorganisms that are airborne.</a:t>
            </a:r>
          </a:p>
        </p:txBody>
      </p:sp>
      <p:pic>
        <p:nvPicPr>
          <p:cNvPr id="10" name="Picture 2" descr="protection factor for N95 /wuhanvirus filtering face mask - safty white mask on white background&#10;&#10;N95 face mask protect from catching the new coronavirus, wuhanvirus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5443425"/>
            <a:ext cx="3021481" cy="12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4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8569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en-MY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Protective clothing </a:t>
            </a:r>
            <a:endParaRPr lang="en-MY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includes protective coverall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MY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with attached hood</a:t>
            </a:r>
            <a:r>
              <a:rPr lang="en-MY" sz="23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MY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gown, apron, head and shoe covers; </a:t>
            </a:r>
          </a:p>
          <a:p>
            <a:r>
              <a:rPr lang="en-MY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Protective clothing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waterproof or impermeable </a:t>
            </a: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to liquids to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 the body </a:t>
            </a:r>
            <a:r>
              <a:rPr lang="en-MY" sz="2200" i="1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MY" sz="2200" b="1" i="1" dirty="0">
                <a:latin typeface="Times New Roman" pitchFamily="18" charset="0"/>
                <a:cs typeface="Times New Roman" pitchFamily="18" charset="0"/>
              </a:rPr>
              <a:t> contamination </a:t>
            </a:r>
            <a:r>
              <a:rPr lang="en-MY" sz="2200" i="1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MY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blood, droplets or other body fluids </a:t>
            </a:r>
            <a:r>
              <a:rPr lang="en-MY" sz="2200" i="1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 these </a:t>
            </a:r>
            <a:r>
              <a:rPr lang="en-MY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contaminants from getting </a:t>
            </a:r>
            <a:r>
              <a:rPr lang="en-MY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 the body </a:t>
            </a:r>
          </a:p>
          <a:p>
            <a:pPr algn="ctr"/>
            <a:r>
              <a:rPr lang="en-MY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through open wounds </a:t>
            </a:r>
            <a:r>
              <a:rPr lang="en-MY" sz="2200" b="1" i="1" dirty="0">
                <a:latin typeface="Times New Roman" pitchFamily="18" charset="0"/>
                <a:cs typeface="Times New Roman" pitchFamily="18" charset="0"/>
              </a:rPr>
              <a:t>or contaminating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worker's own clothing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thus   reducing the chance of spreading of pathogen and cross-infection; </a:t>
            </a:r>
            <a:endParaRPr lang="en-MY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Protective clothing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disposable </a:t>
            </a:r>
            <a:r>
              <a:rPr lang="en-MY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most cases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though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some can be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reused after sterilization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Protective clothing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fit the wearer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not hamper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(obstruct) movement</a:t>
            </a:r>
            <a:r>
              <a:rPr lang="en-MY" sz="2200" dirty="0">
                <a:latin typeface="Garamond" pitchFamily="18" charset="0"/>
              </a:rPr>
              <a:t>;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MY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Protective</a:t>
            </a:r>
            <a:r>
              <a:rPr lang="en-MY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clothing should be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checked before use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replaced if damaged;</a:t>
            </a:r>
            <a:endParaRPr lang="en-MY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Biologically contaminated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protective clothing should be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disposed of</a:t>
            </a: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specially designed rubbish bag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marked 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MY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biological hazard</a:t>
            </a:r>
            <a:r>
              <a:rPr lang="en-MY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warning and label.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Seal the 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 and </a:t>
            </a:r>
            <a:r>
              <a:rPr lang="en-MY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place it in designated location </a:t>
            </a:r>
            <a:r>
              <a:rPr lang="en-MY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special disposal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9632" y="6492875"/>
            <a:ext cx="2133600" cy="365125"/>
          </a:xfrm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fld id="{D0284678-46E9-4578-8588-8064F278A364}" type="datetime1">
              <a:rPr lang="en-MY" smtClean="0"/>
              <a:pPr marL="171450" indent="-171450">
                <a:buFont typeface="Wingdings" pitchFamily="2" charset="2"/>
                <a:buChar char="§"/>
              </a:pPr>
              <a:t>6/3/2022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25</a:t>
            </a:fld>
            <a:endParaRPr lang="en-MY"/>
          </a:p>
        </p:txBody>
      </p:sp>
      <p:pic>
        <p:nvPicPr>
          <p:cNvPr id="5" name="Picture 2" descr="Man in yellow protective hazmat suit isolated on white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94832"/>
            <a:ext cx="25861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5114" y="24879"/>
            <a:ext cx="3163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400" b="1" dirty="0">
                <a:latin typeface="Garamond" pitchFamily="18" charset="0"/>
              </a:rPr>
              <a:t>Personal Protective Equipment Cont. </a:t>
            </a:r>
            <a:r>
              <a:rPr lang="en-MY" sz="1400" b="1" dirty="0">
                <a:solidFill>
                  <a:srgbClr val="C00000"/>
                </a:solidFill>
                <a:latin typeface="Garamond" pitchFamily="18" charset="0"/>
              </a:rPr>
              <a:t>..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630262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26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0" y="364781"/>
            <a:ext cx="89644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        </a:t>
            </a:r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Gloves</a:t>
            </a:r>
            <a:r>
              <a:rPr lang="en-MY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 </a:t>
            </a:r>
            <a:r>
              <a:rPr lang="en-MY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hands </a:t>
            </a:r>
            <a:r>
              <a:rPr lang="en-MY" sz="2200" b="1" i="1" dirty="0">
                <a:latin typeface="Times New Roman" pitchFamily="18" charset="0"/>
                <a:cs typeface="Times New Roman" pitchFamily="18" charset="0"/>
              </a:rPr>
              <a:t>from contacting </a:t>
            </a:r>
            <a:r>
              <a:rPr lang="en-MY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blood, droplets, body </a:t>
            </a:r>
          </a:p>
          <a:p>
            <a:r>
              <a:rPr lang="en-MY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fluids </a:t>
            </a:r>
            <a:r>
              <a:rPr lang="en-MY" sz="2200" b="1" i="1" dirty="0">
                <a:latin typeface="Times New Roman" pitchFamily="18" charset="0"/>
                <a:cs typeface="Times New Roman" pitchFamily="18" charset="0"/>
              </a:rPr>
              <a:t>and  other </a:t>
            </a:r>
            <a:r>
              <a:rPr lang="en-MY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tissue </a:t>
            </a:r>
            <a:r>
              <a:rPr lang="en-MY" sz="2200" b="1" i="1" dirty="0">
                <a:latin typeface="Times New Roman" pitchFamily="18" charset="0"/>
                <a:cs typeface="Times New Roman" pitchFamily="18" charset="0"/>
              </a:rPr>
              <a:t>of the infected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or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                      pathogen-contaminated objects and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 avoid infecti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when touching the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eyes, mouth or nose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afterwards.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  also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 open wounds </a:t>
            </a:r>
            <a:r>
              <a:rPr lang="en-MY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rom contamination by pathogen;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Most gloves are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disposable after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use;</a:t>
            </a:r>
          </a:p>
        </p:txBody>
      </p:sp>
      <p:pic>
        <p:nvPicPr>
          <p:cNvPr id="7" name="Picture 20" descr="Safety at work concept, Basic personal Protection Equipment (PPE) including ear plug, glasses and working glove on white background with embedded clipping p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-28651"/>
            <a:ext cx="1534265" cy="12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5736" y="-27384"/>
            <a:ext cx="401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Personal Protective Equipment Cont. </a:t>
            </a:r>
            <a:r>
              <a:rPr lang="en-MY" b="1" dirty="0">
                <a:solidFill>
                  <a:srgbClr val="C00000"/>
                </a:solidFill>
                <a:latin typeface="Garamond" pitchFamily="18" charset="0"/>
              </a:rPr>
              <a:t>..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0" y="3052113"/>
            <a:ext cx="946152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Safety goggles/glasses and face shields </a:t>
            </a:r>
            <a:endParaRPr lang="en-MY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 the eyes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from contacting  pathogen-carrying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blood, droplets </a:t>
            </a:r>
          </a:p>
          <a:p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MY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body fluids,  </a:t>
            </a:r>
            <a:r>
              <a:rPr lang="en-MY" sz="2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which may then enter the body through the mucosa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Both face shields and goggles/glasses should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be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cleaned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liquid soap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regularly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contaminated by blood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, they should </a:t>
            </a:r>
            <a:r>
              <a:rPr lang="en-MY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 soaked </a:t>
            </a:r>
            <a:r>
              <a:rPr lang="en-MY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1:49 diluted liquid bleach and then rinsed with clean water.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Place them in plastic bags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after wiping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dry and store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them in a cabinet;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Check them regularly.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Replace them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if out of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shape, cracked, scratched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fogged</a:t>
            </a:r>
            <a:endParaRPr lang="en-MY" sz="2200" dirty="0"/>
          </a:p>
        </p:txBody>
      </p:sp>
      <p:pic>
        <p:nvPicPr>
          <p:cNvPr id="11" name="Picture 10" descr="Biohaz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276872"/>
            <a:ext cx="1547665" cy="11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25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11" y="829405"/>
            <a:ext cx="867767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Shoe covers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prevent pathogens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being carried outside</a:t>
            </a:r>
          </a:p>
          <a:p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the workplace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• Shoe covers are usually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disposable after use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Boot covers offer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further protection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i="1" dirty="0">
                <a:latin typeface="Times New Roman" pitchFamily="18" charset="0"/>
                <a:cs typeface="Times New Roman" pitchFamily="18" charset="0"/>
              </a:rPr>
              <a:t>Cover the boots with the </a:t>
            </a:r>
            <a:r>
              <a:rPr lang="en-MY" sz="2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trousers of protective </a:t>
            </a:r>
            <a:r>
              <a:rPr lang="en-MY" sz="2300" b="1" i="1" dirty="0">
                <a:latin typeface="Times New Roman" pitchFamily="18" charset="0"/>
                <a:cs typeface="Times New Roman" pitchFamily="18" charset="0"/>
              </a:rPr>
              <a:t>clothing to </a:t>
            </a:r>
            <a:r>
              <a:rPr lang="en-MY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prevent contaminants from getting into the boots;</a:t>
            </a:r>
            <a:endParaRPr lang="en-MY" sz="2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Shoe covers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water resistant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skid proof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93C9-0A87-4C02-A78F-5E151C524DAA}" type="datetime1">
              <a:rPr lang="en-MY" smtClean="0"/>
              <a:t>6/3/2022</a:t>
            </a:fld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27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71910" y="3787142"/>
            <a:ext cx="90930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MY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personal protective equipment requires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correct selection 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and use, as well as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proper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maintenanc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e and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Re-useable protective equipment should 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cleaned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sterilized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 thoroughly before they are used again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Damaged items should be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replaced immediately</a:t>
            </a:r>
            <a:r>
              <a:rPr lang="en-MY" sz="2800" dirty="0">
                <a:latin typeface="Garamond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6069" y="346683"/>
            <a:ext cx="401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Personal Protective Equipment Cont. </a:t>
            </a:r>
            <a:r>
              <a:rPr lang="en-MY" b="1" dirty="0">
                <a:solidFill>
                  <a:srgbClr val="C00000"/>
                </a:solidFill>
                <a:latin typeface="Garamond" pitchFamily="18" charset="0"/>
              </a:rPr>
              <a:t>..</a:t>
            </a:r>
            <a:endParaRPr lang="en-MY" dirty="0"/>
          </a:p>
        </p:txBody>
      </p:sp>
      <p:sp>
        <p:nvSpPr>
          <p:cNvPr id="7" name="Right Arrow 6"/>
          <p:cNvSpPr/>
          <p:nvPr/>
        </p:nvSpPr>
        <p:spPr>
          <a:xfrm>
            <a:off x="7486650" y="6296597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2" descr="Man in yellow protective hazmat suit isolated on white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50" y="2632024"/>
            <a:ext cx="20272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97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36" y="404664"/>
            <a:ext cx="9007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Sterilization </a:t>
            </a:r>
            <a:endParaRPr lang="en-MY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Sterilization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 is the process using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 heat 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pressure 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eliminate bacteria, 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MY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biocide</a:t>
            </a:r>
            <a:r>
              <a:rPr lang="en-MY" sz="2500" b="1" dirty="0">
                <a:latin typeface="Times New Roman" pitchFamily="18" charset="0"/>
                <a:cs typeface="Times New Roman" pitchFamily="18" charset="0"/>
              </a:rPr>
              <a:t> to eliminate microorganisms, including spores in bacteria</a:t>
            </a:r>
            <a:r>
              <a:rPr lang="en-MY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MY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 sterilization process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include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disinfecting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contaminated premises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(building )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thorough cleaning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of any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residual toxic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substances, 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ensure that employees would not be harmed through exposure in the risk area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A65D-889E-4C75-A4CF-CB290DFE9A1E}" type="datetime1">
              <a:rPr lang="en-MY" smtClean="0"/>
              <a:t>6/3/2022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28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79511" y="3667096"/>
            <a:ext cx="8681153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MY" sz="2400" b="1" u="sng" dirty="0">
                <a:latin typeface="Times New Roman" pitchFamily="18" charset="0"/>
                <a:cs typeface="Times New Roman" pitchFamily="18" charset="0"/>
              </a:rPr>
              <a:t>here are many kinds </a:t>
            </a:r>
            <a:r>
              <a:rPr lang="en-MY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sterilizing and antiseptic </a:t>
            </a:r>
            <a:r>
              <a:rPr lang="en-MY" sz="2400" b="1" u="sng" dirty="0">
                <a:latin typeface="Times New Roman" pitchFamily="18" charset="0"/>
                <a:cs typeface="Times New Roman" pitchFamily="18" charset="0"/>
              </a:rPr>
              <a:t>agents,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Effective sterilization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depends on </a:t>
            </a:r>
          </a:p>
          <a:p>
            <a:pPr marL="514350" indent="-514350">
              <a:buFont typeface="+mj-lt"/>
              <a:buAutoNum type="romanLcPeriod"/>
            </a:pP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the strain and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amount o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f microorganisms, </a:t>
            </a:r>
          </a:p>
          <a:p>
            <a:pPr marL="514350" indent="-514350">
              <a:buFont typeface="+mj-lt"/>
              <a:buAutoNum type="romanLcPeriod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MY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the organisms</a:t>
            </a:r>
            <a:endParaRPr lang="en-MY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of organic material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71500" indent="-571500">
              <a:buFont typeface="+mj-lt"/>
              <a:buAutoNum type="romanLcPeriod"/>
            </a:pP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duration, </a:t>
            </a:r>
          </a:p>
          <a:p>
            <a:pPr marL="571500" indent="-571500">
              <a:buFont typeface="+mj-lt"/>
              <a:buAutoNum type="romanLcPeriod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571500" indent="-571500">
              <a:buFont typeface="+mj-lt"/>
              <a:buAutoNum type="romanLcPeriod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 of the sterilizing agent</a:t>
            </a:r>
            <a:endParaRPr lang="en-MY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MY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ittle Girl Applying Hand Sanitizer :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95" y="-92407"/>
            <a:ext cx="16278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nitiser at health centre. : News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6" y="-17132"/>
            <a:ext cx="1798571" cy="13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0731" y="4843367"/>
            <a:ext cx="3311838" cy="19389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Sterilization must be carried out by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strictly safety </a:t>
            </a:r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guidelines     and </a:t>
            </a:r>
          </a:p>
          <a:p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taking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 protection </a:t>
            </a:r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safeguard the health and safety of employees</a:t>
            </a:r>
            <a:r>
              <a:rPr lang="en-MY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241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2426"/>
            <a:ext cx="90364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Personal hygiene </a:t>
            </a:r>
            <a:endParaRPr lang="en-MY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Washing hands 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with liquid soap is the simplest </a:t>
            </a:r>
          </a:p>
          <a:p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      and most basic method to avoid infection</a:t>
            </a:r>
            <a:r>
              <a:rPr lang="en-MY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MY" sz="2600" dirty="0">
                <a:latin typeface="Times New Roman" pitchFamily="18" charset="0"/>
                <a:cs typeface="Times New Roman" pitchFamily="18" charset="0"/>
              </a:rPr>
              <a:t>                                          However, it is often neglected.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 hands before and after work</a:t>
            </a:r>
            <a:r>
              <a:rPr lang="en-MY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endParaRPr lang="en-MY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MY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wash hands </a:t>
            </a: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immediately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and after </a:t>
            </a: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wearing protective clothing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, uniforms or </a:t>
            </a:r>
            <a:r>
              <a:rPr lang="en-MY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gloves</a:t>
            </a: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 to reduce the possibility of infection</a:t>
            </a:r>
          </a:p>
          <a:p>
            <a:pPr marL="457200" indent="-457200">
              <a:buFont typeface="Wingdings" pitchFamily="2" charset="2"/>
              <a:buChar char="v"/>
            </a:pPr>
            <a:endParaRPr lang="en-MY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latin typeface="Times New Roman" pitchFamily="18" charset="0"/>
                <a:cs typeface="Times New Roman" pitchFamily="18" charset="0"/>
              </a:rPr>
              <a:t>Hands must be </a:t>
            </a:r>
            <a:r>
              <a:rPr lang="en-MY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washed thoroughly after taking off </a:t>
            </a:r>
            <a:r>
              <a:rPr lang="en-MY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any personal protective equipment</a:t>
            </a:r>
            <a:endParaRPr lang="en-MY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45A2-337B-4CE7-AAB8-C2F3CADCF919}" type="datetime1">
              <a:rPr lang="en-MY" smtClean="0"/>
              <a:t>6/3/2022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29</a:t>
            </a:fld>
            <a:endParaRPr lang="en-MY"/>
          </a:p>
        </p:txBody>
      </p:sp>
      <p:pic>
        <p:nvPicPr>
          <p:cNvPr id="5" name="Picture 2" descr="Little Girl Applying Hand Sanitizer :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33" y="195547"/>
            <a:ext cx="1717363" cy="16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0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396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6-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Rehabilitation and compensation of </a:t>
            </a:r>
          </a:p>
          <a:p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the disabled workers.</a:t>
            </a:r>
            <a:endParaRPr lang="en-MY" sz="2800" u="sng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Rehabilitation of disabled workers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aims to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Minimize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o</a:t>
            </a:r>
            <a:r>
              <a:rPr lang="en-US" sz="2800" dirty="0">
                <a:latin typeface="Garamond" pitchFamily="18" charset="0"/>
              </a:rPr>
              <a:t>r </a:t>
            </a:r>
            <a:r>
              <a:rPr lang="en-US" sz="2800" b="1" dirty="0">
                <a:latin typeface="Garamond" pitchFamily="18" charset="0"/>
              </a:rPr>
              <a:t>prevent the disability</a:t>
            </a:r>
            <a:r>
              <a:rPr lang="en-US" sz="2800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Retraining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the disabled </a:t>
            </a:r>
            <a:r>
              <a:rPr lang="en-US" sz="2800" b="1" dirty="0">
                <a:latin typeface="Garamond" pitchFamily="18" charset="0"/>
              </a:rPr>
              <a:t>worker for a new job suitable </a:t>
            </a:r>
          </a:p>
          <a:p>
            <a:pPr lvl="0"/>
            <a:r>
              <a:rPr lang="en-US" sz="2800" b="1" dirty="0">
                <a:latin typeface="Garamond" pitchFamily="18" charset="0"/>
              </a:rPr>
              <a:t>   for his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new physical and mental capacities</a:t>
            </a:r>
            <a:r>
              <a:rPr lang="en-US" sz="2800" b="1" dirty="0">
                <a:latin typeface="Garamond" pitchFamily="18" charset="0"/>
              </a:rPr>
              <a:t>.</a:t>
            </a:r>
            <a:endParaRPr lang="en-MY" sz="2800" b="1" dirty="0">
              <a:latin typeface="Garamond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Compensation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of the disabled workers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after evaluation of the disability</a:t>
            </a:r>
            <a:r>
              <a:rPr lang="en-US" sz="2800" b="1" dirty="0">
                <a:latin typeface="Garamond" pitchFamily="18" charset="0"/>
              </a:rPr>
              <a:t> resulted from occupational disease or accident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and giving him some privileges</a:t>
            </a:r>
            <a:r>
              <a:rPr lang="en-US" sz="2800" b="1" dirty="0">
                <a:latin typeface="Garamond" pitchFamily="18" charset="0"/>
              </a:rPr>
              <a:t>.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4288" y="0"/>
            <a:ext cx="2123728" cy="1077218"/>
          </a:xfrm>
          <a:prstGeom prst="rect">
            <a:avLst/>
          </a:prstGeom>
          <a:ln w="158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rtl="1"/>
            <a:r>
              <a:rPr lang="en-US" sz="800" b="1" dirty="0">
                <a:latin typeface="Garamond" pitchFamily="18" charset="0"/>
              </a:rPr>
              <a:t>l-Maintenance of healthful work environment</a:t>
            </a:r>
          </a:p>
          <a:p>
            <a:pPr rtl="1"/>
            <a:r>
              <a:rPr lang="en-US" sz="800" b="1" dirty="0">
                <a:latin typeface="Garamond" pitchFamily="18" charset="0"/>
              </a:rPr>
              <a:t>2-Diagnosis and treatment of OD</a:t>
            </a:r>
          </a:p>
          <a:p>
            <a:r>
              <a:rPr lang="en-US" sz="800" b="1" dirty="0">
                <a:latin typeface="Garamond" pitchFamily="18" charset="0"/>
              </a:rPr>
              <a:t>3- Promotion of workers' health.</a:t>
            </a:r>
            <a:endParaRPr lang="en-MY" sz="800" b="1" dirty="0"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4- Prevention of occupational health hazards.</a:t>
            </a:r>
            <a:endParaRPr lang="en-MY" sz="800" b="1" dirty="0"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5- Control of occupational health hazards</a:t>
            </a:r>
            <a:r>
              <a:rPr lang="en-US" sz="8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en-MY" sz="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6- </a:t>
            </a:r>
            <a:r>
              <a:rPr lang="en-US" sz="800" b="1" dirty="0">
                <a:solidFill>
                  <a:srgbClr val="FF0000"/>
                </a:solidFill>
                <a:latin typeface="Garamond" pitchFamily="18" charset="0"/>
              </a:rPr>
              <a:t>Rehabilitation and compensation.</a:t>
            </a:r>
            <a:endParaRPr lang="en-MY" sz="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800" b="1" dirty="0">
                <a:latin typeface="Garamond" pitchFamily="18" charset="0"/>
              </a:rPr>
              <a:t>7-Provide special care for vulnerable groups </a:t>
            </a:r>
          </a:p>
          <a:p>
            <a:r>
              <a:rPr lang="en-US" sz="800" b="1" dirty="0">
                <a:latin typeface="Garamond" pitchFamily="18" charset="0"/>
              </a:rPr>
              <a:t>8- Keep good health recording system</a:t>
            </a:r>
            <a:endParaRPr lang="en-MY" sz="800" dirty="0"/>
          </a:p>
        </p:txBody>
      </p:sp>
      <p:sp>
        <p:nvSpPr>
          <p:cNvPr id="4" name="Rectangle 3"/>
          <p:cNvSpPr/>
          <p:nvPr/>
        </p:nvSpPr>
        <p:spPr>
          <a:xfrm>
            <a:off x="-15699" y="8713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400" b="1" dirty="0">
                <a:latin typeface="Garamond" pitchFamily="18" charset="0"/>
              </a:rPr>
              <a:t>Activities of Occupation Health Program  &amp;Occupational Health Services</a:t>
            </a:r>
            <a:endParaRPr lang="en-MY" sz="1400" dirty="0"/>
          </a:p>
        </p:txBody>
      </p:sp>
      <p:pic>
        <p:nvPicPr>
          <p:cNvPr id="5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26" y="1254983"/>
            <a:ext cx="1331640" cy="14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40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1" y="476672"/>
            <a:ext cx="86296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Hazard Control Plan</a:t>
            </a:r>
            <a:endParaRPr lang="en-MY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Employers should have a written plan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identify,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control, and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the biological hazards present in their workplaces.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 s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hould be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 accessible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to employees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hazards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are,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procedures a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that should be used to control or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manage them, and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training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 employees require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It should also clearly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articulate emergency </a:t>
            </a:r>
            <a:r>
              <a:rPr lang="en-MY" sz="2300" b="1" dirty="0">
                <a:latin typeface="Times New Roman" pitchFamily="18" charset="0"/>
                <a:cs typeface="Times New Roman" pitchFamily="18" charset="0"/>
              </a:rPr>
              <a:t>procedures in case of exposure.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biological hazard control plans should be reviewed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en-MY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updated regularly </a:t>
            </a:r>
            <a:r>
              <a:rPr lang="en-MY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MY" sz="2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least once per year.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A834-17F7-4249-BE9E-A3861F4ADFA4}" type="datetime1">
              <a:rPr lang="en-MY" smtClean="0"/>
              <a:t>6/3/2022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4565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6899-24A9-49E0-B3C9-5AEAA5AC146E}" type="datetime1">
              <a:rPr lang="en-MY" smtClean="0"/>
              <a:t>6/3/2022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31</a:t>
            </a:fld>
            <a:endParaRPr lang="en-MY"/>
          </a:p>
        </p:txBody>
      </p:sp>
      <p:pic>
        <p:nvPicPr>
          <p:cNvPr id="4" name="Picture 8" descr="https://media4.picsearch.com/is?FJUfBjyQISnLcgpmcQwXTNHoXnl6otI9eLQ8hyL2lmA&amp;height=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436"/>
            <a:ext cx="9144000" cy="62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9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32656"/>
            <a:ext cx="495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Rehabilitation types include</a:t>
            </a:r>
            <a:r>
              <a:rPr lang="en-US" sz="2800" b="1" dirty="0">
                <a:latin typeface="Garamond" pitchFamily="18" charset="0"/>
              </a:rPr>
              <a:t>: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930" y="855876"/>
            <a:ext cx="9010070" cy="181588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A– Psychosocial services </a:t>
            </a:r>
            <a:r>
              <a:rPr lang="ar-EG" dirty="0">
                <a:latin typeface="Garamond" pitchFamily="18" charset="0"/>
              </a:rPr>
              <a:t>:</a:t>
            </a:r>
            <a:r>
              <a:rPr lang="ar-EG" sz="1400" dirty="0">
                <a:latin typeface="Garamond" pitchFamily="18" charset="0"/>
              </a:rPr>
              <a:t>تأهيل نفسي وإجتماعي</a:t>
            </a:r>
            <a:endParaRPr lang="en-MY" sz="1400" dirty="0">
              <a:latin typeface="Garamond" pitchFamily="18" charset="0"/>
            </a:endParaRPr>
          </a:p>
          <a:p>
            <a:pPr lvl="0"/>
            <a:r>
              <a:rPr lang="en-US" sz="2800" b="1" dirty="0">
                <a:latin typeface="Garamond" pitchFamily="18" charset="0"/>
              </a:rPr>
              <a:t>Family counseling</a:t>
            </a:r>
            <a:r>
              <a:rPr lang="en-US" sz="2800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  <a:p>
            <a:pPr lvl="0"/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Social, psychiatric and recreation services</a:t>
            </a:r>
            <a:r>
              <a:rPr lang="en-US" sz="2800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All these tasks are carried by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psychologist and psychiatrist</a:t>
            </a:r>
            <a:endParaRPr lang="en-MY" sz="28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5324" y="4190501"/>
            <a:ext cx="4896544" cy="2677656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B- Medical services </a:t>
            </a:r>
            <a:r>
              <a:rPr lang="ar-EG" dirty="0">
                <a:latin typeface="Garamond" pitchFamily="18" charset="0"/>
              </a:rPr>
              <a:t>تأهيل طبي:</a:t>
            </a:r>
            <a:endParaRPr lang="en-MY" dirty="0">
              <a:latin typeface="Garamond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Diagnosis</a:t>
            </a:r>
            <a:endParaRPr lang="en-MY" sz="28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Treatment</a:t>
            </a:r>
            <a:endParaRPr lang="en-MY" sz="28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Follow up</a:t>
            </a:r>
            <a:endParaRPr lang="en-MY" sz="2800" b="1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All these tasks are carried by</a:t>
            </a:r>
          </a:p>
          <a:p>
            <a:r>
              <a:rPr lang="en-US" sz="2800" b="1" dirty="0">
                <a:latin typeface="Garamond" pitchFamily="18" charset="0"/>
              </a:rPr>
              <a:t>           industrial doctor</a:t>
            </a:r>
            <a:r>
              <a:rPr lang="en-US" dirty="0">
                <a:latin typeface="Garamond" pitchFamily="18" charset="0"/>
              </a:rPr>
              <a:t>.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24944"/>
            <a:ext cx="83806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u="sng" dirty="0"/>
              <a:t>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C- Vocational services</a:t>
            </a:r>
            <a:r>
              <a:rPr lang="en-US" sz="2800" u="sng" dirty="0">
                <a:latin typeface="Garamond" pitchFamily="18" charset="0"/>
              </a:rPr>
              <a:t>: </a:t>
            </a:r>
            <a:r>
              <a:rPr lang="ar-EG" sz="2800" dirty="0">
                <a:latin typeface="Garamond" pitchFamily="18" charset="0"/>
              </a:rPr>
              <a:t>تأهيل مهني</a:t>
            </a:r>
            <a:endParaRPr lang="en-MY" sz="2800" dirty="0"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Vocational assessment and attitude exploration</a:t>
            </a:r>
            <a:endParaRPr lang="en-MY" sz="28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Vocational training.</a:t>
            </a:r>
            <a:endParaRPr lang="en-MY" sz="28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Placement in a suitable job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7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18" y="922947"/>
            <a:ext cx="1584176" cy="11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4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5649" y="40200"/>
            <a:ext cx="3168351" cy="138499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dirty="0">
                <a:solidFill>
                  <a:srgbClr val="7030A0"/>
                </a:solidFill>
                <a:latin typeface="Garamond" pitchFamily="18" charset="0"/>
              </a:rPr>
              <a:t>Occupational Health Services </a:t>
            </a:r>
          </a:p>
          <a:p>
            <a:r>
              <a:rPr lang="en-US" sz="1200" dirty="0">
                <a:latin typeface="Garamond" pitchFamily="18" charset="0"/>
              </a:rPr>
              <a:t>Promotion of workers' health.</a:t>
            </a:r>
            <a:endParaRPr lang="en-MY" sz="12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Prevention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Control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Rehabilitation and compensation of the disabled workers.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-</a:t>
            </a:r>
            <a:r>
              <a:rPr lang="en-US" sz="1000" dirty="0">
                <a:solidFill>
                  <a:srgbClr val="FF0000"/>
                </a:solidFill>
                <a:latin typeface="Garamond" pitchFamily="18" charset="0"/>
              </a:rPr>
              <a:t>Provide special care for vulnerable groups of workers </a:t>
            </a:r>
          </a:p>
          <a:p>
            <a:r>
              <a:rPr lang="en-US" sz="1000" dirty="0">
                <a:latin typeface="Garamond" pitchFamily="18" charset="0"/>
              </a:rPr>
              <a:t>       namely women and children.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Keep good health recording system </a:t>
            </a:r>
            <a:endParaRPr lang="en-MY" sz="10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54" y="188640"/>
            <a:ext cx="92408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7-Provide Special Care For Vulnerable</a:t>
            </a:r>
            <a:r>
              <a:rPr lang="en-MY" sz="2800" u="sng" dirty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  <a:p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Groups of Workers:</a:t>
            </a:r>
          </a:p>
          <a:p>
            <a:r>
              <a:rPr lang="en-US" b="1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Namely women and children.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This can be achieved through the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following measures</a:t>
            </a:r>
            <a:r>
              <a:rPr lang="en-US" sz="2800" dirty="0">
                <a:latin typeface="Garamond" pitchFamily="18" charset="0"/>
              </a:rPr>
              <a:t>: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1</a:t>
            </a:r>
            <a:r>
              <a:rPr lang="en-US" sz="2800" b="1" dirty="0">
                <a:latin typeface="Garamond" pitchFamily="18" charset="0"/>
              </a:rPr>
              <a:t>) Selection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suitable jobs </a:t>
            </a:r>
            <a:r>
              <a:rPr lang="en-US" sz="2800" b="1" dirty="0">
                <a:latin typeface="Garamond" pitchFamily="18" charset="0"/>
              </a:rPr>
              <a:t>that match with their capacities</a:t>
            </a:r>
            <a:r>
              <a:rPr lang="en-US" sz="2800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2)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Pre-placement in another </a:t>
            </a:r>
            <a:r>
              <a:rPr lang="en-US" sz="2800" dirty="0">
                <a:latin typeface="Garamond" pitchFamily="18" charset="0"/>
              </a:rPr>
              <a:t>job when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woman get pregnant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en-MY" sz="2800" b="1" dirty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3)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Proper M.C.H </a:t>
            </a:r>
            <a:r>
              <a:rPr lang="en-US" sz="2800" dirty="0">
                <a:latin typeface="Garamond" pitchFamily="18" charset="0"/>
              </a:rPr>
              <a:t>care for pregnant females.</a:t>
            </a:r>
            <a:endParaRPr lang="en-MY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4) Make sure of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application of certain laws </a:t>
            </a:r>
            <a:r>
              <a:rPr lang="en-US" sz="2800" dirty="0">
                <a:latin typeface="Garamond" pitchFamily="18" charset="0"/>
              </a:rPr>
              <a:t>for </a:t>
            </a:r>
          </a:p>
          <a:p>
            <a:r>
              <a:rPr lang="en-US" sz="2800" dirty="0">
                <a:latin typeface="Garamond" pitchFamily="18" charset="0"/>
              </a:rPr>
              <a:t>employment of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working women and children namely</a:t>
            </a:r>
            <a:r>
              <a:rPr lang="en-US" sz="2800" dirty="0">
                <a:latin typeface="Garamond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Garamond" pitchFamily="18" charset="0"/>
              </a:rPr>
              <a:t>no night shift,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Garamond" pitchFamily="18" charset="0"/>
              </a:rPr>
              <a:t>limitation of working hours,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Garamond" pitchFamily="18" charset="0"/>
              </a:rPr>
              <a:t> paid leave for infant care 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Garamond" pitchFamily="18" charset="0"/>
              </a:rPr>
              <a:t>Prohibition from working in </a:t>
            </a:r>
            <a:r>
              <a:rPr lang="en-US" sz="2800" dirty="0">
                <a:latin typeface="Garamond" pitchFamily="18" charset="0"/>
              </a:rPr>
              <a:t>certain hazardous jobs.</a:t>
            </a:r>
            <a:endParaRPr lang="en-MY" sz="2800" dirty="0">
              <a:latin typeface="Garamond" pitchFamily="18" charset="0"/>
            </a:endParaRPr>
          </a:p>
        </p:txBody>
      </p:sp>
      <p:pic>
        <p:nvPicPr>
          <p:cNvPr id="6" name="Picture 24" descr="smiling child with hard hat at orange bricks background. Stock Photo - 394166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40" y="1412776"/>
            <a:ext cx="1326760" cy="15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2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-171400"/>
            <a:ext cx="3168351" cy="138499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dirty="0">
                <a:solidFill>
                  <a:srgbClr val="7030A0"/>
                </a:solidFill>
                <a:latin typeface="Garamond" pitchFamily="18" charset="0"/>
              </a:rPr>
              <a:t>Occupational Health Services </a:t>
            </a:r>
          </a:p>
          <a:p>
            <a:r>
              <a:rPr lang="en-US" sz="1200" dirty="0">
                <a:latin typeface="Garamond" pitchFamily="18" charset="0"/>
              </a:rPr>
              <a:t>Promotion of workers' health.</a:t>
            </a:r>
            <a:endParaRPr lang="en-MY" sz="12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Prevention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Control of occupational health hazards.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 Rehabilitation and compensation of the disabled workers.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latin typeface="Garamond" pitchFamily="18" charset="0"/>
              </a:rPr>
              <a:t>-Provide special care for vulnerable groups of workers </a:t>
            </a:r>
          </a:p>
          <a:p>
            <a:r>
              <a:rPr lang="en-US" sz="1000" dirty="0">
                <a:latin typeface="Garamond" pitchFamily="18" charset="0"/>
              </a:rPr>
              <a:t>       namely women and children.</a:t>
            </a:r>
            <a:endParaRPr lang="en-MY" sz="1000" dirty="0">
              <a:latin typeface="Garamond" pitchFamily="18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Garamond" pitchFamily="18" charset="0"/>
              </a:rPr>
              <a:t>Keep good health recording system </a:t>
            </a:r>
            <a:endParaRPr lang="en-MY" sz="10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917" y="521097"/>
            <a:ext cx="917991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6-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Keep Good Health Recording System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: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-  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Medical records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Garamond" pitchFamily="18" charset="0"/>
              </a:rPr>
              <a:t>It is very important that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good medical record </a:t>
            </a:r>
          </a:p>
          <a:p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   system </a:t>
            </a:r>
            <a:r>
              <a:rPr lang="en-US" sz="2800" dirty="0">
                <a:latin typeface="Garamond" pitchFamily="18" charset="0"/>
              </a:rPr>
              <a:t>is maintained in any occupational health program</a:t>
            </a:r>
            <a:r>
              <a:rPr lang="en-US" sz="24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Garamond" pitchFamily="18" charset="0"/>
              </a:rPr>
              <a:t>Every employee should have </a:t>
            </a:r>
            <a:r>
              <a:rPr lang="en-US" sz="2800" dirty="0">
                <a:latin typeface="Garamond" pitchFamily="18" charset="0"/>
              </a:rPr>
              <a:t>an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accurate &amp; complete medical </a:t>
            </a:r>
            <a:r>
              <a:rPr lang="en-US" sz="2800" b="1" dirty="0">
                <a:latin typeface="Garamond" pitchFamily="18" charset="0"/>
              </a:rPr>
              <a:t>report from the time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of his first em</a:t>
            </a:r>
            <a:r>
              <a:rPr lang="en-US" sz="2800" b="1" dirty="0">
                <a:latin typeface="Garamond" pitchFamily="18" charset="0"/>
              </a:rPr>
              <a:t>ployment examination</a:t>
            </a:r>
            <a:r>
              <a:rPr lang="en-US" sz="2800" dirty="0">
                <a:latin typeface="Garamond" pitchFamily="18" charset="0"/>
              </a:rPr>
              <a:t>. 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Garamond" pitchFamily="18" charset="0"/>
              </a:rPr>
              <a:t>The records must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be detailed enough </a:t>
            </a:r>
            <a:r>
              <a:rPr lang="en-US" sz="2800" dirty="0">
                <a:latin typeface="Garamond" pitchFamily="18" charset="0"/>
              </a:rPr>
              <a:t>to provide adequate information for </a:t>
            </a:r>
            <a:r>
              <a:rPr lang="en-US" sz="2800" b="1" dirty="0">
                <a:latin typeface="Garamond" pitchFamily="18" charset="0"/>
              </a:rPr>
              <a:t>job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placement, health </a:t>
            </a:r>
            <a:r>
              <a:rPr lang="en-US" sz="2800" b="1" dirty="0">
                <a:latin typeface="Garamond" pitchFamily="18" charset="0"/>
              </a:rPr>
              <a:t>maintenance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workmen's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compensation and rehabilitation </a:t>
            </a:r>
            <a:r>
              <a:rPr lang="en-US" sz="2800" dirty="0">
                <a:latin typeface="Garamond" pitchFamily="18" charset="0"/>
              </a:rPr>
              <a:t>. </a:t>
            </a:r>
          </a:p>
          <a:p>
            <a:pPr lvl="0"/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  Health record is the seeing eye of the industrial physician and </a:t>
            </a:r>
          </a:p>
          <a:p>
            <a:pPr lvl="0"/>
            <a:r>
              <a:rPr lang="en-US" sz="2400" b="1" i="1" dirty="0">
                <a:solidFill>
                  <a:schemeClr val="tx2"/>
                </a:solidFill>
                <a:latin typeface="Garamond" pitchFamily="18" charset="0"/>
              </a:rPr>
              <a:t>      industrial health team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.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           </a:t>
            </a:r>
            <a:r>
              <a:rPr lang="en-US" sz="2400" b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3739" y="6099130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63" y="5328509"/>
            <a:ext cx="1606655" cy="11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0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23" y="3701558"/>
            <a:ext cx="92567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Value of keeping and analyzing health records: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· </a:t>
            </a:r>
            <a:r>
              <a:rPr lang="en-US" sz="2800" b="1" dirty="0">
                <a:latin typeface="Garamond" pitchFamily="18" charset="0"/>
              </a:rPr>
              <a:t>Basic data for statistical analysis.</a:t>
            </a:r>
            <a:endParaRPr lang="en-MY" sz="2800" b="1" dirty="0"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· </a:t>
            </a:r>
            <a:r>
              <a:rPr lang="en-US" sz="2800" b="1" dirty="0">
                <a:latin typeface="Garamond" pitchFamily="18" charset="0"/>
              </a:rPr>
              <a:t>Help to know morbidity and mortality rates.</a:t>
            </a:r>
            <a:endParaRPr lang="en-MY" sz="2800" b="1" dirty="0"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· Help to see trends in health and disease.</a:t>
            </a:r>
            <a:endParaRPr lang="en-MY" sz="2800" b="1" dirty="0"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· </a:t>
            </a:r>
            <a:r>
              <a:rPr lang="en-US" sz="2800" b="1" dirty="0">
                <a:latin typeface="Garamond" pitchFamily="18" charset="0"/>
              </a:rPr>
              <a:t>Help to identify </a:t>
            </a:r>
            <a:r>
              <a:rPr lang="en-US" sz="2800" dirty="0">
                <a:latin typeface="Garamond" pitchFamily="18" charset="0"/>
              </a:rPr>
              <a:t>plant </a:t>
            </a:r>
            <a:r>
              <a:rPr lang="en-US" sz="2800" b="1" dirty="0">
                <a:latin typeface="Garamond" pitchFamily="18" charset="0"/>
              </a:rPr>
              <a:t>areas of high accidents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b="1" dirty="0">
                <a:latin typeface="Garamond" pitchFamily="18" charset="0"/>
              </a:rPr>
              <a:t>sick absenteeism</a:t>
            </a:r>
            <a:r>
              <a:rPr lang="en-US" sz="2800" dirty="0">
                <a:latin typeface="Garamond" pitchFamily="18" charset="0"/>
              </a:rPr>
              <a:t> and </a:t>
            </a:r>
            <a:r>
              <a:rPr lang="en-US" sz="2800" b="1" dirty="0">
                <a:latin typeface="Garamond" pitchFamily="18" charset="0"/>
              </a:rPr>
              <a:t>occupational disease.</a:t>
            </a:r>
            <a:endParaRPr lang="en-MY" sz="2800" b="1" dirty="0"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· </a:t>
            </a:r>
            <a:r>
              <a:rPr lang="en-US" sz="2800" b="1" dirty="0">
                <a:latin typeface="Garamond" pitchFamily="18" charset="0"/>
              </a:rPr>
              <a:t>Help in planning and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evaluation </a:t>
            </a:r>
            <a:r>
              <a:rPr lang="en-US" sz="2400" b="1" dirty="0">
                <a:latin typeface="Garamond" pitchFamily="18" charset="0"/>
              </a:rPr>
              <a:t>of industrial health program</a:t>
            </a:r>
            <a:r>
              <a:rPr lang="en-US" sz="2800" dirty="0">
                <a:latin typeface="Garamond" pitchFamily="18" charset="0"/>
              </a:rPr>
              <a:t>.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617" y="188640"/>
            <a:ext cx="78322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personal data,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data of pre-employment,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periodical examination,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history of exposures and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diseases (occupational and non-occupational),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history of accidents,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sick absenteeism, retirement, clinical exam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800" b="1" dirty="0">
                <a:latin typeface="Garamond" pitchFamily="18" charset="0"/>
              </a:rPr>
              <a:t> any previous immunization taken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16225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It should include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3928" y="53048"/>
            <a:ext cx="18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itchFamily="18" charset="0"/>
              </a:rPr>
              <a:t>Medical records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" name="Picture 2" descr="Tablet with the text Occupational Health and Safety Stock Photo - 32279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98216" cy="17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8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49" y="433473"/>
            <a:ext cx="84765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An industrial worker may be exposed to five types of hazards, depending upon his occupation:</a:t>
            </a:r>
          </a:p>
          <a:p>
            <a:pPr marL="514350" indent="-514350">
              <a:buAutoNum type="alphaLcParenBoth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Biological hazards</a:t>
            </a:r>
          </a:p>
          <a:p>
            <a:pPr marL="514350" indent="-514350">
              <a:buAutoNum type="alphaLcParenBoth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Physical hazards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(c) Chemical hazards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(d) Mechanical hazards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(e) Psychosocial hazards.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OCCUPATIONAL   HAZARDS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49" y="3542016"/>
            <a:ext cx="49400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a) Physical hazards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AutoNum type="arabicParenBoth"/>
            </a:pP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Heat and Cold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(2) Light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(3) Noise: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(4) Vibration: 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(5) Ultraviolet Radiation :</a:t>
            </a:r>
          </a:p>
          <a:p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 (6) Ionizing Radiation 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4074" y="1602135"/>
            <a:ext cx="6264424" cy="52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6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3140968"/>
            <a:ext cx="829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BIOLOGICAL    HAZARD</a:t>
            </a:r>
            <a:endParaRPr lang="en-MY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188640"/>
            <a:ext cx="5220072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FE3C-63AE-4EF1-9EF9-C7805E20FC72}" type="datetime1">
              <a:rPr lang="en-MY" smtClean="0"/>
              <a:t>6/3/2022</a:t>
            </a:fld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C578-E9D5-4165-AC36-A8CA4C726D77}" type="slidenum">
              <a:rPr lang="en-MY" smtClean="0"/>
              <a:t>9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2527960" y="3868921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(Biohazards)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35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48F82D-22E5-450F-9A50-E7FAA05817B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customXml/itemProps2.xml><?xml version="1.0" encoding="utf-8"?>
<ds:datastoreItem xmlns:ds="http://schemas.openxmlformats.org/officeDocument/2006/customXml" ds:itemID="{C07A7911-67FD-427E-BA1C-F814BBD25713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A0EC372A-42D6-4AB4-8545-B5983509BE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2793</Words>
  <Application>Microsoft Office PowerPoint</Application>
  <PresentationFormat>On-screen Show (4:3)</PresentationFormat>
  <Paragraphs>433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Sanabil Hassanat</cp:lastModifiedBy>
  <cp:revision>28</cp:revision>
  <dcterms:created xsi:type="dcterms:W3CDTF">2022-03-03T07:56:38Z</dcterms:created>
  <dcterms:modified xsi:type="dcterms:W3CDTF">2022-03-06T14:24:28Z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