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8" r:id="rId2"/>
    <p:sldMasterId id="2147483716" r:id="rId3"/>
    <p:sldMasterId id="2147483731" r:id="rId4"/>
    <p:sldMasterId id="2147483761" r:id="rId5"/>
    <p:sldMasterId id="2147483776" r:id="rId6"/>
    <p:sldMasterId id="2147483791" r:id="rId7"/>
    <p:sldMasterId id="2147483806" r:id="rId8"/>
    <p:sldMasterId id="2147483818" r:id="rId9"/>
    <p:sldMasterId id="2147483831" r:id="rId10"/>
    <p:sldMasterId id="2147483844" r:id="rId11"/>
  </p:sldMasterIdLst>
  <p:notesMasterIdLst>
    <p:notesMasterId r:id="rId36"/>
  </p:notesMasterIdLst>
  <p:sldIdLst>
    <p:sldId id="765" r:id="rId12"/>
    <p:sldId id="264" r:id="rId13"/>
    <p:sldId id="348" r:id="rId14"/>
    <p:sldId id="268" r:id="rId15"/>
    <p:sldId id="652" r:id="rId16"/>
    <p:sldId id="343" r:id="rId17"/>
    <p:sldId id="426" r:id="rId18"/>
    <p:sldId id="520" r:id="rId19"/>
    <p:sldId id="258" r:id="rId20"/>
    <p:sldId id="260" r:id="rId21"/>
    <p:sldId id="262" r:id="rId22"/>
    <p:sldId id="622" r:id="rId23"/>
    <p:sldId id="595" r:id="rId24"/>
    <p:sldId id="375" r:id="rId25"/>
    <p:sldId id="370" r:id="rId26"/>
    <p:sldId id="305" r:id="rId27"/>
    <p:sldId id="605" r:id="rId28"/>
    <p:sldId id="653" r:id="rId29"/>
    <p:sldId id="655" r:id="rId30"/>
    <p:sldId id="290" r:id="rId31"/>
    <p:sldId id="292" r:id="rId32"/>
    <p:sldId id="696" r:id="rId33"/>
    <p:sldId id="656" r:id="rId34"/>
    <p:sldId id="76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v/X7C21T6sBA4cTmfLggw==" hashData="BTwfKvLIyZ/2uFoQTaZXnjNhx2wyeM3UUt3qunrLa2W4/ou8h61AQyno0xXOer5Tu/vuKj+KvbLroUhF/immL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8596C-DD51-4C65-B8D4-57B9EA984CA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78B8AB3-1D11-43E2-8747-8A6BFE96BA6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2800" b="1" dirty="0"/>
            <a:t>(Superficial groups)</a:t>
          </a:r>
          <a:endParaRPr lang="ar-SA" sz="2800" dirty="0"/>
        </a:p>
      </dgm:t>
    </dgm:pt>
    <dgm:pt modelId="{EFA7F62C-E98D-429C-A563-9F44E29C0407}" type="parTrans" cxnId="{877C4EAA-0966-48D4-99A6-7541519F340F}">
      <dgm:prSet/>
      <dgm:spPr/>
      <dgm:t>
        <a:bodyPr/>
        <a:lstStyle/>
        <a:p>
          <a:pPr rtl="1"/>
          <a:endParaRPr lang="ar-SA"/>
        </a:p>
      </dgm:t>
    </dgm:pt>
    <dgm:pt modelId="{277E3D0B-5FFA-4D9A-BAA3-82B566E1FF33}" type="sibTrans" cxnId="{877C4EAA-0966-48D4-99A6-7541519F340F}">
      <dgm:prSet/>
      <dgm:spPr/>
      <dgm:t>
        <a:bodyPr/>
        <a:lstStyle/>
        <a:p>
          <a:pPr rtl="1"/>
          <a:endParaRPr lang="ar-SA"/>
        </a:p>
      </dgm:t>
    </dgm:pt>
    <dgm:pt modelId="{2F091256-4672-4C96-8B88-7BF7927EB24D}" type="pres">
      <dgm:prSet presAssocID="{6B68596C-DD51-4C65-B8D4-57B9EA984CA1}" presName="linear" presStyleCnt="0">
        <dgm:presLayoutVars>
          <dgm:animLvl val="lvl"/>
          <dgm:resizeHandles val="exact"/>
        </dgm:presLayoutVars>
      </dgm:prSet>
      <dgm:spPr/>
    </dgm:pt>
    <dgm:pt modelId="{578C041E-4A5E-4F0B-B2DB-943E9ECED8AE}" type="pres">
      <dgm:prSet presAssocID="{878B8AB3-1D11-43E2-8747-8A6BFE96BA6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CC1F1A-597F-4B37-BE7D-B2E3EBA32F4D}" type="presOf" srcId="{878B8AB3-1D11-43E2-8747-8A6BFE96BA6F}" destId="{578C041E-4A5E-4F0B-B2DB-943E9ECED8AE}" srcOrd="0" destOrd="0" presId="urn:microsoft.com/office/officeart/2005/8/layout/vList2"/>
    <dgm:cxn modelId="{EB1F091E-75CA-47D9-A4E0-81DDC6BED82B}" type="presOf" srcId="{6B68596C-DD51-4C65-B8D4-57B9EA984CA1}" destId="{2F091256-4672-4C96-8B88-7BF7927EB24D}" srcOrd="0" destOrd="0" presId="urn:microsoft.com/office/officeart/2005/8/layout/vList2"/>
    <dgm:cxn modelId="{877C4EAA-0966-48D4-99A6-7541519F340F}" srcId="{6B68596C-DD51-4C65-B8D4-57B9EA984CA1}" destId="{878B8AB3-1D11-43E2-8747-8A6BFE96BA6F}" srcOrd="0" destOrd="0" parTransId="{EFA7F62C-E98D-429C-A563-9F44E29C0407}" sibTransId="{277E3D0B-5FFA-4D9A-BAA3-82B566E1FF33}"/>
    <dgm:cxn modelId="{5CE70859-B836-4EDD-A858-33E97AEA7C44}" type="presParOf" srcId="{2F091256-4672-4C96-8B88-7BF7927EB24D}" destId="{578C041E-4A5E-4F0B-B2DB-943E9ECED8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F235B-21BA-4EC9-B883-B377ED05501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AF70F81-62BD-4985-A037-97B8B311C625}" type="pres">
      <dgm:prSet presAssocID="{DD1F235B-21BA-4EC9-B883-B377ED055014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6E34B305-69CB-4A38-871B-FFED20C6D1C2}" type="presOf" srcId="{DD1F235B-21BA-4EC9-B883-B377ED055014}" destId="{3AF70F81-62BD-4985-A037-97B8B311C6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8596C-DD51-4C65-B8D4-57B9EA984CA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78B8AB3-1D11-43E2-8747-8A6BFE96BA6F}">
      <dgm:prSet custT="1"/>
      <dgm:spPr>
        <a:solidFill>
          <a:srgbClr val="FF0000"/>
        </a:solidFill>
      </dgm:spPr>
      <dgm:t>
        <a:bodyPr/>
        <a:lstStyle/>
        <a:p>
          <a:pPr algn="ctr" rtl="0"/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Deep groups</a:t>
          </a:r>
          <a:endParaRPr lang="ar-SA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A7F62C-E98D-429C-A563-9F44E29C0407}" type="parTrans" cxnId="{877C4EAA-0966-48D4-99A6-7541519F340F}">
      <dgm:prSet/>
      <dgm:spPr/>
      <dgm:t>
        <a:bodyPr/>
        <a:lstStyle/>
        <a:p>
          <a:pPr algn="ctr" rtl="1"/>
          <a:endParaRPr lang="ar-SA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E3D0B-5FFA-4D9A-BAA3-82B566E1FF33}" type="sibTrans" cxnId="{877C4EAA-0966-48D4-99A6-7541519F340F}">
      <dgm:prSet/>
      <dgm:spPr/>
      <dgm:t>
        <a:bodyPr/>
        <a:lstStyle/>
        <a:p>
          <a:pPr algn="ctr" rtl="1"/>
          <a:endParaRPr lang="ar-SA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091256-4672-4C96-8B88-7BF7927EB24D}" type="pres">
      <dgm:prSet presAssocID="{6B68596C-DD51-4C65-B8D4-57B9EA984CA1}" presName="linear" presStyleCnt="0">
        <dgm:presLayoutVars>
          <dgm:animLvl val="lvl"/>
          <dgm:resizeHandles val="exact"/>
        </dgm:presLayoutVars>
      </dgm:prSet>
      <dgm:spPr/>
    </dgm:pt>
    <dgm:pt modelId="{578C041E-4A5E-4F0B-B2DB-943E9ECED8AE}" type="pres">
      <dgm:prSet presAssocID="{878B8AB3-1D11-43E2-8747-8A6BFE96BA6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29B3427-44D8-4C31-8016-A09B188108F8}" type="presOf" srcId="{878B8AB3-1D11-43E2-8747-8A6BFE96BA6F}" destId="{578C041E-4A5E-4F0B-B2DB-943E9ECED8AE}" srcOrd="0" destOrd="0" presId="urn:microsoft.com/office/officeart/2005/8/layout/vList2"/>
    <dgm:cxn modelId="{C4178E84-794C-4AE5-8AE3-73F0936A95C8}" type="presOf" srcId="{6B68596C-DD51-4C65-B8D4-57B9EA984CA1}" destId="{2F091256-4672-4C96-8B88-7BF7927EB24D}" srcOrd="0" destOrd="0" presId="urn:microsoft.com/office/officeart/2005/8/layout/vList2"/>
    <dgm:cxn modelId="{877C4EAA-0966-48D4-99A6-7541519F340F}" srcId="{6B68596C-DD51-4C65-B8D4-57B9EA984CA1}" destId="{878B8AB3-1D11-43E2-8747-8A6BFE96BA6F}" srcOrd="0" destOrd="0" parTransId="{EFA7F62C-E98D-429C-A563-9F44E29C0407}" sibTransId="{277E3D0B-5FFA-4D9A-BAA3-82B566E1FF33}"/>
    <dgm:cxn modelId="{DBB4DF80-24E0-4B89-A7D2-1D62A4A4605A}" type="presParOf" srcId="{2F091256-4672-4C96-8B88-7BF7927EB24D}" destId="{578C041E-4A5E-4F0B-B2DB-943E9ECED8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0AE77E-CB36-4ACD-B3E2-A56B191BDFA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88221EF-8411-43EE-A420-89DFA3713FAB}">
      <dgm:prSet custT="1"/>
      <dgm:spPr>
        <a:solidFill>
          <a:srgbClr val="FF0000"/>
        </a:solidFill>
      </dgm:spPr>
      <dgm:t>
        <a:bodyPr/>
        <a:lstStyle/>
        <a:p>
          <a:pPr algn="ctr" rtl="0"/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CARPAL TUNNEL</a:t>
          </a:r>
          <a:endParaRPr lang="ar-SA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BAAD79-783F-4D19-9A8E-ECA6FD2A24E8}" type="parTrans" cxnId="{81A6F263-F794-4473-B890-14A07F99AA7B}">
      <dgm:prSet/>
      <dgm:spPr/>
      <dgm:t>
        <a:bodyPr/>
        <a:lstStyle/>
        <a:p>
          <a:pPr rtl="1"/>
          <a:endParaRPr lang="ar-SA"/>
        </a:p>
      </dgm:t>
    </dgm:pt>
    <dgm:pt modelId="{A65BAB6E-3FAB-466B-8476-616F601AC704}" type="sibTrans" cxnId="{81A6F263-F794-4473-B890-14A07F99AA7B}">
      <dgm:prSet/>
      <dgm:spPr/>
      <dgm:t>
        <a:bodyPr/>
        <a:lstStyle/>
        <a:p>
          <a:pPr rtl="1"/>
          <a:endParaRPr lang="ar-SA"/>
        </a:p>
      </dgm:t>
    </dgm:pt>
    <dgm:pt modelId="{4401A117-2764-4161-94E0-EC7E78335323}" type="pres">
      <dgm:prSet presAssocID="{E70AE77E-CB36-4ACD-B3E2-A56B191BDFA8}" presName="linear" presStyleCnt="0">
        <dgm:presLayoutVars>
          <dgm:animLvl val="lvl"/>
          <dgm:resizeHandles val="exact"/>
        </dgm:presLayoutVars>
      </dgm:prSet>
      <dgm:spPr/>
    </dgm:pt>
    <dgm:pt modelId="{318E50B7-63E8-45D9-BC58-56C05D962EDD}" type="pres">
      <dgm:prSet presAssocID="{388221EF-8411-43EE-A420-89DFA3713FAB}" presName="parentText" presStyleLbl="node1" presStyleIdx="0" presStyleCnt="1" custLinFactNeighborX="517" custLinFactNeighborY="-25897">
        <dgm:presLayoutVars>
          <dgm:chMax val="0"/>
          <dgm:bulletEnabled val="1"/>
        </dgm:presLayoutVars>
      </dgm:prSet>
      <dgm:spPr/>
    </dgm:pt>
  </dgm:ptLst>
  <dgm:cxnLst>
    <dgm:cxn modelId="{81A6F263-F794-4473-B890-14A07F99AA7B}" srcId="{E70AE77E-CB36-4ACD-B3E2-A56B191BDFA8}" destId="{388221EF-8411-43EE-A420-89DFA3713FAB}" srcOrd="0" destOrd="0" parTransId="{B3BAAD79-783F-4D19-9A8E-ECA6FD2A24E8}" sibTransId="{A65BAB6E-3FAB-466B-8476-616F601AC704}"/>
    <dgm:cxn modelId="{239A7E76-D97B-4554-98C5-220A0F4E394D}" type="presOf" srcId="{E70AE77E-CB36-4ACD-B3E2-A56B191BDFA8}" destId="{4401A117-2764-4161-94E0-EC7E78335323}" srcOrd="0" destOrd="0" presId="urn:microsoft.com/office/officeart/2005/8/layout/vList2"/>
    <dgm:cxn modelId="{33845590-9B1F-4ED3-AE9E-121B705AF5D0}" type="presOf" srcId="{388221EF-8411-43EE-A420-89DFA3713FAB}" destId="{318E50B7-63E8-45D9-BC58-56C05D962EDD}" srcOrd="0" destOrd="0" presId="urn:microsoft.com/office/officeart/2005/8/layout/vList2"/>
    <dgm:cxn modelId="{F944350C-67A5-4379-83E0-43DBD472FECA}" type="presParOf" srcId="{4401A117-2764-4161-94E0-EC7E78335323}" destId="{318E50B7-63E8-45D9-BC58-56C05D962E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D00D6A-9AAB-4477-A28D-616A67F6B02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BE2D990-23AD-4204-9129-E4B027354522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Movement of the thumb</a:t>
          </a:r>
          <a:endParaRPr lang="ar-S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C375F-5B5E-452D-B806-F31A849A6B3E}" type="parTrans" cxnId="{5609B1C1-8766-4CAA-BB9C-14401278648D}">
      <dgm:prSet/>
      <dgm:spPr/>
      <dgm:t>
        <a:bodyPr/>
        <a:lstStyle/>
        <a:p>
          <a:pPr rtl="1"/>
          <a:endParaRPr lang="ar-SA"/>
        </a:p>
      </dgm:t>
    </dgm:pt>
    <dgm:pt modelId="{4C24FBDF-30B7-4193-9744-53EC81C4F2F7}" type="sibTrans" cxnId="{5609B1C1-8766-4CAA-BB9C-14401278648D}">
      <dgm:prSet/>
      <dgm:spPr/>
      <dgm:t>
        <a:bodyPr/>
        <a:lstStyle/>
        <a:p>
          <a:pPr rtl="1"/>
          <a:endParaRPr lang="ar-SA"/>
        </a:p>
      </dgm:t>
    </dgm:pt>
    <dgm:pt modelId="{5380D8CA-9838-4902-8014-53D04F028FAC}" type="pres">
      <dgm:prSet presAssocID="{E3D00D6A-9AAB-4477-A28D-616A67F6B022}" presName="linear" presStyleCnt="0">
        <dgm:presLayoutVars>
          <dgm:animLvl val="lvl"/>
          <dgm:resizeHandles val="exact"/>
        </dgm:presLayoutVars>
      </dgm:prSet>
      <dgm:spPr/>
    </dgm:pt>
    <dgm:pt modelId="{89DC2FFB-DA1B-43E4-B7E6-5F0EDCA1CBB4}" type="pres">
      <dgm:prSet presAssocID="{BBE2D990-23AD-4204-9129-E4B02735452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9F49048-DA46-47CC-8903-1E0B3BC8247B}" type="presOf" srcId="{E3D00D6A-9AAB-4477-A28D-616A67F6B022}" destId="{5380D8CA-9838-4902-8014-53D04F028FAC}" srcOrd="0" destOrd="0" presId="urn:microsoft.com/office/officeart/2005/8/layout/vList2"/>
    <dgm:cxn modelId="{5609B1C1-8766-4CAA-BB9C-14401278648D}" srcId="{E3D00D6A-9AAB-4477-A28D-616A67F6B022}" destId="{BBE2D990-23AD-4204-9129-E4B027354522}" srcOrd="0" destOrd="0" parTransId="{594C375F-5B5E-452D-B806-F31A849A6B3E}" sibTransId="{4C24FBDF-30B7-4193-9744-53EC81C4F2F7}"/>
    <dgm:cxn modelId="{DABC8BDD-D9BB-4C76-AF62-A48DC8E329A8}" type="presOf" srcId="{BBE2D990-23AD-4204-9129-E4B027354522}" destId="{89DC2FFB-DA1B-43E4-B7E6-5F0EDCA1CBB4}" srcOrd="0" destOrd="0" presId="urn:microsoft.com/office/officeart/2005/8/layout/vList2"/>
    <dgm:cxn modelId="{5C693601-72EA-437F-A9BE-AC29135A38B8}" type="presParOf" srcId="{5380D8CA-9838-4902-8014-53D04F028FAC}" destId="{89DC2FFB-DA1B-43E4-B7E6-5F0EDCA1CB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C041E-4A5E-4F0B-B2DB-943E9ECED8AE}">
      <dsp:nvSpPr>
        <dsp:cNvPr id="0" name=""/>
        <dsp:cNvSpPr/>
      </dsp:nvSpPr>
      <dsp:spPr>
        <a:xfrm>
          <a:off x="0" y="539"/>
          <a:ext cx="3886200" cy="11419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(Superficial groups)</a:t>
          </a:r>
          <a:endParaRPr lang="ar-SA" sz="2800" kern="1200" dirty="0"/>
        </a:p>
      </dsp:txBody>
      <dsp:txXfrm>
        <a:off x="55744" y="56283"/>
        <a:ext cx="3774712" cy="10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C041E-4A5E-4F0B-B2DB-943E9ECED8AE}">
      <dsp:nvSpPr>
        <dsp:cNvPr id="0" name=""/>
        <dsp:cNvSpPr/>
      </dsp:nvSpPr>
      <dsp:spPr>
        <a:xfrm>
          <a:off x="0" y="602"/>
          <a:ext cx="2743200" cy="91319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Deep groups</a:t>
          </a:r>
          <a:endParaRPr lang="ar-SA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78" y="45180"/>
        <a:ext cx="2654044" cy="824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E50B7-63E8-45D9-BC58-56C05D962EDD}">
      <dsp:nvSpPr>
        <dsp:cNvPr id="0" name=""/>
        <dsp:cNvSpPr/>
      </dsp:nvSpPr>
      <dsp:spPr>
        <a:xfrm>
          <a:off x="0" y="0"/>
          <a:ext cx="7855528" cy="71982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CARPAL TUNNEL</a:t>
          </a:r>
          <a:endParaRPr lang="ar-SA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39" y="35139"/>
        <a:ext cx="7785250" cy="649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2FFB-DA1B-43E4-B7E6-5F0EDCA1CBB4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Movement of the thumb</a:t>
          </a:r>
          <a:endParaRPr lang="ar-SA" sz="4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30" y="64730"/>
        <a:ext cx="8119940" cy="101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9C1E-7EB9-459F-A0E6-92B5D74F6EA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F7FB-A479-441A-B8BB-BEA831DC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611830CD-D713-461B-BB03-24874BD93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A2668B1E-166D-4FF5-B721-3F5C547F6B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D1C09C04-24DA-4956-BD76-992269268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6A42D-4AB0-4CD3-B87E-E0AA8B649CE3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>
            <a:extLst>
              <a:ext uri="{FF2B5EF4-FFF2-40B4-BE49-F238E27FC236}">
                <a16:creationId xmlns:a16="http://schemas.microsoft.com/office/drawing/2014/main" id="{126C6390-A09B-45A5-A804-82BD49BF33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>
            <a:extLst>
              <a:ext uri="{FF2B5EF4-FFF2-40B4-BE49-F238E27FC236}">
                <a16:creationId xmlns:a16="http://schemas.microsoft.com/office/drawing/2014/main" id="{AE0EFE9A-2E47-4363-B48C-0FA474F6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18160" algn="l"/>
              </a:tabLst>
            </a:pPr>
            <a:r>
              <a:rPr lang="en-US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Proximal row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scaphoid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زورق</a:t>
            </a:r>
            <a:r>
              <a:rPr lang="ar-EG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ي 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lunate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هلالي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triquatral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مثلثي 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pisiform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حمصي 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(S.L.T.P.)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Distal row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trapezium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معين منحرف 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trapezoid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شبه منحرف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capitate, hamate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حامي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(T.T.C.H.)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ar-SA" altLang="en-US" dirty="0"/>
          </a:p>
        </p:txBody>
      </p:sp>
      <p:sp>
        <p:nvSpPr>
          <p:cNvPr id="143364" name="Slide Number Placeholder 3">
            <a:extLst>
              <a:ext uri="{FF2B5EF4-FFF2-40B4-BE49-F238E27FC236}">
                <a16:creationId xmlns:a16="http://schemas.microsoft.com/office/drawing/2014/main" id="{B9D96849-C1B4-4FC1-BBB3-7CE07373E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D02BFC-521B-468A-AD3E-945274760E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Articulation:</a:t>
            </a:r>
            <a:r>
              <a:rPr lang="en-US" dirty="0"/>
              <a:t> Between the distal end of the radius</a:t>
            </a:r>
            <a:r>
              <a:rPr lang="en-US" baseline="0" dirty="0"/>
              <a:t> </a:t>
            </a:r>
            <a:r>
              <a:rPr lang="en-US" dirty="0"/>
              <a:t>and the articular disc above and the scaphoid, </a:t>
            </a:r>
            <a:r>
              <a:rPr lang="en-US" dirty="0" err="1"/>
              <a:t>lunate</a:t>
            </a:r>
            <a:r>
              <a:rPr lang="en-US" dirty="0"/>
              <a:t>,</a:t>
            </a:r>
          </a:p>
          <a:p>
            <a:pPr algn="l" rtl="0"/>
            <a:r>
              <a:rPr lang="en-US" dirty="0"/>
              <a:t>and </a:t>
            </a:r>
            <a:r>
              <a:rPr lang="en-US" dirty="0" err="1"/>
              <a:t>triquetral</a:t>
            </a:r>
            <a:r>
              <a:rPr lang="en-US" dirty="0"/>
              <a:t> bones below. The</a:t>
            </a:r>
            <a:r>
              <a:rPr lang="en-US" baseline="0" dirty="0"/>
              <a:t> </a:t>
            </a:r>
            <a:r>
              <a:rPr lang="en-US" dirty="0"/>
              <a:t>proximal articular surface forms an ellipsoid concave</a:t>
            </a:r>
            <a:r>
              <a:rPr lang="en-US" baseline="0" dirty="0"/>
              <a:t> </a:t>
            </a:r>
            <a:r>
              <a:rPr lang="en-US" dirty="0"/>
              <a:t>surface, which is adapted to the distal ellipsoid convex</a:t>
            </a:r>
            <a:r>
              <a:rPr lang="en-US" baseline="0" dirty="0"/>
              <a:t> </a:t>
            </a:r>
            <a:r>
              <a:rPr lang="en-US" dirty="0"/>
              <a:t>surface.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BA9B12D4-7BC0-40D9-9654-3BB3BA4E68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3E43CA16-A8F9-490B-9898-2731E67D23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8A912FDB-7069-4149-AA38-49CD8C28E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BBD60-2CD3-4900-A3EB-20618F35E73A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>
            <a:extLst>
              <a:ext uri="{FF2B5EF4-FFF2-40B4-BE49-F238E27FC236}">
                <a16:creationId xmlns:a16="http://schemas.microsoft.com/office/drawing/2014/main" id="{9B30A124-E559-4954-9BFC-CFEC89F84C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>
            <a:extLst>
              <a:ext uri="{FF2B5EF4-FFF2-40B4-BE49-F238E27FC236}">
                <a16:creationId xmlns:a16="http://schemas.microsoft.com/office/drawing/2014/main" id="{40643DA3-AA39-461E-B98B-CDB19E1DB3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36196" name="Slide Number Placeholder 3">
            <a:extLst>
              <a:ext uri="{FF2B5EF4-FFF2-40B4-BE49-F238E27FC236}">
                <a16:creationId xmlns:a16="http://schemas.microsoft.com/office/drawing/2014/main" id="{ACB2335B-6F49-4308-9726-8DEC59BC9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DD339-2800-4D5F-B842-A866F4B2B314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>
            <a:extLst>
              <a:ext uri="{FF2B5EF4-FFF2-40B4-BE49-F238E27FC236}">
                <a16:creationId xmlns:a16="http://schemas.microsoft.com/office/drawing/2014/main" id="{8CB14789-04FD-42F7-9531-5CDACDA828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>
            <a:extLst>
              <a:ext uri="{FF2B5EF4-FFF2-40B4-BE49-F238E27FC236}">
                <a16:creationId xmlns:a16="http://schemas.microsoft.com/office/drawing/2014/main" id="{AEF5F1E6-730B-43EB-978B-BB4DC50E52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85348" name="Slide Number Placeholder 3">
            <a:extLst>
              <a:ext uri="{FF2B5EF4-FFF2-40B4-BE49-F238E27FC236}">
                <a16:creationId xmlns:a16="http://schemas.microsoft.com/office/drawing/2014/main" id="{83186882-A917-4598-8697-2F980A036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0093E-CED7-4041-A7FD-EE0A4220916A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6FFFADE6-19F6-4FDF-99BF-E30B4E0043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E5020C27-F6D0-4BF2-971F-6DB4DD224F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F8CBB19A-9643-48F9-8008-65F9DE85D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F0274B-74BB-4AA7-AA0F-B13110734C12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5C922FC7-CCE6-43AD-BD4A-33AEFB2C57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53D8255B-FAE2-4D12-8B1F-3CCBFE6EAC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3E34FA39-4260-4A4D-96E9-476D06BB4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2C70A-3C73-40D8-B0DD-CBC95C220D3B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3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0AAEC68-C8EA-450C-9179-F2F94333D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1E30685-92BA-43A0-B9F8-3FCE52E2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7B5DEA8-F931-4374-9537-49880BABB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5015-4DAF-4A50-AC53-81131254F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9933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52478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9877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3110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1687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0021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5592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F07A7-8E8B-4948-BAA4-3E4ADC5A3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76578-32F2-4239-8E6D-98B2288E9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5819CB-452E-4408-A1E7-0CC329F09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4D9-10BA-48AB-9CAE-627625B10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1656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70373C-1B25-459A-8F8F-3F6AB409A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E81A2-E390-4BEB-A307-2A7E47369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BFD1-C890-4DE0-9E60-60B5A3A33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D133-027B-4920-888D-458EF9114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934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E76D0-766B-4C7A-8A03-76E9315A9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26A8D-8C18-4EC8-9C6C-50138B598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1EBFB-11B8-45F2-8891-B6B1B2D9C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C127-A43C-4BD6-A7A0-677EAD53B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0966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47532-BFE3-4181-848F-0AB328BC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A2876-7534-4601-9710-504E8CDCA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DC01B-9B0C-4A4F-AE53-E9471F03F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C74D-FD09-452F-9994-2C27A50C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507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9F2B97-A735-485A-B737-14FA17C79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A645F4-17AB-48EB-A5EE-F08A79128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EDCDF8-157D-4A7A-91D4-8B9C8B5D1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4CE2-FC14-4F17-98FE-FD693A7ED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4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629056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A993AA-F86E-4BAA-B2CA-70C9F5715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17424-6632-48DD-9E01-B163B44DC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6ACD1-140F-40AD-8350-957B1E2FC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AC9A-DD5B-4B02-ABA1-833590208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627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75D5E-DC8F-4324-A87C-0DCDFC072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5414C-305B-4166-BB52-DE955385B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215770-0470-437D-972E-76F3ACC28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1C3A-AD38-448B-BCBF-E6BB02378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585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D5C89-4669-4DA7-9498-D4706043E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2676E-540D-48C7-A217-145CB9BB0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9F59C-7E97-4306-91F6-0BB338854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184-A83C-4176-9699-F5FFE4538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9534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32D5-0F78-442E-98A8-50CCDB0D5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F011A-408D-4448-B27F-8845DB33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6C9-B1C2-4374-8F42-B0337DFD1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9F21-8E67-48DC-A05C-2D22E0BA5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831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5EB2B-CA4E-4A92-85CD-C76D15D0F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FE20D-616C-4F35-8DDD-8E89D0FC9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B229B-D4D4-44DE-BC3F-E65FFFAD6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609F-74FF-44C0-BBE0-C4220DA3C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054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E89E2-4D45-4B6A-B4B7-7A38C44AA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3D0E3-B7B4-452F-9505-C4724BABB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7EF2A-C80B-48AF-9E86-81BE28C4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A759-CDB2-439E-8103-04DED5CA5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6930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072F2-E837-442D-AC6F-4A55EBC9D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DD0B4-BFAE-4C52-A177-55D93AA8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3CD98-E513-46E5-B021-78B943A74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8523-6AF7-4538-88FD-76168FB9F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7340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2D8876-5048-4B88-9B54-5A2883FCC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CCF890-974D-4554-8B42-019B4A710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63FB2-79AB-4C18-9231-75C660790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2F371-5F22-400A-944B-D3B49BC04DC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0712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C63B0F-3A2D-48A2-88CD-D98BD49BF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08115-B579-4C6D-8711-03A2B975C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71B6B0-3722-451B-83D9-183EEEF98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09B08-EABB-4755-A59A-6AF89B67F9D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66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8E244-4225-48F7-BEDD-24EC1BA43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96081E-7384-4D86-837F-048B2460C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879C39-352C-4005-96E4-246D3A11E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C4874-25F2-4160-988D-63DC996D466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94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61F6-9A80-4D77-8C76-5561ECB1C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729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AB838C-17D5-4DD6-A3D0-00A6791A6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0E0F5-DA99-4AD4-AEFC-1BA358992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2E427-B2CF-41EA-BCA6-16EEDCCBA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A300D-513D-4158-88C7-2F2D83A8926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2285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2788FB-A731-4170-BA72-1E268EA73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BB1BD2-85BC-4525-B162-F732730FE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01BCB1-8A4D-4050-9B01-BB9C5C238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3EDAE-F0C1-4290-BEBA-B87F6405E74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3739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F5B867-DFD9-4465-8E69-090D2A366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295B1F-230F-41F3-A310-412C1EE0A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454A95-8138-43B7-9578-0B5CC90D7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77638-C9A3-46F1-8305-4023EB596CB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0443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8766A3-B692-4616-A363-493E0D54D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CBB52C-CC28-4B43-BA80-79AAA4D90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2AB8DD-4E16-4594-835B-0B4217FB0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2D94D-57C1-45D7-8767-91337DB1BFD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0187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6287FC-D68D-448B-AC4A-11A5B5BEB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F3B1F-411E-4757-9996-F11A72A26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B41D9C-DAFC-45BC-B8A9-68FC30365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94968-1B7A-4C39-9198-EEC881310D0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942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81EAD6-CE24-48AB-A526-CEF775B94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FE94D6-C16F-4E8D-BEDD-16CBD5D91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52735-E50F-4328-974D-1EA35B5B0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B9E80-7812-4A44-8C8C-C402EE2F51C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329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596D1-A3F9-4765-8CDF-51513DA0A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77F1F4-A838-4C6A-B6F9-411599EB5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1AE405-FE1B-4D56-B267-F0F901806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8830D-B571-4C73-8B87-EB2F2EC4192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142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A87967-71B1-4B06-BC31-142DCA351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0CAC0B-5DB8-46CE-AD3D-1C780537F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AF5DF0-0C60-414D-98E2-37EFF24B4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AF88B-A224-422D-B29D-0D10F932AF0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9335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B4722F-2C24-4CAC-B592-F18C87A47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BA45A7-D5CC-4912-A2A1-5CE2341D5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8C2FAE-B823-4D7F-97F2-2E1A038D3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F93FB-36F2-4A2A-A9F7-339AAC2BFFD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1670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67D3EC-E868-4DDE-BC40-D927CD1CF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CF6AAC-7B3F-4A19-9A27-687194783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D57FAC-F26A-4C7D-BD54-F4231CF8F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8278A-1D02-4905-BE85-451A6C08F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8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58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024A7-7E14-4429-ADB3-61D34CE7F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3AEB8B-C03E-458A-A977-95F6F1AB0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49DEF0-116E-4C74-86CA-69BB1C0EC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B0340-37E9-47AB-A1E1-195DDABCE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1384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FF005F-D8B5-45F3-BF97-2EDE3360A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767DE3-891D-4E4A-AB0E-E2B245394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B5BCB-1DF8-4973-A48C-9A4B9E507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618E0-83BE-472B-820C-BCFC488FF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1780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0E7B6-D11B-4169-A52D-0D19B578E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1C3C07-12EF-4D3C-B350-884719809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C3C414-A4F1-4F8D-A535-006A8567E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0489C-3F28-4033-A91B-16D639943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147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6EB977-27D7-458B-AE06-638D5489C5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C6AD62-E7BF-4737-8B9F-8D7E2B009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95B398-8C59-4A32-92F9-70142BA5B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C6D06-49D6-4606-AC5D-8C985DD8B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8951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C6535C-7CC9-437C-9C6D-E09D968C9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49E130-4891-4B48-8EAD-2CCACFD74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AC2182-13CA-48DD-A5D5-6A358ACB7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D0F69-FA9E-434F-92F7-85633F747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2200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A54108-A5C1-4364-8C9A-AC6AFBB20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6CB79C-6541-4319-A6E2-E3EE7D542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29E129-571E-4417-865A-06F62DEC6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4A7B4-6EA0-4331-9D25-4CB5677C1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8722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6F35F-A829-412B-8F27-FBA61548C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482C73-8C19-4DFD-AABF-9798A913B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61209C-0F79-482B-BB76-3A2EDC0CC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EAFA2-F77F-482A-AE27-4451DE1AB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81215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7AF60-7177-407F-B0DC-F54171AFF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FFDC14-68C9-49B2-8DF3-0505430E2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B2481-36EC-40D8-B25E-13531FC5F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4C2D4-FA01-4CB5-BB24-AA4E6E4B6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920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59DF3B-6EF8-4480-9946-7D77615F6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CC1DED-60FE-4789-A17F-C58330165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418F9-7ABC-4484-A5F6-6CFF705D4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50C2D-B345-47D7-814D-5F15D0016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7560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E63A7C-992E-4379-ACC6-2EAE01DD0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777A2A-0A82-42EF-A570-AADF3B72F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0621C4-EC04-4E47-B6F9-2163E80BE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9C3A9-03F2-48E1-B2EA-1F881E8B0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836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922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0B83AC9-E321-4E7A-AAE2-E21BC72D6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9860E0-05B9-49E9-A226-86923ACC8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E363E05-B487-414C-BFC1-910B6D72BE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46E52-4A6D-4D0F-93D7-A99CBE456F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8847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6E6E7-8A4F-4A00-97A3-DE444D6E2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804E1-9A3D-4F22-AF04-99305AB48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9E587-D58B-4F30-9BF6-2F5B72865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B4527-5FB3-4851-989D-64D14972D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40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FDB68-D978-4910-A630-B5E147A5DF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F4BF5-B868-4E51-9F64-AA988FC7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63388-0427-4106-AE64-356DB3D37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5BB56-3F90-46D0-BF29-2888557F5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6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9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70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924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31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79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47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28DFD-0DBF-47D3-AC5B-AC54BAB58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1C2F8F-73A4-4299-89F3-A2DCDCDEB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632993-F8A3-4D2B-895D-26C195DEA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45FC-D832-4F44-83F0-E73D80316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707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1C705A-518D-4622-AA03-D0B7D7B06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C4123E-BDFB-4D15-B86A-E619A9E16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E01F3C-E610-494C-8FA8-6C946C376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88E96-D1B6-4047-A9B1-1A706840D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220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BD320E-63B1-4D79-8B74-43F954B6D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264253-6E8A-4FA2-943E-C736184A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8041E-2A79-40CD-9638-44208932F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7F69F-BEB5-4E17-BBC7-D084DFB72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049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081E4-9467-44B5-AF5D-F5CD531D3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CFA83-D31B-4073-95AC-63AB19AF5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EB4EB-96B8-469E-BDFA-E5CD74C94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4BC6-CFED-415B-AAB5-DCF0D162F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453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FC9C34-0475-486A-8D9F-57134D067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A652DF-28F8-4D39-8DC8-22AE2BDB6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05FF92-E784-42E0-9D4D-DF067E696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07F04-49E8-447D-91CC-EC69CF4FB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347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63651A-E07A-45CA-BEA1-31F72A786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5259D8-6998-42FA-BDD1-12FCF19E3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693A4B-D424-4A4E-9A2C-D6F4EC154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86FAE-2B55-457D-B448-3A454C7B8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3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5413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C8D56D-7C46-4CA1-823A-DB2FBA7E3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425B98-3ADE-46DD-A1E7-6779CDA25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93199A-BCF6-4BB0-ACBA-36642F2C1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2839A-DCAD-4215-A042-9E7704CE9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23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D074B-531B-4D1F-9CCC-A3413ED76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3CD1C-9DB8-4CC0-85BE-BFAEB3E84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5406C-DC4F-422F-B6F0-7187AEA83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327A7-EAC9-4589-9971-B8732314E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068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78130-B044-481F-8E0B-2C39C41E5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ACA1D-254C-4729-BC76-C60B4278C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F1A915-507C-4EA9-9D75-CF4F4D480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C4AE9-77D7-42DC-BE2E-C279B3E15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35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600AA-AF7B-4506-834A-E383EEFB5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9A463D-02EE-4674-992F-149E344BA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C95D5-73E4-48F5-99BD-A406AA1B75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6EDB9-C1A0-4810-A5A7-0CCC52E27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1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D1BBEA-72B6-45FE-935C-2382F4B8F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8A694E-2D60-4EBE-A308-2E25C8304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041B2-A37F-456A-8B8A-6D2E2EF29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9B66F-D72B-405A-8DA5-BF5140C0B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278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F2419-EF22-4789-931A-562546C24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1908E-B633-4821-BB76-75B49E9E0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A1672-FA26-477F-A1A1-F744D6C01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99E6F-D95B-499A-9784-9C990F814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78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3F55BE-BDD8-49EC-A252-04B5AC608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9B931D-5366-403A-80A8-D28A83A23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B5780E2-A465-4CBA-BF70-3CA4F1FAF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A1070-2463-474A-8863-5ECFF8F19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561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8C1B320-C7DC-4771-9001-585E35FBC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973C4C-0D1F-4C89-8C04-0BDD8D929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65BE1A8-F871-428D-BA36-63A47B2F1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3A297-4A8D-4B9C-965C-952DF9759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175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3AD5C-5270-4308-BB91-B511D8DAC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93070A-640C-47CB-A403-25ED3430C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0D84D-059E-4C0D-9620-1516B5B1E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56285-5815-40FA-879E-D82971D4A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162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914D8D-BB26-41AD-96F3-9CAFFBADA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7A4A8A-4ADA-43E5-8662-E46DFBD0E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A1468F-81CE-41F6-897A-A3758F9B1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839AF-382E-4102-924D-C2B1BF019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11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327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7AED3D-9DFF-4725-B321-D245FAB69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3A63D-797F-4B6D-AB32-F108B357C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F42DA0-ADD5-4F7E-9820-0F7F27CC1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32B87-6EA8-4145-831C-A62BDCD1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977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9F7F4-5126-47D5-BDA7-00E6E4876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228E5-9259-4626-AC4D-F8D0C711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085D7-1BAA-4263-867E-9B228937F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822D6-09FB-4C82-B05B-ECCE0C451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415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8FAD36-BC36-4800-AABD-CDC186CD6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BA51E5-F021-4DE8-9B05-36390CE1C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7D7833-F081-4196-947F-3B5C3F4CA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D5925-AC23-4D85-82D2-0CD94BB22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46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6A2DF3-03AA-4310-B547-D26270C54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1CB2D1-2C69-4C81-8162-203C9508E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3238BA-5444-46E5-87CA-77F7345ED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F8C11-494C-4BD4-95EB-C1F3F1B7D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38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EECB16-3C80-4259-93DA-86625612E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894FC4-C070-4FDA-99B6-8FC910BDA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07D41A-D36D-418D-B9D8-49DA58E74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3411E-82F9-4EF4-BBD3-90E102B82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09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EC2FD-B21E-456B-B9D4-07756D4DF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23832-4C82-4C0A-9ACE-6F2098EE6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5E890-B176-49F2-AAD0-34C1388D5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3D30F-D163-4B53-B017-E3D918938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864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FFFBC-4F7E-45E6-A7CA-2FD746FCC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6B75C-9D70-4C3E-A2CA-401A15B9F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BDDA3-E896-4760-A77E-8F539235B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3BE2E-6815-43C5-955C-C3C3ABBB3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42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FC2012-4032-425B-AC6C-0A24E8790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1F5A4-B0FB-47DF-9BB8-FDDFCA0C9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578CAC-098F-4728-8A22-1B635DF36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A8A27-AC1E-49B9-BA1A-24A3E1098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748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2A015C-4BC0-42C4-9A8F-EF9917A67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A27132-9988-4CFC-8A5D-DC5B01574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5B57A8-C126-4E7F-BFC0-1BE9BFFE4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F6696-2818-4C36-B2D0-5F6A4F8DC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246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E5352-15B4-4BBB-80B1-B59C68AD6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51BC5-FF91-47D5-B736-00E42513D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802BE-4AB9-4EEA-B4CA-C364496B69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25D94-039A-4F77-B9F5-61970CCB3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26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9655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CE78EF5-55A6-4DF9-8FAC-B3FEC49A0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0DB817-701E-4B25-8044-F8EC6ED1E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358D6C6-2B1B-454B-BA06-CA8A0ADB5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F1814-0C92-48A8-ADC1-6AA243067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520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90A55-6284-45DE-AD8E-42E9EE92D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50BEB-9DCF-48D1-BE17-CC5DAB5A1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BA2726-F960-4E64-A68B-5F63E15C8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1A22C-F105-491B-87D1-9345AAE29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8776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538D55-8695-4BF2-BAA8-7923C7FAC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726351-FDBE-48C1-A9B1-5E54731C7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FD534D-FEBE-4DFF-8313-56ADCF4F8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C0C19-EF6E-4527-A9BD-E5144368B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74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F73787-0F81-44FD-8ABA-80053B084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A284E8-352C-4985-BB9C-6D7DB27EF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B516B2-4695-4C45-BA66-119022C07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892AA-9EDB-45D4-84D3-A51BEF4DF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273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E89B28-5A21-46F2-9168-1C0387D58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E0916B-03E2-45F2-B46B-0C7CB2C45A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620CF7-8632-4C0A-BF03-6D259BEE7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1F78E-586C-4EE0-8397-08D9E6849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297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6F6FA4-C777-43EB-84F6-3513A02B9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47ABB1-EFB1-43E4-A2B5-41DD3ADFF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5EB4D-07BB-4CAC-8EC8-7AAB39B72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4B1D0-8C29-4EE4-A880-ACD4BB940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65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2C6E1D-3BEC-4F42-820E-4818D1709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D596FA-B763-4462-B1BB-EEFCD0A8B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388BDF-B21E-4B0A-94A2-8A05E6F00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3EDB4-BB93-4C87-925A-151CA44BD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816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CBC2B1-63F4-42D8-A134-BEE03141B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8DDB2F-35E8-4C91-8896-18700C383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16DCCE-FAE9-46D6-9C2F-C98EA740A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487E0-118B-4CA8-87B9-D2541FDB4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505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3DAF8E-1D71-4E9A-97CF-1E1C52923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A84EC0-879C-4DBD-892F-6A56131A4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D318DD-C0C8-4E3C-84E3-8A8DBC271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2519-AB28-46D7-B8B2-85C3ED66D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496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5AC0F-60DB-4EEA-A2FC-533D2A1C9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D6F6A-9071-4C2A-BAD6-840491239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C3D58-1773-4666-A3C1-F16273658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1AC4A-014B-46CE-A140-B01F6EE23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9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6235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CB5ED-75FF-45E8-A8E9-0DED288EB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339B5A-846E-4450-B9F5-F99EA1D83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2F58FF-B899-43AB-97FB-D1DE13B37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7F85E-4192-49ED-8774-03CBCBF3B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2432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2B3D1-EAFA-4AE0-968D-AFF3B9374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D5BEC5-C84E-4744-A6D0-5570F77AC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433AE-7C51-4C68-B39B-2635566AE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6E525-2464-44CC-BDF3-B748DE4F9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747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055632-E5C6-440B-96B1-45E49A158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C1D404-A7C1-4220-A6CF-FBF8E35C4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4B1A70-290C-4915-8074-3A837B82D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CFEB-6BEC-43F0-B761-FF905B0D2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547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807B8-0972-47ED-B228-E02933C89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77577-E693-4681-AA47-286D4646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51686-5A30-4FA8-8C5A-ECEE26305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08B17-BB29-40B4-9220-0FC8575C8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810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3FD5510-881D-421E-A653-CF45E38E8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94A2FD4-1807-4053-AF2D-40CD6826E5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0896AA6-A325-4BA2-BC1D-96DAE22B9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E4D31-43AF-4CE0-B058-D7748F792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3475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73B1D99-DF6B-488F-A6DF-E00294025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E33D03-49B7-413A-AE92-28A39B463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F9E776-3B12-4906-8783-EDE45D7F5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8F69-4A7D-4C36-BCEE-E18401F6E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6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2A6D8-2E06-488A-9C7E-8047979D0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054704-E00D-4B1F-959A-A221DA98B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5607B6-9495-401F-93FF-63AB37BCE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B5797-D641-4E21-BB1A-B48C8B3AE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591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A55B3-7693-40B8-AF41-A5232CC01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E6EBD6-CE0F-4603-9719-E90344D22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62662-BC44-426F-AA2E-AA6403FB7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D8E87-9929-42DB-8AE3-F01A1C71F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3107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B026D1-5F8E-4000-BA55-163E7D09C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29610F-CE69-4C1F-9900-F3F52948A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59BCCF-3D9D-41C5-A346-11A5C9E75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1E2F4-BBC3-4C33-BC9C-3B851C246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850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ED95F1-FE70-45EC-83A0-ABA4B0313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7C514-DD14-4801-80C8-3E4BB39A1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0CBCB6-16CF-46A5-9D86-940455A2A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0A3DA-1D43-4889-A76D-72BA875B9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64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09449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74906D-32CF-45FD-AA9D-38F19C0B6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200863-70C1-479C-B6F9-037329616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BF5E0B-E4A4-4DFD-ADD0-DE61AB68B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2C663-CA5E-4B81-AB7F-4A7D2BA29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5868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ACD4AB-5478-4E98-B568-2C34CAC9BD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4AB72A-CA54-4436-9E38-2F303ECA2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6560E6-751E-4328-8E10-24E06682B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4D581-3D75-4579-8F82-4D44CA69B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1853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38FD87-3693-47A8-BECC-204B53F60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4632E4-BF24-4DA4-BCAF-CC7376B81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477398-EDA6-4F95-A714-3A5CCECF3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62218-AB6F-4271-8AF9-08BB071EC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636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8B42D-2593-4AA3-B2A9-797CB16F1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AA590-1869-4146-B132-442CCA3FC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2645CF-9326-41FA-BF57-7EE06E165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C937F-8278-4234-8E63-DCF092917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848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1FDB9-0A54-4111-826A-5AE32389C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7BF0DC-6BE6-409F-91D7-AC1F5A126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59A158-806B-47E0-8D2F-41DA5D6CB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C964F-C7C1-4595-B290-8D7AC60ED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604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D1E307-4EBC-4CF4-98DD-C091B4380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9C2325-703A-43BE-9D5C-19DCDF067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E8DE0F-021E-476A-A19D-CEE9B88AD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925C3-37E3-4AA5-B83A-C2CDC8090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107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BA22F-6C4D-432E-8587-B8BC9094E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3CB0D9-E7B0-4134-B8B4-00CC02AAE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004096-3FAD-49F9-A746-C86B2A8C0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1964F-788B-4F26-A037-91BD8F245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927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F4A01A7-6ED7-44E3-9BDE-7B0EB27B9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9FB122-CE2F-4E80-A133-46351EC21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1BA821F-DFB1-4693-B610-F146BD581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F63A0-0A6A-42E6-9790-2EB84F96D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153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BFE19-61F6-4FEA-91A1-468A70F3E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BF0609-9E3A-457B-9142-3D764D51A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28C0A-7A89-43CF-ACAF-C89B87876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F980B-DFA8-430E-A944-6BF0998F8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1649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C15EA-51EE-4B8F-909C-578D8D169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D44F6C-339A-4A9B-9261-F3A04666E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E2491-2DBF-484F-8A3E-D49675EBF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5C072-0024-40EC-B595-D874572E6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57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42830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7DD3FE-9FCF-453C-8788-CD29F9863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631AED-E013-4060-8BC1-37FDF0CFD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CDCC67-5238-4DD8-9D69-DD84267AC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F451A-DFD2-43A6-BDAA-A5DFA0F87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7172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3B5AA8-31AE-4DD7-8BDB-368B488D8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9C37F9-F21F-40D6-94C7-5547B482E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51067C-F3D5-48B3-946E-DC71F6F79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87F51-6F89-4BA9-AA91-C6AA6ACC9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236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8A4344-8AF3-4E6B-9437-ED6C2AF28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04B3CD-436C-42A6-BB8A-D6334FE6A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B5DDF-C201-46E0-B230-B46484326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38638-C663-43DB-8089-784F2F8D3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0604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117D5-3207-4165-9CBB-FDD6670A6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A6AFA-FF81-431B-9394-F59B67532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32D4E-8557-425D-9C83-7155ACEFB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A533F-2D07-415C-9A40-981E325E5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5190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6502CB-40E8-4217-86B9-0BB7B37D3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5680B1-08B4-4F3F-9E33-4E71D37B7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4013B6-7D87-4166-A68B-EC14F4427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32005-6333-44A1-AC54-9D83301BE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5882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ECD937-92E7-4142-9917-5B4CCEF68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38685F-E8EC-4030-9419-25F52891A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6F4F73-8EF4-4329-9A53-3543B2F0C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B6CA1-891B-4DF6-8AA2-780D4F308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118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44101E-4CF0-4D69-A7B5-9665C26C4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E77C2F-34FD-48A5-8D52-4743FAD43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43AC89-1F6E-48EB-A72D-9C7FD0357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A7E04-6527-40B2-98CD-C9C1FED2A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2433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D22EC-42A8-4BB5-9460-BB33CF3C0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55B68-BD86-434B-86F9-70D69B9A5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244D3-C354-4509-952D-5AF21859E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F3B6E-9200-4D45-9412-EDB6C4C43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217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57B41-C3E5-4189-93BC-5CFFC0A7D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E34B9-3A78-4CA6-8F96-13AD12926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DCBBE-FBC6-4CAA-842B-FD225D8D9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90488-09E6-4911-9D41-63BFEFB0C5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9514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F5ADFC-AAF6-47D2-A187-7CF1C5DC2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90D233-582C-458C-B69E-7A6605052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5B4FA9-8B4D-4F5D-837E-F5A323E84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70700-403F-42D6-85FC-4A676522F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04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09023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2364F6-409C-403B-83D1-5DDD5D935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0191F-0D52-4913-B548-3E509ADCE7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90450-61EA-439A-8F4B-EB9437910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83C6-963B-4493-9B0A-8E9210D47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9411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E5544-4A3B-4612-9A55-817B21A04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41B481-3086-4974-BEBC-BA226B599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5BAF3-83B5-4D78-96F9-1E4F815EF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72B9F-29FF-47FB-8D0E-0D902B16B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4561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43143F-6786-4788-B601-1F630DEC0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2628D9D-E061-40A1-892E-715C3E90D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E7D092D-6A1C-43D0-9DD9-FC09E663C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59941-FA81-42BC-ADF9-C54026F08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4814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D6532-BE17-409B-AC9A-555C84365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29D43-530C-4FFA-9056-E7C5B3455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D7C6A1-BE05-4326-AC18-8E9DFEF17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2DAD9-CA16-47E9-A1F0-EEC78D1DA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377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7859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9735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4928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38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67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3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1EAFE-869D-4835-9CBB-72497AD62DD1}" type="datetimeFigureOut">
              <a:rPr lang="ar-EG" smtClean="0"/>
              <a:pPr/>
              <a:t>07/06/1441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89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01E353D-CB40-485C-85AF-F345E63E8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8315F87-4035-4C5E-9BF2-62F2F1F14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8FB2D2-770D-4EBC-87DB-7565938932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3B847F-24D6-4389-8D8F-C851EBF512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9D151C-DAFB-4560-A895-A506C38B30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4A7C69B-DC7C-4B95-BC98-F94872A0174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24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A8ACA5-1DB6-4244-9B58-E9488B688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97CD55-36E4-4AAF-8DD6-770338433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98914A-1257-4AA8-BEB6-E53BAAC55E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F6508F-65FC-41E4-891D-2E02A0E948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3999C0-1D24-463A-AF7C-67F85DF356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96FEDA-61B9-431A-BC0E-A721F5AE5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22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2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B79619-E995-43CC-95C8-C8F035998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D74638-BFB6-42CB-8E63-6B399EC11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9A0DC8-B5FC-45A8-91A6-39BC2D60B4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6BBB745-EE9D-4CE2-9102-09D2862687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1F95EA-6E72-42FE-A5C6-3237D53C38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C64D8CBA-CAE4-46C4-825E-1B30157BA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90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E1F954-6AA4-4EB4-8825-EAEDACDF3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41581F-3FF4-4C2A-BFD7-F9854B24E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14A38D-05CA-44C9-853C-2D6DB37561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C5F849-F168-4ACF-B546-A9D02838A6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15935C-D0BF-464D-B4FC-7EB5EFEF06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10BB4B-109A-4084-AAA5-5FC3BD0DF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30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ED19C3-09A1-4AB5-9129-6520ADE54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41A7C6-082A-4B79-9488-2E3EA7DEC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276988-D27B-4773-8D7F-9E3799CAFA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42984D-2376-4B79-87ED-9E192DB6F2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EE2677-6FA1-4A88-BD84-FFF23F6ECA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EA42F955-0BD3-4C49-BC4E-203C11BB9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24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26DBE0-E9D2-462D-9FB1-00F345528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7F2FC7-4C0C-4E0E-B747-66FD19E38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16EF5A-CA6D-48BF-BAA8-43CA811B99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834D78-4AC8-46C1-9314-9F37F2C012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B5C94D-A513-45F8-9F56-9559BE3527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43F5FC-5209-4731-AE47-DB348F8FF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78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0256E7-B0A7-4839-963C-2B586C1B0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801571-D665-4265-9EDC-157FEA2B3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962EAA-D58E-4D6B-B828-DF437FF780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5DCE99-1BF1-4AD0-AC1D-9A03F2F7E7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5DBDFB-5D9B-4989-9DC0-233AC8CFFA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E0739E-A3BE-4F9A-8CD2-33A8D4938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46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01-Feb-20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AAF87B-84FA-4F1C-9612-CFCB55B52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004E2-EA8A-439D-AE15-27B4E766E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1AD61-F7C2-4758-B6CF-AF04DB78C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637753-36B9-44DA-84B2-80AC7F46C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11E000-CA56-445F-937B-B4B581A4F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61BEC9-1ECD-4F5D-8858-B81BDFE1D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98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1B5073C-9F7A-4AEF-8F60-9D39EB83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18333" t="8000" r="69444" b="47556"/>
          <a:stretch>
            <a:fillRect/>
          </a:stretch>
        </p:blipFill>
        <p:spPr bwMode="auto">
          <a:xfrm>
            <a:off x="5059364" y="0"/>
            <a:ext cx="3017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47" name="AutoShape 3">
            <a:extLst>
              <a:ext uri="{FF2B5EF4-FFF2-40B4-BE49-F238E27FC236}">
                <a16:creationId xmlns:a16="http://schemas.microsoft.com/office/drawing/2014/main" id="{F3D89EC7-38A7-4152-9566-8150F32CD951}"/>
              </a:ext>
            </a:extLst>
          </p:cNvPr>
          <p:cNvSpPr>
            <a:spLocks/>
          </p:cNvSpPr>
          <p:nvPr/>
        </p:nvSpPr>
        <p:spPr bwMode="auto">
          <a:xfrm>
            <a:off x="7491414" y="1592263"/>
            <a:ext cx="2936875" cy="609600"/>
          </a:xfrm>
          <a:prstGeom prst="callout2">
            <a:avLst>
              <a:gd name="adj1" fmla="val 18750"/>
              <a:gd name="adj2" fmla="val -2593"/>
              <a:gd name="adj3" fmla="val 18750"/>
              <a:gd name="adj4" fmla="val -4106"/>
              <a:gd name="adj5" fmla="val -108074"/>
              <a:gd name="adj6" fmla="val -1924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Brachioradialis</a:t>
            </a:r>
            <a:endParaRPr lang="en-US" sz="2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68574D6D-354A-48DB-A505-612B43313624}"/>
              </a:ext>
            </a:extLst>
          </p:cNvPr>
          <p:cNvSpPr>
            <a:spLocks/>
          </p:cNvSpPr>
          <p:nvPr/>
        </p:nvSpPr>
        <p:spPr bwMode="auto">
          <a:xfrm>
            <a:off x="7531101" y="2654300"/>
            <a:ext cx="2936875" cy="609600"/>
          </a:xfrm>
          <a:prstGeom prst="callout2">
            <a:avLst>
              <a:gd name="adj1" fmla="val 18750"/>
              <a:gd name="adj2" fmla="val -2593"/>
              <a:gd name="adj3" fmla="val 18750"/>
              <a:gd name="adj4" fmla="val -10380"/>
              <a:gd name="adj5" fmla="val -60417"/>
              <a:gd name="adj6" fmla="val -1778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Extensor carpi radialis longus</a:t>
            </a:r>
          </a:p>
        </p:txBody>
      </p:sp>
      <p:sp>
        <p:nvSpPr>
          <p:cNvPr id="6149" name="AutoShape 5">
            <a:extLst>
              <a:ext uri="{FF2B5EF4-FFF2-40B4-BE49-F238E27FC236}">
                <a16:creationId xmlns:a16="http://schemas.microsoft.com/office/drawing/2014/main" id="{E13AD16D-F273-4C3E-BB5C-0FC648E40470}"/>
              </a:ext>
            </a:extLst>
          </p:cNvPr>
          <p:cNvSpPr>
            <a:spLocks/>
          </p:cNvSpPr>
          <p:nvPr/>
        </p:nvSpPr>
        <p:spPr bwMode="auto">
          <a:xfrm>
            <a:off x="7443789" y="3648075"/>
            <a:ext cx="2936875" cy="609600"/>
          </a:xfrm>
          <a:prstGeom prst="callout2">
            <a:avLst>
              <a:gd name="adj1" fmla="val 18750"/>
              <a:gd name="adj2" fmla="val -2593"/>
              <a:gd name="adj3" fmla="val 18750"/>
              <a:gd name="adj4" fmla="val -12917"/>
              <a:gd name="adj5" fmla="val -85417"/>
              <a:gd name="adj6" fmla="val -2281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Extensor carpi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radialis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brevis</a:t>
            </a:r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id="{65B53A37-4D4C-4060-8D91-DDAB6C290A17}"/>
              </a:ext>
            </a:extLst>
          </p:cNvPr>
          <p:cNvSpPr>
            <a:spLocks/>
          </p:cNvSpPr>
          <p:nvPr/>
        </p:nvSpPr>
        <p:spPr bwMode="auto">
          <a:xfrm>
            <a:off x="2133600" y="3276600"/>
            <a:ext cx="2743200" cy="609600"/>
          </a:xfrm>
          <a:prstGeom prst="callout2">
            <a:avLst>
              <a:gd name="adj1" fmla="val 18750"/>
              <a:gd name="adj2" fmla="val 102778"/>
              <a:gd name="adj3" fmla="val 18750"/>
              <a:gd name="adj4" fmla="val 121472"/>
              <a:gd name="adj5" fmla="val -4167"/>
              <a:gd name="adj6" fmla="val 13929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Extensor carpi ulnaris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id="{5ABBF397-3A49-4E9D-9658-534965DFACB0}"/>
              </a:ext>
            </a:extLst>
          </p:cNvPr>
          <p:cNvSpPr>
            <a:spLocks/>
          </p:cNvSpPr>
          <p:nvPr/>
        </p:nvSpPr>
        <p:spPr bwMode="auto">
          <a:xfrm>
            <a:off x="2247900" y="2381250"/>
            <a:ext cx="2743200" cy="609600"/>
          </a:xfrm>
          <a:prstGeom prst="callout2">
            <a:avLst>
              <a:gd name="adj1" fmla="val 18750"/>
              <a:gd name="adj2" fmla="val 102778"/>
              <a:gd name="adj3" fmla="val 18750"/>
              <a:gd name="adj4" fmla="val 129630"/>
              <a:gd name="adj5" fmla="val 131773"/>
              <a:gd name="adj6" fmla="val 15526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extensor digitorum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id="{66FD6F3B-5B56-4EED-954E-6AA61A674DE0}"/>
              </a:ext>
            </a:extLst>
          </p:cNvPr>
          <p:cNvSpPr>
            <a:spLocks/>
          </p:cNvSpPr>
          <p:nvPr/>
        </p:nvSpPr>
        <p:spPr bwMode="auto">
          <a:xfrm>
            <a:off x="2286000" y="4219575"/>
            <a:ext cx="2743200" cy="609600"/>
          </a:xfrm>
          <a:prstGeom prst="callout2">
            <a:avLst>
              <a:gd name="adj1" fmla="val 59375"/>
              <a:gd name="adj2" fmla="val 97917"/>
              <a:gd name="adj3" fmla="val 18750"/>
              <a:gd name="adj4" fmla="val 122167"/>
              <a:gd name="adj5" fmla="val -85417"/>
              <a:gd name="adj6" fmla="val 14068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extensor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digiti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minimi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id="{3E4C4636-AC14-4C07-9342-D35A35380A4C}"/>
              </a:ext>
            </a:extLst>
          </p:cNvPr>
          <p:cNvSpPr>
            <a:spLocks/>
          </p:cNvSpPr>
          <p:nvPr/>
        </p:nvSpPr>
        <p:spPr bwMode="auto">
          <a:xfrm>
            <a:off x="2105025" y="1533525"/>
            <a:ext cx="2743200" cy="609600"/>
          </a:xfrm>
          <a:prstGeom prst="callout2">
            <a:avLst>
              <a:gd name="adj1" fmla="val 18750"/>
              <a:gd name="adj2" fmla="val 102778"/>
              <a:gd name="adj3" fmla="val 18750"/>
              <a:gd name="adj4" fmla="val 124481"/>
              <a:gd name="adj5" fmla="val 66148"/>
              <a:gd name="adj6" fmla="val 14519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Anconeus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9850492-83D6-4AA1-A355-2CA1133DC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667407"/>
              </p:ext>
            </p:extLst>
          </p:nvPr>
        </p:nvGraphicFramePr>
        <p:xfrm>
          <a:off x="1600200" y="304800"/>
          <a:ext cx="3886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E01BCCC-41E6-4210-B6E8-5EE5F3928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11970"/>
              </p:ext>
            </p:extLst>
          </p:nvPr>
        </p:nvGraphicFramePr>
        <p:xfrm>
          <a:off x="7086600" y="304800"/>
          <a:ext cx="3505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FEC916B-9D3C-4415-B83E-DF59E0D89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18333" t="7556" r="69444" b="48000"/>
          <a:stretch>
            <a:fillRect/>
          </a:stretch>
        </p:blipFill>
        <p:spPr bwMode="auto">
          <a:xfrm>
            <a:off x="4906964" y="174626"/>
            <a:ext cx="3017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196" name="AutoShape 4">
            <a:extLst>
              <a:ext uri="{FF2B5EF4-FFF2-40B4-BE49-F238E27FC236}">
                <a16:creationId xmlns:a16="http://schemas.microsoft.com/office/drawing/2014/main" id="{F15DBC0B-A324-4D4C-87ED-89D8E9042045}"/>
              </a:ext>
            </a:extLst>
          </p:cNvPr>
          <p:cNvSpPr>
            <a:spLocks/>
          </p:cNvSpPr>
          <p:nvPr/>
        </p:nvSpPr>
        <p:spPr bwMode="auto">
          <a:xfrm>
            <a:off x="3211514" y="1428750"/>
            <a:ext cx="3113087" cy="609600"/>
          </a:xfrm>
          <a:prstGeom prst="accentCallout3">
            <a:avLst>
              <a:gd name="adj1" fmla="val 18750"/>
              <a:gd name="adj2" fmla="val -3468"/>
              <a:gd name="adj3" fmla="val 18750"/>
              <a:gd name="adj4" fmla="val -31551"/>
              <a:gd name="adj5" fmla="val 202606"/>
              <a:gd name="adj6" fmla="val -31551"/>
              <a:gd name="adj7" fmla="val 266622"/>
              <a:gd name="adj8" fmla="val 99819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abductor pollicis longus</a:t>
            </a: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5A36F775-EEE4-4CF5-9820-01F7B174530E}"/>
              </a:ext>
            </a:extLst>
          </p:cNvPr>
          <p:cNvSpPr>
            <a:spLocks/>
          </p:cNvSpPr>
          <p:nvPr/>
        </p:nvSpPr>
        <p:spPr bwMode="auto">
          <a:xfrm>
            <a:off x="7616826" y="2644775"/>
            <a:ext cx="2936875" cy="609600"/>
          </a:xfrm>
          <a:prstGeom prst="callout2">
            <a:avLst>
              <a:gd name="adj1" fmla="val 18750"/>
              <a:gd name="adj2" fmla="val -2593"/>
              <a:gd name="adj3" fmla="val 18750"/>
              <a:gd name="adj4" fmla="val -20810"/>
              <a:gd name="adj5" fmla="val 221401"/>
              <a:gd name="adj6" fmla="val -4199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pollicis brevis</a:t>
            </a:r>
          </a:p>
        </p:txBody>
      </p:sp>
      <p:sp>
        <p:nvSpPr>
          <p:cNvPr id="8198" name="AutoShape 6">
            <a:extLst>
              <a:ext uri="{FF2B5EF4-FFF2-40B4-BE49-F238E27FC236}">
                <a16:creationId xmlns:a16="http://schemas.microsoft.com/office/drawing/2014/main" id="{D2650C2D-E2AD-4198-A90F-30CE7D3D6946}"/>
              </a:ext>
            </a:extLst>
          </p:cNvPr>
          <p:cNvSpPr>
            <a:spLocks/>
          </p:cNvSpPr>
          <p:nvPr/>
        </p:nvSpPr>
        <p:spPr bwMode="auto">
          <a:xfrm>
            <a:off x="1470026" y="3644900"/>
            <a:ext cx="2936875" cy="609600"/>
          </a:xfrm>
          <a:prstGeom prst="callout2">
            <a:avLst>
              <a:gd name="adj1" fmla="val 18750"/>
              <a:gd name="adj2" fmla="val 102593"/>
              <a:gd name="adj3" fmla="val 18750"/>
              <a:gd name="adj4" fmla="val 135458"/>
              <a:gd name="adj5" fmla="val 14867"/>
              <a:gd name="adj6" fmla="val 15979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extensor pollicis longus</a:t>
            </a:r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3DFBDE9D-A91A-4E25-934C-61CD1FB05E68}"/>
              </a:ext>
            </a:extLst>
          </p:cNvPr>
          <p:cNvSpPr>
            <a:spLocks/>
          </p:cNvSpPr>
          <p:nvPr/>
        </p:nvSpPr>
        <p:spPr bwMode="auto">
          <a:xfrm>
            <a:off x="1736726" y="4349750"/>
            <a:ext cx="2936875" cy="609600"/>
          </a:xfrm>
          <a:prstGeom prst="callout2">
            <a:avLst>
              <a:gd name="adj1" fmla="val 18750"/>
              <a:gd name="adj2" fmla="val 102593"/>
              <a:gd name="adj3" fmla="val 18750"/>
              <a:gd name="adj4" fmla="val 129838"/>
              <a:gd name="adj5" fmla="val 49526"/>
              <a:gd name="adj6" fmla="val 15017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extensor indicis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A411F52-D9C1-4BC3-896F-B3651F54AF41}"/>
              </a:ext>
            </a:extLst>
          </p:cNvPr>
          <p:cNvGraphicFramePr/>
          <p:nvPr/>
        </p:nvGraphicFramePr>
        <p:xfrm>
          <a:off x="2057400" y="304800"/>
          <a:ext cx="27432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D931C2-3290-4C12-AB0B-53D3925FAADE}"/>
              </a:ext>
            </a:extLst>
          </p:cNvPr>
          <p:cNvSpPr txBox="1"/>
          <p:nvPr/>
        </p:nvSpPr>
        <p:spPr>
          <a:xfrm>
            <a:off x="8424864" y="415636"/>
            <a:ext cx="224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Supinator</a:t>
            </a:r>
          </a:p>
        </p:txBody>
      </p:sp>
      <p:pic>
        <p:nvPicPr>
          <p:cNvPr id="10" name="Picture 5" descr="supinator 2">
            <a:extLst>
              <a:ext uri="{FF2B5EF4-FFF2-40B4-BE49-F238E27FC236}">
                <a16:creationId xmlns:a16="http://schemas.microsoft.com/office/drawing/2014/main" id="{2CA8CFEC-344F-439A-94E5-4D8C4AC7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639" y="1219200"/>
            <a:ext cx="2133355" cy="38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9B43BE-0037-4D34-88DC-A3E95B97EF0D}"/>
              </a:ext>
            </a:extLst>
          </p:cNvPr>
          <p:cNvSpPr/>
          <p:nvPr/>
        </p:nvSpPr>
        <p:spPr>
          <a:xfrm>
            <a:off x="106017" y="119269"/>
            <a:ext cx="11966713" cy="643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8705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Movements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617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Flexion: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algn="just">
              <a:lnSpc>
                <a:spcPct val="125000"/>
              </a:lnSpc>
              <a:tabLst>
                <a:tab pos="364617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Flexors carpi radialis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00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r>
              <a:rPr kumimoji="0" lang="en-US" sz="200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metacarpal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flexors carpi ulnaris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Pisiform bone (main insertion), Hook of hamate and 5th metacarpal bone)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palmaris bogus (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apex of palmar aponeurosis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algn="just">
              <a:lnSpc>
                <a:spcPct val="125000"/>
              </a:lnSpc>
              <a:tabLst>
                <a:tab pos="3646170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Flexors digitorum superficialis (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 phalanges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and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profundus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distal phalanges of the medial four fingers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65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algn="just">
              <a:lnSpc>
                <a:spcPct val="125000"/>
              </a:lnSpc>
              <a:tabLst>
                <a:tab pos="287655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Extensors carpi radialis longus 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metacarpal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brevis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metacarpal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algn="just">
              <a:lnSpc>
                <a:spcPct val="125000"/>
              </a:lnSpc>
              <a:tabLst>
                <a:tab pos="287655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Extensor carpi ulnaris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metacarpal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655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Extensor digitorum, extensor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gigiti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extensor indicis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(extensor expansion).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65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Abduction: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algn="just">
              <a:lnSpc>
                <a:spcPct val="125000"/>
              </a:lnSpc>
              <a:tabLst>
                <a:tab pos="287655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Flexor carpi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radialis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Extensors carpi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radialis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longus and brevis.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algn="just">
              <a:lnSpc>
                <a:spcPct val="125000"/>
              </a:lnSpc>
              <a:tabLst>
                <a:tab pos="28765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Adduction: </a:t>
            </a:r>
          </a:p>
          <a:p>
            <a:pPr marL="228600" lvl="0" algn="just">
              <a:lnSpc>
                <a:spcPct val="125000"/>
              </a:lnSpc>
              <a:tabLst>
                <a:tab pos="287655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-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Flexor carpi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ulnaris</a:t>
            </a:r>
            <a:r>
              <a:rPr lang="en-US" sz="24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Extensor carpi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ulnaris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7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8C6A39-4AD5-4BED-BC05-7AF8A628A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2" t="12367" r="32820" b="61761"/>
          <a:stretch/>
        </p:blipFill>
        <p:spPr>
          <a:xfrm>
            <a:off x="1149927" y="265043"/>
            <a:ext cx="9625925" cy="6487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2D4C3B-9DE1-4796-9692-67926E5C5405}"/>
              </a:ext>
            </a:extLst>
          </p:cNvPr>
          <p:cNvSpPr txBox="1"/>
          <p:nvPr/>
        </p:nvSpPr>
        <p:spPr>
          <a:xfrm>
            <a:off x="1149927" y="3445270"/>
            <a:ext cx="212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</a:rPr>
              <a:t>Medial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79887-DB32-4000-B55C-B53DA16FA950}"/>
              </a:ext>
            </a:extLst>
          </p:cNvPr>
          <p:cNvSpPr txBox="1"/>
          <p:nvPr/>
        </p:nvSpPr>
        <p:spPr>
          <a:xfrm>
            <a:off x="9781309" y="3616036"/>
            <a:ext cx="212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</a:rPr>
              <a:t>Lateral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67BDA-AF6A-4231-BA43-8242AEE9EC06}"/>
              </a:ext>
            </a:extLst>
          </p:cNvPr>
          <p:cNvSpPr txBox="1"/>
          <p:nvPr/>
        </p:nvSpPr>
        <p:spPr>
          <a:xfrm>
            <a:off x="309489" y="265043"/>
            <a:ext cx="3530991" cy="954107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 retinaculum &amp; Anterior relations</a:t>
            </a:r>
          </a:p>
        </p:txBody>
      </p:sp>
    </p:spTree>
    <p:extLst>
      <p:ext uri="{BB962C8B-B14F-4D97-AF65-F5344CB8AC3E}">
        <p14:creationId xmlns:p14="http://schemas.microsoft.com/office/powerpoint/2010/main" val="404595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腕管（简）1">
            <a:extLst>
              <a:ext uri="{FF2B5EF4-FFF2-40B4-BE49-F238E27FC236}">
                <a16:creationId xmlns:a16="http://schemas.microsoft.com/office/drawing/2014/main" id="{36380459-4FA1-408E-9944-2871A9A2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3657601" y="1295401"/>
            <a:ext cx="54705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6980" name="Oval 4">
            <a:extLst>
              <a:ext uri="{FF2B5EF4-FFF2-40B4-BE49-F238E27FC236}">
                <a16:creationId xmlns:a16="http://schemas.microsoft.com/office/drawing/2014/main" id="{DD822CFA-7477-4041-95A2-1544F890AB65}"/>
              </a:ext>
            </a:extLst>
          </p:cNvPr>
          <p:cNvSpPr>
            <a:spLocks noChangeArrowheads="1"/>
          </p:cNvSpPr>
          <p:nvPr/>
        </p:nvSpPr>
        <p:spPr bwMode="auto">
          <a:xfrm rot="234946">
            <a:off x="6626225" y="1749425"/>
            <a:ext cx="458788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81" name="Oval 5">
            <a:extLst>
              <a:ext uri="{FF2B5EF4-FFF2-40B4-BE49-F238E27FC236}">
                <a16:creationId xmlns:a16="http://schemas.microsoft.com/office/drawing/2014/main" id="{F2AB3D36-BF18-4184-BB3E-8C050AC2455A}"/>
              </a:ext>
            </a:extLst>
          </p:cNvPr>
          <p:cNvSpPr>
            <a:spLocks noChangeArrowheads="1"/>
          </p:cNvSpPr>
          <p:nvPr/>
        </p:nvSpPr>
        <p:spPr bwMode="auto">
          <a:xfrm rot="16943980">
            <a:off x="6324600" y="1828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82" name="Oval 6">
            <a:extLst>
              <a:ext uri="{FF2B5EF4-FFF2-40B4-BE49-F238E27FC236}">
                <a16:creationId xmlns:a16="http://schemas.microsoft.com/office/drawing/2014/main" id="{6E1B6A66-5268-4452-A57D-5DA06819DAB7}"/>
              </a:ext>
            </a:extLst>
          </p:cNvPr>
          <p:cNvSpPr>
            <a:spLocks noChangeArrowheads="1"/>
          </p:cNvSpPr>
          <p:nvPr/>
        </p:nvSpPr>
        <p:spPr bwMode="auto">
          <a:xfrm rot="16943980">
            <a:off x="7315200" y="1828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83" name="Oval 7">
            <a:extLst>
              <a:ext uri="{FF2B5EF4-FFF2-40B4-BE49-F238E27FC236}">
                <a16:creationId xmlns:a16="http://schemas.microsoft.com/office/drawing/2014/main" id="{AE843974-EDC9-48BC-AEF1-C48DDD9AB77F}"/>
              </a:ext>
            </a:extLst>
          </p:cNvPr>
          <p:cNvSpPr>
            <a:spLocks noChangeArrowheads="1"/>
          </p:cNvSpPr>
          <p:nvPr/>
        </p:nvSpPr>
        <p:spPr bwMode="auto">
          <a:xfrm rot="16943980">
            <a:off x="4800600" y="2057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84" name="Oval 8">
            <a:extLst>
              <a:ext uri="{FF2B5EF4-FFF2-40B4-BE49-F238E27FC236}">
                <a16:creationId xmlns:a16="http://schemas.microsoft.com/office/drawing/2014/main" id="{43C6C90C-39D8-4933-B565-AEA2ABD1248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59363" y="1874838"/>
            <a:ext cx="304800" cy="3651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85" name="AutoShape 9">
            <a:extLst>
              <a:ext uri="{FF2B5EF4-FFF2-40B4-BE49-F238E27FC236}">
                <a16:creationId xmlns:a16="http://schemas.microsoft.com/office/drawing/2014/main" id="{AD11DB2C-360D-4DC0-8E14-0BD6E9AC1116}"/>
              </a:ext>
            </a:extLst>
          </p:cNvPr>
          <p:cNvSpPr>
            <a:spLocks/>
          </p:cNvSpPr>
          <p:nvPr/>
        </p:nvSpPr>
        <p:spPr bwMode="auto">
          <a:xfrm>
            <a:off x="7851776" y="954089"/>
            <a:ext cx="2894013" cy="701675"/>
          </a:xfrm>
          <a:prstGeom prst="callout2">
            <a:avLst>
              <a:gd name="adj1" fmla="val 16292"/>
              <a:gd name="adj2" fmla="val -2634"/>
              <a:gd name="adj3" fmla="val 16292"/>
              <a:gd name="adj4" fmla="val -13880"/>
              <a:gd name="adj5" fmla="val 125792"/>
              <a:gd name="adj6" fmla="val -1497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Palmar cutaneo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branch of median nerve </a:t>
            </a:r>
          </a:p>
        </p:txBody>
      </p:sp>
      <p:sp>
        <p:nvSpPr>
          <p:cNvPr id="126986" name="AutoShape 10">
            <a:extLst>
              <a:ext uri="{FF2B5EF4-FFF2-40B4-BE49-F238E27FC236}">
                <a16:creationId xmlns:a16="http://schemas.microsoft.com/office/drawing/2014/main" id="{57FD6C13-F026-43F6-881A-15C1A089B0F7}"/>
              </a:ext>
            </a:extLst>
          </p:cNvPr>
          <p:cNvSpPr>
            <a:spLocks/>
          </p:cNvSpPr>
          <p:nvPr/>
        </p:nvSpPr>
        <p:spPr bwMode="auto">
          <a:xfrm>
            <a:off x="3087688" y="136526"/>
            <a:ext cx="2894012" cy="701675"/>
          </a:xfrm>
          <a:prstGeom prst="callout2">
            <a:avLst>
              <a:gd name="adj1" fmla="val 16292"/>
              <a:gd name="adj2" fmla="val 102634"/>
              <a:gd name="adj3" fmla="val 16292"/>
              <a:gd name="adj4" fmla="val 113440"/>
              <a:gd name="adj5" fmla="val 247509"/>
              <a:gd name="adj6" fmla="val 11448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Palmar cutaneous branch of ulnar nerve </a:t>
            </a:r>
          </a:p>
        </p:txBody>
      </p:sp>
      <p:sp>
        <p:nvSpPr>
          <p:cNvPr id="126987" name="AutoShape 11">
            <a:extLst>
              <a:ext uri="{FF2B5EF4-FFF2-40B4-BE49-F238E27FC236}">
                <a16:creationId xmlns:a16="http://schemas.microsoft.com/office/drawing/2014/main" id="{1DA008BE-BF00-44F4-850C-9BF1077BC4E6}"/>
              </a:ext>
            </a:extLst>
          </p:cNvPr>
          <p:cNvSpPr>
            <a:spLocks/>
          </p:cNvSpPr>
          <p:nvPr/>
        </p:nvSpPr>
        <p:spPr bwMode="auto">
          <a:xfrm>
            <a:off x="1160463" y="3438526"/>
            <a:ext cx="2894013" cy="701675"/>
          </a:xfrm>
          <a:prstGeom prst="callout2">
            <a:avLst>
              <a:gd name="adj1" fmla="val 16292"/>
              <a:gd name="adj2" fmla="val 102634"/>
              <a:gd name="adj3" fmla="val 16292"/>
              <a:gd name="adj4" fmla="val 125231"/>
              <a:gd name="adj5" fmla="val -199773"/>
              <a:gd name="adj6" fmla="val 13916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ulnar artery</a:t>
            </a:r>
          </a:p>
        </p:txBody>
      </p:sp>
      <p:sp>
        <p:nvSpPr>
          <p:cNvPr id="126988" name="AutoShape 12">
            <a:extLst>
              <a:ext uri="{FF2B5EF4-FFF2-40B4-BE49-F238E27FC236}">
                <a16:creationId xmlns:a16="http://schemas.microsoft.com/office/drawing/2014/main" id="{A96404E8-6153-46F5-9CB4-431573F4ECE2}"/>
              </a:ext>
            </a:extLst>
          </p:cNvPr>
          <p:cNvSpPr>
            <a:spLocks/>
          </p:cNvSpPr>
          <p:nvPr/>
        </p:nvSpPr>
        <p:spPr bwMode="auto">
          <a:xfrm>
            <a:off x="1050926" y="2874964"/>
            <a:ext cx="2894013" cy="701675"/>
          </a:xfrm>
          <a:prstGeom prst="callout2">
            <a:avLst>
              <a:gd name="adj1" fmla="val 16292"/>
              <a:gd name="adj2" fmla="val 102634"/>
              <a:gd name="adj3" fmla="val 16292"/>
              <a:gd name="adj4" fmla="val 121560"/>
              <a:gd name="adj5" fmla="val -95023"/>
              <a:gd name="adj6" fmla="val 133241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ulnar nerve</a:t>
            </a:r>
          </a:p>
        </p:txBody>
      </p:sp>
      <p:sp>
        <p:nvSpPr>
          <p:cNvPr id="126979" name="AutoShape 3">
            <a:extLst>
              <a:ext uri="{FF2B5EF4-FFF2-40B4-BE49-F238E27FC236}">
                <a16:creationId xmlns:a16="http://schemas.microsoft.com/office/drawing/2014/main" id="{1CAD653E-C377-4A74-BEF4-22C508F96ED7}"/>
              </a:ext>
            </a:extLst>
          </p:cNvPr>
          <p:cNvSpPr>
            <a:spLocks/>
          </p:cNvSpPr>
          <p:nvPr/>
        </p:nvSpPr>
        <p:spPr bwMode="auto">
          <a:xfrm>
            <a:off x="7718426" y="176214"/>
            <a:ext cx="2894013" cy="701675"/>
          </a:xfrm>
          <a:prstGeom prst="callout2">
            <a:avLst>
              <a:gd name="adj1" fmla="val 16292"/>
              <a:gd name="adj2" fmla="val -2634"/>
              <a:gd name="adj3" fmla="val 16292"/>
              <a:gd name="adj4" fmla="val -17444"/>
              <a:gd name="adj5" fmla="val 239819"/>
              <a:gd name="adj6" fmla="val -2655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Palmaris Longus tendon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90" name="Freeform 14">
            <a:extLst>
              <a:ext uri="{FF2B5EF4-FFF2-40B4-BE49-F238E27FC236}">
                <a16:creationId xmlns:a16="http://schemas.microsoft.com/office/drawing/2014/main" id="{643A7C90-B7FE-48DA-AB73-391873FF2B9E}"/>
              </a:ext>
            </a:extLst>
          </p:cNvPr>
          <p:cNvSpPr>
            <a:spLocks/>
          </p:cNvSpPr>
          <p:nvPr/>
        </p:nvSpPr>
        <p:spPr bwMode="auto">
          <a:xfrm>
            <a:off x="4572000" y="1600200"/>
            <a:ext cx="990600" cy="533400"/>
          </a:xfrm>
          <a:custGeom>
            <a:avLst/>
            <a:gdLst>
              <a:gd name="T0" fmla="*/ 0 w 624"/>
              <a:gd name="T1" fmla="*/ 0 h 384"/>
              <a:gd name="T2" fmla="*/ 604837462 w 624"/>
              <a:gd name="T3" fmla="*/ 277847225 h 384"/>
              <a:gd name="T4" fmla="*/ 1209674924 w 624"/>
              <a:gd name="T5" fmla="*/ 370463025 h 384"/>
              <a:gd name="T6" fmla="*/ 1572577282 w 624"/>
              <a:gd name="T7" fmla="*/ 740926049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384"/>
              <a:gd name="T14" fmla="*/ 624 w 62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384">
                <a:moveTo>
                  <a:pt x="0" y="0"/>
                </a:moveTo>
                <a:cubicBezTo>
                  <a:pt x="80" y="56"/>
                  <a:pt x="160" y="112"/>
                  <a:pt x="240" y="144"/>
                </a:cubicBezTo>
                <a:cubicBezTo>
                  <a:pt x="320" y="176"/>
                  <a:pt x="416" y="152"/>
                  <a:pt x="480" y="192"/>
                </a:cubicBezTo>
                <a:cubicBezTo>
                  <a:pt x="544" y="232"/>
                  <a:pt x="600" y="352"/>
                  <a:pt x="624" y="384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91" name="AutoShape 15">
            <a:extLst>
              <a:ext uri="{FF2B5EF4-FFF2-40B4-BE49-F238E27FC236}">
                <a16:creationId xmlns:a16="http://schemas.microsoft.com/office/drawing/2014/main" id="{6F289EAB-A87F-475B-B830-35859523FECF}"/>
              </a:ext>
            </a:extLst>
          </p:cNvPr>
          <p:cNvSpPr>
            <a:spLocks/>
          </p:cNvSpPr>
          <p:nvPr/>
        </p:nvSpPr>
        <p:spPr bwMode="auto">
          <a:xfrm>
            <a:off x="1563688" y="847726"/>
            <a:ext cx="2894012" cy="701675"/>
          </a:xfrm>
          <a:prstGeom prst="callout2">
            <a:avLst>
              <a:gd name="adj1" fmla="val 16292"/>
              <a:gd name="adj2" fmla="val 102634"/>
              <a:gd name="adj3" fmla="val 16292"/>
              <a:gd name="adj4" fmla="val 115690"/>
              <a:gd name="adj5" fmla="val 131676"/>
              <a:gd name="adj6" fmla="val 11694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Superficial part of Flexor retinaculum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92" name="AutoShape 16">
            <a:extLst>
              <a:ext uri="{FF2B5EF4-FFF2-40B4-BE49-F238E27FC236}">
                <a16:creationId xmlns:a16="http://schemas.microsoft.com/office/drawing/2014/main" id="{C171D871-46F5-4044-AB73-80D7A9B80239}"/>
              </a:ext>
            </a:extLst>
          </p:cNvPr>
          <p:cNvSpPr>
            <a:spLocks/>
          </p:cNvSpPr>
          <p:nvPr/>
        </p:nvSpPr>
        <p:spPr bwMode="auto">
          <a:xfrm>
            <a:off x="92075" y="1844676"/>
            <a:ext cx="3296890" cy="701675"/>
          </a:xfrm>
          <a:prstGeom prst="callout2">
            <a:avLst>
              <a:gd name="adj1" fmla="val 16292"/>
              <a:gd name="adj2" fmla="val 102634"/>
              <a:gd name="adj3" fmla="val 16292"/>
              <a:gd name="adj4" fmla="val 118926"/>
              <a:gd name="adj5" fmla="val 13227"/>
              <a:gd name="adj6" fmla="val 14330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Canal of Guyon </a:t>
            </a:r>
          </a:p>
        </p:txBody>
      </p:sp>
      <p:sp>
        <p:nvSpPr>
          <p:cNvPr id="25616" name="Rectangle 17">
            <a:extLst>
              <a:ext uri="{FF2B5EF4-FFF2-40B4-BE49-F238E27FC236}">
                <a16:creationId xmlns:a16="http://schemas.microsoft.com/office/drawing/2014/main" id="{E91A7374-3CDC-4DD3-9C3C-543CAACA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8887" y="5486401"/>
            <a:ext cx="7812227" cy="46166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Structures passing superficial to Flexor retinaculum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5" grpId="0" animBg="1"/>
      <p:bldP spid="126986" grpId="0" animBg="1"/>
      <p:bldP spid="126987" grpId="0" animBg="1"/>
      <p:bldP spid="126988" grpId="0" animBg="1"/>
      <p:bldP spid="126979" grpId="0" animBg="1"/>
      <p:bldP spid="1269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2B71C510-E8A3-4BD5-A113-CA8E23A9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7" t="15111" r="21956" b="67683"/>
          <a:stretch>
            <a:fillRect/>
          </a:stretch>
        </p:blipFill>
        <p:spPr bwMode="auto">
          <a:xfrm>
            <a:off x="3962400" y="1371600"/>
            <a:ext cx="51816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AutoShape 4">
            <a:extLst>
              <a:ext uri="{FF2B5EF4-FFF2-40B4-BE49-F238E27FC236}">
                <a16:creationId xmlns:a16="http://schemas.microsoft.com/office/drawing/2014/main" id="{B71208A5-2DA6-430B-9C2D-5F6BCA9ECCA3}"/>
              </a:ext>
            </a:extLst>
          </p:cNvPr>
          <p:cNvSpPr>
            <a:spLocks/>
          </p:cNvSpPr>
          <p:nvPr/>
        </p:nvSpPr>
        <p:spPr bwMode="auto">
          <a:xfrm>
            <a:off x="2411413" y="4800601"/>
            <a:ext cx="2894012" cy="701675"/>
          </a:xfrm>
          <a:prstGeom prst="callout2">
            <a:avLst>
              <a:gd name="adj1" fmla="val 16292"/>
              <a:gd name="adj2" fmla="val 102634"/>
              <a:gd name="adj3" fmla="val 16292"/>
              <a:gd name="adj4" fmla="val 102634"/>
              <a:gd name="adj5" fmla="val -253620"/>
              <a:gd name="adj6" fmla="val 14213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Flexor Digitorum Profundus</a:t>
            </a:r>
          </a:p>
        </p:txBody>
      </p:sp>
      <p:sp>
        <p:nvSpPr>
          <p:cNvPr id="120837" name="AutoShape 5">
            <a:extLst>
              <a:ext uri="{FF2B5EF4-FFF2-40B4-BE49-F238E27FC236}">
                <a16:creationId xmlns:a16="http://schemas.microsoft.com/office/drawing/2014/main" id="{EBE7EB44-6B0D-4746-98F6-E708136E0691}"/>
              </a:ext>
            </a:extLst>
          </p:cNvPr>
          <p:cNvSpPr>
            <a:spLocks/>
          </p:cNvSpPr>
          <p:nvPr/>
        </p:nvSpPr>
        <p:spPr bwMode="auto">
          <a:xfrm>
            <a:off x="2212976" y="257176"/>
            <a:ext cx="2894013" cy="701675"/>
          </a:xfrm>
          <a:prstGeom prst="callout2">
            <a:avLst>
              <a:gd name="adj1" fmla="val 16292"/>
              <a:gd name="adj2" fmla="val 102634"/>
              <a:gd name="adj3" fmla="val 16292"/>
              <a:gd name="adj4" fmla="val 119366"/>
              <a:gd name="adj5" fmla="val 293440"/>
              <a:gd name="adj6" fmla="val 12962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flex. digitorum superficialis</a:t>
            </a:r>
          </a:p>
        </p:txBody>
      </p:sp>
      <p:sp>
        <p:nvSpPr>
          <p:cNvPr id="120838" name="Line 6">
            <a:extLst>
              <a:ext uri="{FF2B5EF4-FFF2-40B4-BE49-F238E27FC236}">
                <a16:creationId xmlns:a16="http://schemas.microsoft.com/office/drawing/2014/main" id="{A69E373C-6D68-4993-B6F2-4BCA1B47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81000"/>
            <a:ext cx="9906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839" name="AutoShape 7">
            <a:extLst>
              <a:ext uri="{FF2B5EF4-FFF2-40B4-BE49-F238E27FC236}">
                <a16:creationId xmlns:a16="http://schemas.microsoft.com/office/drawing/2014/main" id="{09C4EA64-98F4-4E71-9F10-3750997A05FF}"/>
              </a:ext>
            </a:extLst>
          </p:cNvPr>
          <p:cNvSpPr>
            <a:spLocks/>
          </p:cNvSpPr>
          <p:nvPr/>
        </p:nvSpPr>
        <p:spPr bwMode="auto">
          <a:xfrm>
            <a:off x="2319187" y="1184180"/>
            <a:ext cx="2263914" cy="701675"/>
          </a:xfrm>
          <a:prstGeom prst="callout2">
            <a:avLst>
              <a:gd name="adj1" fmla="val 16292"/>
              <a:gd name="adj2" fmla="val 102634"/>
              <a:gd name="adj3" fmla="val 16292"/>
              <a:gd name="adj4" fmla="val 129731"/>
              <a:gd name="adj5" fmla="val 160642"/>
              <a:gd name="adj6" fmla="val 149975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 flexor sheath</a:t>
            </a:r>
          </a:p>
        </p:txBody>
      </p:sp>
      <p:sp>
        <p:nvSpPr>
          <p:cNvPr id="120846" name="AutoShape 14">
            <a:extLst>
              <a:ext uri="{FF2B5EF4-FFF2-40B4-BE49-F238E27FC236}">
                <a16:creationId xmlns:a16="http://schemas.microsoft.com/office/drawing/2014/main" id="{8138D01A-F40A-4E18-96CD-9F34810F6A17}"/>
              </a:ext>
            </a:extLst>
          </p:cNvPr>
          <p:cNvSpPr>
            <a:spLocks/>
          </p:cNvSpPr>
          <p:nvPr/>
        </p:nvSpPr>
        <p:spPr bwMode="auto">
          <a:xfrm>
            <a:off x="8131175" y="1363664"/>
            <a:ext cx="2120900" cy="701675"/>
          </a:xfrm>
          <a:prstGeom prst="callout2">
            <a:avLst>
              <a:gd name="adj1" fmla="val 16292"/>
              <a:gd name="adj2" fmla="val -3593"/>
              <a:gd name="adj3" fmla="val 16292"/>
              <a:gd name="adj4" fmla="val -11454"/>
              <a:gd name="adj5" fmla="val 143667"/>
              <a:gd name="adj6" fmla="val -47755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Median nerve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847" name="AutoShape 15">
            <a:extLst>
              <a:ext uri="{FF2B5EF4-FFF2-40B4-BE49-F238E27FC236}">
                <a16:creationId xmlns:a16="http://schemas.microsoft.com/office/drawing/2014/main" id="{AE3E5CC5-34D9-4944-8DFB-C4CB6FCFA1CD}"/>
              </a:ext>
            </a:extLst>
          </p:cNvPr>
          <p:cNvSpPr>
            <a:spLocks/>
          </p:cNvSpPr>
          <p:nvPr/>
        </p:nvSpPr>
        <p:spPr bwMode="auto">
          <a:xfrm>
            <a:off x="4267200" y="5410201"/>
            <a:ext cx="3143250" cy="701675"/>
          </a:xfrm>
          <a:prstGeom prst="callout2">
            <a:avLst>
              <a:gd name="adj1" fmla="val 16292"/>
              <a:gd name="adj2" fmla="val 102426"/>
              <a:gd name="adj3" fmla="val 16292"/>
              <a:gd name="adj4" fmla="val 106412"/>
              <a:gd name="adj5" fmla="val -349097"/>
              <a:gd name="adj6" fmla="val 106463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Flexor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pollicus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longus enclosed by synovial sheath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848" name="AutoShape 16">
            <a:extLst>
              <a:ext uri="{FF2B5EF4-FFF2-40B4-BE49-F238E27FC236}">
                <a16:creationId xmlns:a16="http://schemas.microsoft.com/office/drawing/2014/main" id="{6DBB618A-BDE9-413C-8091-545A1F4C55EE}"/>
              </a:ext>
            </a:extLst>
          </p:cNvPr>
          <p:cNvSpPr>
            <a:spLocks/>
          </p:cNvSpPr>
          <p:nvPr/>
        </p:nvSpPr>
        <p:spPr bwMode="auto">
          <a:xfrm>
            <a:off x="8732837" y="4794250"/>
            <a:ext cx="3143249" cy="788988"/>
          </a:xfrm>
          <a:prstGeom prst="callout2">
            <a:avLst>
              <a:gd name="adj1" fmla="val 14486"/>
              <a:gd name="adj2" fmla="val -3593"/>
              <a:gd name="adj3" fmla="val 14486"/>
              <a:gd name="adj4" fmla="val -19384"/>
              <a:gd name="adj5" fmla="val -294111"/>
              <a:gd name="adj6" fmla="val -20656"/>
            </a:avLst>
          </a:prstGeom>
          <a:noFill/>
          <a:ln w="38100">
            <a:solidFill>
              <a:srgbClr val="99FF33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Flexor Carpi Radialis enclosed by synovial sheath</a:t>
            </a:r>
          </a:p>
        </p:txBody>
      </p:sp>
      <p:sp>
        <p:nvSpPr>
          <p:cNvPr id="28683" name="Oval 17">
            <a:extLst>
              <a:ext uri="{FF2B5EF4-FFF2-40B4-BE49-F238E27FC236}">
                <a16:creationId xmlns:a16="http://schemas.microsoft.com/office/drawing/2014/main" id="{1A1BD061-63FE-4A5E-AB83-F19AC9DA6997}"/>
              </a:ext>
            </a:extLst>
          </p:cNvPr>
          <p:cNvSpPr>
            <a:spLocks noChangeArrowheads="1"/>
          </p:cNvSpPr>
          <p:nvPr/>
        </p:nvSpPr>
        <p:spPr bwMode="auto">
          <a:xfrm rot="18919578">
            <a:off x="9519409" y="2979471"/>
            <a:ext cx="5334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F1CEC55-2F36-43C2-BCFE-318EA32B5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9" y="161371"/>
            <a:ext cx="5448298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Structures passing deep to Flexor retinaculum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5E445320-4B4F-4639-89F1-352DCBF94DAD}"/>
              </a:ext>
            </a:extLst>
          </p:cNvPr>
          <p:cNvSpPr>
            <a:spLocks/>
          </p:cNvSpPr>
          <p:nvPr/>
        </p:nvSpPr>
        <p:spPr bwMode="auto">
          <a:xfrm>
            <a:off x="9191626" y="2880012"/>
            <a:ext cx="2775087" cy="737831"/>
          </a:xfrm>
          <a:prstGeom prst="callout2">
            <a:avLst>
              <a:gd name="adj1" fmla="val 14486"/>
              <a:gd name="adj2" fmla="val -3593"/>
              <a:gd name="adj3" fmla="val 14486"/>
              <a:gd name="adj4" fmla="val -19384"/>
              <a:gd name="adj5" fmla="val 16623"/>
              <a:gd name="adj6" fmla="val -21078"/>
            </a:avLst>
          </a:prstGeom>
          <a:noFill/>
          <a:ln w="38100">
            <a:solidFill>
              <a:srgbClr val="99FF33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Palmer carpal branch of radial A</a:t>
            </a: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3170BD7A-5A71-4E19-AA4C-A24D012940F3}"/>
              </a:ext>
            </a:extLst>
          </p:cNvPr>
          <p:cNvSpPr>
            <a:spLocks/>
          </p:cNvSpPr>
          <p:nvPr/>
        </p:nvSpPr>
        <p:spPr bwMode="auto">
          <a:xfrm>
            <a:off x="1813197" y="1987807"/>
            <a:ext cx="2894013" cy="888648"/>
          </a:xfrm>
          <a:prstGeom prst="callout2">
            <a:avLst>
              <a:gd name="adj1" fmla="val 41428"/>
              <a:gd name="adj2" fmla="val 76156"/>
              <a:gd name="adj3" fmla="val 28377"/>
              <a:gd name="adj4" fmla="val 105319"/>
              <a:gd name="adj5" fmla="val 68264"/>
              <a:gd name="adj6" fmla="val 117350"/>
            </a:avLst>
          </a:prstGeom>
          <a:noFill/>
          <a:ln w="38100">
            <a:solidFill>
              <a:srgbClr val="99FF33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Palmer carpal branch of ulnar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CA8EE-A19C-4593-920C-6A401AFC99CD}"/>
              </a:ext>
            </a:extLst>
          </p:cNvPr>
          <p:cNvSpPr txBox="1"/>
          <p:nvPr/>
        </p:nvSpPr>
        <p:spPr>
          <a:xfrm>
            <a:off x="4583101" y="2774340"/>
            <a:ext cx="5238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7" grpId="0" animBg="1"/>
      <p:bldP spid="120839" grpId="0" animBg="1"/>
      <p:bldP spid="120846" grpId="0" animBg="1"/>
      <p:bldP spid="120847" grpId="0" animBg="1"/>
      <p:bldP spid="120848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378D188-9E72-4B9B-8838-0BB8A452F9C1}"/>
              </a:ext>
            </a:extLst>
          </p:cNvPr>
          <p:cNvGraphicFramePr/>
          <p:nvPr/>
        </p:nvGraphicFramePr>
        <p:xfrm>
          <a:off x="1939636" y="96982"/>
          <a:ext cx="7855528" cy="72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228" name="Rectangle 4">
            <a:extLst>
              <a:ext uri="{FF2B5EF4-FFF2-40B4-BE49-F238E27FC236}">
                <a16:creationId xmlns:a16="http://schemas.microsoft.com/office/drawing/2014/main" id="{89B36EDE-81B4-409C-8645-D7163BDA4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110" y="807028"/>
            <a:ext cx="11824854" cy="60509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Carpal Tunnel: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is a tunnel formed between the carpal bone concavity and flexor retinaculum.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 long tendons and 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nerve</a:t>
            </a:r>
          </a:p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Carpal tunnel syndrome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Compression of Median nerve in the tunnel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srgbClr val="26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Inflammation of tendons                swelling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Arthritis                 fibrosis of the ligament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Pregnancy                 edema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srgbClr val="26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Numbness, tingling, burning and pain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palmar aspect of the 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three and half fingers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their nail beds.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Wasting of the thenar muscles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adductor pollicis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weakness of thumb movement ( Difficult to perform fine movement as buttoning the clothes)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 time symptoms is very common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200" b="1" u="sng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NB;</a:t>
            </a:r>
            <a:r>
              <a:rPr lang="en-US" sz="22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Lateral 2/3 of the palm of the hand 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escaped </a:t>
            </a:r>
            <a:r>
              <a:rPr lang="en-US" sz="22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palmar cutaneous branch of the median nerve passes superficial 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F87F7D87-4EC5-4685-8107-E85B3E89D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6699" y="3934478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D358686B-3D40-40B0-8DCB-0765EE594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0526" y="3179618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A2AD9B02-61E1-47F0-9F6E-5F828264F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3639" y="3546551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B0724E-B7AA-4528-B26E-F51969088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8" t="13526" r="15179" b="14782"/>
          <a:stretch/>
        </p:blipFill>
        <p:spPr>
          <a:xfrm>
            <a:off x="7288696" y="0"/>
            <a:ext cx="4678017" cy="6700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8FADD-31A1-40F1-B0AB-593D47F268B6}"/>
              </a:ext>
            </a:extLst>
          </p:cNvPr>
          <p:cNvSpPr txBox="1"/>
          <p:nvPr/>
        </p:nvSpPr>
        <p:spPr>
          <a:xfrm>
            <a:off x="0" y="0"/>
            <a:ext cx="7716982" cy="663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03B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Structures passing deep to the extensor retinaculum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603B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The 1st compartment: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tendons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abductor pollicis longus and extensor pollicis brevis.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The 2nd compartment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tendons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extensors carpi radialis longus and brevis.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The 3rd compartment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tendon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extensor pollicis longus.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The 4th compartment:</a:t>
            </a: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Tendons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extensor digitorum and extensor indicis.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Posterior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intorosseous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nterior interosseous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rtery.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The 5th compartment: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tendon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extensor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21742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The 6th compartment: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tendon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extensor carpi ulnaris.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EDC24210-2190-4137-9F21-9B9B3F88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5625" r="58125" b="66406"/>
          <a:stretch>
            <a:fillRect/>
          </a:stretch>
        </p:blipFill>
        <p:spPr bwMode="auto">
          <a:xfrm>
            <a:off x="2362200" y="1447801"/>
            <a:ext cx="83058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AutoShape 5">
            <a:extLst>
              <a:ext uri="{FF2B5EF4-FFF2-40B4-BE49-F238E27FC236}">
                <a16:creationId xmlns:a16="http://schemas.microsoft.com/office/drawing/2014/main" id="{42E08F92-B81A-4343-A357-DAD71A08C0C3}"/>
              </a:ext>
            </a:extLst>
          </p:cNvPr>
          <p:cNvSpPr>
            <a:spLocks/>
          </p:cNvSpPr>
          <p:nvPr/>
        </p:nvSpPr>
        <p:spPr bwMode="auto">
          <a:xfrm>
            <a:off x="10946449" y="3202654"/>
            <a:ext cx="871464" cy="482603"/>
          </a:xfrm>
          <a:prstGeom prst="borderCallout2">
            <a:avLst>
              <a:gd name="adj1" fmla="val 100375"/>
              <a:gd name="adj2" fmla="val 90586"/>
              <a:gd name="adj3" fmla="val 97460"/>
              <a:gd name="adj4" fmla="val 6251"/>
              <a:gd name="adj5" fmla="val 89166"/>
              <a:gd name="adj6" fmla="val -116006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718" name="AutoShape 6">
            <a:extLst>
              <a:ext uri="{FF2B5EF4-FFF2-40B4-BE49-F238E27FC236}">
                <a16:creationId xmlns:a16="http://schemas.microsoft.com/office/drawing/2014/main" id="{DE33FA12-D41E-4D00-9F66-EEF8A08DF0FE}"/>
              </a:ext>
            </a:extLst>
          </p:cNvPr>
          <p:cNvSpPr>
            <a:spLocks/>
          </p:cNvSpPr>
          <p:nvPr/>
        </p:nvSpPr>
        <p:spPr bwMode="auto">
          <a:xfrm>
            <a:off x="5819776" y="5521325"/>
            <a:ext cx="1490663" cy="838200"/>
          </a:xfrm>
          <a:prstGeom prst="borderCallout2">
            <a:avLst>
              <a:gd name="adj1" fmla="val 13634"/>
              <a:gd name="adj2" fmla="val 105111"/>
              <a:gd name="adj3" fmla="val 13634"/>
              <a:gd name="adj4" fmla="val 114694"/>
              <a:gd name="adj5" fmla="val -359468"/>
              <a:gd name="adj6" fmla="val 151972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Dorsal tubercle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719" name="AutoShape 7">
            <a:extLst>
              <a:ext uri="{FF2B5EF4-FFF2-40B4-BE49-F238E27FC236}">
                <a16:creationId xmlns:a16="http://schemas.microsoft.com/office/drawing/2014/main" id="{15F49703-1EE3-42A8-A7AF-48FE3FDF02F9}"/>
              </a:ext>
            </a:extLst>
          </p:cNvPr>
          <p:cNvSpPr>
            <a:spLocks/>
          </p:cNvSpPr>
          <p:nvPr/>
        </p:nvSpPr>
        <p:spPr bwMode="auto">
          <a:xfrm>
            <a:off x="3673474" y="1091634"/>
            <a:ext cx="771526" cy="555968"/>
          </a:xfrm>
          <a:prstGeom prst="borderCallout2">
            <a:avLst>
              <a:gd name="adj1" fmla="val 101063"/>
              <a:gd name="adj2" fmla="val 51679"/>
              <a:gd name="adj3" fmla="val 123836"/>
              <a:gd name="adj4" fmla="val 57201"/>
              <a:gd name="adj5" fmla="val 265392"/>
              <a:gd name="adj6" fmla="val 101211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720" name="AutoShape 8">
            <a:extLst>
              <a:ext uri="{FF2B5EF4-FFF2-40B4-BE49-F238E27FC236}">
                <a16:creationId xmlns:a16="http://schemas.microsoft.com/office/drawing/2014/main" id="{67DD75FD-CED6-4A08-9ACA-CCD74BBF6A70}"/>
              </a:ext>
            </a:extLst>
          </p:cNvPr>
          <p:cNvSpPr>
            <a:spLocks/>
          </p:cNvSpPr>
          <p:nvPr/>
        </p:nvSpPr>
        <p:spPr bwMode="auto">
          <a:xfrm>
            <a:off x="8381246" y="5901894"/>
            <a:ext cx="1490662" cy="533400"/>
          </a:xfrm>
          <a:prstGeom prst="borderCallout2">
            <a:avLst>
              <a:gd name="adj1" fmla="val 21431"/>
              <a:gd name="adj2" fmla="val -5111"/>
              <a:gd name="adj3" fmla="val 21431"/>
              <a:gd name="adj4" fmla="val -5111"/>
              <a:gd name="adj5" fmla="val -389646"/>
              <a:gd name="adj6" fmla="val -11382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Radius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721" name="AutoShape 9">
            <a:extLst>
              <a:ext uri="{FF2B5EF4-FFF2-40B4-BE49-F238E27FC236}">
                <a16:creationId xmlns:a16="http://schemas.microsoft.com/office/drawing/2014/main" id="{28C87731-EDEF-44F0-A64C-389C15E3FBE3}"/>
              </a:ext>
            </a:extLst>
          </p:cNvPr>
          <p:cNvSpPr>
            <a:spLocks/>
          </p:cNvSpPr>
          <p:nvPr/>
        </p:nvSpPr>
        <p:spPr bwMode="auto">
          <a:xfrm>
            <a:off x="3334043" y="4870450"/>
            <a:ext cx="1223889" cy="533400"/>
          </a:xfrm>
          <a:prstGeom prst="borderCallout2">
            <a:avLst>
              <a:gd name="adj1" fmla="val -10217"/>
              <a:gd name="adj2" fmla="val 41299"/>
              <a:gd name="adj3" fmla="val -2306"/>
              <a:gd name="adj4" fmla="val 42545"/>
              <a:gd name="adj5" fmla="val -212847"/>
              <a:gd name="adj6" fmla="val 48293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Ulna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723" name="AutoShape 11">
            <a:extLst>
              <a:ext uri="{FF2B5EF4-FFF2-40B4-BE49-F238E27FC236}">
                <a16:creationId xmlns:a16="http://schemas.microsoft.com/office/drawing/2014/main" id="{6F7E2AAE-23FE-4885-844F-6AC6791A6DA5}"/>
              </a:ext>
            </a:extLst>
          </p:cNvPr>
          <p:cNvSpPr>
            <a:spLocks/>
          </p:cNvSpPr>
          <p:nvPr/>
        </p:nvSpPr>
        <p:spPr bwMode="auto">
          <a:xfrm>
            <a:off x="5156994" y="795865"/>
            <a:ext cx="968375" cy="442119"/>
          </a:xfrm>
          <a:prstGeom prst="borderCallout2">
            <a:avLst>
              <a:gd name="adj1" fmla="val 111564"/>
              <a:gd name="adj2" fmla="val 53975"/>
              <a:gd name="adj3" fmla="val 117928"/>
              <a:gd name="adj4" fmla="val 52807"/>
              <a:gd name="adj5" fmla="val 393633"/>
              <a:gd name="adj6" fmla="val 81657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724" name="AutoShape 12">
            <a:extLst>
              <a:ext uri="{FF2B5EF4-FFF2-40B4-BE49-F238E27FC236}">
                <a16:creationId xmlns:a16="http://schemas.microsoft.com/office/drawing/2014/main" id="{4E9DDCED-C011-4A69-9043-22BC991DD062}"/>
              </a:ext>
            </a:extLst>
          </p:cNvPr>
          <p:cNvSpPr>
            <a:spLocks/>
          </p:cNvSpPr>
          <p:nvPr/>
        </p:nvSpPr>
        <p:spPr bwMode="auto">
          <a:xfrm>
            <a:off x="6826251" y="727869"/>
            <a:ext cx="968375" cy="563565"/>
          </a:xfrm>
          <a:prstGeom prst="borderCallout2">
            <a:avLst>
              <a:gd name="adj1" fmla="val 97797"/>
              <a:gd name="adj2" fmla="val 57013"/>
              <a:gd name="adj3" fmla="val 97797"/>
              <a:gd name="adj4" fmla="val 64982"/>
              <a:gd name="adj5" fmla="val 308222"/>
              <a:gd name="adj6" fmla="val 81484"/>
            </a:avLst>
          </a:prstGeom>
          <a:solidFill>
            <a:srgbClr val="00FFFF"/>
          </a:solidFill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725" name="AutoShape 13">
            <a:extLst>
              <a:ext uri="{FF2B5EF4-FFF2-40B4-BE49-F238E27FC236}">
                <a16:creationId xmlns:a16="http://schemas.microsoft.com/office/drawing/2014/main" id="{17824365-166F-4ADF-A341-ACBA27F169B7}"/>
              </a:ext>
            </a:extLst>
          </p:cNvPr>
          <p:cNvSpPr>
            <a:spLocks/>
          </p:cNvSpPr>
          <p:nvPr/>
        </p:nvSpPr>
        <p:spPr bwMode="auto">
          <a:xfrm>
            <a:off x="2189954" y="1318043"/>
            <a:ext cx="771526" cy="533400"/>
          </a:xfrm>
          <a:prstGeom prst="borderCallout2">
            <a:avLst>
              <a:gd name="adj1" fmla="val 102170"/>
              <a:gd name="adj2" fmla="val 71425"/>
              <a:gd name="adj3" fmla="val 102170"/>
              <a:gd name="adj4" fmla="val 74308"/>
              <a:gd name="adj5" fmla="val 378152"/>
              <a:gd name="adj6" fmla="val 125014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5722" name="AutoShape 10">
            <a:extLst>
              <a:ext uri="{FF2B5EF4-FFF2-40B4-BE49-F238E27FC236}">
                <a16:creationId xmlns:a16="http://schemas.microsoft.com/office/drawing/2014/main" id="{DEF88830-BB81-48BD-ABCD-8B547A26A1DB}"/>
              </a:ext>
            </a:extLst>
          </p:cNvPr>
          <p:cNvSpPr>
            <a:spLocks/>
          </p:cNvSpPr>
          <p:nvPr/>
        </p:nvSpPr>
        <p:spPr bwMode="auto">
          <a:xfrm>
            <a:off x="8355051" y="814827"/>
            <a:ext cx="771526" cy="533400"/>
          </a:xfrm>
          <a:prstGeom prst="borderCallout2">
            <a:avLst>
              <a:gd name="adj1" fmla="val 102596"/>
              <a:gd name="adj2" fmla="val 52446"/>
              <a:gd name="adj3" fmla="val 99958"/>
              <a:gd name="adj4" fmla="val 35307"/>
              <a:gd name="adj5" fmla="val 343186"/>
              <a:gd name="adj6" fmla="val 2823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BC706-34C0-4BDC-8B9D-25139872953C}"/>
              </a:ext>
            </a:extLst>
          </p:cNvPr>
          <p:cNvSpPr txBox="1"/>
          <p:nvPr/>
        </p:nvSpPr>
        <p:spPr>
          <a:xfrm>
            <a:off x="762962" y="5570527"/>
            <a:ext cx="4330421" cy="954107"/>
          </a:xfrm>
          <a:prstGeom prst="rect">
            <a:avLst/>
          </a:prstGeom>
          <a:solidFill>
            <a:srgbClr val="FF0000"/>
          </a:solidFill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 retinaculum &amp; Post., Lat. Relations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9DFED2A-6B83-4D6B-ABFD-AE6E3F70CB8F}"/>
              </a:ext>
            </a:extLst>
          </p:cNvPr>
          <p:cNvSpPr/>
          <p:nvPr/>
        </p:nvSpPr>
        <p:spPr bwMode="auto">
          <a:xfrm>
            <a:off x="9715956" y="2476099"/>
            <a:ext cx="404363" cy="3378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90D7C2-F917-4A73-8C13-008C0CBA6E29}"/>
              </a:ext>
            </a:extLst>
          </p:cNvPr>
          <p:cNvSpPr/>
          <p:nvPr/>
        </p:nvSpPr>
        <p:spPr bwMode="auto">
          <a:xfrm>
            <a:off x="9918137" y="2884683"/>
            <a:ext cx="404364" cy="278081"/>
          </a:xfrm>
          <a:prstGeom prst="ellipse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640CF6-E5ED-492D-AF40-45DC67D7B444}"/>
              </a:ext>
            </a:extLst>
          </p:cNvPr>
          <p:cNvSpPr/>
          <p:nvPr/>
        </p:nvSpPr>
        <p:spPr bwMode="auto">
          <a:xfrm>
            <a:off x="9311593" y="2209399"/>
            <a:ext cx="404363" cy="2667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343A61-14E0-412B-B4C1-F28EDA9225F0}"/>
              </a:ext>
            </a:extLst>
          </p:cNvPr>
          <p:cNvSpPr txBox="1"/>
          <p:nvPr/>
        </p:nvSpPr>
        <p:spPr>
          <a:xfrm rot="19937395">
            <a:off x="9711954" y="1591499"/>
            <a:ext cx="169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Radial </a:t>
            </a:r>
            <a:r>
              <a:rPr lang="en-US" b="1" dirty="0">
                <a:solidFill>
                  <a:srgbClr val="CC00CC"/>
                </a:solidFill>
              </a:rPr>
              <a:t>Nerve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79D983-5AD5-4BEC-9A57-BF945AAD7FFC}"/>
              </a:ext>
            </a:extLst>
          </p:cNvPr>
          <p:cNvSpPr txBox="1"/>
          <p:nvPr/>
        </p:nvSpPr>
        <p:spPr>
          <a:xfrm rot="19937395">
            <a:off x="9975557" y="1992408"/>
            <a:ext cx="169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Radial </a:t>
            </a:r>
            <a:r>
              <a:rPr lang="en-US" b="1" dirty="0">
                <a:solidFill>
                  <a:srgbClr val="FF0000"/>
                </a:solidFill>
              </a:rPr>
              <a:t>Artery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B1436B-0AA8-4902-A883-2EA5EC783C14}"/>
              </a:ext>
            </a:extLst>
          </p:cNvPr>
          <p:cNvSpPr txBox="1"/>
          <p:nvPr/>
        </p:nvSpPr>
        <p:spPr>
          <a:xfrm rot="19937395">
            <a:off x="10255935" y="2446761"/>
            <a:ext cx="169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Cephalic </a:t>
            </a:r>
            <a:r>
              <a:rPr lang="en-US" b="1" dirty="0">
                <a:solidFill>
                  <a:srgbClr val="0000CC"/>
                </a:solidFill>
              </a:rPr>
              <a:t>Vein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61A4F-38CA-42F4-B329-51A212634622}"/>
              </a:ext>
            </a:extLst>
          </p:cNvPr>
          <p:cNvSpPr txBox="1"/>
          <p:nvPr/>
        </p:nvSpPr>
        <p:spPr>
          <a:xfrm>
            <a:off x="10438228" y="337625"/>
            <a:ext cx="1500146" cy="46166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Lateral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4E5E34-C00F-4057-9315-C7002491BA0D}"/>
              </a:ext>
            </a:extLst>
          </p:cNvPr>
          <p:cNvSpPr txBox="1"/>
          <p:nvPr/>
        </p:nvSpPr>
        <p:spPr>
          <a:xfrm>
            <a:off x="4445000" y="130669"/>
            <a:ext cx="2261161" cy="46166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Posterior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27934BFA-B675-4F9A-9D7E-246732CF3A46}"/>
              </a:ext>
            </a:extLst>
          </p:cNvPr>
          <p:cNvSpPr>
            <a:spLocks/>
          </p:cNvSpPr>
          <p:nvPr/>
        </p:nvSpPr>
        <p:spPr bwMode="auto">
          <a:xfrm>
            <a:off x="9950261" y="5207013"/>
            <a:ext cx="1988113" cy="894018"/>
          </a:xfrm>
          <a:prstGeom prst="borderCallout2">
            <a:avLst>
              <a:gd name="adj1" fmla="val 21431"/>
              <a:gd name="adj2" fmla="val -5111"/>
              <a:gd name="adj3" fmla="val 19881"/>
              <a:gd name="adj4" fmla="val 1857"/>
              <a:gd name="adj5" fmla="val -174040"/>
              <a:gd name="adj6" fmla="val -2903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Styloid process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  <p:bldP spid="115718" grpId="0" animBg="1"/>
      <p:bldP spid="115719" grpId="0" animBg="1"/>
      <p:bldP spid="115720" grpId="0" animBg="1"/>
      <p:bldP spid="115721" grpId="0" animBg="1"/>
      <p:bldP spid="115723" grpId="0" animBg="1"/>
      <p:bldP spid="115724" grpId="0" animBg="1"/>
      <p:bldP spid="115725" grpId="0" animBg="1"/>
      <p:bldP spid="115722" grpId="0" animBg="1"/>
      <p:bldP spid="2" grpId="0" animBg="1"/>
      <p:bldP spid="14" grpId="0" animBg="1"/>
      <p:bldP spid="15" grpId="0" animBg="1"/>
      <p:bldP spid="3" grpId="0"/>
      <p:bldP spid="17" grpId="0"/>
      <p:bldP spid="18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254236-132B-4644-B54E-E90C5F3362C7}"/>
              </a:ext>
            </a:extLst>
          </p:cNvPr>
          <p:cNvSpPr/>
          <p:nvPr/>
        </p:nvSpPr>
        <p:spPr>
          <a:xfrm>
            <a:off x="225082" y="225083"/>
            <a:ext cx="11662117" cy="581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Carpometacarpal joint of the thumb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0045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Types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saddle synovial joint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60045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Articular parts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trapezium and base of the 1st metacarpal bone.</a:t>
            </a:r>
          </a:p>
          <a:p>
            <a:pPr marL="360045" algn="ctr">
              <a:lnSpc>
                <a:spcPct val="125000"/>
              </a:lnSpc>
              <a:tabLst>
                <a:tab pos="129540" algn="l"/>
              </a:tabLst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Movements at the thumb </a:t>
            </a:r>
          </a:p>
          <a:p>
            <a:pPr marL="91440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Flexion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flexor pollicis longus and brevis 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 nerve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91440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Extension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extensor pollicis longus and brevis 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radial nerve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91440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Abduction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abductor pollicis longus and brevis 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radial nerve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91440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Adduction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adductor pollicis 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ulnar nerve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91440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Opposition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opponens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pollicis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 nerve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70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5CD5BC2-907E-4444-B373-E5F4E7A98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6040" y="2313923"/>
            <a:ext cx="6858000" cy="1447800"/>
          </a:xfrm>
          <a:solidFill>
            <a:srgbClr val="FFFF00">
              <a:alpha val="59999"/>
            </a:srgbClr>
          </a:solidFill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>
            <a:flatTx/>
          </a:bodyPr>
          <a:lstStyle/>
          <a:p>
            <a:pPr algn="ctr" eaLnBrk="1" hangingPunct="1">
              <a:buFontTx/>
              <a:buNone/>
            </a:pPr>
            <a:r>
              <a:rPr lang="en-US" altLang="en-US" sz="7200" b="1" dirty="0"/>
              <a:t>Wrist joint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Picture 100">
            <a:extLst>
              <a:ext uri="{FF2B5EF4-FFF2-40B4-BE49-F238E27FC236}">
                <a16:creationId xmlns:a16="http://schemas.microsoft.com/office/drawing/2014/main" id="{C91829C3-D7C8-43F8-93EE-4F4245EC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8534400" cy="4953000"/>
          </a:xfrm>
          <a:prstGeom prst="rect">
            <a:avLst/>
          </a:prstGeom>
          <a:noFill/>
          <a:ln w="57150" cmpd="thickThin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CF8E711-DFE4-40F7-8211-54991FECC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035600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9" name="Text Box 5">
            <a:extLst>
              <a:ext uri="{FF2B5EF4-FFF2-40B4-BE49-F238E27FC236}">
                <a16:creationId xmlns:a16="http://schemas.microsoft.com/office/drawing/2014/main" id="{FD619B77-02E9-4755-A332-F5F4CF231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1"/>
            <a:ext cx="2590800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Position of rest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D33DC654-052A-4780-ACDC-CFE186C84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905000"/>
            <a:ext cx="2895600" cy="47625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Flexion of thumb</a:t>
            </a:r>
          </a:p>
        </p:txBody>
      </p:sp>
      <p:sp>
        <p:nvSpPr>
          <p:cNvPr id="58375" name="AutoShape 7">
            <a:extLst>
              <a:ext uri="{FF2B5EF4-FFF2-40B4-BE49-F238E27FC236}">
                <a16:creationId xmlns:a16="http://schemas.microsoft.com/office/drawing/2014/main" id="{220B2274-BCD3-4262-B1C7-2ACD99177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5334000"/>
            <a:ext cx="3567113" cy="1524000"/>
          </a:xfrm>
          <a:prstGeom prst="rightArrow">
            <a:avLst>
              <a:gd name="adj1" fmla="val 50000"/>
              <a:gd name="adj2" fmla="val 58516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altLang="en-US">
              <a:solidFill>
                <a:srgbClr val="000000"/>
              </a:solidFill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6FC3B0D0-D60E-4A64-8202-7ACFBC7C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0"/>
            <a:ext cx="3048000" cy="4762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Extension of thumb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icture 101">
            <a:extLst>
              <a:ext uri="{FF2B5EF4-FFF2-40B4-BE49-F238E27FC236}">
                <a16:creationId xmlns:a16="http://schemas.microsoft.com/office/drawing/2014/main" id="{D8194D05-CDE3-49F3-984E-EF114BBA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8686800" cy="506730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72E1BE99-6F50-47AD-9F3A-B49584CEE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FFFF">
              <a:alpha val="59999"/>
            </a:srgbClr>
          </a:solidFill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>
            <a:flatTx/>
          </a:bodyPr>
          <a:lstStyle/>
          <a:p>
            <a:pPr eaLnBrk="1" hangingPunct="1"/>
            <a:r>
              <a:rPr lang="en-US" altLang="en-US" b="1" dirty="0"/>
              <a:t>Movement of the thumb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CC1637F7-6212-48F6-90F6-A0542418C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1"/>
            <a:ext cx="1752600" cy="461665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Abduction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025F2228-7702-4163-B1B3-1428CF47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943601"/>
            <a:ext cx="1905000" cy="461665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Adduction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813D2AC8-C97C-4C37-9155-7F08B369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019801"/>
            <a:ext cx="1981200" cy="461665"/>
          </a:xfrm>
          <a:prstGeom prst="rect">
            <a:avLst/>
          </a:prstGeom>
          <a:solidFill>
            <a:srgbClr val="66FF33"/>
          </a:solidFill>
          <a:ln w="38100" cmpd="dbl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opposition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7B22A-83FE-4349-B80A-0C77B0E0B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 b="5021"/>
          <a:stretch/>
        </p:blipFill>
        <p:spPr>
          <a:xfrm>
            <a:off x="2914798" y="109460"/>
            <a:ext cx="6635601" cy="6663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CCB507-1AF6-4830-8B75-0D02204022A4}"/>
              </a:ext>
            </a:extLst>
          </p:cNvPr>
          <p:cNvSpPr txBox="1"/>
          <p:nvPr/>
        </p:nvSpPr>
        <p:spPr>
          <a:xfrm>
            <a:off x="238539" y="109460"/>
            <a:ext cx="446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Bones of the hand</a:t>
            </a:r>
          </a:p>
        </p:txBody>
      </p:sp>
    </p:spTree>
    <p:extLst>
      <p:ext uri="{BB962C8B-B14F-4D97-AF65-F5344CB8AC3E}">
        <p14:creationId xmlns:p14="http://schemas.microsoft.com/office/powerpoint/2010/main" val="352224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82331F-61F4-49E0-9E29-3011A1C97468}"/>
              </a:ext>
            </a:extLst>
          </p:cNvPr>
          <p:cNvSpPr/>
          <p:nvPr/>
        </p:nvSpPr>
        <p:spPr>
          <a:xfrm>
            <a:off x="168812" y="182879"/>
            <a:ext cx="11915336" cy="651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Joints of the hand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buAutoNum type="arabicParenR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Intercarpal Joints;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synovial joints between the carpal bones. </a:t>
            </a:r>
          </a:p>
          <a:p>
            <a:pPr algn="just"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	- They allow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slight sliding movements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between the bones.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Carpometacarpal Joints: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synovial Joints between the distal row of carpal bones and the bases of the metacarpal bones.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	- They allow a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slight amount of gliding movements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21488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Metacarpophalangeal Joints,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These are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ellipsoid synovial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joints.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- Movements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1- Flexion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by the flexor digitorum superficialis and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profundus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2- Extension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by extensor digitorum, indicis and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digiti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minimi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3- Abduction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by palmar interossei.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4- Adduction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by dorsal interossei.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Interphalangeal Joints: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hinge (uniaxial) synovial joints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between the phalanges.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		- They allow flexion and extension movements.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44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D26304A6-9F41-4598-B744-6BF5E1240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54274" name="Object 2">
                        <a:extLst>
                          <a:ext uri="{FF2B5EF4-FFF2-40B4-BE49-F238E27FC236}">
                            <a16:creationId xmlns:a16="http://schemas.microsoft.com/office/drawing/2014/main" id="{D26304A6-9F41-4598-B744-6BF5E1240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3B328D72-5315-415D-ADB1-612CCB2B9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54275" name="Object 3">
                        <a:extLst>
                          <a:ext uri="{FF2B5EF4-FFF2-40B4-BE49-F238E27FC236}">
                            <a16:creationId xmlns:a16="http://schemas.microsoft.com/office/drawing/2014/main" id="{3B328D72-5315-415D-ADB1-612CCB2B9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699AAC19-E98F-4F06-BC8F-21269608F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699AAC19-E98F-4F06-BC8F-21269608F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CEF9B645-EEF7-4F23-82BF-9859B18E7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54277" name="Object 5">
                        <a:extLst>
                          <a:ext uri="{FF2B5EF4-FFF2-40B4-BE49-F238E27FC236}">
                            <a16:creationId xmlns:a16="http://schemas.microsoft.com/office/drawing/2014/main" id="{CEF9B645-EEF7-4F23-82BF-9859B18E7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>
            <a:extLst>
              <a:ext uri="{FF2B5EF4-FFF2-40B4-BE49-F238E27FC236}">
                <a16:creationId xmlns:a16="http://schemas.microsoft.com/office/drawing/2014/main" id="{441094A4-888E-45F2-95E5-1E88436AE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54278" name="Object 6">
                        <a:extLst>
                          <a:ext uri="{FF2B5EF4-FFF2-40B4-BE49-F238E27FC236}">
                            <a16:creationId xmlns:a16="http://schemas.microsoft.com/office/drawing/2014/main" id="{441094A4-888E-45F2-95E5-1E88436AE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>
            <a:extLst>
              <a:ext uri="{FF2B5EF4-FFF2-40B4-BE49-F238E27FC236}">
                <a16:creationId xmlns:a16="http://schemas.microsoft.com/office/drawing/2014/main" id="{E87F6512-5707-444E-8F2E-6F9572D78B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54279" name="Object 7">
                        <a:extLst>
                          <a:ext uri="{FF2B5EF4-FFF2-40B4-BE49-F238E27FC236}">
                            <a16:creationId xmlns:a16="http://schemas.microsoft.com/office/drawing/2014/main" id="{E87F6512-5707-444E-8F2E-6F9572D78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8">
            <a:extLst>
              <a:ext uri="{FF2B5EF4-FFF2-40B4-BE49-F238E27FC236}">
                <a16:creationId xmlns:a16="http://schemas.microsoft.com/office/drawing/2014/main" id="{CE884A71-6E79-4338-8F88-1B5EBFE2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FBC2E5-EFB9-4A5D-A21E-BF95A3997C6D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BE20D328-95D7-4C10-BA8F-361C8686614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A3585BC3-67D1-4402-B455-3E282DC5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54688" r="16875" b="6544"/>
          <a:stretch>
            <a:fillRect/>
          </a:stretch>
        </p:blipFill>
        <p:spPr bwMode="auto">
          <a:xfrm>
            <a:off x="2965451" y="152400"/>
            <a:ext cx="55403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AutoShape 3">
            <a:extLst>
              <a:ext uri="{FF2B5EF4-FFF2-40B4-BE49-F238E27FC236}">
                <a16:creationId xmlns:a16="http://schemas.microsoft.com/office/drawing/2014/main" id="{5303293E-A273-4896-894E-A7C3239778B3}"/>
              </a:ext>
            </a:extLst>
          </p:cNvPr>
          <p:cNvSpPr>
            <a:spLocks/>
          </p:cNvSpPr>
          <p:nvPr/>
        </p:nvSpPr>
        <p:spPr bwMode="auto">
          <a:xfrm>
            <a:off x="886265" y="4160290"/>
            <a:ext cx="2518117" cy="533400"/>
          </a:xfrm>
          <a:prstGeom prst="borderCallout2">
            <a:avLst>
              <a:gd name="adj1" fmla="val 21431"/>
              <a:gd name="adj2" fmla="val 104625"/>
              <a:gd name="adj3" fmla="val 21431"/>
              <a:gd name="adj4" fmla="val 106069"/>
              <a:gd name="adj5" fmla="val -104481"/>
              <a:gd name="adj6" fmla="val 17089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Scaphoid </a:t>
            </a:r>
            <a:r>
              <a:rPr lang="ar-EG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زورقي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0" name="AutoShape 4">
            <a:extLst>
              <a:ext uri="{FF2B5EF4-FFF2-40B4-BE49-F238E27FC236}">
                <a16:creationId xmlns:a16="http://schemas.microsoft.com/office/drawing/2014/main" id="{3F3E29BF-B060-440C-939C-06FF262E28DB}"/>
              </a:ext>
            </a:extLst>
          </p:cNvPr>
          <p:cNvSpPr>
            <a:spLocks/>
          </p:cNvSpPr>
          <p:nvPr/>
        </p:nvSpPr>
        <p:spPr bwMode="auto">
          <a:xfrm>
            <a:off x="1647827" y="5087144"/>
            <a:ext cx="1986438" cy="533400"/>
          </a:xfrm>
          <a:prstGeom prst="borderCallout2">
            <a:avLst>
              <a:gd name="adj1" fmla="val 21431"/>
              <a:gd name="adj2" fmla="val 105676"/>
              <a:gd name="adj3" fmla="val 21431"/>
              <a:gd name="adj4" fmla="val 106856"/>
              <a:gd name="adj5" fmla="val -238864"/>
              <a:gd name="adj6" fmla="val 22175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Lunate</a:t>
            </a:r>
            <a:r>
              <a:rPr lang="ar-EG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هلالي 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1" name="AutoShape 5">
            <a:extLst>
              <a:ext uri="{FF2B5EF4-FFF2-40B4-BE49-F238E27FC236}">
                <a16:creationId xmlns:a16="http://schemas.microsoft.com/office/drawing/2014/main" id="{4AE45ADF-9853-4362-BBB0-5F7DE4433A59}"/>
              </a:ext>
            </a:extLst>
          </p:cNvPr>
          <p:cNvSpPr>
            <a:spLocks/>
          </p:cNvSpPr>
          <p:nvPr/>
        </p:nvSpPr>
        <p:spPr bwMode="auto">
          <a:xfrm>
            <a:off x="8175626" y="4383088"/>
            <a:ext cx="2409386" cy="533400"/>
          </a:xfrm>
          <a:prstGeom prst="borderCallout2">
            <a:avLst>
              <a:gd name="adj1" fmla="val 21431"/>
              <a:gd name="adj2" fmla="val -4625"/>
              <a:gd name="adj3" fmla="val 21431"/>
              <a:gd name="adj4" fmla="val -4625"/>
              <a:gd name="adj5" fmla="val -152689"/>
              <a:gd name="adj6" fmla="val -53555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Triquetral</a:t>
            </a:r>
            <a:r>
              <a:rPr lang="ar-EG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مثلثي 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2" name="AutoShape 6">
            <a:extLst>
              <a:ext uri="{FF2B5EF4-FFF2-40B4-BE49-F238E27FC236}">
                <a16:creationId xmlns:a16="http://schemas.microsoft.com/office/drawing/2014/main" id="{5A67B866-D993-4E21-AA83-AC977123741E}"/>
              </a:ext>
            </a:extLst>
          </p:cNvPr>
          <p:cNvSpPr>
            <a:spLocks/>
          </p:cNvSpPr>
          <p:nvPr/>
        </p:nvSpPr>
        <p:spPr bwMode="auto">
          <a:xfrm>
            <a:off x="8350251" y="3024188"/>
            <a:ext cx="2234761" cy="533400"/>
          </a:xfrm>
          <a:prstGeom prst="borderCallout2">
            <a:avLst>
              <a:gd name="adj1" fmla="val 21431"/>
              <a:gd name="adj2" fmla="val -4625"/>
              <a:gd name="adj3" fmla="val 21431"/>
              <a:gd name="adj4" fmla="val -4625"/>
              <a:gd name="adj5" fmla="val 127688"/>
              <a:gd name="adj6" fmla="val -4011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Pisiform</a:t>
            </a:r>
            <a:r>
              <a:rPr lang="ar-EG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حمصي 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3" name="AutoShape 7">
            <a:extLst>
              <a:ext uri="{FF2B5EF4-FFF2-40B4-BE49-F238E27FC236}">
                <a16:creationId xmlns:a16="http://schemas.microsoft.com/office/drawing/2014/main" id="{F6262DEA-1EFC-40E6-9949-B743CBB60193}"/>
              </a:ext>
            </a:extLst>
          </p:cNvPr>
          <p:cNvSpPr>
            <a:spLocks/>
          </p:cNvSpPr>
          <p:nvPr/>
        </p:nvSpPr>
        <p:spPr bwMode="auto">
          <a:xfrm>
            <a:off x="886265" y="3200400"/>
            <a:ext cx="3228535" cy="533400"/>
          </a:xfrm>
          <a:prstGeom prst="borderCallout2">
            <a:avLst>
              <a:gd name="adj1" fmla="val 21431"/>
              <a:gd name="adj2" fmla="val 104019"/>
              <a:gd name="adj3" fmla="val 21431"/>
              <a:gd name="adj4" fmla="val 104019"/>
              <a:gd name="adj5" fmla="val -45014"/>
              <a:gd name="adj6" fmla="val 116370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Trapezium</a:t>
            </a:r>
            <a:r>
              <a:rPr lang="ar-EG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معين منحرف 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4" name="AutoShape 8">
            <a:extLst>
              <a:ext uri="{FF2B5EF4-FFF2-40B4-BE49-F238E27FC236}">
                <a16:creationId xmlns:a16="http://schemas.microsoft.com/office/drawing/2014/main" id="{455E9A99-379A-4CFE-AC52-3823C87F1C6A}"/>
              </a:ext>
            </a:extLst>
          </p:cNvPr>
          <p:cNvSpPr>
            <a:spLocks/>
          </p:cNvSpPr>
          <p:nvPr/>
        </p:nvSpPr>
        <p:spPr bwMode="auto">
          <a:xfrm>
            <a:off x="1" y="1133268"/>
            <a:ext cx="3004246" cy="533400"/>
          </a:xfrm>
          <a:prstGeom prst="borderCallout2">
            <a:avLst>
              <a:gd name="adj1" fmla="val 21431"/>
              <a:gd name="adj2" fmla="val 104019"/>
              <a:gd name="adj3" fmla="val 29343"/>
              <a:gd name="adj4" fmla="val 148117"/>
              <a:gd name="adj5" fmla="val 312365"/>
              <a:gd name="adj6" fmla="val 175719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Trapezoid </a:t>
            </a:r>
            <a:r>
              <a:rPr lang="ar-EG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شبه منحرف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5" name="AutoShape 9">
            <a:extLst>
              <a:ext uri="{FF2B5EF4-FFF2-40B4-BE49-F238E27FC236}">
                <a16:creationId xmlns:a16="http://schemas.microsoft.com/office/drawing/2014/main" id="{4B569768-3FC8-46C5-9F47-6A74F1A843CA}"/>
              </a:ext>
            </a:extLst>
          </p:cNvPr>
          <p:cNvSpPr>
            <a:spLocks/>
          </p:cNvSpPr>
          <p:nvPr/>
        </p:nvSpPr>
        <p:spPr bwMode="auto">
          <a:xfrm>
            <a:off x="8562976" y="1277938"/>
            <a:ext cx="2758439" cy="533400"/>
          </a:xfrm>
          <a:prstGeom prst="borderCallout2">
            <a:avLst>
              <a:gd name="adj1" fmla="val 21431"/>
              <a:gd name="adj2" fmla="val -4019"/>
              <a:gd name="adj3" fmla="val 21431"/>
              <a:gd name="adj4" fmla="val -8032"/>
              <a:gd name="adj5" fmla="val 293957"/>
              <a:gd name="adj6" fmla="val -92575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Capitate</a:t>
            </a:r>
            <a:r>
              <a:rPr lang="ar-EG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صورة رأس 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6" name="AutoShape 10">
            <a:extLst>
              <a:ext uri="{FF2B5EF4-FFF2-40B4-BE49-F238E27FC236}">
                <a16:creationId xmlns:a16="http://schemas.microsoft.com/office/drawing/2014/main" id="{A6D5AA54-F60A-4262-9EEC-BB835545651C}"/>
              </a:ext>
            </a:extLst>
          </p:cNvPr>
          <p:cNvSpPr>
            <a:spLocks/>
          </p:cNvSpPr>
          <p:nvPr/>
        </p:nvSpPr>
        <p:spPr bwMode="auto">
          <a:xfrm>
            <a:off x="8589964" y="2079625"/>
            <a:ext cx="1995048" cy="533400"/>
          </a:xfrm>
          <a:prstGeom prst="borderCallout2">
            <a:avLst>
              <a:gd name="adj1" fmla="val 21431"/>
              <a:gd name="adj2" fmla="val -4699"/>
              <a:gd name="adj3" fmla="val 21431"/>
              <a:gd name="adj4" fmla="val -4699"/>
              <a:gd name="adj5" fmla="val 144417"/>
              <a:gd name="adj6" fmla="val -88934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Hamate</a:t>
            </a:r>
            <a:r>
              <a:rPr lang="ar-EG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حامي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7" name="Rectangle 11">
            <a:extLst>
              <a:ext uri="{FF2B5EF4-FFF2-40B4-BE49-F238E27FC236}">
                <a16:creationId xmlns:a16="http://schemas.microsoft.com/office/drawing/2014/main" id="{C577F1DD-CAE5-4179-B82A-C4C4FA355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1"/>
            <a:ext cx="5181600" cy="487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Bones of Wrist (dorsal)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337625" y="6127297"/>
            <a:ext cx="3066757" cy="533400"/>
          </a:xfrm>
          <a:prstGeom prst="borderCallout2">
            <a:avLst>
              <a:gd name="adj1" fmla="val 39893"/>
              <a:gd name="adj2" fmla="val 98337"/>
              <a:gd name="adj3" fmla="val 47805"/>
              <a:gd name="adj4" fmla="val 122452"/>
              <a:gd name="adj5" fmla="val -252051"/>
              <a:gd name="adj6" fmla="val 16818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Distal end of radius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BDA105ED-96C0-487F-AF0B-763266C088DD}"/>
              </a:ext>
            </a:extLst>
          </p:cNvPr>
          <p:cNvSpPr>
            <a:spLocks/>
          </p:cNvSpPr>
          <p:nvPr/>
        </p:nvSpPr>
        <p:spPr bwMode="auto">
          <a:xfrm>
            <a:off x="8763001" y="5475288"/>
            <a:ext cx="2758439" cy="533400"/>
          </a:xfrm>
          <a:prstGeom prst="borderCallout2">
            <a:avLst>
              <a:gd name="adj1" fmla="val 21431"/>
              <a:gd name="adj2" fmla="val -4625"/>
              <a:gd name="adj3" fmla="val 55717"/>
              <a:gd name="adj4" fmla="val -15335"/>
              <a:gd name="adj5" fmla="val -115765"/>
              <a:gd name="adj6" fmla="val -60634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Distal end of ulna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20" grpId="0" animBg="1"/>
      <p:bldP spid="111621" grpId="0" animBg="1"/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609996" y="136533"/>
            <a:ext cx="53435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360999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Wrist joint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>
            <a:off x="551626" y="4425159"/>
            <a:ext cx="2857520" cy="1000132"/>
          </a:xfrm>
          <a:prstGeom prst="callout2">
            <a:avLst>
              <a:gd name="adj1" fmla="val 55255"/>
              <a:gd name="adj2" fmla="val 77899"/>
              <a:gd name="adj3" fmla="val 30520"/>
              <a:gd name="adj4" fmla="val 118064"/>
              <a:gd name="adj5" fmla="val -8003"/>
              <a:gd name="adj6" fmla="val 187076"/>
            </a:avLst>
          </a:prstGeom>
          <a:noFill/>
          <a:ln w="57150">
            <a:solidFill>
              <a:srgbClr val="3333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Distal end of the radius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9"/>
          <p:cNvSpPr>
            <a:spLocks/>
          </p:cNvSpPr>
          <p:nvPr/>
        </p:nvSpPr>
        <p:spPr bwMode="auto">
          <a:xfrm flipH="1">
            <a:off x="8667767" y="3782291"/>
            <a:ext cx="3233287" cy="1504097"/>
          </a:xfrm>
          <a:prstGeom prst="callout2">
            <a:avLst>
              <a:gd name="adj1" fmla="val 32864"/>
              <a:gd name="adj2" fmla="val 94879"/>
              <a:gd name="adj3" fmla="val 43582"/>
              <a:gd name="adj4" fmla="val 108043"/>
              <a:gd name="adj5" fmla="val 12703"/>
              <a:gd name="adj6" fmla="val 136129"/>
            </a:avLst>
          </a:prstGeom>
          <a:noFill/>
          <a:ln w="57150">
            <a:solidFill>
              <a:srgbClr val="3333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Articular disc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 the ulna does not share</a:t>
            </a: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>
            <a:off x="1452530" y="3208342"/>
            <a:ext cx="2857520" cy="1000132"/>
          </a:xfrm>
          <a:prstGeom prst="callout2">
            <a:avLst>
              <a:gd name="adj1" fmla="val 55255"/>
              <a:gd name="adj2" fmla="val 90960"/>
              <a:gd name="adj3" fmla="val 65972"/>
              <a:gd name="adj4" fmla="val 110880"/>
              <a:gd name="adj5" fmla="val -711"/>
              <a:gd name="adj6" fmla="val 145159"/>
            </a:avLst>
          </a:prstGeom>
          <a:noFill/>
          <a:ln w="57150">
            <a:solidFill>
              <a:srgbClr val="3333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Scaphoid bone </a:t>
            </a:r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>
            <a:off x="1095340" y="1851020"/>
            <a:ext cx="2857520" cy="1000132"/>
          </a:xfrm>
          <a:prstGeom prst="callout2">
            <a:avLst>
              <a:gd name="adj1" fmla="val 60853"/>
              <a:gd name="adj2" fmla="val 65491"/>
              <a:gd name="adj3" fmla="val 88363"/>
              <a:gd name="adj4" fmla="val 185328"/>
              <a:gd name="adj5" fmla="val 163486"/>
              <a:gd name="adj6" fmla="val 196751"/>
            </a:avLst>
          </a:prstGeom>
          <a:noFill/>
          <a:ln w="57150">
            <a:solidFill>
              <a:srgbClr val="3333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Lunate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bone </a:t>
            </a: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7373936" y="1714488"/>
            <a:ext cx="2936875" cy="609600"/>
          </a:xfrm>
          <a:prstGeom prst="callout2">
            <a:avLst>
              <a:gd name="adj1" fmla="val 77998"/>
              <a:gd name="adj2" fmla="val 44491"/>
              <a:gd name="adj3" fmla="val 157589"/>
              <a:gd name="adj4" fmla="val 46777"/>
              <a:gd name="adj5" fmla="val 227713"/>
              <a:gd name="adj6" fmla="val 10564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Triquetral bone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104A8B-D9AC-4A2D-AF8E-D4C810B31CF2}"/>
              </a:ext>
            </a:extLst>
          </p:cNvPr>
          <p:cNvSpPr/>
          <p:nvPr/>
        </p:nvSpPr>
        <p:spPr>
          <a:xfrm>
            <a:off x="580644" y="5688001"/>
            <a:ext cx="3344123" cy="954107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03B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Ellipsoid synovial joint (biaxial).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603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40933B-F8EA-4B06-B779-8F18CAB679DE}"/>
              </a:ext>
            </a:extLst>
          </p:cNvPr>
          <p:cNvSpPr/>
          <p:nvPr/>
        </p:nvSpPr>
        <p:spPr>
          <a:xfrm>
            <a:off x="0" y="852163"/>
            <a:ext cx="324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Articular surfaces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DDF61F-E7FF-4B5E-8EBE-BD3C62CBF5F5}"/>
              </a:ext>
            </a:extLst>
          </p:cNvPr>
          <p:cNvSpPr/>
          <p:nvPr/>
        </p:nvSpPr>
        <p:spPr>
          <a:xfrm>
            <a:off x="154745" y="154746"/>
            <a:ext cx="11802793" cy="651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Ligaments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Radial collateral (Lateral) ligament: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from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tip of the styloid process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of the radius to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scaphoid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tabLst>
                <a:tab pos="1295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Ulnar collateral (Medial) ligament: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from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tip of the styloid process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of the ulna to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triquetral</a:t>
            </a:r>
            <a:endParaRPr lang="en-US" sz="2400" b="1" dirty="0">
              <a:solidFill>
                <a:srgbClr val="CC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Palmar radiocarpal ligament: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algn="just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From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margin of the lower end of the radius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to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front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of the carpal bones.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Dorsal radiocarpal ligament: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algn="just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From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posterior margin of the lower end of the radius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to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back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of the carpal bones.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Palmar ulnocarpal ligament: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algn="just">
              <a:lnSpc>
                <a:spcPct val="125000"/>
              </a:lnSpc>
              <a:tabLst>
                <a:tab pos="1216660" algn="l"/>
                <a:tab pos="217424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From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margin of the inter-articular disc and styloid process of the ulna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to 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front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of the carpal bones.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6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 descr="Bouquet">
            <a:extLst>
              <a:ext uri="{FF2B5EF4-FFF2-40B4-BE49-F238E27FC236}">
                <a16:creationId xmlns:a16="http://schemas.microsoft.com/office/drawing/2014/main" id="{08866C45-04F9-48F3-9F08-7B68234BA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304800"/>
            <a:ext cx="7772400" cy="6019800"/>
          </a:xfrm>
          <a:ln w="38100" cap="flat">
            <a:prstDash val="sysDot"/>
          </a:ln>
        </p:spPr>
        <p:txBody>
          <a:bodyPr/>
          <a:lstStyle/>
          <a:p>
            <a:pPr algn="l" rtl="0" eaLnBrk="1" hangingPunct="1">
              <a:buFontTx/>
              <a:buNone/>
              <a:defRPr/>
            </a:pP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Anterior </a:t>
            </a: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Flexor </a:t>
            </a: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muscles are named:</a:t>
            </a:r>
          </a:p>
          <a:p>
            <a:pPr algn="l" rtl="0"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Pronator teres m.</a:t>
            </a:r>
          </a:p>
          <a:p>
            <a:pPr algn="l" rtl="0"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Flex. carpi </a:t>
            </a: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radialis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m.</a:t>
            </a:r>
          </a:p>
          <a:p>
            <a:pPr algn="l" rtl="0" eaLnBrk="1" hangingPunct="1">
              <a:defRPr/>
            </a:pPr>
            <a:r>
              <a:rPr lang="en-US" sz="3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Palmaris longus m.</a:t>
            </a:r>
          </a:p>
          <a:p>
            <a:pPr algn="l" rtl="0" eaLnBrk="1" hangingPunct="1"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Flex. digitorum superficialis m.</a:t>
            </a:r>
          </a:p>
          <a:p>
            <a:pPr algn="l" rtl="0" eaLnBrk="1" hangingPunct="1">
              <a:defRPr/>
            </a:pPr>
            <a:r>
              <a:rPr lang="en-US" sz="3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Flex. carpi ulnaris m.</a:t>
            </a:r>
          </a:p>
          <a:p>
            <a:pPr algn="l" rtl="0" eaLnBrk="1" hangingPunct="1">
              <a:defRPr/>
            </a:pPr>
            <a:r>
              <a:rPr lang="en-US" sz="3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Flex. pollicis longus m.</a:t>
            </a:r>
          </a:p>
          <a:p>
            <a:pPr algn="l" rtl="0" eaLnBrk="1" hangingPunct="1">
              <a:defRPr/>
            </a:pPr>
            <a:r>
              <a:rPr lang="en-US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Flex. digitorum profundus m.</a:t>
            </a:r>
          </a:p>
          <a:p>
            <a:pPr algn="l" rtl="0" eaLnBrk="1" hangingPunct="1"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Pronator quadratus m.</a:t>
            </a:r>
          </a:p>
          <a:p>
            <a:pPr algn="l" rtl="0" eaLnBrk="1" hangingPunct="1">
              <a:defRPr/>
            </a:pP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E79B5D49-834C-4EA2-99A1-4A175FD4D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 l="18333" t="6667" r="70000" b="47112"/>
          <a:stretch>
            <a:fillRect/>
          </a:stretch>
        </p:blipFill>
        <p:spPr bwMode="auto">
          <a:xfrm>
            <a:off x="42672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1731" name="AutoShape 3">
            <a:extLst>
              <a:ext uri="{FF2B5EF4-FFF2-40B4-BE49-F238E27FC236}">
                <a16:creationId xmlns:a16="http://schemas.microsoft.com/office/drawing/2014/main" id="{AB2ACF4B-CF24-4295-BEC6-B7B09F010CF3}"/>
              </a:ext>
            </a:extLst>
          </p:cNvPr>
          <p:cNvSpPr>
            <a:spLocks/>
          </p:cNvSpPr>
          <p:nvPr/>
        </p:nvSpPr>
        <p:spPr bwMode="auto">
          <a:xfrm>
            <a:off x="1981201" y="3178176"/>
            <a:ext cx="2308225" cy="974725"/>
          </a:xfrm>
          <a:prstGeom prst="accentBorderCallout2">
            <a:avLst>
              <a:gd name="adj1" fmla="val 11727"/>
              <a:gd name="adj2" fmla="val 103301"/>
              <a:gd name="adj3" fmla="val 11727"/>
              <a:gd name="adj4" fmla="val 117815"/>
              <a:gd name="adj5" fmla="val -18079"/>
              <a:gd name="adj6" fmla="val 177097"/>
            </a:avLst>
          </a:prstGeom>
          <a:solidFill>
            <a:srgbClr val="FF3300"/>
          </a:solidFill>
          <a:ln w="38100">
            <a:solidFill>
              <a:srgbClr val="3366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Flexor Carpi </a:t>
            </a:r>
            <a:r>
              <a:rPr lang="en-US" sz="2800" b="1" dirty="0" err="1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Radialis</a:t>
            </a:r>
            <a:endParaRPr lang="en-US" sz="28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32" name="AutoShape 4">
            <a:extLst>
              <a:ext uri="{FF2B5EF4-FFF2-40B4-BE49-F238E27FC236}">
                <a16:creationId xmlns:a16="http://schemas.microsoft.com/office/drawing/2014/main" id="{2D646C25-FDD2-4ADE-AF8C-F40F2225D7AA}"/>
              </a:ext>
            </a:extLst>
          </p:cNvPr>
          <p:cNvSpPr>
            <a:spLocks/>
          </p:cNvSpPr>
          <p:nvPr/>
        </p:nvSpPr>
        <p:spPr bwMode="auto">
          <a:xfrm>
            <a:off x="7596188" y="1938339"/>
            <a:ext cx="2057400" cy="1131887"/>
          </a:xfrm>
          <a:prstGeom prst="accentBorderCallout2">
            <a:avLst>
              <a:gd name="adj1" fmla="val 10097"/>
              <a:gd name="adj2" fmla="val -3704"/>
              <a:gd name="adj3" fmla="val 10097"/>
              <a:gd name="adj4" fmla="val -14815"/>
              <a:gd name="adj5" fmla="val 133940"/>
              <a:gd name="adj6" fmla="val -61727"/>
            </a:avLst>
          </a:prstGeom>
          <a:solidFill>
            <a:srgbClr val="CCFFFF"/>
          </a:solidFill>
          <a:ln w="57150">
            <a:solidFill>
              <a:srgbClr val="336600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Palmaris Longus</a:t>
            </a:r>
          </a:p>
        </p:txBody>
      </p:sp>
      <p:sp>
        <p:nvSpPr>
          <p:cNvPr id="201736" name="AutoShape 8">
            <a:extLst>
              <a:ext uri="{FF2B5EF4-FFF2-40B4-BE49-F238E27FC236}">
                <a16:creationId xmlns:a16="http://schemas.microsoft.com/office/drawing/2014/main" id="{24AB7FDD-A859-4F9E-85ED-BB0307386048}"/>
              </a:ext>
            </a:extLst>
          </p:cNvPr>
          <p:cNvSpPr>
            <a:spLocks/>
          </p:cNvSpPr>
          <p:nvPr/>
        </p:nvSpPr>
        <p:spPr bwMode="auto">
          <a:xfrm>
            <a:off x="7467601" y="898526"/>
            <a:ext cx="2894013" cy="701675"/>
          </a:xfrm>
          <a:prstGeom prst="callout2">
            <a:avLst>
              <a:gd name="adj1" fmla="val 16292"/>
              <a:gd name="adj2" fmla="val -2634"/>
              <a:gd name="adj3" fmla="val 16292"/>
              <a:gd name="adj4" fmla="val -30444"/>
              <a:gd name="adj5" fmla="val 109275"/>
              <a:gd name="adj6" fmla="val -3510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Pronator teres 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97D0AA3-8B27-44A7-90B9-60897E44C53E}"/>
              </a:ext>
            </a:extLst>
          </p:cNvPr>
          <p:cNvSpPr>
            <a:spLocks/>
          </p:cNvSpPr>
          <p:nvPr/>
        </p:nvSpPr>
        <p:spPr bwMode="auto">
          <a:xfrm>
            <a:off x="7467600" y="5181601"/>
            <a:ext cx="2465388" cy="701675"/>
          </a:xfrm>
          <a:prstGeom prst="callout2">
            <a:avLst>
              <a:gd name="adj1" fmla="val 57559"/>
              <a:gd name="adj2" fmla="val 3089"/>
              <a:gd name="adj3" fmla="val 16292"/>
              <a:gd name="adj4" fmla="val -19639"/>
              <a:gd name="adj5" fmla="val -184613"/>
              <a:gd name="adj6" fmla="val -3773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Flexor Carpi Ulnaris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A68C21-6462-4B3D-B6D1-C5AC5FE7D576}"/>
              </a:ext>
            </a:extLst>
          </p:cNvPr>
          <p:cNvSpPr>
            <a:spLocks/>
          </p:cNvSpPr>
          <p:nvPr/>
        </p:nvSpPr>
        <p:spPr bwMode="auto">
          <a:xfrm>
            <a:off x="7315200" y="3200401"/>
            <a:ext cx="2465388" cy="701675"/>
          </a:xfrm>
          <a:prstGeom prst="callout2">
            <a:avLst>
              <a:gd name="adj1" fmla="val 46699"/>
              <a:gd name="adj2" fmla="val 1852"/>
              <a:gd name="adj3" fmla="val 40183"/>
              <a:gd name="adj4" fmla="val -14694"/>
              <a:gd name="adj5" fmla="val 97740"/>
              <a:gd name="adj6" fmla="val -4159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Flexor digitorum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animBg="1"/>
      <p:bldP spid="201732" grpId="0" animBg="1"/>
      <p:bldP spid="20173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05C43D45-DD24-4367-8FCC-C6B2E7B25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 l="20000" t="7111" r="67223" b="47556"/>
          <a:stretch>
            <a:fillRect/>
          </a:stretch>
        </p:blipFill>
        <p:spPr bwMode="auto">
          <a:xfrm>
            <a:off x="4375150" y="0"/>
            <a:ext cx="370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4323" name="AutoShape 3">
            <a:extLst>
              <a:ext uri="{FF2B5EF4-FFF2-40B4-BE49-F238E27FC236}">
                <a16:creationId xmlns:a16="http://schemas.microsoft.com/office/drawing/2014/main" id="{FD925295-D138-4C10-B8D5-6CD665DD591E}"/>
              </a:ext>
            </a:extLst>
          </p:cNvPr>
          <p:cNvSpPr>
            <a:spLocks/>
          </p:cNvSpPr>
          <p:nvPr/>
        </p:nvSpPr>
        <p:spPr bwMode="auto">
          <a:xfrm>
            <a:off x="7432676" y="3354389"/>
            <a:ext cx="2894013" cy="701675"/>
          </a:xfrm>
          <a:prstGeom prst="callout2">
            <a:avLst>
              <a:gd name="adj1" fmla="val 40183"/>
              <a:gd name="adj2" fmla="val 2632"/>
              <a:gd name="adj3" fmla="val 16292"/>
              <a:gd name="adj4" fmla="val -29565"/>
              <a:gd name="adj5" fmla="val 43667"/>
              <a:gd name="adj6" fmla="val -4552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Flexor Digitorum </a:t>
            </a:r>
            <a:r>
              <a:rPr lang="en-US" sz="24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Profundus</a:t>
            </a:r>
            <a:endParaRPr lang="en-US" sz="24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4" name="AutoShape 4">
            <a:extLst>
              <a:ext uri="{FF2B5EF4-FFF2-40B4-BE49-F238E27FC236}">
                <a16:creationId xmlns:a16="http://schemas.microsoft.com/office/drawing/2014/main" id="{F439E823-55F3-4CD8-B3B4-5C8E75714CB1}"/>
              </a:ext>
            </a:extLst>
          </p:cNvPr>
          <p:cNvSpPr>
            <a:spLocks/>
          </p:cNvSpPr>
          <p:nvPr/>
        </p:nvSpPr>
        <p:spPr bwMode="auto">
          <a:xfrm>
            <a:off x="1717965" y="3743326"/>
            <a:ext cx="3195350" cy="701675"/>
          </a:xfrm>
          <a:prstGeom prst="callout2">
            <a:avLst>
              <a:gd name="adj1" fmla="val 48871"/>
              <a:gd name="adj2" fmla="val 96128"/>
              <a:gd name="adj3" fmla="val 16292"/>
              <a:gd name="adj4" fmla="val 113111"/>
              <a:gd name="adj5" fmla="val 35519"/>
              <a:gd name="adj6" fmla="val 11976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Flex. pollicis longus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7B29D16D-BD7B-45BD-B28D-3ADD4224E58D}"/>
              </a:ext>
            </a:extLst>
          </p:cNvPr>
          <p:cNvSpPr>
            <a:spLocks/>
          </p:cNvSpPr>
          <p:nvPr/>
        </p:nvSpPr>
        <p:spPr bwMode="auto">
          <a:xfrm>
            <a:off x="1360703" y="4754708"/>
            <a:ext cx="3195350" cy="701675"/>
          </a:xfrm>
          <a:prstGeom prst="callout2">
            <a:avLst>
              <a:gd name="adj1" fmla="val 48871"/>
              <a:gd name="adj2" fmla="val 96128"/>
              <a:gd name="adj3" fmla="val 16292"/>
              <a:gd name="adj4" fmla="val 113111"/>
              <a:gd name="adj5" fmla="val 39468"/>
              <a:gd name="adj6" fmla="val 12757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Pronator quadratus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  <p:bldP spid="18432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Bouquet">
            <a:extLst>
              <a:ext uri="{FF2B5EF4-FFF2-40B4-BE49-F238E27FC236}">
                <a16:creationId xmlns:a16="http://schemas.microsoft.com/office/drawing/2014/main" id="{6061AA3C-FD90-4EE1-B6C6-DD3DE9968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7467600" cy="5105400"/>
          </a:xfrm>
          <a:ln w="38100" cap="flat">
            <a:solidFill>
              <a:srgbClr val="FF33CC"/>
            </a:solidFill>
            <a:prstDash val="sysDot"/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Brachioradilis</a:t>
            </a:r>
            <a:r>
              <a:rPr lang="en-US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m.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Ext. carpi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radialis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longus m.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Ext. carpi </a:t>
            </a: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radialis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brevis m.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Extensor digitorum m.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Extensor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digiti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minimi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m.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Ext. carpi ulnaris m.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Anconeus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Ext. pollicis longus/brevis m.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Abd pollicis longus m.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xtensor indicis m.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supinator m.      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00E87C2C-6B46-494E-A9AE-E67390F20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  <a:gradFill rotWithShape="1">
            <a:gsLst>
              <a:gs pos="0">
                <a:srgbClr val="FF33CC"/>
              </a:gs>
              <a:gs pos="100000">
                <a:srgbClr val="FFDFF7">
                  <a:alpha val="89000"/>
                </a:srgbClr>
              </a:gs>
            </a:gsLst>
            <a:lin ang="5400000" scaled="1"/>
          </a:gradFill>
          <a:ln w="38100" cap="flat">
            <a:solidFill>
              <a:schemeClr val="tx1"/>
            </a:solidFill>
            <a:prstDash val="sysDot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 compartment</a:t>
            </a:r>
          </a:p>
        </p:txBody>
      </p:sp>
      <p:sp>
        <p:nvSpPr>
          <p:cNvPr id="3076" name="Oval 6">
            <a:extLst>
              <a:ext uri="{FF2B5EF4-FFF2-40B4-BE49-F238E27FC236}">
                <a16:creationId xmlns:a16="http://schemas.microsoft.com/office/drawing/2014/main" id="{6F3BE878-755F-4AA4-BC78-1EE282B69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400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1193</Words>
  <Application>Microsoft Office PowerPoint</Application>
  <PresentationFormat>Widescreen</PresentationFormat>
  <Paragraphs>204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Arial</vt:lpstr>
      <vt:lpstr>Calibri</vt:lpstr>
      <vt:lpstr>Calibri Light</vt:lpstr>
      <vt:lpstr>Monotype Corsiva</vt:lpstr>
      <vt:lpstr>Symbol</vt:lpstr>
      <vt:lpstr>Tahoma</vt:lpstr>
      <vt:lpstr>Times New Roman</vt:lpstr>
      <vt:lpstr>Wingdings</vt:lpstr>
      <vt:lpstr>1_Office Theme</vt:lpstr>
      <vt:lpstr>2_Office Theme</vt:lpstr>
      <vt:lpstr>1_Default Design</vt:lpstr>
      <vt:lpstr>4_Default Design</vt:lpstr>
      <vt:lpstr>3_Default Design</vt:lpstr>
      <vt:lpstr>5_Default Design</vt:lpstr>
      <vt:lpstr>6_Default Design</vt:lpstr>
      <vt:lpstr>3_Office Theme</vt:lpstr>
      <vt:lpstr>7_Default Design</vt:lpstr>
      <vt:lpstr>Default Design</vt:lpstr>
      <vt:lpstr>2_Default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Posterior  compartment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Movement of the thumb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112</cp:revision>
  <dcterms:created xsi:type="dcterms:W3CDTF">2019-10-04T16:13:01Z</dcterms:created>
  <dcterms:modified xsi:type="dcterms:W3CDTF">2020-02-01T12:23:52Z</dcterms:modified>
</cp:coreProperties>
</file>