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1pPr>
    <a:lvl2pPr marL="0" marR="0" indent="45720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2pPr>
    <a:lvl3pPr marL="0" marR="0" indent="91440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3pPr>
    <a:lvl4pPr marL="0" marR="0" indent="137160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4pPr>
    <a:lvl5pPr marL="0" marR="0" indent="182880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5pPr>
    <a:lvl6pPr marL="0" marR="0" indent="228600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6pPr>
    <a:lvl7pPr marL="0" marR="0" indent="274320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7pPr>
    <a:lvl8pPr marL="0" marR="0" indent="320040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8pPr>
    <a:lvl9pPr marL="0" marR="0" indent="365760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Times New Roman"/>
          <a:ea typeface="Times New Roman"/>
          <a:cs typeface="Times New Roman"/>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Times New Roman"/>
          <a:ea typeface="Times New Roman"/>
          <a:cs typeface="Times New Roman"/>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Times New Roman"/>
          <a:ea typeface="Times New Roman"/>
          <a:cs typeface="Times New Roman"/>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3">
              <a:lumOff val="44000"/>
            </a:schemeClr>
          </a:solidFill>
        </a:fill>
      </a:tcStyle>
    </a:band2H>
    <a:firstCol>
      <a:tcTxStyle b="on" i="off">
        <a:font>
          <a:latin typeface="Times New Roman"/>
          <a:ea typeface="Times New Roman"/>
          <a:cs typeface="Times New Roman"/>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Times New Roman"/>
          <a:ea typeface="Times New Roman"/>
          <a:cs typeface="Times New Roman"/>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imes New Roman"/>
          <a:ea typeface="Times New Roman"/>
          <a:cs typeface="Times New Roman"/>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Times New Roman"/>
          <a:ea typeface="Times New Roman"/>
          <a:cs typeface="Times New Roman"/>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chemeClr val="accent3">
              <a:lumOff val="44000"/>
            </a:schemeClr>
          </a:solidFill>
        </a:fill>
      </a:tcStyle>
    </a:band2H>
    <a:firstCol>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96" name="Shape 196"/>
          <p:cNvSpPr/>
          <p:nvPr>
            <p:ph type="sldImg"/>
          </p:nvPr>
        </p:nvSpPr>
        <p:spPr>
          <a:xfrm>
            <a:off x="1143000" y="685800"/>
            <a:ext cx="4572000" cy="3429000"/>
          </a:xfrm>
          <a:prstGeom prst="rect">
            <a:avLst/>
          </a:prstGeom>
        </p:spPr>
        <p:txBody>
          <a:bodyPr/>
          <a:lstStyle/>
          <a:p>
            <a:pPr/>
          </a:p>
        </p:txBody>
      </p:sp>
      <p:sp>
        <p:nvSpPr>
          <p:cNvPr id="197" name="Shape 19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algn="r" rtl="1" latinLnBrk="0">
      <a:spcBef>
        <a:spcPts val="400"/>
      </a:spcBef>
      <a:defRPr sz="1200">
        <a:latin typeface="+mn-lt"/>
        <a:ea typeface="+mn-ea"/>
        <a:cs typeface="+mn-cs"/>
        <a:sym typeface="Arial"/>
      </a:defRPr>
    </a:lvl1pPr>
    <a:lvl2pPr indent="228600" algn="r" rtl="1" latinLnBrk="0">
      <a:spcBef>
        <a:spcPts val="400"/>
      </a:spcBef>
      <a:defRPr sz="1200">
        <a:latin typeface="+mn-lt"/>
        <a:ea typeface="+mn-ea"/>
        <a:cs typeface="+mn-cs"/>
        <a:sym typeface="Arial"/>
      </a:defRPr>
    </a:lvl2pPr>
    <a:lvl3pPr indent="457200" algn="r" rtl="1" latinLnBrk="0">
      <a:spcBef>
        <a:spcPts val="400"/>
      </a:spcBef>
      <a:defRPr sz="1200">
        <a:latin typeface="+mn-lt"/>
        <a:ea typeface="+mn-ea"/>
        <a:cs typeface="+mn-cs"/>
        <a:sym typeface="Arial"/>
      </a:defRPr>
    </a:lvl3pPr>
    <a:lvl4pPr indent="685800" algn="r" rtl="1" latinLnBrk="0">
      <a:spcBef>
        <a:spcPts val="400"/>
      </a:spcBef>
      <a:defRPr sz="1200">
        <a:latin typeface="+mn-lt"/>
        <a:ea typeface="+mn-ea"/>
        <a:cs typeface="+mn-cs"/>
        <a:sym typeface="Arial"/>
      </a:defRPr>
    </a:lvl4pPr>
    <a:lvl5pPr indent="914400" algn="r" rtl="1" latinLnBrk="0">
      <a:spcBef>
        <a:spcPts val="400"/>
      </a:spcBef>
      <a:defRPr sz="1200">
        <a:latin typeface="+mn-lt"/>
        <a:ea typeface="+mn-ea"/>
        <a:cs typeface="+mn-cs"/>
        <a:sym typeface="Arial"/>
      </a:defRPr>
    </a:lvl5pPr>
    <a:lvl6pPr indent="1143000" algn="r" rtl="1" latinLnBrk="0">
      <a:spcBef>
        <a:spcPts val="400"/>
      </a:spcBef>
      <a:defRPr sz="1200">
        <a:latin typeface="+mn-lt"/>
        <a:ea typeface="+mn-ea"/>
        <a:cs typeface="+mn-cs"/>
        <a:sym typeface="Arial"/>
      </a:defRPr>
    </a:lvl6pPr>
    <a:lvl7pPr indent="1371600" algn="r" rtl="1" latinLnBrk="0">
      <a:spcBef>
        <a:spcPts val="400"/>
      </a:spcBef>
      <a:defRPr sz="1200">
        <a:latin typeface="+mn-lt"/>
        <a:ea typeface="+mn-ea"/>
        <a:cs typeface="+mn-cs"/>
        <a:sym typeface="Arial"/>
      </a:defRPr>
    </a:lvl7pPr>
    <a:lvl8pPr indent="1600200" algn="r" rtl="1" latinLnBrk="0">
      <a:spcBef>
        <a:spcPts val="400"/>
      </a:spcBef>
      <a:defRPr sz="1200">
        <a:latin typeface="+mn-lt"/>
        <a:ea typeface="+mn-ea"/>
        <a:cs typeface="+mn-cs"/>
        <a:sym typeface="Arial"/>
      </a:defRPr>
    </a:lvl8pPr>
    <a:lvl9pPr indent="1828800" algn="r" rtl="1" latinLnBrk="0">
      <a:spcBef>
        <a:spcPts val="400"/>
      </a:spcBef>
      <a:defRPr sz="1200">
        <a:latin typeface="+mn-lt"/>
        <a:ea typeface="+mn-ea"/>
        <a:cs typeface="+mn-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نص العنوان"/>
          <p:cNvSpPr txBox="1"/>
          <p:nvPr>
            <p:ph type="title"/>
          </p:nvPr>
        </p:nvSpPr>
        <p:spPr>
          <a:xfrm>
            <a:off x="1143000" y="1122362"/>
            <a:ext cx="6858000" cy="2387601"/>
          </a:xfrm>
          <a:prstGeom prst="rect">
            <a:avLst/>
          </a:prstGeom>
        </p:spPr>
        <p:txBody>
          <a:bodyPr anchor="b"/>
          <a:lstStyle>
            <a:lvl1pPr>
              <a:defRPr sz="6000"/>
            </a:lvl1pPr>
          </a:lstStyle>
          <a:p>
            <a:pPr/>
            <a:r>
              <a:t>نص العنوان</a:t>
            </a:r>
          </a:p>
        </p:txBody>
      </p:sp>
      <p:sp>
        <p:nvSpPr>
          <p:cNvPr id="12" name="مستوى النص الأول…"/>
          <p:cNvSpPr txBox="1"/>
          <p:nvPr>
            <p:ph type="body" sz="quarter" idx="1"/>
          </p:nvPr>
        </p:nvSpPr>
        <p:spPr>
          <a:xfrm>
            <a:off x="1143000" y="3602037"/>
            <a:ext cx="6858000" cy="1655763"/>
          </a:xfrm>
          <a:prstGeom prst="rect">
            <a:avLst/>
          </a:prstGeom>
        </p:spPr>
        <p:txBody>
          <a:bodyPr>
            <a:normAutofit fontScale="100000" lnSpcReduction="0"/>
          </a:bodyPr>
          <a:lstStyle>
            <a:lvl1pPr marL="0" indent="0" algn="ctr">
              <a:spcBef>
                <a:spcPts val="500"/>
              </a:spcBef>
              <a:buSzTx/>
              <a:buNone/>
              <a:defRPr sz="2400"/>
            </a:lvl1pPr>
            <a:lvl2pPr marL="0" indent="457200" algn="ctr">
              <a:spcBef>
                <a:spcPts val="500"/>
              </a:spcBef>
              <a:buSzTx/>
              <a:buNone/>
              <a:defRPr sz="2400"/>
            </a:lvl2pPr>
            <a:lvl3pPr marL="0" indent="914400" algn="ctr">
              <a:spcBef>
                <a:spcPts val="500"/>
              </a:spcBef>
              <a:buSzTx/>
              <a:buNone/>
              <a:defRPr sz="2400"/>
            </a:lvl3pPr>
            <a:lvl4pPr marL="0" indent="1371600" algn="ctr">
              <a:spcBef>
                <a:spcPts val="500"/>
              </a:spcBef>
              <a:buSzTx/>
              <a:buNone/>
              <a:defRPr sz="2400"/>
            </a:lvl4pPr>
            <a:lvl5pPr marL="0" indent="1828800" algn="ctr">
              <a:spcBef>
                <a:spcPts val="500"/>
              </a:spcBef>
              <a:buSzTx/>
              <a:buNone/>
              <a:defRPr sz="2400"/>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13"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bg>
      <p:bgPr>
        <a:solidFill>
          <a:schemeClr val="accent3">
            <a:lumOff val="44000"/>
          </a:schemeClr>
        </a:solidFill>
      </p:bgPr>
    </p:bg>
    <p:spTree>
      <p:nvGrpSpPr>
        <p:cNvPr id="1" name=""/>
        <p:cNvGrpSpPr/>
        <p:nvPr/>
      </p:nvGrpSpPr>
      <p:grpSpPr>
        <a:xfrm>
          <a:off x="0" y="0"/>
          <a:ext cx="0" cy="0"/>
          <a:chOff x="0" y="0"/>
          <a:chExt cx="0" cy="0"/>
        </a:xfrm>
      </p:grpSpPr>
      <p:sp>
        <p:nvSpPr>
          <p:cNvPr id="92" name="Rectangle 3"/>
          <p:cNvSpPr/>
          <p:nvPr/>
        </p:nvSpPr>
        <p:spPr>
          <a:xfrm>
            <a:off x="3175" y="6400800"/>
            <a:ext cx="9140825" cy="457200"/>
          </a:xfrm>
          <a:prstGeom prst="rect">
            <a:avLst/>
          </a:prstGeom>
          <a:solidFill>
            <a:srgbClr val="BD582C"/>
          </a:solidFill>
          <a:ln w="12700">
            <a:miter lim="400000"/>
          </a:ln>
        </p:spPr>
        <p:txBody>
          <a:bodyPr lIns="45719" rIns="45719"/>
          <a:lstStyle/>
          <a:p>
            <a:pPr/>
          </a:p>
        </p:txBody>
      </p:sp>
      <p:sp>
        <p:nvSpPr>
          <p:cNvPr id="93" name="Rectangle 4"/>
          <p:cNvSpPr/>
          <p:nvPr/>
        </p:nvSpPr>
        <p:spPr>
          <a:xfrm>
            <a:off x="-1" y="6334125"/>
            <a:ext cx="9142415" cy="63500"/>
          </a:xfrm>
          <a:prstGeom prst="rect">
            <a:avLst/>
          </a:prstGeom>
          <a:solidFill>
            <a:srgbClr val="E48312"/>
          </a:solidFill>
          <a:ln w="12700">
            <a:miter lim="400000"/>
          </a:ln>
        </p:spPr>
        <p:txBody>
          <a:bodyPr lIns="45719" rIns="45719"/>
          <a:lstStyle/>
          <a:p>
            <a:pPr/>
          </a:p>
        </p:txBody>
      </p:sp>
      <p:sp>
        <p:nvSpPr>
          <p:cNvPr id="94" name="Straight Connector 5"/>
          <p:cNvSpPr/>
          <p:nvPr/>
        </p:nvSpPr>
        <p:spPr>
          <a:xfrm>
            <a:off x="906462" y="4343400"/>
            <a:ext cx="7405687" cy="0"/>
          </a:xfrm>
          <a:prstGeom prst="line">
            <a:avLst/>
          </a:prstGeom>
          <a:ln w="6350">
            <a:solidFill>
              <a:srgbClr val="808080"/>
            </a:solidFill>
          </a:ln>
        </p:spPr>
        <p:txBody>
          <a:bodyPr lIns="45719" rIns="45719"/>
          <a:lstStyle/>
          <a:p>
            <a:pPr/>
          </a:p>
        </p:txBody>
      </p:sp>
      <p:sp>
        <p:nvSpPr>
          <p:cNvPr id="95" name="نص العنوان"/>
          <p:cNvSpPr txBox="1"/>
          <p:nvPr>
            <p:ph type="title"/>
          </p:nvPr>
        </p:nvSpPr>
        <p:spPr>
          <a:xfrm>
            <a:off x="822960" y="758951"/>
            <a:ext cx="7543801" cy="3566161"/>
          </a:xfrm>
          <a:prstGeom prst="rect">
            <a:avLst/>
          </a:prstGeom>
        </p:spPr>
        <p:txBody>
          <a:bodyPr anchor="b"/>
          <a:lstStyle>
            <a:lvl1pPr algn="l">
              <a:lnSpc>
                <a:spcPct val="85000"/>
              </a:lnSpc>
              <a:defRPr spc="-50" sz="8000">
                <a:solidFill>
                  <a:srgbClr val="262626"/>
                </a:solidFill>
                <a:latin typeface="Calibri Light"/>
                <a:ea typeface="Calibri Light"/>
                <a:cs typeface="Calibri Light"/>
                <a:sym typeface="Calibri Light"/>
              </a:defRPr>
            </a:lvl1pPr>
          </a:lstStyle>
          <a:p>
            <a:pPr/>
            <a:r>
              <a:t>نص العنوان</a:t>
            </a:r>
          </a:p>
        </p:txBody>
      </p:sp>
      <p:sp>
        <p:nvSpPr>
          <p:cNvPr id="96" name="مستوى النص الأول…"/>
          <p:cNvSpPr txBox="1"/>
          <p:nvPr>
            <p:ph type="body" sz="quarter" idx="1"/>
          </p:nvPr>
        </p:nvSpPr>
        <p:spPr>
          <a:xfrm>
            <a:off x="825038" y="4455621"/>
            <a:ext cx="7543801" cy="1143001"/>
          </a:xfrm>
          <a:prstGeom prst="rect">
            <a:avLst/>
          </a:prstGeom>
        </p:spPr>
        <p:txBody>
          <a:bodyPr>
            <a:normAutofit fontScale="100000" lnSpcReduction="0"/>
          </a:bodyPr>
          <a:lstStyle>
            <a:lvl1pPr marL="0" indent="0" algn="l">
              <a:lnSpc>
                <a:spcPct val="90000"/>
              </a:lnSpc>
              <a:spcBef>
                <a:spcPts val="1200"/>
              </a:spcBef>
              <a:buSzTx/>
              <a:buNone/>
              <a:defRPr cap="all" spc="200" sz="2400">
                <a:solidFill>
                  <a:srgbClr val="637052"/>
                </a:solidFill>
                <a:latin typeface="Calibri Light"/>
                <a:ea typeface="Calibri Light"/>
                <a:cs typeface="Calibri Light"/>
                <a:sym typeface="Calibri Light"/>
              </a:defRPr>
            </a:lvl1pPr>
            <a:lvl2pPr marL="0" indent="457200" algn="l">
              <a:lnSpc>
                <a:spcPct val="90000"/>
              </a:lnSpc>
              <a:spcBef>
                <a:spcPts val="1200"/>
              </a:spcBef>
              <a:buSzTx/>
              <a:buNone/>
              <a:defRPr cap="all" spc="200" sz="2400">
                <a:solidFill>
                  <a:srgbClr val="637052"/>
                </a:solidFill>
                <a:latin typeface="Calibri Light"/>
                <a:ea typeface="Calibri Light"/>
                <a:cs typeface="Calibri Light"/>
                <a:sym typeface="Calibri Light"/>
              </a:defRPr>
            </a:lvl2pPr>
            <a:lvl3pPr marL="0" indent="914400" algn="l">
              <a:lnSpc>
                <a:spcPct val="90000"/>
              </a:lnSpc>
              <a:spcBef>
                <a:spcPts val="1200"/>
              </a:spcBef>
              <a:buSzTx/>
              <a:buNone/>
              <a:defRPr cap="all" spc="200" sz="2400">
                <a:solidFill>
                  <a:srgbClr val="637052"/>
                </a:solidFill>
                <a:latin typeface="Calibri Light"/>
                <a:ea typeface="Calibri Light"/>
                <a:cs typeface="Calibri Light"/>
                <a:sym typeface="Calibri Light"/>
              </a:defRPr>
            </a:lvl3pPr>
            <a:lvl4pPr marL="0" indent="1371600" algn="l">
              <a:lnSpc>
                <a:spcPct val="90000"/>
              </a:lnSpc>
              <a:spcBef>
                <a:spcPts val="1200"/>
              </a:spcBef>
              <a:buSzTx/>
              <a:buNone/>
              <a:defRPr cap="all" spc="200" sz="2400">
                <a:solidFill>
                  <a:srgbClr val="637052"/>
                </a:solidFill>
                <a:latin typeface="Calibri Light"/>
                <a:ea typeface="Calibri Light"/>
                <a:cs typeface="Calibri Light"/>
                <a:sym typeface="Calibri Light"/>
              </a:defRPr>
            </a:lvl4pPr>
            <a:lvl5pPr marL="0" indent="1828800" algn="l">
              <a:lnSpc>
                <a:spcPct val="90000"/>
              </a:lnSpc>
              <a:spcBef>
                <a:spcPts val="1200"/>
              </a:spcBef>
              <a:buSzTx/>
              <a:buNone/>
              <a:defRPr cap="all" spc="200" sz="2400">
                <a:solidFill>
                  <a:srgbClr val="637052"/>
                </a:solidFill>
                <a:latin typeface="Calibri Light"/>
                <a:ea typeface="Calibri Light"/>
                <a:cs typeface="Calibri Light"/>
                <a:sym typeface="Calibri Light"/>
              </a:defRPr>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97" name="رقم الشريحة"/>
          <p:cNvSpPr txBox="1"/>
          <p:nvPr>
            <p:ph type="sldNum" sz="quarter" idx="2"/>
          </p:nvPr>
        </p:nvSpPr>
        <p:spPr>
          <a:xfrm>
            <a:off x="8171275" y="6529227"/>
            <a:ext cx="237714" cy="225746"/>
          </a:xfrm>
          <a:prstGeom prst="rect">
            <a:avLst/>
          </a:prstGeom>
        </p:spPr>
        <p:txBody>
          <a:bodyPr anchor="ctr"/>
          <a:lstStyle>
            <a:lvl1pPr>
              <a:defRPr sz="1000">
                <a:solidFill>
                  <a:schemeClr val="accent3">
                    <a:lumOff val="44000"/>
                  </a:schemeClr>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bg>
      <p:bgPr>
        <a:solidFill>
          <a:schemeClr val="accent3">
            <a:lumOff val="44000"/>
          </a:schemeClr>
        </a:solidFill>
      </p:bgPr>
    </p:bg>
    <p:spTree>
      <p:nvGrpSpPr>
        <p:cNvPr id="1" name=""/>
        <p:cNvGrpSpPr/>
        <p:nvPr/>
      </p:nvGrpSpPr>
      <p:grpSpPr>
        <a:xfrm>
          <a:off x="0" y="0"/>
          <a:ext cx="0" cy="0"/>
          <a:chOff x="0" y="0"/>
          <a:chExt cx="0" cy="0"/>
        </a:xfrm>
      </p:grpSpPr>
      <p:sp>
        <p:nvSpPr>
          <p:cNvPr id="104" name="Rectangle 6"/>
          <p:cNvSpPr/>
          <p:nvPr/>
        </p:nvSpPr>
        <p:spPr>
          <a:xfrm>
            <a:off x="0" y="6400800"/>
            <a:ext cx="9144000" cy="457200"/>
          </a:xfrm>
          <a:prstGeom prst="rect">
            <a:avLst/>
          </a:prstGeom>
          <a:solidFill>
            <a:srgbClr val="BD582C"/>
          </a:solidFill>
          <a:ln w="12700">
            <a:miter lim="400000"/>
          </a:ln>
        </p:spPr>
        <p:txBody>
          <a:bodyPr lIns="45719" rIns="45719"/>
          <a:lstStyle/>
          <a:p>
            <a:pPr/>
          </a:p>
        </p:txBody>
      </p:sp>
      <p:sp>
        <p:nvSpPr>
          <p:cNvPr id="105" name="Rectangle 8"/>
          <p:cNvSpPr/>
          <p:nvPr/>
        </p:nvSpPr>
        <p:spPr>
          <a:xfrm>
            <a:off x="0" y="6334125"/>
            <a:ext cx="9144000" cy="66675"/>
          </a:xfrm>
          <a:prstGeom prst="rect">
            <a:avLst/>
          </a:prstGeom>
          <a:solidFill>
            <a:srgbClr val="E48312"/>
          </a:solidFill>
          <a:ln w="12700">
            <a:miter lim="400000"/>
          </a:ln>
        </p:spPr>
        <p:txBody>
          <a:bodyPr lIns="45719" rIns="45719"/>
          <a:lstStyle/>
          <a:p>
            <a:pPr/>
          </a:p>
        </p:txBody>
      </p:sp>
      <p:sp>
        <p:nvSpPr>
          <p:cNvPr id="106" name="Straight Connector 9"/>
          <p:cNvSpPr/>
          <p:nvPr/>
        </p:nvSpPr>
        <p:spPr>
          <a:xfrm>
            <a:off x="895349" y="1738313"/>
            <a:ext cx="7475540" cy="1"/>
          </a:xfrm>
          <a:prstGeom prst="line">
            <a:avLst/>
          </a:prstGeom>
          <a:ln w="6350">
            <a:solidFill>
              <a:srgbClr val="808080"/>
            </a:solidFill>
          </a:ln>
        </p:spPr>
        <p:txBody>
          <a:bodyPr lIns="45719" rIns="45719"/>
          <a:lstStyle/>
          <a:p>
            <a:pPr/>
          </a:p>
        </p:txBody>
      </p:sp>
      <p:sp>
        <p:nvSpPr>
          <p:cNvPr id="107" name="نص العنوان"/>
          <p:cNvSpPr txBox="1"/>
          <p:nvPr>
            <p:ph type="title"/>
          </p:nvPr>
        </p:nvSpPr>
        <p:spPr>
          <a:xfrm>
            <a:off x="822325" y="287338"/>
            <a:ext cx="7543800" cy="1449388"/>
          </a:xfrm>
          <a:prstGeom prst="rect">
            <a:avLst/>
          </a:prstGeom>
        </p:spPr>
        <p:txBody>
          <a:bodyPr anchor="b"/>
          <a:lstStyle>
            <a:lvl1pPr algn="l">
              <a:lnSpc>
                <a:spcPct val="85000"/>
              </a:lnSpc>
              <a:defRPr spc="-50" sz="4800">
                <a:solidFill>
                  <a:srgbClr val="404040"/>
                </a:solidFill>
                <a:latin typeface="Calibri Light"/>
                <a:ea typeface="Calibri Light"/>
                <a:cs typeface="Calibri Light"/>
                <a:sym typeface="Calibri Light"/>
              </a:defRPr>
            </a:lvl1pPr>
          </a:lstStyle>
          <a:p>
            <a:pPr/>
            <a:r>
              <a:t>نص العنوان</a:t>
            </a:r>
          </a:p>
        </p:txBody>
      </p:sp>
      <p:sp>
        <p:nvSpPr>
          <p:cNvPr id="108" name="مستوى النص الأول…"/>
          <p:cNvSpPr txBox="1"/>
          <p:nvPr>
            <p:ph type="body" idx="1"/>
          </p:nvPr>
        </p:nvSpPr>
        <p:spPr>
          <a:xfrm>
            <a:off x="822325" y="1846263"/>
            <a:ext cx="7543800" cy="4022726"/>
          </a:xfrm>
          <a:prstGeom prst="rect">
            <a:avLst/>
          </a:prstGeom>
        </p:spPr>
        <p:txBody>
          <a:bodyPr lIns="0" tIns="0" rIns="0" bIns="0">
            <a:normAutofit fontScale="100000" lnSpcReduction="0"/>
          </a:bodyPr>
          <a:lstStyle>
            <a:lvl1pPr marL="90488" indent="-90488" algn="l">
              <a:lnSpc>
                <a:spcPct val="90000"/>
              </a:lnSpc>
              <a:spcBef>
                <a:spcPts val="1200"/>
              </a:spcBef>
              <a:buClr>
                <a:srgbClr val="E48312"/>
              </a:buClr>
              <a:buFont typeface="Calibri"/>
              <a:buChar char=" "/>
              <a:defRPr sz="2000">
                <a:solidFill>
                  <a:srgbClr val="404040"/>
                </a:solidFill>
                <a:latin typeface="Calibri"/>
                <a:ea typeface="Calibri"/>
                <a:cs typeface="Calibri"/>
                <a:sym typeface="Calibri"/>
              </a:defRPr>
            </a:lvl1pPr>
            <a:lvl2pPr marL="402872" indent="-202847"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2pPr>
            <a:lvl3pPr marL="644979"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3pPr>
            <a:lvl4pPr marL="827541"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4pPr>
            <a:lvl5pPr marL="1010104"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109" name="رقم الشريحة"/>
          <p:cNvSpPr txBox="1"/>
          <p:nvPr>
            <p:ph type="sldNum" sz="quarter" idx="2"/>
          </p:nvPr>
        </p:nvSpPr>
        <p:spPr>
          <a:xfrm>
            <a:off x="8171275" y="6529227"/>
            <a:ext cx="237714" cy="225746"/>
          </a:xfrm>
          <a:prstGeom prst="rect">
            <a:avLst/>
          </a:prstGeom>
        </p:spPr>
        <p:txBody>
          <a:bodyPr anchor="ctr"/>
          <a:lstStyle>
            <a:lvl1pPr>
              <a:defRPr sz="1000">
                <a:solidFill>
                  <a:schemeClr val="accent3">
                    <a:lumOff val="44000"/>
                  </a:schemeClr>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bg>
      <p:bgPr>
        <a:solidFill>
          <a:schemeClr val="accent3">
            <a:lumOff val="44000"/>
          </a:schemeClr>
        </a:solidFill>
      </p:bgPr>
    </p:bg>
    <p:spTree>
      <p:nvGrpSpPr>
        <p:cNvPr id="1" name=""/>
        <p:cNvGrpSpPr/>
        <p:nvPr/>
      </p:nvGrpSpPr>
      <p:grpSpPr>
        <a:xfrm>
          <a:off x="0" y="0"/>
          <a:ext cx="0" cy="0"/>
          <a:chOff x="0" y="0"/>
          <a:chExt cx="0" cy="0"/>
        </a:xfrm>
      </p:grpSpPr>
      <p:sp>
        <p:nvSpPr>
          <p:cNvPr id="116" name="Rectangle 3"/>
          <p:cNvSpPr/>
          <p:nvPr/>
        </p:nvSpPr>
        <p:spPr>
          <a:xfrm>
            <a:off x="3175" y="6400800"/>
            <a:ext cx="9140825" cy="457200"/>
          </a:xfrm>
          <a:prstGeom prst="rect">
            <a:avLst/>
          </a:prstGeom>
          <a:solidFill>
            <a:srgbClr val="BD582C"/>
          </a:solidFill>
          <a:ln w="12700">
            <a:miter lim="400000"/>
          </a:ln>
        </p:spPr>
        <p:txBody>
          <a:bodyPr lIns="45719" rIns="45719"/>
          <a:lstStyle/>
          <a:p>
            <a:pPr/>
          </a:p>
        </p:txBody>
      </p:sp>
      <p:sp>
        <p:nvSpPr>
          <p:cNvPr id="117" name="Rectangle 4"/>
          <p:cNvSpPr/>
          <p:nvPr/>
        </p:nvSpPr>
        <p:spPr>
          <a:xfrm>
            <a:off x="-1" y="6334125"/>
            <a:ext cx="9142415" cy="63500"/>
          </a:xfrm>
          <a:prstGeom prst="rect">
            <a:avLst/>
          </a:prstGeom>
          <a:solidFill>
            <a:srgbClr val="E48312"/>
          </a:solidFill>
          <a:ln w="12700">
            <a:miter lim="400000"/>
          </a:ln>
        </p:spPr>
        <p:txBody>
          <a:bodyPr lIns="45719" rIns="45719"/>
          <a:lstStyle/>
          <a:p>
            <a:pPr/>
          </a:p>
        </p:txBody>
      </p:sp>
      <p:sp>
        <p:nvSpPr>
          <p:cNvPr id="118" name="Straight Connector 5"/>
          <p:cNvSpPr/>
          <p:nvPr/>
        </p:nvSpPr>
        <p:spPr>
          <a:xfrm>
            <a:off x="906462" y="4343400"/>
            <a:ext cx="7405687" cy="0"/>
          </a:xfrm>
          <a:prstGeom prst="line">
            <a:avLst/>
          </a:prstGeom>
          <a:ln w="6350">
            <a:solidFill>
              <a:srgbClr val="808080"/>
            </a:solidFill>
          </a:ln>
        </p:spPr>
        <p:txBody>
          <a:bodyPr lIns="45719" rIns="45719"/>
          <a:lstStyle/>
          <a:p>
            <a:pPr/>
          </a:p>
        </p:txBody>
      </p:sp>
      <p:sp>
        <p:nvSpPr>
          <p:cNvPr id="119" name="نص العنوان"/>
          <p:cNvSpPr txBox="1"/>
          <p:nvPr>
            <p:ph type="title"/>
          </p:nvPr>
        </p:nvSpPr>
        <p:spPr>
          <a:xfrm>
            <a:off x="822960" y="758951"/>
            <a:ext cx="7543801" cy="3566161"/>
          </a:xfrm>
          <a:prstGeom prst="rect">
            <a:avLst/>
          </a:prstGeom>
        </p:spPr>
        <p:txBody>
          <a:bodyPr anchor="b"/>
          <a:lstStyle>
            <a:lvl1pPr algn="l">
              <a:lnSpc>
                <a:spcPct val="85000"/>
              </a:lnSpc>
              <a:defRPr spc="-50" sz="8000">
                <a:solidFill>
                  <a:srgbClr val="262626"/>
                </a:solidFill>
                <a:latin typeface="Calibri Light"/>
                <a:ea typeface="Calibri Light"/>
                <a:cs typeface="Calibri Light"/>
                <a:sym typeface="Calibri Light"/>
              </a:defRPr>
            </a:lvl1pPr>
          </a:lstStyle>
          <a:p>
            <a:pPr/>
            <a:r>
              <a:t>نص العنوان</a:t>
            </a:r>
          </a:p>
        </p:txBody>
      </p:sp>
      <p:sp>
        <p:nvSpPr>
          <p:cNvPr id="120" name="مستوى النص الأول…"/>
          <p:cNvSpPr txBox="1"/>
          <p:nvPr>
            <p:ph type="body" sz="quarter" idx="1"/>
          </p:nvPr>
        </p:nvSpPr>
        <p:spPr>
          <a:xfrm>
            <a:off x="822960" y="4453128"/>
            <a:ext cx="7543801" cy="1143001"/>
          </a:xfrm>
          <a:prstGeom prst="rect">
            <a:avLst/>
          </a:prstGeom>
        </p:spPr>
        <p:txBody>
          <a:bodyPr>
            <a:normAutofit fontScale="100000" lnSpcReduction="0"/>
          </a:bodyPr>
          <a:lstStyle>
            <a:lvl1pPr marL="0" indent="0" algn="l">
              <a:lnSpc>
                <a:spcPct val="90000"/>
              </a:lnSpc>
              <a:spcBef>
                <a:spcPts val="1200"/>
              </a:spcBef>
              <a:buSzTx/>
              <a:buNone/>
              <a:defRPr cap="all" spc="200" sz="2400">
                <a:solidFill>
                  <a:srgbClr val="637052"/>
                </a:solidFill>
                <a:latin typeface="Calibri Light"/>
                <a:ea typeface="Calibri Light"/>
                <a:cs typeface="Calibri Light"/>
                <a:sym typeface="Calibri Light"/>
              </a:defRPr>
            </a:lvl1pPr>
            <a:lvl2pPr marL="0" indent="457200" algn="l">
              <a:lnSpc>
                <a:spcPct val="90000"/>
              </a:lnSpc>
              <a:spcBef>
                <a:spcPts val="1200"/>
              </a:spcBef>
              <a:buSzTx/>
              <a:buNone/>
              <a:defRPr cap="all" spc="200" sz="2400">
                <a:solidFill>
                  <a:srgbClr val="637052"/>
                </a:solidFill>
                <a:latin typeface="Calibri Light"/>
                <a:ea typeface="Calibri Light"/>
                <a:cs typeface="Calibri Light"/>
                <a:sym typeface="Calibri Light"/>
              </a:defRPr>
            </a:lvl2pPr>
            <a:lvl3pPr marL="0" indent="914400" algn="l">
              <a:lnSpc>
                <a:spcPct val="90000"/>
              </a:lnSpc>
              <a:spcBef>
                <a:spcPts val="1200"/>
              </a:spcBef>
              <a:buSzTx/>
              <a:buNone/>
              <a:defRPr cap="all" spc="200" sz="2400">
                <a:solidFill>
                  <a:srgbClr val="637052"/>
                </a:solidFill>
                <a:latin typeface="Calibri Light"/>
                <a:ea typeface="Calibri Light"/>
                <a:cs typeface="Calibri Light"/>
                <a:sym typeface="Calibri Light"/>
              </a:defRPr>
            </a:lvl3pPr>
            <a:lvl4pPr marL="0" indent="1371600" algn="l">
              <a:lnSpc>
                <a:spcPct val="90000"/>
              </a:lnSpc>
              <a:spcBef>
                <a:spcPts val="1200"/>
              </a:spcBef>
              <a:buSzTx/>
              <a:buNone/>
              <a:defRPr cap="all" spc="200" sz="2400">
                <a:solidFill>
                  <a:srgbClr val="637052"/>
                </a:solidFill>
                <a:latin typeface="Calibri Light"/>
                <a:ea typeface="Calibri Light"/>
                <a:cs typeface="Calibri Light"/>
                <a:sym typeface="Calibri Light"/>
              </a:defRPr>
            </a:lvl4pPr>
            <a:lvl5pPr marL="0" indent="1828800" algn="l">
              <a:lnSpc>
                <a:spcPct val="90000"/>
              </a:lnSpc>
              <a:spcBef>
                <a:spcPts val="1200"/>
              </a:spcBef>
              <a:buSzTx/>
              <a:buNone/>
              <a:defRPr cap="all" spc="200" sz="2400">
                <a:solidFill>
                  <a:srgbClr val="637052"/>
                </a:solidFill>
                <a:latin typeface="Calibri Light"/>
                <a:ea typeface="Calibri Light"/>
                <a:cs typeface="Calibri Light"/>
                <a:sym typeface="Calibri Light"/>
              </a:defRPr>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121" name="رقم الشريحة"/>
          <p:cNvSpPr txBox="1"/>
          <p:nvPr>
            <p:ph type="sldNum" sz="quarter" idx="2"/>
          </p:nvPr>
        </p:nvSpPr>
        <p:spPr>
          <a:xfrm>
            <a:off x="8171275" y="6529227"/>
            <a:ext cx="237714" cy="225746"/>
          </a:xfrm>
          <a:prstGeom prst="rect">
            <a:avLst/>
          </a:prstGeom>
        </p:spPr>
        <p:txBody>
          <a:bodyPr anchor="ctr"/>
          <a:lstStyle>
            <a:lvl1pPr>
              <a:defRPr sz="1000">
                <a:solidFill>
                  <a:schemeClr val="accent3">
                    <a:lumOff val="44000"/>
                  </a:schemeClr>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bg>
      <p:bgPr>
        <a:solidFill>
          <a:schemeClr val="accent3">
            <a:lumOff val="44000"/>
          </a:schemeClr>
        </a:solidFill>
      </p:bgPr>
    </p:bg>
    <p:spTree>
      <p:nvGrpSpPr>
        <p:cNvPr id="1" name=""/>
        <p:cNvGrpSpPr/>
        <p:nvPr/>
      </p:nvGrpSpPr>
      <p:grpSpPr>
        <a:xfrm>
          <a:off x="0" y="0"/>
          <a:ext cx="0" cy="0"/>
          <a:chOff x="0" y="0"/>
          <a:chExt cx="0" cy="0"/>
        </a:xfrm>
      </p:grpSpPr>
      <p:sp>
        <p:nvSpPr>
          <p:cNvPr id="128" name="Rectangle 6"/>
          <p:cNvSpPr/>
          <p:nvPr/>
        </p:nvSpPr>
        <p:spPr>
          <a:xfrm>
            <a:off x="0" y="6400800"/>
            <a:ext cx="9144000" cy="457200"/>
          </a:xfrm>
          <a:prstGeom prst="rect">
            <a:avLst/>
          </a:prstGeom>
          <a:solidFill>
            <a:srgbClr val="BD582C"/>
          </a:solidFill>
          <a:ln w="12700">
            <a:miter lim="400000"/>
          </a:ln>
        </p:spPr>
        <p:txBody>
          <a:bodyPr lIns="45719" rIns="45719"/>
          <a:lstStyle/>
          <a:p>
            <a:pPr/>
          </a:p>
        </p:txBody>
      </p:sp>
      <p:sp>
        <p:nvSpPr>
          <p:cNvPr id="129" name="Rectangle 8"/>
          <p:cNvSpPr/>
          <p:nvPr/>
        </p:nvSpPr>
        <p:spPr>
          <a:xfrm>
            <a:off x="0" y="6334125"/>
            <a:ext cx="9144000" cy="66675"/>
          </a:xfrm>
          <a:prstGeom prst="rect">
            <a:avLst/>
          </a:prstGeom>
          <a:solidFill>
            <a:srgbClr val="E48312"/>
          </a:solidFill>
          <a:ln w="12700">
            <a:miter lim="400000"/>
          </a:ln>
        </p:spPr>
        <p:txBody>
          <a:bodyPr lIns="45719" rIns="45719"/>
          <a:lstStyle/>
          <a:p>
            <a:pPr/>
          </a:p>
        </p:txBody>
      </p:sp>
      <p:sp>
        <p:nvSpPr>
          <p:cNvPr id="130" name="Straight Connector 9"/>
          <p:cNvSpPr/>
          <p:nvPr/>
        </p:nvSpPr>
        <p:spPr>
          <a:xfrm>
            <a:off x="895349" y="1738313"/>
            <a:ext cx="7475540" cy="1"/>
          </a:xfrm>
          <a:prstGeom prst="line">
            <a:avLst/>
          </a:prstGeom>
          <a:ln w="6350">
            <a:solidFill>
              <a:srgbClr val="808080"/>
            </a:solidFill>
          </a:ln>
        </p:spPr>
        <p:txBody>
          <a:bodyPr lIns="45719" rIns="45719"/>
          <a:lstStyle/>
          <a:p>
            <a:pPr/>
          </a:p>
        </p:txBody>
      </p:sp>
      <p:sp>
        <p:nvSpPr>
          <p:cNvPr id="131" name="نص العنوان"/>
          <p:cNvSpPr txBox="1"/>
          <p:nvPr>
            <p:ph type="title"/>
          </p:nvPr>
        </p:nvSpPr>
        <p:spPr>
          <a:xfrm>
            <a:off x="822960" y="286603"/>
            <a:ext cx="7543801" cy="1450758"/>
          </a:xfrm>
          <a:prstGeom prst="rect">
            <a:avLst/>
          </a:prstGeom>
        </p:spPr>
        <p:txBody>
          <a:bodyPr anchor="b"/>
          <a:lstStyle>
            <a:lvl1pPr algn="l">
              <a:lnSpc>
                <a:spcPct val="85000"/>
              </a:lnSpc>
              <a:defRPr spc="-50" sz="4800">
                <a:solidFill>
                  <a:srgbClr val="404040"/>
                </a:solidFill>
                <a:latin typeface="Calibri Light"/>
                <a:ea typeface="Calibri Light"/>
                <a:cs typeface="Calibri Light"/>
                <a:sym typeface="Calibri Light"/>
              </a:defRPr>
            </a:lvl1pPr>
          </a:lstStyle>
          <a:p>
            <a:pPr/>
            <a:r>
              <a:t>نص العنوان</a:t>
            </a:r>
          </a:p>
        </p:txBody>
      </p:sp>
      <p:sp>
        <p:nvSpPr>
          <p:cNvPr id="132" name="مستوى النص الأول…"/>
          <p:cNvSpPr txBox="1"/>
          <p:nvPr>
            <p:ph type="body" sz="half" idx="1"/>
          </p:nvPr>
        </p:nvSpPr>
        <p:spPr>
          <a:xfrm>
            <a:off x="822960" y="1845734"/>
            <a:ext cx="3703321" cy="4023360"/>
          </a:xfrm>
          <a:prstGeom prst="rect">
            <a:avLst/>
          </a:prstGeom>
        </p:spPr>
        <p:txBody>
          <a:bodyPr lIns="0" tIns="0" rIns="0" bIns="0">
            <a:normAutofit fontScale="100000" lnSpcReduction="0"/>
          </a:bodyPr>
          <a:lstStyle>
            <a:lvl1pPr marL="90488" indent="-90488" algn="l">
              <a:lnSpc>
                <a:spcPct val="90000"/>
              </a:lnSpc>
              <a:spcBef>
                <a:spcPts val="1200"/>
              </a:spcBef>
              <a:buClr>
                <a:srgbClr val="E48312"/>
              </a:buClr>
              <a:buFont typeface="Calibri"/>
              <a:buChar char=" "/>
              <a:defRPr sz="2000">
                <a:solidFill>
                  <a:srgbClr val="404040"/>
                </a:solidFill>
                <a:latin typeface="Calibri"/>
                <a:ea typeface="Calibri"/>
                <a:cs typeface="Calibri"/>
                <a:sym typeface="Calibri"/>
              </a:defRPr>
            </a:lvl1pPr>
            <a:lvl2pPr marL="402872" indent="-202847"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2pPr>
            <a:lvl3pPr marL="644979"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3pPr>
            <a:lvl4pPr marL="827541"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4pPr>
            <a:lvl5pPr marL="1010104"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133" name="رقم الشريحة"/>
          <p:cNvSpPr txBox="1"/>
          <p:nvPr>
            <p:ph type="sldNum" sz="quarter" idx="2"/>
          </p:nvPr>
        </p:nvSpPr>
        <p:spPr>
          <a:xfrm>
            <a:off x="8171275" y="6529227"/>
            <a:ext cx="237714" cy="225746"/>
          </a:xfrm>
          <a:prstGeom prst="rect">
            <a:avLst/>
          </a:prstGeom>
        </p:spPr>
        <p:txBody>
          <a:bodyPr anchor="ctr"/>
          <a:lstStyle>
            <a:lvl1pPr>
              <a:defRPr sz="1000">
                <a:solidFill>
                  <a:schemeClr val="accent3">
                    <a:lumOff val="44000"/>
                  </a:schemeClr>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bg>
      <p:bgPr>
        <a:solidFill>
          <a:schemeClr val="accent3">
            <a:lumOff val="44000"/>
          </a:schemeClr>
        </a:solidFill>
      </p:bgPr>
    </p:bg>
    <p:spTree>
      <p:nvGrpSpPr>
        <p:cNvPr id="1" name=""/>
        <p:cNvGrpSpPr/>
        <p:nvPr/>
      </p:nvGrpSpPr>
      <p:grpSpPr>
        <a:xfrm>
          <a:off x="0" y="0"/>
          <a:ext cx="0" cy="0"/>
          <a:chOff x="0" y="0"/>
          <a:chExt cx="0" cy="0"/>
        </a:xfrm>
      </p:grpSpPr>
      <p:sp>
        <p:nvSpPr>
          <p:cNvPr id="140" name="Rectangle 6"/>
          <p:cNvSpPr/>
          <p:nvPr/>
        </p:nvSpPr>
        <p:spPr>
          <a:xfrm>
            <a:off x="0" y="6400800"/>
            <a:ext cx="9144000" cy="457200"/>
          </a:xfrm>
          <a:prstGeom prst="rect">
            <a:avLst/>
          </a:prstGeom>
          <a:solidFill>
            <a:srgbClr val="BD582C"/>
          </a:solidFill>
          <a:ln w="12700">
            <a:miter lim="400000"/>
          </a:ln>
        </p:spPr>
        <p:txBody>
          <a:bodyPr lIns="45719" rIns="45719"/>
          <a:lstStyle/>
          <a:p>
            <a:pPr/>
          </a:p>
        </p:txBody>
      </p:sp>
      <p:sp>
        <p:nvSpPr>
          <p:cNvPr id="141" name="Rectangle 8"/>
          <p:cNvSpPr/>
          <p:nvPr/>
        </p:nvSpPr>
        <p:spPr>
          <a:xfrm>
            <a:off x="0" y="6334125"/>
            <a:ext cx="9144000" cy="66675"/>
          </a:xfrm>
          <a:prstGeom prst="rect">
            <a:avLst/>
          </a:prstGeom>
          <a:solidFill>
            <a:srgbClr val="E48312"/>
          </a:solidFill>
          <a:ln w="12700">
            <a:miter lim="400000"/>
          </a:ln>
        </p:spPr>
        <p:txBody>
          <a:bodyPr lIns="45719" rIns="45719"/>
          <a:lstStyle/>
          <a:p>
            <a:pPr/>
          </a:p>
        </p:txBody>
      </p:sp>
      <p:sp>
        <p:nvSpPr>
          <p:cNvPr id="142" name="Straight Connector 9"/>
          <p:cNvSpPr/>
          <p:nvPr/>
        </p:nvSpPr>
        <p:spPr>
          <a:xfrm>
            <a:off x="895349" y="1738313"/>
            <a:ext cx="7475540" cy="1"/>
          </a:xfrm>
          <a:prstGeom prst="line">
            <a:avLst/>
          </a:prstGeom>
          <a:ln w="6350">
            <a:solidFill>
              <a:srgbClr val="808080"/>
            </a:solidFill>
          </a:ln>
        </p:spPr>
        <p:txBody>
          <a:bodyPr lIns="45719" rIns="45719"/>
          <a:lstStyle/>
          <a:p>
            <a:pPr/>
          </a:p>
        </p:txBody>
      </p:sp>
      <p:sp>
        <p:nvSpPr>
          <p:cNvPr id="143" name="نص العنوان"/>
          <p:cNvSpPr txBox="1"/>
          <p:nvPr>
            <p:ph type="title"/>
          </p:nvPr>
        </p:nvSpPr>
        <p:spPr>
          <a:xfrm>
            <a:off x="822960" y="286603"/>
            <a:ext cx="7543801" cy="1450758"/>
          </a:xfrm>
          <a:prstGeom prst="rect">
            <a:avLst/>
          </a:prstGeom>
        </p:spPr>
        <p:txBody>
          <a:bodyPr anchor="b"/>
          <a:lstStyle>
            <a:lvl1pPr algn="l">
              <a:lnSpc>
                <a:spcPct val="85000"/>
              </a:lnSpc>
              <a:defRPr spc="-50" sz="4800">
                <a:solidFill>
                  <a:srgbClr val="404040"/>
                </a:solidFill>
                <a:latin typeface="Calibri Light"/>
                <a:ea typeface="Calibri Light"/>
                <a:cs typeface="Calibri Light"/>
                <a:sym typeface="Calibri Light"/>
              </a:defRPr>
            </a:lvl1pPr>
          </a:lstStyle>
          <a:p>
            <a:pPr/>
            <a:r>
              <a:t>نص العنوان</a:t>
            </a:r>
          </a:p>
        </p:txBody>
      </p:sp>
      <p:sp>
        <p:nvSpPr>
          <p:cNvPr id="144" name="مستوى النص الأول…"/>
          <p:cNvSpPr txBox="1"/>
          <p:nvPr>
            <p:ph type="body" sz="quarter" idx="1"/>
          </p:nvPr>
        </p:nvSpPr>
        <p:spPr>
          <a:xfrm>
            <a:off x="822960" y="1846052"/>
            <a:ext cx="3703321" cy="736283"/>
          </a:xfrm>
          <a:prstGeom prst="rect">
            <a:avLst/>
          </a:prstGeom>
        </p:spPr>
        <p:txBody>
          <a:bodyPr anchor="ctr">
            <a:normAutofit fontScale="100000" lnSpcReduction="0"/>
          </a:bodyPr>
          <a:lstStyle>
            <a:lvl1pPr marL="0" indent="0" algn="l">
              <a:lnSpc>
                <a:spcPct val="90000"/>
              </a:lnSpc>
              <a:spcBef>
                <a:spcPts val="1200"/>
              </a:spcBef>
              <a:buSzTx/>
              <a:buNone/>
              <a:defRPr cap="all" sz="2000">
                <a:solidFill>
                  <a:srgbClr val="637052"/>
                </a:solidFill>
                <a:latin typeface="Calibri"/>
                <a:ea typeface="Calibri"/>
                <a:cs typeface="Calibri"/>
                <a:sym typeface="Calibri"/>
              </a:defRPr>
            </a:lvl1pPr>
            <a:lvl2pPr marL="0" indent="457200" algn="l">
              <a:lnSpc>
                <a:spcPct val="90000"/>
              </a:lnSpc>
              <a:spcBef>
                <a:spcPts val="1200"/>
              </a:spcBef>
              <a:buSzTx/>
              <a:buNone/>
              <a:defRPr cap="all" sz="2000">
                <a:solidFill>
                  <a:srgbClr val="637052"/>
                </a:solidFill>
                <a:latin typeface="Calibri"/>
                <a:ea typeface="Calibri"/>
                <a:cs typeface="Calibri"/>
                <a:sym typeface="Calibri"/>
              </a:defRPr>
            </a:lvl2pPr>
            <a:lvl3pPr marL="0" indent="914400" algn="l">
              <a:lnSpc>
                <a:spcPct val="90000"/>
              </a:lnSpc>
              <a:spcBef>
                <a:spcPts val="1200"/>
              </a:spcBef>
              <a:buSzTx/>
              <a:buNone/>
              <a:defRPr cap="all" sz="2000">
                <a:solidFill>
                  <a:srgbClr val="637052"/>
                </a:solidFill>
                <a:latin typeface="Calibri"/>
                <a:ea typeface="Calibri"/>
                <a:cs typeface="Calibri"/>
                <a:sym typeface="Calibri"/>
              </a:defRPr>
            </a:lvl3pPr>
            <a:lvl4pPr marL="0" indent="1371600" algn="l">
              <a:lnSpc>
                <a:spcPct val="90000"/>
              </a:lnSpc>
              <a:spcBef>
                <a:spcPts val="1200"/>
              </a:spcBef>
              <a:buSzTx/>
              <a:buNone/>
              <a:defRPr cap="all" sz="2000">
                <a:solidFill>
                  <a:srgbClr val="637052"/>
                </a:solidFill>
                <a:latin typeface="Calibri"/>
                <a:ea typeface="Calibri"/>
                <a:cs typeface="Calibri"/>
                <a:sym typeface="Calibri"/>
              </a:defRPr>
            </a:lvl4pPr>
            <a:lvl5pPr marL="0" indent="1828800" algn="l">
              <a:lnSpc>
                <a:spcPct val="90000"/>
              </a:lnSpc>
              <a:spcBef>
                <a:spcPts val="1200"/>
              </a:spcBef>
              <a:buSzTx/>
              <a:buNone/>
              <a:defRPr cap="all" sz="2000">
                <a:solidFill>
                  <a:srgbClr val="637052"/>
                </a:solidFill>
                <a:latin typeface="Calibri"/>
                <a:ea typeface="Calibri"/>
                <a:cs typeface="Calibri"/>
                <a:sym typeface="Calibri"/>
              </a:defRPr>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145" name="Text Placeholder 4"/>
          <p:cNvSpPr/>
          <p:nvPr>
            <p:ph type="body" sz="quarter" idx="21"/>
          </p:nvPr>
        </p:nvSpPr>
        <p:spPr>
          <a:xfrm>
            <a:off x="4663440" y="1846052"/>
            <a:ext cx="3703321" cy="736283"/>
          </a:xfrm>
          <a:prstGeom prst="rect">
            <a:avLst/>
          </a:prstGeom>
        </p:spPr>
        <p:txBody>
          <a:bodyPr anchor="ctr">
            <a:normAutofit fontScale="100000" lnSpcReduction="0"/>
          </a:bodyPr>
          <a:lstStyle/>
          <a:p>
            <a:pPr marL="0" indent="0" algn="l" rtl="0">
              <a:lnSpc>
                <a:spcPct val="90000"/>
              </a:lnSpc>
              <a:spcBef>
                <a:spcPts val="1200"/>
              </a:spcBef>
              <a:buSzTx/>
              <a:buNone/>
              <a:defRPr cap="all" sz="2000">
                <a:solidFill>
                  <a:srgbClr val="637052"/>
                </a:solidFill>
                <a:latin typeface="Calibri"/>
                <a:ea typeface="Calibri"/>
                <a:cs typeface="Calibri"/>
                <a:sym typeface="Calibri"/>
              </a:defRPr>
            </a:pPr>
          </a:p>
        </p:txBody>
      </p:sp>
      <p:sp>
        <p:nvSpPr>
          <p:cNvPr id="146" name="رقم الشريحة"/>
          <p:cNvSpPr txBox="1"/>
          <p:nvPr>
            <p:ph type="sldNum" sz="quarter" idx="2"/>
          </p:nvPr>
        </p:nvSpPr>
        <p:spPr>
          <a:xfrm>
            <a:off x="8171275" y="6529227"/>
            <a:ext cx="237714" cy="225746"/>
          </a:xfrm>
          <a:prstGeom prst="rect">
            <a:avLst/>
          </a:prstGeom>
        </p:spPr>
        <p:txBody>
          <a:bodyPr anchor="ctr"/>
          <a:lstStyle>
            <a:lvl1pPr>
              <a:defRPr sz="1000">
                <a:solidFill>
                  <a:schemeClr val="accent3">
                    <a:lumOff val="44000"/>
                  </a:schemeClr>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bg>
      <p:bgPr>
        <a:solidFill>
          <a:schemeClr val="accent3">
            <a:lumOff val="44000"/>
          </a:schemeClr>
        </a:solidFill>
      </p:bgPr>
    </p:bg>
    <p:spTree>
      <p:nvGrpSpPr>
        <p:cNvPr id="1" name=""/>
        <p:cNvGrpSpPr/>
        <p:nvPr/>
      </p:nvGrpSpPr>
      <p:grpSpPr>
        <a:xfrm>
          <a:off x="0" y="0"/>
          <a:ext cx="0" cy="0"/>
          <a:chOff x="0" y="0"/>
          <a:chExt cx="0" cy="0"/>
        </a:xfrm>
      </p:grpSpPr>
      <p:sp>
        <p:nvSpPr>
          <p:cNvPr id="153" name="Rectangle 6"/>
          <p:cNvSpPr/>
          <p:nvPr/>
        </p:nvSpPr>
        <p:spPr>
          <a:xfrm>
            <a:off x="0" y="6400800"/>
            <a:ext cx="9144000" cy="457200"/>
          </a:xfrm>
          <a:prstGeom prst="rect">
            <a:avLst/>
          </a:prstGeom>
          <a:solidFill>
            <a:srgbClr val="BD582C"/>
          </a:solidFill>
          <a:ln w="12700">
            <a:miter lim="400000"/>
          </a:ln>
        </p:spPr>
        <p:txBody>
          <a:bodyPr lIns="45719" rIns="45719"/>
          <a:lstStyle/>
          <a:p>
            <a:pPr/>
          </a:p>
        </p:txBody>
      </p:sp>
      <p:sp>
        <p:nvSpPr>
          <p:cNvPr id="154" name="Rectangle 8"/>
          <p:cNvSpPr/>
          <p:nvPr/>
        </p:nvSpPr>
        <p:spPr>
          <a:xfrm>
            <a:off x="0" y="6334125"/>
            <a:ext cx="9144000" cy="66675"/>
          </a:xfrm>
          <a:prstGeom prst="rect">
            <a:avLst/>
          </a:prstGeom>
          <a:solidFill>
            <a:srgbClr val="E48312"/>
          </a:solidFill>
          <a:ln w="12700">
            <a:miter lim="400000"/>
          </a:ln>
        </p:spPr>
        <p:txBody>
          <a:bodyPr lIns="45719" rIns="45719"/>
          <a:lstStyle/>
          <a:p>
            <a:pPr/>
          </a:p>
        </p:txBody>
      </p:sp>
      <p:sp>
        <p:nvSpPr>
          <p:cNvPr id="155" name="Straight Connector 9"/>
          <p:cNvSpPr/>
          <p:nvPr/>
        </p:nvSpPr>
        <p:spPr>
          <a:xfrm>
            <a:off x="895349" y="1738313"/>
            <a:ext cx="7475540" cy="1"/>
          </a:xfrm>
          <a:prstGeom prst="line">
            <a:avLst/>
          </a:prstGeom>
          <a:ln w="6350">
            <a:solidFill>
              <a:srgbClr val="808080"/>
            </a:solidFill>
          </a:ln>
        </p:spPr>
        <p:txBody>
          <a:bodyPr lIns="45719" rIns="45719"/>
          <a:lstStyle/>
          <a:p>
            <a:pPr/>
          </a:p>
        </p:txBody>
      </p:sp>
      <p:sp>
        <p:nvSpPr>
          <p:cNvPr id="156" name="نص العنوان"/>
          <p:cNvSpPr txBox="1"/>
          <p:nvPr>
            <p:ph type="title"/>
          </p:nvPr>
        </p:nvSpPr>
        <p:spPr>
          <a:xfrm>
            <a:off x="822325" y="287338"/>
            <a:ext cx="7543800" cy="1449388"/>
          </a:xfrm>
          <a:prstGeom prst="rect">
            <a:avLst/>
          </a:prstGeom>
        </p:spPr>
        <p:txBody>
          <a:bodyPr anchor="b"/>
          <a:lstStyle>
            <a:lvl1pPr algn="l">
              <a:lnSpc>
                <a:spcPct val="85000"/>
              </a:lnSpc>
              <a:defRPr spc="-50" sz="4800">
                <a:solidFill>
                  <a:srgbClr val="404040"/>
                </a:solidFill>
                <a:latin typeface="Calibri Light"/>
                <a:ea typeface="Calibri Light"/>
                <a:cs typeface="Calibri Light"/>
                <a:sym typeface="Calibri Light"/>
              </a:defRPr>
            </a:lvl1pPr>
          </a:lstStyle>
          <a:p>
            <a:pPr/>
            <a:r>
              <a:t>نص العنوان</a:t>
            </a:r>
          </a:p>
        </p:txBody>
      </p:sp>
      <p:sp>
        <p:nvSpPr>
          <p:cNvPr id="157" name="رقم الشريحة"/>
          <p:cNvSpPr txBox="1"/>
          <p:nvPr>
            <p:ph type="sldNum" sz="quarter" idx="2"/>
          </p:nvPr>
        </p:nvSpPr>
        <p:spPr>
          <a:xfrm>
            <a:off x="8171275" y="6529227"/>
            <a:ext cx="237714" cy="225746"/>
          </a:xfrm>
          <a:prstGeom prst="rect">
            <a:avLst/>
          </a:prstGeom>
        </p:spPr>
        <p:txBody>
          <a:bodyPr anchor="ctr"/>
          <a:lstStyle>
            <a:lvl1pPr>
              <a:defRPr sz="1000">
                <a:solidFill>
                  <a:schemeClr val="accent3">
                    <a:lumOff val="44000"/>
                  </a:schemeClr>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bg>
      <p:bgPr>
        <a:solidFill>
          <a:schemeClr val="accent3">
            <a:lumOff val="44000"/>
          </a:schemeClr>
        </a:solidFill>
      </p:bgPr>
    </p:bg>
    <p:spTree>
      <p:nvGrpSpPr>
        <p:cNvPr id="1" name=""/>
        <p:cNvGrpSpPr/>
        <p:nvPr/>
      </p:nvGrpSpPr>
      <p:grpSpPr>
        <a:xfrm>
          <a:off x="0" y="0"/>
          <a:ext cx="0" cy="0"/>
          <a:chOff x="0" y="0"/>
          <a:chExt cx="0" cy="0"/>
        </a:xfrm>
      </p:grpSpPr>
      <p:sp>
        <p:nvSpPr>
          <p:cNvPr id="164" name="Rectangle 1"/>
          <p:cNvSpPr/>
          <p:nvPr/>
        </p:nvSpPr>
        <p:spPr>
          <a:xfrm>
            <a:off x="3175" y="6400800"/>
            <a:ext cx="9140825" cy="457200"/>
          </a:xfrm>
          <a:prstGeom prst="rect">
            <a:avLst/>
          </a:prstGeom>
          <a:solidFill>
            <a:srgbClr val="BD582C"/>
          </a:solidFill>
          <a:ln w="12700">
            <a:miter lim="400000"/>
          </a:ln>
        </p:spPr>
        <p:txBody>
          <a:bodyPr lIns="45719" rIns="45719"/>
          <a:lstStyle/>
          <a:p>
            <a:pPr/>
          </a:p>
        </p:txBody>
      </p:sp>
      <p:sp>
        <p:nvSpPr>
          <p:cNvPr id="165" name="Rectangle 2"/>
          <p:cNvSpPr/>
          <p:nvPr/>
        </p:nvSpPr>
        <p:spPr>
          <a:xfrm>
            <a:off x="-1" y="6334125"/>
            <a:ext cx="9142415" cy="63500"/>
          </a:xfrm>
          <a:prstGeom prst="rect">
            <a:avLst/>
          </a:prstGeom>
          <a:solidFill>
            <a:srgbClr val="E48312"/>
          </a:solidFill>
          <a:ln w="12700">
            <a:miter lim="400000"/>
          </a:ln>
        </p:spPr>
        <p:txBody>
          <a:bodyPr lIns="45719" rIns="45719"/>
          <a:lstStyle/>
          <a:p>
            <a:pPr/>
          </a:p>
        </p:txBody>
      </p:sp>
      <p:sp>
        <p:nvSpPr>
          <p:cNvPr id="166" name="رقم الشريحة"/>
          <p:cNvSpPr txBox="1"/>
          <p:nvPr>
            <p:ph type="sldNum" sz="quarter" idx="2"/>
          </p:nvPr>
        </p:nvSpPr>
        <p:spPr>
          <a:xfrm>
            <a:off x="8171275" y="6529227"/>
            <a:ext cx="237714" cy="225746"/>
          </a:xfrm>
          <a:prstGeom prst="rect">
            <a:avLst/>
          </a:prstGeom>
        </p:spPr>
        <p:txBody>
          <a:bodyPr anchor="ctr"/>
          <a:lstStyle>
            <a:lvl1pPr>
              <a:defRPr sz="1000">
                <a:solidFill>
                  <a:schemeClr val="accent3">
                    <a:lumOff val="44000"/>
                  </a:schemeClr>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bg>
      <p:bgPr>
        <a:solidFill>
          <a:schemeClr val="accent3">
            <a:lumOff val="44000"/>
          </a:schemeClr>
        </a:solidFill>
      </p:bgPr>
    </p:bg>
    <p:spTree>
      <p:nvGrpSpPr>
        <p:cNvPr id="1" name=""/>
        <p:cNvGrpSpPr/>
        <p:nvPr/>
      </p:nvGrpSpPr>
      <p:grpSpPr>
        <a:xfrm>
          <a:off x="0" y="0"/>
          <a:ext cx="0" cy="0"/>
          <a:chOff x="0" y="0"/>
          <a:chExt cx="0" cy="0"/>
        </a:xfrm>
      </p:grpSpPr>
      <p:sp>
        <p:nvSpPr>
          <p:cNvPr id="173" name="Rectangle 4"/>
          <p:cNvSpPr/>
          <p:nvPr/>
        </p:nvSpPr>
        <p:spPr>
          <a:xfrm>
            <a:off x="0" y="0"/>
            <a:ext cx="3038475" cy="6858000"/>
          </a:xfrm>
          <a:prstGeom prst="rect">
            <a:avLst/>
          </a:prstGeom>
          <a:solidFill>
            <a:srgbClr val="BD582C"/>
          </a:solidFill>
          <a:ln w="12700">
            <a:miter lim="400000"/>
          </a:ln>
        </p:spPr>
        <p:txBody>
          <a:bodyPr lIns="45719" rIns="45719"/>
          <a:lstStyle/>
          <a:p>
            <a:pPr/>
          </a:p>
        </p:txBody>
      </p:sp>
      <p:sp>
        <p:nvSpPr>
          <p:cNvPr id="174" name="Rectangle 5"/>
          <p:cNvSpPr/>
          <p:nvPr/>
        </p:nvSpPr>
        <p:spPr>
          <a:xfrm>
            <a:off x="3030538" y="0"/>
            <a:ext cx="47626" cy="6858000"/>
          </a:xfrm>
          <a:prstGeom prst="rect">
            <a:avLst/>
          </a:prstGeom>
          <a:solidFill>
            <a:srgbClr val="E48312"/>
          </a:solidFill>
          <a:ln w="12700">
            <a:miter lim="400000"/>
          </a:ln>
        </p:spPr>
        <p:txBody>
          <a:bodyPr lIns="45719" rIns="45719"/>
          <a:lstStyle/>
          <a:p>
            <a:pPr/>
          </a:p>
        </p:txBody>
      </p:sp>
      <p:sp>
        <p:nvSpPr>
          <p:cNvPr id="175" name="نص العنوان"/>
          <p:cNvSpPr txBox="1"/>
          <p:nvPr>
            <p:ph type="title"/>
          </p:nvPr>
        </p:nvSpPr>
        <p:spPr>
          <a:xfrm>
            <a:off x="342900" y="594359"/>
            <a:ext cx="2400300" cy="2286001"/>
          </a:xfrm>
          <a:prstGeom prst="rect">
            <a:avLst/>
          </a:prstGeom>
        </p:spPr>
        <p:txBody>
          <a:bodyPr anchor="b"/>
          <a:lstStyle>
            <a:lvl1pPr algn="l">
              <a:lnSpc>
                <a:spcPct val="85000"/>
              </a:lnSpc>
              <a:defRPr spc="-50" sz="3600">
                <a:solidFill>
                  <a:schemeClr val="accent3">
                    <a:lumOff val="44000"/>
                  </a:schemeClr>
                </a:solidFill>
                <a:latin typeface="Calibri Light"/>
                <a:ea typeface="Calibri Light"/>
                <a:cs typeface="Calibri Light"/>
                <a:sym typeface="Calibri Light"/>
              </a:defRPr>
            </a:lvl1pPr>
          </a:lstStyle>
          <a:p>
            <a:pPr/>
            <a:r>
              <a:t>نص العنوان</a:t>
            </a:r>
          </a:p>
        </p:txBody>
      </p:sp>
      <p:sp>
        <p:nvSpPr>
          <p:cNvPr id="176" name="مستوى النص الأول…"/>
          <p:cNvSpPr txBox="1"/>
          <p:nvPr>
            <p:ph type="body" idx="1"/>
          </p:nvPr>
        </p:nvSpPr>
        <p:spPr>
          <a:xfrm>
            <a:off x="3460236" y="731519"/>
            <a:ext cx="5009394" cy="5257801"/>
          </a:xfrm>
          <a:prstGeom prst="rect">
            <a:avLst/>
          </a:prstGeom>
        </p:spPr>
        <p:txBody>
          <a:bodyPr lIns="0" tIns="0" rIns="0" bIns="0">
            <a:normAutofit fontScale="100000" lnSpcReduction="0"/>
          </a:bodyPr>
          <a:lstStyle>
            <a:lvl1pPr marL="90488" indent="-90488" algn="l">
              <a:lnSpc>
                <a:spcPct val="90000"/>
              </a:lnSpc>
              <a:spcBef>
                <a:spcPts val="1200"/>
              </a:spcBef>
              <a:buClr>
                <a:srgbClr val="E48312"/>
              </a:buClr>
              <a:buFont typeface="Calibri"/>
              <a:buChar char=" "/>
              <a:defRPr sz="2000">
                <a:solidFill>
                  <a:srgbClr val="404040"/>
                </a:solidFill>
                <a:latin typeface="Calibri"/>
                <a:ea typeface="Calibri"/>
                <a:cs typeface="Calibri"/>
                <a:sym typeface="Calibri"/>
              </a:defRPr>
            </a:lvl1pPr>
            <a:lvl2pPr marL="402872" indent="-202847"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2pPr>
            <a:lvl3pPr marL="644979"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3pPr>
            <a:lvl4pPr marL="827541"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4pPr>
            <a:lvl5pPr marL="1010104" indent="-260804" algn="l">
              <a:lnSpc>
                <a:spcPct val="90000"/>
              </a:lnSpc>
              <a:spcBef>
                <a:spcPts val="1200"/>
              </a:spcBef>
              <a:buClr>
                <a:srgbClr val="E48312"/>
              </a:buClr>
              <a:buFont typeface="Calibri"/>
              <a:buChar char="◦"/>
              <a:defRPr sz="2000">
                <a:solidFill>
                  <a:srgbClr val="404040"/>
                </a:solidFill>
                <a:latin typeface="Calibri"/>
                <a:ea typeface="Calibri"/>
                <a:cs typeface="Calibri"/>
                <a:sym typeface="Calibri"/>
              </a:defRPr>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177" name="Text Placeholder 3"/>
          <p:cNvSpPr/>
          <p:nvPr>
            <p:ph type="body" sz="quarter" idx="21"/>
          </p:nvPr>
        </p:nvSpPr>
        <p:spPr>
          <a:xfrm>
            <a:off x="342900" y="2926079"/>
            <a:ext cx="2400300" cy="3379125"/>
          </a:xfrm>
          <a:prstGeom prst="rect">
            <a:avLst/>
          </a:prstGeom>
        </p:spPr>
        <p:txBody>
          <a:bodyPr>
            <a:normAutofit fontScale="100000" lnSpcReduction="0"/>
          </a:bodyPr>
          <a:lstStyle/>
          <a:p>
            <a:pPr marL="0" indent="0" algn="l" rtl="0">
              <a:lnSpc>
                <a:spcPct val="90000"/>
              </a:lnSpc>
              <a:spcBef>
                <a:spcPts val="1200"/>
              </a:spcBef>
              <a:buSzTx/>
              <a:buNone/>
              <a:defRPr sz="1500">
                <a:solidFill>
                  <a:schemeClr val="accent3">
                    <a:lumOff val="44000"/>
                  </a:schemeClr>
                </a:solidFill>
                <a:latin typeface="Calibri"/>
                <a:ea typeface="Calibri"/>
                <a:cs typeface="Calibri"/>
                <a:sym typeface="Calibri"/>
              </a:defRPr>
            </a:pPr>
          </a:p>
        </p:txBody>
      </p:sp>
      <p:sp>
        <p:nvSpPr>
          <p:cNvPr id="178" name="رقم الشريحة"/>
          <p:cNvSpPr txBox="1"/>
          <p:nvPr>
            <p:ph type="sldNum" sz="quarter" idx="2"/>
          </p:nvPr>
        </p:nvSpPr>
        <p:spPr>
          <a:xfrm>
            <a:off x="8171275" y="6529227"/>
            <a:ext cx="237714" cy="225746"/>
          </a:xfrm>
          <a:prstGeom prst="rect">
            <a:avLst/>
          </a:prstGeom>
        </p:spPr>
        <p:txBody>
          <a:bodyPr anchor="ctr"/>
          <a:lstStyle>
            <a:lvl1pPr>
              <a:defRPr sz="1000">
                <a:solidFill>
                  <a:srgbClr val="637052"/>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bg>
      <p:bgPr>
        <a:solidFill>
          <a:schemeClr val="accent3">
            <a:lumOff val="44000"/>
          </a:schemeClr>
        </a:solidFill>
      </p:bgPr>
    </p:bg>
    <p:spTree>
      <p:nvGrpSpPr>
        <p:cNvPr id="1" name=""/>
        <p:cNvGrpSpPr/>
        <p:nvPr/>
      </p:nvGrpSpPr>
      <p:grpSpPr>
        <a:xfrm>
          <a:off x="0" y="0"/>
          <a:ext cx="0" cy="0"/>
          <a:chOff x="0" y="0"/>
          <a:chExt cx="0" cy="0"/>
        </a:xfrm>
      </p:grpSpPr>
      <p:sp>
        <p:nvSpPr>
          <p:cNvPr id="185" name="Rectangle 4"/>
          <p:cNvSpPr/>
          <p:nvPr/>
        </p:nvSpPr>
        <p:spPr>
          <a:xfrm>
            <a:off x="-1" y="4953000"/>
            <a:ext cx="9142415" cy="1905000"/>
          </a:xfrm>
          <a:prstGeom prst="rect">
            <a:avLst/>
          </a:prstGeom>
          <a:solidFill>
            <a:srgbClr val="BD582C"/>
          </a:solidFill>
          <a:ln w="12700">
            <a:miter lim="400000"/>
          </a:ln>
        </p:spPr>
        <p:txBody>
          <a:bodyPr lIns="45719" rIns="45719"/>
          <a:lstStyle/>
          <a:p>
            <a:pPr/>
          </a:p>
        </p:txBody>
      </p:sp>
      <p:sp>
        <p:nvSpPr>
          <p:cNvPr id="186" name="Rectangle 5"/>
          <p:cNvSpPr/>
          <p:nvPr/>
        </p:nvSpPr>
        <p:spPr>
          <a:xfrm>
            <a:off x="-1" y="4914900"/>
            <a:ext cx="9142415" cy="63500"/>
          </a:xfrm>
          <a:prstGeom prst="rect">
            <a:avLst/>
          </a:prstGeom>
          <a:solidFill>
            <a:srgbClr val="E48312"/>
          </a:solidFill>
          <a:ln w="12700">
            <a:miter lim="400000"/>
          </a:ln>
        </p:spPr>
        <p:txBody>
          <a:bodyPr lIns="45719" rIns="45719"/>
          <a:lstStyle/>
          <a:p>
            <a:pPr/>
          </a:p>
        </p:txBody>
      </p:sp>
      <p:sp>
        <p:nvSpPr>
          <p:cNvPr id="187" name="نص العنوان"/>
          <p:cNvSpPr txBox="1"/>
          <p:nvPr>
            <p:ph type="title"/>
          </p:nvPr>
        </p:nvSpPr>
        <p:spPr>
          <a:xfrm>
            <a:off x="822960" y="5074920"/>
            <a:ext cx="7589520" cy="822961"/>
          </a:xfrm>
          <a:prstGeom prst="rect">
            <a:avLst/>
          </a:prstGeom>
        </p:spPr>
        <p:txBody>
          <a:bodyPr lIns="0" tIns="0" rIns="0" bIns="0" anchor="b"/>
          <a:lstStyle>
            <a:lvl1pPr algn="l">
              <a:lnSpc>
                <a:spcPct val="85000"/>
              </a:lnSpc>
              <a:defRPr spc="-50" sz="3600">
                <a:solidFill>
                  <a:schemeClr val="accent3">
                    <a:lumOff val="44000"/>
                  </a:schemeClr>
                </a:solidFill>
                <a:latin typeface="Calibri Light"/>
                <a:ea typeface="Calibri Light"/>
                <a:cs typeface="Calibri Light"/>
                <a:sym typeface="Calibri Light"/>
              </a:defRPr>
            </a:lvl1pPr>
          </a:lstStyle>
          <a:p>
            <a:pPr/>
            <a:r>
              <a:t>نص العنوان</a:t>
            </a:r>
          </a:p>
        </p:txBody>
      </p:sp>
      <p:sp>
        <p:nvSpPr>
          <p:cNvPr id="188" name="Picture Placeholder 2"/>
          <p:cNvSpPr/>
          <p:nvPr>
            <p:ph type="pic" idx="21"/>
          </p:nvPr>
        </p:nvSpPr>
        <p:spPr>
          <a:xfrm>
            <a:off x="11" y="0"/>
            <a:ext cx="9143991" cy="4915076"/>
          </a:xfrm>
          <a:prstGeom prst="rect">
            <a:avLst/>
          </a:prstGeom>
        </p:spPr>
        <p:txBody>
          <a:bodyPr lIns="91439" rIns="91439"/>
          <a:lstStyle/>
          <a:p>
            <a:pPr/>
          </a:p>
        </p:txBody>
      </p:sp>
      <p:sp>
        <p:nvSpPr>
          <p:cNvPr id="189" name="مستوى النص الأول…"/>
          <p:cNvSpPr txBox="1"/>
          <p:nvPr>
            <p:ph type="body" sz="quarter" idx="1"/>
          </p:nvPr>
        </p:nvSpPr>
        <p:spPr>
          <a:xfrm>
            <a:off x="822958" y="5907023"/>
            <a:ext cx="7589521" cy="594361"/>
          </a:xfrm>
          <a:prstGeom prst="rect">
            <a:avLst/>
          </a:prstGeom>
        </p:spPr>
        <p:txBody>
          <a:bodyPr lIns="0" tIns="0" rIns="0" bIns="0">
            <a:normAutofit fontScale="100000" lnSpcReduction="0"/>
          </a:bodyPr>
          <a:lstStyle>
            <a:lvl1pPr marL="0" indent="0" algn="l">
              <a:lnSpc>
                <a:spcPct val="90000"/>
              </a:lnSpc>
              <a:spcBef>
                <a:spcPts val="600"/>
              </a:spcBef>
              <a:buSzTx/>
              <a:buNone/>
              <a:defRPr sz="1500">
                <a:solidFill>
                  <a:schemeClr val="accent3">
                    <a:lumOff val="44000"/>
                  </a:schemeClr>
                </a:solidFill>
                <a:latin typeface="Calibri"/>
                <a:ea typeface="Calibri"/>
                <a:cs typeface="Calibri"/>
                <a:sym typeface="Calibri"/>
              </a:defRPr>
            </a:lvl1pPr>
            <a:lvl2pPr marL="0" indent="457200" algn="l">
              <a:lnSpc>
                <a:spcPct val="90000"/>
              </a:lnSpc>
              <a:spcBef>
                <a:spcPts val="600"/>
              </a:spcBef>
              <a:buSzTx/>
              <a:buNone/>
              <a:defRPr sz="1500">
                <a:solidFill>
                  <a:schemeClr val="accent3">
                    <a:lumOff val="44000"/>
                  </a:schemeClr>
                </a:solidFill>
                <a:latin typeface="Calibri"/>
                <a:ea typeface="Calibri"/>
                <a:cs typeface="Calibri"/>
                <a:sym typeface="Calibri"/>
              </a:defRPr>
            </a:lvl2pPr>
            <a:lvl3pPr marL="0" indent="914400" algn="l">
              <a:lnSpc>
                <a:spcPct val="90000"/>
              </a:lnSpc>
              <a:spcBef>
                <a:spcPts val="600"/>
              </a:spcBef>
              <a:buSzTx/>
              <a:buNone/>
              <a:defRPr sz="1500">
                <a:solidFill>
                  <a:schemeClr val="accent3">
                    <a:lumOff val="44000"/>
                  </a:schemeClr>
                </a:solidFill>
                <a:latin typeface="Calibri"/>
                <a:ea typeface="Calibri"/>
                <a:cs typeface="Calibri"/>
                <a:sym typeface="Calibri"/>
              </a:defRPr>
            </a:lvl3pPr>
            <a:lvl4pPr marL="0" indent="1371600" algn="l">
              <a:lnSpc>
                <a:spcPct val="90000"/>
              </a:lnSpc>
              <a:spcBef>
                <a:spcPts val="600"/>
              </a:spcBef>
              <a:buSzTx/>
              <a:buNone/>
              <a:defRPr sz="1500">
                <a:solidFill>
                  <a:schemeClr val="accent3">
                    <a:lumOff val="44000"/>
                  </a:schemeClr>
                </a:solidFill>
                <a:latin typeface="Calibri"/>
                <a:ea typeface="Calibri"/>
                <a:cs typeface="Calibri"/>
                <a:sym typeface="Calibri"/>
              </a:defRPr>
            </a:lvl4pPr>
            <a:lvl5pPr marL="0" indent="1828800" algn="l">
              <a:lnSpc>
                <a:spcPct val="90000"/>
              </a:lnSpc>
              <a:spcBef>
                <a:spcPts val="600"/>
              </a:spcBef>
              <a:buSzTx/>
              <a:buNone/>
              <a:defRPr sz="1500">
                <a:solidFill>
                  <a:schemeClr val="accent3">
                    <a:lumOff val="44000"/>
                  </a:schemeClr>
                </a:solidFill>
                <a:latin typeface="Calibri"/>
                <a:ea typeface="Calibri"/>
                <a:cs typeface="Calibri"/>
                <a:sym typeface="Calibri"/>
              </a:defRPr>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190" name="رقم الشريحة"/>
          <p:cNvSpPr txBox="1"/>
          <p:nvPr>
            <p:ph type="sldNum" sz="quarter" idx="2"/>
          </p:nvPr>
        </p:nvSpPr>
        <p:spPr>
          <a:xfrm>
            <a:off x="8171275" y="6529227"/>
            <a:ext cx="237714" cy="225746"/>
          </a:xfrm>
          <a:prstGeom prst="rect">
            <a:avLst/>
          </a:prstGeom>
        </p:spPr>
        <p:txBody>
          <a:bodyPr anchor="ctr"/>
          <a:lstStyle>
            <a:lvl1pPr>
              <a:defRPr sz="1000">
                <a:solidFill>
                  <a:schemeClr val="accent3">
                    <a:lumOff val="44000"/>
                  </a:schemeClr>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نص العنوان"/>
          <p:cNvSpPr txBox="1"/>
          <p:nvPr>
            <p:ph type="title"/>
          </p:nvPr>
        </p:nvSpPr>
        <p:spPr>
          <a:prstGeom prst="rect">
            <a:avLst/>
          </a:prstGeom>
        </p:spPr>
        <p:txBody>
          <a:bodyPr/>
          <a:lstStyle/>
          <a:p>
            <a:pPr/>
            <a:r>
              <a:t>نص العنوان</a:t>
            </a:r>
          </a:p>
        </p:txBody>
      </p:sp>
      <p:sp>
        <p:nvSpPr>
          <p:cNvPr id="21" name="مستوى النص الأول…"/>
          <p:cNvSpPr txBox="1"/>
          <p:nvPr>
            <p:ph type="body" idx="1"/>
          </p:nvPr>
        </p:nvSpPr>
        <p:spPr>
          <a:xfrm>
            <a:off x="685800" y="1981200"/>
            <a:ext cx="7772400" cy="4114800"/>
          </a:xfrm>
          <a:prstGeom prst="rect">
            <a:avLst/>
          </a:prstGeom>
        </p:spPr>
        <p:txBody>
          <a:bodyPr>
            <a:normAutofit fontScale="100000" lnSpcReduction="0"/>
          </a:body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22"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نص العنوان"/>
          <p:cNvSpPr txBox="1"/>
          <p:nvPr>
            <p:ph type="title"/>
          </p:nvPr>
        </p:nvSpPr>
        <p:spPr>
          <a:xfrm>
            <a:off x="623887" y="1709738"/>
            <a:ext cx="7886701" cy="2852737"/>
          </a:xfrm>
          <a:prstGeom prst="rect">
            <a:avLst/>
          </a:prstGeom>
        </p:spPr>
        <p:txBody>
          <a:bodyPr anchor="b"/>
          <a:lstStyle>
            <a:lvl1pPr>
              <a:defRPr sz="6000"/>
            </a:lvl1pPr>
          </a:lstStyle>
          <a:p>
            <a:pPr/>
            <a:r>
              <a:t>نص العنوان</a:t>
            </a:r>
          </a:p>
        </p:txBody>
      </p:sp>
      <p:sp>
        <p:nvSpPr>
          <p:cNvPr id="30" name="مستوى النص الأول…"/>
          <p:cNvSpPr txBox="1"/>
          <p:nvPr>
            <p:ph type="body" sz="quarter" idx="1"/>
          </p:nvPr>
        </p:nvSpPr>
        <p:spPr>
          <a:xfrm>
            <a:off x="623887" y="4589462"/>
            <a:ext cx="7886701" cy="1500188"/>
          </a:xfrm>
          <a:prstGeom prst="rect">
            <a:avLst/>
          </a:prstGeom>
        </p:spPr>
        <p:txBody>
          <a:bodyPr>
            <a:normAutofit fontScale="100000" lnSpcReduction="0"/>
          </a:bodyPr>
          <a:lstStyle>
            <a:lvl1pPr marL="0" indent="0">
              <a:spcBef>
                <a:spcPts val="500"/>
              </a:spcBef>
              <a:buSzTx/>
              <a:buNone/>
              <a:defRPr sz="2400"/>
            </a:lvl1pPr>
            <a:lvl2pPr marL="0" indent="457200">
              <a:spcBef>
                <a:spcPts val="500"/>
              </a:spcBef>
              <a:buSzTx/>
              <a:buNone/>
              <a:defRPr sz="2400"/>
            </a:lvl2pPr>
            <a:lvl3pPr marL="0" indent="914400">
              <a:spcBef>
                <a:spcPts val="500"/>
              </a:spcBef>
              <a:buSzTx/>
              <a:buNone/>
              <a:defRPr sz="2400"/>
            </a:lvl3pPr>
            <a:lvl4pPr marL="0" indent="1371600">
              <a:spcBef>
                <a:spcPts val="500"/>
              </a:spcBef>
              <a:buSzTx/>
              <a:buNone/>
              <a:defRPr sz="2400"/>
            </a:lvl4pPr>
            <a:lvl5pPr marL="0" indent="1828800">
              <a:spcBef>
                <a:spcPts val="500"/>
              </a:spcBef>
              <a:buSzTx/>
              <a:buNone/>
              <a:defRPr sz="2400"/>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31"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نص العنوان"/>
          <p:cNvSpPr txBox="1"/>
          <p:nvPr>
            <p:ph type="title"/>
          </p:nvPr>
        </p:nvSpPr>
        <p:spPr>
          <a:prstGeom prst="rect">
            <a:avLst/>
          </a:prstGeom>
        </p:spPr>
        <p:txBody>
          <a:bodyPr/>
          <a:lstStyle/>
          <a:p>
            <a:pPr/>
            <a:r>
              <a:t>نص العنوان</a:t>
            </a:r>
          </a:p>
        </p:txBody>
      </p:sp>
      <p:sp>
        <p:nvSpPr>
          <p:cNvPr id="39" name="مستوى النص الأول…"/>
          <p:cNvSpPr txBox="1"/>
          <p:nvPr>
            <p:ph type="body" sz="half" idx="1"/>
          </p:nvPr>
        </p:nvSpPr>
        <p:spPr>
          <a:xfrm>
            <a:off x="685800" y="1981200"/>
            <a:ext cx="3810000" cy="4114800"/>
          </a:xfrm>
          <a:prstGeom prst="rect">
            <a:avLst/>
          </a:prstGeom>
        </p:spPr>
        <p:txBody>
          <a:bodyPr>
            <a:normAutofit fontScale="100000" lnSpcReduction="0"/>
          </a:body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40"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نص العنوان"/>
          <p:cNvSpPr txBox="1"/>
          <p:nvPr>
            <p:ph type="title"/>
          </p:nvPr>
        </p:nvSpPr>
        <p:spPr>
          <a:xfrm>
            <a:off x="630237" y="365125"/>
            <a:ext cx="7886701" cy="1325563"/>
          </a:xfrm>
          <a:prstGeom prst="rect">
            <a:avLst/>
          </a:prstGeom>
        </p:spPr>
        <p:txBody>
          <a:bodyPr/>
          <a:lstStyle/>
          <a:p>
            <a:pPr/>
            <a:r>
              <a:t>نص العنوان</a:t>
            </a:r>
          </a:p>
        </p:txBody>
      </p:sp>
      <p:sp>
        <p:nvSpPr>
          <p:cNvPr id="48" name="مستوى النص الأول…"/>
          <p:cNvSpPr txBox="1"/>
          <p:nvPr>
            <p:ph type="body" sz="quarter" idx="1"/>
          </p:nvPr>
        </p:nvSpPr>
        <p:spPr>
          <a:xfrm>
            <a:off x="630237" y="1681163"/>
            <a:ext cx="3868739" cy="823913"/>
          </a:xfrm>
          <a:prstGeom prst="rect">
            <a:avLst/>
          </a:prstGeom>
        </p:spPr>
        <p:txBody>
          <a:bodyPr anchor="b">
            <a:normAutofit fontScale="100000" lnSpcReduction="0"/>
          </a:bodyPr>
          <a:lstStyle>
            <a:lvl1pPr marL="0" indent="0">
              <a:spcBef>
                <a:spcPts val="500"/>
              </a:spcBef>
              <a:buSzTx/>
              <a:buNone/>
              <a:defRPr b="1" sz="2400"/>
            </a:lvl1pPr>
            <a:lvl2pPr marL="0" indent="457200">
              <a:spcBef>
                <a:spcPts val="500"/>
              </a:spcBef>
              <a:buSzTx/>
              <a:buNone/>
              <a:defRPr b="1" sz="2400"/>
            </a:lvl2pPr>
            <a:lvl3pPr marL="0" indent="914400">
              <a:spcBef>
                <a:spcPts val="500"/>
              </a:spcBef>
              <a:buSzTx/>
              <a:buNone/>
              <a:defRPr b="1" sz="2400"/>
            </a:lvl3pPr>
            <a:lvl4pPr marL="0" indent="1371600">
              <a:spcBef>
                <a:spcPts val="500"/>
              </a:spcBef>
              <a:buSzTx/>
              <a:buNone/>
              <a:defRPr b="1" sz="2400"/>
            </a:lvl4pPr>
            <a:lvl5pPr marL="0" indent="1828800">
              <a:spcBef>
                <a:spcPts val="500"/>
              </a:spcBef>
              <a:buSzTx/>
              <a:buNone/>
              <a:defRPr b="1" sz="2400"/>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49" name="Text Placeholder 4"/>
          <p:cNvSpPr/>
          <p:nvPr>
            <p:ph type="body" sz="quarter" idx="21"/>
          </p:nvPr>
        </p:nvSpPr>
        <p:spPr>
          <a:xfrm>
            <a:off x="4629150" y="1681163"/>
            <a:ext cx="3887788" cy="823913"/>
          </a:xfrm>
          <a:prstGeom prst="rect">
            <a:avLst/>
          </a:prstGeom>
        </p:spPr>
        <p:txBody>
          <a:bodyPr anchor="b">
            <a:normAutofit fontScale="100000" lnSpcReduction="0"/>
          </a:bodyPr>
          <a:lstStyle/>
          <a:p>
            <a:pPr marL="0" indent="0" rtl="0">
              <a:spcBef>
                <a:spcPts val="500"/>
              </a:spcBef>
              <a:buSzTx/>
              <a:buNone/>
              <a:defRPr b="1" sz="2400"/>
            </a:pPr>
          </a:p>
        </p:txBody>
      </p:sp>
      <p:sp>
        <p:nvSpPr>
          <p:cNvPr id="50"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نص العنوان"/>
          <p:cNvSpPr txBox="1"/>
          <p:nvPr>
            <p:ph type="title"/>
          </p:nvPr>
        </p:nvSpPr>
        <p:spPr>
          <a:prstGeom prst="rect">
            <a:avLst/>
          </a:prstGeom>
        </p:spPr>
        <p:txBody>
          <a:bodyPr/>
          <a:lstStyle/>
          <a:p>
            <a:pPr/>
            <a:r>
              <a:t>نص العنوان</a:t>
            </a:r>
          </a:p>
        </p:txBody>
      </p:sp>
      <p:sp>
        <p:nvSpPr>
          <p:cNvPr id="58"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نص العنوان"/>
          <p:cNvSpPr txBox="1"/>
          <p:nvPr>
            <p:ph type="title"/>
          </p:nvPr>
        </p:nvSpPr>
        <p:spPr>
          <a:xfrm>
            <a:off x="630237" y="457200"/>
            <a:ext cx="2949576" cy="1600200"/>
          </a:xfrm>
          <a:prstGeom prst="rect">
            <a:avLst/>
          </a:prstGeom>
        </p:spPr>
        <p:txBody>
          <a:bodyPr anchor="b"/>
          <a:lstStyle>
            <a:lvl1pPr>
              <a:defRPr sz="3200"/>
            </a:lvl1pPr>
          </a:lstStyle>
          <a:p>
            <a:pPr/>
            <a:r>
              <a:t>نص العنوان</a:t>
            </a:r>
          </a:p>
        </p:txBody>
      </p:sp>
      <p:sp>
        <p:nvSpPr>
          <p:cNvPr id="73" name="مستوى النص الأول…"/>
          <p:cNvSpPr txBox="1"/>
          <p:nvPr>
            <p:ph type="body" sz="half" idx="1"/>
          </p:nvPr>
        </p:nvSpPr>
        <p:spPr>
          <a:xfrm>
            <a:off x="3887787" y="987425"/>
            <a:ext cx="4629151" cy="4873625"/>
          </a:xfrm>
          <a:prstGeom prst="rect">
            <a:avLst/>
          </a:prstGeom>
        </p:spPr>
        <p:txBody>
          <a:bodyPr>
            <a:normAutofit fontScale="100000" lnSpcReduction="0"/>
          </a:body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74" name="Text Placeholder 3"/>
          <p:cNvSpPr/>
          <p:nvPr>
            <p:ph type="body" sz="quarter" idx="21"/>
          </p:nvPr>
        </p:nvSpPr>
        <p:spPr>
          <a:xfrm>
            <a:off x="630237" y="2057400"/>
            <a:ext cx="2949576" cy="3811588"/>
          </a:xfrm>
          <a:prstGeom prst="rect">
            <a:avLst/>
          </a:prstGeom>
        </p:spPr>
        <p:txBody>
          <a:bodyPr>
            <a:normAutofit fontScale="100000" lnSpcReduction="0"/>
          </a:bodyPr>
          <a:lstStyle/>
          <a:p>
            <a:pPr marL="0" indent="0" rtl="0">
              <a:spcBef>
                <a:spcPts val="300"/>
              </a:spcBef>
              <a:buSzTx/>
              <a:buNone/>
              <a:defRPr sz="1600"/>
            </a:pPr>
          </a:p>
        </p:txBody>
      </p:sp>
      <p:sp>
        <p:nvSpPr>
          <p:cNvPr id="75"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نص العنوان"/>
          <p:cNvSpPr txBox="1"/>
          <p:nvPr>
            <p:ph type="title"/>
          </p:nvPr>
        </p:nvSpPr>
        <p:spPr>
          <a:xfrm>
            <a:off x="630237" y="457200"/>
            <a:ext cx="2949576" cy="1600200"/>
          </a:xfrm>
          <a:prstGeom prst="rect">
            <a:avLst/>
          </a:prstGeom>
        </p:spPr>
        <p:txBody>
          <a:bodyPr anchor="b"/>
          <a:lstStyle>
            <a:lvl1pPr>
              <a:defRPr sz="3200"/>
            </a:lvl1pPr>
          </a:lstStyle>
          <a:p>
            <a:pPr/>
            <a:r>
              <a:t>نص العنوان</a:t>
            </a:r>
          </a:p>
        </p:txBody>
      </p:sp>
      <p:sp>
        <p:nvSpPr>
          <p:cNvPr id="83" name="Picture Placeholder 2"/>
          <p:cNvSpPr/>
          <p:nvPr>
            <p:ph type="pic" sz="half" idx="21"/>
          </p:nvPr>
        </p:nvSpPr>
        <p:spPr>
          <a:xfrm>
            <a:off x="3887787" y="987425"/>
            <a:ext cx="4629151" cy="4873625"/>
          </a:xfrm>
          <a:prstGeom prst="rect">
            <a:avLst/>
          </a:prstGeom>
        </p:spPr>
        <p:txBody>
          <a:bodyPr lIns="91439" rIns="91439"/>
          <a:lstStyle/>
          <a:p>
            <a:pPr/>
          </a:p>
        </p:txBody>
      </p:sp>
      <p:sp>
        <p:nvSpPr>
          <p:cNvPr id="84" name="مستوى النص الأول…"/>
          <p:cNvSpPr txBox="1"/>
          <p:nvPr>
            <p:ph type="body" sz="quarter" idx="1"/>
          </p:nvPr>
        </p:nvSpPr>
        <p:spPr>
          <a:xfrm>
            <a:off x="630237" y="2057400"/>
            <a:ext cx="2949576" cy="3811588"/>
          </a:xfrm>
          <a:prstGeom prst="rect">
            <a:avLst/>
          </a:prstGeom>
        </p:spPr>
        <p:txBody>
          <a:bodyPr>
            <a:normAutofit fontScale="100000" lnSpcReduction="0"/>
          </a:bodyPr>
          <a:lstStyle>
            <a:lvl1pPr marL="0" indent="0">
              <a:spcBef>
                <a:spcPts val="300"/>
              </a:spcBef>
              <a:buSzTx/>
              <a:buNone/>
              <a:defRPr sz="1600"/>
            </a:lvl1pPr>
            <a:lvl2pPr marL="0" indent="457200">
              <a:spcBef>
                <a:spcPts val="300"/>
              </a:spcBef>
              <a:buSzTx/>
              <a:buNone/>
              <a:defRPr sz="1600"/>
            </a:lvl2pPr>
            <a:lvl3pPr marL="0" indent="914400">
              <a:spcBef>
                <a:spcPts val="300"/>
              </a:spcBef>
              <a:buSzTx/>
              <a:buNone/>
              <a:defRPr sz="1600"/>
            </a:lvl3pPr>
            <a:lvl4pPr marL="0" indent="1371600">
              <a:spcBef>
                <a:spcPts val="300"/>
              </a:spcBef>
              <a:buSzTx/>
              <a:buNone/>
              <a:defRPr sz="1600"/>
            </a:lvl4pPr>
            <a:lvl5pPr marL="0" indent="1828800">
              <a:spcBef>
                <a:spcPts val="300"/>
              </a:spcBef>
              <a:buSzTx/>
              <a:buNone/>
              <a:defRPr sz="1600"/>
            </a:lvl5pPr>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85" name="رقم الشريحة"/>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 Id="rId19" Type="http://schemas.openxmlformats.org/officeDocument/2006/relationships/slideLayout" Target="../slideLayouts/slideLayout17.xml"/><Relationship Id="rId20"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نص العنوان"/>
          <p:cNvSpPr txBox="1"/>
          <p:nvPr>
            <p:ph type="title"/>
          </p:nvPr>
        </p:nvSpPr>
        <p:spPr>
          <a:xfrm>
            <a:off x="685800" y="609600"/>
            <a:ext cx="7772400" cy="11430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نص العنوان</a:t>
            </a:r>
          </a:p>
        </p:txBody>
      </p:sp>
      <p:sp>
        <p:nvSpPr>
          <p:cNvPr id="3" name="مستوى النص الأول…"/>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مستوى النص الأول</a:t>
            </a:r>
          </a:p>
          <a:p>
            <a:pPr lvl="1"/>
            <a:r>
              <a:t>مستوى النص الثاني</a:t>
            </a:r>
          </a:p>
          <a:p>
            <a:pPr lvl="2"/>
            <a:r>
              <a:t>مستوى النص الثالث</a:t>
            </a:r>
          </a:p>
          <a:p>
            <a:pPr lvl="3"/>
            <a:r>
              <a:t>مستوى النص الرابع</a:t>
            </a:r>
          </a:p>
          <a:p>
            <a:pPr lvl="4"/>
            <a:r>
              <a:t>مستوى النص الخامس</a:t>
            </a:r>
          </a:p>
        </p:txBody>
      </p:sp>
      <p:sp>
        <p:nvSpPr>
          <p:cNvPr id="4" name="رقم الشريحة"/>
          <p:cNvSpPr txBox="1"/>
          <p:nvPr>
            <p:ph type="sldNum" sz="quarter" idx="2"/>
          </p:nvPr>
        </p:nvSpPr>
        <p:spPr>
          <a:xfrm>
            <a:off x="8167057" y="6248400"/>
            <a:ext cx="291143" cy="287087"/>
          </a:xfrm>
          <a:prstGeom prst="rect">
            <a:avLst/>
          </a:prstGeom>
          <a:ln w="12700">
            <a:miter lim="400000"/>
          </a:ln>
        </p:spPr>
        <p:txBody>
          <a:bodyPr wrap="none" lIns="45719" rIns="45719">
            <a:spAutoFit/>
          </a:bodyPr>
          <a:lstStyle>
            <a:lvl1pPr algn="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Lst>
  <p:transition xmlns:p14="http://schemas.microsoft.com/office/powerpoint/2010/main" spd="med" advClick="1"/>
  <p:txStyles>
    <p:titleStyle>
      <a:lvl1pPr marL="0" marR="0" indent="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1pPr>
      <a:lvl2pPr marL="0" marR="0" indent="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2pPr>
      <a:lvl3pPr marL="0" marR="0" indent="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3pPr>
      <a:lvl4pPr marL="0" marR="0" indent="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4pPr>
      <a:lvl5pPr marL="0" marR="0" indent="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5pPr>
      <a:lvl6pPr marL="0" marR="0" indent="45720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6pPr>
      <a:lvl7pPr marL="0" marR="0" indent="91440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7pPr>
      <a:lvl8pPr marL="0" marR="0" indent="137160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8pPr>
      <a:lvl9pPr marL="0" marR="0" indent="1828800" algn="ctr" defTabSz="914400" rtl="1"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9pPr>
    </p:titleStyle>
    <p:bodyStyle>
      <a:lvl1pPr marL="342900" marR="0" indent="-342900"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1pPr>
      <a:lvl2pPr marL="783771" marR="0" indent="-326571"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2pPr>
      <a:lvl3pPr marL="1219200" marR="0" indent="-304800"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3pPr>
      <a:lvl4pPr marL="1737360" marR="0" indent="-365760"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4pPr>
      <a:lvl5pPr marL="2194560" marR="0" indent="-365760"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5pPr>
      <a:lvl6pPr marL="2692400" marR="0" indent="-406400"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6pPr>
      <a:lvl7pPr marL="3149600" marR="0" indent="-406400"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7pPr>
      <a:lvl8pPr marL="3606800" marR="0" indent="-406400"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8pPr>
      <a:lvl9pPr marL="4064000" marR="0" indent="-406400" algn="r" defTabSz="914400" rtl="1"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9pPr>
    </p:bodyStyle>
    <p:otherStyle>
      <a:lvl1pPr marL="0" marR="0" indent="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1pPr>
      <a:lvl2pPr marL="0" marR="0" indent="45720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2pPr>
      <a:lvl3pPr marL="0" marR="0" indent="91440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3pPr>
      <a:lvl4pPr marL="0" marR="0" indent="137160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4pPr>
      <a:lvl5pPr marL="0" marR="0" indent="182880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5pPr>
      <a:lvl6pPr marL="0" marR="0" indent="228600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6pPr>
      <a:lvl7pPr marL="0" marR="0" indent="274320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7pPr>
      <a:lvl8pPr marL="0" marR="0" indent="320040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8pPr>
      <a:lvl9pPr marL="0" marR="0" indent="3657600" algn="r" defTabSz="914400" rtl="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itle 1"/>
          <p:cNvSpPr txBox="1"/>
          <p:nvPr>
            <p:ph type="title"/>
          </p:nvPr>
        </p:nvSpPr>
        <p:spPr>
          <a:xfrm>
            <a:off x="822325" y="260350"/>
            <a:ext cx="7543800" cy="1512888"/>
          </a:xfrm>
          <a:prstGeom prst="rect">
            <a:avLst/>
          </a:prstGeom>
        </p:spPr>
        <p:txBody>
          <a:bodyPr/>
          <a:lstStyle/>
          <a:p>
            <a:pPr algn="ctr" rtl="0">
              <a:defRPr b="1" spc="-100" sz="3600">
                <a:solidFill>
                  <a:srgbClr val="8E4221"/>
                </a:solidFill>
                <a:latin typeface="Times New Roman"/>
                <a:ea typeface="Times New Roman"/>
                <a:cs typeface="Times New Roman"/>
                <a:sym typeface="Times New Roman"/>
              </a:defRPr>
            </a:pPr>
            <a:r>
              <a:t>Regulation of arterial blood pressure</a:t>
            </a:r>
            <a:br/>
          </a:p>
        </p:txBody>
      </p:sp>
      <p:sp>
        <p:nvSpPr>
          <p:cNvPr id="200" name="Content Placeholder 2"/>
          <p:cNvSpPr txBox="1"/>
          <p:nvPr>
            <p:ph type="body" idx="1"/>
          </p:nvPr>
        </p:nvSpPr>
        <p:spPr>
          <a:xfrm>
            <a:off x="250825" y="2274888"/>
            <a:ext cx="8785225" cy="3890963"/>
          </a:xfrm>
          <a:prstGeom prst="rect">
            <a:avLst/>
          </a:prstGeom>
        </p:spPr>
        <p:txBody>
          <a:bodyPr/>
          <a:lstStyle/>
          <a:p>
            <a:pPr marL="91439" indent="-91439" algn="ctr" rtl="0">
              <a:lnSpc>
                <a:spcPct val="150000"/>
              </a:lnSpc>
              <a:defRPr b="1" i="1" sz="2400">
                <a:solidFill>
                  <a:srgbClr val="8E4221"/>
                </a:solidFill>
              </a:defRPr>
            </a:pPr>
          </a:p>
          <a:p>
            <a:pPr marL="0" indent="0" algn="ctr" rtl="0">
              <a:lnSpc>
                <a:spcPct val="150000"/>
              </a:lnSpc>
              <a:buSzTx/>
              <a:buNone/>
              <a:defRPr b="1" i="1" sz="2400">
                <a:solidFill>
                  <a:srgbClr val="8E4221"/>
                </a:solidFill>
              </a:defRPr>
            </a:pPr>
            <a:r>
              <a:t>By</a:t>
            </a:r>
            <a:r>
              <a:rPr sz="3200">
                <a:solidFill>
                  <a:srgbClr val="AB620D"/>
                </a:solidFill>
              </a:rPr>
              <a:t> </a:t>
            </a:r>
            <a:endParaRPr sz="3200">
              <a:solidFill>
                <a:srgbClr val="AB620D"/>
              </a:solidFill>
            </a:endParaRPr>
          </a:p>
          <a:p>
            <a:pPr lvl="3" marL="749808" indent="-182880" algn="ctr" rtl="0">
              <a:lnSpc>
                <a:spcPct val="100000"/>
              </a:lnSpc>
              <a:spcBef>
                <a:spcPts val="400"/>
              </a:spcBef>
              <a:defRPr sz="2600"/>
            </a:pPr>
            <a:r>
              <a:t>Dr. Nourelhuda A. Mohammed</a:t>
            </a:r>
            <a:endParaRPr sz="1400"/>
          </a:p>
          <a:p>
            <a:pPr lvl="3" marL="749808" indent="-182880" algn="ctr" rtl="0">
              <a:lnSpc>
                <a:spcPct val="100000"/>
              </a:lnSpc>
              <a:spcBef>
                <a:spcPts val="400"/>
              </a:spcBef>
              <a:defRPr sz="2600"/>
            </a:pPr>
            <a:r>
              <a:t>Associate professor of physiology</a:t>
            </a:r>
            <a:endParaRPr sz="1400"/>
          </a:p>
          <a:p>
            <a:pPr lvl="3" marL="749808" indent="-182880" algn="ctr" rtl="0">
              <a:lnSpc>
                <a:spcPct val="100000"/>
              </a:lnSpc>
              <a:spcBef>
                <a:spcPts val="400"/>
              </a:spcBef>
              <a:defRPr b="1" sz="3200"/>
            </a:pPr>
            <a:r>
              <a:t>Faculty of medicine, Mutah University</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19" name="Text Box 2"/>
          <p:cNvSpPr txBox="1"/>
          <p:nvPr/>
        </p:nvSpPr>
        <p:spPr>
          <a:xfrm>
            <a:off x="369569" y="46038"/>
            <a:ext cx="8333424" cy="63144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rtl="0">
              <a:lnSpc>
                <a:spcPct val="130000"/>
              </a:lnSpc>
              <a:defRPr i="1" sz="3000">
                <a:latin typeface="Trebuchet MS"/>
                <a:ea typeface="Trebuchet MS"/>
                <a:cs typeface="Trebuchet MS"/>
                <a:sym typeface="Trebuchet MS"/>
              </a:defRPr>
            </a:pPr>
            <a:r>
              <a:t>I. IMPULSES FROM THE CARDIOVASCULAR  RECEPTORS</a:t>
            </a:r>
            <a:endParaRPr sz="3200"/>
          </a:p>
          <a:p>
            <a:pPr algn="ctr" rtl="0">
              <a:lnSpc>
                <a:spcPct val="130000"/>
              </a:lnSpc>
              <a:defRPr b="1" sz="3000">
                <a:latin typeface="Trebuchet MS"/>
                <a:ea typeface="Trebuchet MS"/>
                <a:cs typeface="Trebuchet MS"/>
                <a:sym typeface="Trebuchet MS"/>
              </a:defRPr>
            </a:pPr>
            <a:r>
              <a:t>These afferent act as feed back control of the circulatory hemodynamics. </a:t>
            </a:r>
            <a:endParaRPr sz="3200"/>
          </a:p>
          <a:p>
            <a:pPr algn="just" rtl="0">
              <a:lnSpc>
                <a:spcPct val="130000"/>
              </a:lnSpc>
              <a:defRPr b="1" sz="3000">
                <a:latin typeface="Trebuchet MS"/>
                <a:ea typeface="Trebuchet MS"/>
                <a:cs typeface="Trebuchet MS"/>
                <a:sym typeface="Trebuchet MS"/>
              </a:defRPr>
            </a:pPr>
            <a:r>
              <a:t>[A] Baroreceptors (pressor receptors):</a:t>
            </a:r>
            <a:endParaRPr sz="3200"/>
          </a:p>
          <a:p>
            <a:pPr algn="just" rtl="0">
              <a:lnSpc>
                <a:spcPct val="130000"/>
              </a:lnSpc>
              <a:defRPr b="1" sz="3000">
                <a:latin typeface="Trebuchet MS"/>
                <a:ea typeface="Trebuchet MS"/>
                <a:cs typeface="Trebuchet MS"/>
                <a:sym typeface="Trebuchet MS"/>
              </a:defRPr>
            </a:pPr>
            <a:r>
              <a:t>    These receptors are stimulated by blood pressure variations and are divided:</a:t>
            </a:r>
            <a:endParaRPr sz="3200"/>
          </a:p>
          <a:p>
            <a:pPr algn="just" rtl="0">
              <a:lnSpc>
                <a:spcPct val="130000"/>
              </a:lnSpc>
              <a:defRPr b="1" sz="3000">
                <a:latin typeface="Trebuchet MS"/>
                <a:ea typeface="Trebuchet MS"/>
                <a:cs typeface="Trebuchet MS"/>
                <a:sym typeface="Trebuchet MS"/>
              </a:defRPr>
            </a:pPr>
          </a:p>
          <a:p>
            <a:pPr algn="just" rtl="0">
              <a:lnSpc>
                <a:spcPct val="130000"/>
              </a:lnSpc>
              <a:defRPr b="1" sz="3000">
                <a:latin typeface="Trebuchet MS"/>
                <a:ea typeface="Trebuchet MS"/>
                <a:cs typeface="Trebuchet MS"/>
                <a:sym typeface="Trebuchet MS"/>
              </a:defRPr>
            </a:pPr>
            <a:r>
              <a:t>            1-High pressure baroreceptors.</a:t>
            </a:r>
            <a:endParaRPr sz="3200"/>
          </a:p>
          <a:p>
            <a:pPr algn="just" rtl="0">
              <a:lnSpc>
                <a:spcPct val="130000"/>
              </a:lnSpc>
              <a:defRPr b="1" sz="3000">
                <a:latin typeface="Trebuchet MS"/>
                <a:ea typeface="Trebuchet MS"/>
                <a:cs typeface="Trebuchet MS"/>
                <a:sym typeface="Trebuchet MS"/>
              </a:defRPr>
            </a:pPr>
            <a:r>
              <a:t>            2-Low pressure receptors or volume   	receptors.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19">
                                            <p:bg/>
                                          </p:spTgt>
                                        </p:tgtEl>
                                        <p:attrNameLst>
                                          <p:attrName>style.visibility</p:attrName>
                                        </p:attrNameLst>
                                      </p:cBhvr>
                                      <p:to>
                                        <p:strVal val="visible"/>
                                      </p:to>
                                    </p:set>
                                    <p:anim calcmode="lin" valueType="num">
                                      <p:cBhvr>
                                        <p:cTn id="7" dur="500" fill="hold"/>
                                        <p:tgtEl>
                                          <p:spTgt spid="219">
                                            <p:bg/>
                                          </p:spTgt>
                                        </p:tgtEl>
                                        <p:attrNameLst>
                                          <p:attrName>ppt_x</p:attrName>
                                        </p:attrNameLst>
                                      </p:cBhvr>
                                      <p:tavLst>
                                        <p:tav tm="0">
                                          <p:val>
                                            <p:strVal val="#ppt_x"/>
                                          </p:val>
                                        </p:tav>
                                        <p:tav tm="100000">
                                          <p:val>
                                            <p:strVal val="#ppt_x"/>
                                          </p:val>
                                        </p:tav>
                                      </p:tavLst>
                                    </p:anim>
                                    <p:anim calcmode="lin" valueType="num">
                                      <p:cBhvr>
                                        <p:cTn id="8" dur="500" fill="hold"/>
                                        <p:tgtEl>
                                          <p:spTgt spid="219">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19">
                                            <p:txEl>
                                              <p:pRg st="0" end="0"/>
                                            </p:txEl>
                                          </p:spTgt>
                                        </p:tgtEl>
                                        <p:attrNameLst>
                                          <p:attrName>style.visibility</p:attrName>
                                        </p:attrNameLst>
                                      </p:cBhvr>
                                      <p:to>
                                        <p:strVal val="visible"/>
                                      </p:to>
                                    </p:set>
                                    <p:anim calcmode="lin" valueType="num">
                                      <p:cBhvr>
                                        <p:cTn id="11" dur="500" fill="hold"/>
                                        <p:tgtEl>
                                          <p:spTgt spid="21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19">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Class="entr" nodeType="afterEffect" presetSubtype="4" presetID="2" grpId="1" fill="hold">
                                  <p:stCondLst>
                                    <p:cond delay="0"/>
                                  </p:stCondLst>
                                  <p:iterate type="el" backwards="0">
                                    <p:tmAbs val="0"/>
                                  </p:iterate>
                                  <p:childTnLst>
                                    <p:set>
                                      <p:cBhvr>
                                        <p:cTn id="15" fill="hold"/>
                                        <p:tgtEl>
                                          <p:spTgt spid="219">
                                            <p:txEl>
                                              <p:pRg st="1" end="1"/>
                                            </p:txEl>
                                          </p:spTgt>
                                        </p:tgtEl>
                                        <p:attrNameLst>
                                          <p:attrName>style.visibility</p:attrName>
                                        </p:attrNameLst>
                                      </p:cBhvr>
                                      <p:to>
                                        <p:strVal val="visible"/>
                                      </p:to>
                                    </p:set>
                                    <p:anim calcmode="lin" valueType="num">
                                      <p:cBhvr>
                                        <p:cTn id="16" dur="500" fill="hold"/>
                                        <p:tgtEl>
                                          <p:spTgt spid="219">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4" presetID="2" grpId="1" fill="hold">
                                  <p:stCondLst>
                                    <p:cond delay="0"/>
                                  </p:stCondLst>
                                  <p:iterate type="el" backwards="0">
                                    <p:tmAbs val="0"/>
                                  </p:iterate>
                                  <p:childTnLst>
                                    <p:set>
                                      <p:cBhvr>
                                        <p:cTn id="21" fill="hold"/>
                                        <p:tgtEl>
                                          <p:spTgt spid="219">
                                            <p:txEl>
                                              <p:pRg st="2" end="2"/>
                                            </p:txEl>
                                          </p:spTgt>
                                        </p:tgtEl>
                                        <p:attrNameLst>
                                          <p:attrName>style.visibility</p:attrName>
                                        </p:attrNameLst>
                                      </p:cBhvr>
                                      <p:to>
                                        <p:strVal val="visible"/>
                                      </p:to>
                                    </p:set>
                                    <p:anim calcmode="lin" valueType="num">
                                      <p:cBhvr>
                                        <p:cTn id="22" dur="500" fill="hold"/>
                                        <p:tgtEl>
                                          <p:spTgt spid="219">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4" presetID="2" grpId="1" fill="hold">
                                  <p:stCondLst>
                                    <p:cond delay="0"/>
                                  </p:stCondLst>
                                  <p:iterate type="el" backwards="0">
                                    <p:tmAbs val="0"/>
                                  </p:iterate>
                                  <p:childTnLst>
                                    <p:set>
                                      <p:cBhvr>
                                        <p:cTn id="27" fill="hold"/>
                                        <p:tgtEl>
                                          <p:spTgt spid="219">
                                            <p:txEl>
                                              <p:pRg st="3" end="3"/>
                                            </p:txEl>
                                          </p:spTgt>
                                        </p:tgtEl>
                                        <p:attrNameLst>
                                          <p:attrName>style.visibility</p:attrName>
                                        </p:attrNameLst>
                                      </p:cBhvr>
                                      <p:to>
                                        <p:strVal val="visible"/>
                                      </p:to>
                                    </p:set>
                                    <p:anim calcmode="lin" valueType="num">
                                      <p:cBhvr>
                                        <p:cTn id="28" dur="500" fill="hold"/>
                                        <p:tgtEl>
                                          <p:spTgt spid="219">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219">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Class="entr" nodeType="afterEffect" presetSubtype="4" presetID="2" grpId="1" fill="hold">
                                  <p:stCondLst>
                                    <p:cond delay="0"/>
                                  </p:stCondLst>
                                  <p:iterate type="el" backwards="0">
                                    <p:tmAbs val="0"/>
                                  </p:iterate>
                                  <p:childTnLst>
                                    <p:set>
                                      <p:cBhvr>
                                        <p:cTn id="32" fill="hold"/>
                                        <p:tgtEl>
                                          <p:spTgt spid="219">
                                            <p:txEl>
                                              <p:pRg st="4" end="4"/>
                                            </p:txEl>
                                          </p:spTgt>
                                        </p:tgtEl>
                                        <p:attrNameLst>
                                          <p:attrName>style.visibility</p:attrName>
                                        </p:attrNameLst>
                                      </p:cBhvr>
                                      <p:to>
                                        <p:strVal val="visible"/>
                                      </p:to>
                                    </p:set>
                                    <p:anim calcmode="lin" valueType="num">
                                      <p:cBhvr>
                                        <p:cTn id="33" dur="500" fill="hold"/>
                                        <p:tgtEl>
                                          <p:spTgt spid="219">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4" presetID="2" grpId="1" fill="hold">
                                  <p:stCondLst>
                                    <p:cond delay="0"/>
                                  </p:stCondLst>
                                  <p:iterate type="el" backwards="0">
                                    <p:tmAbs val="0"/>
                                  </p:iterate>
                                  <p:childTnLst>
                                    <p:set>
                                      <p:cBhvr>
                                        <p:cTn id="38" fill="hold"/>
                                        <p:tgtEl>
                                          <p:spTgt spid="219">
                                            <p:txEl>
                                              <p:pRg st="5" end="5"/>
                                            </p:txEl>
                                          </p:spTgt>
                                        </p:tgtEl>
                                        <p:attrNameLst>
                                          <p:attrName>style.visibility</p:attrName>
                                        </p:attrNameLst>
                                      </p:cBhvr>
                                      <p:to>
                                        <p:strVal val="visible"/>
                                      </p:to>
                                    </p:set>
                                    <p:anim calcmode="lin" valueType="num">
                                      <p:cBhvr>
                                        <p:cTn id="39" dur="500" fill="hold"/>
                                        <p:tgtEl>
                                          <p:spTgt spid="219">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4" presetID="2" grpId="1" fill="hold">
                                  <p:stCondLst>
                                    <p:cond delay="0"/>
                                  </p:stCondLst>
                                  <p:iterate type="el" backwards="0">
                                    <p:tmAbs val="0"/>
                                  </p:iterate>
                                  <p:childTnLst>
                                    <p:set>
                                      <p:cBhvr>
                                        <p:cTn id="44" fill="hold"/>
                                        <p:tgtEl>
                                          <p:spTgt spid="219">
                                            <p:txEl>
                                              <p:pRg st="6" end="6"/>
                                            </p:txEl>
                                          </p:spTgt>
                                        </p:tgtEl>
                                        <p:attrNameLst>
                                          <p:attrName>style.visibility</p:attrName>
                                        </p:attrNameLst>
                                      </p:cBhvr>
                                      <p:to>
                                        <p:strVal val="visible"/>
                                      </p:to>
                                    </p:set>
                                    <p:anim calcmode="lin" valueType="num">
                                      <p:cBhvr>
                                        <p:cTn id="45" dur="500" fill="hold"/>
                                        <p:tgtEl>
                                          <p:spTgt spid="219">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2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9" grpId="1"/>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21" name="Text Box 2"/>
          <p:cNvSpPr txBox="1"/>
          <p:nvPr/>
        </p:nvSpPr>
        <p:spPr>
          <a:xfrm>
            <a:off x="460057" y="36512"/>
            <a:ext cx="8201661" cy="519176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33400" indent="-533400" algn="just" rtl="0">
              <a:lnSpc>
                <a:spcPct val="104999"/>
              </a:lnSpc>
              <a:defRPr b="1">
                <a:latin typeface="Trebuchet MS"/>
                <a:ea typeface="Trebuchet MS"/>
                <a:cs typeface="Trebuchet MS"/>
                <a:sym typeface="Trebuchet MS"/>
              </a:defRPr>
            </a:pPr>
            <a:r>
              <a:t>1) Arterial baroreceptors:</a:t>
            </a:r>
            <a:endParaRPr sz="3200"/>
          </a:p>
          <a:p>
            <a:pPr marL="533400" indent="-533400" algn="just" rtl="0">
              <a:lnSpc>
                <a:spcPct val="104999"/>
              </a:lnSpc>
              <a:defRPr b="1">
                <a:latin typeface="Trebuchet MS"/>
                <a:ea typeface="Trebuchet MS"/>
                <a:cs typeface="Trebuchet MS"/>
                <a:sym typeface="Trebuchet MS"/>
              </a:defRPr>
            </a:pPr>
            <a:r>
              <a:t>•	Site:</a:t>
            </a:r>
            <a:endParaRPr sz="3200"/>
          </a:p>
          <a:p>
            <a:pPr marL="533400" indent="-533400" algn="just" rtl="0">
              <a:lnSpc>
                <a:spcPct val="104999"/>
              </a:lnSpc>
              <a:defRPr b="1">
                <a:latin typeface="Trebuchet MS"/>
                <a:ea typeface="Trebuchet MS"/>
                <a:cs typeface="Trebuchet MS"/>
                <a:sym typeface="Trebuchet MS"/>
              </a:defRPr>
            </a:pPr>
            <a:r>
              <a:t>-	Aortic arch and carotid sinus.</a:t>
            </a:r>
            <a:endParaRPr sz="3200"/>
          </a:p>
          <a:p>
            <a:pPr marL="533400" indent="-533400" algn="just" rtl="0">
              <a:lnSpc>
                <a:spcPct val="104999"/>
              </a:lnSpc>
              <a:defRPr b="1">
                <a:latin typeface="Trebuchet MS"/>
                <a:ea typeface="Trebuchet MS"/>
                <a:cs typeface="Trebuchet MS"/>
                <a:sym typeface="Trebuchet MS"/>
              </a:defRPr>
            </a:pPr>
            <a:r>
              <a:t>-	They are sensitive nerve endings which respond to the stretch of arterial wall.</a:t>
            </a:r>
            <a:endParaRPr sz="3200"/>
          </a:p>
          <a:p>
            <a:pPr marL="533400" indent="-533400" algn="just" rtl="0">
              <a:lnSpc>
                <a:spcPct val="104999"/>
              </a:lnSpc>
              <a:defRPr b="1">
                <a:latin typeface="Trebuchet MS"/>
                <a:ea typeface="Trebuchet MS"/>
                <a:cs typeface="Trebuchet MS"/>
                <a:sym typeface="Trebuchet MS"/>
              </a:defRPr>
            </a:pPr>
            <a:r>
              <a:t>•</a:t>
            </a:r>
            <a:r>
              <a:rPr i="1"/>
              <a:t>	Nerve connection:</a:t>
            </a:r>
            <a:endParaRPr sz="3200"/>
          </a:p>
          <a:p>
            <a:pPr marL="533400" indent="-533400" algn="just" rtl="0">
              <a:lnSpc>
                <a:spcPct val="104999"/>
              </a:lnSpc>
              <a:defRPr b="1">
                <a:latin typeface="Trebuchet MS"/>
                <a:ea typeface="Trebuchet MS"/>
                <a:cs typeface="Trebuchet MS"/>
                <a:sym typeface="Trebuchet MS"/>
              </a:defRPr>
            </a:pPr>
            <a:r>
              <a:t>a.	Aortic arch: through the vagus nerve.</a:t>
            </a:r>
            <a:endParaRPr sz="3200"/>
          </a:p>
          <a:p>
            <a:pPr marL="533400" indent="-533400" algn="just" rtl="0">
              <a:lnSpc>
                <a:spcPct val="104999"/>
              </a:lnSpc>
              <a:defRPr b="1">
                <a:latin typeface="Trebuchet MS"/>
                <a:ea typeface="Trebuchet MS"/>
                <a:cs typeface="Trebuchet MS"/>
                <a:sym typeface="Trebuchet MS"/>
              </a:defRPr>
            </a:pPr>
            <a:r>
              <a:t>b.	Carotid sinus: through the glossopharyngeal nerve. 	They are called the buffer nerves.</a:t>
            </a:r>
            <a:endParaRPr sz="3200"/>
          </a:p>
          <a:p>
            <a:pPr marL="533400" indent="-533400" algn="just" rtl="0">
              <a:lnSpc>
                <a:spcPct val="104999"/>
              </a:lnSpc>
              <a:defRPr b="1">
                <a:latin typeface="Trebuchet MS"/>
                <a:ea typeface="Trebuchet MS"/>
                <a:cs typeface="Trebuchet MS"/>
                <a:sym typeface="Trebuchet MS"/>
              </a:defRPr>
            </a:pPr>
            <a:r>
              <a:t>•	Stimuli:</a:t>
            </a:r>
            <a:endParaRPr sz="3200"/>
          </a:p>
          <a:p>
            <a:pPr marL="533400" indent="-533400" algn="just" rtl="0">
              <a:lnSpc>
                <a:spcPct val="104999"/>
              </a:lnSpc>
              <a:defRPr b="1">
                <a:latin typeface="Trebuchet MS"/>
                <a:ea typeface="Trebuchet MS"/>
                <a:cs typeface="Trebuchet MS"/>
                <a:sym typeface="Trebuchet MS"/>
              </a:defRPr>
            </a:pPr>
            <a:r>
              <a:t>	They are stimulated by stretching the arterial wall by the blood pressure changes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21">
                                            <p:bg/>
                                          </p:spTgt>
                                        </p:tgtEl>
                                        <p:attrNameLst>
                                          <p:attrName>style.visibility</p:attrName>
                                        </p:attrNameLst>
                                      </p:cBhvr>
                                      <p:to>
                                        <p:strVal val="visible"/>
                                      </p:to>
                                    </p:set>
                                    <p:anim calcmode="lin" valueType="num">
                                      <p:cBhvr>
                                        <p:cTn id="7" dur="500" fill="hold"/>
                                        <p:tgtEl>
                                          <p:spTgt spid="221">
                                            <p:bg/>
                                          </p:spTgt>
                                        </p:tgtEl>
                                        <p:attrNameLst>
                                          <p:attrName>ppt_x</p:attrName>
                                        </p:attrNameLst>
                                      </p:cBhvr>
                                      <p:tavLst>
                                        <p:tav tm="0">
                                          <p:val>
                                            <p:strVal val="#ppt_x"/>
                                          </p:val>
                                        </p:tav>
                                        <p:tav tm="100000">
                                          <p:val>
                                            <p:strVal val="#ppt_x"/>
                                          </p:val>
                                        </p:tav>
                                      </p:tavLst>
                                    </p:anim>
                                    <p:anim calcmode="lin" valueType="num">
                                      <p:cBhvr>
                                        <p:cTn id="8" dur="500" fill="hold"/>
                                        <p:tgtEl>
                                          <p:spTgt spid="221">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21">
                                            <p:txEl>
                                              <p:pRg st="0" end="0"/>
                                            </p:txEl>
                                          </p:spTgt>
                                        </p:tgtEl>
                                        <p:attrNameLst>
                                          <p:attrName>style.visibility</p:attrName>
                                        </p:attrNameLst>
                                      </p:cBhvr>
                                      <p:to>
                                        <p:strVal val="visible"/>
                                      </p:to>
                                    </p:set>
                                    <p:anim calcmode="lin" valueType="num">
                                      <p:cBhvr>
                                        <p:cTn id="11" dur="500" fill="hold"/>
                                        <p:tgtEl>
                                          <p:spTgt spid="22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21">
                                            <p:txEl>
                                              <p:pRg st="1" end="1"/>
                                            </p:txEl>
                                          </p:spTgt>
                                        </p:tgtEl>
                                        <p:attrNameLst>
                                          <p:attrName>style.visibility</p:attrName>
                                        </p:attrNameLst>
                                      </p:cBhvr>
                                      <p:to>
                                        <p:strVal val="visible"/>
                                      </p:to>
                                    </p:set>
                                    <p:anim calcmode="lin" valueType="num">
                                      <p:cBhvr>
                                        <p:cTn id="17" dur="500" fill="hold"/>
                                        <p:tgtEl>
                                          <p:spTgt spid="22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21">
                                            <p:txEl>
                                              <p:pRg st="2" end="2"/>
                                            </p:txEl>
                                          </p:spTgt>
                                        </p:tgtEl>
                                        <p:attrNameLst>
                                          <p:attrName>style.visibility</p:attrName>
                                        </p:attrNameLst>
                                      </p:cBhvr>
                                      <p:to>
                                        <p:strVal val="visible"/>
                                      </p:to>
                                    </p:set>
                                    <p:anim calcmode="lin" valueType="num">
                                      <p:cBhvr>
                                        <p:cTn id="23" dur="500" fill="hold"/>
                                        <p:tgtEl>
                                          <p:spTgt spid="221">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2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21">
                                            <p:txEl>
                                              <p:pRg st="3" end="3"/>
                                            </p:txEl>
                                          </p:spTgt>
                                        </p:tgtEl>
                                        <p:attrNameLst>
                                          <p:attrName>style.visibility</p:attrName>
                                        </p:attrNameLst>
                                      </p:cBhvr>
                                      <p:to>
                                        <p:strVal val="visible"/>
                                      </p:to>
                                    </p:set>
                                    <p:anim calcmode="lin" valueType="num">
                                      <p:cBhvr>
                                        <p:cTn id="29" dur="500" fill="hold"/>
                                        <p:tgtEl>
                                          <p:spTgt spid="221">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2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21">
                                            <p:txEl>
                                              <p:pRg st="4" end="4"/>
                                            </p:txEl>
                                          </p:spTgt>
                                        </p:tgtEl>
                                        <p:attrNameLst>
                                          <p:attrName>style.visibility</p:attrName>
                                        </p:attrNameLst>
                                      </p:cBhvr>
                                      <p:to>
                                        <p:strVal val="visible"/>
                                      </p:to>
                                    </p:set>
                                    <p:anim calcmode="lin" valueType="num">
                                      <p:cBhvr>
                                        <p:cTn id="35" dur="500" fill="hold"/>
                                        <p:tgtEl>
                                          <p:spTgt spid="22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2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4" presetID="2" grpId="1" fill="hold">
                                  <p:stCondLst>
                                    <p:cond delay="0"/>
                                  </p:stCondLst>
                                  <p:iterate type="el" backwards="0">
                                    <p:tmAbs val="0"/>
                                  </p:iterate>
                                  <p:childTnLst>
                                    <p:set>
                                      <p:cBhvr>
                                        <p:cTn id="40" fill="hold"/>
                                        <p:tgtEl>
                                          <p:spTgt spid="221">
                                            <p:txEl>
                                              <p:pRg st="5" end="5"/>
                                            </p:txEl>
                                          </p:spTgt>
                                        </p:tgtEl>
                                        <p:attrNameLst>
                                          <p:attrName>style.visibility</p:attrName>
                                        </p:attrNameLst>
                                      </p:cBhvr>
                                      <p:to>
                                        <p:strVal val="visible"/>
                                      </p:to>
                                    </p:set>
                                    <p:anim calcmode="lin" valueType="num">
                                      <p:cBhvr>
                                        <p:cTn id="41" dur="500" fill="hold"/>
                                        <p:tgtEl>
                                          <p:spTgt spid="221">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2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4" presetID="2" grpId="1" fill="hold">
                                  <p:stCondLst>
                                    <p:cond delay="0"/>
                                  </p:stCondLst>
                                  <p:iterate type="el" backwards="0">
                                    <p:tmAbs val="0"/>
                                  </p:iterate>
                                  <p:childTnLst>
                                    <p:set>
                                      <p:cBhvr>
                                        <p:cTn id="46" fill="hold"/>
                                        <p:tgtEl>
                                          <p:spTgt spid="221">
                                            <p:txEl>
                                              <p:pRg st="6" end="6"/>
                                            </p:txEl>
                                          </p:spTgt>
                                        </p:tgtEl>
                                        <p:attrNameLst>
                                          <p:attrName>style.visibility</p:attrName>
                                        </p:attrNameLst>
                                      </p:cBhvr>
                                      <p:to>
                                        <p:strVal val="visible"/>
                                      </p:to>
                                    </p:set>
                                    <p:anim calcmode="lin" valueType="num">
                                      <p:cBhvr>
                                        <p:cTn id="47" dur="500" fill="hold"/>
                                        <p:tgtEl>
                                          <p:spTgt spid="221">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2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Class="entr" nodeType="clickEffect" presetSubtype="4" presetID="2" grpId="1" fill="hold">
                                  <p:stCondLst>
                                    <p:cond delay="0"/>
                                  </p:stCondLst>
                                  <p:iterate type="el" backwards="0">
                                    <p:tmAbs val="0"/>
                                  </p:iterate>
                                  <p:childTnLst>
                                    <p:set>
                                      <p:cBhvr>
                                        <p:cTn id="52" fill="hold"/>
                                        <p:tgtEl>
                                          <p:spTgt spid="221">
                                            <p:txEl>
                                              <p:pRg st="7" end="7"/>
                                            </p:txEl>
                                          </p:spTgt>
                                        </p:tgtEl>
                                        <p:attrNameLst>
                                          <p:attrName>style.visibility</p:attrName>
                                        </p:attrNameLst>
                                      </p:cBhvr>
                                      <p:to>
                                        <p:strVal val="visible"/>
                                      </p:to>
                                    </p:set>
                                    <p:anim calcmode="lin" valueType="num">
                                      <p:cBhvr>
                                        <p:cTn id="53" dur="500" fill="hold"/>
                                        <p:tgtEl>
                                          <p:spTgt spid="221">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22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4" presetID="2" grpId="1" fill="hold">
                                  <p:stCondLst>
                                    <p:cond delay="0"/>
                                  </p:stCondLst>
                                  <p:iterate type="el" backwards="0">
                                    <p:tmAbs val="0"/>
                                  </p:iterate>
                                  <p:childTnLst>
                                    <p:set>
                                      <p:cBhvr>
                                        <p:cTn id="58" fill="hold"/>
                                        <p:tgtEl>
                                          <p:spTgt spid="221">
                                            <p:txEl>
                                              <p:pRg st="8" end="8"/>
                                            </p:txEl>
                                          </p:spTgt>
                                        </p:tgtEl>
                                        <p:attrNameLst>
                                          <p:attrName>style.visibility</p:attrName>
                                        </p:attrNameLst>
                                      </p:cBhvr>
                                      <p:to>
                                        <p:strVal val="visible"/>
                                      </p:to>
                                    </p:set>
                                    <p:anim calcmode="lin" valueType="num">
                                      <p:cBhvr>
                                        <p:cTn id="59" dur="500" fill="hold"/>
                                        <p:tgtEl>
                                          <p:spTgt spid="221">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22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1" grpId="1"/>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23" name="Text Box 2"/>
          <p:cNvSpPr txBox="1"/>
          <p:nvPr/>
        </p:nvSpPr>
        <p:spPr>
          <a:xfrm>
            <a:off x="460057" y="-26988"/>
            <a:ext cx="8201661" cy="640427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33400" indent="-533400" algn="just" rtl="0">
              <a:lnSpc>
                <a:spcPct val="120000"/>
              </a:lnSpc>
              <a:defRPr b="1"/>
            </a:pPr>
            <a:r>
              <a:t>a. Arterial blood pressure:</a:t>
            </a:r>
            <a:endParaRPr sz="3200"/>
          </a:p>
          <a:p>
            <a:pPr marL="533400" indent="-533400" algn="just" rtl="0">
              <a:lnSpc>
                <a:spcPct val="120000"/>
              </a:lnSpc>
              <a:defRPr b="1"/>
            </a:pPr>
            <a:r>
              <a:t>-	They are stimulated by changes in blood pressure ranges from 60</a:t>
            </a:r>
            <a:r>
              <a:t> </a:t>
            </a:r>
            <a:r>
              <a:t> to 180 mmHg.</a:t>
            </a:r>
            <a:endParaRPr sz="3200"/>
          </a:p>
          <a:p>
            <a:pPr marL="533400" indent="-533400" algn="just" rtl="0">
              <a:lnSpc>
                <a:spcPct val="120000"/>
              </a:lnSpc>
              <a:defRPr b="1"/>
            </a:pPr>
            <a:r>
              <a:t>-	Below 60 mmHg  </a:t>
            </a:r>
            <a:r>
              <a:rPr b="0">
                <a:latin typeface="Symbol"/>
                <a:ea typeface="Symbol"/>
                <a:cs typeface="Symbol"/>
                <a:sym typeface="Symbol"/>
              </a:rPr>
              <a:t>® </a:t>
            </a:r>
            <a:r>
              <a:t>no discharge</a:t>
            </a:r>
            <a:endParaRPr sz="3200"/>
          </a:p>
          <a:p>
            <a:pPr marL="533400" indent="-533400" algn="just" rtl="0">
              <a:lnSpc>
                <a:spcPct val="120000"/>
              </a:lnSpc>
              <a:defRPr b="1"/>
            </a:pPr>
            <a:r>
              <a:t>-	at 180 mmHg  </a:t>
            </a:r>
            <a:r>
              <a:rPr b="0">
                <a:latin typeface="Symbol"/>
                <a:ea typeface="Symbol"/>
                <a:cs typeface="Symbol"/>
                <a:sym typeface="Symbol"/>
              </a:rPr>
              <a:t>® </a:t>
            </a:r>
            <a:r>
              <a:t>maximal discharge.</a:t>
            </a:r>
            <a:endParaRPr sz="3200"/>
          </a:p>
          <a:p>
            <a:pPr marL="533400" indent="-533400" algn="just" rtl="0">
              <a:lnSpc>
                <a:spcPct val="120000"/>
              </a:lnSpc>
              <a:defRPr b="1"/>
            </a:pPr>
            <a:r>
              <a:t>-	above 180 mmHg  </a:t>
            </a:r>
            <a:r>
              <a:rPr b="0">
                <a:latin typeface="Symbol"/>
                <a:ea typeface="Symbol"/>
                <a:cs typeface="Symbol"/>
                <a:sym typeface="Symbol"/>
              </a:rPr>
              <a:t>® </a:t>
            </a:r>
            <a:r>
              <a:t>no further increase in the rate of discharge.</a:t>
            </a:r>
            <a:endParaRPr sz="3200"/>
          </a:p>
          <a:p>
            <a:pPr marL="533400" indent="-533400" algn="just" rtl="0">
              <a:lnSpc>
                <a:spcPct val="120000"/>
              </a:lnSpc>
              <a:defRPr b="1"/>
            </a:pPr>
            <a:r>
              <a:t>b.	Pulse pressure (systolic pressure-diastolic pressure):</a:t>
            </a:r>
            <a:endParaRPr sz="3200"/>
          </a:p>
          <a:p>
            <a:pPr marL="533400" indent="-533400" algn="just" rtl="0">
              <a:lnSpc>
                <a:spcPct val="120000"/>
              </a:lnSpc>
              <a:defRPr b="1"/>
            </a:pPr>
            <a:r>
              <a:t>-	They respond to the pulse pressure changes, so their rate of discharge increases during systolic rise of the blood pressure </a:t>
            </a:r>
            <a:r>
              <a:t> &amp; </a:t>
            </a:r>
            <a:r>
              <a:t>during the diastolic fall of blood pressure.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23">
                                            <p:bg/>
                                          </p:spTgt>
                                        </p:tgtEl>
                                        <p:attrNameLst>
                                          <p:attrName>style.visibility</p:attrName>
                                        </p:attrNameLst>
                                      </p:cBhvr>
                                      <p:to>
                                        <p:strVal val="visible"/>
                                      </p:to>
                                    </p:set>
                                    <p:anim calcmode="lin" valueType="num">
                                      <p:cBhvr>
                                        <p:cTn id="7" dur="500" fill="hold"/>
                                        <p:tgtEl>
                                          <p:spTgt spid="223">
                                            <p:bg/>
                                          </p:spTgt>
                                        </p:tgtEl>
                                        <p:attrNameLst>
                                          <p:attrName>ppt_x</p:attrName>
                                        </p:attrNameLst>
                                      </p:cBhvr>
                                      <p:tavLst>
                                        <p:tav tm="0">
                                          <p:val>
                                            <p:strVal val="#ppt_x"/>
                                          </p:val>
                                        </p:tav>
                                        <p:tav tm="100000">
                                          <p:val>
                                            <p:strVal val="#ppt_x"/>
                                          </p:val>
                                        </p:tav>
                                      </p:tavLst>
                                    </p:anim>
                                    <p:anim calcmode="lin" valueType="num">
                                      <p:cBhvr>
                                        <p:cTn id="8" dur="500" fill="hold"/>
                                        <p:tgtEl>
                                          <p:spTgt spid="223">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23">
                                            <p:txEl>
                                              <p:pRg st="0" end="0"/>
                                            </p:txEl>
                                          </p:spTgt>
                                        </p:tgtEl>
                                        <p:attrNameLst>
                                          <p:attrName>style.visibility</p:attrName>
                                        </p:attrNameLst>
                                      </p:cBhvr>
                                      <p:to>
                                        <p:strVal val="visible"/>
                                      </p:to>
                                    </p:set>
                                    <p:anim calcmode="lin" valueType="num">
                                      <p:cBhvr>
                                        <p:cTn id="11" dur="500" fill="hold"/>
                                        <p:tgtEl>
                                          <p:spTgt spid="22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23">
                                            <p:txEl>
                                              <p:pRg st="1" end="1"/>
                                            </p:txEl>
                                          </p:spTgt>
                                        </p:tgtEl>
                                        <p:attrNameLst>
                                          <p:attrName>style.visibility</p:attrName>
                                        </p:attrNameLst>
                                      </p:cBhvr>
                                      <p:to>
                                        <p:strVal val="visible"/>
                                      </p:to>
                                    </p:set>
                                    <p:anim calcmode="lin" valueType="num">
                                      <p:cBhvr>
                                        <p:cTn id="17" dur="500" fill="hold"/>
                                        <p:tgtEl>
                                          <p:spTgt spid="22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23">
                                            <p:txEl>
                                              <p:pRg st="2" end="2"/>
                                            </p:txEl>
                                          </p:spTgt>
                                        </p:tgtEl>
                                        <p:attrNameLst>
                                          <p:attrName>style.visibility</p:attrName>
                                        </p:attrNameLst>
                                      </p:cBhvr>
                                      <p:to>
                                        <p:strVal val="visible"/>
                                      </p:to>
                                    </p:set>
                                    <p:anim calcmode="lin" valueType="num">
                                      <p:cBhvr>
                                        <p:cTn id="23" dur="500" fill="hold"/>
                                        <p:tgtEl>
                                          <p:spTgt spid="22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23">
                                            <p:txEl>
                                              <p:pRg st="3" end="3"/>
                                            </p:txEl>
                                          </p:spTgt>
                                        </p:tgtEl>
                                        <p:attrNameLst>
                                          <p:attrName>style.visibility</p:attrName>
                                        </p:attrNameLst>
                                      </p:cBhvr>
                                      <p:to>
                                        <p:strVal val="visible"/>
                                      </p:to>
                                    </p:set>
                                    <p:anim calcmode="lin" valueType="num">
                                      <p:cBhvr>
                                        <p:cTn id="29" dur="500" fill="hold"/>
                                        <p:tgtEl>
                                          <p:spTgt spid="22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23">
                                            <p:txEl>
                                              <p:pRg st="4" end="4"/>
                                            </p:txEl>
                                          </p:spTgt>
                                        </p:tgtEl>
                                        <p:attrNameLst>
                                          <p:attrName>style.visibility</p:attrName>
                                        </p:attrNameLst>
                                      </p:cBhvr>
                                      <p:to>
                                        <p:strVal val="visible"/>
                                      </p:to>
                                    </p:set>
                                    <p:anim calcmode="lin" valueType="num">
                                      <p:cBhvr>
                                        <p:cTn id="35" dur="500" fill="hold"/>
                                        <p:tgtEl>
                                          <p:spTgt spid="22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4" presetID="2" grpId="1" fill="hold">
                                  <p:stCondLst>
                                    <p:cond delay="0"/>
                                  </p:stCondLst>
                                  <p:iterate type="el" backwards="0">
                                    <p:tmAbs val="0"/>
                                  </p:iterate>
                                  <p:childTnLst>
                                    <p:set>
                                      <p:cBhvr>
                                        <p:cTn id="40" fill="hold"/>
                                        <p:tgtEl>
                                          <p:spTgt spid="223">
                                            <p:txEl>
                                              <p:pRg st="5" end="5"/>
                                            </p:txEl>
                                          </p:spTgt>
                                        </p:tgtEl>
                                        <p:attrNameLst>
                                          <p:attrName>style.visibility</p:attrName>
                                        </p:attrNameLst>
                                      </p:cBhvr>
                                      <p:to>
                                        <p:strVal val="visible"/>
                                      </p:to>
                                    </p:set>
                                    <p:anim calcmode="lin" valueType="num">
                                      <p:cBhvr>
                                        <p:cTn id="41" dur="500" fill="hold"/>
                                        <p:tgtEl>
                                          <p:spTgt spid="223">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4" presetID="2" grpId="1" fill="hold">
                                  <p:stCondLst>
                                    <p:cond delay="0"/>
                                  </p:stCondLst>
                                  <p:iterate type="el" backwards="0">
                                    <p:tmAbs val="0"/>
                                  </p:iterate>
                                  <p:childTnLst>
                                    <p:set>
                                      <p:cBhvr>
                                        <p:cTn id="46" fill="hold"/>
                                        <p:tgtEl>
                                          <p:spTgt spid="223">
                                            <p:txEl>
                                              <p:pRg st="6" end="6"/>
                                            </p:txEl>
                                          </p:spTgt>
                                        </p:tgtEl>
                                        <p:attrNameLst>
                                          <p:attrName>style.visibility</p:attrName>
                                        </p:attrNameLst>
                                      </p:cBhvr>
                                      <p:to>
                                        <p:strVal val="visible"/>
                                      </p:to>
                                    </p:set>
                                    <p:anim calcmode="lin" valueType="num">
                                      <p:cBhvr>
                                        <p:cTn id="47" dur="500" fill="hold"/>
                                        <p:tgtEl>
                                          <p:spTgt spid="223">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2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3" grpId="1"/>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25" name="Text Box 2"/>
          <p:cNvSpPr txBox="1"/>
          <p:nvPr/>
        </p:nvSpPr>
        <p:spPr>
          <a:xfrm>
            <a:off x="460057" y="30162"/>
            <a:ext cx="8201661" cy="59374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28650" indent="-628650" algn="just" rtl="0">
              <a:lnSpc>
                <a:spcPct val="120000"/>
              </a:lnSpc>
              <a:defRPr b="1"/>
            </a:pPr>
            <a:r>
              <a:t> </a:t>
            </a:r>
            <a:r>
              <a:rPr>
                <a:latin typeface="Trebuchet MS"/>
                <a:ea typeface="Trebuchet MS"/>
                <a:cs typeface="Trebuchet MS"/>
                <a:sym typeface="Trebuchet MS"/>
              </a:rPr>
              <a:t>Functions:</a:t>
            </a:r>
            <a:endParaRPr sz="3200"/>
          </a:p>
          <a:p>
            <a:pPr marL="628650" indent="-628650" algn="just" rtl="0">
              <a:lnSpc>
                <a:spcPct val="120000"/>
              </a:lnSpc>
              <a:buSzPct val="100000"/>
              <a:buAutoNum type="arabicParenBoth" startAt="1"/>
              <a:defRPr b="1">
                <a:latin typeface="Trebuchet MS"/>
                <a:ea typeface="Trebuchet MS"/>
                <a:cs typeface="Trebuchet MS"/>
                <a:sym typeface="Trebuchet MS"/>
              </a:defRPr>
            </a:pPr>
            <a:r>
              <a:t>Discharge continuous inhibitory impulses during rest.</a:t>
            </a:r>
            <a:endParaRPr sz="3200"/>
          </a:p>
          <a:p>
            <a:pPr marL="628650" indent="-628650" algn="just" rtl="0">
              <a:lnSpc>
                <a:spcPct val="120000"/>
              </a:lnSpc>
              <a:defRPr b="1">
                <a:latin typeface="Trebuchet MS"/>
                <a:ea typeface="Trebuchet MS"/>
                <a:cs typeface="Trebuchet MS"/>
                <a:sym typeface="Trebuchet MS"/>
              </a:defRPr>
            </a:pPr>
          </a:p>
          <a:p>
            <a:pPr marL="628650" indent="-628650" algn="just" rtl="0">
              <a:lnSpc>
                <a:spcPct val="120000"/>
              </a:lnSpc>
              <a:buSzPct val="100000"/>
              <a:buAutoNum type="arabicParenBoth" startAt="2"/>
              <a:defRPr b="1">
                <a:latin typeface="Trebuchet MS"/>
                <a:ea typeface="Trebuchet MS"/>
                <a:cs typeface="Trebuchet MS"/>
                <a:sym typeface="Trebuchet MS"/>
              </a:defRPr>
            </a:pPr>
            <a:r>
              <a:t>They have buffering action on the ABP.</a:t>
            </a:r>
            <a:endParaRPr sz="3200"/>
          </a:p>
          <a:p>
            <a:pPr marL="628650" indent="-628650" algn="just" rtl="0">
              <a:lnSpc>
                <a:spcPct val="120000"/>
              </a:lnSpc>
              <a:defRPr b="1">
                <a:latin typeface="Trebuchet MS"/>
                <a:ea typeface="Trebuchet MS"/>
                <a:cs typeface="Trebuchet MS"/>
                <a:sym typeface="Trebuchet MS"/>
              </a:defRPr>
            </a:pPr>
          </a:p>
          <a:p>
            <a:pPr marL="628650" indent="-628650" algn="just" rtl="0">
              <a:lnSpc>
                <a:spcPct val="120000"/>
              </a:lnSpc>
              <a:defRPr b="1">
                <a:latin typeface="Trebuchet MS"/>
                <a:ea typeface="Trebuchet MS"/>
                <a:cs typeface="Trebuchet MS"/>
                <a:sym typeface="Trebuchet MS"/>
              </a:defRPr>
            </a:pPr>
            <a:r>
              <a:t>- If ABP increases:</a:t>
            </a:r>
            <a:endParaRPr sz="3200"/>
          </a:p>
          <a:p>
            <a:pPr marL="628650" indent="-628650" algn="just" rtl="0">
              <a:lnSpc>
                <a:spcPct val="120000"/>
              </a:lnSpc>
              <a:defRPr b="1">
                <a:latin typeface="Trebuchet MS"/>
                <a:ea typeface="Trebuchet MS"/>
                <a:cs typeface="Trebuchet MS"/>
                <a:sym typeface="Trebuchet MS"/>
              </a:defRPr>
            </a:pPr>
            <a:r>
              <a:t>They increase the rate of discharge of the inhibitory signals to the pressor area leading to:</a:t>
            </a:r>
            <a:endParaRPr sz="3200"/>
          </a:p>
          <a:p>
            <a:pPr marL="628650" indent="-628650" algn="just" rtl="0">
              <a:lnSpc>
                <a:spcPct val="120000"/>
              </a:lnSpc>
              <a:defRPr b="1">
                <a:latin typeface="Trebuchet MS"/>
                <a:ea typeface="Trebuchet MS"/>
                <a:cs typeface="Trebuchet MS"/>
                <a:sym typeface="Trebuchet MS"/>
              </a:defRPr>
            </a:pPr>
            <a:r>
              <a:t>(a) arteriolar dilatation   </a:t>
            </a:r>
            <a:r>
              <a:rPr b="0">
                <a:latin typeface="Symbol"/>
                <a:ea typeface="Symbol"/>
                <a:cs typeface="Symbol"/>
                <a:sym typeface="Symbol"/>
              </a:rPr>
              <a:t>® ¯ </a:t>
            </a:r>
            <a:r>
              <a:t>peripheral resistance </a:t>
            </a:r>
            <a:r>
              <a:rPr b="0">
                <a:latin typeface="Symbol"/>
                <a:ea typeface="Symbol"/>
                <a:cs typeface="Symbol"/>
                <a:sym typeface="Symbol"/>
              </a:rPr>
              <a:t>® </a:t>
            </a:r>
            <a:r>
              <a:t>ABP to normal</a:t>
            </a:r>
            <a:r>
              <a:rPr>
                <a:latin typeface="Times New Roman"/>
                <a:ea typeface="Times New Roman"/>
                <a:cs typeface="Times New Roman"/>
                <a:sym typeface="Times New Roman"/>
              </a:rP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25">
                                            <p:bg/>
                                          </p:spTgt>
                                        </p:tgtEl>
                                        <p:attrNameLst>
                                          <p:attrName>style.visibility</p:attrName>
                                        </p:attrNameLst>
                                      </p:cBhvr>
                                      <p:to>
                                        <p:strVal val="visible"/>
                                      </p:to>
                                    </p:set>
                                    <p:anim calcmode="lin" valueType="num">
                                      <p:cBhvr>
                                        <p:cTn id="7" dur="500" fill="hold"/>
                                        <p:tgtEl>
                                          <p:spTgt spid="225">
                                            <p:bg/>
                                          </p:spTgt>
                                        </p:tgtEl>
                                        <p:attrNameLst>
                                          <p:attrName>ppt_x</p:attrName>
                                        </p:attrNameLst>
                                      </p:cBhvr>
                                      <p:tavLst>
                                        <p:tav tm="0">
                                          <p:val>
                                            <p:strVal val="#ppt_x"/>
                                          </p:val>
                                        </p:tav>
                                        <p:tav tm="100000">
                                          <p:val>
                                            <p:strVal val="#ppt_x"/>
                                          </p:val>
                                        </p:tav>
                                      </p:tavLst>
                                    </p:anim>
                                    <p:anim calcmode="lin" valueType="num">
                                      <p:cBhvr>
                                        <p:cTn id="8" dur="500" fill="hold"/>
                                        <p:tgtEl>
                                          <p:spTgt spid="225">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25">
                                            <p:txEl>
                                              <p:pRg st="0" end="0"/>
                                            </p:txEl>
                                          </p:spTgt>
                                        </p:tgtEl>
                                        <p:attrNameLst>
                                          <p:attrName>style.visibility</p:attrName>
                                        </p:attrNameLst>
                                      </p:cBhvr>
                                      <p:to>
                                        <p:strVal val="visible"/>
                                      </p:to>
                                    </p:set>
                                    <p:anim calcmode="lin" valueType="num">
                                      <p:cBhvr>
                                        <p:cTn id="11" dur="500" fill="hold"/>
                                        <p:tgtEl>
                                          <p:spTgt spid="22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25">
                                            <p:txEl>
                                              <p:pRg st="1" end="1"/>
                                            </p:txEl>
                                          </p:spTgt>
                                        </p:tgtEl>
                                        <p:attrNameLst>
                                          <p:attrName>style.visibility</p:attrName>
                                        </p:attrNameLst>
                                      </p:cBhvr>
                                      <p:to>
                                        <p:strVal val="visible"/>
                                      </p:to>
                                    </p:set>
                                    <p:anim calcmode="lin" valueType="num">
                                      <p:cBhvr>
                                        <p:cTn id="17" dur="500" fill="hold"/>
                                        <p:tgtEl>
                                          <p:spTgt spid="22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25">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Class="entr" nodeType="afterEffect" presetSubtype="4" presetID="2" grpId="1" fill="hold">
                                  <p:stCondLst>
                                    <p:cond delay="0"/>
                                  </p:stCondLst>
                                  <p:iterate type="el" backwards="0">
                                    <p:tmAbs val="0"/>
                                  </p:iterate>
                                  <p:childTnLst>
                                    <p:set>
                                      <p:cBhvr>
                                        <p:cTn id="21" fill="hold"/>
                                        <p:tgtEl>
                                          <p:spTgt spid="225">
                                            <p:txEl>
                                              <p:pRg st="2" end="2"/>
                                            </p:txEl>
                                          </p:spTgt>
                                        </p:tgtEl>
                                        <p:attrNameLst>
                                          <p:attrName>style.visibility</p:attrName>
                                        </p:attrNameLst>
                                      </p:cBhvr>
                                      <p:to>
                                        <p:strVal val="visible"/>
                                      </p:to>
                                    </p:set>
                                    <p:anim calcmode="lin" valueType="num">
                                      <p:cBhvr>
                                        <p:cTn id="22" dur="500" fill="hold"/>
                                        <p:tgtEl>
                                          <p:spTgt spid="225">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4" presetID="2" grpId="1" fill="hold">
                                  <p:stCondLst>
                                    <p:cond delay="0"/>
                                  </p:stCondLst>
                                  <p:iterate type="el" backwards="0">
                                    <p:tmAbs val="0"/>
                                  </p:iterate>
                                  <p:childTnLst>
                                    <p:set>
                                      <p:cBhvr>
                                        <p:cTn id="27" fill="hold"/>
                                        <p:tgtEl>
                                          <p:spTgt spid="225">
                                            <p:txEl>
                                              <p:pRg st="3" end="3"/>
                                            </p:txEl>
                                          </p:spTgt>
                                        </p:tgtEl>
                                        <p:attrNameLst>
                                          <p:attrName>style.visibility</p:attrName>
                                        </p:attrNameLst>
                                      </p:cBhvr>
                                      <p:to>
                                        <p:strVal val="visible"/>
                                      </p:to>
                                    </p:set>
                                    <p:anim calcmode="lin" valueType="num">
                                      <p:cBhvr>
                                        <p:cTn id="28" dur="500" fill="hold"/>
                                        <p:tgtEl>
                                          <p:spTgt spid="225">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225">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Class="entr" nodeType="afterEffect" presetSubtype="4" presetID="2" grpId="1" fill="hold">
                                  <p:stCondLst>
                                    <p:cond delay="0"/>
                                  </p:stCondLst>
                                  <p:iterate type="el" backwards="0">
                                    <p:tmAbs val="0"/>
                                  </p:iterate>
                                  <p:childTnLst>
                                    <p:set>
                                      <p:cBhvr>
                                        <p:cTn id="32" fill="hold"/>
                                        <p:tgtEl>
                                          <p:spTgt spid="225">
                                            <p:txEl>
                                              <p:pRg st="4" end="4"/>
                                            </p:txEl>
                                          </p:spTgt>
                                        </p:tgtEl>
                                        <p:attrNameLst>
                                          <p:attrName>style.visibility</p:attrName>
                                        </p:attrNameLst>
                                      </p:cBhvr>
                                      <p:to>
                                        <p:strVal val="visible"/>
                                      </p:to>
                                    </p:set>
                                    <p:anim calcmode="lin" valueType="num">
                                      <p:cBhvr>
                                        <p:cTn id="33" dur="500" fill="hold"/>
                                        <p:tgtEl>
                                          <p:spTgt spid="225">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2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4" presetID="2" grpId="1" fill="hold">
                                  <p:stCondLst>
                                    <p:cond delay="0"/>
                                  </p:stCondLst>
                                  <p:iterate type="el" backwards="0">
                                    <p:tmAbs val="0"/>
                                  </p:iterate>
                                  <p:childTnLst>
                                    <p:set>
                                      <p:cBhvr>
                                        <p:cTn id="38" fill="hold"/>
                                        <p:tgtEl>
                                          <p:spTgt spid="225">
                                            <p:txEl>
                                              <p:pRg st="5" end="5"/>
                                            </p:txEl>
                                          </p:spTgt>
                                        </p:tgtEl>
                                        <p:attrNameLst>
                                          <p:attrName>style.visibility</p:attrName>
                                        </p:attrNameLst>
                                      </p:cBhvr>
                                      <p:to>
                                        <p:strVal val="visible"/>
                                      </p:to>
                                    </p:set>
                                    <p:anim calcmode="lin" valueType="num">
                                      <p:cBhvr>
                                        <p:cTn id="39" dur="500" fill="hold"/>
                                        <p:tgtEl>
                                          <p:spTgt spid="225">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2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4" presetID="2" grpId="1" fill="hold">
                                  <p:stCondLst>
                                    <p:cond delay="0"/>
                                  </p:stCondLst>
                                  <p:iterate type="el" backwards="0">
                                    <p:tmAbs val="0"/>
                                  </p:iterate>
                                  <p:childTnLst>
                                    <p:set>
                                      <p:cBhvr>
                                        <p:cTn id="44" fill="hold"/>
                                        <p:tgtEl>
                                          <p:spTgt spid="225">
                                            <p:txEl>
                                              <p:pRg st="6" end="6"/>
                                            </p:txEl>
                                          </p:spTgt>
                                        </p:tgtEl>
                                        <p:attrNameLst>
                                          <p:attrName>style.visibility</p:attrName>
                                        </p:attrNameLst>
                                      </p:cBhvr>
                                      <p:to>
                                        <p:strVal val="visible"/>
                                      </p:to>
                                    </p:set>
                                    <p:anim calcmode="lin" valueType="num">
                                      <p:cBhvr>
                                        <p:cTn id="45" dur="500" fill="hold"/>
                                        <p:tgtEl>
                                          <p:spTgt spid="225">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22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4" presetID="2" grpId="1" fill="hold">
                                  <p:stCondLst>
                                    <p:cond delay="0"/>
                                  </p:stCondLst>
                                  <p:iterate type="el" backwards="0">
                                    <p:tmAbs val="0"/>
                                  </p:iterate>
                                  <p:childTnLst>
                                    <p:set>
                                      <p:cBhvr>
                                        <p:cTn id="50" fill="hold"/>
                                        <p:tgtEl>
                                          <p:spTgt spid="225">
                                            <p:txEl>
                                              <p:pRg st="7" end="7"/>
                                            </p:txEl>
                                          </p:spTgt>
                                        </p:tgtEl>
                                        <p:attrNameLst>
                                          <p:attrName>style.visibility</p:attrName>
                                        </p:attrNameLst>
                                      </p:cBhvr>
                                      <p:to>
                                        <p:strVal val="visible"/>
                                      </p:to>
                                    </p:set>
                                    <p:anim calcmode="lin" valueType="num">
                                      <p:cBhvr>
                                        <p:cTn id="51" dur="500" fill="hold"/>
                                        <p:tgtEl>
                                          <p:spTgt spid="225">
                                            <p:txEl>
                                              <p:pRg st="7" end="7"/>
                                            </p:txEl>
                                          </p:spTgt>
                                        </p:tgtEl>
                                        <p:attrNameLst>
                                          <p:attrName>ppt_x</p:attrName>
                                        </p:attrNameLst>
                                      </p:cBhvr>
                                      <p:tavLst>
                                        <p:tav tm="0">
                                          <p:val>
                                            <p:strVal val="#ppt_x"/>
                                          </p:val>
                                        </p:tav>
                                        <p:tav tm="100000">
                                          <p:val>
                                            <p:strVal val="#ppt_x"/>
                                          </p:val>
                                        </p:tav>
                                      </p:tavLst>
                                    </p:anim>
                                    <p:anim calcmode="lin" valueType="num">
                                      <p:cBhvr>
                                        <p:cTn id="52" dur="500" fill="hold"/>
                                        <p:tgtEl>
                                          <p:spTgt spid="22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5" grpId="1"/>
    </p:bldLst>
  </p:timing>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27" name="Text Box 2"/>
          <p:cNvSpPr txBox="1"/>
          <p:nvPr/>
        </p:nvSpPr>
        <p:spPr>
          <a:xfrm>
            <a:off x="460057" y="188912"/>
            <a:ext cx="8201661" cy="547277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28650" indent="-628650" algn="just" rtl="0">
              <a:lnSpc>
                <a:spcPct val="120000"/>
              </a:lnSpc>
              <a:defRPr b="1">
                <a:latin typeface="Trebuchet MS"/>
                <a:ea typeface="Trebuchet MS"/>
                <a:cs typeface="Trebuchet MS"/>
                <a:sym typeface="Trebuchet MS"/>
              </a:defRPr>
            </a:pPr>
            <a:r>
              <a:t>(b)	Veno-dilatation  </a:t>
            </a:r>
            <a:r>
              <a:rPr b="0">
                <a:latin typeface="Symbol"/>
                <a:ea typeface="Symbol"/>
                <a:cs typeface="Symbol"/>
                <a:sym typeface="Symbol"/>
              </a:rPr>
              <a:t>® </a:t>
            </a:r>
            <a:r>
              <a:t>decreased VR </a:t>
            </a:r>
            <a:r>
              <a:rPr b="0">
                <a:latin typeface="Symbol"/>
                <a:ea typeface="Symbol"/>
                <a:cs typeface="Symbol"/>
                <a:sym typeface="Symbol"/>
              </a:rPr>
              <a:t>® </a:t>
            </a:r>
            <a:r>
              <a:t>decreased COP  </a:t>
            </a:r>
            <a:r>
              <a:rPr b="0">
                <a:latin typeface="Symbol"/>
                <a:ea typeface="Symbol"/>
                <a:cs typeface="Symbol"/>
                <a:sym typeface="Symbol"/>
              </a:rPr>
              <a:t>®  </a:t>
            </a:r>
            <a:r>
              <a:t>decreased ABP.</a:t>
            </a:r>
            <a:endParaRPr sz="3200"/>
          </a:p>
          <a:p>
            <a:pPr marL="628650" indent="-628650" algn="just" rtl="0">
              <a:lnSpc>
                <a:spcPct val="120000"/>
              </a:lnSpc>
              <a:defRPr b="1">
                <a:latin typeface="Trebuchet MS"/>
                <a:ea typeface="Trebuchet MS"/>
                <a:cs typeface="Trebuchet MS"/>
                <a:sym typeface="Trebuchet MS"/>
              </a:defRPr>
            </a:pPr>
            <a:r>
              <a:t>(c)	Decrease HR : leading to decrease COP and ABP.</a:t>
            </a:r>
            <a:endParaRPr sz="3200"/>
          </a:p>
          <a:p>
            <a:pPr marL="628650" indent="-628650" algn="just" rtl="0">
              <a:lnSpc>
                <a:spcPct val="120000"/>
              </a:lnSpc>
              <a:defRPr b="1">
                <a:latin typeface="Trebuchet MS"/>
                <a:ea typeface="Trebuchet MS"/>
                <a:cs typeface="Trebuchet MS"/>
                <a:sym typeface="Trebuchet MS"/>
              </a:defRPr>
            </a:pPr>
            <a:r>
              <a:t>(d)	Decreased cardiac contractility : leading to decreased SV  </a:t>
            </a:r>
            <a:r>
              <a:rPr b="0">
                <a:latin typeface="Symbol"/>
                <a:ea typeface="Symbol"/>
                <a:cs typeface="Symbol"/>
                <a:sym typeface="Symbol"/>
              </a:rPr>
              <a:t>® </a:t>
            </a:r>
            <a:r>
              <a:t>decreased COP  </a:t>
            </a:r>
            <a:r>
              <a:rPr b="0">
                <a:latin typeface="Symbol"/>
                <a:ea typeface="Symbol"/>
                <a:cs typeface="Symbol"/>
                <a:sym typeface="Symbol"/>
              </a:rPr>
              <a:t>® </a:t>
            </a:r>
            <a:r>
              <a:t>decreased ABP.</a:t>
            </a:r>
            <a:endParaRPr sz="3200"/>
          </a:p>
          <a:p>
            <a:pPr marL="628650" indent="-628650" algn="just" rtl="0">
              <a:lnSpc>
                <a:spcPct val="120000"/>
              </a:lnSpc>
              <a:defRPr b="1">
                <a:latin typeface="Trebuchet MS"/>
                <a:ea typeface="Trebuchet MS"/>
                <a:cs typeface="Trebuchet MS"/>
                <a:sym typeface="Trebuchet MS"/>
              </a:defRPr>
            </a:pPr>
            <a:r>
              <a:t>		All of the above mentioned actions tend to decrease the BP to its normal level.</a:t>
            </a:r>
            <a:endParaRPr sz="3200"/>
          </a:p>
          <a:p>
            <a:pPr marL="628650" indent="-628650" algn="just" rtl="0">
              <a:lnSpc>
                <a:spcPct val="120000"/>
              </a:lnSpc>
              <a:defRPr b="1">
                <a:latin typeface="Trebuchet MS"/>
                <a:ea typeface="Trebuchet MS"/>
                <a:cs typeface="Trebuchet MS"/>
                <a:sym typeface="Trebuchet MS"/>
              </a:defRPr>
            </a:pPr>
            <a:r>
              <a:t>-	If the BP decreases the reverse actions occur to increase the BP.</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27">
                                            <p:bg/>
                                          </p:spTgt>
                                        </p:tgtEl>
                                        <p:attrNameLst>
                                          <p:attrName>style.visibility</p:attrName>
                                        </p:attrNameLst>
                                      </p:cBhvr>
                                      <p:to>
                                        <p:strVal val="visible"/>
                                      </p:to>
                                    </p:set>
                                    <p:anim calcmode="lin" valueType="num">
                                      <p:cBhvr>
                                        <p:cTn id="7" dur="500" fill="hold"/>
                                        <p:tgtEl>
                                          <p:spTgt spid="227">
                                            <p:bg/>
                                          </p:spTgt>
                                        </p:tgtEl>
                                        <p:attrNameLst>
                                          <p:attrName>ppt_x</p:attrName>
                                        </p:attrNameLst>
                                      </p:cBhvr>
                                      <p:tavLst>
                                        <p:tav tm="0">
                                          <p:val>
                                            <p:strVal val="#ppt_x"/>
                                          </p:val>
                                        </p:tav>
                                        <p:tav tm="100000">
                                          <p:val>
                                            <p:strVal val="#ppt_x"/>
                                          </p:val>
                                        </p:tav>
                                      </p:tavLst>
                                    </p:anim>
                                    <p:anim calcmode="lin" valueType="num">
                                      <p:cBhvr>
                                        <p:cTn id="8" dur="500" fill="hold"/>
                                        <p:tgtEl>
                                          <p:spTgt spid="227">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27">
                                            <p:txEl>
                                              <p:pRg st="0" end="0"/>
                                            </p:txEl>
                                          </p:spTgt>
                                        </p:tgtEl>
                                        <p:attrNameLst>
                                          <p:attrName>style.visibility</p:attrName>
                                        </p:attrNameLst>
                                      </p:cBhvr>
                                      <p:to>
                                        <p:strVal val="visible"/>
                                      </p:to>
                                    </p:set>
                                    <p:anim calcmode="lin" valueType="num">
                                      <p:cBhvr>
                                        <p:cTn id="11" dur="500" fill="hold"/>
                                        <p:tgtEl>
                                          <p:spTgt spid="22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27">
                                            <p:txEl>
                                              <p:pRg st="1" end="1"/>
                                            </p:txEl>
                                          </p:spTgt>
                                        </p:tgtEl>
                                        <p:attrNameLst>
                                          <p:attrName>style.visibility</p:attrName>
                                        </p:attrNameLst>
                                      </p:cBhvr>
                                      <p:to>
                                        <p:strVal val="visible"/>
                                      </p:to>
                                    </p:set>
                                    <p:anim calcmode="lin" valueType="num">
                                      <p:cBhvr>
                                        <p:cTn id="17" dur="500" fill="hold"/>
                                        <p:tgtEl>
                                          <p:spTgt spid="22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27">
                                            <p:txEl>
                                              <p:pRg st="2" end="2"/>
                                            </p:txEl>
                                          </p:spTgt>
                                        </p:tgtEl>
                                        <p:attrNameLst>
                                          <p:attrName>style.visibility</p:attrName>
                                        </p:attrNameLst>
                                      </p:cBhvr>
                                      <p:to>
                                        <p:strVal val="visible"/>
                                      </p:to>
                                    </p:set>
                                    <p:anim calcmode="lin" valueType="num">
                                      <p:cBhvr>
                                        <p:cTn id="23" dur="500" fill="hold"/>
                                        <p:tgtEl>
                                          <p:spTgt spid="227">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27">
                                            <p:txEl>
                                              <p:pRg st="3" end="3"/>
                                            </p:txEl>
                                          </p:spTgt>
                                        </p:tgtEl>
                                        <p:attrNameLst>
                                          <p:attrName>style.visibility</p:attrName>
                                        </p:attrNameLst>
                                      </p:cBhvr>
                                      <p:to>
                                        <p:strVal val="visible"/>
                                      </p:to>
                                    </p:set>
                                    <p:anim calcmode="lin" valueType="num">
                                      <p:cBhvr>
                                        <p:cTn id="29" dur="500" fill="hold"/>
                                        <p:tgtEl>
                                          <p:spTgt spid="227">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27">
                                            <p:txEl>
                                              <p:pRg st="4" end="4"/>
                                            </p:txEl>
                                          </p:spTgt>
                                        </p:tgtEl>
                                        <p:attrNameLst>
                                          <p:attrName>style.visibility</p:attrName>
                                        </p:attrNameLst>
                                      </p:cBhvr>
                                      <p:to>
                                        <p:strVal val="visible"/>
                                      </p:to>
                                    </p:set>
                                    <p:anim calcmode="lin" valueType="num">
                                      <p:cBhvr>
                                        <p:cTn id="35" dur="500" fill="hold"/>
                                        <p:tgtEl>
                                          <p:spTgt spid="2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7" grpId="1"/>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pic>
        <p:nvPicPr>
          <p:cNvPr id="229" name="Picture 1" descr="Picture 1"/>
          <p:cNvPicPr>
            <a:picLocks noChangeAspect="1"/>
          </p:cNvPicPr>
          <p:nvPr/>
        </p:nvPicPr>
        <p:blipFill>
          <a:blip r:embed="rId2">
            <a:extLst/>
          </a:blip>
          <a:stretch>
            <a:fillRect/>
          </a:stretch>
        </p:blipFill>
        <p:spPr>
          <a:xfrm>
            <a:off x="539750" y="188912"/>
            <a:ext cx="7777164" cy="6192839"/>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pic>
        <p:nvPicPr>
          <p:cNvPr id="231" name="Picture 1" descr="Picture 1"/>
          <p:cNvPicPr>
            <a:picLocks noChangeAspect="1"/>
          </p:cNvPicPr>
          <p:nvPr/>
        </p:nvPicPr>
        <p:blipFill>
          <a:blip r:embed="rId2">
            <a:extLst/>
          </a:blip>
          <a:stretch>
            <a:fillRect/>
          </a:stretch>
        </p:blipFill>
        <p:spPr>
          <a:xfrm>
            <a:off x="1619250" y="107950"/>
            <a:ext cx="6481763" cy="6634164"/>
          </a:xfrm>
          <a:prstGeom prst="rect">
            <a:avLst/>
          </a:prstGeom>
          <a:ln w="12700">
            <a:miter lim="400000"/>
          </a:ln>
        </p:spPr>
      </p:pic>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33" name="Text Box 2"/>
          <p:cNvSpPr txBox="1"/>
          <p:nvPr/>
        </p:nvSpPr>
        <p:spPr>
          <a:xfrm>
            <a:off x="460057" y="119062"/>
            <a:ext cx="8201661" cy="586232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rtl="0">
              <a:lnSpc>
                <a:spcPct val="110000"/>
              </a:lnSpc>
              <a:defRPr b="1">
                <a:latin typeface="Trebuchet MS"/>
                <a:ea typeface="Trebuchet MS"/>
                <a:cs typeface="Trebuchet MS"/>
                <a:sym typeface="Trebuchet MS"/>
              </a:defRPr>
            </a:pPr>
            <a:r>
              <a:t>Carotid sinus syndrome:</a:t>
            </a:r>
            <a:endParaRPr sz="3200"/>
          </a:p>
          <a:p>
            <a:pPr algn="just" rtl="0">
              <a:lnSpc>
                <a:spcPct val="110000"/>
              </a:lnSpc>
              <a:defRPr b="1">
                <a:latin typeface="Trebuchet MS"/>
                <a:ea typeface="Trebuchet MS"/>
                <a:cs typeface="Trebuchet MS"/>
                <a:sym typeface="Trebuchet MS"/>
              </a:defRPr>
            </a:pPr>
            <a:r>
              <a:t>	In some people the carotid sinus reflex is very sensitive so that a slight pressure on the carotid sinus leads to great drop in the ABP and  and fainting as a result of cerebral ischemia. It is treated by denervation of the carotid sinus.</a:t>
            </a:r>
            <a:endParaRPr sz="3200"/>
          </a:p>
          <a:p>
            <a:pPr algn="just" rtl="0">
              <a:lnSpc>
                <a:spcPct val="110000"/>
              </a:lnSpc>
              <a:defRPr b="1">
                <a:latin typeface="Trebuchet MS"/>
                <a:ea typeface="Trebuchet MS"/>
                <a:cs typeface="Trebuchet MS"/>
                <a:sym typeface="Trebuchet MS"/>
              </a:defRPr>
            </a:pPr>
            <a:r>
              <a:t>Mary's law: </a:t>
            </a:r>
            <a:endParaRPr sz="3200"/>
          </a:p>
          <a:p>
            <a:pPr algn="just" rtl="0">
              <a:lnSpc>
                <a:spcPct val="110000"/>
              </a:lnSpc>
              <a:defRPr b="1">
                <a:latin typeface="Trebuchet MS"/>
                <a:ea typeface="Trebuchet MS"/>
                <a:cs typeface="Trebuchet MS"/>
                <a:sym typeface="Trebuchet MS"/>
              </a:defRPr>
            </a:pPr>
            <a:r>
              <a:t> The HR is inversely proportional to the  ABP   provided that other factors are kept constant.</a:t>
            </a:r>
            <a:endParaRPr sz="3200"/>
          </a:p>
          <a:p>
            <a:pPr algn="just" rtl="0">
              <a:lnSpc>
                <a:spcPct val="110000"/>
              </a:lnSpc>
              <a:defRPr b="1">
                <a:latin typeface="Trebuchet MS"/>
                <a:ea typeface="Trebuchet MS"/>
                <a:cs typeface="Trebuchet MS"/>
                <a:sym typeface="Trebuchet MS"/>
              </a:defRPr>
            </a:pPr>
            <a:r>
              <a:t>Nervous mechanism of essential hypertension:</a:t>
            </a:r>
            <a:endParaRPr sz="3200"/>
          </a:p>
          <a:p>
            <a:pPr algn="just" rtl="0">
              <a:lnSpc>
                <a:spcPct val="110000"/>
              </a:lnSpc>
              <a:defRPr b="1">
                <a:latin typeface="Trebuchet MS"/>
                <a:ea typeface="Trebuchet MS"/>
                <a:cs typeface="Trebuchet MS"/>
                <a:sym typeface="Trebuchet MS"/>
              </a:defRPr>
            </a:pPr>
            <a:r>
              <a:t>	Resetting of the arterial baroreceptors to a new higher level may be the cause of essential hypertension.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33">
                                            <p:bg/>
                                          </p:spTgt>
                                        </p:tgtEl>
                                        <p:attrNameLst>
                                          <p:attrName>style.visibility</p:attrName>
                                        </p:attrNameLst>
                                      </p:cBhvr>
                                      <p:to>
                                        <p:strVal val="visible"/>
                                      </p:to>
                                    </p:set>
                                    <p:anim calcmode="lin" valueType="num">
                                      <p:cBhvr>
                                        <p:cTn id="7" dur="500" fill="hold"/>
                                        <p:tgtEl>
                                          <p:spTgt spid="233">
                                            <p:bg/>
                                          </p:spTgt>
                                        </p:tgtEl>
                                        <p:attrNameLst>
                                          <p:attrName>ppt_x</p:attrName>
                                        </p:attrNameLst>
                                      </p:cBhvr>
                                      <p:tavLst>
                                        <p:tav tm="0">
                                          <p:val>
                                            <p:strVal val="#ppt_x"/>
                                          </p:val>
                                        </p:tav>
                                        <p:tav tm="100000">
                                          <p:val>
                                            <p:strVal val="#ppt_x"/>
                                          </p:val>
                                        </p:tav>
                                      </p:tavLst>
                                    </p:anim>
                                    <p:anim calcmode="lin" valueType="num">
                                      <p:cBhvr>
                                        <p:cTn id="8" dur="500" fill="hold"/>
                                        <p:tgtEl>
                                          <p:spTgt spid="233">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33">
                                            <p:txEl>
                                              <p:pRg st="0" end="0"/>
                                            </p:txEl>
                                          </p:spTgt>
                                        </p:tgtEl>
                                        <p:attrNameLst>
                                          <p:attrName>style.visibility</p:attrName>
                                        </p:attrNameLst>
                                      </p:cBhvr>
                                      <p:to>
                                        <p:strVal val="visible"/>
                                      </p:to>
                                    </p:set>
                                    <p:anim calcmode="lin" valueType="num">
                                      <p:cBhvr>
                                        <p:cTn id="11" dur="500" fill="hold"/>
                                        <p:tgtEl>
                                          <p:spTgt spid="23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33">
                                            <p:txEl>
                                              <p:pRg st="1" end="1"/>
                                            </p:txEl>
                                          </p:spTgt>
                                        </p:tgtEl>
                                        <p:attrNameLst>
                                          <p:attrName>style.visibility</p:attrName>
                                        </p:attrNameLst>
                                      </p:cBhvr>
                                      <p:to>
                                        <p:strVal val="visible"/>
                                      </p:to>
                                    </p:set>
                                    <p:anim calcmode="lin" valueType="num">
                                      <p:cBhvr>
                                        <p:cTn id="17" dur="500" fill="hold"/>
                                        <p:tgtEl>
                                          <p:spTgt spid="23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3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33">
                                            <p:txEl>
                                              <p:pRg st="2" end="2"/>
                                            </p:txEl>
                                          </p:spTgt>
                                        </p:tgtEl>
                                        <p:attrNameLst>
                                          <p:attrName>style.visibility</p:attrName>
                                        </p:attrNameLst>
                                      </p:cBhvr>
                                      <p:to>
                                        <p:strVal val="visible"/>
                                      </p:to>
                                    </p:set>
                                    <p:anim calcmode="lin" valueType="num">
                                      <p:cBhvr>
                                        <p:cTn id="23" dur="500" fill="hold"/>
                                        <p:tgtEl>
                                          <p:spTgt spid="23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3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33">
                                            <p:txEl>
                                              <p:pRg st="3" end="3"/>
                                            </p:txEl>
                                          </p:spTgt>
                                        </p:tgtEl>
                                        <p:attrNameLst>
                                          <p:attrName>style.visibility</p:attrName>
                                        </p:attrNameLst>
                                      </p:cBhvr>
                                      <p:to>
                                        <p:strVal val="visible"/>
                                      </p:to>
                                    </p:set>
                                    <p:anim calcmode="lin" valueType="num">
                                      <p:cBhvr>
                                        <p:cTn id="29" dur="500" fill="hold"/>
                                        <p:tgtEl>
                                          <p:spTgt spid="23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3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33">
                                            <p:txEl>
                                              <p:pRg st="4" end="4"/>
                                            </p:txEl>
                                          </p:spTgt>
                                        </p:tgtEl>
                                        <p:attrNameLst>
                                          <p:attrName>style.visibility</p:attrName>
                                        </p:attrNameLst>
                                      </p:cBhvr>
                                      <p:to>
                                        <p:strVal val="visible"/>
                                      </p:to>
                                    </p:set>
                                    <p:anim calcmode="lin" valueType="num">
                                      <p:cBhvr>
                                        <p:cTn id="35" dur="500" fill="hold"/>
                                        <p:tgtEl>
                                          <p:spTgt spid="23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3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4" presetID="2" grpId="1" fill="hold">
                                  <p:stCondLst>
                                    <p:cond delay="0"/>
                                  </p:stCondLst>
                                  <p:iterate type="el" backwards="0">
                                    <p:tmAbs val="0"/>
                                  </p:iterate>
                                  <p:childTnLst>
                                    <p:set>
                                      <p:cBhvr>
                                        <p:cTn id="40" fill="hold"/>
                                        <p:tgtEl>
                                          <p:spTgt spid="233">
                                            <p:txEl>
                                              <p:pRg st="5" end="5"/>
                                            </p:txEl>
                                          </p:spTgt>
                                        </p:tgtEl>
                                        <p:attrNameLst>
                                          <p:attrName>style.visibility</p:attrName>
                                        </p:attrNameLst>
                                      </p:cBhvr>
                                      <p:to>
                                        <p:strVal val="visible"/>
                                      </p:to>
                                    </p:set>
                                    <p:anim calcmode="lin" valueType="num">
                                      <p:cBhvr>
                                        <p:cTn id="41" dur="500" fill="hold"/>
                                        <p:tgtEl>
                                          <p:spTgt spid="233">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3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3" grpId="1"/>
    </p:bldLst>
  </p:timing>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35" name="Text Box 2"/>
          <p:cNvSpPr txBox="1"/>
          <p:nvPr/>
        </p:nvSpPr>
        <p:spPr>
          <a:xfrm>
            <a:off x="460057" y="-20638"/>
            <a:ext cx="8201661" cy="647192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61950" indent="-361950" algn="just" rtl="0">
              <a:lnSpc>
                <a:spcPct val="104999"/>
              </a:lnSpc>
              <a:defRPr b="1">
                <a:latin typeface="Trebuchet MS"/>
                <a:ea typeface="Trebuchet MS"/>
                <a:cs typeface="Trebuchet MS"/>
                <a:sym typeface="Trebuchet MS"/>
              </a:defRPr>
            </a:pPr>
            <a:r>
              <a:t>2) Atrial receptors:</a:t>
            </a:r>
            <a:endParaRPr sz="3200"/>
          </a:p>
          <a:p>
            <a:pPr marL="361950" indent="-361950" algn="just" rtl="0">
              <a:lnSpc>
                <a:spcPct val="104999"/>
              </a:lnSpc>
              <a:defRPr b="1">
                <a:latin typeface="Trebuchet MS"/>
                <a:ea typeface="Trebuchet MS"/>
                <a:cs typeface="Trebuchet MS"/>
                <a:sym typeface="Trebuchet MS"/>
              </a:defRPr>
            </a:pPr>
            <a:r>
              <a:t>•	Site: In the wall of both atria near the venous openings.</a:t>
            </a:r>
            <a:endParaRPr sz="3200"/>
          </a:p>
          <a:p>
            <a:pPr marL="361950" indent="-361950" algn="just" rtl="0">
              <a:lnSpc>
                <a:spcPct val="104999"/>
              </a:lnSpc>
              <a:defRPr b="1">
                <a:latin typeface="Trebuchet MS"/>
                <a:ea typeface="Trebuchet MS"/>
                <a:cs typeface="Trebuchet MS"/>
                <a:sym typeface="Trebuchet MS"/>
              </a:defRPr>
            </a:pPr>
            <a:r>
              <a:t>•	Nervous connection: Vagus nerve.</a:t>
            </a:r>
            <a:endParaRPr sz="3200"/>
          </a:p>
          <a:p>
            <a:pPr marL="361950" indent="-361950" algn="just" rtl="0">
              <a:lnSpc>
                <a:spcPct val="104999"/>
              </a:lnSpc>
              <a:defRPr b="1">
                <a:latin typeface="Trebuchet MS"/>
                <a:ea typeface="Trebuchet MS"/>
                <a:cs typeface="Trebuchet MS"/>
                <a:sym typeface="Trebuchet MS"/>
              </a:defRPr>
            </a:pPr>
            <a:r>
              <a:t>•	Types:</a:t>
            </a:r>
            <a:endParaRPr sz="3200"/>
          </a:p>
          <a:p>
            <a:pPr marL="361950" indent="-361950" algn="just" rtl="0">
              <a:lnSpc>
                <a:spcPct val="104999"/>
              </a:lnSpc>
              <a:defRPr b="1">
                <a:latin typeface="Trebuchet MS"/>
                <a:ea typeface="Trebuchet MS"/>
                <a:cs typeface="Trebuchet MS"/>
                <a:sym typeface="Trebuchet MS"/>
              </a:defRPr>
            </a:pPr>
            <a:r>
              <a:t>Type  A : discharges during atrial systole.</a:t>
            </a:r>
            <a:endParaRPr sz="3200"/>
          </a:p>
          <a:p>
            <a:pPr marL="361950" indent="-361950" algn="just" rtl="0">
              <a:lnSpc>
                <a:spcPct val="104999"/>
              </a:lnSpc>
              <a:defRPr b="1">
                <a:latin typeface="Trebuchet MS"/>
                <a:ea typeface="Trebuchet MS"/>
                <a:cs typeface="Trebuchet MS"/>
                <a:sym typeface="Trebuchet MS"/>
              </a:defRPr>
            </a:pPr>
            <a:r>
              <a:t>Type B: discharges late in diastole (by atrial filling)</a:t>
            </a:r>
            <a:endParaRPr sz="3200"/>
          </a:p>
          <a:p>
            <a:pPr marL="361950" indent="-361950" algn="just" rtl="0">
              <a:lnSpc>
                <a:spcPct val="104999"/>
              </a:lnSpc>
              <a:defRPr b="1">
                <a:latin typeface="Trebuchet MS"/>
                <a:ea typeface="Trebuchet MS"/>
                <a:cs typeface="Trebuchet MS"/>
                <a:sym typeface="Trebuchet MS"/>
              </a:defRPr>
            </a:pPr>
            <a:r>
              <a:t>•	Stimulus: stimulated by the increase in the CVP (so also  called volume receptors).</a:t>
            </a:r>
            <a:endParaRPr sz="3200"/>
          </a:p>
          <a:p>
            <a:pPr marL="361950" indent="-361950" algn="just" rtl="0">
              <a:lnSpc>
                <a:spcPct val="104999"/>
              </a:lnSpc>
              <a:defRPr b="1">
                <a:latin typeface="Trebuchet MS"/>
                <a:ea typeface="Trebuchet MS"/>
                <a:cs typeface="Trebuchet MS"/>
                <a:sym typeface="Trebuchet MS"/>
              </a:defRPr>
            </a:pPr>
            <a:r>
              <a:t>•	Function: Regulation of the CVP when the VR increases lead to increase in the central venous pressure (CVP) so the atrial receptors increase the discharge leading to the following actions.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35">
                                            <p:bg/>
                                          </p:spTgt>
                                        </p:tgtEl>
                                        <p:attrNameLst>
                                          <p:attrName>style.visibility</p:attrName>
                                        </p:attrNameLst>
                                      </p:cBhvr>
                                      <p:to>
                                        <p:strVal val="visible"/>
                                      </p:to>
                                    </p:set>
                                    <p:anim calcmode="lin" valueType="num">
                                      <p:cBhvr>
                                        <p:cTn id="7" dur="500" fill="hold"/>
                                        <p:tgtEl>
                                          <p:spTgt spid="235">
                                            <p:bg/>
                                          </p:spTgt>
                                        </p:tgtEl>
                                        <p:attrNameLst>
                                          <p:attrName>ppt_x</p:attrName>
                                        </p:attrNameLst>
                                      </p:cBhvr>
                                      <p:tavLst>
                                        <p:tav tm="0">
                                          <p:val>
                                            <p:strVal val="#ppt_x"/>
                                          </p:val>
                                        </p:tav>
                                        <p:tav tm="100000">
                                          <p:val>
                                            <p:strVal val="#ppt_x"/>
                                          </p:val>
                                        </p:tav>
                                      </p:tavLst>
                                    </p:anim>
                                    <p:anim calcmode="lin" valueType="num">
                                      <p:cBhvr>
                                        <p:cTn id="8" dur="500" fill="hold"/>
                                        <p:tgtEl>
                                          <p:spTgt spid="235">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35">
                                            <p:txEl>
                                              <p:pRg st="0" end="0"/>
                                            </p:txEl>
                                          </p:spTgt>
                                        </p:tgtEl>
                                        <p:attrNameLst>
                                          <p:attrName>style.visibility</p:attrName>
                                        </p:attrNameLst>
                                      </p:cBhvr>
                                      <p:to>
                                        <p:strVal val="visible"/>
                                      </p:to>
                                    </p:set>
                                    <p:anim calcmode="lin" valueType="num">
                                      <p:cBhvr>
                                        <p:cTn id="11" dur="500" fill="hold"/>
                                        <p:tgtEl>
                                          <p:spTgt spid="23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35">
                                            <p:txEl>
                                              <p:pRg st="1" end="1"/>
                                            </p:txEl>
                                          </p:spTgt>
                                        </p:tgtEl>
                                        <p:attrNameLst>
                                          <p:attrName>style.visibility</p:attrName>
                                        </p:attrNameLst>
                                      </p:cBhvr>
                                      <p:to>
                                        <p:strVal val="visible"/>
                                      </p:to>
                                    </p:set>
                                    <p:anim calcmode="lin" valueType="num">
                                      <p:cBhvr>
                                        <p:cTn id="17" dur="500" fill="hold"/>
                                        <p:tgtEl>
                                          <p:spTgt spid="23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35">
                                            <p:txEl>
                                              <p:pRg st="2" end="2"/>
                                            </p:txEl>
                                          </p:spTgt>
                                        </p:tgtEl>
                                        <p:attrNameLst>
                                          <p:attrName>style.visibility</p:attrName>
                                        </p:attrNameLst>
                                      </p:cBhvr>
                                      <p:to>
                                        <p:strVal val="visible"/>
                                      </p:to>
                                    </p:set>
                                    <p:anim calcmode="lin" valueType="num">
                                      <p:cBhvr>
                                        <p:cTn id="23" dur="500" fill="hold"/>
                                        <p:tgtEl>
                                          <p:spTgt spid="235">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35">
                                            <p:txEl>
                                              <p:pRg st="3" end="3"/>
                                            </p:txEl>
                                          </p:spTgt>
                                        </p:tgtEl>
                                        <p:attrNameLst>
                                          <p:attrName>style.visibility</p:attrName>
                                        </p:attrNameLst>
                                      </p:cBhvr>
                                      <p:to>
                                        <p:strVal val="visible"/>
                                      </p:to>
                                    </p:set>
                                    <p:anim calcmode="lin" valueType="num">
                                      <p:cBhvr>
                                        <p:cTn id="29" dur="500" fill="hold"/>
                                        <p:tgtEl>
                                          <p:spTgt spid="235">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35">
                                            <p:txEl>
                                              <p:pRg st="4" end="4"/>
                                            </p:txEl>
                                          </p:spTgt>
                                        </p:tgtEl>
                                        <p:attrNameLst>
                                          <p:attrName>style.visibility</p:attrName>
                                        </p:attrNameLst>
                                      </p:cBhvr>
                                      <p:to>
                                        <p:strVal val="visible"/>
                                      </p:to>
                                    </p:set>
                                    <p:anim calcmode="lin" valueType="num">
                                      <p:cBhvr>
                                        <p:cTn id="35" dur="500" fill="hold"/>
                                        <p:tgtEl>
                                          <p:spTgt spid="23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4" presetID="2" grpId="1" fill="hold">
                                  <p:stCondLst>
                                    <p:cond delay="0"/>
                                  </p:stCondLst>
                                  <p:iterate type="el" backwards="0">
                                    <p:tmAbs val="0"/>
                                  </p:iterate>
                                  <p:childTnLst>
                                    <p:set>
                                      <p:cBhvr>
                                        <p:cTn id="40" fill="hold"/>
                                        <p:tgtEl>
                                          <p:spTgt spid="235">
                                            <p:txEl>
                                              <p:pRg st="5" end="5"/>
                                            </p:txEl>
                                          </p:spTgt>
                                        </p:tgtEl>
                                        <p:attrNameLst>
                                          <p:attrName>style.visibility</p:attrName>
                                        </p:attrNameLst>
                                      </p:cBhvr>
                                      <p:to>
                                        <p:strVal val="visible"/>
                                      </p:to>
                                    </p:set>
                                    <p:anim calcmode="lin" valueType="num">
                                      <p:cBhvr>
                                        <p:cTn id="41" dur="500" fill="hold"/>
                                        <p:tgtEl>
                                          <p:spTgt spid="235">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4" presetID="2" grpId="1" fill="hold">
                                  <p:stCondLst>
                                    <p:cond delay="0"/>
                                  </p:stCondLst>
                                  <p:iterate type="el" backwards="0">
                                    <p:tmAbs val="0"/>
                                  </p:iterate>
                                  <p:childTnLst>
                                    <p:set>
                                      <p:cBhvr>
                                        <p:cTn id="46" fill="hold"/>
                                        <p:tgtEl>
                                          <p:spTgt spid="235">
                                            <p:txEl>
                                              <p:pRg st="6" end="6"/>
                                            </p:txEl>
                                          </p:spTgt>
                                        </p:tgtEl>
                                        <p:attrNameLst>
                                          <p:attrName>style.visibility</p:attrName>
                                        </p:attrNameLst>
                                      </p:cBhvr>
                                      <p:to>
                                        <p:strVal val="visible"/>
                                      </p:to>
                                    </p:set>
                                    <p:anim calcmode="lin" valueType="num">
                                      <p:cBhvr>
                                        <p:cTn id="47" dur="500" fill="hold"/>
                                        <p:tgtEl>
                                          <p:spTgt spid="235">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Class="entr" nodeType="clickEffect" presetSubtype="4" presetID="2" grpId="1" fill="hold">
                                  <p:stCondLst>
                                    <p:cond delay="0"/>
                                  </p:stCondLst>
                                  <p:iterate type="el" backwards="0">
                                    <p:tmAbs val="0"/>
                                  </p:iterate>
                                  <p:childTnLst>
                                    <p:set>
                                      <p:cBhvr>
                                        <p:cTn id="52" fill="hold"/>
                                        <p:tgtEl>
                                          <p:spTgt spid="235">
                                            <p:txEl>
                                              <p:pRg st="7" end="7"/>
                                            </p:txEl>
                                          </p:spTgt>
                                        </p:tgtEl>
                                        <p:attrNameLst>
                                          <p:attrName>style.visibility</p:attrName>
                                        </p:attrNameLst>
                                      </p:cBhvr>
                                      <p:to>
                                        <p:strVal val="visible"/>
                                      </p:to>
                                    </p:set>
                                    <p:anim calcmode="lin" valueType="num">
                                      <p:cBhvr>
                                        <p:cTn id="53" dur="500" fill="hold"/>
                                        <p:tgtEl>
                                          <p:spTgt spid="235">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23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5" grpId="1"/>
    </p:bldLst>
  </p:timing>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37" name="Text Box 2"/>
          <p:cNvSpPr txBox="1"/>
          <p:nvPr/>
        </p:nvSpPr>
        <p:spPr>
          <a:xfrm>
            <a:off x="460057" y="207962"/>
            <a:ext cx="8201661" cy="533982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61950" indent="-361950" algn="just" rtl="0">
              <a:lnSpc>
                <a:spcPct val="130000"/>
              </a:lnSpc>
              <a:defRPr b="1" sz="3000">
                <a:latin typeface="Trebuchet MS"/>
                <a:ea typeface="Trebuchet MS"/>
                <a:cs typeface="Trebuchet MS"/>
                <a:sym typeface="Trebuchet MS"/>
              </a:defRPr>
            </a:pPr>
            <a:r>
              <a:t>a.	Inhibition of (VCC) leading to:</a:t>
            </a:r>
            <a:endParaRPr sz="3200"/>
          </a:p>
          <a:p>
            <a:pPr marL="361950" indent="-361950" algn="just" rtl="0">
              <a:lnSpc>
                <a:spcPct val="130000"/>
              </a:lnSpc>
              <a:defRPr sz="3000">
                <a:latin typeface="Trebuchet MS"/>
                <a:ea typeface="Trebuchet MS"/>
                <a:cs typeface="Trebuchet MS"/>
                <a:sym typeface="Trebuchet MS"/>
              </a:defRPr>
            </a:pPr>
            <a:r>
              <a:t>-	Arteriolar dilatation (</a:t>
            </a:r>
            <a:r>
              <a:rPr>
                <a:latin typeface="Symbol"/>
                <a:ea typeface="Symbol"/>
                <a:cs typeface="Symbol"/>
                <a:sym typeface="Symbol"/>
              </a:rPr>
              <a:t>¯ </a:t>
            </a:r>
            <a:r>
              <a:t>PR)  </a:t>
            </a:r>
            <a:r>
              <a:rPr>
                <a:latin typeface="Symbol"/>
                <a:ea typeface="Symbol"/>
                <a:cs typeface="Symbol"/>
                <a:sym typeface="Symbol"/>
              </a:rPr>
              <a:t>® ¯ </a:t>
            </a:r>
            <a:r>
              <a:t>ABP</a:t>
            </a:r>
            <a:endParaRPr sz="3200"/>
          </a:p>
          <a:p>
            <a:pPr marL="361950" indent="-361950" algn="just" rtl="0">
              <a:lnSpc>
                <a:spcPct val="130000"/>
              </a:lnSpc>
              <a:defRPr sz="3000">
                <a:latin typeface="Trebuchet MS"/>
                <a:ea typeface="Trebuchet MS"/>
                <a:cs typeface="Trebuchet MS"/>
                <a:sym typeface="Trebuchet MS"/>
              </a:defRPr>
            </a:pPr>
            <a:r>
              <a:t>-	Veno-dilatation  </a:t>
            </a:r>
            <a:r>
              <a:rPr>
                <a:latin typeface="Symbol"/>
                <a:ea typeface="Symbol"/>
                <a:cs typeface="Symbol"/>
                <a:sym typeface="Symbol"/>
              </a:rPr>
              <a:t>® ¯ </a:t>
            </a:r>
            <a:r>
              <a:t>VR  </a:t>
            </a:r>
            <a:r>
              <a:rPr>
                <a:latin typeface="Symbol"/>
                <a:ea typeface="Symbol"/>
                <a:cs typeface="Symbol"/>
                <a:sym typeface="Symbol"/>
              </a:rPr>
              <a:t>® ¯ </a:t>
            </a:r>
            <a:r>
              <a:t>central venous pressure </a:t>
            </a:r>
            <a:r>
              <a:rPr>
                <a:latin typeface="Symbol"/>
                <a:ea typeface="Symbol"/>
                <a:cs typeface="Symbol"/>
                <a:sym typeface="Symbol"/>
              </a:rPr>
              <a:t>® ¯ </a:t>
            </a:r>
            <a:r>
              <a:t>COP  </a:t>
            </a:r>
            <a:r>
              <a:rPr>
                <a:latin typeface="Symbol"/>
                <a:ea typeface="Symbol"/>
                <a:cs typeface="Symbol"/>
                <a:sym typeface="Symbol"/>
              </a:rPr>
              <a:t>® ¯ </a:t>
            </a:r>
            <a:r>
              <a:t>ABP.</a:t>
            </a:r>
            <a:endParaRPr sz="3200"/>
          </a:p>
          <a:p>
            <a:pPr marL="361950" indent="-361950" algn="just" rtl="0">
              <a:lnSpc>
                <a:spcPct val="130000"/>
              </a:lnSpc>
              <a:defRPr b="1" sz="3000">
                <a:latin typeface="Trebuchet MS"/>
                <a:ea typeface="Trebuchet MS"/>
                <a:cs typeface="Trebuchet MS"/>
                <a:sym typeface="Trebuchet MS"/>
              </a:defRPr>
            </a:pPr>
            <a:r>
              <a:t>b. Inhibition of secretion of (ADH) and aldosterone</a:t>
            </a:r>
            <a:r>
              <a:rPr b="0"/>
              <a:t>, this leads to increased excretion of Na+ and water in urine decreased blood volume  </a:t>
            </a:r>
            <a:r>
              <a:rPr b="0">
                <a:latin typeface="Symbol"/>
                <a:ea typeface="Symbol"/>
                <a:cs typeface="Symbol"/>
                <a:sym typeface="Symbol"/>
              </a:rPr>
              <a:t>® ¯ </a:t>
            </a:r>
            <a:r>
              <a:rPr b="0"/>
              <a:t>central venous pressure  </a:t>
            </a:r>
            <a:r>
              <a:rPr b="0">
                <a:latin typeface="Symbol"/>
                <a:ea typeface="Symbol"/>
                <a:cs typeface="Symbol"/>
                <a:sym typeface="Symbol"/>
              </a:rPr>
              <a:t>® ¯ </a:t>
            </a:r>
            <a:r>
              <a:rPr b="0"/>
              <a:t>VR </a:t>
            </a:r>
            <a:r>
              <a:rPr b="0">
                <a:latin typeface="Symbol"/>
                <a:ea typeface="Symbol"/>
                <a:cs typeface="Symbol"/>
                <a:sym typeface="Symbol"/>
              </a:rPr>
              <a:t>® ¯ </a:t>
            </a:r>
            <a:r>
              <a:rPr b="0"/>
              <a:t>COP  </a:t>
            </a:r>
            <a:r>
              <a:rPr b="0">
                <a:latin typeface="Symbol"/>
                <a:ea typeface="Symbol"/>
                <a:cs typeface="Symbol"/>
                <a:sym typeface="Symbol"/>
              </a:rPr>
              <a:t>® ¯ </a:t>
            </a:r>
            <a:r>
              <a:rPr b="0"/>
              <a:t>ABP.</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37">
                                            <p:bg/>
                                          </p:spTgt>
                                        </p:tgtEl>
                                        <p:attrNameLst>
                                          <p:attrName>style.visibility</p:attrName>
                                        </p:attrNameLst>
                                      </p:cBhvr>
                                      <p:to>
                                        <p:strVal val="visible"/>
                                      </p:to>
                                    </p:set>
                                    <p:anim calcmode="lin" valueType="num">
                                      <p:cBhvr>
                                        <p:cTn id="7" dur="500" fill="hold"/>
                                        <p:tgtEl>
                                          <p:spTgt spid="237">
                                            <p:bg/>
                                          </p:spTgt>
                                        </p:tgtEl>
                                        <p:attrNameLst>
                                          <p:attrName>ppt_x</p:attrName>
                                        </p:attrNameLst>
                                      </p:cBhvr>
                                      <p:tavLst>
                                        <p:tav tm="0">
                                          <p:val>
                                            <p:strVal val="#ppt_x"/>
                                          </p:val>
                                        </p:tav>
                                        <p:tav tm="100000">
                                          <p:val>
                                            <p:strVal val="#ppt_x"/>
                                          </p:val>
                                        </p:tav>
                                      </p:tavLst>
                                    </p:anim>
                                    <p:anim calcmode="lin" valueType="num">
                                      <p:cBhvr>
                                        <p:cTn id="8" dur="500" fill="hold"/>
                                        <p:tgtEl>
                                          <p:spTgt spid="237">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37">
                                            <p:txEl>
                                              <p:pRg st="0" end="0"/>
                                            </p:txEl>
                                          </p:spTgt>
                                        </p:tgtEl>
                                        <p:attrNameLst>
                                          <p:attrName>style.visibility</p:attrName>
                                        </p:attrNameLst>
                                      </p:cBhvr>
                                      <p:to>
                                        <p:strVal val="visible"/>
                                      </p:to>
                                    </p:set>
                                    <p:anim calcmode="lin" valueType="num">
                                      <p:cBhvr>
                                        <p:cTn id="11" dur="500" fill="hold"/>
                                        <p:tgtEl>
                                          <p:spTgt spid="23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37">
                                            <p:txEl>
                                              <p:pRg st="1" end="1"/>
                                            </p:txEl>
                                          </p:spTgt>
                                        </p:tgtEl>
                                        <p:attrNameLst>
                                          <p:attrName>style.visibility</p:attrName>
                                        </p:attrNameLst>
                                      </p:cBhvr>
                                      <p:to>
                                        <p:strVal val="visible"/>
                                      </p:to>
                                    </p:set>
                                    <p:anim calcmode="lin" valueType="num">
                                      <p:cBhvr>
                                        <p:cTn id="17" dur="500" fill="hold"/>
                                        <p:tgtEl>
                                          <p:spTgt spid="23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3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37">
                                            <p:txEl>
                                              <p:pRg st="2" end="2"/>
                                            </p:txEl>
                                          </p:spTgt>
                                        </p:tgtEl>
                                        <p:attrNameLst>
                                          <p:attrName>style.visibility</p:attrName>
                                        </p:attrNameLst>
                                      </p:cBhvr>
                                      <p:to>
                                        <p:strVal val="visible"/>
                                      </p:to>
                                    </p:set>
                                    <p:anim calcmode="lin" valueType="num">
                                      <p:cBhvr>
                                        <p:cTn id="23" dur="500" fill="hold"/>
                                        <p:tgtEl>
                                          <p:spTgt spid="237">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3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37">
                                            <p:txEl>
                                              <p:pRg st="3" end="3"/>
                                            </p:txEl>
                                          </p:spTgt>
                                        </p:tgtEl>
                                        <p:attrNameLst>
                                          <p:attrName>style.visibility</p:attrName>
                                        </p:attrNameLst>
                                      </p:cBhvr>
                                      <p:to>
                                        <p:strVal val="visible"/>
                                      </p:to>
                                    </p:set>
                                    <p:anim calcmode="lin" valueType="num">
                                      <p:cBhvr>
                                        <p:cTn id="29" dur="500" fill="hold"/>
                                        <p:tgtEl>
                                          <p:spTgt spid="237">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3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7" grpId="1"/>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Content Placeholder 2"/>
          <p:cNvSpPr txBox="1"/>
          <p:nvPr>
            <p:ph type="body" idx="1"/>
          </p:nvPr>
        </p:nvSpPr>
        <p:spPr>
          <a:xfrm>
            <a:off x="976057" y="1248025"/>
            <a:ext cx="7745433" cy="7223264"/>
          </a:xfrm>
          <a:prstGeom prst="rect">
            <a:avLst/>
          </a:prstGeom>
        </p:spPr>
        <p:txBody>
          <a:bodyPr/>
          <a:lstStyle/>
          <a:p>
            <a:pPr marL="0" indent="0" defTabSz="12700" rtl="0">
              <a:lnSpc>
                <a:spcPct val="100000"/>
              </a:lnSpc>
              <a:spcBef>
                <a:spcPts val="0"/>
              </a:spcBef>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solidFill>
                  <a:srgbClr val="000000"/>
                </a:solidFill>
                <a:latin typeface="+mj-lt"/>
                <a:ea typeface="+mj-ea"/>
                <a:cs typeface="+mj-cs"/>
                <a:sym typeface="Helvetica"/>
              </a:defRPr>
            </a:pPr>
            <a:r>
              <a:t>REGULATION OF ARTERIAL BLOOD </a:t>
            </a:r>
          </a:p>
          <a:p>
            <a:pPr marL="0" indent="0" defTabSz="12700" rtl="0">
              <a:lnSpc>
                <a:spcPct val="100000"/>
              </a:lnSpc>
              <a:spcBef>
                <a:spcPts val="0"/>
              </a:spcBef>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solidFill>
                  <a:srgbClr val="000000"/>
                </a:solidFill>
                <a:latin typeface="+mj-lt"/>
                <a:ea typeface="+mj-ea"/>
                <a:cs typeface="+mj-cs"/>
                <a:sym typeface="Helvetica"/>
              </a:defRPr>
            </a:pPr>
            <a:r>
              <a:t>PRESSURE </a:t>
            </a:r>
          </a:p>
          <a:p>
            <a:pPr marL="0" indent="0" defTabSz="12700" rtl="0">
              <a:lnSpc>
                <a:spcPct val="100000"/>
              </a:lnSpc>
              <a:spcBef>
                <a:spcPts val="0"/>
              </a:spcBef>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solidFill>
                  <a:srgbClr val="000000"/>
                </a:solidFill>
                <a:latin typeface="+mj-lt"/>
                <a:ea typeface="+mj-ea"/>
                <a:cs typeface="+mj-cs"/>
                <a:sym typeface="Helvetica"/>
              </a:defRPr>
            </a:pPr>
            <a:r>
              <a:t>1. Rapidly acting mechanism: Nervous regulation.</a:t>
            </a:r>
          </a:p>
          <a:p>
            <a:pPr marL="0" indent="0" defTabSz="12700" rtl="0">
              <a:lnSpc>
                <a:spcPct val="100000"/>
              </a:lnSpc>
              <a:spcBef>
                <a:spcPts val="0"/>
              </a:spcBef>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solidFill>
                  <a:srgbClr val="000000"/>
                </a:solidFill>
                <a:latin typeface="+mj-lt"/>
                <a:ea typeface="+mj-ea"/>
                <a:cs typeface="+mj-cs"/>
                <a:sym typeface="Helvetica"/>
              </a:defRPr>
            </a:pPr>
            <a:r>
              <a:t> 2. Intermediately acting mechanism: Capillary fluid shift mechanism. </a:t>
            </a:r>
          </a:p>
          <a:p>
            <a:pPr marL="0" indent="0" defTabSz="12700" rtl="0">
              <a:lnSpc>
                <a:spcPct val="100000"/>
              </a:lnSpc>
              <a:spcBef>
                <a:spcPts val="0"/>
              </a:spcBef>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solidFill>
                  <a:srgbClr val="000000"/>
                </a:solidFill>
                <a:latin typeface="+mj-lt"/>
                <a:ea typeface="+mj-ea"/>
                <a:cs typeface="+mj-cs"/>
                <a:sym typeface="Helvetica"/>
              </a:defRPr>
            </a:pPr>
            <a:r>
              <a:t>3. Slowly acting mechanism: hormonal  </a:t>
            </a:r>
          </a:p>
          <a:p>
            <a:pPr marL="0" indent="0" defTabSz="12700" rtl="0">
              <a:lnSpc>
                <a:spcPct val="100000"/>
              </a:lnSpc>
              <a:spcBef>
                <a:spcPts val="0"/>
              </a:spcBef>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solidFill>
                  <a:srgbClr val="000000"/>
                </a:solidFill>
                <a:latin typeface="+mj-lt"/>
                <a:ea typeface="+mj-ea"/>
                <a:cs typeface="+mj-cs"/>
                <a:sym typeface="Helvetica"/>
              </a:defRPr>
            </a:pPr>
            <a:r>
              <a:t>which which acts through the kidney.</a:t>
            </a:r>
          </a:p>
          <a:p>
            <a:pPr marL="0" indent="0" defTabSz="12700" rtl="0">
              <a:lnSpc>
                <a:spcPct val="100000"/>
              </a:lnSpc>
              <a:spcBef>
                <a:spcPts val="0"/>
              </a:spcBef>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solidFill>
                  <a:srgbClr val="000000"/>
                </a:solidFill>
                <a:latin typeface="+mj-lt"/>
                <a:ea typeface="+mj-ea"/>
                <a:cs typeface="+mj-cs"/>
                <a:sym typeface="Helvetica"/>
              </a:defRPr>
            </a:pPr>
          </a:p>
          <a:p>
            <a:pPr marL="0" indent="0" defTabSz="12700" rtl="0">
              <a:lnSpc>
                <a:spcPct val="100000"/>
              </a:lnSpc>
              <a:spcBef>
                <a:spcPts val="0"/>
              </a:spcBef>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solidFill>
                  <a:srgbClr val="000000"/>
                </a:solidFill>
                <a:latin typeface="+mj-lt"/>
                <a:ea typeface="+mj-ea"/>
                <a:cs typeface="+mj-cs"/>
                <a:sym typeface="Helvetica"/>
              </a:defRPr>
            </a:pP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39" name="Text Box 2"/>
          <p:cNvSpPr txBox="1"/>
          <p:nvPr/>
        </p:nvSpPr>
        <p:spPr>
          <a:xfrm>
            <a:off x="460057" y="44449"/>
            <a:ext cx="8201661" cy="589503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61950" indent="-361950" algn="just" rtl="0">
              <a:lnSpc>
                <a:spcPct val="120000"/>
              </a:lnSpc>
              <a:defRPr b="1" u="sng">
                <a:latin typeface="Trebuchet MS"/>
                <a:ea typeface="Trebuchet MS"/>
                <a:cs typeface="Trebuchet MS"/>
                <a:sym typeface="Trebuchet MS"/>
              </a:defRPr>
            </a:pPr>
            <a:r>
              <a:t>BAINBRIDGE REFLEX:</a:t>
            </a:r>
            <a:endParaRPr sz="3200"/>
          </a:p>
          <a:p>
            <a:pPr marL="361950" indent="-361950" algn="just" rtl="0">
              <a:lnSpc>
                <a:spcPct val="120000"/>
              </a:lnSpc>
              <a:defRPr b="1">
                <a:latin typeface="Trebuchet MS"/>
                <a:ea typeface="Trebuchet MS"/>
                <a:cs typeface="Trebuchet MS"/>
                <a:sym typeface="Trebuchet MS"/>
              </a:defRPr>
            </a:pPr>
            <a:r>
              <a:t>	An increase in the right atrial pressure leads to acceleration of the heart (</a:t>
            </a:r>
            <a:r>
              <a:rPr b="0">
                <a:latin typeface="Symbol"/>
                <a:ea typeface="Symbol"/>
                <a:cs typeface="Symbol"/>
                <a:sym typeface="Symbol"/>
              </a:rPr>
              <a:t>­ </a:t>
            </a:r>
            <a:r>
              <a:t>HR )</a:t>
            </a:r>
            <a:endParaRPr sz="3200"/>
          </a:p>
          <a:p>
            <a:pPr marL="361950" indent="-361950" algn="just" rtl="0">
              <a:lnSpc>
                <a:spcPct val="120000"/>
              </a:lnSpc>
              <a:defRPr b="1">
                <a:latin typeface="Trebuchet MS"/>
                <a:ea typeface="Trebuchet MS"/>
                <a:cs typeface="Trebuchet MS"/>
                <a:sym typeface="Trebuchet MS"/>
              </a:defRPr>
            </a:pPr>
            <a:r>
              <a:t>Mechanism:</a:t>
            </a:r>
            <a:endParaRPr sz="3200"/>
          </a:p>
          <a:p>
            <a:pPr marL="361950" indent="-361950" algn="just" rtl="0">
              <a:lnSpc>
                <a:spcPct val="120000"/>
              </a:lnSpc>
              <a:defRPr b="1">
                <a:latin typeface="Trebuchet MS"/>
                <a:ea typeface="Trebuchet MS"/>
                <a:cs typeface="Trebuchet MS"/>
                <a:sym typeface="Trebuchet MS"/>
              </a:defRPr>
            </a:pPr>
            <a:r>
              <a:t>-	When the RAP increases it sends impulses to cause inhibit of CIC SO, stimulation of the CSC resulted and finally tachycardia occurs.</a:t>
            </a:r>
            <a:endParaRPr sz="3200"/>
          </a:p>
          <a:p>
            <a:pPr marL="361950" indent="-361950" algn="just" rtl="0">
              <a:lnSpc>
                <a:spcPct val="120000"/>
              </a:lnSpc>
              <a:defRPr b="1" u="sng">
                <a:latin typeface="Trebuchet MS"/>
                <a:ea typeface="Trebuchet MS"/>
                <a:cs typeface="Trebuchet MS"/>
                <a:sym typeface="Trebuchet MS"/>
              </a:defRPr>
            </a:pPr>
            <a:r>
              <a:t>BAINBRIDGE EFFECT:</a:t>
            </a:r>
            <a:endParaRPr sz="3200"/>
          </a:p>
          <a:p>
            <a:pPr marL="361950" indent="-361950" algn="just" rtl="0">
              <a:lnSpc>
                <a:spcPct val="120000"/>
              </a:lnSpc>
              <a:defRPr b="1">
                <a:latin typeface="Trebuchet MS"/>
                <a:ea typeface="Trebuchet MS"/>
                <a:cs typeface="Trebuchet MS"/>
                <a:sym typeface="Trebuchet MS"/>
              </a:defRPr>
            </a:pPr>
            <a:r>
              <a:t>-	Some authors believe that the tachycardia occurring during the increased right atrial pressure is resulting from local stretch of S.A. node.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39">
                                            <p:bg/>
                                          </p:spTgt>
                                        </p:tgtEl>
                                        <p:attrNameLst>
                                          <p:attrName>style.visibility</p:attrName>
                                        </p:attrNameLst>
                                      </p:cBhvr>
                                      <p:to>
                                        <p:strVal val="visible"/>
                                      </p:to>
                                    </p:set>
                                    <p:anim calcmode="lin" valueType="num">
                                      <p:cBhvr>
                                        <p:cTn id="7" dur="500" fill="hold"/>
                                        <p:tgtEl>
                                          <p:spTgt spid="239">
                                            <p:bg/>
                                          </p:spTgt>
                                        </p:tgtEl>
                                        <p:attrNameLst>
                                          <p:attrName>ppt_x</p:attrName>
                                        </p:attrNameLst>
                                      </p:cBhvr>
                                      <p:tavLst>
                                        <p:tav tm="0">
                                          <p:val>
                                            <p:strVal val="#ppt_x"/>
                                          </p:val>
                                        </p:tav>
                                        <p:tav tm="100000">
                                          <p:val>
                                            <p:strVal val="#ppt_x"/>
                                          </p:val>
                                        </p:tav>
                                      </p:tavLst>
                                    </p:anim>
                                    <p:anim calcmode="lin" valueType="num">
                                      <p:cBhvr>
                                        <p:cTn id="8" dur="500" fill="hold"/>
                                        <p:tgtEl>
                                          <p:spTgt spid="239">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39">
                                            <p:txEl>
                                              <p:pRg st="0" end="0"/>
                                            </p:txEl>
                                          </p:spTgt>
                                        </p:tgtEl>
                                        <p:attrNameLst>
                                          <p:attrName>style.visibility</p:attrName>
                                        </p:attrNameLst>
                                      </p:cBhvr>
                                      <p:to>
                                        <p:strVal val="visible"/>
                                      </p:to>
                                    </p:set>
                                    <p:anim calcmode="lin" valueType="num">
                                      <p:cBhvr>
                                        <p:cTn id="11" dur="500" fill="hold"/>
                                        <p:tgtEl>
                                          <p:spTgt spid="23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39">
                                            <p:txEl>
                                              <p:pRg st="1" end="1"/>
                                            </p:txEl>
                                          </p:spTgt>
                                        </p:tgtEl>
                                        <p:attrNameLst>
                                          <p:attrName>style.visibility</p:attrName>
                                        </p:attrNameLst>
                                      </p:cBhvr>
                                      <p:to>
                                        <p:strVal val="visible"/>
                                      </p:to>
                                    </p:set>
                                    <p:anim calcmode="lin" valueType="num">
                                      <p:cBhvr>
                                        <p:cTn id="17" dur="500" fill="hold"/>
                                        <p:tgtEl>
                                          <p:spTgt spid="23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39">
                                            <p:txEl>
                                              <p:pRg st="2" end="2"/>
                                            </p:txEl>
                                          </p:spTgt>
                                        </p:tgtEl>
                                        <p:attrNameLst>
                                          <p:attrName>style.visibility</p:attrName>
                                        </p:attrNameLst>
                                      </p:cBhvr>
                                      <p:to>
                                        <p:strVal val="visible"/>
                                      </p:to>
                                    </p:set>
                                    <p:anim calcmode="lin" valueType="num">
                                      <p:cBhvr>
                                        <p:cTn id="23" dur="500" fill="hold"/>
                                        <p:tgtEl>
                                          <p:spTgt spid="239">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39">
                                            <p:txEl>
                                              <p:pRg st="3" end="3"/>
                                            </p:txEl>
                                          </p:spTgt>
                                        </p:tgtEl>
                                        <p:attrNameLst>
                                          <p:attrName>style.visibility</p:attrName>
                                        </p:attrNameLst>
                                      </p:cBhvr>
                                      <p:to>
                                        <p:strVal val="visible"/>
                                      </p:to>
                                    </p:set>
                                    <p:anim calcmode="lin" valueType="num">
                                      <p:cBhvr>
                                        <p:cTn id="29" dur="500" fill="hold"/>
                                        <p:tgtEl>
                                          <p:spTgt spid="239">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39">
                                            <p:txEl>
                                              <p:pRg st="4" end="4"/>
                                            </p:txEl>
                                          </p:spTgt>
                                        </p:tgtEl>
                                        <p:attrNameLst>
                                          <p:attrName>style.visibility</p:attrName>
                                        </p:attrNameLst>
                                      </p:cBhvr>
                                      <p:to>
                                        <p:strVal val="visible"/>
                                      </p:to>
                                    </p:set>
                                    <p:anim calcmode="lin" valueType="num">
                                      <p:cBhvr>
                                        <p:cTn id="35" dur="500" fill="hold"/>
                                        <p:tgtEl>
                                          <p:spTgt spid="239">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4" presetID="2" grpId="1" fill="hold">
                                  <p:stCondLst>
                                    <p:cond delay="0"/>
                                  </p:stCondLst>
                                  <p:iterate type="el" backwards="0">
                                    <p:tmAbs val="0"/>
                                  </p:iterate>
                                  <p:childTnLst>
                                    <p:set>
                                      <p:cBhvr>
                                        <p:cTn id="40" fill="hold"/>
                                        <p:tgtEl>
                                          <p:spTgt spid="239">
                                            <p:txEl>
                                              <p:pRg st="5" end="5"/>
                                            </p:txEl>
                                          </p:spTgt>
                                        </p:tgtEl>
                                        <p:attrNameLst>
                                          <p:attrName>style.visibility</p:attrName>
                                        </p:attrNameLst>
                                      </p:cBhvr>
                                      <p:to>
                                        <p:strVal val="visible"/>
                                      </p:to>
                                    </p:set>
                                    <p:anim calcmode="lin" valueType="num">
                                      <p:cBhvr>
                                        <p:cTn id="41" dur="500" fill="hold"/>
                                        <p:tgtEl>
                                          <p:spTgt spid="239">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3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9" grpId="1"/>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41" name="Text Box 2"/>
          <p:cNvSpPr txBox="1"/>
          <p:nvPr/>
        </p:nvSpPr>
        <p:spPr>
          <a:xfrm>
            <a:off x="460057" y="-20638"/>
            <a:ext cx="8201661" cy="704801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61950" indent="-361950" algn="just" rtl="0">
              <a:lnSpc>
                <a:spcPct val="104999"/>
              </a:lnSpc>
              <a:defRPr b="1">
                <a:latin typeface="Trebuchet MS"/>
                <a:ea typeface="Trebuchet MS"/>
                <a:cs typeface="Trebuchet MS"/>
                <a:sym typeface="Trebuchet MS"/>
              </a:defRPr>
            </a:pPr>
            <a:r>
              <a:t>[B] Chemoreceptor:</a:t>
            </a:r>
            <a:endParaRPr sz="3200"/>
          </a:p>
          <a:p>
            <a:pPr marL="361950" indent="-361950" algn="just" rtl="0">
              <a:lnSpc>
                <a:spcPct val="104999"/>
              </a:lnSpc>
              <a:defRPr b="1">
                <a:latin typeface="Trebuchet MS"/>
                <a:ea typeface="Trebuchet MS"/>
                <a:cs typeface="Trebuchet MS"/>
                <a:sym typeface="Trebuchet MS"/>
              </a:defRPr>
            </a:pPr>
            <a:r>
              <a:t>1) Peripheral chemoreceptors:</a:t>
            </a:r>
            <a:endParaRPr sz="3200"/>
          </a:p>
          <a:p>
            <a:pPr marL="361950" indent="-361950" algn="just" rtl="0">
              <a:lnSpc>
                <a:spcPct val="104999"/>
              </a:lnSpc>
              <a:defRPr b="1">
                <a:latin typeface="Trebuchet MS"/>
                <a:ea typeface="Trebuchet MS"/>
                <a:cs typeface="Trebuchet MS"/>
                <a:sym typeface="Trebuchet MS"/>
              </a:defRPr>
            </a:pPr>
            <a:r>
              <a:t>•Site:  Aortic body 		  Carotid body</a:t>
            </a:r>
            <a:endParaRPr sz="3200"/>
          </a:p>
          <a:p>
            <a:pPr marL="361950" indent="-361950" algn="just" rtl="0">
              <a:lnSpc>
                <a:spcPct val="104999"/>
              </a:lnSpc>
              <a:defRPr b="1">
                <a:latin typeface="Trebuchet MS"/>
                <a:ea typeface="Trebuchet MS"/>
                <a:cs typeface="Trebuchet MS"/>
                <a:sym typeface="Trebuchet MS"/>
              </a:defRPr>
            </a:pPr>
            <a:r>
              <a:t>•Stimuli:</a:t>
            </a:r>
            <a:endParaRPr sz="3200"/>
          </a:p>
          <a:p>
            <a:pPr marL="361950" indent="-361950" algn="just" rtl="0">
              <a:lnSpc>
                <a:spcPct val="104999"/>
              </a:lnSpc>
              <a:defRPr b="1">
                <a:latin typeface="Trebuchet MS"/>
                <a:ea typeface="Trebuchet MS"/>
                <a:cs typeface="Trebuchet MS"/>
                <a:sym typeface="Trebuchet MS"/>
              </a:defRPr>
            </a:pPr>
            <a:r>
              <a:t>1-	Hypoxia (</a:t>
            </a:r>
            <a:r>
              <a:rPr b="0">
                <a:latin typeface="Symbol"/>
                <a:ea typeface="Symbol"/>
                <a:cs typeface="Symbol"/>
                <a:sym typeface="Symbol"/>
              </a:rPr>
              <a:t>¯ </a:t>
            </a:r>
            <a:r>
              <a:t>PO2 to 60mmHg) the main stimulus. So, they are called O2 lack receptors.</a:t>
            </a:r>
            <a:endParaRPr sz="3200"/>
          </a:p>
          <a:p>
            <a:pPr marL="361950" indent="-361950" algn="just" rtl="0">
              <a:lnSpc>
                <a:spcPct val="104999"/>
              </a:lnSpc>
              <a:defRPr b="1">
                <a:latin typeface="Trebuchet MS"/>
                <a:ea typeface="Trebuchet MS"/>
                <a:cs typeface="Trebuchet MS"/>
                <a:sym typeface="Trebuchet MS"/>
              </a:defRPr>
            </a:pPr>
            <a:r>
              <a:t>2-	Hypercapnia (</a:t>
            </a:r>
            <a:r>
              <a:rPr b="0">
                <a:latin typeface="Symbol"/>
                <a:ea typeface="Symbol"/>
                <a:cs typeface="Symbol"/>
                <a:sym typeface="Symbol"/>
              </a:rPr>
              <a:t>­ </a:t>
            </a:r>
            <a:r>
              <a:t>CO2 tension) with less effect</a:t>
            </a:r>
            <a:endParaRPr sz="3200"/>
          </a:p>
          <a:p>
            <a:pPr marL="361950" indent="-361950" algn="just" rtl="0">
              <a:lnSpc>
                <a:spcPct val="104999"/>
              </a:lnSpc>
              <a:defRPr b="1">
                <a:latin typeface="Trebuchet MS"/>
                <a:ea typeface="Trebuchet MS"/>
                <a:cs typeface="Trebuchet MS"/>
                <a:sym typeface="Trebuchet MS"/>
              </a:defRPr>
            </a:pPr>
            <a:r>
              <a:t>3-	Acidosis (</a:t>
            </a:r>
            <a:r>
              <a:rPr b="0">
                <a:latin typeface="Symbol"/>
                <a:ea typeface="Symbol"/>
                <a:cs typeface="Symbol"/>
                <a:sym typeface="Symbol"/>
              </a:rPr>
              <a:t>­</a:t>
            </a:r>
            <a:r>
              <a:t>H+ tension)</a:t>
            </a:r>
            <a:endParaRPr sz="3200"/>
          </a:p>
          <a:p>
            <a:pPr marL="361950" indent="-361950" algn="just" rtl="0">
              <a:lnSpc>
                <a:spcPct val="104999"/>
              </a:lnSpc>
              <a:defRPr b="1">
                <a:latin typeface="Trebuchet MS"/>
                <a:ea typeface="Trebuchet MS"/>
                <a:cs typeface="Trebuchet MS"/>
                <a:sym typeface="Trebuchet MS"/>
              </a:defRPr>
            </a:pPr>
            <a:r>
              <a:t>•	Afferent: The buffer nerves.</a:t>
            </a:r>
            <a:endParaRPr sz="3200"/>
          </a:p>
          <a:p>
            <a:pPr marL="361950" indent="-361950" algn="just" rtl="0">
              <a:lnSpc>
                <a:spcPct val="104999"/>
              </a:lnSpc>
              <a:defRPr b="1">
                <a:latin typeface="Trebuchet MS"/>
                <a:ea typeface="Trebuchet MS"/>
                <a:cs typeface="Trebuchet MS"/>
                <a:sym typeface="Trebuchet MS"/>
              </a:defRPr>
            </a:pPr>
            <a:r>
              <a:t>Function: It sends excitatory impulses to stimulate the pressor area and inhibit the depressor area leading to increased ABP.</a:t>
            </a:r>
            <a:endParaRPr sz="3200"/>
          </a:p>
          <a:p>
            <a:pPr marL="361950" indent="-361950" algn="just" rtl="0">
              <a:lnSpc>
                <a:spcPct val="104999"/>
              </a:lnSpc>
              <a:defRPr b="1">
                <a:latin typeface="Trebuchet MS"/>
                <a:ea typeface="Trebuchet MS"/>
                <a:cs typeface="Trebuchet MS"/>
                <a:sym typeface="Trebuchet MS"/>
              </a:defRPr>
            </a:pPr>
            <a:r>
              <a:t>-	Its main function is stimulate the respiratory centers.</a:t>
            </a:r>
            <a:endParaRPr sz="3200"/>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41">
                                            <p:bg/>
                                          </p:spTgt>
                                        </p:tgtEl>
                                        <p:attrNameLst>
                                          <p:attrName>style.visibility</p:attrName>
                                        </p:attrNameLst>
                                      </p:cBhvr>
                                      <p:to>
                                        <p:strVal val="visible"/>
                                      </p:to>
                                    </p:set>
                                    <p:anim calcmode="lin" valueType="num">
                                      <p:cBhvr>
                                        <p:cTn id="7" dur="500" fill="hold"/>
                                        <p:tgtEl>
                                          <p:spTgt spid="241">
                                            <p:bg/>
                                          </p:spTgt>
                                        </p:tgtEl>
                                        <p:attrNameLst>
                                          <p:attrName>ppt_x</p:attrName>
                                        </p:attrNameLst>
                                      </p:cBhvr>
                                      <p:tavLst>
                                        <p:tav tm="0">
                                          <p:val>
                                            <p:strVal val="#ppt_x"/>
                                          </p:val>
                                        </p:tav>
                                        <p:tav tm="100000">
                                          <p:val>
                                            <p:strVal val="#ppt_x"/>
                                          </p:val>
                                        </p:tav>
                                      </p:tavLst>
                                    </p:anim>
                                    <p:anim calcmode="lin" valueType="num">
                                      <p:cBhvr>
                                        <p:cTn id="8" dur="500" fill="hold"/>
                                        <p:tgtEl>
                                          <p:spTgt spid="241">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41">
                                            <p:txEl>
                                              <p:pRg st="0" end="0"/>
                                            </p:txEl>
                                          </p:spTgt>
                                        </p:tgtEl>
                                        <p:attrNameLst>
                                          <p:attrName>style.visibility</p:attrName>
                                        </p:attrNameLst>
                                      </p:cBhvr>
                                      <p:to>
                                        <p:strVal val="visible"/>
                                      </p:to>
                                    </p:set>
                                    <p:anim calcmode="lin" valueType="num">
                                      <p:cBhvr>
                                        <p:cTn id="11" dur="500" fill="hold"/>
                                        <p:tgtEl>
                                          <p:spTgt spid="24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41">
                                            <p:txEl>
                                              <p:pRg st="1" end="1"/>
                                            </p:txEl>
                                          </p:spTgt>
                                        </p:tgtEl>
                                        <p:attrNameLst>
                                          <p:attrName>style.visibility</p:attrName>
                                        </p:attrNameLst>
                                      </p:cBhvr>
                                      <p:to>
                                        <p:strVal val="visible"/>
                                      </p:to>
                                    </p:set>
                                    <p:anim calcmode="lin" valueType="num">
                                      <p:cBhvr>
                                        <p:cTn id="17" dur="500" fill="hold"/>
                                        <p:tgtEl>
                                          <p:spTgt spid="24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4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41">
                                            <p:txEl>
                                              <p:pRg st="2" end="2"/>
                                            </p:txEl>
                                          </p:spTgt>
                                        </p:tgtEl>
                                        <p:attrNameLst>
                                          <p:attrName>style.visibility</p:attrName>
                                        </p:attrNameLst>
                                      </p:cBhvr>
                                      <p:to>
                                        <p:strVal val="visible"/>
                                      </p:to>
                                    </p:set>
                                    <p:anim calcmode="lin" valueType="num">
                                      <p:cBhvr>
                                        <p:cTn id="23" dur="500" fill="hold"/>
                                        <p:tgtEl>
                                          <p:spTgt spid="241">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4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41">
                                            <p:txEl>
                                              <p:pRg st="3" end="3"/>
                                            </p:txEl>
                                          </p:spTgt>
                                        </p:tgtEl>
                                        <p:attrNameLst>
                                          <p:attrName>style.visibility</p:attrName>
                                        </p:attrNameLst>
                                      </p:cBhvr>
                                      <p:to>
                                        <p:strVal val="visible"/>
                                      </p:to>
                                    </p:set>
                                    <p:anim calcmode="lin" valueType="num">
                                      <p:cBhvr>
                                        <p:cTn id="29" dur="500" fill="hold"/>
                                        <p:tgtEl>
                                          <p:spTgt spid="241">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4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41">
                                            <p:txEl>
                                              <p:pRg st="4" end="4"/>
                                            </p:txEl>
                                          </p:spTgt>
                                        </p:tgtEl>
                                        <p:attrNameLst>
                                          <p:attrName>style.visibility</p:attrName>
                                        </p:attrNameLst>
                                      </p:cBhvr>
                                      <p:to>
                                        <p:strVal val="visible"/>
                                      </p:to>
                                    </p:set>
                                    <p:anim calcmode="lin" valueType="num">
                                      <p:cBhvr>
                                        <p:cTn id="35" dur="500" fill="hold"/>
                                        <p:tgtEl>
                                          <p:spTgt spid="24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4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4" presetID="2" grpId="1" fill="hold">
                                  <p:stCondLst>
                                    <p:cond delay="0"/>
                                  </p:stCondLst>
                                  <p:iterate type="el" backwards="0">
                                    <p:tmAbs val="0"/>
                                  </p:iterate>
                                  <p:childTnLst>
                                    <p:set>
                                      <p:cBhvr>
                                        <p:cTn id="40" fill="hold"/>
                                        <p:tgtEl>
                                          <p:spTgt spid="241">
                                            <p:txEl>
                                              <p:pRg st="5" end="5"/>
                                            </p:txEl>
                                          </p:spTgt>
                                        </p:tgtEl>
                                        <p:attrNameLst>
                                          <p:attrName>style.visibility</p:attrName>
                                        </p:attrNameLst>
                                      </p:cBhvr>
                                      <p:to>
                                        <p:strVal val="visible"/>
                                      </p:to>
                                    </p:set>
                                    <p:anim calcmode="lin" valueType="num">
                                      <p:cBhvr>
                                        <p:cTn id="41" dur="500" fill="hold"/>
                                        <p:tgtEl>
                                          <p:spTgt spid="241">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4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4" presetID="2" grpId="1" fill="hold">
                                  <p:stCondLst>
                                    <p:cond delay="0"/>
                                  </p:stCondLst>
                                  <p:iterate type="el" backwards="0">
                                    <p:tmAbs val="0"/>
                                  </p:iterate>
                                  <p:childTnLst>
                                    <p:set>
                                      <p:cBhvr>
                                        <p:cTn id="46" fill="hold"/>
                                        <p:tgtEl>
                                          <p:spTgt spid="241">
                                            <p:txEl>
                                              <p:pRg st="6" end="6"/>
                                            </p:txEl>
                                          </p:spTgt>
                                        </p:tgtEl>
                                        <p:attrNameLst>
                                          <p:attrName>style.visibility</p:attrName>
                                        </p:attrNameLst>
                                      </p:cBhvr>
                                      <p:to>
                                        <p:strVal val="visible"/>
                                      </p:to>
                                    </p:set>
                                    <p:anim calcmode="lin" valueType="num">
                                      <p:cBhvr>
                                        <p:cTn id="47" dur="500" fill="hold"/>
                                        <p:tgtEl>
                                          <p:spTgt spid="241">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4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Class="entr" nodeType="clickEffect" presetSubtype="4" presetID="2" grpId="1" fill="hold">
                                  <p:stCondLst>
                                    <p:cond delay="0"/>
                                  </p:stCondLst>
                                  <p:iterate type="el" backwards="0">
                                    <p:tmAbs val="0"/>
                                  </p:iterate>
                                  <p:childTnLst>
                                    <p:set>
                                      <p:cBhvr>
                                        <p:cTn id="52" fill="hold"/>
                                        <p:tgtEl>
                                          <p:spTgt spid="241">
                                            <p:txEl>
                                              <p:pRg st="7" end="7"/>
                                            </p:txEl>
                                          </p:spTgt>
                                        </p:tgtEl>
                                        <p:attrNameLst>
                                          <p:attrName>style.visibility</p:attrName>
                                        </p:attrNameLst>
                                      </p:cBhvr>
                                      <p:to>
                                        <p:strVal val="visible"/>
                                      </p:to>
                                    </p:set>
                                    <p:anim calcmode="lin" valueType="num">
                                      <p:cBhvr>
                                        <p:cTn id="53" dur="500" fill="hold"/>
                                        <p:tgtEl>
                                          <p:spTgt spid="241">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24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4" presetID="2" grpId="1" fill="hold">
                                  <p:stCondLst>
                                    <p:cond delay="0"/>
                                  </p:stCondLst>
                                  <p:iterate type="el" backwards="0">
                                    <p:tmAbs val="0"/>
                                  </p:iterate>
                                  <p:childTnLst>
                                    <p:set>
                                      <p:cBhvr>
                                        <p:cTn id="58" fill="hold"/>
                                        <p:tgtEl>
                                          <p:spTgt spid="241">
                                            <p:txEl>
                                              <p:pRg st="8" end="8"/>
                                            </p:txEl>
                                          </p:spTgt>
                                        </p:tgtEl>
                                        <p:attrNameLst>
                                          <p:attrName>style.visibility</p:attrName>
                                        </p:attrNameLst>
                                      </p:cBhvr>
                                      <p:to>
                                        <p:strVal val="visible"/>
                                      </p:to>
                                    </p:set>
                                    <p:anim calcmode="lin" valueType="num">
                                      <p:cBhvr>
                                        <p:cTn id="59" dur="500" fill="hold"/>
                                        <p:tgtEl>
                                          <p:spTgt spid="241">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24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Class="entr" nodeType="clickEffect" presetSubtype="4" presetID="2" grpId="1" fill="hold">
                                  <p:stCondLst>
                                    <p:cond delay="0"/>
                                  </p:stCondLst>
                                  <p:iterate type="el" backwards="0">
                                    <p:tmAbs val="0"/>
                                  </p:iterate>
                                  <p:childTnLst>
                                    <p:set>
                                      <p:cBhvr>
                                        <p:cTn id="64" fill="hold"/>
                                        <p:tgtEl>
                                          <p:spTgt spid="241">
                                            <p:txEl>
                                              <p:pRg st="9" end="9"/>
                                            </p:txEl>
                                          </p:spTgt>
                                        </p:tgtEl>
                                        <p:attrNameLst>
                                          <p:attrName>style.visibility</p:attrName>
                                        </p:attrNameLst>
                                      </p:cBhvr>
                                      <p:to>
                                        <p:strVal val="visible"/>
                                      </p:to>
                                    </p:set>
                                    <p:anim calcmode="lin" valueType="num">
                                      <p:cBhvr>
                                        <p:cTn id="65" dur="500" fill="hold"/>
                                        <p:tgtEl>
                                          <p:spTgt spid="241">
                                            <p:txEl>
                                              <p:pRg st="9" end="9"/>
                                            </p:txEl>
                                          </p:spTgt>
                                        </p:tgtEl>
                                        <p:attrNameLst>
                                          <p:attrName>ppt_x</p:attrName>
                                        </p:attrNameLst>
                                      </p:cBhvr>
                                      <p:tavLst>
                                        <p:tav tm="0">
                                          <p:val>
                                            <p:strVal val="#ppt_x"/>
                                          </p:val>
                                        </p:tav>
                                        <p:tav tm="100000">
                                          <p:val>
                                            <p:strVal val="#ppt_x"/>
                                          </p:val>
                                        </p:tav>
                                      </p:tavLst>
                                    </p:anim>
                                    <p:anim calcmode="lin" valueType="num">
                                      <p:cBhvr>
                                        <p:cTn id="66" dur="500" fill="hold"/>
                                        <p:tgtEl>
                                          <p:spTgt spid="241">
                                            <p:txEl>
                                              <p:pRg st="9" end="9"/>
                                            </p:txEl>
                                          </p:spTgt>
                                        </p:tgtEl>
                                        <p:attrNameLst>
                                          <p:attrName>ppt_y</p:attrName>
                                        </p:attrNameLst>
                                      </p:cBhvr>
                                      <p:tavLst>
                                        <p:tav tm="0">
                                          <p:val>
                                            <p:strVal val="1+#ppt_h/2"/>
                                          </p:val>
                                        </p:tav>
                                        <p:tav tm="100000">
                                          <p:val>
                                            <p:strVal val="#ppt_y"/>
                                          </p:val>
                                        </p:tav>
                                      </p:tavLst>
                                    </p:anim>
                                  </p:childTnLst>
                                </p:cTn>
                              </p:par>
                            </p:childTnLst>
                          </p:cTn>
                        </p:par>
                        <p:par>
                          <p:cTn id="67" fill="hold">
                            <p:stCondLst>
                              <p:cond delay="500"/>
                            </p:stCondLst>
                            <p:childTnLst>
                              <p:par>
                                <p:cTn id="68" presetClass="entr" nodeType="afterEffect" presetSubtype="4" presetID="2" grpId="1" fill="hold">
                                  <p:stCondLst>
                                    <p:cond delay="0"/>
                                  </p:stCondLst>
                                  <p:iterate type="el" backwards="0">
                                    <p:tmAbs val="0"/>
                                  </p:iterate>
                                  <p:childTnLst>
                                    <p:set>
                                      <p:cBhvr>
                                        <p:cTn id="69" fill="hold"/>
                                        <p:tgtEl>
                                          <p:spTgt spid="241">
                                            <p:txEl>
                                              <p:pRg st="10" end="10"/>
                                            </p:txEl>
                                          </p:spTgt>
                                        </p:tgtEl>
                                        <p:attrNameLst>
                                          <p:attrName>style.visibility</p:attrName>
                                        </p:attrNameLst>
                                      </p:cBhvr>
                                      <p:to>
                                        <p:strVal val="visible"/>
                                      </p:to>
                                    </p:set>
                                    <p:anim calcmode="lin" valueType="num">
                                      <p:cBhvr>
                                        <p:cTn id="70" dur="500" fill="hold"/>
                                        <p:tgtEl>
                                          <p:spTgt spid="241">
                                            <p:txEl>
                                              <p:pRg st="10" end="10"/>
                                            </p:txEl>
                                          </p:spTgt>
                                        </p:tgtEl>
                                        <p:attrNameLst>
                                          <p:attrName>ppt_x</p:attrName>
                                        </p:attrNameLst>
                                      </p:cBhvr>
                                      <p:tavLst>
                                        <p:tav tm="0">
                                          <p:val>
                                            <p:strVal val="#ppt_x"/>
                                          </p:val>
                                        </p:tav>
                                        <p:tav tm="100000">
                                          <p:val>
                                            <p:strVal val="#ppt_x"/>
                                          </p:val>
                                        </p:tav>
                                      </p:tavLst>
                                    </p:anim>
                                    <p:anim calcmode="lin" valueType="num">
                                      <p:cBhvr>
                                        <p:cTn id="71" dur="500" fill="hold"/>
                                        <p:tgtEl>
                                          <p:spTgt spid="24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1" grpId="1"/>
    </p:bld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43" name="Text Box 2"/>
          <p:cNvSpPr txBox="1"/>
          <p:nvPr/>
        </p:nvSpPr>
        <p:spPr>
          <a:xfrm>
            <a:off x="460057" y="241300"/>
            <a:ext cx="8201661" cy="498509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61950" indent="-361950" algn="just" rtl="0">
              <a:lnSpc>
                <a:spcPct val="120000"/>
              </a:lnSpc>
              <a:defRPr b="1">
                <a:latin typeface="Trebuchet MS"/>
                <a:ea typeface="Trebuchet MS"/>
                <a:cs typeface="Trebuchet MS"/>
                <a:sym typeface="Trebuchet MS"/>
              </a:defRPr>
            </a:pPr>
            <a:r>
              <a:t>2) Coronary chemoreflex: (Bezold-Jarish reflex)</a:t>
            </a:r>
            <a:endParaRPr sz="3200"/>
          </a:p>
          <a:p>
            <a:pPr marL="361950" indent="-361950" algn="just" rtl="0">
              <a:lnSpc>
                <a:spcPct val="120000"/>
              </a:lnSpc>
              <a:defRPr b="1">
                <a:latin typeface="Trebuchet MS"/>
                <a:ea typeface="Trebuchet MS"/>
                <a:cs typeface="Trebuchet MS"/>
                <a:sym typeface="Trebuchet MS"/>
              </a:defRPr>
            </a:pPr>
            <a:r>
              <a:t>•	Injection of serotonin (VC of coronaries) and chemicals released from myocardial infarction </a:t>
            </a:r>
            <a:r>
              <a:rPr b="0">
                <a:latin typeface="Symbol"/>
                <a:ea typeface="Symbol"/>
                <a:cs typeface="Symbol"/>
                <a:sym typeface="Symbol"/>
              </a:rPr>
              <a:t>® </a:t>
            </a:r>
            <a:r>
              <a:t>stimulate the   ventricular or coronary chemoreceptors </a:t>
            </a:r>
            <a:r>
              <a:rPr b="0">
                <a:latin typeface="Symbol"/>
                <a:ea typeface="Symbol"/>
                <a:cs typeface="Symbol"/>
                <a:sym typeface="Symbol"/>
              </a:rPr>
              <a:t>® </a:t>
            </a:r>
            <a:r>
              <a:t>reflex </a:t>
            </a:r>
            <a:r>
              <a:rPr b="0">
                <a:latin typeface="Symbol"/>
                <a:ea typeface="Symbol"/>
                <a:cs typeface="Symbol"/>
                <a:sym typeface="Symbol"/>
              </a:rPr>
              <a:t>¯</a:t>
            </a:r>
            <a:r>
              <a:t>ABP &amp; </a:t>
            </a:r>
            <a:r>
              <a:rPr b="0">
                <a:latin typeface="Symbol"/>
                <a:ea typeface="Symbol"/>
                <a:cs typeface="Symbol"/>
                <a:sym typeface="Symbol"/>
              </a:rPr>
              <a:t>¯</a:t>
            </a:r>
            <a:r>
              <a:t>HR and respiratory depression.</a:t>
            </a:r>
            <a:endParaRPr sz="3200"/>
          </a:p>
          <a:p>
            <a:pPr marL="361950" indent="-361950" algn="just" rtl="0">
              <a:lnSpc>
                <a:spcPct val="120000"/>
              </a:lnSpc>
              <a:defRPr b="1">
                <a:latin typeface="Trebuchet MS"/>
                <a:ea typeface="Trebuchet MS"/>
                <a:cs typeface="Trebuchet MS"/>
                <a:sym typeface="Trebuchet MS"/>
              </a:defRPr>
            </a:pPr>
            <a:r>
              <a:t>3) Pulmonary receptors (j-receptors):</a:t>
            </a:r>
            <a:endParaRPr sz="3200"/>
          </a:p>
          <a:p>
            <a:pPr marL="361950" indent="-361950" algn="just" rtl="0">
              <a:lnSpc>
                <a:spcPct val="120000"/>
              </a:lnSpc>
              <a:defRPr b="1">
                <a:latin typeface="Trebuchet MS"/>
                <a:ea typeface="Trebuchet MS"/>
                <a:cs typeface="Trebuchet MS"/>
                <a:sym typeface="Trebuchet MS"/>
              </a:defRPr>
            </a:pPr>
            <a:r>
              <a:t>•	Distension of the pulmonary vessels as in pulmonary embolism or congestion </a:t>
            </a:r>
            <a:r>
              <a:rPr b="0">
                <a:latin typeface="Symbol"/>
                <a:ea typeface="Symbol"/>
                <a:cs typeface="Symbol"/>
                <a:sym typeface="Symbol"/>
              </a:rPr>
              <a:t>® </a:t>
            </a:r>
            <a:r>
              <a:rPr i="1"/>
              <a:t>reflex hypotension, bradycardia and apnea</a:t>
            </a: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43">
                                            <p:bg/>
                                          </p:spTgt>
                                        </p:tgtEl>
                                        <p:attrNameLst>
                                          <p:attrName>style.visibility</p:attrName>
                                        </p:attrNameLst>
                                      </p:cBhvr>
                                      <p:to>
                                        <p:strVal val="visible"/>
                                      </p:to>
                                    </p:set>
                                    <p:anim calcmode="lin" valueType="num">
                                      <p:cBhvr>
                                        <p:cTn id="7" dur="500" fill="hold"/>
                                        <p:tgtEl>
                                          <p:spTgt spid="243">
                                            <p:bg/>
                                          </p:spTgt>
                                        </p:tgtEl>
                                        <p:attrNameLst>
                                          <p:attrName>ppt_x</p:attrName>
                                        </p:attrNameLst>
                                      </p:cBhvr>
                                      <p:tavLst>
                                        <p:tav tm="0">
                                          <p:val>
                                            <p:strVal val="#ppt_x"/>
                                          </p:val>
                                        </p:tav>
                                        <p:tav tm="100000">
                                          <p:val>
                                            <p:strVal val="#ppt_x"/>
                                          </p:val>
                                        </p:tav>
                                      </p:tavLst>
                                    </p:anim>
                                    <p:anim calcmode="lin" valueType="num">
                                      <p:cBhvr>
                                        <p:cTn id="8" dur="500" fill="hold"/>
                                        <p:tgtEl>
                                          <p:spTgt spid="243">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43">
                                            <p:txEl>
                                              <p:pRg st="0" end="0"/>
                                            </p:txEl>
                                          </p:spTgt>
                                        </p:tgtEl>
                                        <p:attrNameLst>
                                          <p:attrName>style.visibility</p:attrName>
                                        </p:attrNameLst>
                                      </p:cBhvr>
                                      <p:to>
                                        <p:strVal val="visible"/>
                                      </p:to>
                                    </p:set>
                                    <p:anim calcmode="lin" valueType="num">
                                      <p:cBhvr>
                                        <p:cTn id="11" dur="500" fill="hold"/>
                                        <p:tgtEl>
                                          <p:spTgt spid="24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43">
                                            <p:txEl>
                                              <p:pRg st="1" end="1"/>
                                            </p:txEl>
                                          </p:spTgt>
                                        </p:tgtEl>
                                        <p:attrNameLst>
                                          <p:attrName>style.visibility</p:attrName>
                                        </p:attrNameLst>
                                      </p:cBhvr>
                                      <p:to>
                                        <p:strVal val="visible"/>
                                      </p:to>
                                    </p:set>
                                    <p:anim calcmode="lin" valueType="num">
                                      <p:cBhvr>
                                        <p:cTn id="17" dur="500" fill="hold"/>
                                        <p:tgtEl>
                                          <p:spTgt spid="24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43">
                                            <p:txEl>
                                              <p:pRg st="2" end="2"/>
                                            </p:txEl>
                                          </p:spTgt>
                                        </p:tgtEl>
                                        <p:attrNameLst>
                                          <p:attrName>style.visibility</p:attrName>
                                        </p:attrNameLst>
                                      </p:cBhvr>
                                      <p:to>
                                        <p:strVal val="visible"/>
                                      </p:to>
                                    </p:set>
                                    <p:anim calcmode="lin" valueType="num">
                                      <p:cBhvr>
                                        <p:cTn id="23" dur="500" fill="hold"/>
                                        <p:tgtEl>
                                          <p:spTgt spid="24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43">
                                            <p:txEl>
                                              <p:pRg st="3" end="3"/>
                                            </p:txEl>
                                          </p:spTgt>
                                        </p:tgtEl>
                                        <p:attrNameLst>
                                          <p:attrName>style.visibility</p:attrName>
                                        </p:attrNameLst>
                                      </p:cBhvr>
                                      <p:to>
                                        <p:strVal val="visible"/>
                                      </p:to>
                                    </p:set>
                                    <p:anim calcmode="lin" valueType="num">
                                      <p:cBhvr>
                                        <p:cTn id="29" dur="500" fill="hold"/>
                                        <p:tgtEl>
                                          <p:spTgt spid="24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3" grpId="1"/>
    </p:bldLst>
  </p:timing>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45" name="Text Box 2"/>
          <p:cNvSpPr txBox="1"/>
          <p:nvPr/>
        </p:nvSpPr>
        <p:spPr>
          <a:xfrm>
            <a:off x="225107" y="-73025"/>
            <a:ext cx="8693786" cy="674098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33400" indent="-533400" algn="ctr" rtl="0">
              <a:defRPr b="1" sz="3000">
                <a:latin typeface="Trebuchet MS"/>
                <a:ea typeface="Trebuchet MS"/>
                <a:cs typeface="Trebuchet MS"/>
                <a:sym typeface="Trebuchet MS"/>
              </a:defRPr>
            </a:pPr>
            <a:r>
              <a:t>2- Intermediate mechanisms</a:t>
            </a:r>
            <a:endParaRPr sz="3200"/>
          </a:p>
          <a:p>
            <a:pPr marL="533400" indent="-533400" algn="just" rtl="0">
              <a:defRPr b="1">
                <a:latin typeface="Trebuchet MS"/>
                <a:ea typeface="Trebuchet MS"/>
                <a:cs typeface="Trebuchet MS"/>
                <a:sym typeface="Trebuchet MS"/>
              </a:defRPr>
            </a:pPr>
            <a:r>
              <a:t>1. Capillary fluid shift mechanism:</a:t>
            </a:r>
            <a:endParaRPr sz="3200"/>
          </a:p>
          <a:p>
            <a:pPr marL="533400" indent="-533400" algn="just" rtl="0">
              <a:defRPr b="1">
                <a:latin typeface="Trebuchet MS"/>
                <a:ea typeface="Trebuchet MS"/>
                <a:cs typeface="Trebuchet MS"/>
                <a:sym typeface="Trebuchet MS"/>
              </a:defRPr>
            </a:pPr>
            <a:r>
              <a:t>-	The intermediate mechanisms begin to act within a few minutes, and reaching full function within a few hours.</a:t>
            </a:r>
            <a:endParaRPr sz="3200"/>
          </a:p>
          <a:p>
            <a:pPr marL="533400" indent="-533400" algn="just" rtl="0">
              <a:defRPr b="1">
                <a:latin typeface="Trebuchet MS"/>
                <a:ea typeface="Trebuchet MS"/>
                <a:cs typeface="Trebuchet MS"/>
                <a:sym typeface="Trebuchet MS"/>
              </a:defRPr>
            </a:pPr>
            <a:r>
              <a:t>-	Any changes in the arterial pressure lead to similar changes in the capillary hydrostatic pressure which in turn affects the rate of filtration and reabsorption.</a:t>
            </a:r>
            <a:endParaRPr sz="3200"/>
          </a:p>
          <a:p>
            <a:pPr marL="533400" indent="-533400" algn="just" rtl="0">
              <a:buSzPct val="100000"/>
              <a:buAutoNum type="arabicParenBoth" startAt="1"/>
              <a:defRPr b="1">
                <a:latin typeface="Trebuchet MS"/>
                <a:ea typeface="Trebuchet MS"/>
                <a:cs typeface="Trebuchet MS"/>
                <a:sym typeface="Trebuchet MS"/>
              </a:defRPr>
            </a:pPr>
            <a:r>
              <a:rPr b="0">
                <a:latin typeface="Symbol"/>
                <a:ea typeface="Symbol"/>
                <a:cs typeface="Symbol"/>
                <a:sym typeface="Symbol"/>
              </a:rPr>
              <a:t>­ </a:t>
            </a:r>
            <a:r>
              <a:t>ABP </a:t>
            </a:r>
            <a:r>
              <a:rPr b="0">
                <a:latin typeface="Symbol"/>
                <a:ea typeface="Symbol"/>
                <a:cs typeface="Symbol"/>
                <a:sym typeface="Symbol"/>
              </a:rPr>
              <a:t>® ­ </a:t>
            </a:r>
            <a:r>
              <a:t>capillary hydrostatic pressure </a:t>
            </a:r>
            <a:r>
              <a:rPr b="0">
                <a:latin typeface="Symbol"/>
                <a:ea typeface="Symbol"/>
                <a:cs typeface="Symbol"/>
                <a:sym typeface="Symbol"/>
              </a:rPr>
              <a:t>® ­ </a:t>
            </a:r>
            <a:r>
              <a:t>fluid filtration </a:t>
            </a:r>
            <a:r>
              <a:rPr b="0">
                <a:latin typeface="Symbol"/>
                <a:ea typeface="Symbol"/>
                <a:cs typeface="Symbol"/>
                <a:sym typeface="Symbol"/>
              </a:rPr>
              <a:t>® ¯ </a:t>
            </a:r>
            <a:r>
              <a:t>blood volume </a:t>
            </a:r>
            <a:r>
              <a:rPr b="0">
                <a:latin typeface="Symbol"/>
                <a:ea typeface="Symbol"/>
                <a:cs typeface="Symbol"/>
                <a:sym typeface="Symbol"/>
              </a:rPr>
              <a:t>®</a:t>
            </a:r>
            <a:endParaRPr sz="3200"/>
          </a:p>
          <a:p>
            <a:pPr algn="just" rtl="0">
              <a:defRPr b="1">
                <a:latin typeface="Trebuchet MS"/>
                <a:ea typeface="Trebuchet MS"/>
                <a:cs typeface="Trebuchet MS"/>
                <a:sym typeface="Trebuchet MS"/>
              </a:defRPr>
            </a:pPr>
            <a:r>
              <a:rPr b="0">
                <a:latin typeface="Symbol"/>
                <a:ea typeface="Symbol"/>
                <a:cs typeface="Symbol"/>
                <a:sym typeface="Symbol"/>
              </a:rPr>
              <a:t>¯ </a:t>
            </a:r>
            <a:r>
              <a:t>venous return </a:t>
            </a:r>
            <a:r>
              <a:rPr b="0">
                <a:latin typeface="Symbol"/>
                <a:ea typeface="Symbol"/>
                <a:cs typeface="Symbol"/>
                <a:sym typeface="Symbol"/>
              </a:rPr>
              <a:t>®¯ </a:t>
            </a:r>
            <a:r>
              <a:t>cardiac output </a:t>
            </a:r>
            <a:r>
              <a:rPr b="0">
                <a:latin typeface="Symbol"/>
                <a:ea typeface="Symbol"/>
                <a:cs typeface="Symbol"/>
                <a:sym typeface="Symbol"/>
              </a:rPr>
              <a:t>® </a:t>
            </a:r>
            <a:r>
              <a:t>the blood pressure return to normal.</a:t>
            </a:r>
            <a:endParaRPr sz="3200"/>
          </a:p>
          <a:p>
            <a:pPr marL="533400" indent="-533400" algn="just" rtl="0">
              <a:defRPr b="1">
                <a:latin typeface="Trebuchet MS"/>
                <a:ea typeface="Trebuchet MS"/>
                <a:cs typeface="Trebuchet MS"/>
                <a:sym typeface="Trebuchet MS"/>
              </a:defRPr>
            </a:pPr>
            <a:r>
              <a:t>(2)	</a:t>
            </a:r>
            <a:r>
              <a:rPr b="0">
                <a:latin typeface="Symbol"/>
                <a:ea typeface="Symbol"/>
                <a:cs typeface="Symbol"/>
                <a:sym typeface="Symbol"/>
              </a:rPr>
              <a:t>¯</a:t>
            </a:r>
            <a:r>
              <a:t>ABP produces shift of fluid from tissue fluid to plasma so tissue fluid acts as a reservoir for the plasma.</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45">
                                            <p:bg/>
                                          </p:spTgt>
                                        </p:tgtEl>
                                        <p:attrNameLst>
                                          <p:attrName>style.visibility</p:attrName>
                                        </p:attrNameLst>
                                      </p:cBhvr>
                                      <p:to>
                                        <p:strVal val="visible"/>
                                      </p:to>
                                    </p:set>
                                    <p:anim calcmode="lin" valueType="num">
                                      <p:cBhvr>
                                        <p:cTn id="7" dur="500" fill="hold"/>
                                        <p:tgtEl>
                                          <p:spTgt spid="245">
                                            <p:bg/>
                                          </p:spTgt>
                                        </p:tgtEl>
                                        <p:attrNameLst>
                                          <p:attrName>ppt_x</p:attrName>
                                        </p:attrNameLst>
                                      </p:cBhvr>
                                      <p:tavLst>
                                        <p:tav tm="0">
                                          <p:val>
                                            <p:strVal val="#ppt_x"/>
                                          </p:val>
                                        </p:tav>
                                        <p:tav tm="100000">
                                          <p:val>
                                            <p:strVal val="#ppt_x"/>
                                          </p:val>
                                        </p:tav>
                                      </p:tavLst>
                                    </p:anim>
                                    <p:anim calcmode="lin" valueType="num">
                                      <p:cBhvr>
                                        <p:cTn id="8" dur="500" fill="hold"/>
                                        <p:tgtEl>
                                          <p:spTgt spid="245">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45">
                                            <p:txEl>
                                              <p:pRg st="0" end="0"/>
                                            </p:txEl>
                                          </p:spTgt>
                                        </p:tgtEl>
                                        <p:attrNameLst>
                                          <p:attrName>style.visibility</p:attrName>
                                        </p:attrNameLst>
                                      </p:cBhvr>
                                      <p:to>
                                        <p:strVal val="visible"/>
                                      </p:to>
                                    </p:set>
                                    <p:anim calcmode="lin" valueType="num">
                                      <p:cBhvr>
                                        <p:cTn id="11" dur="500" fill="hold"/>
                                        <p:tgtEl>
                                          <p:spTgt spid="24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45">
                                            <p:txEl>
                                              <p:pRg st="1" end="1"/>
                                            </p:txEl>
                                          </p:spTgt>
                                        </p:tgtEl>
                                        <p:attrNameLst>
                                          <p:attrName>style.visibility</p:attrName>
                                        </p:attrNameLst>
                                      </p:cBhvr>
                                      <p:to>
                                        <p:strVal val="visible"/>
                                      </p:to>
                                    </p:set>
                                    <p:anim calcmode="lin" valueType="num">
                                      <p:cBhvr>
                                        <p:cTn id="17" dur="500" fill="hold"/>
                                        <p:tgtEl>
                                          <p:spTgt spid="24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4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45">
                                            <p:txEl>
                                              <p:pRg st="2" end="2"/>
                                            </p:txEl>
                                          </p:spTgt>
                                        </p:tgtEl>
                                        <p:attrNameLst>
                                          <p:attrName>style.visibility</p:attrName>
                                        </p:attrNameLst>
                                      </p:cBhvr>
                                      <p:to>
                                        <p:strVal val="visible"/>
                                      </p:to>
                                    </p:set>
                                    <p:anim calcmode="lin" valueType="num">
                                      <p:cBhvr>
                                        <p:cTn id="23" dur="500" fill="hold"/>
                                        <p:tgtEl>
                                          <p:spTgt spid="245">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45">
                                            <p:txEl>
                                              <p:pRg st="3" end="3"/>
                                            </p:txEl>
                                          </p:spTgt>
                                        </p:tgtEl>
                                        <p:attrNameLst>
                                          <p:attrName>style.visibility</p:attrName>
                                        </p:attrNameLst>
                                      </p:cBhvr>
                                      <p:to>
                                        <p:strVal val="visible"/>
                                      </p:to>
                                    </p:set>
                                    <p:anim calcmode="lin" valueType="num">
                                      <p:cBhvr>
                                        <p:cTn id="29" dur="500" fill="hold"/>
                                        <p:tgtEl>
                                          <p:spTgt spid="245">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4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45">
                                            <p:txEl>
                                              <p:pRg st="4" end="4"/>
                                            </p:txEl>
                                          </p:spTgt>
                                        </p:tgtEl>
                                        <p:attrNameLst>
                                          <p:attrName>style.visibility</p:attrName>
                                        </p:attrNameLst>
                                      </p:cBhvr>
                                      <p:to>
                                        <p:strVal val="visible"/>
                                      </p:to>
                                    </p:set>
                                    <p:anim calcmode="lin" valueType="num">
                                      <p:cBhvr>
                                        <p:cTn id="35" dur="500" fill="hold"/>
                                        <p:tgtEl>
                                          <p:spTgt spid="24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4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4" presetID="2" grpId="1" fill="hold">
                                  <p:stCondLst>
                                    <p:cond delay="0"/>
                                  </p:stCondLst>
                                  <p:iterate type="el" backwards="0">
                                    <p:tmAbs val="0"/>
                                  </p:iterate>
                                  <p:childTnLst>
                                    <p:set>
                                      <p:cBhvr>
                                        <p:cTn id="40" fill="hold"/>
                                        <p:tgtEl>
                                          <p:spTgt spid="245">
                                            <p:txEl>
                                              <p:pRg st="5" end="5"/>
                                            </p:txEl>
                                          </p:spTgt>
                                        </p:tgtEl>
                                        <p:attrNameLst>
                                          <p:attrName>style.visibility</p:attrName>
                                        </p:attrNameLst>
                                      </p:cBhvr>
                                      <p:to>
                                        <p:strVal val="visible"/>
                                      </p:to>
                                    </p:set>
                                    <p:anim calcmode="lin" valueType="num">
                                      <p:cBhvr>
                                        <p:cTn id="41" dur="500" fill="hold"/>
                                        <p:tgtEl>
                                          <p:spTgt spid="245">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4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4" presetID="2" grpId="1" fill="hold">
                                  <p:stCondLst>
                                    <p:cond delay="0"/>
                                  </p:stCondLst>
                                  <p:iterate type="el" backwards="0">
                                    <p:tmAbs val="0"/>
                                  </p:iterate>
                                  <p:childTnLst>
                                    <p:set>
                                      <p:cBhvr>
                                        <p:cTn id="46" fill="hold"/>
                                        <p:tgtEl>
                                          <p:spTgt spid="245">
                                            <p:txEl>
                                              <p:pRg st="6" end="6"/>
                                            </p:txEl>
                                          </p:spTgt>
                                        </p:tgtEl>
                                        <p:attrNameLst>
                                          <p:attrName>style.visibility</p:attrName>
                                        </p:attrNameLst>
                                      </p:cBhvr>
                                      <p:to>
                                        <p:strVal val="visible"/>
                                      </p:to>
                                    </p:set>
                                    <p:anim calcmode="lin" valueType="num">
                                      <p:cBhvr>
                                        <p:cTn id="47" dur="500" fill="hold"/>
                                        <p:tgtEl>
                                          <p:spTgt spid="245">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4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5" grpId="1"/>
    </p:bldLst>
  </p:timing>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47" name="Text Box 2"/>
          <p:cNvSpPr txBox="1"/>
          <p:nvPr/>
        </p:nvSpPr>
        <p:spPr>
          <a:xfrm>
            <a:off x="460057" y="44449"/>
            <a:ext cx="8201661" cy="6060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61950" indent="-361950" algn="just" rtl="0">
              <a:lnSpc>
                <a:spcPct val="130000"/>
              </a:lnSpc>
              <a:defRPr b="1">
                <a:latin typeface="Trebuchet MS"/>
                <a:ea typeface="Trebuchet MS"/>
                <a:cs typeface="Trebuchet MS"/>
                <a:sym typeface="Trebuchet MS"/>
              </a:defRPr>
            </a:pPr>
            <a:r>
              <a:t>2. Stress and reverse-stress relaxation:</a:t>
            </a:r>
            <a:endParaRPr sz="3200"/>
          </a:p>
          <a:p>
            <a:pPr marL="361950" indent="-361950" algn="just" rtl="0">
              <a:lnSpc>
                <a:spcPct val="130000"/>
              </a:lnSpc>
              <a:buSzPct val="100000"/>
              <a:buChar char="-"/>
              <a:defRPr b="1" sz="2400">
                <a:latin typeface="Trebuchet MS"/>
                <a:ea typeface="Trebuchet MS"/>
                <a:cs typeface="Trebuchet MS"/>
                <a:sym typeface="Trebuchet MS"/>
              </a:defRPr>
            </a:pPr>
            <a:r>
              <a:t>A pressure change causes the vessels gradually to adapt to a new size, thereby accommodating the available amount. The phenomenon is called stress relaxation or reverse stress relaxation.</a:t>
            </a:r>
            <a:endParaRPr sz="3200"/>
          </a:p>
          <a:p>
            <a:pPr marL="361950" indent="-361950" algn="just" rtl="0">
              <a:lnSpc>
                <a:spcPct val="130000"/>
              </a:lnSpc>
              <a:buSzPct val="100000"/>
              <a:buChar char="-"/>
              <a:defRPr b="1" sz="2400">
                <a:latin typeface="Trebuchet MS"/>
                <a:ea typeface="Trebuchet MS"/>
                <a:cs typeface="Trebuchet MS"/>
                <a:sym typeface="Trebuchet MS"/>
              </a:defRPr>
            </a:pPr>
          </a:p>
          <a:p>
            <a:pPr marL="361950" indent="-361950" algn="just" rtl="0">
              <a:lnSpc>
                <a:spcPct val="130000"/>
              </a:lnSpc>
              <a:buSzPct val="100000"/>
              <a:buChar char="-"/>
              <a:defRPr b="1" sz="2400">
                <a:latin typeface="Trebuchet MS"/>
                <a:ea typeface="Trebuchet MS"/>
                <a:cs typeface="Trebuchet MS"/>
                <a:sym typeface="Trebuchet MS"/>
              </a:defRPr>
            </a:pPr>
            <a:r>
              <a:t>Massive transfusion leading to increase in blood pressure at first but because of relaxation of the circulation during the next ten minutes to an hour return nearly to the normal even if the blood volume is 30% above normal. </a:t>
            </a:r>
            <a:endParaRPr sz="3200"/>
          </a:p>
          <a:p>
            <a:pPr marL="361950" indent="-361950" algn="just" rtl="0">
              <a:lnSpc>
                <a:spcPct val="130000"/>
              </a:lnSpc>
              <a:defRPr b="1" sz="2400">
                <a:latin typeface="Trebuchet MS"/>
                <a:ea typeface="Trebuchet MS"/>
                <a:cs typeface="Trebuchet MS"/>
                <a:sym typeface="Trebuchet MS"/>
              </a:defRPr>
            </a:pPr>
            <a:r>
              <a:t>-Reverse stress relaxation occurs when there is a blood loss (it's limit is only 15% blood loss).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47">
                                            <p:bg/>
                                          </p:spTgt>
                                        </p:tgtEl>
                                        <p:attrNameLst>
                                          <p:attrName>style.visibility</p:attrName>
                                        </p:attrNameLst>
                                      </p:cBhvr>
                                      <p:to>
                                        <p:strVal val="visible"/>
                                      </p:to>
                                    </p:set>
                                    <p:anim calcmode="lin" valueType="num">
                                      <p:cBhvr>
                                        <p:cTn id="7" dur="500" fill="hold"/>
                                        <p:tgtEl>
                                          <p:spTgt spid="247">
                                            <p:bg/>
                                          </p:spTgt>
                                        </p:tgtEl>
                                        <p:attrNameLst>
                                          <p:attrName>ppt_x</p:attrName>
                                        </p:attrNameLst>
                                      </p:cBhvr>
                                      <p:tavLst>
                                        <p:tav tm="0">
                                          <p:val>
                                            <p:strVal val="#ppt_x"/>
                                          </p:val>
                                        </p:tav>
                                        <p:tav tm="100000">
                                          <p:val>
                                            <p:strVal val="#ppt_x"/>
                                          </p:val>
                                        </p:tav>
                                      </p:tavLst>
                                    </p:anim>
                                    <p:anim calcmode="lin" valueType="num">
                                      <p:cBhvr>
                                        <p:cTn id="8" dur="500" fill="hold"/>
                                        <p:tgtEl>
                                          <p:spTgt spid="247">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47">
                                            <p:txEl>
                                              <p:pRg st="0" end="0"/>
                                            </p:txEl>
                                          </p:spTgt>
                                        </p:tgtEl>
                                        <p:attrNameLst>
                                          <p:attrName>style.visibility</p:attrName>
                                        </p:attrNameLst>
                                      </p:cBhvr>
                                      <p:to>
                                        <p:strVal val="visible"/>
                                      </p:to>
                                    </p:set>
                                    <p:anim calcmode="lin" valueType="num">
                                      <p:cBhvr>
                                        <p:cTn id="11" dur="500" fill="hold"/>
                                        <p:tgtEl>
                                          <p:spTgt spid="24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47">
                                            <p:txEl>
                                              <p:pRg st="1" end="1"/>
                                            </p:txEl>
                                          </p:spTgt>
                                        </p:tgtEl>
                                        <p:attrNameLst>
                                          <p:attrName>style.visibility</p:attrName>
                                        </p:attrNameLst>
                                      </p:cBhvr>
                                      <p:to>
                                        <p:strVal val="visible"/>
                                      </p:to>
                                    </p:set>
                                    <p:anim calcmode="lin" valueType="num">
                                      <p:cBhvr>
                                        <p:cTn id="17" dur="500" fill="hold"/>
                                        <p:tgtEl>
                                          <p:spTgt spid="24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47">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Class="entr" nodeType="afterEffect" presetSubtype="4" presetID="2" grpId="1" fill="hold">
                                  <p:stCondLst>
                                    <p:cond delay="0"/>
                                  </p:stCondLst>
                                  <p:iterate type="el" backwards="0">
                                    <p:tmAbs val="0"/>
                                  </p:iterate>
                                  <p:childTnLst>
                                    <p:set>
                                      <p:cBhvr>
                                        <p:cTn id="21" fill="hold"/>
                                        <p:tgtEl>
                                          <p:spTgt spid="247">
                                            <p:txEl>
                                              <p:pRg st="2" end="2"/>
                                            </p:txEl>
                                          </p:spTgt>
                                        </p:tgtEl>
                                        <p:attrNameLst>
                                          <p:attrName>style.visibility</p:attrName>
                                        </p:attrNameLst>
                                      </p:cBhvr>
                                      <p:to>
                                        <p:strVal val="visible"/>
                                      </p:to>
                                    </p:set>
                                    <p:anim calcmode="lin" valueType="num">
                                      <p:cBhvr>
                                        <p:cTn id="22" dur="500" fill="hold"/>
                                        <p:tgtEl>
                                          <p:spTgt spid="247">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4" presetID="2" grpId="1" fill="hold">
                                  <p:stCondLst>
                                    <p:cond delay="0"/>
                                  </p:stCondLst>
                                  <p:iterate type="el" backwards="0">
                                    <p:tmAbs val="0"/>
                                  </p:iterate>
                                  <p:childTnLst>
                                    <p:set>
                                      <p:cBhvr>
                                        <p:cTn id="27" fill="hold"/>
                                        <p:tgtEl>
                                          <p:spTgt spid="247">
                                            <p:txEl>
                                              <p:pRg st="3" end="3"/>
                                            </p:txEl>
                                          </p:spTgt>
                                        </p:tgtEl>
                                        <p:attrNameLst>
                                          <p:attrName>style.visibility</p:attrName>
                                        </p:attrNameLst>
                                      </p:cBhvr>
                                      <p:to>
                                        <p:strVal val="visible"/>
                                      </p:to>
                                    </p:set>
                                    <p:anim calcmode="lin" valueType="num">
                                      <p:cBhvr>
                                        <p:cTn id="28" dur="500" fill="hold"/>
                                        <p:tgtEl>
                                          <p:spTgt spid="247">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2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Class="entr" nodeType="clickEffect" presetSubtype="4" presetID="2" grpId="1" fill="hold">
                                  <p:stCondLst>
                                    <p:cond delay="0"/>
                                  </p:stCondLst>
                                  <p:iterate type="el" backwards="0">
                                    <p:tmAbs val="0"/>
                                  </p:iterate>
                                  <p:childTnLst>
                                    <p:set>
                                      <p:cBhvr>
                                        <p:cTn id="33" fill="hold"/>
                                        <p:tgtEl>
                                          <p:spTgt spid="247">
                                            <p:txEl>
                                              <p:pRg st="4" end="4"/>
                                            </p:txEl>
                                          </p:spTgt>
                                        </p:tgtEl>
                                        <p:attrNameLst>
                                          <p:attrName>style.visibility</p:attrName>
                                        </p:attrNameLst>
                                      </p:cBhvr>
                                      <p:to>
                                        <p:strVal val="visible"/>
                                      </p:to>
                                    </p:set>
                                    <p:anim calcmode="lin" valueType="num">
                                      <p:cBhvr>
                                        <p:cTn id="34" dur="500" fill="hold"/>
                                        <p:tgtEl>
                                          <p:spTgt spid="247">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2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7" grpId="1"/>
    </p:bldLst>
  </p:timing>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49" name="Text Box 2"/>
          <p:cNvSpPr txBox="1"/>
          <p:nvPr/>
        </p:nvSpPr>
        <p:spPr>
          <a:xfrm>
            <a:off x="460057" y="393700"/>
            <a:ext cx="8201661" cy="52967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61950" indent="-361950" algn="just" rtl="0">
              <a:lnSpc>
                <a:spcPct val="140000"/>
              </a:lnSpc>
              <a:defRPr b="1" sz="3600">
                <a:latin typeface="Trebuchet MS"/>
                <a:ea typeface="Trebuchet MS"/>
                <a:cs typeface="Trebuchet MS"/>
                <a:sym typeface="Trebuchet MS"/>
              </a:defRPr>
            </a:pPr>
            <a:r>
              <a:t>3- Thirst sensation:</a:t>
            </a:r>
            <a:endParaRPr sz="3200"/>
          </a:p>
          <a:p>
            <a:pPr marL="361950" indent="-361950" algn="just" rtl="0">
              <a:lnSpc>
                <a:spcPct val="140000"/>
              </a:lnSpc>
              <a:defRPr b="1" sz="3600">
                <a:latin typeface="Trebuchet MS"/>
                <a:ea typeface="Trebuchet MS"/>
                <a:cs typeface="Trebuchet MS"/>
                <a:sym typeface="Trebuchet MS"/>
              </a:defRPr>
            </a:pPr>
            <a:r>
              <a:t>-	In cases of fluid or blood loss volume receptors in the right atrium stimulate thirst center in the hypothalamus </a:t>
            </a:r>
            <a:r>
              <a:rPr b="0">
                <a:latin typeface="Symbol"/>
                <a:ea typeface="Symbol"/>
                <a:cs typeface="Symbol"/>
                <a:sym typeface="Symbol"/>
              </a:rPr>
              <a:t>®­ </a:t>
            </a:r>
            <a:r>
              <a:t>water intake </a:t>
            </a:r>
            <a:r>
              <a:rPr b="0">
                <a:latin typeface="Symbol"/>
                <a:ea typeface="Symbol"/>
                <a:cs typeface="Symbol"/>
                <a:sym typeface="Symbol"/>
              </a:rPr>
              <a:t>® </a:t>
            </a:r>
            <a:r>
              <a:t>↑blood volume </a:t>
            </a:r>
            <a:r>
              <a:rPr b="0">
                <a:latin typeface="Symbol"/>
                <a:ea typeface="Symbol"/>
                <a:cs typeface="Symbol"/>
                <a:sym typeface="Symbol"/>
              </a:rPr>
              <a:t>® </a:t>
            </a:r>
            <a:r>
              <a:t>restoration of blood volume and ABP.</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49">
                                            <p:bg/>
                                          </p:spTgt>
                                        </p:tgtEl>
                                        <p:attrNameLst>
                                          <p:attrName>style.visibility</p:attrName>
                                        </p:attrNameLst>
                                      </p:cBhvr>
                                      <p:to>
                                        <p:strVal val="visible"/>
                                      </p:to>
                                    </p:set>
                                    <p:anim calcmode="lin" valueType="num">
                                      <p:cBhvr>
                                        <p:cTn id="7" dur="500" fill="hold"/>
                                        <p:tgtEl>
                                          <p:spTgt spid="249">
                                            <p:bg/>
                                          </p:spTgt>
                                        </p:tgtEl>
                                        <p:attrNameLst>
                                          <p:attrName>ppt_x</p:attrName>
                                        </p:attrNameLst>
                                      </p:cBhvr>
                                      <p:tavLst>
                                        <p:tav tm="0">
                                          <p:val>
                                            <p:strVal val="#ppt_x"/>
                                          </p:val>
                                        </p:tav>
                                        <p:tav tm="100000">
                                          <p:val>
                                            <p:strVal val="#ppt_x"/>
                                          </p:val>
                                        </p:tav>
                                      </p:tavLst>
                                    </p:anim>
                                    <p:anim calcmode="lin" valueType="num">
                                      <p:cBhvr>
                                        <p:cTn id="8" dur="500" fill="hold"/>
                                        <p:tgtEl>
                                          <p:spTgt spid="249">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49">
                                            <p:txEl>
                                              <p:pRg st="0" end="0"/>
                                            </p:txEl>
                                          </p:spTgt>
                                        </p:tgtEl>
                                        <p:attrNameLst>
                                          <p:attrName>style.visibility</p:attrName>
                                        </p:attrNameLst>
                                      </p:cBhvr>
                                      <p:to>
                                        <p:strVal val="visible"/>
                                      </p:to>
                                    </p:set>
                                    <p:anim calcmode="lin" valueType="num">
                                      <p:cBhvr>
                                        <p:cTn id="11" dur="500" fill="hold"/>
                                        <p:tgtEl>
                                          <p:spTgt spid="24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49">
                                            <p:txEl>
                                              <p:pRg st="1" end="1"/>
                                            </p:txEl>
                                          </p:spTgt>
                                        </p:tgtEl>
                                        <p:attrNameLst>
                                          <p:attrName>style.visibility</p:attrName>
                                        </p:attrNameLst>
                                      </p:cBhvr>
                                      <p:to>
                                        <p:strVal val="visible"/>
                                      </p:to>
                                    </p:set>
                                    <p:anim calcmode="lin" valueType="num">
                                      <p:cBhvr>
                                        <p:cTn id="17" dur="500" fill="hold"/>
                                        <p:tgtEl>
                                          <p:spTgt spid="24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4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9" grpId="1"/>
    </p:bldLst>
  </p:timing>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51" name="Text Box 2"/>
          <p:cNvSpPr txBox="1"/>
          <p:nvPr/>
        </p:nvSpPr>
        <p:spPr>
          <a:xfrm>
            <a:off x="460057" y="-171450"/>
            <a:ext cx="8201661" cy="692250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rtl="0">
              <a:lnSpc>
                <a:spcPct val="140000"/>
              </a:lnSpc>
              <a:defRPr b="1" sz="3000">
                <a:latin typeface="Trebuchet MS"/>
                <a:ea typeface="Trebuchet MS"/>
                <a:cs typeface="Trebuchet MS"/>
                <a:sym typeface="Trebuchet MS"/>
              </a:defRPr>
            </a:pPr>
            <a:r>
              <a:t>3- Slowly acting mechanisms </a:t>
            </a:r>
            <a:endParaRPr sz="3200"/>
          </a:p>
          <a:p>
            <a:pPr algn="ctr" rtl="0">
              <a:lnSpc>
                <a:spcPct val="140000"/>
              </a:lnSpc>
              <a:defRPr b="1" sz="3000">
                <a:latin typeface="Trebuchet MS"/>
                <a:ea typeface="Trebuchet MS"/>
                <a:cs typeface="Trebuchet MS"/>
                <a:sym typeface="Trebuchet MS"/>
              </a:defRPr>
            </a:pPr>
            <a:r>
              <a:t>(Role of kidney)</a:t>
            </a:r>
            <a:endParaRPr sz="3200"/>
          </a:p>
          <a:p>
            <a:pPr algn="just" rtl="0">
              <a:lnSpc>
                <a:spcPct val="140000"/>
              </a:lnSpc>
              <a:defRPr b="1" sz="3000">
                <a:latin typeface="Trebuchet MS"/>
                <a:ea typeface="Trebuchet MS"/>
                <a:cs typeface="Trebuchet MS"/>
                <a:sym typeface="Trebuchet MS"/>
              </a:defRPr>
            </a:pPr>
            <a:r>
              <a:t>1- Pressure Diuresis:</a:t>
            </a:r>
            <a:endParaRPr sz="3200"/>
          </a:p>
          <a:p>
            <a:pPr algn="just" rtl="0">
              <a:lnSpc>
                <a:spcPct val="140000"/>
              </a:lnSpc>
              <a:defRPr b="1" sz="3000">
                <a:latin typeface="Trebuchet MS"/>
                <a:ea typeface="Trebuchet MS"/>
                <a:cs typeface="Trebuchet MS"/>
                <a:sym typeface="Trebuchet MS"/>
              </a:defRPr>
            </a:pPr>
            <a:r>
              <a:t>	Increased ABP</a:t>
            </a:r>
            <a:r>
              <a:rPr b="0">
                <a:latin typeface="Symbol"/>
                <a:ea typeface="Symbol"/>
                <a:cs typeface="Symbol"/>
                <a:sym typeface="Symbol"/>
              </a:rPr>
              <a:t>® </a:t>
            </a:r>
            <a:r>
              <a:t>increased filtration force in the kidney</a:t>
            </a:r>
            <a:r>
              <a:rPr b="0">
                <a:latin typeface="Symbol"/>
                <a:ea typeface="Symbol"/>
                <a:cs typeface="Symbol"/>
                <a:sym typeface="Symbol"/>
              </a:rPr>
              <a:t>® </a:t>
            </a:r>
            <a:r>
              <a:t>more urine excretion </a:t>
            </a:r>
            <a:r>
              <a:rPr b="0">
                <a:latin typeface="Symbol"/>
                <a:ea typeface="Symbol"/>
                <a:cs typeface="Symbol"/>
                <a:sym typeface="Symbol"/>
              </a:rPr>
              <a:t>® </a:t>
            </a:r>
            <a:r>
              <a:t>decreased blood volume </a:t>
            </a:r>
            <a:r>
              <a:rPr b="0">
                <a:latin typeface="Symbol"/>
                <a:ea typeface="Symbol"/>
                <a:cs typeface="Symbol"/>
                <a:sym typeface="Symbol"/>
              </a:rPr>
              <a:t>® </a:t>
            </a:r>
            <a:r>
              <a:t>ABP decreased back to normal.</a:t>
            </a:r>
            <a:endParaRPr sz="3200"/>
          </a:p>
          <a:p>
            <a:pPr algn="just" rtl="0">
              <a:lnSpc>
                <a:spcPct val="140000"/>
              </a:lnSpc>
              <a:defRPr b="1" sz="3000">
                <a:latin typeface="Trebuchet MS"/>
                <a:ea typeface="Trebuchet MS"/>
                <a:cs typeface="Trebuchet MS"/>
                <a:sym typeface="Trebuchet MS"/>
              </a:defRPr>
            </a:pPr>
            <a:r>
              <a:t>	Decreased ABP as in hemorhage and shock </a:t>
            </a:r>
            <a:r>
              <a:rPr b="0">
                <a:latin typeface="Symbol"/>
                <a:ea typeface="Symbol"/>
                <a:cs typeface="Symbol"/>
                <a:sym typeface="Symbol"/>
              </a:rPr>
              <a:t>® </a:t>
            </a:r>
            <a:r>
              <a:t>decreased urine formation </a:t>
            </a:r>
            <a:r>
              <a:rPr b="0">
                <a:latin typeface="Symbol"/>
                <a:ea typeface="Symbol"/>
                <a:cs typeface="Symbol"/>
                <a:sym typeface="Symbol"/>
              </a:rPr>
              <a:t>® </a:t>
            </a:r>
            <a:r>
              <a:t>preservation of blood volume and blood pressure.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51">
                                            <p:bg/>
                                          </p:spTgt>
                                        </p:tgtEl>
                                        <p:attrNameLst>
                                          <p:attrName>style.visibility</p:attrName>
                                        </p:attrNameLst>
                                      </p:cBhvr>
                                      <p:to>
                                        <p:strVal val="visible"/>
                                      </p:to>
                                    </p:set>
                                    <p:anim calcmode="lin" valueType="num">
                                      <p:cBhvr>
                                        <p:cTn id="7" dur="500" fill="hold"/>
                                        <p:tgtEl>
                                          <p:spTgt spid="251">
                                            <p:bg/>
                                          </p:spTgt>
                                        </p:tgtEl>
                                        <p:attrNameLst>
                                          <p:attrName>ppt_x</p:attrName>
                                        </p:attrNameLst>
                                      </p:cBhvr>
                                      <p:tavLst>
                                        <p:tav tm="0">
                                          <p:val>
                                            <p:strVal val="#ppt_x"/>
                                          </p:val>
                                        </p:tav>
                                        <p:tav tm="100000">
                                          <p:val>
                                            <p:strVal val="#ppt_x"/>
                                          </p:val>
                                        </p:tav>
                                      </p:tavLst>
                                    </p:anim>
                                    <p:anim calcmode="lin" valueType="num">
                                      <p:cBhvr>
                                        <p:cTn id="8" dur="500" fill="hold"/>
                                        <p:tgtEl>
                                          <p:spTgt spid="251">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51">
                                            <p:txEl>
                                              <p:pRg st="0" end="0"/>
                                            </p:txEl>
                                          </p:spTgt>
                                        </p:tgtEl>
                                        <p:attrNameLst>
                                          <p:attrName>style.visibility</p:attrName>
                                        </p:attrNameLst>
                                      </p:cBhvr>
                                      <p:to>
                                        <p:strVal val="visible"/>
                                      </p:to>
                                    </p:set>
                                    <p:anim calcmode="lin" valueType="num">
                                      <p:cBhvr>
                                        <p:cTn id="11" dur="500" fill="hold"/>
                                        <p:tgtEl>
                                          <p:spTgt spid="25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51">
                                            <p:txEl>
                                              <p:pRg st="1" end="1"/>
                                            </p:txEl>
                                          </p:spTgt>
                                        </p:tgtEl>
                                        <p:attrNameLst>
                                          <p:attrName>style.visibility</p:attrName>
                                        </p:attrNameLst>
                                      </p:cBhvr>
                                      <p:to>
                                        <p:strVal val="visible"/>
                                      </p:to>
                                    </p:set>
                                    <p:anim calcmode="lin" valueType="num">
                                      <p:cBhvr>
                                        <p:cTn id="17" dur="500" fill="hold"/>
                                        <p:tgtEl>
                                          <p:spTgt spid="25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51">
                                            <p:txEl>
                                              <p:pRg st="2" end="2"/>
                                            </p:txEl>
                                          </p:spTgt>
                                        </p:tgtEl>
                                        <p:attrNameLst>
                                          <p:attrName>style.visibility</p:attrName>
                                        </p:attrNameLst>
                                      </p:cBhvr>
                                      <p:to>
                                        <p:strVal val="visible"/>
                                      </p:to>
                                    </p:set>
                                    <p:anim calcmode="lin" valueType="num">
                                      <p:cBhvr>
                                        <p:cTn id="23" dur="500" fill="hold"/>
                                        <p:tgtEl>
                                          <p:spTgt spid="251">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51">
                                            <p:txEl>
                                              <p:pRg st="3" end="3"/>
                                            </p:txEl>
                                          </p:spTgt>
                                        </p:tgtEl>
                                        <p:attrNameLst>
                                          <p:attrName>style.visibility</p:attrName>
                                        </p:attrNameLst>
                                      </p:cBhvr>
                                      <p:to>
                                        <p:strVal val="visible"/>
                                      </p:to>
                                    </p:set>
                                    <p:anim calcmode="lin" valueType="num">
                                      <p:cBhvr>
                                        <p:cTn id="29" dur="500" fill="hold"/>
                                        <p:tgtEl>
                                          <p:spTgt spid="251">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1" fill="hold">
                                  <p:stCondLst>
                                    <p:cond delay="0"/>
                                  </p:stCondLst>
                                  <p:iterate type="el" backwards="0">
                                    <p:tmAbs val="0"/>
                                  </p:iterate>
                                  <p:childTnLst>
                                    <p:set>
                                      <p:cBhvr>
                                        <p:cTn id="34" fill="hold"/>
                                        <p:tgtEl>
                                          <p:spTgt spid="251">
                                            <p:txEl>
                                              <p:pRg st="4" end="4"/>
                                            </p:txEl>
                                          </p:spTgt>
                                        </p:tgtEl>
                                        <p:attrNameLst>
                                          <p:attrName>style.visibility</p:attrName>
                                        </p:attrNameLst>
                                      </p:cBhvr>
                                      <p:to>
                                        <p:strVal val="visible"/>
                                      </p:to>
                                    </p:set>
                                    <p:anim calcmode="lin" valueType="num">
                                      <p:cBhvr>
                                        <p:cTn id="35" dur="500" fill="hold"/>
                                        <p:tgtEl>
                                          <p:spTgt spid="2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1" grpId="1"/>
    </p:bldLst>
  </p:timing>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53" name="Text Box 2"/>
          <p:cNvSpPr txBox="1"/>
          <p:nvPr/>
        </p:nvSpPr>
        <p:spPr>
          <a:xfrm>
            <a:off x="460057" y="22225"/>
            <a:ext cx="8201661" cy="404690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57200" indent="-457200" algn="just" rtl="0">
              <a:lnSpc>
                <a:spcPct val="104999"/>
              </a:lnSpc>
              <a:defRPr b="1">
                <a:latin typeface="Trebuchet MS"/>
                <a:ea typeface="Trebuchet MS"/>
                <a:cs typeface="Trebuchet MS"/>
                <a:sym typeface="Trebuchet MS"/>
              </a:defRPr>
            </a:pPr>
            <a:r>
              <a:t>2- Renin- angiotensin -system:</a:t>
            </a:r>
            <a:endParaRPr sz="3200"/>
          </a:p>
          <a:p>
            <a:pPr marL="457200" indent="-457200" algn="just" rtl="0">
              <a:lnSpc>
                <a:spcPct val="104999"/>
              </a:lnSpc>
              <a:defRPr b="1">
                <a:latin typeface="Trebuchet MS"/>
                <a:ea typeface="Trebuchet MS"/>
                <a:cs typeface="Trebuchet MS"/>
                <a:sym typeface="Trebuchet MS"/>
              </a:defRPr>
            </a:pPr>
            <a:r>
              <a:t>		Decreased blood pressure (dehydration, hemorrhage) </a:t>
            </a:r>
            <a:r>
              <a:rPr b="0">
                <a:latin typeface="Symbol"/>
                <a:ea typeface="Symbol"/>
                <a:cs typeface="Symbol"/>
                <a:sym typeface="Symbol"/>
              </a:rPr>
              <a:t>®</a:t>
            </a:r>
            <a:r>
              <a:t>↓renal blood flow</a:t>
            </a:r>
            <a:r>
              <a:rPr b="0">
                <a:latin typeface="Symbol"/>
                <a:ea typeface="Symbol"/>
                <a:cs typeface="Symbol"/>
                <a:sym typeface="Symbol"/>
              </a:rPr>
              <a:t>® </a:t>
            </a:r>
            <a:r>
              <a:t>renal ischemia </a:t>
            </a:r>
            <a:r>
              <a:rPr b="0">
                <a:latin typeface="Symbol"/>
                <a:ea typeface="Symbol"/>
                <a:cs typeface="Symbol"/>
                <a:sym typeface="Symbol"/>
              </a:rPr>
              <a:t>® </a:t>
            </a:r>
            <a:r>
              <a:t>juxtaglomerular apparatus secret renin which act on alpha globulin in the plasma called angiotensinogen producing angiotensin I  which is converted to angiotensin </a:t>
            </a:r>
            <a:r>
              <a:rPr b="0"/>
              <a:t>II</a:t>
            </a:r>
            <a:r>
              <a:t> by the </a:t>
            </a:r>
            <a:r>
              <a:rPr i="1"/>
              <a:t>angiotensin convertase enzyme</a:t>
            </a:r>
            <a:r>
              <a:t> in the lung.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53">
                                            <p:bg/>
                                          </p:spTgt>
                                        </p:tgtEl>
                                        <p:attrNameLst>
                                          <p:attrName>style.visibility</p:attrName>
                                        </p:attrNameLst>
                                      </p:cBhvr>
                                      <p:to>
                                        <p:strVal val="visible"/>
                                      </p:to>
                                    </p:set>
                                    <p:anim calcmode="lin" valueType="num">
                                      <p:cBhvr>
                                        <p:cTn id="7" dur="500" fill="hold"/>
                                        <p:tgtEl>
                                          <p:spTgt spid="253">
                                            <p:bg/>
                                          </p:spTgt>
                                        </p:tgtEl>
                                        <p:attrNameLst>
                                          <p:attrName>ppt_x</p:attrName>
                                        </p:attrNameLst>
                                      </p:cBhvr>
                                      <p:tavLst>
                                        <p:tav tm="0">
                                          <p:val>
                                            <p:strVal val="#ppt_x"/>
                                          </p:val>
                                        </p:tav>
                                        <p:tav tm="100000">
                                          <p:val>
                                            <p:strVal val="#ppt_x"/>
                                          </p:val>
                                        </p:tav>
                                      </p:tavLst>
                                    </p:anim>
                                    <p:anim calcmode="lin" valueType="num">
                                      <p:cBhvr>
                                        <p:cTn id="8" dur="500" fill="hold"/>
                                        <p:tgtEl>
                                          <p:spTgt spid="253">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53">
                                            <p:txEl>
                                              <p:pRg st="0" end="0"/>
                                            </p:txEl>
                                          </p:spTgt>
                                        </p:tgtEl>
                                        <p:attrNameLst>
                                          <p:attrName>style.visibility</p:attrName>
                                        </p:attrNameLst>
                                      </p:cBhvr>
                                      <p:to>
                                        <p:strVal val="visible"/>
                                      </p:to>
                                    </p:set>
                                    <p:anim calcmode="lin" valueType="num">
                                      <p:cBhvr>
                                        <p:cTn id="11" dur="500" fill="hold"/>
                                        <p:tgtEl>
                                          <p:spTgt spid="25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53">
                                            <p:txEl>
                                              <p:pRg st="1" end="1"/>
                                            </p:txEl>
                                          </p:spTgt>
                                        </p:tgtEl>
                                        <p:attrNameLst>
                                          <p:attrName>style.visibility</p:attrName>
                                        </p:attrNameLst>
                                      </p:cBhvr>
                                      <p:to>
                                        <p:strVal val="visible"/>
                                      </p:to>
                                    </p:set>
                                    <p:anim calcmode="lin" valueType="num">
                                      <p:cBhvr>
                                        <p:cTn id="17" dur="500" fill="hold"/>
                                        <p:tgtEl>
                                          <p:spTgt spid="25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5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3" grpId="1"/>
    </p:bldLst>
  </p:timing>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55" name="Rectangle 4"/>
          <p:cNvSpPr txBox="1"/>
          <p:nvPr/>
        </p:nvSpPr>
        <p:spPr>
          <a:xfrm>
            <a:off x="296545" y="608013"/>
            <a:ext cx="8801735" cy="491625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rtl="0">
              <a:defRPr b="1" i="1" sz="3600">
                <a:latin typeface="Trebuchet MS"/>
                <a:ea typeface="Trebuchet MS"/>
                <a:cs typeface="Trebuchet MS"/>
                <a:sym typeface="Trebuchet MS"/>
              </a:defRPr>
            </a:pPr>
            <a:r>
              <a:t>Angiotesin II has the following effects:</a:t>
            </a:r>
            <a:endParaRPr sz="3200"/>
          </a:p>
          <a:p>
            <a:pPr rtl="0">
              <a:defRPr b="1" sz="3200">
                <a:latin typeface="Trebuchet MS"/>
                <a:ea typeface="Trebuchet MS"/>
                <a:cs typeface="Trebuchet MS"/>
                <a:sym typeface="Trebuchet MS"/>
              </a:defRPr>
            </a:pPr>
          </a:p>
          <a:p>
            <a:pPr rtl="0">
              <a:defRPr b="1" sz="3200">
                <a:latin typeface="Trebuchet MS"/>
                <a:ea typeface="Trebuchet MS"/>
                <a:cs typeface="Trebuchet MS"/>
                <a:sym typeface="Trebuchet MS"/>
              </a:defRPr>
            </a:pPr>
            <a:r>
              <a:t>	1-Strong arteriolar VC (50 times as noradrenaline) leading to increased peripheral resistance and blood pressure.</a:t>
            </a:r>
          </a:p>
          <a:p>
            <a:pPr rtl="0">
              <a:defRPr b="1" sz="3200">
                <a:latin typeface="Trebuchet MS"/>
                <a:ea typeface="Trebuchet MS"/>
                <a:cs typeface="Trebuchet MS"/>
                <a:sym typeface="Trebuchet MS"/>
              </a:defRPr>
            </a:pPr>
          </a:p>
          <a:p>
            <a:pPr rtl="0">
              <a:defRPr b="1" sz="3200">
                <a:latin typeface="Trebuchet MS"/>
                <a:ea typeface="Trebuchet MS"/>
                <a:cs typeface="Trebuchet MS"/>
                <a:sym typeface="Trebuchet MS"/>
              </a:defRPr>
            </a:pPr>
            <a:r>
              <a:t>	2-Stimulation of aldosterone release from the suprarenal gland </a:t>
            </a:r>
            <a:r>
              <a:rPr b="0">
                <a:latin typeface="Symbol"/>
                <a:ea typeface="Symbol"/>
                <a:cs typeface="Symbol"/>
                <a:sym typeface="Symbol"/>
              </a:rPr>
              <a:t>® </a:t>
            </a:r>
            <a:r>
              <a:t>salt and water retention</a:t>
            </a:r>
            <a:r>
              <a:rPr b="0">
                <a:latin typeface="Symbol"/>
                <a:ea typeface="Symbol"/>
                <a:cs typeface="Symbol"/>
                <a:sym typeface="Symbol"/>
              </a:rPr>
              <a:t>® </a:t>
            </a:r>
            <a:r>
              <a:t>increase blood volume, COP and blood pressure.</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sp>
        <p:nvSpPr>
          <p:cNvPr id="257" name="Text Box 2"/>
          <p:cNvSpPr txBox="1"/>
          <p:nvPr/>
        </p:nvSpPr>
        <p:spPr>
          <a:xfrm>
            <a:off x="45719" y="100013"/>
            <a:ext cx="9052561" cy="45246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57200" indent="-457200" algn="just" rtl="0">
              <a:lnSpc>
                <a:spcPct val="120000"/>
              </a:lnSpc>
              <a:defRPr b="1">
                <a:latin typeface="Trebuchet MS"/>
                <a:ea typeface="Trebuchet MS"/>
                <a:cs typeface="Trebuchet MS"/>
                <a:sym typeface="Trebuchet MS"/>
              </a:defRPr>
            </a:pPr>
            <a:r>
              <a:t>3-	Stimulation of ADH (vasopressin) secretion from the pituitary gland </a:t>
            </a:r>
            <a:r>
              <a:rPr b="0">
                <a:latin typeface="Symbol"/>
                <a:ea typeface="Symbol"/>
                <a:cs typeface="Symbol"/>
                <a:sym typeface="Symbol"/>
              </a:rPr>
              <a:t>® </a:t>
            </a:r>
            <a:r>
              <a:t>water retention and increase blood pressure .</a:t>
            </a:r>
            <a:endParaRPr sz="3200"/>
          </a:p>
          <a:p>
            <a:pPr marL="457200" indent="-457200" algn="just" rtl="0">
              <a:lnSpc>
                <a:spcPct val="120000"/>
              </a:lnSpc>
              <a:defRPr b="1">
                <a:latin typeface="Trebuchet MS"/>
                <a:ea typeface="Trebuchet MS"/>
                <a:cs typeface="Trebuchet MS"/>
                <a:sym typeface="Trebuchet MS"/>
              </a:defRPr>
            </a:pPr>
            <a:r>
              <a:t>4-	Stimulate NA release from postganglionic sympathetic fibers.</a:t>
            </a:r>
            <a:endParaRPr sz="3200"/>
          </a:p>
          <a:p>
            <a:pPr marL="457200" indent="-457200" algn="just" rtl="0">
              <a:lnSpc>
                <a:spcPct val="120000"/>
              </a:lnSpc>
              <a:defRPr b="1">
                <a:latin typeface="Trebuchet MS"/>
                <a:ea typeface="Trebuchet MS"/>
                <a:cs typeface="Trebuchet MS"/>
                <a:sym typeface="Trebuchet MS"/>
              </a:defRPr>
            </a:pPr>
            <a:r>
              <a:t>5-	Stimulate thirst sensation</a:t>
            </a:r>
            <a:r>
              <a:rPr b="0">
                <a:latin typeface="Symbol"/>
                <a:ea typeface="Symbol"/>
                <a:cs typeface="Symbol"/>
                <a:sym typeface="Symbol"/>
              </a:rPr>
              <a:t>®­ </a:t>
            </a:r>
            <a:r>
              <a:t>water intake</a:t>
            </a:r>
            <a:r>
              <a:rPr b="0">
                <a:latin typeface="Symbol"/>
                <a:ea typeface="Symbol"/>
                <a:cs typeface="Symbol"/>
                <a:sym typeface="Symbol"/>
              </a:rPr>
              <a:t>® ­</a:t>
            </a:r>
            <a:r>
              <a:t>Blood volume </a:t>
            </a:r>
            <a:r>
              <a:rPr b="0">
                <a:latin typeface="Symbol"/>
                <a:ea typeface="Symbol"/>
                <a:cs typeface="Symbol"/>
                <a:sym typeface="Symbol"/>
              </a:rPr>
              <a:t>®­ </a:t>
            </a:r>
            <a:r>
              <a:t>ABP.</a:t>
            </a:r>
            <a:endParaRPr sz="3200"/>
          </a:p>
          <a:p>
            <a:pPr marL="457200" indent="-457200" algn="just" rtl="0">
              <a:lnSpc>
                <a:spcPct val="120000"/>
              </a:lnSpc>
              <a:defRPr b="1">
                <a:latin typeface="Trebuchet MS"/>
                <a:ea typeface="Trebuchet MS"/>
                <a:cs typeface="Trebuchet MS"/>
                <a:sym typeface="Trebuchet MS"/>
              </a:defRPr>
            </a:pPr>
            <a:r>
              <a:t>6-	Stimulate salt and water retention by the kidney </a:t>
            </a:r>
            <a:r>
              <a:rPr b="0">
                <a:latin typeface="Symbol"/>
                <a:ea typeface="Symbol"/>
                <a:cs typeface="Symbol"/>
                <a:sym typeface="Symbol"/>
              </a:rPr>
              <a:t>® </a:t>
            </a:r>
            <a:r>
              <a:t>Increase   blood volume and blood pressure.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257">
                                            <p:bg/>
                                          </p:spTgt>
                                        </p:tgtEl>
                                        <p:attrNameLst>
                                          <p:attrName>style.visibility</p:attrName>
                                        </p:attrNameLst>
                                      </p:cBhvr>
                                      <p:to>
                                        <p:strVal val="visible"/>
                                      </p:to>
                                    </p:set>
                                    <p:anim calcmode="lin" valueType="num">
                                      <p:cBhvr>
                                        <p:cTn id="7" dur="500" fill="hold"/>
                                        <p:tgtEl>
                                          <p:spTgt spid="257">
                                            <p:bg/>
                                          </p:spTgt>
                                        </p:tgtEl>
                                        <p:attrNameLst>
                                          <p:attrName>ppt_x</p:attrName>
                                        </p:attrNameLst>
                                      </p:cBhvr>
                                      <p:tavLst>
                                        <p:tav tm="0">
                                          <p:val>
                                            <p:strVal val="#ppt_x"/>
                                          </p:val>
                                        </p:tav>
                                        <p:tav tm="100000">
                                          <p:val>
                                            <p:strVal val="#ppt_x"/>
                                          </p:val>
                                        </p:tav>
                                      </p:tavLst>
                                    </p:anim>
                                    <p:anim calcmode="lin" valueType="num">
                                      <p:cBhvr>
                                        <p:cTn id="8" dur="500" fill="hold"/>
                                        <p:tgtEl>
                                          <p:spTgt spid="257">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57">
                                            <p:txEl>
                                              <p:pRg st="0" end="0"/>
                                            </p:txEl>
                                          </p:spTgt>
                                        </p:tgtEl>
                                        <p:attrNameLst>
                                          <p:attrName>style.visibility</p:attrName>
                                        </p:attrNameLst>
                                      </p:cBhvr>
                                      <p:to>
                                        <p:strVal val="visible"/>
                                      </p:to>
                                    </p:set>
                                    <p:anim calcmode="lin" valueType="num">
                                      <p:cBhvr>
                                        <p:cTn id="11" dur="500" fill="hold"/>
                                        <p:tgtEl>
                                          <p:spTgt spid="25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4" presetID="2" grpId="1" fill="hold">
                                  <p:stCondLst>
                                    <p:cond delay="0"/>
                                  </p:stCondLst>
                                  <p:iterate type="el" backwards="0">
                                    <p:tmAbs val="0"/>
                                  </p:iterate>
                                  <p:childTnLst>
                                    <p:set>
                                      <p:cBhvr>
                                        <p:cTn id="16" fill="hold"/>
                                        <p:tgtEl>
                                          <p:spTgt spid="257">
                                            <p:txEl>
                                              <p:pRg st="1" end="1"/>
                                            </p:txEl>
                                          </p:spTgt>
                                        </p:tgtEl>
                                        <p:attrNameLst>
                                          <p:attrName>style.visibility</p:attrName>
                                        </p:attrNameLst>
                                      </p:cBhvr>
                                      <p:to>
                                        <p:strVal val="visible"/>
                                      </p:to>
                                    </p:set>
                                    <p:anim calcmode="lin" valueType="num">
                                      <p:cBhvr>
                                        <p:cTn id="17" dur="500" fill="hold"/>
                                        <p:tgtEl>
                                          <p:spTgt spid="25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5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1" fill="hold">
                                  <p:stCondLst>
                                    <p:cond delay="0"/>
                                  </p:stCondLst>
                                  <p:iterate type="el" backwards="0">
                                    <p:tmAbs val="0"/>
                                  </p:iterate>
                                  <p:childTnLst>
                                    <p:set>
                                      <p:cBhvr>
                                        <p:cTn id="22" fill="hold"/>
                                        <p:tgtEl>
                                          <p:spTgt spid="257">
                                            <p:txEl>
                                              <p:pRg st="2" end="2"/>
                                            </p:txEl>
                                          </p:spTgt>
                                        </p:tgtEl>
                                        <p:attrNameLst>
                                          <p:attrName>style.visibility</p:attrName>
                                        </p:attrNameLst>
                                      </p:cBhvr>
                                      <p:to>
                                        <p:strVal val="visible"/>
                                      </p:to>
                                    </p:set>
                                    <p:anim calcmode="lin" valueType="num">
                                      <p:cBhvr>
                                        <p:cTn id="23" dur="500" fill="hold"/>
                                        <p:tgtEl>
                                          <p:spTgt spid="257">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5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1" fill="hold">
                                  <p:stCondLst>
                                    <p:cond delay="0"/>
                                  </p:stCondLst>
                                  <p:iterate type="el" backwards="0">
                                    <p:tmAbs val="0"/>
                                  </p:iterate>
                                  <p:childTnLst>
                                    <p:set>
                                      <p:cBhvr>
                                        <p:cTn id="28" fill="hold"/>
                                        <p:tgtEl>
                                          <p:spTgt spid="257">
                                            <p:txEl>
                                              <p:pRg st="3" end="3"/>
                                            </p:txEl>
                                          </p:spTgt>
                                        </p:tgtEl>
                                        <p:attrNameLst>
                                          <p:attrName>style.visibility</p:attrName>
                                        </p:attrNameLst>
                                      </p:cBhvr>
                                      <p:to>
                                        <p:strVal val="visible"/>
                                      </p:to>
                                    </p:set>
                                    <p:anim calcmode="lin" valueType="num">
                                      <p:cBhvr>
                                        <p:cTn id="29" dur="500" fill="hold"/>
                                        <p:tgtEl>
                                          <p:spTgt spid="257">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5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7"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Content Placeholder 2"/>
          <p:cNvSpPr txBox="1"/>
          <p:nvPr>
            <p:ph type="body" idx="1"/>
          </p:nvPr>
        </p:nvSpPr>
        <p:spPr>
          <a:xfrm>
            <a:off x="366871" y="567361"/>
            <a:ext cx="7004539" cy="5144939"/>
          </a:xfrm>
          <a:prstGeom prst="rect">
            <a:avLst/>
          </a:prstGeom>
        </p:spPr>
        <p:txBody>
          <a:bodyPr/>
          <a:lstStyle/>
          <a:p>
            <a:pPr/>
          </a:p>
        </p:txBody>
      </p:sp>
      <p:sp>
        <p:nvSpPr>
          <p:cNvPr id="205" name="Medullary Cardiovascular Centers:…"/>
          <p:cNvSpPr txBox="1"/>
          <p:nvPr/>
        </p:nvSpPr>
        <p:spPr>
          <a:xfrm>
            <a:off x="248145" y="1439569"/>
            <a:ext cx="8647710" cy="5273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Medullary Cardiovascular Centers: </a:t>
            </a:r>
          </a:p>
          <a:p>
            <a:pPr algn="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 A] The Pressor Area ( Vasomotor Center- VMC):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1- Vasoconstrictor center</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 2- Cadiostimulatory center </a:t>
            </a:r>
          </a:p>
          <a:p>
            <a:pPr algn="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 B] The Depressor Area: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1- Vasodilator center ( VDC)</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 2- Cardioinhibitory center ( CIC)</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pic>
        <p:nvPicPr>
          <p:cNvPr id="259" name="Picture 1" descr="Picture 1"/>
          <p:cNvPicPr>
            <a:picLocks noChangeAspect="1"/>
          </p:cNvPicPr>
          <p:nvPr/>
        </p:nvPicPr>
        <p:blipFill>
          <a:blip r:embed="rId2">
            <a:extLst/>
          </a:blip>
          <a:stretch>
            <a:fillRect/>
          </a:stretch>
        </p:blipFill>
        <p:spPr>
          <a:xfrm>
            <a:off x="1331912" y="44450"/>
            <a:ext cx="6911976" cy="6697664"/>
          </a:xfrm>
          <a:prstGeom prst="rect">
            <a:avLst/>
          </a:prstGeom>
          <a:ln w="12700">
            <a:miter lim="400000"/>
          </a:ln>
        </p:spPr>
      </p:pic>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3">
            <a:lumOff val="44000"/>
          </a:schemeClr>
        </a:solidFill>
      </p:bgPr>
    </p:bg>
    <p:spTree>
      <p:nvGrpSpPr>
        <p:cNvPr id="1" name=""/>
        <p:cNvGrpSpPr/>
        <p:nvPr/>
      </p:nvGrpSpPr>
      <p:grpSpPr>
        <a:xfrm>
          <a:off x="0" y="0"/>
          <a:ext cx="0" cy="0"/>
          <a:chOff x="0" y="0"/>
          <a:chExt cx="0" cy="0"/>
        </a:xfrm>
      </p:grpSpPr>
      <p:pic>
        <p:nvPicPr>
          <p:cNvPr id="261" name="Picture 4" descr="Picture 4"/>
          <p:cNvPicPr>
            <a:picLocks noChangeAspect="1"/>
          </p:cNvPicPr>
          <p:nvPr/>
        </p:nvPicPr>
        <p:blipFill>
          <a:blip r:embed="rId2">
            <a:extLst/>
          </a:blip>
          <a:stretch>
            <a:fillRect/>
          </a:stretch>
        </p:blipFill>
        <p:spPr>
          <a:xfrm>
            <a:off x="323850" y="2420938"/>
            <a:ext cx="1866900" cy="1866901"/>
          </a:xfrm>
          <a:prstGeom prst="rect">
            <a:avLst/>
          </a:prstGeom>
          <a:ln w="12700">
            <a:miter lim="400000"/>
          </a:ln>
        </p:spPr>
      </p:pic>
      <p:pic>
        <p:nvPicPr>
          <p:cNvPr id="262" name="Picture 7" descr="Picture 7"/>
          <p:cNvPicPr>
            <a:picLocks noChangeAspect="1"/>
          </p:cNvPicPr>
          <p:nvPr/>
        </p:nvPicPr>
        <p:blipFill>
          <a:blip r:embed="rId3">
            <a:extLst/>
          </a:blip>
          <a:stretch>
            <a:fillRect/>
          </a:stretch>
        </p:blipFill>
        <p:spPr>
          <a:xfrm rot="754250">
            <a:off x="1403350" y="2281238"/>
            <a:ext cx="2227264" cy="2227262"/>
          </a:xfrm>
          <a:prstGeom prst="rect">
            <a:avLst/>
          </a:prstGeom>
          <a:ln w="12700">
            <a:miter lim="400000"/>
          </a:ln>
        </p:spPr>
      </p:pic>
      <p:pic>
        <p:nvPicPr>
          <p:cNvPr id="263" name="Picture 9" descr="Picture 9"/>
          <p:cNvPicPr>
            <a:picLocks noChangeAspect="1"/>
          </p:cNvPicPr>
          <p:nvPr/>
        </p:nvPicPr>
        <p:blipFill>
          <a:blip r:embed="rId4">
            <a:extLst/>
          </a:blip>
          <a:stretch>
            <a:fillRect/>
          </a:stretch>
        </p:blipFill>
        <p:spPr>
          <a:xfrm>
            <a:off x="3635375" y="2781300"/>
            <a:ext cx="1916114" cy="1916114"/>
          </a:xfrm>
          <a:prstGeom prst="rect">
            <a:avLst/>
          </a:prstGeom>
          <a:ln w="12700">
            <a:miter lim="400000"/>
          </a:ln>
        </p:spPr>
      </p:pic>
      <p:pic>
        <p:nvPicPr>
          <p:cNvPr id="264" name="Picture 10" descr="Picture 10"/>
          <p:cNvPicPr>
            <a:picLocks noChangeAspect="1"/>
          </p:cNvPicPr>
          <p:nvPr/>
        </p:nvPicPr>
        <p:blipFill>
          <a:blip r:embed="rId5">
            <a:extLst/>
          </a:blip>
          <a:stretch>
            <a:fillRect/>
          </a:stretch>
        </p:blipFill>
        <p:spPr>
          <a:xfrm>
            <a:off x="2339975" y="2565400"/>
            <a:ext cx="2266950" cy="2266950"/>
          </a:xfrm>
          <a:prstGeom prst="rect">
            <a:avLst/>
          </a:prstGeom>
          <a:ln w="12700">
            <a:miter lim="400000"/>
          </a:ln>
        </p:spPr>
      </p:pic>
      <p:pic>
        <p:nvPicPr>
          <p:cNvPr id="265" name="Picture 12" descr="Picture 12"/>
          <p:cNvPicPr>
            <a:picLocks noChangeAspect="1"/>
          </p:cNvPicPr>
          <p:nvPr/>
        </p:nvPicPr>
        <p:blipFill>
          <a:blip r:embed="rId6">
            <a:extLst/>
          </a:blip>
          <a:stretch>
            <a:fillRect/>
          </a:stretch>
        </p:blipFill>
        <p:spPr>
          <a:xfrm>
            <a:off x="3995737" y="3500437"/>
            <a:ext cx="3452813" cy="2003426"/>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10" grpId="1" fill="hold">
                                  <p:stCondLst>
                                    <p:cond delay="0"/>
                                  </p:stCondLst>
                                  <p:iterate type="el" backwards="0">
                                    <p:tmAbs val="0"/>
                                  </p:iterate>
                                  <p:childTnLst>
                                    <p:set>
                                      <p:cBhvr>
                                        <p:cTn id="6" fill="hold"/>
                                        <p:tgtEl>
                                          <p:spTgt spid="261"/>
                                        </p:tgtEl>
                                        <p:attrNameLst>
                                          <p:attrName>style.visibility</p:attrName>
                                        </p:attrNameLst>
                                      </p:cBhvr>
                                      <p:to>
                                        <p:strVal val="visible"/>
                                      </p:to>
                                    </p:set>
                                    <p:animEffect filter="fade" transition="in">
                                      <p:cBhvr>
                                        <p:cTn id="7" dur="500"/>
                                        <p:tgtEl>
                                          <p:spTgt spid="261"/>
                                        </p:tgtEl>
                                      </p:cBhvr>
                                    </p:animEffect>
                                  </p:childTnLst>
                                </p:cTn>
                              </p:par>
                            </p:childTnLst>
                          </p:cTn>
                        </p:par>
                        <p:par>
                          <p:cTn id="8" fill="hold">
                            <p:stCondLst>
                              <p:cond delay="500"/>
                            </p:stCondLst>
                            <p:childTnLst>
                              <p:par>
                                <p:cTn id="9" presetClass="entr" nodeType="afterEffect" presetID="10" grpId="2" fill="hold">
                                  <p:stCondLst>
                                    <p:cond delay="0"/>
                                  </p:stCondLst>
                                  <p:iterate type="el" backwards="0">
                                    <p:tmAbs val="0"/>
                                  </p:iterate>
                                  <p:childTnLst>
                                    <p:set>
                                      <p:cBhvr>
                                        <p:cTn id="10" fill="hold"/>
                                        <p:tgtEl>
                                          <p:spTgt spid="262"/>
                                        </p:tgtEl>
                                        <p:attrNameLst>
                                          <p:attrName>style.visibility</p:attrName>
                                        </p:attrNameLst>
                                      </p:cBhvr>
                                      <p:to>
                                        <p:strVal val="visible"/>
                                      </p:to>
                                    </p:set>
                                    <p:animEffect filter="fade" transition="in">
                                      <p:cBhvr>
                                        <p:cTn id="11" dur="500"/>
                                        <p:tgtEl>
                                          <p:spTgt spid="262"/>
                                        </p:tgtEl>
                                      </p:cBhvr>
                                    </p:animEffect>
                                  </p:childTnLst>
                                </p:cTn>
                              </p:par>
                            </p:childTnLst>
                          </p:cTn>
                        </p:par>
                        <p:par>
                          <p:cTn id="12" fill="hold">
                            <p:stCondLst>
                              <p:cond delay="1000"/>
                            </p:stCondLst>
                            <p:childTnLst>
                              <p:par>
                                <p:cTn id="13" presetClass="entr" nodeType="afterEffect" presetID="10" grpId="3" fill="hold">
                                  <p:stCondLst>
                                    <p:cond delay="0"/>
                                  </p:stCondLst>
                                  <p:iterate type="el" backwards="0">
                                    <p:tmAbs val="0"/>
                                  </p:iterate>
                                  <p:childTnLst>
                                    <p:set>
                                      <p:cBhvr>
                                        <p:cTn id="14" fill="hold"/>
                                        <p:tgtEl>
                                          <p:spTgt spid="264"/>
                                        </p:tgtEl>
                                        <p:attrNameLst>
                                          <p:attrName>style.visibility</p:attrName>
                                        </p:attrNameLst>
                                      </p:cBhvr>
                                      <p:to>
                                        <p:strVal val="visible"/>
                                      </p:to>
                                    </p:set>
                                    <p:animEffect filter="fade" transition="in">
                                      <p:cBhvr>
                                        <p:cTn id="15" dur="500"/>
                                        <p:tgtEl>
                                          <p:spTgt spid="264"/>
                                        </p:tgtEl>
                                      </p:cBhvr>
                                    </p:animEffect>
                                  </p:childTnLst>
                                </p:cTn>
                              </p:par>
                            </p:childTnLst>
                          </p:cTn>
                        </p:par>
                        <p:par>
                          <p:cTn id="16" fill="hold">
                            <p:stCondLst>
                              <p:cond delay="1500"/>
                            </p:stCondLst>
                            <p:childTnLst>
                              <p:par>
                                <p:cTn id="17" presetClass="entr" nodeType="afterEffect" presetID="10" grpId="4" fill="hold">
                                  <p:stCondLst>
                                    <p:cond delay="0"/>
                                  </p:stCondLst>
                                  <p:iterate type="el" backwards="0">
                                    <p:tmAbs val="0"/>
                                  </p:iterate>
                                  <p:childTnLst>
                                    <p:set>
                                      <p:cBhvr>
                                        <p:cTn id="18" fill="hold"/>
                                        <p:tgtEl>
                                          <p:spTgt spid="263"/>
                                        </p:tgtEl>
                                        <p:attrNameLst>
                                          <p:attrName>style.visibility</p:attrName>
                                        </p:attrNameLst>
                                      </p:cBhvr>
                                      <p:to>
                                        <p:strVal val="visible"/>
                                      </p:to>
                                    </p:set>
                                    <p:animEffect filter="fade" transition="in">
                                      <p:cBhvr>
                                        <p:cTn id="19" dur="500"/>
                                        <p:tgtEl>
                                          <p:spTgt spid="263"/>
                                        </p:tgtEl>
                                      </p:cBhvr>
                                    </p:animEffect>
                                  </p:childTnLst>
                                </p:cTn>
                              </p:par>
                            </p:childTnLst>
                          </p:cTn>
                        </p:par>
                        <p:par>
                          <p:cTn id="20" fill="hold">
                            <p:stCondLst>
                              <p:cond delay="2000"/>
                            </p:stCondLst>
                            <p:childTnLst>
                              <p:par>
                                <p:cTn id="21" presetClass="entr" nodeType="afterEffect" presetID="10" grpId="5" fill="hold">
                                  <p:stCondLst>
                                    <p:cond delay="0"/>
                                  </p:stCondLst>
                                  <p:iterate type="el" backwards="0">
                                    <p:tmAbs val="0"/>
                                  </p:iterate>
                                  <p:childTnLst>
                                    <p:set>
                                      <p:cBhvr>
                                        <p:cTn id="22" fill="hold"/>
                                        <p:tgtEl>
                                          <p:spTgt spid="265"/>
                                        </p:tgtEl>
                                        <p:attrNameLst>
                                          <p:attrName>style.visibility</p:attrName>
                                        </p:attrNameLst>
                                      </p:cBhvr>
                                      <p:to>
                                        <p:strVal val="visible"/>
                                      </p:to>
                                    </p:set>
                                    <p:animEffect filter="fade" transition="in">
                                      <p:cBhvr>
                                        <p:cTn id="23" dur="500"/>
                                        <p:tgtEl>
                                          <p:spTgt spid="2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5" grpId="5"/>
      <p:bldP build="whole" bldLvl="1" animBg="1" rev="0" advAuto="0" spid="263" grpId="4"/>
      <p:bldP build="whole" bldLvl="1" animBg="1" rev="0" advAuto="0" spid="262" grpId="2"/>
      <p:bldP build="whole" bldLvl="1" animBg="1" rev="0" advAuto="0" spid="264" grpId="3"/>
      <p:bldP build="whole" bldLvl="1" animBg="1" rev="0" advAuto="0" spid="261"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1. Rapidly Acting Mechanisms NERVOUS REGULATION…"/>
          <p:cNvSpPr txBox="1"/>
          <p:nvPr/>
        </p:nvSpPr>
        <p:spPr>
          <a:xfrm>
            <a:off x="376109" y="872510"/>
            <a:ext cx="8514020" cy="4511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r>
              <a:t>1. Rapidly Acting Mechanisms NERVOUS REGULATION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r>
              <a:t>Medullary Cardiovascular Centers: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r>
              <a:t>[ A] The pressor area ( vasomotor center- VMC):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r>
              <a:t>• Site: located in the ventrolateral part of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r>
              <a:t>medulla.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r>
              <a:t>Its neurons projects synapse with preganglionic neurons</a:t>
            </a:r>
          </a:p>
          <a:p>
            <a:pPr algn="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r>
              <a:t> • It is composed of: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r>
              <a:t>downward and the sympathЕТic</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latin typeface="+mj-lt"/>
                <a:ea typeface="+mj-ea"/>
                <a:cs typeface="+mj-cs"/>
                <a:sym typeface="Helvetica"/>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 1) Vasoconstrictor Centre ( VCC): It discharges continuously at moderate rate to the blood vessels via the sympathЕТic fibers, this is called  vasoconstrictor tone.…"/>
          <p:cNvSpPr txBox="1"/>
          <p:nvPr/>
        </p:nvSpPr>
        <p:spPr>
          <a:xfrm>
            <a:off x="537440" y="335279"/>
            <a:ext cx="8191359" cy="5806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r>
              <a:t>( 1) Vasoconstrictor Centre ( VCC): It discharges continuously at moderate rate to the blood vessels via the sympathЕТic fibers, this is called  vasoconstrictor tone. </a:t>
            </a:r>
          </a:p>
          <a:p>
            <a:pPr algn="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r>
              <a:t>Its stimulation produces: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r>
              <a:t>( a) V.C. of the arterioles which increase ; PR. So, increases the ABP. </a:t>
            </a:r>
          </a:p>
          <a:p>
            <a:pPr algn="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r>
              <a:t>( b) Venoconstriction that leading to increase the VR so that the COP and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r>
              <a:t>ABP are elevated.</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latin typeface="+mj-lt"/>
                <a:ea typeface="+mj-ea"/>
                <a:cs typeface="+mj-cs"/>
                <a:sym typeface="Helvetica"/>
              </a:defRPr>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Title 1"/>
          <p:cNvSpPr txBox="1"/>
          <p:nvPr>
            <p:ph type="title"/>
          </p:nvPr>
        </p:nvSpPr>
        <p:spPr>
          <a:xfrm>
            <a:off x="152152" y="693503"/>
            <a:ext cx="7543801" cy="5229972"/>
          </a:xfrm>
          <a:prstGeom prst="rect">
            <a:avLst/>
          </a:prstGeom>
        </p:spPr>
        <p:txBody>
          <a:bodyPr/>
          <a:lstStyle/>
          <a:p>
            <a:pP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r>
              <a:t>( 2) Cardiac Stimulatory Centre ( CSC): It discharges during rest but at low tone via the sympathЕТic nerve fibers to the heart this is called the sympathЕТic tone.</a:t>
            </a:r>
          </a:p>
          <a:p>
            <a:pP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p>
          <a:p>
            <a:pP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r>
              <a:t>- Its stimulation produces.</a:t>
            </a:r>
          </a:p>
          <a:p>
            <a:pP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r>
              <a:t> 1- Increase the heart rate.</a:t>
            </a:r>
          </a:p>
          <a:p>
            <a:pP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p>
          <a:p>
            <a:pP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r>
              <a:t>2- Increase the force of contraction which increase the stroke volume. </a:t>
            </a:r>
          </a:p>
          <a:p>
            <a:pPr algn="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r>
              <a:t>↑ hR and SV ABP&lt;&lt;&lt;&lt;&lt;&lt;&lt;&lt;increase COP and ABP</a:t>
            </a:r>
          </a:p>
          <a:p>
            <a:pPr algn="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p>
          <a:p>
            <a:pPr algn="r" rtl="0">
              <a:lnSpc>
                <a:spcPct val="100000"/>
              </a:lnSpc>
              <a:tabLst>
                <a:tab pos="165100" algn="l"/>
                <a:tab pos="342900" algn="l"/>
                <a:tab pos="520700" algn="l"/>
                <a:tab pos="685800" algn="l"/>
                <a:tab pos="863600" algn="l"/>
                <a:tab pos="1041400" algn="l"/>
                <a:tab pos="1219200" algn="l"/>
                <a:tab pos="1384300" algn="l"/>
                <a:tab pos="1562100" algn="l"/>
                <a:tab pos="1739900" algn="l"/>
                <a:tab pos="1905000" algn="l"/>
                <a:tab pos="2082800" algn="l"/>
              </a:tabLst>
              <a:defRPr spc="0" sz="2450">
                <a:solidFill>
                  <a:srgbClr val="000000"/>
                </a:solidFill>
                <a:latin typeface="+mj-lt"/>
                <a:ea typeface="+mj-ea"/>
                <a:cs typeface="+mj-cs"/>
                <a:sym typeface="Helvetica"/>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 B] The depressor area:-…"/>
          <p:cNvSpPr txBox="1"/>
          <p:nvPr/>
        </p:nvSpPr>
        <p:spPr>
          <a:xfrm>
            <a:off x="87314" y="539585"/>
            <a:ext cx="8969372" cy="5704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r>
              <a:t>[ B] The depressor area:-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r>
              <a:t>Site: It is located central and dorsal to the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r>
              <a:t>pressor area.</a:t>
            </a:r>
          </a:p>
          <a:p>
            <a:pPr marL="280736" indent="-280736" defTabSz="12700" rtl="0">
              <a:buSzPct val="100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r>
              <a:t>It is composed of two centers. </a:t>
            </a:r>
          </a:p>
          <a:p>
            <a:pPr marL="280736" indent="-280736" defTabSz="12700" rtl="0">
              <a:buSzPct val="100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p>
          <a:p>
            <a:pPr marL="280736" indent="-280736" defTabSz="12700" rtl="0">
              <a:buSzPct val="100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r>
              <a:t>( 1) Vasodilator Centre ( VDC): It sends inhibitory impulses to inhibit vasoconstrictor centre ( VCC). </a:t>
            </a:r>
          </a:p>
          <a:p>
            <a:pPr marL="280736" indent="-280736" defTabSz="12700" rtl="0">
              <a:buSzPct val="100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p>
          <a:p>
            <a:pPr marL="280736" indent="-280736" defTabSz="12700" rtl="0">
              <a:buSzPct val="100000"/>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r>
              <a:t>( 2) Cardiac Inhibitory Centre ( CIC):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r>
              <a:t>It inhibit the heart along the vagus nerve ( vagal tone).</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a:blipFill rotWithShape="1">
                  <a:blip r:embed="rId2"/>
                  <a:srcRect l="0" t="0" r="0" b="0"/>
                  <a:tile tx="0" ty="0" sx="100000" sy="100000" flip="none" algn="tl"/>
                </a:blipFill>
                <a:latin typeface="+mj-lt"/>
                <a:ea typeface="+mj-ea"/>
                <a:cs typeface="+mj-cs"/>
                <a:sym typeface="Helvetica"/>
              </a:defRPr>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Functions of the depressor area:…"/>
          <p:cNvSpPr txBox="1"/>
          <p:nvPr/>
        </p:nvSpPr>
        <p:spPr>
          <a:xfrm>
            <a:off x="197171" y="199319"/>
            <a:ext cx="7917408" cy="6365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Functions of the depressor area:</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 1. Decreases the heart rate.</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 2. Stimulation of the depressor area leads to decrease of ABP due to: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 a) Decrease the PR as a result of vasodilatation. ( b)Decrease in the COP as a result of decreased hR.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N.B.: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There is a reciprocal innervations between the pressor area and the depressor area. Impulses which stimulate the pressor area, also stimulate the medullary respiratory area and vice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versa.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The dominant centres are: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Vasoconstrictor centre ( VCC).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r>
              <a:t>Cardio- inhibitory centre ( CIC).</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200">
                <a:latin typeface="+mj-lt"/>
                <a:ea typeface="+mj-ea"/>
                <a:cs typeface="+mj-cs"/>
                <a:sym typeface="Helvetica"/>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The activity of cardio- vascular centres is modified by afferent impulses from:…"/>
          <p:cNvSpPr txBox="1"/>
          <p:nvPr/>
        </p:nvSpPr>
        <p:spPr>
          <a:xfrm>
            <a:off x="419963" y="1008379"/>
            <a:ext cx="8304074" cy="4841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The activity of cardio- vascular centres is modified by afferent impulses from: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p>
          <a:p>
            <a:pPr marL="467894" indent="-467894" defTabSz="12700" rtl="0">
              <a:buSzPct val="100000"/>
              <a:buAutoNum type="romanUcPeriod" startAt="1"/>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Receptors in the CVS.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II. higher centres ( as cerebral cortex and hypothalamus).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III. Changes in blood gases. </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r>
              <a:t>VI. Receptors outside the CVS.</a:t>
            </a: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p>
          <a:p>
            <a:pPr defTabSz="12700" rtl="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latin typeface="+mj-lt"/>
                <a:ea typeface="+mj-ea"/>
                <a:cs typeface="+mj-cs"/>
                <a:sym typeface="Helvetica"/>
              </a:defRPr>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1" fontAlgn="auto" latinLnBrk="0" hangingPunct="0">
          <a:lnSpc>
            <a:spcPct val="100000"/>
          </a:lnSpc>
          <a:spcBef>
            <a:spcPts val="0"/>
          </a:spcBef>
          <a:spcAft>
            <a:spcPts val="0"/>
          </a:spcAft>
          <a:buClrTx/>
          <a:buSzTx/>
          <a:buFontTx/>
          <a:buNone/>
          <a:tabLst/>
          <a:defRPr b="0" baseline="0" cap="none" i="0" spc="0" strike="noStrike" sz="28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