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6" r:id="rId14"/>
    <p:sldId id="267" r:id="rId15"/>
    <p:sldId id="268" r:id="rId16"/>
    <p:sldId id="269" r:id="rId17"/>
    <p:sldId id="270" r:id="rId18"/>
    <p:sldId id="281" r:id="rId19"/>
    <p:sldId id="280" r:id="rId20"/>
    <p:sldId id="283" r:id="rId21"/>
    <p:sldId id="278" r:id="rId22"/>
    <p:sldId id="279" r:id="rId23"/>
    <p:sldId id="282" r:id="rId24"/>
    <p:sldId id="274" r:id="rId25"/>
    <p:sldId id="276" r:id="rId26"/>
    <p:sldId id="277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2142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slide" Target="slides/slide22.xml" /><Relationship Id="rId3" Type="http://schemas.openxmlformats.org/officeDocument/2006/relationships/customXml" Target="../customXml/item3.xml" /><Relationship Id="rId21" Type="http://schemas.openxmlformats.org/officeDocument/2006/relationships/slide" Target="slides/slide17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slide" Target="slides/slide21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29" Type="http://schemas.openxmlformats.org/officeDocument/2006/relationships/viewProps" Target="viewProps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slide" Target="slides/slide20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presProps" Target="presProps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31" Type="http://schemas.openxmlformats.org/officeDocument/2006/relationships/tableStyles" Target="tableStyles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slide" Target="slides/slide23.xml" /><Relationship Id="rId30" Type="http://schemas.openxmlformats.org/officeDocument/2006/relationships/theme" Target="theme/theme1.xml" 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 /><Relationship Id="rId1" Type="http://schemas.openxmlformats.org/officeDocument/2006/relationships/image" Target="../media/image1.wmf" 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 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 /><Relationship Id="rId1" Type="http://schemas.openxmlformats.org/officeDocument/2006/relationships/image" Target="../media/image4.wmf" 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 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 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 /><Relationship Id="rId1" Type="http://schemas.openxmlformats.org/officeDocument/2006/relationships/image" Target="../media/image8.wmf" 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8C1A9-C35E-4AB9-B53A-077B7DF6D801}" type="datetimeFigureOut">
              <a:rPr lang="en-US"/>
              <a:pPr>
                <a:defRPr/>
              </a:pPr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A8E74-9B5F-46B8-AFEE-F53A155833F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D6D94-C1E5-4ACC-81AF-6F579CC2FA8D}" type="datetimeFigureOut">
              <a:rPr lang="en-US"/>
              <a:pPr>
                <a:defRPr/>
              </a:pPr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19C76-961D-4128-BD40-3A3BFFA5C8E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84146-2F2F-4606-AD96-2F0DA4A3BD46}" type="datetimeFigureOut">
              <a:rPr lang="en-US"/>
              <a:pPr>
                <a:defRPr/>
              </a:pPr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AF4B7-46C1-46B0-A333-4D096C0988F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F061F-2B1E-480E-A602-46F47754D3A9}" type="datetimeFigureOut">
              <a:rPr lang="en-US"/>
              <a:pPr>
                <a:defRPr/>
              </a:pPr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8D64D-05C2-4769-8FFF-E88A7A299AD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FC590-D17F-45FA-AEDE-46B50674C14A}" type="datetimeFigureOut">
              <a:rPr lang="en-US"/>
              <a:pPr>
                <a:defRPr/>
              </a:pPr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E2A4A-E091-4167-957F-ABDE064AA9B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9A442-ACF9-4C7D-9360-594C6FC45021}" type="datetimeFigureOut">
              <a:rPr lang="en-US"/>
              <a:pPr>
                <a:defRPr/>
              </a:pPr>
              <a:t>4/3/2022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B8DF0-3BF4-46C5-BAAA-9C7411F7D06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91366-F451-42B6-A3B9-2F2E50EE04EC}" type="datetimeFigureOut">
              <a:rPr lang="en-US"/>
              <a:pPr>
                <a:defRPr/>
              </a:pPr>
              <a:t>4/3/2022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7CA0E-8EAD-453F-B254-B6FE7C4A0F9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FEFA6-E572-4B01-BC21-3291A9EB24AB}" type="datetimeFigureOut">
              <a:rPr lang="en-US"/>
              <a:pPr>
                <a:defRPr/>
              </a:pPr>
              <a:t>4/3/2022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A71DC-F0A6-43CC-A11D-3D81776AF70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C6EFB-B23C-4339-BABC-63BE6F032375}" type="datetimeFigureOut">
              <a:rPr lang="en-US"/>
              <a:pPr>
                <a:defRPr/>
              </a:pPr>
              <a:t>4/3/2022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08BB3-642D-4978-B633-4A4BE3F5FDB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72D3E-D4C4-45BF-BFDE-A5BB768B1F1E}" type="datetimeFigureOut">
              <a:rPr lang="en-US"/>
              <a:pPr>
                <a:defRPr/>
              </a:pPr>
              <a:t>4/3/2022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7A77D-C4FE-40C7-8796-46D14F617B4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0833B-1D0F-4847-B663-1AE2DD5D74E8}" type="datetimeFigureOut">
              <a:rPr lang="en-US"/>
              <a:pPr>
                <a:defRPr/>
              </a:pPr>
              <a:t>4/3/2022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DF0DD-1206-42C9-9586-6D6A55C14E7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3829A2-9B8A-4598-B416-2999E5C4B515}" type="datetimeFigureOut">
              <a:rPr lang="en-US"/>
              <a:pPr>
                <a:defRPr/>
              </a:pPr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62C70C96-EF84-4BC5-9491-6F5E9D18C82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 /><Relationship Id="rId2" Type="http://schemas.openxmlformats.org/officeDocument/2006/relationships/slideLayout" Target="../slideLayouts/slideLayout7.xml" /><Relationship Id="rId1" Type="http://schemas.openxmlformats.org/officeDocument/2006/relationships/vmlDrawing" Target="../drawings/vmlDrawing1.vml" /><Relationship Id="rId6" Type="http://schemas.openxmlformats.org/officeDocument/2006/relationships/image" Target="../media/image2.wmf" /><Relationship Id="rId5" Type="http://schemas.openxmlformats.org/officeDocument/2006/relationships/oleObject" Target="../embeddings/oleObject2.bin" /><Relationship Id="rId4" Type="http://schemas.openxmlformats.org/officeDocument/2006/relationships/image" Target="../media/image1.wmf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 /><Relationship Id="rId2" Type="http://schemas.openxmlformats.org/officeDocument/2006/relationships/slideLayout" Target="../slideLayouts/slideLayout7.xml" /><Relationship Id="rId1" Type="http://schemas.openxmlformats.org/officeDocument/2006/relationships/vmlDrawing" Target="../drawings/vmlDrawing7.vml" /><Relationship Id="rId4" Type="http://schemas.openxmlformats.org/officeDocument/2006/relationships/image" Target="../media/image16.wmf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 /><Relationship Id="rId2" Type="http://schemas.openxmlformats.org/officeDocument/2006/relationships/slideLayout" Target="../slideLayouts/slideLayout7.xml" /><Relationship Id="rId1" Type="http://schemas.openxmlformats.org/officeDocument/2006/relationships/vmlDrawing" Target="../drawings/vmlDrawing2.vml" /><Relationship Id="rId4" Type="http://schemas.openxmlformats.org/officeDocument/2006/relationships/image" Target="../media/image3.wmf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 /><Relationship Id="rId2" Type="http://schemas.openxmlformats.org/officeDocument/2006/relationships/slideLayout" Target="../slideLayouts/slideLayout7.xml" /><Relationship Id="rId1" Type="http://schemas.openxmlformats.org/officeDocument/2006/relationships/vmlDrawing" Target="../drawings/vmlDrawing3.vml" /><Relationship Id="rId6" Type="http://schemas.openxmlformats.org/officeDocument/2006/relationships/image" Target="../media/image5.wmf" /><Relationship Id="rId5" Type="http://schemas.openxmlformats.org/officeDocument/2006/relationships/oleObject" Target="../embeddings/oleObject5.bin" /><Relationship Id="rId4" Type="http://schemas.openxmlformats.org/officeDocument/2006/relationships/image" Target="../media/image4.wmf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 /><Relationship Id="rId2" Type="http://schemas.openxmlformats.org/officeDocument/2006/relationships/slideLayout" Target="../slideLayouts/slideLayout7.xml" /><Relationship Id="rId1" Type="http://schemas.openxmlformats.org/officeDocument/2006/relationships/vmlDrawing" Target="../drawings/vmlDrawing4.vml" /><Relationship Id="rId4" Type="http://schemas.openxmlformats.org/officeDocument/2006/relationships/image" Target="../media/image6.wmf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 /><Relationship Id="rId2" Type="http://schemas.openxmlformats.org/officeDocument/2006/relationships/slideLayout" Target="../slideLayouts/slideLayout7.xml" /><Relationship Id="rId1" Type="http://schemas.openxmlformats.org/officeDocument/2006/relationships/vmlDrawing" Target="../drawings/vmlDrawing5.vml" /><Relationship Id="rId4" Type="http://schemas.openxmlformats.org/officeDocument/2006/relationships/image" Target="../media/image7.wmf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 /><Relationship Id="rId2" Type="http://schemas.openxmlformats.org/officeDocument/2006/relationships/slideLayout" Target="../slideLayouts/slideLayout7.xml" /><Relationship Id="rId1" Type="http://schemas.openxmlformats.org/officeDocument/2006/relationships/vmlDrawing" Target="../drawings/vmlDrawing6.vml" /><Relationship Id="rId6" Type="http://schemas.openxmlformats.org/officeDocument/2006/relationships/image" Target="../media/image9.wmf" /><Relationship Id="rId5" Type="http://schemas.openxmlformats.org/officeDocument/2006/relationships/oleObject" Target="../embeddings/oleObject9.bin" /><Relationship Id="rId4" Type="http://schemas.openxmlformats.org/officeDocument/2006/relationships/image" Target="../media/image8.wmf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Times New Roman" pitchFamily="18" charset="0"/>
                <a:cs typeface="Times New Roman" pitchFamily="18" charset="0"/>
              </a:rPr>
              <a:t>Hemoglobin synthesis</a:t>
            </a:r>
            <a:br>
              <a:rPr lang="en-US" b="1"/>
            </a:b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0" y="0"/>
            <a:ext cx="91440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In addition to the heme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found in hemoglobin, there are two different </a:t>
            </a:r>
          </a:p>
          <a:p>
            <a:pPr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  forms of heme found in cytochromes such as those involved in the </a:t>
            </a:r>
          </a:p>
          <a:p>
            <a:pPr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  process of oxidative phosphorylation. </a:t>
            </a:r>
          </a:p>
          <a:p>
            <a:pPr eaLnBrk="0" hangingPunct="0"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Cytochromes of the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type contain a modified iron  protoporphyrin IX </a:t>
            </a:r>
          </a:p>
          <a:p>
            <a:pPr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  known as heme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0" hangingPunct="0"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In heme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the 2 vinyl (C=C) side chains are covalently bonded to </a:t>
            </a:r>
          </a:p>
          <a:p>
            <a:pPr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  cysteine sulfhydryl residues of the apoprotein.</a:t>
            </a:r>
          </a:p>
          <a:p>
            <a:pPr eaLnBrk="0" hangingPunct="0"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Only cytochromes of the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type contain covalently bound heme. </a:t>
            </a:r>
          </a:p>
          <a:p>
            <a:pPr eaLnBrk="0" hangingPunct="0"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Heme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is also a modified iron protoporphyrin IX. </a:t>
            </a:r>
          </a:p>
          <a:p>
            <a:pPr eaLnBrk="0" hangingPunct="0"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Heme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is found in cytochromes of the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type and in the chlorophyll of </a:t>
            </a:r>
          </a:p>
          <a:p>
            <a:pPr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  green plants.</a:t>
            </a:r>
          </a:p>
        </p:txBody>
      </p:sp>
      <p:grpSp>
        <p:nvGrpSpPr>
          <p:cNvPr id="11267" name="Group 809"/>
          <p:cNvGrpSpPr>
            <a:grpSpLocks/>
          </p:cNvGrpSpPr>
          <p:nvPr/>
        </p:nvGrpSpPr>
        <p:grpSpPr bwMode="auto">
          <a:xfrm>
            <a:off x="169863" y="4191000"/>
            <a:ext cx="8839200" cy="2514600"/>
            <a:chOff x="576" y="1200"/>
            <a:chExt cx="3680" cy="1215"/>
          </a:xfrm>
        </p:grpSpPr>
        <p:grpSp>
          <p:nvGrpSpPr>
            <p:cNvPr id="11271" name="Group 411"/>
            <p:cNvGrpSpPr>
              <a:grpSpLocks/>
            </p:cNvGrpSpPr>
            <p:nvPr/>
          </p:nvGrpSpPr>
          <p:grpSpPr bwMode="auto">
            <a:xfrm>
              <a:off x="576" y="1608"/>
              <a:ext cx="752" cy="768"/>
              <a:chOff x="2310" y="1608"/>
              <a:chExt cx="752" cy="768"/>
            </a:xfrm>
          </p:grpSpPr>
          <p:sp>
            <p:nvSpPr>
              <p:cNvPr id="11559" name="Freeform 412"/>
              <p:cNvSpPr>
                <a:spLocks noChangeAspect="1"/>
              </p:cNvSpPr>
              <p:nvPr/>
            </p:nvSpPr>
            <p:spPr bwMode="auto">
              <a:xfrm>
                <a:off x="2642" y="1904"/>
                <a:ext cx="21" cy="34"/>
              </a:xfrm>
              <a:custGeom>
                <a:avLst/>
                <a:gdLst>
                  <a:gd name="T0" fmla="*/ 0 w 384"/>
                  <a:gd name="T1" fmla="*/ 0 h 612"/>
                  <a:gd name="T2" fmla="*/ 0 w 384"/>
                  <a:gd name="T3" fmla="*/ 0 h 612"/>
                  <a:gd name="T4" fmla="*/ 0 w 384"/>
                  <a:gd name="T5" fmla="*/ 0 h 612"/>
                  <a:gd name="T6" fmla="*/ 0 60000 65536"/>
                  <a:gd name="T7" fmla="*/ 0 60000 65536"/>
                  <a:gd name="T8" fmla="*/ 0 60000 65536"/>
                  <a:gd name="T9" fmla="*/ 0 w 384"/>
                  <a:gd name="T10" fmla="*/ 0 h 612"/>
                  <a:gd name="T11" fmla="*/ 384 w 384"/>
                  <a:gd name="T12" fmla="*/ 612 h 6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4" h="612">
                    <a:moveTo>
                      <a:pt x="384" y="0"/>
                    </a:moveTo>
                    <a:lnTo>
                      <a:pt x="0" y="0"/>
                    </a:lnTo>
                    <a:lnTo>
                      <a:pt x="0" y="612"/>
                    </a:lnTo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60" name="Line 413"/>
              <p:cNvSpPr>
                <a:spLocks noChangeAspect="1" noChangeShapeType="1"/>
              </p:cNvSpPr>
              <p:nvPr/>
            </p:nvSpPr>
            <p:spPr bwMode="auto">
              <a:xfrm flipH="1">
                <a:off x="2642" y="1920"/>
                <a:ext cx="18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61" name="Freeform 414"/>
              <p:cNvSpPr>
                <a:spLocks noChangeAspect="1"/>
              </p:cNvSpPr>
              <p:nvPr/>
            </p:nvSpPr>
            <p:spPr bwMode="auto">
              <a:xfrm>
                <a:off x="2669" y="1913"/>
                <a:ext cx="19" cy="25"/>
              </a:xfrm>
              <a:custGeom>
                <a:avLst/>
                <a:gdLst>
                  <a:gd name="T0" fmla="*/ 0 w 368"/>
                  <a:gd name="T1" fmla="*/ 0 h 465"/>
                  <a:gd name="T2" fmla="*/ 0 w 368"/>
                  <a:gd name="T3" fmla="*/ 0 h 465"/>
                  <a:gd name="T4" fmla="*/ 0 w 368"/>
                  <a:gd name="T5" fmla="*/ 0 h 465"/>
                  <a:gd name="T6" fmla="*/ 0 w 368"/>
                  <a:gd name="T7" fmla="*/ 0 h 465"/>
                  <a:gd name="T8" fmla="*/ 0 w 368"/>
                  <a:gd name="T9" fmla="*/ 0 h 465"/>
                  <a:gd name="T10" fmla="*/ 0 w 368"/>
                  <a:gd name="T11" fmla="*/ 0 h 465"/>
                  <a:gd name="T12" fmla="*/ 0 w 368"/>
                  <a:gd name="T13" fmla="*/ 0 h 465"/>
                  <a:gd name="T14" fmla="*/ 0 w 368"/>
                  <a:gd name="T15" fmla="*/ 0 h 465"/>
                  <a:gd name="T16" fmla="*/ 0 w 368"/>
                  <a:gd name="T17" fmla="*/ 0 h 465"/>
                  <a:gd name="T18" fmla="*/ 0 w 368"/>
                  <a:gd name="T19" fmla="*/ 0 h 46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8"/>
                  <a:gd name="T31" fmla="*/ 0 h 465"/>
                  <a:gd name="T32" fmla="*/ 368 w 368"/>
                  <a:gd name="T33" fmla="*/ 465 h 46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8" h="465">
                    <a:moveTo>
                      <a:pt x="350" y="344"/>
                    </a:moveTo>
                    <a:cubicBezTo>
                      <a:pt x="334" y="362"/>
                      <a:pt x="288" y="429"/>
                      <a:pt x="248" y="446"/>
                    </a:cubicBezTo>
                    <a:cubicBezTo>
                      <a:pt x="208" y="463"/>
                      <a:pt x="148" y="465"/>
                      <a:pt x="110" y="446"/>
                    </a:cubicBezTo>
                    <a:cubicBezTo>
                      <a:pt x="72" y="427"/>
                      <a:pt x="35" y="386"/>
                      <a:pt x="20" y="332"/>
                    </a:cubicBezTo>
                    <a:cubicBezTo>
                      <a:pt x="5" y="278"/>
                      <a:pt x="0" y="175"/>
                      <a:pt x="20" y="122"/>
                    </a:cubicBezTo>
                    <a:cubicBezTo>
                      <a:pt x="40" y="69"/>
                      <a:pt x="96" y="28"/>
                      <a:pt x="140" y="14"/>
                    </a:cubicBezTo>
                    <a:cubicBezTo>
                      <a:pt x="184" y="0"/>
                      <a:pt x="248" y="19"/>
                      <a:pt x="284" y="38"/>
                    </a:cubicBezTo>
                    <a:cubicBezTo>
                      <a:pt x="320" y="57"/>
                      <a:pt x="342" y="97"/>
                      <a:pt x="356" y="128"/>
                    </a:cubicBezTo>
                    <a:lnTo>
                      <a:pt x="368" y="224"/>
                    </a:lnTo>
                    <a:lnTo>
                      <a:pt x="8" y="224"/>
                    </a:lnTo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62" name="Line 415"/>
              <p:cNvSpPr>
                <a:spLocks noChangeAspect="1" noChangeShapeType="1"/>
              </p:cNvSpPr>
              <p:nvPr/>
            </p:nvSpPr>
            <p:spPr bwMode="auto">
              <a:xfrm rot="19932133" flipH="1">
                <a:off x="2490" y="1784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63" name="Line 416"/>
              <p:cNvSpPr>
                <a:spLocks noChangeAspect="1" noChangeShapeType="1"/>
              </p:cNvSpPr>
              <p:nvPr/>
            </p:nvSpPr>
            <p:spPr bwMode="auto">
              <a:xfrm rot="15672133" flipH="1">
                <a:off x="2533" y="1832"/>
                <a:ext cx="0" cy="5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64" name="Line 417"/>
              <p:cNvSpPr>
                <a:spLocks noChangeAspect="1" noChangeShapeType="1"/>
              </p:cNvSpPr>
              <p:nvPr/>
            </p:nvSpPr>
            <p:spPr bwMode="auto">
              <a:xfrm rot="11352133" flipH="1">
                <a:off x="2596" y="1768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65" name="Line 418"/>
              <p:cNvSpPr>
                <a:spLocks noChangeAspect="1" noChangeShapeType="1"/>
              </p:cNvSpPr>
              <p:nvPr/>
            </p:nvSpPr>
            <p:spPr bwMode="auto">
              <a:xfrm rot="7092133" flipH="1">
                <a:off x="2566" y="1708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66" name="Line 419"/>
              <p:cNvSpPr>
                <a:spLocks noChangeAspect="1" noChangeShapeType="1"/>
              </p:cNvSpPr>
              <p:nvPr/>
            </p:nvSpPr>
            <p:spPr bwMode="auto">
              <a:xfrm rot="2712133" flipH="1">
                <a:off x="2501" y="1719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67" name="Line 420"/>
              <p:cNvSpPr>
                <a:spLocks noChangeAspect="1" noChangeShapeType="1"/>
              </p:cNvSpPr>
              <p:nvPr/>
            </p:nvSpPr>
            <p:spPr bwMode="auto">
              <a:xfrm rot="7092133" flipH="1">
                <a:off x="2560" y="1736"/>
                <a:ext cx="0" cy="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68" name="Line 421"/>
              <p:cNvSpPr>
                <a:spLocks noChangeAspect="1" noChangeShapeType="1"/>
              </p:cNvSpPr>
              <p:nvPr/>
            </p:nvSpPr>
            <p:spPr bwMode="auto">
              <a:xfrm rot="19932133" flipH="1">
                <a:off x="2506" y="1791"/>
                <a:ext cx="0" cy="5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69" name="Freeform 422"/>
              <p:cNvSpPr>
                <a:spLocks noChangeAspect="1"/>
              </p:cNvSpPr>
              <p:nvPr/>
            </p:nvSpPr>
            <p:spPr bwMode="auto">
              <a:xfrm>
                <a:off x="2569" y="1830"/>
                <a:ext cx="23" cy="37"/>
              </a:xfrm>
              <a:custGeom>
                <a:avLst/>
                <a:gdLst>
                  <a:gd name="T0" fmla="*/ 0 w 42"/>
                  <a:gd name="T1" fmla="*/ 1 h 74"/>
                  <a:gd name="T2" fmla="*/ 0 w 42"/>
                  <a:gd name="T3" fmla="*/ 1 h 74"/>
                  <a:gd name="T4" fmla="*/ 1 w 42"/>
                  <a:gd name="T5" fmla="*/ 1 h 74"/>
                  <a:gd name="T6" fmla="*/ 1 w 42"/>
                  <a:gd name="T7" fmla="*/ 0 h 7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"/>
                  <a:gd name="T13" fmla="*/ 0 h 74"/>
                  <a:gd name="T14" fmla="*/ 42 w 42"/>
                  <a:gd name="T15" fmla="*/ 74 h 7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" h="74">
                    <a:moveTo>
                      <a:pt x="0" y="74"/>
                    </a:moveTo>
                    <a:lnTo>
                      <a:pt x="0" y="6"/>
                    </a:lnTo>
                    <a:lnTo>
                      <a:pt x="41" y="69"/>
                    </a:lnTo>
                    <a:lnTo>
                      <a:pt x="4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70" name="Line 423"/>
              <p:cNvSpPr>
                <a:spLocks noChangeAspect="1" noChangeShapeType="1"/>
              </p:cNvSpPr>
              <p:nvPr/>
            </p:nvSpPr>
            <p:spPr bwMode="auto">
              <a:xfrm rot="3732133" flipH="1">
                <a:off x="2768" y="1712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71" name="Line 424"/>
              <p:cNvSpPr>
                <a:spLocks noChangeAspect="1" noChangeShapeType="1"/>
              </p:cNvSpPr>
              <p:nvPr/>
            </p:nvSpPr>
            <p:spPr bwMode="auto">
              <a:xfrm rot="21072133" flipH="1">
                <a:off x="2736" y="1769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72" name="Line 425"/>
              <p:cNvSpPr>
                <a:spLocks noChangeAspect="1" noChangeShapeType="1"/>
              </p:cNvSpPr>
              <p:nvPr/>
            </p:nvSpPr>
            <p:spPr bwMode="auto">
              <a:xfrm rot="16752133" flipH="1">
                <a:off x="2799" y="1833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73" name="Line 426"/>
              <p:cNvSpPr>
                <a:spLocks noChangeAspect="1" noChangeShapeType="1"/>
              </p:cNvSpPr>
              <p:nvPr/>
            </p:nvSpPr>
            <p:spPr bwMode="auto">
              <a:xfrm rot="12492133" flipH="1">
                <a:off x="2844" y="1788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74" name="Line 427"/>
              <p:cNvSpPr>
                <a:spLocks noChangeAspect="1" noChangeShapeType="1"/>
              </p:cNvSpPr>
              <p:nvPr/>
            </p:nvSpPr>
            <p:spPr bwMode="auto">
              <a:xfrm rot="8112133" flipH="1">
                <a:off x="2834" y="1722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75" name="Freeform 428"/>
              <p:cNvSpPr>
                <a:spLocks noChangeAspect="1"/>
              </p:cNvSpPr>
              <p:nvPr/>
            </p:nvSpPr>
            <p:spPr bwMode="auto">
              <a:xfrm>
                <a:off x="2739" y="1831"/>
                <a:ext cx="23" cy="37"/>
              </a:xfrm>
              <a:custGeom>
                <a:avLst/>
                <a:gdLst>
                  <a:gd name="T0" fmla="*/ 0 w 42"/>
                  <a:gd name="T1" fmla="*/ 1 h 74"/>
                  <a:gd name="T2" fmla="*/ 0 w 42"/>
                  <a:gd name="T3" fmla="*/ 1 h 74"/>
                  <a:gd name="T4" fmla="*/ 1 w 42"/>
                  <a:gd name="T5" fmla="*/ 1 h 74"/>
                  <a:gd name="T6" fmla="*/ 1 w 42"/>
                  <a:gd name="T7" fmla="*/ 0 h 7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"/>
                  <a:gd name="T13" fmla="*/ 0 h 74"/>
                  <a:gd name="T14" fmla="*/ 42 w 42"/>
                  <a:gd name="T15" fmla="*/ 74 h 7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" h="74">
                    <a:moveTo>
                      <a:pt x="0" y="74"/>
                    </a:moveTo>
                    <a:lnTo>
                      <a:pt x="0" y="6"/>
                    </a:lnTo>
                    <a:lnTo>
                      <a:pt x="41" y="69"/>
                    </a:lnTo>
                    <a:lnTo>
                      <a:pt x="4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76" name="Line 429"/>
              <p:cNvSpPr>
                <a:spLocks noChangeAspect="1" noChangeShapeType="1"/>
              </p:cNvSpPr>
              <p:nvPr/>
            </p:nvSpPr>
            <p:spPr bwMode="auto">
              <a:xfrm rot="9132133" flipH="1">
                <a:off x="2845" y="1986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77" name="Line 430"/>
              <p:cNvSpPr>
                <a:spLocks noChangeAspect="1" noChangeShapeType="1"/>
              </p:cNvSpPr>
              <p:nvPr/>
            </p:nvSpPr>
            <p:spPr bwMode="auto">
              <a:xfrm rot="4872133" flipH="1">
                <a:off x="2802" y="1968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78" name="Line 431"/>
              <p:cNvSpPr>
                <a:spLocks noChangeAspect="1" noChangeShapeType="1"/>
              </p:cNvSpPr>
              <p:nvPr/>
            </p:nvSpPr>
            <p:spPr bwMode="auto">
              <a:xfrm rot="552133" flipH="1">
                <a:off x="2739" y="2031"/>
                <a:ext cx="0" cy="5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79" name="Line 432"/>
              <p:cNvSpPr>
                <a:spLocks noChangeAspect="1" noChangeShapeType="1"/>
              </p:cNvSpPr>
              <p:nvPr/>
            </p:nvSpPr>
            <p:spPr bwMode="auto">
              <a:xfrm rot="17892133" flipH="1">
                <a:off x="2768" y="2062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80" name="Line 433"/>
              <p:cNvSpPr>
                <a:spLocks noChangeAspect="1" noChangeShapeType="1"/>
              </p:cNvSpPr>
              <p:nvPr/>
            </p:nvSpPr>
            <p:spPr bwMode="auto">
              <a:xfrm rot="13512133" flipH="1">
                <a:off x="2834" y="2051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81" name="Freeform 434"/>
              <p:cNvSpPr>
                <a:spLocks noChangeAspect="1"/>
              </p:cNvSpPr>
              <p:nvPr/>
            </p:nvSpPr>
            <p:spPr bwMode="auto">
              <a:xfrm rot="10800000">
                <a:off x="2742" y="1985"/>
                <a:ext cx="23" cy="37"/>
              </a:xfrm>
              <a:custGeom>
                <a:avLst/>
                <a:gdLst>
                  <a:gd name="T0" fmla="*/ 0 w 42"/>
                  <a:gd name="T1" fmla="*/ 1 h 74"/>
                  <a:gd name="T2" fmla="*/ 0 w 42"/>
                  <a:gd name="T3" fmla="*/ 1 h 74"/>
                  <a:gd name="T4" fmla="*/ 1 w 42"/>
                  <a:gd name="T5" fmla="*/ 1 h 74"/>
                  <a:gd name="T6" fmla="*/ 1 w 42"/>
                  <a:gd name="T7" fmla="*/ 0 h 7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"/>
                  <a:gd name="T13" fmla="*/ 0 h 74"/>
                  <a:gd name="T14" fmla="*/ 42 w 42"/>
                  <a:gd name="T15" fmla="*/ 74 h 7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" h="74">
                    <a:moveTo>
                      <a:pt x="0" y="74"/>
                    </a:moveTo>
                    <a:lnTo>
                      <a:pt x="0" y="6"/>
                    </a:lnTo>
                    <a:lnTo>
                      <a:pt x="41" y="69"/>
                    </a:lnTo>
                    <a:lnTo>
                      <a:pt x="4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82" name="Line 435"/>
              <p:cNvSpPr>
                <a:spLocks noChangeAspect="1" noChangeShapeType="1"/>
              </p:cNvSpPr>
              <p:nvPr/>
            </p:nvSpPr>
            <p:spPr bwMode="auto">
              <a:xfrm rot="14532133" flipH="1">
                <a:off x="2566" y="2063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83" name="Line 436"/>
              <p:cNvSpPr>
                <a:spLocks noChangeAspect="1" noChangeShapeType="1"/>
              </p:cNvSpPr>
              <p:nvPr/>
            </p:nvSpPr>
            <p:spPr bwMode="auto">
              <a:xfrm rot="10272133" flipH="1">
                <a:off x="2598" y="2036"/>
                <a:ext cx="0" cy="5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84" name="Line 437"/>
              <p:cNvSpPr>
                <a:spLocks noChangeAspect="1" noChangeShapeType="1"/>
              </p:cNvSpPr>
              <p:nvPr/>
            </p:nvSpPr>
            <p:spPr bwMode="auto">
              <a:xfrm rot="5952133" flipH="1">
                <a:off x="2535" y="1971"/>
                <a:ext cx="0" cy="5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85" name="Line 438"/>
              <p:cNvSpPr>
                <a:spLocks noChangeAspect="1" noChangeShapeType="1"/>
              </p:cNvSpPr>
              <p:nvPr/>
            </p:nvSpPr>
            <p:spPr bwMode="auto">
              <a:xfrm rot="1692133" flipH="1">
                <a:off x="2490" y="1989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86" name="Line 439"/>
              <p:cNvSpPr>
                <a:spLocks noChangeAspect="1" noChangeShapeType="1"/>
              </p:cNvSpPr>
              <p:nvPr/>
            </p:nvSpPr>
            <p:spPr bwMode="auto">
              <a:xfrm rot="18912133" flipH="1">
                <a:off x="2500" y="2053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87" name="Freeform 440"/>
              <p:cNvSpPr>
                <a:spLocks noChangeAspect="1"/>
              </p:cNvSpPr>
              <p:nvPr/>
            </p:nvSpPr>
            <p:spPr bwMode="auto">
              <a:xfrm rot="10800000">
                <a:off x="2570" y="1991"/>
                <a:ext cx="23" cy="37"/>
              </a:xfrm>
              <a:custGeom>
                <a:avLst/>
                <a:gdLst>
                  <a:gd name="T0" fmla="*/ 0 w 42"/>
                  <a:gd name="T1" fmla="*/ 1 h 74"/>
                  <a:gd name="T2" fmla="*/ 0 w 42"/>
                  <a:gd name="T3" fmla="*/ 1 h 74"/>
                  <a:gd name="T4" fmla="*/ 1 w 42"/>
                  <a:gd name="T5" fmla="*/ 1 h 74"/>
                  <a:gd name="T6" fmla="*/ 1 w 42"/>
                  <a:gd name="T7" fmla="*/ 0 h 7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"/>
                  <a:gd name="T13" fmla="*/ 0 h 74"/>
                  <a:gd name="T14" fmla="*/ 42 w 42"/>
                  <a:gd name="T15" fmla="*/ 74 h 7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" h="74">
                    <a:moveTo>
                      <a:pt x="0" y="74"/>
                    </a:moveTo>
                    <a:lnTo>
                      <a:pt x="0" y="6"/>
                    </a:lnTo>
                    <a:lnTo>
                      <a:pt x="41" y="69"/>
                    </a:lnTo>
                    <a:lnTo>
                      <a:pt x="4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88" name="Line 441"/>
              <p:cNvSpPr>
                <a:spLocks noChangeAspect="1" noChangeShapeType="1"/>
              </p:cNvSpPr>
              <p:nvPr/>
            </p:nvSpPr>
            <p:spPr bwMode="auto">
              <a:xfrm rot="2178720" flipV="1">
                <a:off x="2850" y="1919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89" name="Line 442"/>
              <p:cNvSpPr>
                <a:spLocks noChangeAspect="1" noChangeShapeType="1"/>
              </p:cNvSpPr>
              <p:nvPr/>
            </p:nvSpPr>
            <p:spPr bwMode="auto">
              <a:xfrm rot="19398720" flipV="1">
                <a:off x="2850" y="1853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90" name="Line 443"/>
              <p:cNvSpPr>
                <a:spLocks noChangeAspect="1" noChangeShapeType="1"/>
              </p:cNvSpPr>
              <p:nvPr/>
            </p:nvSpPr>
            <p:spPr bwMode="auto">
              <a:xfrm rot="2178720" flipV="1">
                <a:off x="2837" y="1925"/>
                <a:ext cx="0" cy="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91" name="Line 444"/>
              <p:cNvSpPr>
                <a:spLocks noChangeAspect="1" noChangeShapeType="1"/>
              </p:cNvSpPr>
              <p:nvPr/>
            </p:nvSpPr>
            <p:spPr bwMode="auto">
              <a:xfrm rot="19421858" flipH="1">
                <a:off x="2483" y="1919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92" name="Line 445"/>
              <p:cNvSpPr>
                <a:spLocks noChangeAspect="1" noChangeShapeType="1"/>
              </p:cNvSpPr>
              <p:nvPr/>
            </p:nvSpPr>
            <p:spPr bwMode="auto">
              <a:xfrm rot="2201858" flipH="1">
                <a:off x="2484" y="1853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93" name="Line 446"/>
              <p:cNvSpPr>
                <a:spLocks noChangeAspect="1" noChangeShapeType="1"/>
              </p:cNvSpPr>
              <p:nvPr/>
            </p:nvSpPr>
            <p:spPr bwMode="auto">
              <a:xfrm rot="19421858" flipH="1">
                <a:off x="2498" y="1924"/>
                <a:ext cx="0" cy="5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94" name="Line 447"/>
              <p:cNvSpPr>
                <a:spLocks noChangeAspect="1" noChangeShapeType="1"/>
              </p:cNvSpPr>
              <p:nvPr/>
            </p:nvSpPr>
            <p:spPr bwMode="auto">
              <a:xfrm rot="13998940" flipH="1">
                <a:off x="2701" y="2069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95" name="Line 448"/>
              <p:cNvSpPr>
                <a:spLocks noChangeAspect="1" noChangeShapeType="1"/>
              </p:cNvSpPr>
              <p:nvPr/>
            </p:nvSpPr>
            <p:spPr bwMode="auto">
              <a:xfrm rot="18378940" flipH="1">
                <a:off x="2635" y="2069"/>
                <a:ext cx="1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96" name="Line 449"/>
              <p:cNvSpPr>
                <a:spLocks noChangeAspect="1" noChangeShapeType="1"/>
              </p:cNvSpPr>
              <p:nvPr/>
            </p:nvSpPr>
            <p:spPr bwMode="auto">
              <a:xfrm rot="13998940" flipH="1">
                <a:off x="2694" y="2066"/>
                <a:ext cx="0" cy="5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97" name="Line 450"/>
              <p:cNvSpPr>
                <a:spLocks noChangeAspect="1" noChangeShapeType="1"/>
              </p:cNvSpPr>
              <p:nvPr/>
            </p:nvSpPr>
            <p:spPr bwMode="auto">
              <a:xfrm rot="7579938" flipH="1">
                <a:off x="2698" y="1705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98" name="Line 451"/>
              <p:cNvSpPr>
                <a:spLocks noChangeAspect="1" noChangeShapeType="1"/>
              </p:cNvSpPr>
              <p:nvPr/>
            </p:nvSpPr>
            <p:spPr bwMode="auto">
              <a:xfrm rot="3199938" flipH="1">
                <a:off x="2632" y="1704"/>
                <a:ext cx="0" cy="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99" name="Line 452"/>
              <p:cNvSpPr>
                <a:spLocks noChangeAspect="1" noChangeShapeType="1"/>
              </p:cNvSpPr>
              <p:nvPr/>
            </p:nvSpPr>
            <p:spPr bwMode="auto">
              <a:xfrm rot="7579938" flipH="1">
                <a:off x="2690" y="1731"/>
                <a:ext cx="0" cy="5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00" name="Line 453"/>
              <p:cNvSpPr>
                <a:spLocks noChangeAspect="1" noChangeShapeType="1"/>
              </p:cNvSpPr>
              <p:nvPr/>
            </p:nvSpPr>
            <p:spPr bwMode="auto">
              <a:xfrm rot="10272133" flipH="1">
                <a:off x="2585" y="2041"/>
                <a:ext cx="0" cy="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01" name="Line 454"/>
              <p:cNvSpPr>
                <a:spLocks noChangeAspect="1" noChangeShapeType="1"/>
              </p:cNvSpPr>
              <p:nvPr/>
            </p:nvSpPr>
            <p:spPr bwMode="auto">
              <a:xfrm rot="16752133" flipH="1">
                <a:off x="2800" y="1826"/>
                <a:ext cx="0" cy="3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02" name="Line 455"/>
              <p:cNvSpPr>
                <a:spLocks noChangeAspect="1" noChangeShapeType="1"/>
              </p:cNvSpPr>
              <p:nvPr/>
            </p:nvSpPr>
            <p:spPr bwMode="auto">
              <a:xfrm rot="13512133" flipH="1">
                <a:off x="2824" y="2050"/>
                <a:ext cx="0" cy="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03" name="Line 456"/>
              <p:cNvSpPr>
                <a:spLocks noChangeAspect="1" noChangeShapeType="1"/>
              </p:cNvSpPr>
              <p:nvPr/>
            </p:nvSpPr>
            <p:spPr bwMode="auto">
              <a:xfrm flipH="1">
                <a:off x="2602" y="1951"/>
                <a:ext cx="39" cy="3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ar-SA"/>
              </a:p>
            </p:txBody>
          </p:sp>
          <p:sp>
            <p:nvSpPr>
              <p:cNvPr id="11604" name="Line 457"/>
              <p:cNvSpPr>
                <a:spLocks noChangeAspect="1" noChangeShapeType="1"/>
              </p:cNvSpPr>
              <p:nvPr/>
            </p:nvSpPr>
            <p:spPr bwMode="auto">
              <a:xfrm flipH="1">
                <a:off x="2693" y="1871"/>
                <a:ext cx="38" cy="3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ar-SA"/>
              </a:p>
            </p:txBody>
          </p:sp>
          <p:sp>
            <p:nvSpPr>
              <p:cNvPr id="11605" name="Line 458"/>
              <p:cNvSpPr>
                <a:spLocks noChangeAspect="1" noChangeShapeType="1"/>
              </p:cNvSpPr>
              <p:nvPr/>
            </p:nvSpPr>
            <p:spPr bwMode="auto">
              <a:xfrm>
                <a:off x="2702" y="1955"/>
                <a:ext cx="32" cy="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ar-SA"/>
              </a:p>
            </p:txBody>
          </p:sp>
          <p:sp>
            <p:nvSpPr>
              <p:cNvPr id="11606" name="Line 459"/>
              <p:cNvSpPr>
                <a:spLocks noChangeAspect="1" noChangeShapeType="1"/>
              </p:cNvSpPr>
              <p:nvPr/>
            </p:nvSpPr>
            <p:spPr bwMode="auto">
              <a:xfrm>
                <a:off x="2600" y="1871"/>
                <a:ext cx="32" cy="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ar-SA"/>
              </a:p>
            </p:txBody>
          </p:sp>
          <p:sp>
            <p:nvSpPr>
              <p:cNvPr id="11607" name="Line 460"/>
              <p:cNvSpPr>
                <a:spLocks noChangeAspect="1" noChangeShapeType="1"/>
              </p:cNvSpPr>
              <p:nvPr/>
            </p:nvSpPr>
            <p:spPr bwMode="auto">
              <a:xfrm rot="18912133" flipH="1">
                <a:off x="2511" y="2056"/>
                <a:ext cx="0" cy="5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08" name="Line 461"/>
              <p:cNvSpPr>
                <a:spLocks noChangeAspect="1" noChangeShapeType="1"/>
              </p:cNvSpPr>
              <p:nvPr/>
            </p:nvSpPr>
            <p:spPr bwMode="auto">
              <a:xfrm flipH="1">
                <a:off x="2410" y="1790"/>
                <a:ext cx="6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ar-SA"/>
              </a:p>
            </p:txBody>
          </p:sp>
          <p:sp>
            <p:nvSpPr>
              <p:cNvPr id="11609" name="Line 462"/>
              <p:cNvSpPr>
                <a:spLocks noChangeAspect="1" noChangeShapeType="1"/>
              </p:cNvSpPr>
              <p:nvPr/>
            </p:nvSpPr>
            <p:spPr bwMode="auto">
              <a:xfrm flipH="1">
                <a:off x="2408" y="2066"/>
                <a:ext cx="6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ar-SA"/>
              </a:p>
            </p:txBody>
          </p:sp>
          <p:sp>
            <p:nvSpPr>
              <p:cNvPr id="11610" name="Line 463"/>
              <p:cNvSpPr>
                <a:spLocks noChangeAspect="1" noChangeShapeType="1"/>
              </p:cNvSpPr>
              <p:nvPr/>
            </p:nvSpPr>
            <p:spPr bwMode="auto">
              <a:xfrm flipH="1">
                <a:off x="2862" y="1794"/>
                <a:ext cx="6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ar-SA"/>
              </a:p>
            </p:txBody>
          </p:sp>
          <p:sp>
            <p:nvSpPr>
              <p:cNvPr id="11611" name="Line 464"/>
              <p:cNvSpPr>
                <a:spLocks noChangeAspect="1" noChangeShapeType="1"/>
              </p:cNvSpPr>
              <p:nvPr/>
            </p:nvSpPr>
            <p:spPr bwMode="auto">
              <a:xfrm flipH="1">
                <a:off x="2863" y="2064"/>
                <a:ext cx="6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ar-SA"/>
              </a:p>
            </p:txBody>
          </p:sp>
          <p:sp>
            <p:nvSpPr>
              <p:cNvPr id="11612" name="Line 465"/>
              <p:cNvSpPr>
                <a:spLocks noChangeAspect="1" noChangeShapeType="1"/>
              </p:cNvSpPr>
              <p:nvPr/>
            </p:nvSpPr>
            <p:spPr bwMode="auto">
              <a:xfrm rot="16200000" flipH="1">
                <a:off x="2499" y="1701"/>
                <a:ext cx="6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ar-SA"/>
              </a:p>
            </p:txBody>
          </p:sp>
          <p:sp>
            <p:nvSpPr>
              <p:cNvPr id="11613" name="Line 466"/>
              <p:cNvSpPr>
                <a:spLocks noChangeAspect="1" noChangeShapeType="1"/>
              </p:cNvSpPr>
              <p:nvPr/>
            </p:nvSpPr>
            <p:spPr bwMode="auto">
              <a:xfrm rot="16200000" flipH="1">
                <a:off x="2773" y="1706"/>
                <a:ext cx="6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ar-SA"/>
              </a:p>
            </p:txBody>
          </p:sp>
          <p:sp>
            <p:nvSpPr>
              <p:cNvPr id="11614" name="Line 46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471" y="1631"/>
                <a:ext cx="57" cy="3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ar-SA"/>
              </a:p>
            </p:txBody>
          </p:sp>
          <p:sp>
            <p:nvSpPr>
              <p:cNvPr id="11615" name="Line 46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464" y="1645"/>
                <a:ext cx="57" cy="3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ar-SA"/>
              </a:p>
            </p:txBody>
          </p:sp>
          <p:sp>
            <p:nvSpPr>
              <p:cNvPr id="11616" name="Freeform 469"/>
              <p:cNvSpPr>
                <a:spLocks noChangeAspect="1"/>
              </p:cNvSpPr>
              <p:nvPr/>
            </p:nvSpPr>
            <p:spPr bwMode="auto">
              <a:xfrm>
                <a:off x="2369" y="1610"/>
                <a:ext cx="25" cy="35"/>
              </a:xfrm>
              <a:custGeom>
                <a:avLst/>
                <a:gdLst>
                  <a:gd name="T0" fmla="*/ 0 w 524"/>
                  <a:gd name="T1" fmla="*/ 0 h 653"/>
                  <a:gd name="T2" fmla="*/ 0 w 524"/>
                  <a:gd name="T3" fmla="*/ 0 h 653"/>
                  <a:gd name="T4" fmla="*/ 0 w 524"/>
                  <a:gd name="T5" fmla="*/ 0 h 653"/>
                  <a:gd name="T6" fmla="*/ 0 w 524"/>
                  <a:gd name="T7" fmla="*/ 0 h 653"/>
                  <a:gd name="T8" fmla="*/ 0 w 524"/>
                  <a:gd name="T9" fmla="*/ 0 h 653"/>
                  <a:gd name="T10" fmla="*/ 0 w 524"/>
                  <a:gd name="T11" fmla="*/ 0 h 653"/>
                  <a:gd name="T12" fmla="*/ 0 w 524"/>
                  <a:gd name="T13" fmla="*/ 0 h 653"/>
                  <a:gd name="T14" fmla="*/ 0 w 524"/>
                  <a:gd name="T15" fmla="*/ 0 h 653"/>
                  <a:gd name="T16" fmla="*/ 0 w 524"/>
                  <a:gd name="T17" fmla="*/ 0 h 6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4"/>
                  <a:gd name="T28" fmla="*/ 0 h 653"/>
                  <a:gd name="T29" fmla="*/ 524 w 524"/>
                  <a:gd name="T30" fmla="*/ 653 h 6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4" h="653">
                    <a:moveTo>
                      <a:pt x="506" y="171"/>
                    </a:moveTo>
                    <a:cubicBezTo>
                      <a:pt x="489" y="150"/>
                      <a:pt x="456" y="70"/>
                      <a:pt x="404" y="45"/>
                    </a:cubicBezTo>
                    <a:cubicBezTo>
                      <a:pt x="352" y="20"/>
                      <a:pt x="256" y="0"/>
                      <a:pt x="194" y="21"/>
                    </a:cubicBezTo>
                    <a:cubicBezTo>
                      <a:pt x="132" y="42"/>
                      <a:pt x="62" y="102"/>
                      <a:pt x="32" y="171"/>
                    </a:cubicBezTo>
                    <a:cubicBezTo>
                      <a:pt x="2" y="240"/>
                      <a:pt x="0" y="363"/>
                      <a:pt x="14" y="435"/>
                    </a:cubicBezTo>
                    <a:cubicBezTo>
                      <a:pt x="28" y="507"/>
                      <a:pt x="62" y="568"/>
                      <a:pt x="116" y="603"/>
                    </a:cubicBezTo>
                    <a:cubicBezTo>
                      <a:pt x="170" y="638"/>
                      <a:pt x="277" y="653"/>
                      <a:pt x="338" y="645"/>
                    </a:cubicBezTo>
                    <a:cubicBezTo>
                      <a:pt x="399" y="637"/>
                      <a:pt x="451" y="586"/>
                      <a:pt x="482" y="555"/>
                    </a:cubicBezTo>
                    <a:cubicBezTo>
                      <a:pt x="513" y="524"/>
                      <a:pt x="515" y="479"/>
                      <a:pt x="524" y="459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17" name="Line 470"/>
              <p:cNvSpPr>
                <a:spLocks noChangeAspect="1" noChangeShapeType="1"/>
              </p:cNvSpPr>
              <p:nvPr/>
            </p:nvSpPr>
            <p:spPr bwMode="auto">
              <a:xfrm>
                <a:off x="2408" y="1608"/>
                <a:ext cx="0" cy="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18" name="Line 471"/>
              <p:cNvSpPr>
                <a:spLocks noChangeAspect="1" noChangeShapeType="1"/>
              </p:cNvSpPr>
              <p:nvPr/>
            </p:nvSpPr>
            <p:spPr bwMode="auto">
              <a:xfrm>
                <a:off x="2431" y="1608"/>
                <a:ext cx="0" cy="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19" name="Line 472"/>
              <p:cNvSpPr>
                <a:spLocks noChangeAspect="1" noChangeShapeType="1"/>
              </p:cNvSpPr>
              <p:nvPr/>
            </p:nvSpPr>
            <p:spPr bwMode="auto">
              <a:xfrm>
                <a:off x="2408" y="1626"/>
                <a:ext cx="2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20" name="Freeform 473"/>
              <p:cNvSpPr>
                <a:spLocks noChangeAspect="1"/>
              </p:cNvSpPr>
              <p:nvPr/>
            </p:nvSpPr>
            <p:spPr bwMode="auto">
              <a:xfrm>
                <a:off x="2440" y="1635"/>
                <a:ext cx="19" cy="24"/>
              </a:xfrm>
              <a:custGeom>
                <a:avLst/>
                <a:gdLst>
                  <a:gd name="T0" fmla="*/ 0 w 39"/>
                  <a:gd name="T1" fmla="*/ 1 h 47"/>
                  <a:gd name="T2" fmla="*/ 0 w 39"/>
                  <a:gd name="T3" fmla="*/ 1 h 47"/>
                  <a:gd name="T4" fmla="*/ 0 w 39"/>
                  <a:gd name="T5" fmla="*/ 1 h 47"/>
                  <a:gd name="T6" fmla="*/ 0 w 39"/>
                  <a:gd name="T7" fmla="*/ 1 h 47"/>
                  <a:gd name="T8" fmla="*/ 0 w 39"/>
                  <a:gd name="T9" fmla="*/ 1 h 47"/>
                  <a:gd name="T10" fmla="*/ 0 w 39"/>
                  <a:gd name="T11" fmla="*/ 1 h 47"/>
                  <a:gd name="T12" fmla="*/ 0 w 39"/>
                  <a:gd name="T13" fmla="*/ 1 h 47"/>
                  <a:gd name="T14" fmla="*/ 0 w 39"/>
                  <a:gd name="T15" fmla="*/ 1 h 47"/>
                  <a:gd name="T16" fmla="*/ 0 w 39"/>
                  <a:gd name="T17" fmla="*/ 1 h 47"/>
                  <a:gd name="T18" fmla="*/ 0 w 39"/>
                  <a:gd name="T19" fmla="*/ 1 h 4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47"/>
                  <a:gd name="T32" fmla="*/ 39 w 39"/>
                  <a:gd name="T33" fmla="*/ 47 h 4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47">
                    <a:moveTo>
                      <a:pt x="4" y="12"/>
                    </a:moveTo>
                    <a:cubicBezTo>
                      <a:pt x="4" y="10"/>
                      <a:pt x="5" y="8"/>
                      <a:pt x="6" y="6"/>
                    </a:cubicBezTo>
                    <a:cubicBezTo>
                      <a:pt x="8" y="4"/>
                      <a:pt x="11" y="1"/>
                      <a:pt x="14" y="1"/>
                    </a:cubicBezTo>
                    <a:cubicBezTo>
                      <a:pt x="16" y="0"/>
                      <a:pt x="20" y="1"/>
                      <a:pt x="23" y="2"/>
                    </a:cubicBezTo>
                    <a:cubicBezTo>
                      <a:pt x="25" y="3"/>
                      <a:pt x="28" y="4"/>
                      <a:pt x="30" y="6"/>
                    </a:cubicBezTo>
                    <a:cubicBezTo>
                      <a:pt x="32" y="8"/>
                      <a:pt x="33" y="11"/>
                      <a:pt x="32" y="14"/>
                    </a:cubicBezTo>
                    <a:cubicBezTo>
                      <a:pt x="32" y="17"/>
                      <a:pt x="32" y="20"/>
                      <a:pt x="27" y="24"/>
                    </a:cubicBezTo>
                    <a:cubicBezTo>
                      <a:pt x="23" y="28"/>
                      <a:pt x="11" y="36"/>
                      <a:pt x="8" y="39"/>
                    </a:cubicBezTo>
                    <a:cubicBezTo>
                      <a:pt x="4" y="43"/>
                      <a:pt x="0" y="46"/>
                      <a:pt x="5" y="47"/>
                    </a:cubicBezTo>
                    <a:lnTo>
                      <a:pt x="39" y="47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21" name="Freeform 474"/>
              <p:cNvSpPr>
                <a:spLocks noChangeAspect="1"/>
              </p:cNvSpPr>
              <p:nvPr/>
            </p:nvSpPr>
            <p:spPr bwMode="auto">
              <a:xfrm>
                <a:off x="2789" y="1625"/>
                <a:ext cx="26" cy="34"/>
              </a:xfrm>
              <a:custGeom>
                <a:avLst/>
                <a:gdLst>
                  <a:gd name="T0" fmla="*/ 0 w 524"/>
                  <a:gd name="T1" fmla="*/ 0 h 653"/>
                  <a:gd name="T2" fmla="*/ 0 w 524"/>
                  <a:gd name="T3" fmla="*/ 0 h 653"/>
                  <a:gd name="T4" fmla="*/ 0 w 524"/>
                  <a:gd name="T5" fmla="*/ 0 h 653"/>
                  <a:gd name="T6" fmla="*/ 0 w 524"/>
                  <a:gd name="T7" fmla="*/ 0 h 653"/>
                  <a:gd name="T8" fmla="*/ 0 w 524"/>
                  <a:gd name="T9" fmla="*/ 0 h 653"/>
                  <a:gd name="T10" fmla="*/ 0 w 524"/>
                  <a:gd name="T11" fmla="*/ 0 h 653"/>
                  <a:gd name="T12" fmla="*/ 0 w 524"/>
                  <a:gd name="T13" fmla="*/ 0 h 653"/>
                  <a:gd name="T14" fmla="*/ 0 w 524"/>
                  <a:gd name="T15" fmla="*/ 0 h 653"/>
                  <a:gd name="T16" fmla="*/ 0 w 524"/>
                  <a:gd name="T17" fmla="*/ 0 h 6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4"/>
                  <a:gd name="T28" fmla="*/ 0 h 653"/>
                  <a:gd name="T29" fmla="*/ 524 w 524"/>
                  <a:gd name="T30" fmla="*/ 653 h 6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4" h="653">
                    <a:moveTo>
                      <a:pt x="506" y="171"/>
                    </a:moveTo>
                    <a:cubicBezTo>
                      <a:pt x="489" y="150"/>
                      <a:pt x="456" y="70"/>
                      <a:pt x="404" y="45"/>
                    </a:cubicBezTo>
                    <a:cubicBezTo>
                      <a:pt x="352" y="20"/>
                      <a:pt x="256" y="0"/>
                      <a:pt x="194" y="21"/>
                    </a:cubicBezTo>
                    <a:cubicBezTo>
                      <a:pt x="132" y="42"/>
                      <a:pt x="62" y="102"/>
                      <a:pt x="32" y="171"/>
                    </a:cubicBezTo>
                    <a:cubicBezTo>
                      <a:pt x="2" y="240"/>
                      <a:pt x="0" y="363"/>
                      <a:pt x="14" y="435"/>
                    </a:cubicBezTo>
                    <a:cubicBezTo>
                      <a:pt x="28" y="507"/>
                      <a:pt x="62" y="568"/>
                      <a:pt x="116" y="603"/>
                    </a:cubicBezTo>
                    <a:cubicBezTo>
                      <a:pt x="170" y="638"/>
                      <a:pt x="277" y="653"/>
                      <a:pt x="338" y="645"/>
                    </a:cubicBezTo>
                    <a:cubicBezTo>
                      <a:pt x="399" y="637"/>
                      <a:pt x="451" y="586"/>
                      <a:pt x="482" y="555"/>
                    </a:cubicBezTo>
                    <a:cubicBezTo>
                      <a:pt x="513" y="524"/>
                      <a:pt x="515" y="479"/>
                      <a:pt x="524" y="459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22" name="Line 475"/>
              <p:cNvSpPr>
                <a:spLocks noChangeAspect="1" noChangeShapeType="1"/>
              </p:cNvSpPr>
              <p:nvPr/>
            </p:nvSpPr>
            <p:spPr bwMode="auto">
              <a:xfrm>
                <a:off x="2829" y="1623"/>
                <a:ext cx="0" cy="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23" name="Line 476"/>
              <p:cNvSpPr>
                <a:spLocks noChangeAspect="1" noChangeShapeType="1"/>
              </p:cNvSpPr>
              <p:nvPr/>
            </p:nvSpPr>
            <p:spPr bwMode="auto">
              <a:xfrm>
                <a:off x="2852" y="1623"/>
                <a:ext cx="0" cy="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24" name="Line 477"/>
              <p:cNvSpPr>
                <a:spLocks noChangeAspect="1" noChangeShapeType="1"/>
              </p:cNvSpPr>
              <p:nvPr/>
            </p:nvSpPr>
            <p:spPr bwMode="auto">
              <a:xfrm>
                <a:off x="2829" y="1640"/>
                <a:ext cx="2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25" name="Freeform 478"/>
              <p:cNvSpPr>
                <a:spLocks noChangeAspect="1"/>
              </p:cNvSpPr>
              <p:nvPr/>
            </p:nvSpPr>
            <p:spPr bwMode="auto">
              <a:xfrm>
                <a:off x="2865" y="1651"/>
                <a:ext cx="13" cy="24"/>
              </a:xfrm>
              <a:custGeom>
                <a:avLst/>
                <a:gdLst>
                  <a:gd name="T0" fmla="*/ 0 w 371"/>
                  <a:gd name="T1" fmla="*/ 0 h 649"/>
                  <a:gd name="T2" fmla="*/ 0 w 371"/>
                  <a:gd name="T3" fmla="*/ 0 h 649"/>
                  <a:gd name="T4" fmla="*/ 0 w 371"/>
                  <a:gd name="T5" fmla="*/ 0 h 649"/>
                  <a:gd name="T6" fmla="*/ 0 w 371"/>
                  <a:gd name="T7" fmla="*/ 0 h 649"/>
                  <a:gd name="T8" fmla="*/ 0 w 371"/>
                  <a:gd name="T9" fmla="*/ 0 h 649"/>
                  <a:gd name="T10" fmla="*/ 0 w 371"/>
                  <a:gd name="T11" fmla="*/ 0 h 649"/>
                  <a:gd name="T12" fmla="*/ 0 w 371"/>
                  <a:gd name="T13" fmla="*/ 0 h 649"/>
                  <a:gd name="T14" fmla="*/ 0 w 371"/>
                  <a:gd name="T15" fmla="*/ 0 h 649"/>
                  <a:gd name="T16" fmla="*/ 0 w 371"/>
                  <a:gd name="T17" fmla="*/ 0 h 649"/>
                  <a:gd name="T18" fmla="*/ 0 w 371"/>
                  <a:gd name="T19" fmla="*/ 0 h 649"/>
                  <a:gd name="T20" fmla="*/ 0 w 371"/>
                  <a:gd name="T21" fmla="*/ 0 h 649"/>
                  <a:gd name="T22" fmla="*/ 0 w 371"/>
                  <a:gd name="T23" fmla="*/ 0 h 649"/>
                  <a:gd name="T24" fmla="*/ 0 w 371"/>
                  <a:gd name="T25" fmla="*/ 0 h 649"/>
                  <a:gd name="T26" fmla="*/ 0 w 371"/>
                  <a:gd name="T27" fmla="*/ 0 h 649"/>
                  <a:gd name="T28" fmla="*/ 0 w 371"/>
                  <a:gd name="T29" fmla="*/ 0 h 64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71"/>
                  <a:gd name="T46" fmla="*/ 0 h 649"/>
                  <a:gd name="T47" fmla="*/ 371 w 371"/>
                  <a:gd name="T48" fmla="*/ 649 h 64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71" h="649">
                    <a:moveTo>
                      <a:pt x="13" y="145"/>
                    </a:moveTo>
                    <a:cubicBezTo>
                      <a:pt x="19" y="131"/>
                      <a:pt x="27" y="86"/>
                      <a:pt x="49" y="62"/>
                    </a:cubicBezTo>
                    <a:cubicBezTo>
                      <a:pt x="71" y="38"/>
                      <a:pt x="107" y="8"/>
                      <a:pt x="145" y="4"/>
                    </a:cubicBezTo>
                    <a:cubicBezTo>
                      <a:pt x="183" y="0"/>
                      <a:pt x="248" y="10"/>
                      <a:pt x="279" y="36"/>
                    </a:cubicBezTo>
                    <a:cubicBezTo>
                      <a:pt x="310" y="62"/>
                      <a:pt x="334" y="121"/>
                      <a:pt x="333" y="158"/>
                    </a:cubicBezTo>
                    <a:cubicBezTo>
                      <a:pt x="332" y="195"/>
                      <a:pt x="295" y="238"/>
                      <a:pt x="275" y="260"/>
                    </a:cubicBezTo>
                    <a:cubicBezTo>
                      <a:pt x="255" y="282"/>
                      <a:pt x="234" y="286"/>
                      <a:pt x="211" y="292"/>
                    </a:cubicBezTo>
                    <a:cubicBezTo>
                      <a:pt x="188" y="298"/>
                      <a:pt x="125" y="295"/>
                      <a:pt x="135" y="298"/>
                    </a:cubicBezTo>
                    <a:cubicBezTo>
                      <a:pt x="145" y="301"/>
                      <a:pt x="234" y="296"/>
                      <a:pt x="269" y="311"/>
                    </a:cubicBezTo>
                    <a:cubicBezTo>
                      <a:pt x="304" y="326"/>
                      <a:pt x="328" y="357"/>
                      <a:pt x="343" y="388"/>
                    </a:cubicBezTo>
                    <a:cubicBezTo>
                      <a:pt x="358" y="419"/>
                      <a:pt x="371" y="461"/>
                      <a:pt x="362" y="497"/>
                    </a:cubicBezTo>
                    <a:cubicBezTo>
                      <a:pt x="353" y="533"/>
                      <a:pt x="327" y="582"/>
                      <a:pt x="292" y="606"/>
                    </a:cubicBezTo>
                    <a:cubicBezTo>
                      <a:pt x="257" y="630"/>
                      <a:pt x="194" y="649"/>
                      <a:pt x="151" y="644"/>
                    </a:cubicBezTo>
                    <a:cubicBezTo>
                      <a:pt x="108" y="639"/>
                      <a:pt x="61" y="598"/>
                      <a:pt x="36" y="574"/>
                    </a:cubicBezTo>
                    <a:cubicBezTo>
                      <a:pt x="11" y="550"/>
                      <a:pt x="7" y="513"/>
                      <a:pt x="0" y="497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26" name="Freeform 479"/>
              <p:cNvSpPr>
                <a:spLocks noChangeAspect="1"/>
              </p:cNvSpPr>
              <p:nvPr/>
            </p:nvSpPr>
            <p:spPr bwMode="auto">
              <a:xfrm>
                <a:off x="2942" y="2047"/>
                <a:ext cx="25" cy="35"/>
              </a:xfrm>
              <a:custGeom>
                <a:avLst/>
                <a:gdLst>
                  <a:gd name="T0" fmla="*/ 0 w 524"/>
                  <a:gd name="T1" fmla="*/ 0 h 653"/>
                  <a:gd name="T2" fmla="*/ 0 w 524"/>
                  <a:gd name="T3" fmla="*/ 0 h 653"/>
                  <a:gd name="T4" fmla="*/ 0 w 524"/>
                  <a:gd name="T5" fmla="*/ 0 h 653"/>
                  <a:gd name="T6" fmla="*/ 0 w 524"/>
                  <a:gd name="T7" fmla="*/ 0 h 653"/>
                  <a:gd name="T8" fmla="*/ 0 w 524"/>
                  <a:gd name="T9" fmla="*/ 0 h 653"/>
                  <a:gd name="T10" fmla="*/ 0 w 524"/>
                  <a:gd name="T11" fmla="*/ 0 h 653"/>
                  <a:gd name="T12" fmla="*/ 0 w 524"/>
                  <a:gd name="T13" fmla="*/ 0 h 653"/>
                  <a:gd name="T14" fmla="*/ 0 w 524"/>
                  <a:gd name="T15" fmla="*/ 0 h 653"/>
                  <a:gd name="T16" fmla="*/ 0 w 524"/>
                  <a:gd name="T17" fmla="*/ 0 h 6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4"/>
                  <a:gd name="T28" fmla="*/ 0 h 653"/>
                  <a:gd name="T29" fmla="*/ 524 w 524"/>
                  <a:gd name="T30" fmla="*/ 653 h 6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4" h="653">
                    <a:moveTo>
                      <a:pt x="506" y="171"/>
                    </a:moveTo>
                    <a:cubicBezTo>
                      <a:pt x="489" y="150"/>
                      <a:pt x="456" y="70"/>
                      <a:pt x="404" y="45"/>
                    </a:cubicBezTo>
                    <a:cubicBezTo>
                      <a:pt x="352" y="20"/>
                      <a:pt x="256" y="0"/>
                      <a:pt x="194" y="21"/>
                    </a:cubicBezTo>
                    <a:cubicBezTo>
                      <a:pt x="132" y="42"/>
                      <a:pt x="62" y="102"/>
                      <a:pt x="32" y="171"/>
                    </a:cubicBezTo>
                    <a:cubicBezTo>
                      <a:pt x="2" y="240"/>
                      <a:pt x="0" y="363"/>
                      <a:pt x="14" y="435"/>
                    </a:cubicBezTo>
                    <a:cubicBezTo>
                      <a:pt x="28" y="507"/>
                      <a:pt x="62" y="568"/>
                      <a:pt x="116" y="603"/>
                    </a:cubicBezTo>
                    <a:cubicBezTo>
                      <a:pt x="170" y="638"/>
                      <a:pt x="277" y="653"/>
                      <a:pt x="338" y="645"/>
                    </a:cubicBezTo>
                    <a:cubicBezTo>
                      <a:pt x="399" y="637"/>
                      <a:pt x="451" y="586"/>
                      <a:pt x="482" y="555"/>
                    </a:cubicBezTo>
                    <a:cubicBezTo>
                      <a:pt x="513" y="524"/>
                      <a:pt x="515" y="479"/>
                      <a:pt x="524" y="459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27" name="Line 480"/>
              <p:cNvSpPr>
                <a:spLocks noChangeAspect="1" noChangeShapeType="1"/>
              </p:cNvSpPr>
              <p:nvPr/>
            </p:nvSpPr>
            <p:spPr bwMode="auto">
              <a:xfrm>
                <a:off x="2981" y="2045"/>
                <a:ext cx="0" cy="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28" name="Line 481"/>
              <p:cNvSpPr>
                <a:spLocks noChangeAspect="1" noChangeShapeType="1"/>
              </p:cNvSpPr>
              <p:nvPr/>
            </p:nvSpPr>
            <p:spPr bwMode="auto">
              <a:xfrm>
                <a:off x="3004" y="2045"/>
                <a:ext cx="0" cy="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29" name="Line 482"/>
              <p:cNvSpPr>
                <a:spLocks noChangeAspect="1" noChangeShapeType="1"/>
              </p:cNvSpPr>
              <p:nvPr/>
            </p:nvSpPr>
            <p:spPr bwMode="auto">
              <a:xfrm>
                <a:off x="2981" y="2063"/>
                <a:ext cx="2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30" name="Freeform 483"/>
              <p:cNvSpPr>
                <a:spLocks noChangeAspect="1"/>
              </p:cNvSpPr>
              <p:nvPr/>
            </p:nvSpPr>
            <p:spPr bwMode="auto">
              <a:xfrm>
                <a:off x="3017" y="2074"/>
                <a:ext cx="13" cy="23"/>
              </a:xfrm>
              <a:custGeom>
                <a:avLst/>
                <a:gdLst>
                  <a:gd name="T0" fmla="*/ 0 w 371"/>
                  <a:gd name="T1" fmla="*/ 0 h 649"/>
                  <a:gd name="T2" fmla="*/ 0 w 371"/>
                  <a:gd name="T3" fmla="*/ 0 h 649"/>
                  <a:gd name="T4" fmla="*/ 0 w 371"/>
                  <a:gd name="T5" fmla="*/ 0 h 649"/>
                  <a:gd name="T6" fmla="*/ 0 w 371"/>
                  <a:gd name="T7" fmla="*/ 0 h 649"/>
                  <a:gd name="T8" fmla="*/ 0 w 371"/>
                  <a:gd name="T9" fmla="*/ 0 h 649"/>
                  <a:gd name="T10" fmla="*/ 0 w 371"/>
                  <a:gd name="T11" fmla="*/ 0 h 649"/>
                  <a:gd name="T12" fmla="*/ 0 w 371"/>
                  <a:gd name="T13" fmla="*/ 0 h 649"/>
                  <a:gd name="T14" fmla="*/ 0 w 371"/>
                  <a:gd name="T15" fmla="*/ 0 h 649"/>
                  <a:gd name="T16" fmla="*/ 0 w 371"/>
                  <a:gd name="T17" fmla="*/ 0 h 649"/>
                  <a:gd name="T18" fmla="*/ 0 w 371"/>
                  <a:gd name="T19" fmla="*/ 0 h 649"/>
                  <a:gd name="T20" fmla="*/ 0 w 371"/>
                  <a:gd name="T21" fmla="*/ 0 h 649"/>
                  <a:gd name="T22" fmla="*/ 0 w 371"/>
                  <a:gd name="T23" fmla="*/ 0 h 649"/>
                  <a:gd name="T24" fmla="*/ 0 w 371"/>
                  <a:gd name="T25" fmla="*/ 0 h 649"/>
                  <a:gd name="T26" fmla="*/ 0 w 371"/>
                  <a:gd name="T27" fmla="*/ 0 h 649"/>
                  <a:gd name="T28" fmla="*/ 0 w 371"/>
                  <a:gd name="T29" fmla="*/ 0 h 64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71"/>
                  <a:gd name="T46" fmla="*/ 0 h 649"/>
                  <a:gd name="T47" fmla="*/ 371 w 371"/>
                  <a:gd name="T48" fmla="*/ 649 h 64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71" h="649">
                    <a:moveTo>
                      <a:pt x="13" y="145"/>
                    </a:moveTo>
                    <a:cubicBezTo>
                      <a:pt x="19" y="131"/>
                      <a:pt x="27" y="86"/>
                      <a:pt x="49" y="62"/>
                    </a:cubicBezTo>
                    <a:cubicBezTo>
                      <a:pt x="71" y="38"/>
                      <a:pt x="107" y="8"/>
                      <a:pt x="145" y="4"/>
                    </a:cubicBezTo>
                    <a:cubicBezTo>
                      <a:pt x="183" y="0"/>
                      <a:pt x="248" y="10"/>
                      <a:pt x="279" y="36"/>
                    </a:cubicBezTo>
                    <a:cubicBezTo>
                      <a:pt x="310" y="62"/>
                      <a:pt x="334" y="121"/>
                      <a:pt x="333" y="158"/>
                    </a:cubicBezTo>
                    <a:cubicBezTo>
                      <a:pt x="332" y="195"/>
                      <a:pt x="295" y="238"/>
                      <a:pt x="275" y="260"/>
                    </a:cubicBezTo>
                    <a:cubicBezTo>
                      <a:pt x="255" y="282"/>
                      <a:pt x="234" y="286"/>
                      <a:pt x="211" y="292"/>
                    </a:cubicBezTo>
                    <a:cubicBezTo>
                      <a:pt x="188" y="298"/>
                      <a:pt x="125" y="295"/>
                      <a:pt x="135" y="298"/>
                    </a:cubicBezTo>
                    <a:cubicBezTo>
                      <a:pt x="145" y="301"/>
                      <a:pt x="234" y="296"/>
                      <a:pt x="269" y="311"/>
                    </a:cubicBezTo>
                    <a:cubicBezTo>
                      <a:pt x="304" y="326"/>
                      <a:pt x="328" y="357"/>
                      <a:pt x="343" y="388"/>
                    </a:cubicBezTo>
                    <a:cubicBezTo>
                      <a:pt x="358" y="419"/>
                      <a:pt x="371" y="461"/>
                      <a:pt x="362" y="497"/>
                    </a:cubicBezTo>
                    <a:cubicBezTo>
                      <a:pt x="353" y="533"/>
                      <a:pt x="327" y="582"/>
                      <a:pt x="292" y="606"/>
                    </a:cubicBezTo>
                    <a:cubicBezTo>
                      <a:pt x="257" y="630"/>
                      <a:pt x="194" y="649"/>
                      <a:pt x="151" y="644"/>
                    </a:cubicBezTo>
                    <a:cubicBezTo>
                      <a:pt x="108" y="639"/>
                      <a:pt x="61" y="598"/>
                      <a:pt x="36" y="574"/>
                    </a:cubicBezTo>
                    <a:cubicBezTo>
                      <a:pt x="11" y="550"/>
                      <a:pt x="7" y="513"/>
                      <a:pt x="0" y="497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31" name="Freeform 484"/>
              <p:cNvSpPr>
                <a:spLocks noChangeAspect="1"/>
              </p:cNvSpPr>
              <p:nvPr/>
            </p:nvSpPr>
            <p:spPr bwMode="auto">
              <a:xfrm>
                <a:off x="2368" y="2047"/>
                <a:ext cx="25" cy="35"/>
              </a:xfrm>
              <a:custGeom>
                <a:avLst/>
                <a:gdLst>
                  <a:gd name="T0" fmla="*/ 0 w 524"/>
                  <a:gd name="T1" fmla="*/ 0 h 653"/>
                  <a:gd name="T2" fmla="*/ 0 w 524"/>
                  <a:gd name="T3" fmla="*/ 0 h 653"/>
                  <a:gd name="T4" fmla="*/ 0 w 524"/>
                  <a:gd name="T5" fmla="*/ 0 h 653"/>
                  <a:gd name="T6" fmla="*/ 0 w 524"/>
                  <a:gd name="T7" fmla="*/ 0 h 653"/>
                  <a:gd name="T8" fmla="*/ 0 w 524"/>
                  <a:gd name="T9" fmla="*/ 0 h 653"/>
                  <a:gd name="T10" fmla="*/ 0 w 524"/>
                  <a:gd name="T11" fmla="*/ 0 h 653"/>
                  <a:gd name="T12" fmla="*/ 0 w 524"/>
                  <a:gd name="T13" fmla="*/ 0 h 653"/>
                  <a:gd name="T14" fmla="*/ 0 w 524"/>
                  <a:gd name="T15" fmla="*/ 0 h 653"/>
                  <a:gd name="T16" fmla="*/ 0 w 524"/>
                  <a:gd name="T17" fmla="*/ 0 h 6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4"/>
                  <a:gd name="T28" fmla="*/ 0 h 653"/>
                  <a:gd name="T29" fmla="*/ 524 w 524"/>
                  <a:gd name="T30" fmla="*/ 653 h 6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4" h="653">
                    <a:moveTo>
                      <a:pt x="506" y="171"/>
                    </a:moveTo>
                    <a:cubicBezTo>
                      <a:pt x="489" y="150"/>
                      <a:pt x="456" y="70"/>
                      <a:pt x="404" y="45"/>
                    </a:cubicBezTo>
                    <a:cubicBezTo>
                      <a:pt x="352" y="20"/>
                      <a:pt x="256" y="0"/>
                      <a:pt x="194" y="21"/>
                    </a:cubicBezTo>
                    <a:cubicBezTo>
                      <a:pt x="132" y="42"/>
                      <a:pt x="62" y="102"/>
                      <a:pt x="32" y="171"/>
                    </a:cubicBezTo>
                    <a:cubicBezTo>
                      <a:pt x="2" y="240"/>
                      <a:pt x="0" y="363"/>
                      <a:pt x="14" y="435"/>
                    </a:cubicBezTo>
                    <a:cubicBezTo>
                      <a:pt x="28" y="507"/>
                      <a:pt x="62" y="568"/>
                      <a:pt x="116" y="603"/>
                    </a:cubicBezTo>
                    <a:cubicBezTo>
                      <a:pt x="170" y="638"/>
                      <a:pt x="277" y="653"/>
                      <a:pt x="338" y="645"/>
                    </a:cubicBezTo>
                    <a:cubicBezTo>
                      <a:pt x="399" y="637"/>
                      <a:pt x="451" y="586"/>
                      <a:pt x="482" y="555"/>
                    </a:cubicBezTo>
                    <a:cubicBezTo>
                      <a:pt x="513" y="524"/>
                      <a:pt x="515" y="479"/>
                      <a:pt x="524" y="459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32" name="Line 485"/>
              <p:cNvSpPr>
                <a:spLocks noChangeAspect="1" noChangeShapeType="1"/>
              </p:cNvSpPr>
              <p:nvPr/>
            </p:nvSpPr>
            <p:spPr bwMode="auto">
              <a:xfrm>
                <a:off x="2310" y="2045"/>
                <a:ext cx="0" cy="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33" name="Line 486"/>
              <p:cNvSpPr>
                <a:spLocks noChangeAspect="1" noChangeShapeType="1"/>
              </p:cNvSpPr>
              <p:nvPr/>
            </p:nvSpPr>
            <p:spPr bwMode="auto">
              <a:xfrm>
                <a:off x="2333" y="2045"/>
                <a:ext cx="0" cy="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34" name="Line 487"/>
              <p:cNvSpPr>
                <a:spLocks noChangeAspect="1" noChangeShapeType="1"/>
              </p:cNvSpPr>
              <p:nvPr/>
            </p:nvSpPr>
            <p:spPr bwMode="auto">
              <a:xfrm>
                <a:off x="2310" y="2063"/>
                <a:ext cx="2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35" name="Freeform 488"/>
              <p:cNvSpPr>
                <a:spLocks noChangeAspect="1"/>
              </p:cNvSpPr>
              <p:nvPr/>
            </p:nvSpPr>
            <p:spPr bwMode="auto">
              <a:xfrm>
                <a:off x="2344" y="2074"/>
                <a:ext cx="13" cy="23"/>
              </a:xfrm>
              <a:custGeom>
                <a:avLst/>
                <a:gdLst>
                  <a:gd name="T0" fmla="*/ 0 w 371"/>
                  <a:gd name="T1" fmla="*/ 0 h 649"/>
                  <a:gd name="T2" fmla="*/ 0 w 371"/>
                  <a:gd name="T3" fmla="*/ 0 h 649"/>
                  <a:gd name="T4" fmla="*/ 0 w 371"/>
                  <a:gd name="T5" fmla="*/ 0 h 649"/>
                  <a:gd name="T6" fmla="*/ 0 w 371"/>
                  <a:gd name="T7" fmla="*/ 0 h 649"/>
                  <a:gd name="T8" fmla="*/ 0 w 371"/>
                  <a:gd name="T9" fmla="*/ 0 h 649"/>
                  <a:gd name="T10" fmla="*/ 0 w 371"/>
                  <a:gd name="T11" fmla="*/ 0 h 649"/>
                  <a:gd name="T12" fmla="*/ 0 w 371"/>
                  <a:gd name="T13" fmla="*/ 0 h 649"/>
                  <a:gd name="T14" fmla="*/ 0 w 371"/>
                  <a:gd name="T15" fmla="*/ 0 h 649"/>
                  <a:gd name="T16" fmla="*/ 0 w 371"/>
                  <a:gd name="T17" fmla="*/ 0 h 649"/>
                  <a:gd name="T18" fmla="*/ 0 w 371"/>
                  <a:gd name="T19" fmla="*/ 0 h 649"/>
                  <a:gd name="T20" fmla="*/ 0 w 371"/>
                  <a:gd name="T21" fmla="*/ 0 h 649"/>
                  <a:gd name="T22" fmla="*/ 0 w 371"/>
                  <a:gd name="T23" fmla="*/ 0 h 649"/>
                  <a:gd name="T24" fmla="*/ 0 w 371"/>
                  <a:gd name="T25" fmla="*/ 0 h 649"/>
                  <a:gd name="T26" fmla="*/ 0 w 371"/>
                  <a:gd name="T27" fmla="*/ 0 h 649"/>
                  <a:gd name="T28" fmla="*/ 0 w 371"/>
                  <a:gd name="T29" fmla="*/ 0 h 64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71"/>
                  <a:gd name="T46" fmla="*/ 0 h 649"/>
                  <a:gd name="T47" fmla="*/ 371 w 371"/>
                  <a:gd name="T48" fmla="*/ 649 h 64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71" h="649">
                    <a:moveTo>
                      <a:pt x="13" y="145"/>
                    </a:moveTo>
                    <a:cubicBezTo>
                      <a:pt x="19" y="131"/>
                      <a:pt x="27" y="86"/>
                      <a:pt x="49" y="62"/>
                    </a:cubicBezTo>
                    <a:cubicBezTo>
                      <a:pt x="71" y="38"/>
                      <a:pt x="107" y="8"/>
                      <a:pt x="145" y="4"/>
                    </a:cubicBezTo>
                    <a:cubicBezTo>
                      <a:pt x="183" y="0"/>
                      <a:pt x="248" y="10"/>
                      <a:pt x="279" y="36"/>
                    </a:cubicBezTo>
                    <a:cubicBezTo>
                      <a:pt x="310" y="62"/>
                      <a:pt x="334" y="121"/>
                      <a:pt x="333" y="158"/>
                    </a:cubicBezTo>
                    <a:cubicBezTo>
                      <a:pt x="332" y="195"/>
                      <a:pt x="295" y="238"/>
                      <a:pt x="275" y="260"/>
                    </a:cubicBezTo>
                    <a:cubicBezTo>
                      <a:pt x="255" y="282"/>
                      <a:pt x="234" y="286"/>
                      <a:pt x="211" y="292"/>
                    </a:cubicBezTo>
                    <a:cubicBezTo>
                      <a:pt x="188" y="298"/>
                      <a:pt x="125" y="295"/>
                      <a:pt x="135" y="298"/>
                    </a:cubicBezTo>
                    <a:cubicBezTo>
                      <a:pt x="145" y="301"/>
                      <a:pt x="234" y="296"/>
                      <a:pt x="269" y="311"/>
                    </a:cubicBezTo>
                    <a:cubicBezTo>
                      <a:pt x="304" y="326"/>
                      <a:pt x="328" y="357"/>
                      <a:pt x="343" y="388"/>
                    </a:cubicBezTo>
                    <a:cubicBezTo>
                      <a:pt x="358" y="419"/>
                      <a:pt x="371" y="461"/>
                      <a:pt x="362" y="497"/>
                    </a:cubicBezTo>
                    <a:cubicBezTo>
                      <a:pt x="353" y="533"/>
                      <a:pt x="327" y="582"/>
                      <a:pt x="292" y="606"/>
                    </a:cubicBezTo>
                    <a:cubicBezTo>
                      <a:pt x="257" y="630"/>
                      <a:pt x="194" y="649"/>
                      <a:pt x="151" y="644"/>
                    </a:cubicBezTo>
                    <a:cubicBezTo>
                      <a:pt x="108" y="639"/>
                      <a:pt x="61" y="598"/>
                      <a:pt x="36" y="574"/>
                    </a:cubicBezTo>
                    <a:cubicBezTo>
                      <a:pt x="11" y="550"/>
                      <a:pt x="7" y="513"/>
                      <a:pt x="0" y="497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36" name="Freeform 489"/>
              <p:cNvSpPr>
                <a:spLocks noChangeAspect="1"/>
              </p:cNvSpPr>
              <p:nvPr/>
            </p:nvSpPr>
            <p:spPr bwMode="auto">
              <a:xfrm>
                <a:off x="2373" y="1771"/>
                <a:ext cx="26" cy="34"/>
              </a:xfrm>
              <a:custGeom>
                <a:avLst/>
                <a:gdLst>
                  <a:gd name="T0" fmla="*/ 0 w 524"/>
                  <a:gd name="T1" fmla="*/ 0 h 653"/>
                  <a:gd name="T2" fmla="*/ 0 w 524"/>
                  <a:gd name="T3" fmla="*/ 0 h 653"/>
                  <a:gd name="T4" fmla="*/ 0 w 524"/>
                  <a:gd name="T5" fmla="*/ 0 h 653"/>
                  <a:gd name="T6" fmla="*/ 0 w 524"/>
                  <a:gd name="T7" fmla="*/ 0 h 653"/>
                  <a:gd name="T8" fmla="*/ 0 w 524"/>
                  <a:gd name="T9" fmla="*/ 0 h 653"/>
                  <a:gd name="T10" fmla="*/ 0 w 524"/>
                  <a:gd name="T11" fmla="*/ 0 h 653"/>
                  <a:gd name="T12" fmla="*/ 0 w 524"/>
                  <a:gd name="T13" fmla="*/ 0 h 653"/>
                  <a:gd name="T14" fmla="*/ 0 w 524"/>
                  <a:gd name="T15" fmla="*/ 0 h 653"/>
                  <a:gd name="T16" fmla="*/ 0 w 524"/>
                  <a:gd name="T17" fmla="*/ 0 h 6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4"/>
                  <a:gd name="T28" fmla="*/ 0 h 653"/>
                  <a:gd name="T29" fmla="*/ 524 w 524"/>
                  <a:gd name="T30" fmla="*/ 653 h 6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4" h="653">
                    <a:moveTo>
                      <a:pt x="506" y="171"/>
                    </a:moveTo>
                    <a:cubicBezTo>
                      <a:pt x="489" y="150"/>
                      <a:pt x="456" y="70"/>
                      <a:pt x="404" y="45"/>
                    </a:cubicBezTo>
                    <a:cubicBezTo>
                      <a:pt x="352" y="20"/>
                      <a:pt x="256" y="0"/>
                      <a:pt x="194" y="21"/>
                    </a:cubicBezTo>
                    <a:cubicBezTo>
                      <a:pt x="132" y="42"/>
                      <a:pt x="62" y="102"/>
                      <a:pt x="32" y="171"/>
                    </a:cubicBezTo>
                    <a:cubicBezTo>
                      <a:pt x="2" y="240"/>
                      <a:pt x="0" y="363"/>
                      <a:pt x="14" y="435"/>
                    </a:cubicBezTo>
                    <a:cubicBezTo>
                      <a:pt x="28" y="507"/>
                      <a:pt x="62" y="568"/>
                      <a:pt x="116" y="603"/>
                    </a:cubicBezTo>
                    <a:cubicBezTo>
                      <a:pt x="170" y="638"/>
                      <a:pt x="277" y="653"/>
                      <a:pt x="338" y="645"/>
                    </a:cubicBezTo>
                    <a:cubicBezTo>
                      <a:pt x="399" y="637"/>
                      <a:pt x="451" y="586"/>
                      <a:pt x="482" y="555"/>
                    </a:cubicBezTo>
                    <a:cubicBezTo>
                      <a:pt x="513" y="524"/>
                      <a:pt x="515" y="479"/>
                      <a:pt x="524" y="459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37" name="Line 490"/>
              <p:cNvSpPr>
                <a:spLocks noChangeAspect="1" noChangeShapeType="1"/>
              </p:cNvSpPr>
              <p:nvPr/>
            </p:nvSpPr>
            <p:spPr bwMode="auto">
              <a:xfrm>
                <a:off x="2316" y="1769"/>
                <a:ext cx="0" cy="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38" name="Line 491"/>
              <p:cNvSpPr>
                <a:spLocks noChangeAspect="1" noChangeShapeType="1"/>
              </p:cNvSpPr>
              <p:nvPr/>
            </p:nvSpPr>
            <p:spPr bwMode="auto">
              <a:xfrm>
                <a:off x="2339" y="1769"/>
                <a:ext cx="0" cy="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39" name="Line 492"/>
              <p:cNvSpPr>
                <a:spLocks noChangeAspect="1" noChangeShapeType="1"/>
              </p:cNvSpPr>
              <p:nvPr/>
            </p:nvSpPr>
            <p:spPr bwMode="auto">
              <a:xfrm>
                <a:off x="2316" y="1786"/>
                <a:ext cx="2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40" name="Freeform 493"/>
              <p:cNvSpPr>
                <a:spLocks noChangeAspect="1"/>
              </p:cNvSpPr>
              <p:nvPr/>
            </p:nvSpPr>
            <p:spPr bwMode="auto">
              <a:xfrm>
                <a:off x="2350" y="1797"/>
                <a:ext cx="13" cy="24"/>
              </a:xfrm>
              <a:custGeom>
                <a:avLst/>
                <a:gdLst>
                  <a:gd name="T0" fmla="*/ 0 w 371"/>
                  <a:gd name="T1" fmla="*/ 0 h 649"/>
                  <a:gd name="T2" fmla="*/ 0 w 371"/>
                  <a:gd name="T3" fmla="*/ 0 h 649"/>
                  <a:gd name="T4" fmla="*/ 0 w 371"/>
                  <a:gd name="T5" fmla="*/ 0 h 649"/>
                  <a:gd name="T6" fmla="*/ 0 w 371"/>
                  <a:gd name="T7" fmla="*/ 0 h 649"/>
                  <a:gd name="T8" fmla="*/ 0 w 371"/>
                  <a:gd name="T9" fmla="*/ 0 h 649"/>
                  <a:gd name="T10" fmla="*/ 0 w 371"/>
                  <a:gd name="T11" fmla="*/ 0 h 649"/>
                  <a:gd name="T12" fmla="*/ 0 w 371"/>
                  <a:gd name="T13" fmla="*/ 0 h 649"/>
                  <a:gd name="T14" fmla="*/ 0 w 371"/>
                  <a:gd name="T15" fmla="*/ 0 h 649"/>
                  <a:gd name="T16" fmla="*/ 0 w 371"/>
                  <a:gd name="T17" fmla="*/ 0 h 649"/>
                  <a:gd name="T18" fmla="*/ 0 w 371"/>
                  <a:gd name="T19" fmla="*/ 0 h 649"/>
                  <a:gd name="T20" fmla="*/ 0 w 371"/>
                  <a:gd name="T21" fmla="*/ 0 h 649"/>
                  <a:gd name="T22" fmla="*/ 0 w 371"/>
                  <a:gd name="T23" fmla="*/ 0 h 649"/>
                  <a:gd name="T24" fmla="*/ 0 w 371"/>
                  <a:gd name="T25" fmla="*/ 0 h 649"/>
                  <a:gd name="T26" fmla="*/ 0 w 371"/>
                  <a:gd name="T27" fmla="*/ 0 h 649"/>
                  <a:gd name="T28" fmla="*/ 0 w 371"/>
                  <a:gd name="T29" fmla="*/ 0 h 64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71"/>
                  <a:gd name="T46" fmla="*/ 0 h 649"/>
                  <a:gd name="T47" fmla="*/ 371 w 371"/>
                  <a:gd name="T48" fmla="*/ 649 h 64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71" h="649">
                    <a:moveTo>
                      <a:pt x="13" y="145"/>
                    </a:moveTo>
                    <a:cubicBezTo>
                      <a:pt x="19" y="131"/>
                      <a:pt x="27" y="86"/>
                      <a:pt x="49" y="62"/>
                    </a:cubicBezTo>
                    <a:cubicBezTo>
                      <a:pt x="71" y="38"/>
                      <a:pt x="107" y="8"/>
                      <a:pt x="145" y="4"/>
                    </a:cubicBezTo>
                    <a:cubicBezTo>
                      <a:pt x="183" y="0"/>
                      <a:pt x="248" y="10"/>
                      <a:pt x="279" y="36"/>
                    </a:cubicBezTo>
                    <a:cubicBezTo>
                      <a:pt x="310" y="62"/>
                      <a:pt x="334" y="121"/>
                      <a:pt x="333" y="158"/>
                    </a:cubicBezTo>
                    <a:cubicBezTo>
                      <a:pt x="332" y="195"/>
                      <a:pt x="295" y="238"/>
                      <a:pt x="275" y="260"/>
                    </a:cubicBezTo>
                    <a:cubicBezTo>
                      <a:pt x="255" y="282"/>
                      <a:pt x="234" y="286"/>
                      <a:pt x="211" y="292"/>
                    </a:cubicBezTo>
                    <a:cubicBezTo>
                      <a:pt x="188" y="298"/>
                      <a:pt x="125" y="295"/>
                      <a:pt x="135" y="298"/>
                    </a:cubicBezTo>
                    <a:cubicBezTo>
                      <a:pt x="145" y="301"/>
                      <a:pt x="234" y="296"/>
                      <a:pt x="269" y="311"/>
                    </a:cubicBezTo>
                    <a:cubicBezTo>
                      <a:pt x="304" y="326"/>
                      <a:pt x="328" y="357"/>
                      <a:pt x="343" y="388"/>
                    </a:cubicBezTo>
                    <a:cubicBezTo>
                      <a:pt x="358" y="419"/>
                      <a:pt x="371" y="461"/>
                      <a:pt x="362" y="497"/>
                    </a:cubicBezTo>
                    <a:cubicBezTo>
                      <a:pt x="353" y="533"/>
                      <a:pt x="327" y="582"/>
                      <a:pt x="292" y="606"/>
                    </a:cubicBezTo>
                    <a:cubicBezTo>
                      <a:pt x="257" y="630"/>
                      <a:pt x="194" y="649"/>
                      <a:pt x="151" y="644"/>
                    </a:cubicBezTo>
                    <a:cubicBezTo>
                      <a:pt x="108" y="639"/>
                      <a:pt x="61" y="598"/>
                      <a:pt x="36" y="574"/>
                    </a:cubicBezTo>
                    <a:cubicBezTo>
                      <a:pt x="11" y="550"/>
                      <a:pt x="7" y="513"/>
                      <a:pt x="0" y="497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41" name="Line 494"/>
              <p:cNvSpPr>
                <a:spLocks noChangeAspect="1" noChangeShapeType="1"/>
              </p:cNvSpPr>
              <p:nvPr/>
            </p:nvSpPr>
            <p:spPr bwMode="auto">
              <a:xfrm rot="10595416" flipH="1">
                <a:off x="2484" y="2123"/>
                <a:ext cx="49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42" name="Line 495"/>
              <p:cNvSpPr>
                <a:spLocks noChangeAspect="1" noChangeShapeType="1"/>
              </p:cNvSpPr>
              <p:nvPr/>
            </p:nvSpPr>
            <p:spPr bwMode="auto">
              <a:xfrm rot="204584">
                <a:off x="2484" y="2195"/>
                <a:ext cx="49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43" name="Line 496"/>
              <p:cNvSpPr>
                <a:spLocks noChangeAspect="1" noChangeShapeType="1"/>
              </p:cNvSpPr>
              <p:nvPr/>
            </p:nvSpPr>
            <p:spPr bwMode="auto">
              <a:xfrm rot="10595416" flipV="1">
                <a:off x="2490" y="2266"/>
                <a:ext cx="42" cy="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44" name="Line 497"/>
              <p:cNvSpPr>
                <a:spLocks noChangeAspect="1" noChangeShapeType="1"/>
              </p:cNvSpPr>
              <p:nvPr/>
            </p:nvSpPr>
            <p:spPr bwMode="auto">
              <a:xfrm rot="-10595416">
                <a:off x="2800" y="2122"/>
                <a:ext cx="49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45" name="Line 498"/>
              <p:cNvSpPr>
                <a:spLocks noChangeAspect="1" noChangeShapeType="1"/>
              </p:cNvSpPr>
              <p:nvPr/>
            </p:nvSpPr>
            <p:spPr bwMode="auto">
              <a:xfrm rot="21395416" flipH="1">
                <a:off x="2800" y="2194"/>
                <a:ext cx="49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46" name="Line 499"/>
              <p:cNvSpPr>
                <a:spLocks noChangeAspect="1" noChangeShapeType="1"/>
              </p:cNvSpPr>
              <p:nvPr/>
            </p:nvSpPr>
            <p:spPr bwMode="auto">
              <a:xfrm rot="-10595416" flipH="1" flipV="1">
                <a:off x="2801" y="2265"/>
                <a:ext cx="40" cy="6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47" name="Freeform 500"/>
              <p:cNvSpPr>
                <a:spLocks noChangeAspect="1"/>
              </p:cNvSpPr>
              <p:nvPr/>
            </p:nvSpPr>
            <p:spPr bwMode="auto">
              <a:xfrm>
                <a:off x="2467" y="2341"/>
                <a:ext cx="26" cy="35"/>
              </a:xfrm>
              <a:custGeom>
                <a:avLst/>
                <a:gdLst>
                  <a:gd name="T0" fmla="*/ 0 w 524"/>
                  <a:gd name="T1" fmla="*/ 0 h 653"/>
                  <a:gd name="T2" fmla="*/ 0 w 524"/>
                  <a:gd name="T3" fmla="*/ 0 h 653"/>
                  <a:gd name="T4" fmla="*/ 0 w 524"/>
                  <a:gd name="T5" fmla="*/ 0 h 653"/>
                  <a:gd name="T6" fmla="*/ 0 w 524"/>
                  <a:gd name="T7" fmla="*/ 0 h 653"/>
                  <a:gd name="T8" fmla="*/ 0 w 524"/>
                  <a:gd name="T9" fmla="*/ 0 h 653"/>
                  <a:gd name="T10" fmla="*/ 0 w 524"/>
                  <a:gd name="T11" fmla="*/ 0 h 653"/>
                  <a:gd name="T12" fmla="*/ 0 w 524"/>
                  <a:gd name="T13" fmla="*/ 0 h 653"/>
                  <a:gd name="T14" fmla="*/ 0 w 524"/>
                  <a:gd name="T15" fmla="*/ 0 h 653"/>
                  <a:gd name="T16" fmla="*/ 0 w 524"/>
                  <a:gd name="T17" fmla="*/ 0 h 6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4"/>
                  <a:gd name="T28" fmla="*/ 0 h 653"/>
                  <a:gd name="T29" fmla="*/ 524 w 524"/>
                  <a:gd name="T30" fmla="*/ 653 h 6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4" h="653">
                    <a:moveTo>
                      <a:pt x="506" y="171"/>
                    </a:moveTo>
                    <a:cubicBezTo>
                      <a:pt x="489" y="150"/>
                      <a:pt x="456" y="70"/>
                      <a:pt x="404" y="45"/>
                    </a:cubicBezTo>
                    <a:cubicBezTo>
                      <a:pt x="352" y="20"/>
                      <a:pt x="256" y="0"/>
                      <a:pt x="194" y="21"/>
                    </a:cubicBezTo>
                    <a:cubicBezTo>
                      <a:pt x="132" y="42"/>
                      <a:pt x="62" y="102"/>
                      <a:pt x="32" y="171"/>
                    </a:cubicBezTo>
                    <a:cubicBezTo>
                      <a:pt x="2" y="240"/>
                      <a:pt x="0" y="363"/>
                      <a:pt x="14" y="435"/>
                    </a:cubicBezTo>
                    <a:cubicBezTo>
                      <a:pt x="28" y="507"/>
                      <a:pt x="62" y="568"/>
                      <a:pt x="116" y="603"/>
                    </a:cubicBezTo>
                    <a:cubicBezTo>
                      <a:pt x="170" y="638"/>
                      <a:pt x="277" y="653"/>
                      <a:pt x="338" y="645"/>
                    </a:cubicBezTo>
                    <a:cubicBezTo>
                      <a:pt x="399" y="637"/>
                      <a:pt x="451" y="586"/>
                      <a:pt x="482" y="555"/>
                    </a:cubicBezTo>
                    <a:cubicBezTo>
                      <a:pt x="513" y="524"/>
                      <a:pt x="515" y="479"/>
                      <a:pt x="524" y="459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48" name="Line 501"/>
              <p:cNvSpPr>
                <a:spLocks noChangeAspect="1" noChangeShapeType="1"/>
              </p:cNvSpPr>
              <p:nvPr/>
            </p:nvSpPr>
            <p:spPr bwMode="auto">
              <a:xfrm>
                <a:off x="2358" y="2339"/>
                <a:ext cx="0" cy="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49" name="Line 502"/>
              <p:cNvSpPr>
                <a:spLocks noChangeAspect="1" noChangeShapeType="1"/>
              </p:cNvSpPr>
              <p:nvPr/>
            </p:nvSpPr>
            <p:spPr bwMode="auto">
              <a:xfrm>
                <a:off x="2381" y="2339"/>
                <a:ext cx="0" cy="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50" name="Line 503"/>
              <p:cNvSpPr>
                <a:spLocks noChangeAspect="1" noChangeShapeType="1"/>
              </p:cNvSpPr>
              <p:nvPr/>
            </p:nvSpPr>
            <p:spPr bwMode="auto">
              <a:xfrm>
                <a:off x="2358" y="2356"/>
                <a:ext cx="2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51" name="Oval 504"/>
              <p:cNvSpPr>
                <a:spLocks noChangeAspect="1" noChangeArrowheads="1"/>
              </p:cNvSpPr>
              <p:nvPr/>
            </p:nvSpPr>
            <p:spPr bwMode="auto">
              <a:xfrm flipH="1">
                <a:off x="2431" y="2341"/>
                <a:ext cx="22" cy="3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1652" name="Oval 505"/>
              <p:cNvSpPr>
                <a:spLocks noChangeAspect="1" noChangeArrowheads="1"/>
              </p:cNvSpPr>
              <p:nvPr/>
            </p:nvSpPr>
            <p:spPr bwMode="auto">
              <a:xfrm flipH="1">
                <a:off x="2395" y="2341"/>
                <a:ext cx="22" cy="3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1653" name="Line 506"/>
              <p:cNvSpPr>
                <a:spLocks noChangeAspect="1" noChangeShapeType="1"/>
              </p:cNvSpPr>
              <p:nvPr/>
            </p:nvSpPr>
            <p:spPr bwMode="auto">
              <a:xfrm>
                <a:off x="2945" y="2335"/>
                <a:ext cx="0" cy="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54" name="Line 507"/>
              <p:cNvSpPr>
                <a:spLocks noChangeAspect="1" noChangeShapeType="1"/>
              </p:cNvSpPr>
              <p:nvPr/>
            </p:nvSpPr>
            <p:spPr bwMode="auto">
              <a:xfrm>
                <a:off x="2968" y="2335"/>
                <a:ext cx="0" cy="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55" name="Line 508"/>
              <p:cNvSpPr>
                <a:spLocks noChangeAspect="1" noChangeShapeType="1"/>
              </p:cNvSpPr>
              <p:nvPr/>
            </p:nvSpPr>
            <p:spPr bwMode="auto">
              <a:xfrm>
                <a:off x="2945" y="2352"/>
                <a:ext cx="2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56" name="Oval 509"/>
              <p:cNvSpPr>
                <a:spLocks noChangeAspect="1" noChangeArrowheads="1"/>
              </p:cNvSpPr>
              <p:nvPr/>
            </p:nvSpPr>
            <p:spPr bwMode="auto">
              <a:xfrm flipH="1">
                <a:off x="2909" y="2337"/>
                <a:ext cx="22" cy="3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1657" name="Oval 510"/>
              <p:cNvSpPr>
                <a:spLocks noChangeAspect="1" noChangeArrowheads="1"/>
              </p:cNvSpPr>
              <p:nvPr/>
            </p:nvSpPr>
            <p:spPr bwMode="auto">
              <a:xfrm flipH="1">
                <a:off x="2873" y="2337"/>
                <a:ext cx="22" cy="3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1658" name="Freeform 511"/>
              <p:cNvSpPr>
                <a:spLocks noChangeAspect="1"/>
              </p:cNvSpPr>
              <p:nvPr/>
            </p:nvSpPr>
            <p:spPr bwMode="auto">
              <a:xfrm>
                <a:off x="2833" y="2338"/>
                <a:ext cx="26" cy="34"/>
              </a:xfrm>
              <a:custGeom>
                <a:avLst/>
                <a:gdLst>
                  <a:gd name="T0" fmla="*/ 0 w 524"/>
                  <a:gd name="T1" fmla="*/ 0 h 653"/>
                  <a:gd name="T2" fmla="*/ 0 w 524"/>
                  <a:gd name="T3" fmla="*/ 0 h 653"/>
                  <a:gd name="T4" fmla="*/ 0 w 524"/>
                  <a:gd name="T5" fmla="*/ 0 h 653"/>
                  <a:gd name="T6" fmla="*/ 0 w 524"/>
                  <a:gd name="T7" fmla="*/ 0 h 653"/>
                  <a:gd name="T8" fmla="*/ 0 w 524"/>
                  <a:gd name="T9" fmla="*/ 0 h 653"/>
                  <a:gd name="T10" fmla="*/ 0 w 524"/>
                  <a:gd name="T11" fmla="*/ 0 h 653"/>
                  <a:gd name="T12" fmla="*/ 0 w 524"/>
                  <a:gd name="T13" fmla="*/ 0 h 653"/>
                  <a:gd name="T14" fmla="*/ 0 w 524"/>
                  <a:gd name="T15" fmla="*/ 0 h 653"/>
                  <a:gd name="T16" fmla="*/ 0 w 524"/>
                  <a:gd name="T17" fmla="*/ 0 h 6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4"/>
                  <a:gd name="T28" fmla="*/ 0 h 653"/>
                  <a:gd name="T29" fmla="*/ 524 w 524"/>
                  <a:gd name="T30" fmla="*/ 653 h 6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4" h="653">
                    <a:moveTo>
                      <a:pt x="506" y="171"/>
                    </a:moveTo>
                    <a:cubicBezTo>
                      <a:pt x="489" y="150"/>
                      <a:pt x="456" y="70"/>
                      <a:pt x="404" y="45"/>
                    </a:cubicBezTo>
                    <a:cubicBezTo>
                      <a:pt x="352" y="20"/>
                      <a:pt x="256" y="0"/>
                      <a:pt x="194" y="21"/>
                    </a:cubicBezTo>
                    <a:cubicBezTo>
                      <a:pt x="132" y="42"/>
                      <a:pt x="62" y="102"/>
                      <a:pt x="32" y="171"/>
                    </a:cubicBezTo>
                    <a:cubicBezTo>
                      <a:pt x="2" y="240"/>
                      <a:pt x="0" y="363"/>
                      <a:pt x="14" y="435"/>
                    </a:cubicBezTo>
                    <a:cubicBezTo>
                      <a:pt x="28" y="507"/>
                      <a:pt x="62" y="568"/>
                      <a:pt x="116" y="603"/>
                    </a:cubicBezTo>
                    <a:cubicBezTo>
                      <a:pt x="170" y="638"/>
                      <a:pt x="277" y="653"/>
                      <a:pt x="338" y="645"/>
                    </a:cubicBezTo>
                    <a:cubicBezTo>
                      <a:pt x="399" y="637"/>
                      <a:pt x="451" y="586"/>
                      <a:pt x="482" y="555"/>
                    </a:cubicBezTo>
                    <a:cubicBezTo>
                      <a:pt x="513" y="524"/>
                      <a:pt x="515" y="479"/>
                      <a:pt x="524" y="459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59" name="Line 512"/>
              <p:cNvSpPr>
                <a:spLocks noChangeAspect="1" noChangeShapeType="1"/>
              </p:cNvSpPr>
              <p:nvPr/>
            </p:nvSpPr>
            <p:spPr bwMode="auto">
              <a:xfrm flipV="1">
                <a:off x="2920" y="1738"/>
                <a:ext cx="42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ar-SA"/>
              </a:p>
            </p:txBody>
          </p:sp>
          <p:sp>
            <p:nvSpPr>
              <p:cNvPr id="11660" name="Line 513"/>
              <p:cNvSpPr>
                <a:spLocks noChangeAspect="1" noChangeShapeType="1"/>
              </p:cNvSpPr>
              <p:nvPr/>
            </p:nvSpPr>
            <p:spPr bwMode="auto">
              <a:xfrm flipV="1">
                <a:off x="2934" y="1746"/>
                <a:ext cx="42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ar-SA"/>
              </a:p>
            </p:txBody>
          </p:sp>
          <p:sp>
            <p:nvSpPr>
              <p:cNvPr id="11661" name="Freeform 514"/>
              <p:cNvSpPr>
                <a:spLocks noChangeAspect="1"/>
              </p:cNvSpPr>
              <p:nvPr/>
            </p:nvSpPr>
            <p:spPr bwMode="auto">
              <a:xfrm>
                <a:off x="2971" y="1699"/>
                <a:ext cx="26" cy="34"/>
              </a:xfrm>
              <a:custGeom>
                <a:avLst/>
                <a:gdLst>
                  <a:gd name="T0" fmla="*/ 0 w 524"/>
                  <a:gd name="T1" fmla="*/ 0 h 653"/>
                  <a:gd name="T2" fmla="*/ 0 w 524"/>
                  <a:gd name="T3" fmla="*/ 0 h 653"/>
                  <a:gd name="T4" fmla="*/ 0 w 524"/>
                  <a:gd name="T5" fmla="*/ 0 h 653"/>
                  <a:gd name="T6" fmla="*/ 0 w 524"/>
                  <a:gd name="T7" fmla="*/ 0 h 653"/>
                  <a:gd name="T8" fmla="*/ 0 w 524"/>
                  <a:gd name="T9" fmla="*/ 0 h 653"/>
                  <a:gd name="T10" fmla="*/ 0 w 524"/>
                  <a:gd name="T11" fmla="*/ 0 h 653"/>
                  <a:gd name="T12" fmla="*/ 0 w 524"/>
                  <a:gd name="T13" fmla="*/ 0 h 653"/>
                  <a:gd name="T14" fmla="*/ 0 w 524"/>
                  <a:gd name="T15" fmla="*/ 0 h 653"/>
                  <a:gd name="T16" fmla="*/ 0 w 524"/>
                  <a:gd name="T17" fmla="*/ 0 h 6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4"/>
                  <a:gd name="T28" fmla="*/ 0 h 653"/>
                  <a:gd name="T29" fmla="*/ 524 w 524"/>
                  <a:gd name="T30" fmla="*/ 653 h 6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4" h="653">
                    <a:moveTo>
                      <a:pt x="506" y="171"/>
                    </a:moveTo>
                    <a:cubicBezTo>
                      <a:pt x="489" y="150"/>
                      <a:pt x="456" y="70"/>
                      <a:pt x="404" y="45"/>
                    </a:cubicBezTo>
                    <a:cubicBezTo>
                      <a:pt x="352" y="20"/>
                      <a:pt x="256" y="0"/>
                      <a:pt x="194" y="21"/>
                    </a:cubicBezTo>
                    <a:cubicBezTo>
                      <a:pt x="132" y="42"/>
                      <a:pt x="62" y="102"/>
                      <a:pt x="32" y="171"/>
                    </a:cubicBezTo>
                    <a:cubicBezTo>
                      <a:pt x="2" y="240"/>
                      <a:pt x="0" y="363"/>
                      <a:pt x="14" y="435"/>
                    </a:cubicBezTo>
                    <a:cubicBezTo>
                      <a:pt x="28" y="507"/>
                      <a:pt x="62" y="568"/>
                      <a:pt x="116" y="603"/>
                    </a:cubicBezTo>
                    <a:cubicBezTo>
                      <a:pt x="170" y="638"/>
                      <a:pt x="277" y="653"/>
                      <a:pt x="338" y="645"/>
                    </a:cubicBezTo>
                    <a:cubicBezTo>
                      <a:pt x="399" y="637"/>
                      <a:pt x="451" y="586"/>
                      <a:pt x="482" y="555"/>
                    </a:cubicBezTo>
                    <a:cubicBezTo>
                      <a:pt x="513" y="524"/>
                      <a:pt x="515" y="479"/>
                      <a:pt x="524" y="459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62" name="Line 515"/>
              <p:cNvSpPr>
                <a:spLocks noChangeAspect="1" noChangeShapeType="1"/>
              </p:cNvSpPr>
              <p:nvPr/>
            </p:nvSpPr>
            <p:spPr bwMode="auto">
              <a:xfrm>
                <a:off x="3011" y="1697"/>
                <a:ext cx="0" cy="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63" name="Line 516"/>
              <p:cNvSpPr>
                <a:spLocks noChangeAspect="1" noChangeShapeType="1"/>
              </p:cNvSpPr>
              <p:nvPr/>
            </p:nvSpPr>
            <p:spPr bwMode="auto">
              <a:xfrm>
                <a:off x="3034" y="1697"/>
                <a:ext cx="0" cy="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64" name="Line 517"/>
              <p:cNvSpPr>
                <a:spLocks noChangeAspect="1" noChangeShapeType="1"/>
              </p:cNvSpPr>
              <p:nvPr/>
            </p:nvSpPr>
            <p:spPr bwMode="auto">
              <a:xfrm>
                <a:off x="3011" y="1714"/>
                <a:ext cx="2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65" name="Freeform 518"/>
              <p:cNvSpPr>
                <a:spLocks noChangeAspect="1"/>
              </p:cNvSpPr>
              <p:nvPr/>
            </p:nvSpPr>
            <p:spPr bwMode="auto">
              <a:xfrm>
                <a:off x="3042" y="1724"/>
                <a:ext cx="20" cy="23"/>
              </a:xfrm>
              <a:custGeom>
                <a:avLst/>
                <a:gdLst>
                  <a:gd name="T0" fmla="*/ 1 w 39"/>
                  <a:gd name="T1" fmla="*/ 0 h 47"/>
                  <a:gd name="T2" fmla="*/ 1 w 39"/>
                  <a:gd name="T3" fmla="*/ 0 h 47"/>
                  <a:gd name="T4" fmla="*/ 1 w 39"/>
                  <a:gd name="T5" fmla="*/ 0 h 47"/>
                  <a:gd name="T6" fmla="*/ 1 w 39"/>
                  <a:gd name="T7" fmla="*/ 0 h 47"/>
                  <a:gd name="T8" fmla="*/ 1 w 39"/>
                  <a:gd name="T9" fmla="*/ 0 h 47"/>
                  <a:gd name="T10" fmla="*/ 1 w 39"/>
                  <a:gd name="T11" fmla="*/ 0 h 47"/>
                  <a:gd name="T12" fmla="*/ 1 w 39"/>
                  <a:gd name="T13" fmla="*/ 0 h 47"/>
                  <a:gd name="T14" fmla="*/ 1 w 39"/>
                  <a:gd name="T15" fmla="*/ 0 h 47"/>
                  <a:gd name="T16" fmla="*/ 1 w 39"/>
                  <a:gd name="T17" fmla="*/ 0 h 47"/>
                  <a:gd name="T18" fmla="*/ 1 w 39"/>
                  <a:gd name="T19" fmla="*/ 0 h 4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47"/>
                  <a:gd name="T32" fmla="*/ 39 w 39"/>
                  <a:gd name="T33" fmla="*/ 47 h 4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47">
                    <a:moveTo>
                      <a:pt x="4" y="12"/>
                    </a:moveTo>
                    <a:cubicBezTo>
                      <a:pt x="4" y="10"/>
                      <a:pt x="5" y="8"/>
                      <a:pt x="6" y="6"/>
                    </a:cubicBezTo>
                    <a:cubicBezTo>
                      <a:pt x="8" y="4"/>
                      <a:pt x="11" y="1"/>
                      <a:pt x="14" y="1"/>
                    </a:cubicBezTo>
                    <a:cubicBezTo>
                      <a:pt x="16" y="0"/>
                      <a:pt x="20" y="1"/>
                      <a:pt x="23" y="2"/>
                    </a:cubicBezTo>
                    <a:cubicBezTo>
                      <a:pt x="25" y="3"/>
                      <a:pt x="28" y="4"/>
                      <a:pt x="30" y="6"/>
                    </a:cubicBezTo>
                    <a:cubicBezTo>
                      <a:pt x="32" y="8"/>
                      <a:pt x="33" y="11"/>
                      <a:pt x="32" y="14"/>
                    </a:cubicBezTo>
                    <a:cubicBezTo>
                      <a:pt x="32" y="17"/>
                      <a:pt x="32" y="20"/>
                      <a:pt x="27" y="24"/>
                    </a:cubicBezTo>
                    <a:cubicBezTo>
                      <a:pt x="23" y="28"/>
                      <a:pt x="11" y="36"/>
                      <a:pt x="8" y="39"/>
                    </a:cubicBezTo>
                    <a:cubicBezTo>
                      <a:pt x="4" y="43"/>
                      <a:pt x="0" y="46"/>
                      <a:pt x="5" y="47"/>
                    </a:cubicBezTo>
                    <a:lnTo>
                      <a:pt x="39" y="47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666" name="Line 519"/>
              <p:cNvSpPr>
                <a:spLocks noChangeAspect="1" noChangeShapeType="1"/>
              </p:cNvSpPr>
              <p:nvPr/>
            </p:nvSpPr>
            <p:spPr bwMode="auto">
              <a:xfrm>
                <a:off x="2730" y="1904"/>
                <a:ext cx="0" cy="1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1667" name="Line 520"/>
              <p:cNvSpPr>
                <a:spLocks noChangeAspect="1" noChangeShapeType="1"/>
              </p:cNvSpPr>
              <p:nvPr/>
            </p:nvSpPr>
            <p:spPr bwMode="auto">
              <a:xfrm rot="5400000">
                <a:off x="2730" y="1904"/>
                <a:ext cx="0" cy="1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1668" name="Freeform 521"/>
              <p:cNvSpPr>
                <a:spLocks noChangeAspect="1"/>
              </p:cNvSpPr>
              <p:nvPr/>
            </p:nvSpPr>
            <p:spPr bwMode="auto">
              <a:xfrm>
                <a:off x="2701" y="1901"/>
                <a:ext cx="13" cy="23"/>
              </a:xfrm>
              <a:custGeom>
                <a:avLst/>
                <a:gdLst>
                  <a:gd name="T0" fmla="*/ 0 w 371"/>
                  <a:gd name="T1" fmla="*/ 0 h 649"/>
                  <a:gd name="T2" fmla="*/ 0 w 371"/>
                  <a:gd name="T3" fmla="*/ 0 h 649"/>
                  <a:gd name="T4" fmla="*/ 0 w 371"/>
                  <a:gd name="T5" fmla="*/ 0 h 649"/>
                  <a:gd name="T6" fmla="*/ 0 w 371"/>
                  <a:gd name="T7" fmla="*/ 0 h 649"/>
                  <a:gd name="T8" fmla="*/ 0 w 371"/>
                  <a:gd name="T9" fmla="*/ 0 h 649"/>
                  <a:gd name="T10" fmla="*/ 0 w 371"/>
                  <a:gd name="T11" fmla="*/ 0 h 649"/>
                  <a:gd name="T12" fmla="*/ 0 w 371"/>
                  <a:gd name="T13" fmla="*/ 0 h 649"/>
                  <a:gd name="T14" fmla="*/ 0 w 371"/>
                  <a:gd name="T15" fmla="*/ 0 h 649"/>
                  <a:gd name="T16" fmla="*/ 0 w 371"/>
                  <a:gd name="T17" fmla="*/ 0 h 649"/>
                  <a:gd name="T18" fmla="*/ 0 w 371"/>
                  <a:gd name="T19" fmla="*/ 0 h 649"/>
                  <a:gd name="T20" fmla="*/ 0 w 371"/>
                  <a:gd name="T21" fmla="*/ 0 h 649"/>
                  <a:gd name="T22" fmla="*/ 0 w 371"/>
                  <a:gd name="T23" fmla="*/ 0 h 649"/>
                  <a:gd name="T24" fmla="*/ 0 w 371"/>
                  <a:gd name="T25" fmla="*/ 0 h 649"/>
                  <a:gd name="T26" fmla="*/ 0 w 371"/>
                  <a:gd name="T27" fmla="*/ 0 h 649"/>
                  <a:gd name="T28" fmla="*/ 0 w 371"/>
                  <a:gd name="T29" fmla="*/ 0 h 64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71"/>
                  <a:gd name="T46" fmla="*/ 0 h 649"/>
                  <a:gd name="T47" fmla="*/ 371 w 371"/>
                  <a:gd name="T48" fmla="*/ 649 h 64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71" h="649">
                    <a:moveTo>
                      <a:pt x="13" y="145"/>
                    </a:moveTo>
                    <a:cubicBezTo>
                      <a:pt x="19" y="131"/>
                      <a:pt x="27" y="86"/>
                      <a:pt x="49" y="62"/>
                    </a:cubicBezTo>
                    <a:cubicBezTo>
                      <a:pt x="71" y="38"/>
                      <a:pt x="107" y="8"/>
                      <a:pt x="145" y="4"/>
                    </a:cubicBezTo>
                    <a:cubicBezTo>
                      <a:pt x="183" y="0"/>
                      <a:pt x="248" y="10"/>
                      <a:pt x="279" y="36"/>
                    </a:cubicBezTo>
                    <a:cubicBezTo>
                      <a:pt x="310" y="62"/>
                      <a:pt x="334" y="121"/>
                      <a:pt x="333" y="158"/>
                    </a:cubicBezTo>
                    <a:cubicBezTo>
                      <a:pt x="332" y="195"/>
                      <a:pt x="295" y="238"/>
                      <a:pt x="275" y="260"/>
                    </a:cubicBezTo>
                    <a:cubicBezTo>
                      <a:pt x="255" y="282"/>
                      <a:pt x="234" y="286"/>
                      <a:pt x="211" y="292"/>
                    </a:cubicBezTo>
                    <a:cubicBezTo>
                      <a:pt x="188" y="298"/>
                      <a:pt x="125" y="295"/>
                      <a:pt x="135" y="298"/>
                    </a:cubicBezTo>
                    <a:cubicBezTo>
                      <a:pt x="145" y="301"/>
                      <a:pt x="234" y="296"/>
                      <a:pt x="269" y="311"/>
                    </a:cubicBezTo>
                    <a:cubicBezTo>
                      <a:pt x="304" y="326"/>
                      <a:pt x="328" y="357"/>
                      <a:pt x="343" y="388"/>
                    </a:cubicBezTo>
                    <a:cubicBezTo>
                      <a:pt x="358" y="419"/>
                      <a:pt x="371" y="461"/>
                      <a:pt x="362" y="497"/>
                    </a:cubicBezTo>
                    <a:cubicBezTo>
                      <a:pt x="353" y="533"/>
                      <a:pt x="327" y="582"/>
                      <a:pt x="292" y="606"/>
                    </a:cubicBezTo>
                    <a:cubicBezTo>
                      <a:pt x="257" y="630"/>
                      <a:pt x="194" y="649"/>
                      <a:pt x="151" y="644"/>
                    </a:cubicBezTo>
                    <a:cubicBezTo>
                      <a:pt x="108" y="639"/>
                      <a:pt x="61" y="598"/>
                      <a:pt x="36" y="574"/>
                    </a:cubicBezTo>
                    <a:cubicBezTo>
                      <a:pt x="11" y="550"/>
                      <a:pt x="7" y="513"/>
                      <a:pt x="0" y="497"/>
                    </a:cubicBezTo>
                  </a:path>
                </a:pathLst>
              </a:cu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11272" name="Group 522"/>
            <p:cNvGrpSpPr>
              <a:grpSpLocks/>
            </p:cNvGrpSpPr>
            <p:nvPr/>
          </p:nvGrpSpPr>
          <p:grpSpPr bwMode="auto">
            <a:xfrm>
              <a:off x="1680" y="1200"/>
              <a:ext cx="1216" cy="1215"/>
              <a:chOff x="3905" y="1195"/>
              <a:chExt cx="1216" cy="1215"/>
            </a:xfrm>
          </p:grpSpPr>
          <p:sp>
            <p:nvSpPr>
              <p:cNvPr id="11403" name="Freeform 523"/>
              <p:cNvSpPr>
                <a:spLocks noChangeAspect="1"/>
              </p:cNvSpPr>
              <p:nvPr/>
            </p:nvSpPr>
            <p:spPr bwMode="auto">
              <a:xfrm>
                <a:off x="4299" y="1929"/>
                <a:ext cx="21" cy="34"/>
              </a:xfrm>
              <a:custGeom>
                <a:avLst/>
                <a:gdLst>
                  <a:gd name="T0" fmla="*/ 0 w 384"/>
                  <a:gd name="T1" fmla="*/ 0 h 612"/>
                  <a:gd name="T2" fmla="*/ 0 w 384"/>
                  <a:gd name="T3" fmla="*/ 0 h 612"/>
                  <a:gd name="T4" fmla="*/ 0 w 384"/>
                  <a:gd name="T5" fmla="*/ 0 h 612"/>
                  <a:gd name="T6" fmla="*/ 0 60000 65536"/>
                  <a:gd name="T7" fmla="*/ 0 60000 65536"/>
                  <a:gd name="T8" fmla="*/ 0 60000 65536"/>
                  <a:gd name="T9" fmla="*/ 0 w 384"/>
                  <a:gd name="T10" fmla="*/ 0 h 612"/>
                  <a:gd name="T11" fmla="*/ 384 w 384"/>
                  <a:gd name="T12" fmla="*/ 612 h 6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4" h="612">
                    <a:moveTo>
                      <a:pt x="384" y="0"/>
                    </a:moveTo>
                    <a:lnTo>
                      <a:pt x="0" y="0"/>
                    </a:lnTo>
                    <a:lnTo>
                      <a:pt x="0" y="612"/>
                    </a:lnTo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04" name="Line 524"/>
              <p:cNvSpPr>
                <a:spLocks noChangeAspect="1" noChangeShapeType="1"/>
              </p:cNvSpPr>
              <p:nvPr/>
            </p:nvSpPr>
            <p:spPr bwMode="auto">
              <a:xfrm flipH="1">
                <a:off x="4299" y="1945"/>
                <a:ext cx="18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05" name="Freeform 525"/>
              <p:cNvSpPr>
                <a:spLocks noChangeAspect="1"/>
              </p:cNvSpPr>
              <p:nvPr/>
            </p:nvSpPr>
            <p:spPr bwMode="auto">
              <a:xfrm>
                <a:off x="4326" y="1938"/>
                <a:ext cx="19" cy="25"/>
              </a:xfrm>
              <a:custGeom>
                <a:avLst/>
                <a:gdLst>
                  <a:gd name="T0" fmla="*/ 0 w 368"/>
                  <a:gd name="T1" fmla="*/ 0 h 465"/>
                  <a:gd name="T2" fmla="*/ 0 w 368"/>
                  <a:gd name="T3" fmla="*/ 0 h 465"/>
                  <a:gd name="T4" fmla="*/ 0 w 368"/>
                  <a:gd name="T5" fmla="*/ 0 h 465"/>
                  <a:gd name="T6" fmla="*/ 0 w 368"/>
                  <a:gd name="T7" fmla="*/ 0 h 465"/>
                  <a:gd name="T8" fmla="*/ 0 w 368"/>
                  <a:gd name="T9" fmla="*/ 0 h 465"/>
                  <a:gd name="T10" fmla="*/ 0 w 368"/>
                  <a:gd name="T11" fmla="*/ 0 h 465"/>
                  <a:gd name="T12" fmla="*/ 0 w 368"/>
                  <a:gd name="T13" fmla="*/ 0 h 465"/>
                  <a:gd name="T14" fmla="*/ 0 w 368"/>
                  <a:gd name="T15" fmla="*/ 0 h 465"/>
                  <a:gd name="T16" fmla="*/ 0 w 368"/>
                  <a:gd name="T17" fmla="*/ 0 h 465"/>
                  <a:gd name="T18" fmla="*/ 0 w 368"/>
                  <a:gd name="T19" fmla="*/ 0 h 46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8"/>
                  <a:gd name="T31" fmla="*/ 0 h 465"/>
                  <a:gd name="T32" fmla="*/ 368 w 368"/>
                  <a:gd name="T33" fmla="*/ 465 h 46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8" h="465">
                    <a:moveTo>
                      <a:pt x="350" y="344"/>
                    </a:moveTo>
                    <a:cubicBezTo>
                      <a:pt x="334" y="362"/>
                      <a:pt x="288" y="429"/>
                      <a:pt x="248" y="446"/>
                    </a:cubicBezTo>
                    <a:cubicBezTo>
                      <a:pt x="208" y="463"/>
                      <a:pt x="148" y="465"/>
                      <a:pt x="110" y="446"/>
                    </a:cubicBezTo>
                    <a:cubicBezTo>
                      <a:pt x="72" y="427"/>
                      <a:pt x="35" y="386"/>
                      <a:pt x="20" y="332"/>
                    </a:cubicBezTo>
                    <a:cubicBezTo>
                      <a:pt x="5" y="278"/>
                      <a:pt x="0" y="175"/>
                      <a:pt x="20" y="122"/>
                    </a:cubicBezTo>
                    <a:cubicBezTo>
                      <a:pt x="40" y="69"/>
                      <a:pt x="96" y="28"/>
                      <a:pt x="140" y="14"/>
                    </a:cubicBezTo>
                    <a:cubicBezTo>
                      <a:pt x="184" y="0"/>
                      <a:pt x="248" y="19"/>
                      <a:pt x="284" y="38"/>
                    </a:cubicBezTo>
                    <a:cubicBezTo>
                      <a:pt x="320" y="57"/>
                      <a:pt x="342" y="97"/>
                      <a:pt x="356" y="128"/>
                    </a:cubicBezTo>
                    <a:lnTo>
                      <a:pt x="368" y="224"/>
                    </a:lnTo>
                    <a:lnTo>
                      <a:pt x="8" y="224"/>
                    </a:lnTo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06" name="Line 526"/>
              <p:cNvSpPr>
                <a:spLocks noChangeAspect="1" noChangeShapeType="1"/>
              </p:cNvSpPr>
              <p:nvPr/>
            </p:nvSpPr>
            <p:spPr bwMode="auto">
              <a:xfrm rot="19932133" flipH="1">
                <a:off x="4145" y="1807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07" name="Line 527"/>
              <p:cNvSpPr>
                <a:spLocks noChangeAspect="1" noChangeShapeType="1"/>
              </p:cNvSpPr>
              <p:nvPr/>
            </p:nvSpPr>
            <p:spPr bwMode="auto">
              <a:xfrm rot="15672133" flipH="1">
                <a:off x="4188" y="1855"/>
                <a:ext cx="0" cy="5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08" name="Line 528"/>
              <p:cNvSpPr>
                <a:spLocks noChangeAspect="1" noChangeShapeType="1"/>
              </p:cNvSpPr>
              <p:nvPr/>
            </p:nvSpPr>
            <p:spPr bwMode="auto">
              <a:xfrm rot="11352133" flipH="1">
                <a:off x="4251" y="1791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09" name="Line 529"/>
              <p:cNvSpPr>
                <a:spLocks noChangeAspect="1" noChangeShapeType="1"/>
              </p:cNvSpPr>
              <p:nvPr/>
            </p:nvSpPr>
            <p:spPr bwMode="auto">
              <a:xfrm rot="7092133" flipH="1">
                <a:off x="4221" y="1731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10" name="Line 530"/>
              <p:cNvSpPr>
                <a:spLocks noChangeAspect="1" noChangeShapeType="1"/>
              </p:cNvSpPr>
              <p:nvPr/>
            </p:nvSpPr>
            <p:spPr bwMode="auto">
              <a:xfrm rot="2712133" flipH="1">
                <a:off x="4156" y="1742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11" name="Line 531"/>
              <p:cNvSpPr>
                <a:spLocks noChangeAspect="1" noChangeShapeType="1"/>
              </p:cNvSpPr>
              <p:nvPr/>
            </p:nvSpPr>
            <p:spPr bwMode="auto">
              <a:xfrm rot="7092133" flipH="1">
                <a:off x="4215" y="1759"/>
                <a:ext cx="0" cy="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12" name="Line 532"/>
              <p:cNvSpPr>
                <a:spLocks noChangeAspect="1" noChangeShapeType="1"/>
              </p:cNvSpPr>
              <p:nvPr/>
            </p:nvSpPr>
            <p:spPr bwMode="auto">
              <a:xfrm rot="19932133" flipH="1">
                <a:off x="4161" y="1814"/>
                <a:ext cx="0" cy="5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13" name="Freeform 533"/>
              <p:cNvSpPr>
                <a:spLocks noChangeAspect="1"/>
              </p:cNvSpPr>
              <p:nvPr/>
            </p:nvSpPr>
            <p:spPr bwMode="auto">
              <a:xfrm>
                <a:off x="4224" y="1853"/>
                <a:ext cx="23" cy="37"/>
              </a:xfrm>
              <a:custGeom>
                <a:avLst/>
                <a:gdLst>
                  <a:gd name="T0" fmla="*/ 0 w 42"/>
                  <a:gd name="T1" fmla="*/ 1 h 74"/>
                  <a:gd name="T2" fmla="*/ 0 w 42"/>
                  <a:gd name="T3" fmla="*/ 1 h 74"/>
                  <a:gd name="T4" fmla="*/ 1 w 42"/>
                  <a:gd name="T5" fmla="*/ 1 h 74"/>
                  <a:gd name="T6" fmla="*/ 1 w 42"/>
                  <a:gd name="T7" fmla="*/ 0 h 7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"/>
                  <a:gd name="T13" fmla="*/ 0 h 74"/>
                  <a:gd name="T14" fmla="*/ 42 w 42"/>
                  <a:gd name="T15" fmla="*/ 74 h 7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" h="74">
                    <a:moveTo>
                      <a:pt x="0" y="74"/>
                    </a:moveTo>
                    <a:lnTo>
                      <a:pt x="0" y="6"/>
                    </a:lnTo>
                    <a:lnTo>
                      <a:pt x="41" y="69"/>
                    </a:lnTo>
                    <a:lnTo>
                      <a:pt x="4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14" name="Line 534"/>
              <p:cNvSpPr>
                <a:spLocks noChangeAspect="1" noChangeShapeType="1"/>
              </p:cNvSpPr>
              <p:nvPr/>
            </p:nvSpPr>
            <p:spPr bwMode="auto">
              <a:xfrm rot="3732133" flipH="1">
                <a:off x="4423" y="1735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15" name="Line 535"/>
              <p:cNvSpPr>
                <a:spLocks noChangeAspect="1" noChangeShapeType="1"/>
              </p:cNvSpPr>
              <p:nvPr/>
            </p:nvSpPr>
            <p:spPr bwMode="auto">
              <a:xfrm rot="21072133" flipH="1">
                <a:off x="4391" y="1792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16" name="Line 536"/>
              <p:cNvSpPr>
                <a:spLocks noChangeAspect="1" noChangeShapeType="1"/>
              </p:cNvSpPr>
              <p:nvPr/>
            </p:nvSpPr>
            <p:spPr bwMode="auto">
              <a:xfrm rot="16752133" flipH="1">
                <a:off x="4454" y="1856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17" name="Line 537"/>
              <p:cNvSpPr>
                <a:spLocks noChangeAspect="1" noChangeShapeType="1"/>
              </p:cNvSpPr>
              <p:nvPr/>
            </p:nvSpPr>
            <p:spPr bwMode="auto">
              <a:xfrm rot="12492133" flipH="1">
                <a:off x="4499" y="1811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18" name="Line 538"/>
              <p:cNvSpPr>
                <a:spLocks noChangeAspect="1" noChangeShapeType="1"/>
              </p:cNvSpPr>
              <p:nvPr/>
            </p:nvSpPr>
            <p:spPr bwMode="auto">
              <a:xfrm rot="8112133" flipH="1">
                <a:off x="4489" y="1745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19" name="Freeform 539"/>
              <p:cNvSpPr>
                <a:spLocks noChangeAspect="1"/>
              </p:cNvSpPr>
              <p:nvPr/>
            </p:nvSpPr>
            <p:spPr bwMode="auto">
              <a:xfrm>
                <a:off x="4394" y="1854"/>
                <a:ext cx="23" cy="37"/>
              </a:xfrm>
              <a:custGeom>
                <a:avLst/>
                <a:gdLst>
                  <a:gd name="T0" fmla="*/ 0 w 42"/>
                  <a:gd name="T1" fmla="*/ 1 h 74"/>
                  <a:gd name="T2" fmla="*/ 0 w 42"/>
                  <a:gd name="T3" fmla="*/ 1 h 74"/>
                  <a:gd name="T4" fmla="*/ 1 w 42"/>
                  <a:gd name="T5" fmla="*/ 1 h 74"/>
                  <a:gd name="T6" fmla="*/ 1 w 42"/>
                  <a:gd name="T7" fmla="*/ 0 h 7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"/>
                  <a:gd name="T13" fmla="*/ 0 h 74"/>
                  <a:gd name="T14" fmla="*/ 42 w 42"/>
                  <a:gd name="T15" fmla="*/ 74 h 7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" h="74">
                    <a:moveTo>
                      <a:pt x="0" y="74"/>
                    </a:moveTo>
                    <a:lnTo>
                      <a:pt x="0" y="6"/>
                    </a:lnTo>
                    <a:lnTo>
                      <a:pt x="41" y="69"/>
                    </a:lnTo>
                    <a:lnTo>
                      <a:pt x="4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20" name="Line 540"/>
              <p:cNvSpPr>
                <a:spLocks noChangeAspect="1" noChangeShapeType="1"/>
              </p:cNvSpPr>
              <p:nvPr/>
            </p:nvSpPr>
            <p:spPr bwMode="auto">
              <a:xfrm rot="9132133" flipH="1">
                <a:off x="4500" y="2009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21" name="Line 541"/>
              <p:cNvSpPr>
                <a:spLocks noChangeAspect="1" noChangeShapeType="1"/>
              </p:cNvSpPr>
              <p:nvPr/>
            </p:nvSpPr>
            <p:spPr bwMode="auto">
              <a:xfrm rot="4872133" flipH="1">
                <a:off x="4457" y="1991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22" name="Line 542"/>
              <p:cNvSpPr>
                <a:spLocks noChangeAspect="1" noChangeShapeType="1"/>
              </p:cNvSpPr>
              <p:nvPr/>
            </p:nvSpPr>
            <p:spPr bwMode="auto">
              <a:xfrm rot="552133" flipH="1">
                <a:off x="4394" y="2054"/>
                <a:ext cx="0" cy="5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23" name="Line 543"/>
              <p:cNvSpPr>
                <a:spLocks noChangeAspect="1" noChangeShapeType="1"/>
              </p:cNvSpPr>
              <p:nvPr/>
            </p:nvSpPr>
            <p:spPr bwMode="auto">
              <a:xfrm rot="17892133" flipH="1">
                <a:off x="4423" y="2085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24" name="Line 544"/>
              <p:cNvSpPr>
                <a:spLocks noChangeAspect="1" noChangeShapeType="1"/>
              </p:cNvSpPr>
              <p:nvPr/>
            </p:nvSpPr>
            <p:spPr bwMode="auto">
              <a:xfrm rot="13512133" flipH="1">
                <a:off x="4489" y="2074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25" name="Freeform 545"/>
              <p:cNvSpPr>
                <a:spLocks noChangeAspect="1"/>
              </p:cNvSpPr>
              <p:nvPr/>
            </p:nvSpPr>
            <p:spPr bwMode="auto">
              <a:xfrm rot="10800000">
                <a:off x="4397" y="2008"/>
                <a:ext cx="23" cy="37"/>
              </a:xfrm>
              <a:custGeom>
                <a:avLst/>
                <a:gdLst>
                  <a:gd name="T0" fmla="*/ 0 w 42"/>
                  <a:gd name="T1" fmla="*/ 1 h 74"/>
                  <a:gd name="T2" fmla="*/ 0 w 42"/>
                  <a:gd name="T3" fmla="*/ 1 h 74"/>
                  <a:gd name="T4" fmla="*/ 1 w 42"/>
                  <a:gd name="T5" fmla="*/ 1 h 74"/>
                  <a:gd name="T6" fmla="*/ 1 w 42"/>
                  <a:gd name="T7" fmla="*/ 0 h 7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"/>
                  <a:gd name="T13" fmla="*/ 0 h 74"/>
                  <a:gd name="T14" fmla="*/ 42 w 42"/>
                  <a:gd name="T15" fmla="*/ 74 h 7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" h="74">
                    <a:moveTo>
                      <a:pt x="0" y="74"/>
                    </a:moveTo>
                    <a:lnTo>
                      <a:pt x="0" y="6"/>
                    </a:lnTo>
                    <a:lnTo>
                      <a:pt x="41" y="69"/>
                    </a:lnTo>
                    <a:lnTo>
                      <a:pt x="4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26" name="Line 546"/>
              <p:cNvSpPr>
                <a:spLocks noChangeAspect="1" noChangeShapeType="1"/>
              </p:cNvSpPr>
              <p:nvPr/>
            </p:nvSpPr>
            <p:spPr bwMode="auto">
              <a:xfrm rot="14532133" flipH="1">
                <a:off x="4221" y="2086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27" name="Line 547"/>
              <p:cNvSpPr>
                <a:spLocks noChangeAspect="1" noChangeShapeType="1"/>
              </p:cNvSpPr>
              <p:nvPr/>
            </p:nvSpPr>
            <p:spPr bwMode="auto">
              <a:xfrm rot="10272133" flipH="1">
                <a:off x="4253" y="2059"/>
                <a:ext cx="0" cy="5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28" name="Line 548"/>
              <p:cNvSpPr>
                <a:spLocks noChangeAspect="1" noChangeShapeType="1"/>
              </p:cNvSpPr>
              <p:nvPr/>
            </p:nvSpPr>
            <p:spPr bwMode="auto">
              <a:xfrm rot="5952133" flipH="1">
                <a:off x="4190" y="1994"/>
                <a:ext cx="0" cy="5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29" name="Line 549"/>
              <p:cNvSpPr>
                <a:spLocks noChangeAspect="1" noChangeShapeType="1"/>
              </p:cNvSpPr>
              <p:nvPr/>
            </p:nvSpPr>
            <p:spPr bwMode="auto">
              <a:xfrm rot="1692133" flipH="1">
                <a:off x="4145" y="2012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30" name="Line 550"/>
              <p:cNvSpPr>
                <a:spLocks noChangeAspect="1" noChangeShapeType="1"/>
              </p:cNvSpPr>
              <p:nvPr/>
            </p:nvSpPr>
            <p:spPr bwMode="auto">
              <a:xfrm rot="18912133" flipH="1">
                <a:off x="4155" y="2076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31" name="Freeform 551"/>
              <p:cNvSpPr>
                <a:spLocks noChangeAspect="1"/>
              </p:cNvSpPr>
              <p:nvPr/>
            </p:nvSpPr>
            <p:spPr bwMode="auto">
              <a:xfrm rot="10800000">
                <a:off x="4225" y="2014"/>
                <a:ext cx="23" cy="37"/>
              </a:xfrm>
              <a:custGeom>
                <a:avLst/>
                <a:gdLst>
                  <a:gd name="T0" fmla="*/ 0 w 42"/>
                  <a:gd name="T1" fmla="*/ 1 h 74"/>
                  <a:gd name="T2" fmla="*/ 0 w 42"/>
                  <a:gd name="T3" fmla="*/ 1 h 74"/>
                  <a:gd name="T4" fmla="*/ 1 w 42"/>
                  <a:gd name="T5" fmla="*/ 1 h 74"/>
                  <a:gd name="T6" fmla="*/ 1 w 42"/>
                  <a:gd name="T7" fmla="*/ 0 h 7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"/>
                  <a:gd name="T13" fmla="*/ 0 h 74"/>
                  <a:gd name="T14" fmla="*/ 42 w 42"/>
                  <a:gd name="T15" fmla="*/ 74 h 7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" h="74">
                    <a:moveTo>
                      <a:pt x="0" y="74"/>
                    </a:moveTo>
                    <a:lnTo>
                      <a:pt x="0" y="6"/>
                    </a:lnTo>
                    <a:lnTo>
                      <a:pt x="41" y="69"/>
                    </a:lnTo>
                    <a:lnTo>
                      <a:pt x="4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32" name="Line 552"/>
              <p:cNvSpPr>
                <a:spLocks noChangeAspect="1" noChangeShapeType="1"/>
              </p:cNvSpPr>
              <p:nvPr/>
            </p:nvSpPr>
            <p:spPr bwMode="auto">
              <a:xfrm rot="2178720" flipV="1">
                <a:off x="4505" y="1942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33" name="Line 553"/>
              <p:cNvSpPr>
                <a:spLocks noChangeAspect="1" noChangeShapeType="1"/>
              </p:cNvSpPr>
              <p:nvPr/>
            </p:nvSpPr>
            <p:spPr bwMode="auto">
              <a:xfrm rot="19398720" flipV="1">
                <a:off x="4505" y="1876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34" name="Line 554"/>
              <p:cNvSpPr>
                <a:spLocks noChangeAspect="1" noChangeShapeType="1"/>
              </p:cNvSpPr>
              <p:nvPr/>
            </p:nvSpPr>
            <p:spPr bwMode="auto">
              <a:xfrm rot="2178720" flipV="1">
                <a:off x="4492" y="1948"/>
                <a:ext cx="0" cy="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35" name="Line 555"/>
              <p:cNvSpPr>
                <a:spLocks noChangeAspect="1" noChangeShapeType="1"/>
              </p:cNvSpPr>
              <p:nvPr/>
            </p:nvSpPr>
            <p:spPr bwMode="auto">
              <a:xfrm rot="19421858" flipH="1">
                <a:off x="4138" y="1942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36" name="Line 556"/>
              <p:cNvSpPr>
                <a:spLocks noChangeAspect="1" noChangeShapeType="1"/>
              </p:cNvSpPr>
              <p:nvPr/>
            </p:nvSpPr>
            <p:spPr bwMode="auto">
              <a:xfrm rot="2201858" flipH="1">
                <a:off x="4139" y="1876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37" name="Line 557"/>
              <p:cNvSpPr>
                <a:spLocks noChangeAspect="1" noChangeShapeType="1"/>
              </p:cNvSpPr>
              <p:nvPr/>
            </p:nvSpPr>
            <p:spPr bwMode="auto">
              <a:xfrm rot="19421858" flipH="1">
                <a:off x="4153" y="1947"/>
                <a:ext cx="0" cy="5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38" name="Line 558"/>
              <p:cNvSpPr>
                <a:spLocks noChangeAspect="1" noChangeShapeType="1"/>
              </p:cNvSpPr>
              <p:nvPr/>
            </p:nvSpPr>
            <p:spPr bwMode="auto">
              <a:xfrm rot="13998940" flipH="1">
                <a:off x="4356" y="2092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39" name="Line 559"/>
              <p:cNvSpPr>
                <a:spLocks noChangeAspect="1" noChangeShapeType="1"/>
              </p:cNvSpPr>
              <p:nvPr/>
            </p:nvSpPr>
            <p:spPr bwMode="auto">
              <a:xfrm rot="18378940" flipH="1">
                <a:off x="4290" y="2092"/>
                <a:ext cx="1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40" name="Line 560"/>
              <p:cNvSpPr>
                <a:spLocks noChangeAspect="1" noChangeShapeType="1"/>
              </p:cNvSpPr>
              <p:nvPr/>
            </p:nvSpPr>
            <p:spPr bwMode="auto">
              <a:xfrm rot="13998940" flipH="1">
                <a:off x="4349" y="2089"/>
                <a:ext cx="0" cy="5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41" name="Line 561"/>
              <p:cNvSpPr>
                <a:spLocks noChangeAspect="1" noChangeShapeType="1"/>
              </p:cNvSpPr>
              <p:nvPr/>
            </p:nvSpPr>
            <p:spPr bwMode="auto">
              <a:xfrm rot="7579938" flipH="1">
                <a:off x="4353" y="1728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42" name="Line 562"/>
              <p:cNvSpPr>
                <a:spLocks noChangeAspect="1" noChangeShapeType="1"/>
              </p:cNvSpPr>
              <p:nvPr/>
            </p:nvSpPr>
            <p:spPr bwMode="auto">
              <a:xfrm rot="3199938" flipH="1">
                <a:off x="4287" y="1727"/>
                <a:ext cx="0" cy="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43" name="Line 563"/>
              <p:cNvSpPr>
                <a:spLocks noChangeAspect="1" noChangeShapeType="1"/>
              </p:cNvSpPr>
              <p:nvPr/>
            </p:nvSpPr>
            <p:spPr bwMode="auto">
              <a:xfrm rot="7579938" flipH="1">
                <a:off x="4345" y="1754"/>
                <a:ext cx="0" cy="5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44" name="Line 564"/>
              <p:cNvSpPr>
                <a:spLocks noChangeAspect="1" noChangeShapeType="1"/>
              </p:cNvSpPr>
              <p:nvPr/>
            </p:nvSpPr>
            <p:spPr bwMode="auto">
              <a:xfrm rot="10272133" flipH="1">
                <a:off x="4240" y="2064"/>
                <a:ext cx="0" cy="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45" name="Line 565"/>
              <p:cNvSpPr>
                <a:spLocks noChangeAspect="1" noChangeShapeType="1"/>
              </p:cNvSpPr>
              <p:nvPr/>
            </p:nvSpPr>
            <p:spPr bwMode="auto">
              <a:xfrm rot="16752133" flipH="1">
                <a:off x="4455" y="1849"/>
                <a:ext cx="0" cy="3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46" name="Line 566"/>
              <p:cNvSpPr>
                <a:spLocks noChangeAspect="1" noChangeShapeType="1"/>
              </p:cNvSpPr>
              <p:nvPr/>
            </p:nvSpPr>
            <p:spPr bwMode="auto">
              <a:xfrm rot="13512133" flipH="1">
                <a:off x="4479" y="2073"/>
                <a:ext cx="0" cy="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47" name="Line 567"/>
              <p:cNvSpPr>
                <a:spLocks noChangeAspect="1" noChangeShapeType="1"/>
              </p:cNvSpPr>
              <p:nvPr/>
            </p:nvSpPr>
            <p:spPr bwMode="auto">
              <a:xfrm flipH="1">
                <a:off x="4257" y="1974"/>
                <a:ext cx="39" cy="3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ar-SA"/>
              </a:p>
            </p:txBody>
          </p:sp>
          <p:sp>
            <p:nvSpPr>
              <p:cNvPr id="11448" name="Line 568"/>
              <p:cNvSpPr>
                <a:spLocks noChangeAspect="1" noChangeShapeType="1"/>
              </p:cNvSpPr>
              <p:nvPr/>
            </p:nvSpPr>
            <p:spPr bwMode="auto">
              <a:xfrm flipH="1">
                <a:off x="4348" y="1894"/>
                <a:ext cx="38" cy="3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ar-SA"/>
              </a:p>
            </p:txBody>
          </p:sp>
          <p:sp>
            <p:nvSpPr>
              <p:cNvPr id="11449" name="Line 569"/>
              <p:cNvSpPr>
                <a:spLocks noChangeAspect="1" noChangeShapeType="1"/>
              </p:cNvSpPr>
              <p:nvPr/>
            </p:nvSpPr>
            <p:spPr bwMode="auto">
              <a:xfrm>
                <a:off x="4357" y="1978"/>
                <a:ext cx="32" cy="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ar-SA"/>
              </a:p>
            </p:txBody>
          </p:sp>
          <p:sp>
            <p:nvSpPr>
              <p:cNvPr id="11450" name="Line 570"/>
              <p:cNvSpPr>
                <a:spLocks noChangeAspect="1" noChangeShapeType="1"/>
              </p:cNvSpPr>
              <p:nvPr/>
            </p:nvSpPr>
            <p:spPr bwMode="auto">
              <a:xfrm>
                <a:off x="4255" y="1894"/>
                <a:ext cx="32" cy="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ar-SA"/>
              </a:p>
            </p:txBody>
          </p:sp>
          <p:sp>
            <p:nvSpPr>
              <p:cNvPr id="11451" name="Line 571"/>
              <p:cNvSpPr>
                <a:spLocks noChangeAspect="1" noChangeShapeType="1"/>
              </p:cNvSpPr>
              <p:nvPr/>
            </p:nvSpPr>
            <p:spPr bwMode="auto">
              <a:xfrm rot="18912133" flipH="1">
                <a:off x="4166" y="2079"/>
                <a:ext cx="0" cy="5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52" name="Line 572"/>
              <p:cNvSpPr>
                <a:spLocks noChangeAspect="1" noChangeShapeType="1"/>
              </p:cNvSpPr>
              <p:nvPr/>
            </p:nvSpPr>
            <p:spPr bwMode="auto">
              <a:xfrm flipH="1">
                <a:off x="4065" y="1813"/>
                <a:ext cx="6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ar-SA"/>
              </a:p>
            </p:txBody>
          </p:sp>
          <p:sp>
            <p:nvSpPr>
              <p:cNvPr id="11453" name="Line 573"/>
              <p:cNvSpPr>
                <a:spLocks noChangeAspect="1" noChangeShapeType="1"/>
              </p:cNvSpPr>
              <p:nvPr/>
            </p:nvSpPr>
            <p:spPr bwMode="auto">
              <a:xfrm flipH="1">
                <a:off x="4063" y="2089"/>
                <a:ext cx="6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ar-SA"/>
              </a:p>
            </p:txBody>
          </p:sp>
          <p:sp>
            <p:nvSpPr>
              <p:cNvPr id="11454" name="Line 574"/>
              <p:cNvSpPr>
                <a:spLocks noChangeAspect="1" noChangeShapeType="1"/>
              </p:cNvSpPr>
              <p:nvPr/>
            </p:nvSpPr>
            <p:spPr bwMode="auto">
              <a:xfrm flipH="1">
                <a:off x="4517" y="1817"/>
                <a:ext cx="6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ar-SA"/>
              </a:p>
            </p:txBody>
          </p:sp>
          <p:sp>
            <p:nvSpPr>
              <p:cNvPr id="11455" name="Line 575"/>
              <p:cNvSpPr>
                <a:spLocks noChangeAspect="1" noChangeShapeType="1"/>
              </p:cNvSpPr>
              <p:nvPr/>
            </p:nvSpPr>
            <p:spPr bwMode="auto">
              <a:xfrm flipH="1">
                <a:off x="4518" y="2087"/>
                <a:ext cx="6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ar-SA"/>
              </a:p>
            </p:txBody>
          </p:sp>
          <p:sp>
            <p:nvSpPr>
              <p:cNvPr id="11456" name="Line 576"/>
              <p:cNvSpPr>
                <a:spLocks noChangeAspect="1" noChangeShapeType="1"/>
              </p:cNvSpPr>
              <p:nvPr/>
            </p:nvSpPr>
            <p:spPr bwMode="auto">
              <a:xfrm rot="16200000" flipH="1">
                <a:off x="4154" y="1724"/>
                <a:ext cx="6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ar-SA"/>
              </a:p>
            </p:txBody>
          </p:sp>
          <p:sp>
            <p:nvSpPr>
              <p:cNvPr id="11457" name="Line 577"/>
              <p:cNvSpPr>
                <a:spLocks noChangeAspect="1" noChangeShapeType="1"/>
              </p:cNvSpPr>
              <p:nvPr/>
            </p:nvSpPr>
            <p:spPr bwMode="auto">
              <a:xfrm rot="16200000" flipH="1">
                <a:off x="4428" y="1729"/>
                <a:ext cx="6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ar-SA"/>
              </a:p>
            </p:txBody>
          </p:sp>
          <p:sp>
            <p:nvSpPr>
              <p:cNvPr id="11458" name="Line 57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128" y="1666"/>
                <a:ext cx="57" cy="3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ar-SA"/>
              </a:p>
            </p:txBody>
          </p:sp>
          <p:sp>
            <p:nvSpPr>
              <p:cNvPr id="11459" name="Freeform 579"/>
              <p:cNvSpPr>
                <a:spLocks noChangeAspect="1"/>
              </p:cNvSpPr>
              <p:nvPr/>
            </p:nvSpPr>
            <p:spPr bwMode="auto">
              <a:xfrm>
                <a:off x="4444" y="1648"/>
                <a:ext cx="26" cy="34"/>
              </a:xfrm>
              <a:custGeom>
                <a:avLst/>
                <a:gdLst>
                  <a:gd name="T0" fmla="*/ 0 w 524"/>
                  <a:gd name="T1" fmla="*/ 0 h 653"/>
                  <a:gd name="T2" fmla="*/ 0 w 524"/>
                  <a:gd name="T3" fmla="*/ 0 h 653"/>
                  <a:gd name="T4" fmla="*/ 0 w 524"/>
                  <a:gd name="T5" fmla="*/ 0 h 653"/>
                  <a:gd name="T6" fmla="*/ 0 w 524"/>
                  <a:gd name="T7" fmla="*/ 0 h 653"/>
                  <a:gd name="T8" fmla="*/ 0 w 524"/>
                  <a:gd name="T9" fmla="*/ 0 h 653"/>
                  <a:gd name="T10" fmla="*/ 0 w 524"/>
                  <a:gd name="T11" fmla="*/ 0 h 653"/>
                  <a:gd name="T12" fmla="*/ 0 w 524"/>
                  <a:gd name="T13" fmla="*/ 0 h 653"/>
                  <a:gd name="T14" fmla="*/ 0 w 524"/>
                  <a:gd name="T15" fmla="*/ 0 h 653"/>
                  <a:gd name="T16" fmla="*/ 0 w 524"/>
                  <a:gd name="T17" fmla="*/ 0 h 6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4"/>
                  <a:gd name="T28" fmla="*/ 0 h 653"/>
                  <a:gd name="T29" fmla="*/ 524 w 524"/>
                  <a:gd name="T30" fmla="*/ 653 h 6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4" h="653">
                    <a:moveTo>
                      <a:pt x="506" y="171"/>
                    </a:moveTo>
                    <a:cubicBezTo>
                      <a:pt x="489" y="150"/>
                      <a:pt x="456" y="70"/>
                      <a:pt x="404" y="45"/>
                    </a:cubicBezTo>
                    <a:cubicBezTo>
                      <a:pt x="352" y="20"/>
                      <a:pt x="256" y="0"/>
                      <a:pt x="194" y="21"/>
                    </a:cubicBezTo>
                    <a:cubicBezTo>
                      <a:pt x="132" y="42"/>
                      <a:pt x="62" y="102"/>
                      <a:pt x="32" y="171"/>
                    </a:cubicBezTo>
                    <a:cubicBezTo>
                      <a:pt x="2" y="240"/>
                      <a:pt x="0" y="363"/>
                      <a:pt x="14" y="435"/>
                    </a:cubicBezTo>
                    <a:cubicBezTo>
                      <a:pt x="28" y="507"/>
                      <a:pt x="62" y="568"/>
                      <a:pt x="116" y="603"/>
                    </a:cubicBezTo>
                    <a:cubicBezTo>
                      <a:pt x="170" y="638"/>
                      <a:pt x="277" y="653"/>
                      <a:pt x="338" y="645"/>
                    </a:cubicBezTo>
                    <a:cubicBezTo>
                      <a:pt x="399" y="637"/>
                      <a:pt x="451" y="586"/>
                      <a:pt x="482" y="555"/>
                    </a:cubicBezTo>
                    <a:cubicBezTo>
                      <a:pt x="513" y="524"/>
                      <a:pt x="515" y="479"/>
                      <a:pt x="524" y="459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60" name="Line 580"/>
              <p:cNvSpPr>
                <a:spLocks noChangeAspect="1" noChangeShapeType="1"/>
              </p:cNvSpPr>
              <p:nvPr/>
            </p:nvSpPr>
            <p:spPr bwMode="auto">
              <a:xfrm>
                <a:off x="4484" y="1646"/>
                <a:ext cx="0" cy="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61" name="Line 581"/>
              <p:cNvSpPr>
                <a:spLocks noChangeAspect="1" noChangeShapeType="1"/>
              </p:cNvSpPr>
              <p:nvPr/>
            </p:nvSpPr>
            <p:spPr bwMode="auto">
              <a:xfrm>
                <a:off x="4507" y="1646"/>
                <a:ext cx="0" cy="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62" name="Line 582"/>
              <p:cNvSpPr>
                <a:spLocks noChangeAspect="1" noChangeShapeType="1"/>
              </p:cNvSpPr>
              <p:nvPr/>
            </p:nvSpPr>
            <p:spPr bwMode="auto">
              <a:xfrm>
                <a:off x="4484" y="1663"/>
                <a:ext cx="2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63" name="Freeform 583"/>
              <p:cNvSpPr>
                <a:spLocks noChangeAspect="1"/>
              </p:cNvSpPr>
              <p:nvPr/>
            </p:nvSpPr>
            <p:spPr bwMode="auto">
              <a:xfrm>
                <a:off x="4520" y="1674"/>
                <a:ext cx="13" cy="24"/>
              </a:xfrm>
              <a:custGeom>
                <a:avLst/>
                <a:gdLst>
                  <a:gd name="T0" fmla="*/ 0 w 371"/>
                  <a:gd name="T1" fmla="*/ 0 h 649"/>
                  <a:gd name="T2" fmla="*/ 0 w 371"/>
                  <a:gd name="T3" fmla="*/ 0 h 649"/>
                  <a:gd name="T4" fmla="*/ 0 w 371"/>
                  <a:gd name="T5" fmla="*/ 0 h 649"/>
                  <a:gd name="T6" fmla="*/ 0 w 371"/>
                  <a:gd name="T7" fmla="*/ 0 h 649"/>
                  <a:gd name="T8" fmla="*/ 0 w 371"/>
                  <a:gd name="T9" fmla="*/ 0 h 649"/>
                  <a:gd name="T10" fmla="*/ 0 w 371"/>
                  <a:gd name="T11" fmla="*/ 0 h 649"/>
                  <a:gd name="T12" fmla="*/ 0 w 371"/>
                  <a:gd name="T13" fmla="*/ 0 h 649"/>
                  <a:gd name="T14" fmla="*/ 0 w 371"/>
                  <a:gd name="T15" fmla="*/ 0 h 649"/>
                  <a:gd name="T16" fmla="*/ 0 w 371"/>
                  <a:gd name="T17" fmla="*/ 0 h 649"/>
                  <a:gd name="T18" fmla="*/ 0 w 371"/>
                  <a:gd name="T19" fmla="*/ 0 h 649"/>
                  <a:gd name="T20" fmla="*/ 0 w 371"/>
                  <a:gd name="T21" fmla="*/ 0 h 649"/>
                  <a:gd name="T22" fmla="*/ 0 w 371"/>
                  <a:gd name="T23" fmla="*/ 0 h 649"/>
                  <a:gd name="T24" fmla="*/ 0 w 371"/>
                  <a:gd name="T25" fmla="*/ 0 h 649"/>
                  <a:gd name="T26" fmla="*/ 0 w 371"/>
                  <a:gd name="T27" fmla="*/ 0 h 649"/>
                  <a:gd name="T28" fmla="*/ 0 w 371"/>
                  <a:gd name="T29" fmla="*/ 0 h 64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71"/>
                  <a:gd name="T46" fmla="*/ 0 h 649"/>
                  <a:gd name="T47" fmla="*/ 371 w 371"/>
                  <a:gd name="T48" fmla="*/ 649 h 64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71" h="649">
                    <a:moveTo>
                      <a:pt x="13" y="145"/>
                    </a:moveTo>
                    <a:cubicBezTo>
                      <a:pt x="19" y="131"/>
                      <a:pt x="27" y="86"/>
                      <a:pt x="49" y="62"/>
                    </a:cubicBezTo>
                    <a:cubicBezTo>
                      <a:pt x="71" y="38"/>
                      <a:pt x="107" y="8"/>
                      <a:pt x="145" y="4"/>
                    </a:cubicBezTo>
                    <a:cubicBezTo>
                      <a:pt x="183" y="0"/>
                      <a:pt x="248" y="10"/>
                      <a:pt x="279" y="36"/>
                    </a:cubicBezTo>
                    <a:cubicBezTo>
                      <a:pt x="310" y="62"/>
                      <a:pt x="334" y="121"/>
                      <a:pt x="333" y="158"/>
                    </a:cubicBezTo>
                    <a:cubicBezTo>
                      <a:pt x="332" y="195"/>
                      <a:pt x="295" y="238"/>
                      <a:pt x="275" y="260"/>
                    </a:cubicBezTo>
                    <a:cubicBezTo>
                      <a:pt x="255" y="282"/>
                      <a:pt x="234" y="286"/>
                      <a:pt x="211" y="292"/>
                    </a:cubicBezTo>
                    <a:cubicBezTo>
                      <a:pt x="188" y="298"/>
                      <a:pt x="125" y="295"/>
                      <a:pt x="135" y="298"/>
                    </a:cubicBezTo>
                    <a:cubicBezTo>
                      <a:pt x="145" y="301"/>
                      <a:pt x="234" y="296"/>
                      <a:pt x="269" y="311"/>
                    </a:cubicBezTo>
                    <a:cubicBezTo>
                      <a:pt x="304" y="326"/>
                      <a:pt x="328" y="357"/>
                      <a:pt x="343" y="388"/>
                    </a:cubicBezTo>
                    <a:cubicBezTo>
                      <a:pt x="358" y="419"/>
                      <a:pt x="371" y="461"/>
                      <a:pt x="362" y="497"/>
                    </a:cubicBezTo>
                    <a:cubicBezTo>
                      <a:pt x="353" y="533"/>
                      <a:pt x="327" y="582"/>
                      <a:pt x="292" y="606"/>
                    </a:cubicBezTo>
                    <a:cubicBezTo>
                      <a:pt x="257" y="630"/>
                      <a:pt x="194" y="649"/>
                      <a:pt x="151" y="644"/>
                    </a:cubicBezTo>
                    <a:cubicBezTo>
                      <a:pt x="108" y="639"/>
                      <a:pt x="61" y="598"/>
                      <a:pt x="36" y="574"/>
                    </a:cubicBezTo>
                    <a:cubicBezTo>
                      <a:pt x="11" y="550"/>
                      <a:pt x="7" y="513"/>
                      <a:pt x="0" y="497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64" name="Freeform 584"/>
              <p:cNvSpPr>
                <a:spLocks noChangeAspect="1"/>
              </p:cNvSpPr>
              <p:nvPr/>
            </p:nvSpPr>
            <p:spPr bwMode="auto">
              <a:xfrm>
                <a:off x="4597" y="2070"/>
                <a:ext cx="25" cy="35"/>
              </a:xfrm>
              <a:custGeom>
                <a:avLst/>
                <a:gdLst>
                  <a:gd name="T0" fmla="*/ 0 w 524"/>
                  <a:gd name="T1" fmla="*/ 0 h 653"/>
                  <a:gd name="T2" fmla="*/ 0 w 524"/>
                  <a:gd name="T3" fmla="*/ 0 h 653"/>
                  <a:gd name="T4" fmla="*/ 0 w 524"/>
                  <a:gd name="T5" fmla="*/ 0 h 653"/>
                  <a:gd name="T6" fmla="*/ 0 w 524"/>
                  <a:gd name="T7" fmla="*/ 0 h 653"/>
                  <a:gd name="T8" fmla="*/ 0 w 524"/>
                  <a:gd name="T9" fmla="*/ 0 h 653"/>
                  <a:gd name="T10" fmla="*/ 0 w 524"/>
                  <a:gd name="T11" fmla="*/ 0 h 653"/>
                  <a:gd name="T12" fmla="*/ 0 w 524"/>
                  <a:gd name="T13" fmla="*/ 0 h 653"/>
                  <a:gd name="T14" fmla="*/ 0 w 524"/>
                  <a:gd name="T15" fmla="*/ 0 h 653"/>
                  <a:gd name="T16" fmla="*/ 0 w 524"/>
                  <a:gd name="T17" fmla="*/ 0 h 6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4"/>
                  <a:gd name="T28" fmla="*/ 0 h 653"/>
                  <a:gd name="T29" fmla="*/ 524 w 524"/>
                  <a:gd name="T30" fmla="*/ 653 h 6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4" h="653">
                    <a:moveTo>
                      <a:pt x="506" y="171"/>
                    </a:moveTo>
                    <a:cubicBezTo>
                      <a:pt x="489" y="150"/>
                      <a:pt x="456" y="70"/>
                      <a:pt x="404" y="45"/>
                    </a:cubicBezTo>
                    <a:cubicBezTo>
                      <a:pt x="352" y="20"/>
                      <a:pt x="256" y="0"/>
                      <a:pt x="194" y="21"/>
                    </a:cubicBezTo>
                    <a:cubicBezTo>
                      <a:pt x="132" y="42"/>
                      <a:pt x="62" y="102"/>
                      <a:pt x="32" y="171"/>
                    </a:cubicBezTo>
                    <a:cubicBezTo>
                      <a:pt x="2" y="240"/>
                      <a:pt x="0" y="363"/>
                      <a:pt x="14" y="435"/>
                    </a:cubicBezTo>
                    <a:cubicBezTo>
                      <a:pt x="28" y="507"/>
                      <a:pt x="62" y="568"/>
                      <a:pt x="116" y="603"/>
                    </a:cubicBezTo>
                    <a:cubicBezTo>
                      <a:pt x="170" y="638"/>
                      <a:pt x="277" y="653"/>
                      <a:pt x="338" y="645"/>
                    </a:cubicBezTo>
                    <a:cubicBezTo>
                      <a:pt x="399" y="637"/>
                      <a:pt x="451" y="586"/>
                      <a:pt x="482" y="555"/>
                    </a:cubicBezTo>
                    <a:cubicBezTo>
                      <a:pt x="513" y="524"/>
                      <a:pt x="515" y="479"/>
                      <a:pt x="524" y="459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65" name="Line 585"/>
              <p:cNvSpPr>
                <a:spLocks noChangeAspect="1" noChangeShapeType="1"/>
              </p:cNvSpPr>
              <p:nvPr/>
            </p:nvSpPr>
            <p:spPr bwMode="auto">
              <a:xfrm>
                <a:off x="4636" y="2068"/>
                <a:ext cx="0" cy="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66" name="Line 586"/>
              <p:cNvSpPr>
                <a:spLocks noChangeAspect="1" noChangeShapeType="1"/>
              </p:cNvSpPr>
              <p:nvPr/>
            </p:nvSpPr>
            <p:spPr bwMode="auto">
              <a:xfrm>
                <a:off x="4659" y="2068"/>
                <a:ext cx="0" cy="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67" name="Line 587"/>
              <p:cNvSpPr>
                <a:spLocks noChangeAspect="1" noChangeShapeType="1"/>
              </p:cNvSpPr>
              <p:nvPr/>
            </p:nvSpPr>
            <p:spPr bwMode="auto">
              <a:xfrm>
                <a:off x="4636" y="2086"/>
                <a:ext cx="2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68" name="Freeform 588"/>
              <p:cNvSpPr>
                <a:spLocks noChangeAspect="1"/>
              </p:cNvSpPr>
              <p:nvPr/>
            </p:nvSpPr>
            <p:spPr bwMode="auto">
              <a:xfrm>
                <a:off x="4672" y="2097"/>
                <a:ext cx="13" cy="23"/>
              </a:xfrm>
              <a:custGeom>
                <a:avLst/>
                <a:gdLst>
                  <a:gd name="T0" fmla="*/ 0 w 371"/>
                  <a:gd name="T1" fmla="*/ 0 h 649"/>
                  <a:gd name="T2" fmla="*/ 0 w 371"/>
                  <a:gd name="T3" fmla="*/ 0 h 649"/>
                  <a:gd name="T4" fmla="*/ 0 w 371"/>
                  <a:gd name="T5" fmla="*/ 0 h 649"/>
                  <a:gd name="T6" fmla="*/ 0 w 371"/>
                  <a:gd name="T7" fmla="*/ 0 h 649"/>
                  <a:gd name="T8" fmla="*/ 0 w 371"/>
                  <a:gd name="T9" fmla="*/ 0 h 649"/>
                  <a:gd name="T10" fmla="*/ 0 w 371"/>
                  <a:gd name="T11" fmla="*/ 0 h 649"/>
                  <a:gd name="T12" fmla="*/ 0 w 371"/>
                  <a:gd name="T13" fmla="*/ 0 h 649"/>
                  <a:gd name="T14" fmla="*/ 0 w 371"/>
                  <a:gd name="T15" fmla="*/ 0 h 649"/>
                  <a:gd name="T16" fmla="*/ 0 w 371"/>
                  <a:gd name="T17" fmla="*/ 0 h 649"/>
                  <a:gd name="T18" fmla="*/ 0 w 371"/>
                  <a:gd name="T19" fmla="*/ 0 h 649"/>
                  <a:gd name="T20" fmla="*/ 0 w 371"/>
                  <a:gd name="T21" fmla="*/ 0 h 649"/>
                  <a:gd name="T22" fmla="*/ 0 w 371"/>
                  <a:gd name="T23" fmla="*/ 0 h 649"/>
                  <a:gd name="T24" fmla="*/ 0 w 371"/>
                  <a:gd name="T25" fmla="*/ 0 h 649"/>
                  <a:gd name="T26" fmla="*/ 0 w 371"/>
                  <a:gd name="T27" fmla="*/ 0 h 649"/>
                  <a:gd name="T28" fmla="*/ 0 w 371"/>
                  <a:gd name="T29" fmla="*/ 0 h 64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71"/>
                  <a:gd name="T46" fmla="*/ 0 h 649"/>
                  <a:gd name="T47" fmla="*/ 371 w 371"/>
                  <a:gd name="T48" fmla="*/ 649 h 64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71" h="649">
                    <a:moveTo>
                      <a:pt x="13" y="145"/>
                    </a:moveTo>
                    <a:cubicBezTo>
                      <a:pt x="19" y="131"/>
                      <a:pt x="27" y="86"/>
                      <a:pt x="49" y="62"/>
                    </a:cubicBezTo>
                    <a:cubicBezTo>
                      <a:pt x="71" y="38"/>
                      <a:pt x="107" y="8"/>
                      <a:pt x="145" y="4"/>
                    </a:cubicBezTo>
                    <a:cubicBezTo>
                      <a:pt x="183" y="0"/>
                      <a:pt x="248" y="10"/>
                      <a:pt x="279" y="36"/>
                    </a:cubicBezTo>
                    <a:cubicBezTo>
                      <a:pt x="310" y="62"/>
                      <a:pt x="334" y="121"/>
                      <a:pt x="333" y="158"/>
                    </a:cubicBezTo>
                    <a:cubicBezTo>
                      <a:pt x="332" y="195"/>
                      <a:pt x="295" y="238"/>
                      <a:pt x="275" y="260"/>
                    </a:cubicBezTo>
                    <a:cubicBezTo>
                      <a:pt x="255" y="282"/>
                      <a:pt x="234" y="286"/>
                      <a:pt x="211" y="292"/>
                    </a:cubicBezTo>
                    <a:cubicBezTo>
                      <a:pt x="188" y="298"/>
                      <a:pt x="125" y="295"/>
                      <a:pt x="135" y="298"/>
                    </a:cubicBezTo>
                    <a:cubicBezTo>
                      <a:pt x="145" y="301"/>
                      <a:pt x="234" y="296"/>
                      <a:pt x="269" y="311"/>
                    </a:cubicBezTo>
                    <a:cubicBezTo>
                      <a:pt x="304" y="326"/>
                      <a:pt x="328" y="357"/>
                      <a:pt x="343" y="388"/>
                    </a:cubicBezTo>
                    <a:cubicBezTo>
                      <a:pt x="358" y="419"/>
                      <a:pt x="371" y="461"/>
                      <a:pt x="362" y="497"/>
                    </a:cubicBezTo>
                    <a:cubicBezTo>
                      <a:pt x="353" y="533"/>
                      <a:pt x="327" y="582"/>
                      <a:pt x="292" y="606"/>
                    </a:cubicBezTo>
                    <a:cubicBezTo>
                      <a:pt x="257" y="630"/>
                      <a:pt x="194" y="649"/>
                      <a:pt x="151" y="644"/>
                    </a:cubicBezTo>
                    <a:cubicBezTo>
                      <a:pt x="108" y="639"/>
                      <a:pt x="61" y="598"/>
                      <a:pt x="36" y="574"/>
                    </a:cubicBezTo>
                    <a:cubicBezTo>
                      <a:pt x="11" y="550"/>
                      <a:pt x="7" y="513"/>
                      <a:pt x="0" y="497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69" name="Freeform 589"/>
              <p:cNvSpPr>
                <a:spLocks noChangeAspect="1"/>
              </p:cNvSpPr>
              <p:nvPr/>
            </p:nvSpPr>
            <p:spPr bwMode="auto">
              <a:xfrm>
                <a:off x="4023" y="2070"/>
                <a:ext cx="25" cy="35"/>
              </a:xfrm>
              <a:custGeom>
                <a:avLst/>
                <a:gdLst>
                  <a:gd name="T0" fmla="*/ 0 w 524"/>
                  <a:gd name="T1" fmla="*/ 0 h 653"/>
                  <a:gd name="T2" fmla="*/ 0 w 524"/>
                  <a:gd name="T3" fmla="*/ 0 h 653"/>
                  <a:gd name="T4" fmla="*/ 0 w 524"/>
                  <a:gd name="T5" fmla="*/ 0 h 653"/>
                  <a:gd name="T6" fmla="*/ 0 w 524"/>
                  <a:gd name="T7" fmla="*/ 0 h 653"/>
                  <a:gd name="T8" fmla="*/ 0 w 524"/>
                  <a:gd name="T9" fmla="*/ 0 h 653"/>
                  <a:gd name="T10" fmla="*/ 0 w 524"/>
                  <a:gd name="T11" fmla="*/ 0 h 653"/>
                  <a:gd name="T12" fmla="*/ 0 w 524"/>
                  <a:gd name="T13" fmla="*/ 0 h 653"/>
                  <a:gd name="T14" fmla="*/ 0 w 524"/>
                  <a:gd name="T15" fmla="*/ 0 h 653"/>
                  <a:gd name="T16" fmla="*/ 0 w 524"/>
                  <a:gd name="T17" fmla="*/ 0 h 6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4"/>
                  <a:gd name="T28" fmla="*/ 0 h 653"/>
                  <a:gd name="T29" fmla="*/ 524 w 524"/>
                  <a:gd name="T30" fmla="*/ 653 h 6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4" h="653">
                    <a:moveTo>
                      <a:pt x="506" y="171"/>
                    </a:moveTo>
                    <a:cubicBezTo>
                      <a:pt x="489" y="150"/>
                      <a:pt x="456" y="70"/>
                      <a:pt x="404" y="45"/>
                    </a:cubicBezTo>
                    <a:cubicBezTo>
                      <a:pt x="352" y="20"/>
                      <a:pt x="256" y="0"/>
                      <a:pt x="194" y="21"/>
                    </a:cubicBezTo>
                    <a:cubicBezTo>
                      <a:pt x="132" y="42"/>
                      <a:pt x="62" y="102"/>
                      <a:pt x="32" y="171"/>
                    </a:cubicBezTo>
                    <a:cubicBezTo>
                      <a:pt x="2" y="240"/>
                      <a:pt x="0" y="363"/>
                      <a:pt x="14" y="435"/>
                    </a:cubicBezTo>
                    <a:cubicBezTo>
                      <a:pt x="28" y="507"/>
                      <a:pt x="62" y="568"/>
                      <a:pt x="116" y="603"/>
                    </a:cubicBezTo>
                    <a:cubicBezTo>
                      <a:pt x="170" y="638"/>
                      <a:pt x="277" y="653"/>
                      <a:pt x="338" y="645"/>
                    </a:cubicBezTo>
                    <a:cubicBezTo>
                      <a:pt x="399" y="637"/>
                      <a:pt x="451" y="586"/>
                      <a:pt x="482" y="555"/>
                    </a:cubicBezTo>
                    <a:cubicBezTo>
                      <a:pt x="513" y="524"/>
                      <a:pt x="515" y="479"/>
                      <a:pt x="524" y="459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70" name="Line 590"/>
              <p:cNvSpPr>
                <a:spLocks noChangeAspect="1" noChangeShapeType="1"/>
              </p:cNvSpPr>
              <p:nvPr/>
            </p:nvSpPr>
            <p:spPr bwMode="auto">
              <a:xfrm>
                <a:off x="3965" y="2068"/>
                <a:ext cx="0" cy="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71" name="Line 591"/>
              <p:cNvSpPr>
                <a:spLocks noChangeAspect="1" noChangeShapeType="1"/>
              </p:cNvSpPr>
              <p:nvPr/>
            </p:nvSpPr>
            <p:spPr bwMode="auto">
              <a:xfrm>
                <a:off x="3988" y="2068"/>
                <a:ext cx="0" cy="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72" name="Line 592"/>
              <p:cNvSpPr>
                <a:spLocks noChangeAspect="1" noChangeShapeType="1"/>
              </p:cNvSpPr>
              <p:nvPr/>
            </p:nvSpPr>
            <p:spPr bwMode="auto">
              <a:xfrm>
                <a:off x="3965" y="2086"/>
                <a:ext cx="2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73" name="Freeform 593"/>
              <p:cNvSpPr>
                <a:spLocks noChangeAspect="1"/>
              </p:cNvSpPr>
              <p:nvPr/>
            </p:nvSpPr>
            <p:spPr bwMode="auto">
              <a:xfrm>
                <a:off x="3999" y="2097"/>
                <a:ext cx="13" cy="23"/>
              </a:xfrm>
              <a:custGeom>
                <a:avLst/>
                <a:gdLst>
                  <a:gd name="T0" fmla="*/ 0 w 371"/>
                  <a:gd name="T1" fmla="*/ 0 h 649"/>
                  <a:gd name="T2" fmla="*/ 0 w 371"/>
                  <a:gd name="T3" fmla="*/ 0 h 649"/>
                  <a:gd name="T4" fmla="*/ 0 w 371"/>
                  <a:gd name="T5" fmla="*/ 0 h 649"/>
                  <a:gd name="T6" fmla="*/ 0 w 371"/>
                  <a:gd name="T7" fmla="*/ 0 h 649"/>
                  <a:gd name="T8" fmla="*/ 0 w 371"/>
                  <a:gd name="T9" fmla="*/ 0 h 649"/>
                  <a:gd name="T10" fmla="*/ 0 w 371"/>
                  <a:gd name="T11" fmla="*/ 0 h 649"/>
                  <a:gd name="T12" fmla="*/ 0 w 371"/>
                  <a:gd name="T13" fmla="*/ 0 h 649"/>
                  <a:gd name="T14" fmla="*/ 0 w 371"/>
                  <a:gd name="T15" fmla="*/ 0 h 649"/>
                  <a:gd name="T16" fmla="*/ 0 w 371"/>
                  <a:gd name="T17" fmla="*/ 0 h 649"/>
                  <a:gd name="T18" fmla="*/ 0 w 371"/>
                  <a:gd name="T19" fmla="*/ 0 h 649"/>
                  <a:gd name="T20" fmla="*/ 0 w 371"/>
                  <a:gd name="T21" fmla="*/ 0 h 649"/>
                  <a:gd name="T22" fmla="*/ 0 w 371"/>
                  <a:gd name="T23" fmla="*/ 0 h 649"/>
                  <a:gd name="T24" fmla="*/ 0 w 371"/>
                  <a:gd name="T25" fmla="*/ 0 h 649"/>
                  <a:gd name="T26" fmla="*/ 0 w 371"/>
                  <a:gd name="T27" fmla="*/ 0 h 649"/>
                  <a:gd name="T28" fmla="*/ 0 w 371"/>
                  <a:gd name="T29" fmla="*/ 0 h 64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71"/>
                  <a:gd name="T46" fmla="*/ 0 h 649"/>
                  <a:gd name="T47" fmla="*/ 371 w 371"/>
                  <a:gd name="T48" fmla="*/ 649 h 64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71" h="649">
                    <a:moveTo>
                      <a:pt x="13" y="145"/>
                    </a:moveTo>
                    <a:cubicBezTo>
                      <a:pt x="19" y="131"/>
                      <a:pt x="27" y="86"/>
                      <a:pt x="49" y="62"/>
                    </a:cubicBezTo>
                    <a:cubicBezTo>
                      <a:pt x="71" y="38"/>
                      <a:pt x="107" y="8"/>
                      <a:pt x="145" y="4"/>
                    </a:cubicBezTo>
                    <a:cubicBezTo>
                      <a:pt x="183" y="0"/>
                      <a:pt x="248" y="10"/>
                      <a:pt x="279" y="36"/>
                    </a:cubicBezTo>
                    <a:cubicBezTo>
                      <a:pt x="310" y="62"/>
                      <a:pt x="334" y="121"/>
                      <a:pt x="333" y="158"/>
                    </a:cubicBezTo>
                    <a:cubicBezTo>
                      <a:pt x="332" y="195"/>
                      <a:pt x="295" y="238"/>
                      <a:pt x="275" y="260"/>
                    </a:cubicBezTo>
                    <a:cubicBezTo>
                      <a:pt x="255" y="282"/>
                      <a:pt x="234" y="286"/>
                      <a:pt x="211" y="292"/>
                    </a:cubicBezTo>
                    <a:cubicBezTo>
                      <a:pt x="188" y="298"/>
                      <a:pt x="125" y="295"/>
                      <a:pt x="135" y="298"/>
                    </a:cubicBezTo>
                    <a:cubicBezTo>
                      <a:pt x="145" y="301"/>
                      <a:pt x="234" y="296"/>
                      <a:pt x="269" y="311"/>
                    </a:cubicBezTo>
                    <a:cubicBezTo>
                      <a:pt x="304" y="326"/>
                      <a:pt x="328" y="357"/>
                      <a:pt x="343" y="388"/>
                    </a:cubicBezTo>
                    <a:cubicBezTo>
                      <a:pt x="358" y="419"/>
                      <a:pt x="371" y="461"/>
                      <a:pt x="362" y="497"/>
                    </a:cubicBezTo>
                    <a:cubicBezTo>
                      <a:pt x="353" y="533"/>
                      <a:pt x="327" y="582"/>
                      <a:pt x="292" y="606"/>
                    </a:cubicBezTo>
                    <a:cubicBezTo>
                      <a:pt x="257" y="630"/>
                      <a:pt x="194" y="649"/>
                      <a:pt x="151" y="644"/>
                    </a:cubicBezTo>
                    <a:cubicBezTo>
                      <a:pt x="108" y="639"/>
                      <a:pt x="61" y="598"/>
                      <a:pt x="36" y="574"/>
                    </a:cubicBezTo>
                    <a:cubicBezTo>
                      <a:pt x="11" y="550"/>
                      <a:pt x="7" y="513"/>
                      <a:pt x="0" y="497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74" name="Freeform 594"/>
              <p:cNvSpPr>
                <a:spLocks noChangeAspect="1"/>
              </p:cNvSpPr>
              <p:nvPr/>
            </p:nvSpPr>
            <p:spPr bwMode="auto">
              <a:xfrm>
                <a:off x="4028" y="1794"/>
                <a:ext cx="26" cy="34"/>
              </a:xfrm>
              <a:custGeom>
                <a:avLst/>
                <a:gdLst>
                  <a:gd name="T0" fmla="*/ 0 w 524"/>
                  <a:gd name="T1" fmla="*/ 0 h 653"/>
                  <a:gd name="T2" fmla="*/ 0 w 524"/>
                  <a:gd name="T3" fmla="*/ 0 h 653"/>
                  <a:gd name="T4" fmla="*/ 0 w 524"/>
                  <a:gd name="T5" fmla="*/ 0 h 653"/>
                  <a:gd name="T6" fmla="*/ 0 w 524"/>
                  <a:gd name="T7" fmla="*/ 0 h 653"/>
                  <a:gd name="T8" fmla="*/ 0 w 524"/>
                  <a:gd name="T9" fmla="*/ 0 h 653"/>
                  <a:gd name="T10" fmla="*/ 0 w 524"/>
                  <a:gd name="T11" fmla="*/ 0 h 653"/>
                  <a:gd name="T12" fmla="*/ 0 w 524"/>
                  <a:gd name="T13" fmla="*/ 0 h 653"/>
                  <a:gd name="T14" fmla="*/ 0 w 524"/>
                  <a:gd name="T15" fmla="*/ 0 h 653"/>
                  <a:gd name="T16" fmla="*/ 0 w 524"/>
                  <a:gd name="T17" fmla="*/ 0 h 6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4"/>
                  <a:gd name="T28" fmla="*/ 0 h 653"/>
                  <a:gd name="T29" fmla="*/ 524 w 524"/>
                  <a:gd name="T30" fmla="*/ 653 h 6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4" h="653">
                    <a:moveTo>
                      <a:pt x="506" y="171"/>
                    </a:moveTo>
                    <a:cubicBezTo>
                      <a:pt x="489" y="150"/>
                      <a:pt x="456" y="70"/>
                      <a:pt x="404" y="45"/>
                    </a:cubicBezTo>
                    <a:cubicBezTo>
                      <a:pt x="352" y="20"/>
                      <a:pt x="256" y="0"/>
                      <a:pt x="194" y="21"/>
                    </a:cubicBezTo>
                    <a:cubicBezTo>
                      <a:pt x="132" y="42"/>
                      <a:pt x="62" y="102"/>
                      <a:pt x="32" y="171"/>
                    </a:cubicBezTo>
                    <a:cubicBezTo>
                      <a:pt x="2" y="240"/>
                      <a:pt x="0" y="363"/>
                      <a:pt x="14" y="435"/>
                    </a:cubicBezTo>
                    <a:cubicBezTo>
                      <a:pt x="28" y="507"/>
                      <a:pt x="62" y="568"/>
                      <a:pt x="116" y="603"/>
                    </a:cubicBezTo>
                    <a:cubicBezTo>
                      <a:pt x="170" y="638"/>
                      <a:pt x="277" y="653"/>
                      <a:pt x="338" y="645"/>
                    </a:cubicBezTo>
                    <a:cubicBezTo>
                      <a:pt x="399" y="637"/>
                      <a:pt x="451" y="586"/>
                      <a:pt x="482" y="555"/>
                    </a:cubicBezTo>
                    <a:cubicBezTo>
                      <a:pt x="513" y="524"/>
                      <a:pt x="515" y="479"/>
                      <a:pt x="524" y="459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75" name="Line 595"/>
              <p:cNvSpPr>
                <a:spLocks noChangeAspect="1" noChangeShapeType="1"/>
              </p:cNvSpPr>
              <p:nvPr/>
            </p:nvSpPr>
            <p:spPr bwMode="auto">
              <a:xfrm>
                <a:off x="3971" y="1792"/>
                <a:ext cx="0" cy="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76" name="Line 596"/>
              <p:cNvSpPr>
                <a:spLocks noChangeAspect="1" noChangeShapeType="1"/>
              </p:cNvSpPr>
              <p:nvPr/>
            </p:nvSpPr>
            <p:spPr bwMode="auto">
              <a:xfrm>
                <a:off x="3994" y="1792"/>
                <a:ext cx="0" cy="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77" name="Line 597"/>
              <p:cNvSpPr>
                <a:spLocks noChangeAspect="1" noChangeShapeType="1"/>
              </p:cNvSpPr>
              <p:nvPr/>
            </p:nvSpPr>
            <p:spPr bwMode="auto">
              <a:xfrm>
                <a:off x="3971" y="1809"/>
                <a:ext cx="2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78" name="Freeform 598"/>
              <p:cNvSpPr>
                <a:spLocks noChangeAspect="1"/>
              </p:cNvSpPr>
              <p:nvPr/>
            </p:nvSpPr>
            <p:spPr bwMode="auto">
              <a:xfrm>
                <a:off x="4005" y="1820"/>
                <a:ext cx="13" cy="24"/>
              </a:xfrm>
              <a:custGeom>
                <a:avLst/>
                <a:gdLst>
                  <a:gd name="T0" fmla="*/ 0 w 371"/>
                  <a:gd name="T1" fmla="*/ 0 h 649"/>
                  <a:gd name="T2" fmla="*/ 0 w 371"/>
                  <a:gd name="T3" fmla="*/ 0 h 649"/>
                  <a:gd name="T4" fmla="*/ 0 w 371"/>
                  <a:gd name="T5" fmla="*/ 0 h 649"/>
                  <a:gd name="T6" fmla="*/ 0 w 371"/>
                  <a:gd name="T7" fmla="*/ 0 h 649"/>
                  <a:gd name="T8" fmla="*/ 0 w 371"/>
                  <a:gd name="T9" fmla="*/ 0 h 649"/>
                  <a:gd name="T10" fmla="*/ 0 w 371"/>
                  <a:gd name="T11" fmla="*/ 0 h 649"/>
                  <a:gd name="T12" fmla="*/ 0 w 371"/>
                  <a:gd name="T13" fmla="*/ 0 h 649"/>
                  <a:gd name="T14" fmla="*/ 0 w 371"/>
                  <a:gd name="T15" fmla="*/ 0 h 649"/>
                  <a:gd name="T16" fmla="*/ 0 w 371"/>
                  <a:gd name="T17" fmla="*/ 0 h 649"/>
                  <a:gd name="T18" fmla="*/ 0 w 371"/>
                  <a:gd name="T19" fmla="*/ 0 h 649"/>
                  <a:gd name="T20" fmla="*/ 0 w 371"/>
                  <a:gd name="T21" fmla="*/ 0 h 649"/>
                  <a:gd name="T22" fmla="*/ 0 w 371"/>
                  <a:gd name="T23" fmla="*/ 0 h 649"/>
                  <a:gd name="T24" fmla="*/ 0 w 371"/>
                  <a:gd name="T25" fmla="*/ 0 h 649"/>
                  <a:gd name="T26" fmla="*/ 0 w 371"/>
                  <a:gd name="T27" fmla="*/ 0 h 649"/>
                  <a:gd name="T28" fmla="*/ 0 w 371"/>
                  <a:gd name="T29" fmla="*/ 0 h 64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71"/>
                  <a:gd name="T46" fmla="*/ 0 h 649"/>
                  <a:gd name="T47" fmla="*/ 371 w 371"/>
                  <a:gd name="T48" fmla="*/ 649 h 64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71" h="649">
                    <a:moveTo>
                      <a:pt x="13" y="145"/>
                    </a:moveTo>
                    <a:cubicBezTo>
                      <a:pt x="19" y="131"/>
                      <a:pt x="27" y="86"/>
                      <a:pt x="49" y="62"/>
                    </a:cubicBezTo>
                    <a:cubicBezTo>
                      <a:pt x="71" y="38"/>
                      <a:pt x="107" y="8"/>
                      <a:pt x="145" y="4"/>
                    </a:cubicBezTo>
                    <a:cubicBezTo>
                      <a:pt x="183" y="0"/>
                      <a:pt x="248" y="10"/>
                      <a:pt x="279" y="36"/>
                    </a:cubicBezTo>
                    <a:cubicBezTo>
                      <a:pt x="310" y="62"/>
                      <a:pt x="334" y="121"/>
                      <a:pt x="333" y="158"/>
                    </a:cubicBezTo>
                    <a:cubicBezTo>
                      <a:pt x="332" y="195"/>
                      <a:pt x="295" y="238"/>
                      <a:pt x="275" y="260"/>
                    </a:cubicBezTo>
                    <a:cubicBezTo>
                      <a:pt x="255" y="282"/>
                      <a:pt x="234" y="286"/>
                      <a:pt x="211" y="292"/>
                    </a:cubicBezTo>
                    <a:cubicBezTo>
                      <a:pt x="188" y="298"/>
                      <a:pt x="125" y="295"/>
                      <a:pt x="135" y="298"/>
                    </a:cubicBezTo>
                    <a:cubicBezTo>
                      <a:pt x="145" y="301"/>
                      <a:pt x="234" y="296"/>
                      <a:pt x="269" y="311"/>
                    </a:cubicBezTo>
                    <a:cubicBezTo>
                      <a:pt x="304" y="326"/>
                      <a:pt x="328" y="357"/>
                      <a:pt x="343" y="388"/>
                    </a:cubicBezTo>
                    <a:cubicBezTo>
                      <a:pt x="358" y="419"/>
                      <a:pt x="371" y="461"/>
                      <a:pt x="362" y="497"/>
                    </a:cubicBezTo>
                    <a:cubicBezTo>
                      <a:pt x="353" y="533"/>
                      <a:pt x="327" y="582"/>
                      <a:pt x="292" y="606"/>
                    </a:cubicBezTo>
                    <a:cubicBezTo>
                      <a:pt x="257" y="630"/>
                      <a:pt x="194" y="649"/>
                      <a:pt x="151" y="644"/>
                    </a:cubicBezTo>
                    <a:cubicBezTo>
                      <a:pt x="108" y="639"/>
                      <a:pt x="61" y="598"/>
                      <a:pt x="36" y="574"/>
                    </a:cubicBezTo>
                    <a:cubicBezTo>
                      <a:pt x="11" y="550"/>
                      <a:pt x="7" y="513"/>
                      <a:pt x="0" y="497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79" name="Line 599"/>
              <p:cNvSpPr>
                <a:spLocks noChangeAspect="1" noChangeShapeType="1"/>
              </p:cNvSpPr>
              <p:nvPr/>
            </p:nvSpPr>
            <p:spPr bwMode="auto">
              <a:xfrm rot="10595416" flipH="1">
                <a:off x="4139" y="2146"/>
                <a:ext cx="49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80" name="Line 600"/>
              <p:cNvSpPr>
                <a:spLocks noChangeAspect="1" noChangeShapeType="1"/>
              </p:cNvSpPr>
              <p:nvPr/>
            </p:nvSpPr>
            <p:spPr bwMode="auto">
              <a:xfrm rot="204584">
                <a:off x="4139" y="2218"/>
                <a:ext cx="49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81" name="Line 601"/>
              <p:cNvSpPr>
                <a:spLocks noChangeAspect="1" noChangeShapeType="1"/>
              </p:cNvSpPr>
              <p:nvPr/>
            </p:nvSpPr>
            <p:spPr bwMode="auto">
              <a:xfrm rot="10595416" flipV="1">
                <a:off x="4145" y="2289"/>
                <a:ext cx="42" cy="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82" name="Line 602"/>
              <p:cNvSpPr>
                <a:spLocks noChangeAspect="1" noChangeShapeType="1"/>
              </p:cNvSpPr>
              <p:nvPr/>
            </p:nvSpPr>
            <p:spPr bwMode="auto">
              <a:xfrm rot="-10595416">
                <a:off x="4455" y="2145"/>
                <a:ext cx="49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83" name="Line 603"/>
              <p:cNvSpPr>
                <a:spLocks noChangeAspect="1" noChangeShapeType="1"/>
              </p:cNvSpPr>
              <p:nvPr/>
            </p:nvSpPr>
            <p:spPr bwMode="auto">
              <a:xfrm rot="21395416" flipH="1">
                <a:off x="4455" y="2217"/>
                <a:ext cx="49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84" name="Line 604"/>
              <p:cNvSpPr>
                <a:spLocks noChangeAspect="1" noChangeShapeType="1"/>
              </p:cNvSpPr>
              <p:nvPr/>
            </p:nvSpPr>
            <p:spPr bwMode="auto">
              <a:xfrm rot="-10595416" flipH="1" flipV="1">
                <a:off x="4456" y="2288"/>
                <a:ext cx="40" cy="6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85" name="Freeform 605"/>
              <p:cNvSpPr>
                <a:spLocks noChangeAspect="1"/>
              </p:cNvSpPr>
              <p:nvPr/>
            </p:nvSpPr>
            <p:spPr bwMode="auto">
              <a:xfrm>
                <a:off x="4122" y="2364"/>
                <a:ext cx="26" cy="35"/>
              </a:xfrm>
              <a:custGeom>
                <a:avLst/>
                <a:gdLst>
                  <a:gd name="T0" fmla="*/ 0 w 524"/>
                  <a:gd name="T1" fmla="*/ 0 h 653"/>
                  <a:gd name="T2" fmla="*/ 0 w 524"/>
                  <a:gd name="T3" fmla="*/ 0 h 653"/>
                  <a:gd name="T4" fmla="*/ 0 w 524"/>
                  <a:gd name="T5" fmla="*/ 0 h 653"/>
                  <a:gd name="T6" fmla="*/ 0 w 524"/>
                  <a:gd name="T7" fmla="*/ 0 h 653"/>
                  <a:gd name="T8" fmla="*/ 0 w 524"/>
                  <a:gd name="T9" fmla="*/ 0 h 653"/>
                  <a:gd name="T10" fmla="*/ 0 w 524"/>
                  <a:gd name="T11" fmla="*/ 0 h 653"/>
                  <a:gd name="T12" fmla="*/ 0 w 524"/>
                  <a:gd name="T13" fmla="*/ 0 h 653"/>
                  <a:gd name="T14" fmla="*/ 0 w 524"/>
                  <a:gd name="T15" fmla="*/ 0 h 653"/>
                  <a:gd name="T16" fmla="*/ 0 w 524"/>
                  <a:gd name="T17" fmla="*/ 0 h 6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4"/>
                  <a:gd name="T28" fmla="*/ 0 h 653"/>
                  <a:gd name="T29" fmla="*/ 524 w 524"/>
                  <a:gd name="T30" fmla="*/ 653 h 6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4" h="653">
                    <a:moveTo>
                      <a:pt x="506" y="171"/>
                    </a:moveTo>
                    <a:cubicBezTo>
                      <a:pt x="489" y="150"/>
                      <a:pt x="456" y="70"/>
                      <a:pt x="404" y="45"/>
                    </a:cubicBezTo>
                    <a:cubicBezTo>
                      <a:pt x="352" y="20"/>
                      <a:pt x="256" y="0"/>
                      <a:pt x="194" y="21"/>
                    </a:cubicBezTo>
                    <a:cubicBezTo>
                      <a:pt x="132" y="42"/>
                      <a:pt x="62" y="102"/>
                      <a:pt x="32" y="171"/>
                    </a:cubicBezTo>
                    <a:cubicBezTo>
                      <a:pt x="2" y="240"/>
                      <a:pt x="0" y="363"/>
                      <a:pt x="14" y="435"/>
                    </a:cubicBezTo>
                    <a:cubicBezTo>
                      <a:pt x="28" y="507"/>
                      <a:pt x="62" y="568"/>
                      <a:pt x="116" y="603"/>
                    </a:cubicBezTo>
                    <a:cubicBezTo>
                      <a:pt x="170" y="638"/>
                      <a:pt x="277" y="653"/>
                      <a:pt x="338" y="645"/>
                    </a:cubicBezTo>
                    <a:cubicBezTo>
                      <a:pt x="399" y="637"/>
                      <a:pt x="451" y="586"/>
                      <a:pt x="482" y="555"/>
                    </a:cubicBezTo>
                    <a:cubicBezTo>
                      <a:pt x="513" y="524"/>
                      <a:pt x="515" y="479"/>
                      <a:pt x="524" y="459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86" name="Line 606"/>
              <p:cNvSpPr>
                <a:spLocks noChangeAspect="1" noChangeShapeType="1"/>
              </p:cNvSpPr>
              <p:nvPr/>
            </p:nvSpPr>
            <p:spPr bwMode="auto">
              <a:xfrm>
                <a:off x="4013" y="2362"/>
                <a:ext cx="0" cy="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87" name="Line 607"/>
              <p:cNvSpPr>
                <a:spLocks noChangeAspect="1" noChangeShapeType="1"/>
              </p:cNvSpPr>
              <p:nvPr/>
            </p:nvSpPr>
            <p:spPr bwMode="auto">
              <a:xfrm>
                <a:off x="4036" y="2362"/>
                <a:ext cx="0" cy="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88" name="Line 608"/>
              <p:cNvSpPr>
                <a:spLocks noChangeAspect="1" noChangeShapeType="1"/>
              </p:cNvSpPr>
              <p:nvPr/>
            </p:nvSpPr>
            <p:spPr bwMode="auto">
              <a:xfrm>
                <a:off x="4013" y="2379"/>
                <a:ext cx="2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89" name="Oval 609"/>
              <p:cNvSpPr>
                <a:spLocks noChangeAspect="1" noChangeArrowheads="1"/>
              </p:cNvSpPr>
              <p:nvPr/>
            </p:nvSpPr>
            <p:spPr bwMode="auto">
              <a:xfrm flipH="1">
                <a:off x="4086" y="2364"/>
                <a:ext cx="22" cy="3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1490" name="Oval 610"/>
              <p:cNvSpPr>
                <a:spLocks noChangeAspect="1" noChangeArrowheads="1"/>
              </p:cNvSpPr>
              <p:nvPr/>
            </p:nvSpPr>
            <p:spPr bwMode="auto">
              <a:xfrm flipH="1">
                <a:off x="4050" y="2364"/>
                <a:ext cx="22" cy="3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1491" name="Line 611"/>
              <p:cNvSpPr>
                <a:spLocks noChangeAspect="1" noChangeShapeType="1"/>
              </p:cNvSpPr>
              <p:nvPr/>
            </p:nvSpPr>
            <p:spPr bwMode="auto">
              <a:xfrm>
                <a:off x="4600" y="2358"/>
                <a:ext cx="0" cy="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92" name="Line 612"/>
              <p:cNvSpPr>
                <a:spLocks noChangeAspect="1" noChangeShapeType="1"/>
              </p:cNvSpPr>
              <p:nvPr/>
            </p:nvSpPr>
            <p:spPr bwMode="auto">
              <a:xfrm>
                <a:off x="4623" y="2358"/>
                <a:ext cx="0" cy="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93" name="Line 613"/>
              <p:cNvSpPr>
                <a:spLocks noChangeAspect="1" noChangeShapeType="1"/>
              </p:cNvSpPr>
              <p:nvPr/>
            </p:nvSpPr>
            <p:spPr bwMode="auto">
              <a:xfrm>
                <a:off x="4600" y="2375"/>
                <a:ext cx="2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94" name="Oval 614"/>
              <p:cNvSpPr>
                <a:spLocks noChangeAspect="1" noChangeArrowheads="1"/>
              </p:cNvSpPr>
              <p:nvPr/>
            </p:nvSpPr>
            <p:spPr bwMode="auto">
              <a:xfrm flipH="1">
                <a:off x="4564" y="2360"/>
                <a:ext cx="22" cy="3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1495" name="Oval 615"/>
              <p:cNvSpPr>
                <a:spLocks noChangeAspect="1" noChangeArrowheads="1"/>
              </p:cNvSpPr>
              <p:nvPr/>
            </p:nvSpPr>
            <p:spPr bwMode="auto">
              <a:xfrm flipH="1">
                <a:off x="4528" y="2360"/>
                <a:ext cx="22" cy="3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1496" name="Freeform 616"/>
              <p:cNvSpPr>
                <a:spLocks noChangeAspect="1"/>
              </p:cNvSpPr>
              <p:nvPr/>
            </p:nvSpPr>
            <p:spPr bwMode="auto">
              <a:xfrm>
                <a:off x="4488" y="2361"/>
                <a:ext cx="26" cy="34"/>
              </a:xfrm>
              <a:custGeom>
                <a:avLst/>
                <a:gdLst>
                  <a:gd name="T0" fmla="*/ 0 w 524"/>
                  <a:gd name="T1" fmla="*/ 0 h 653"/>
                  <a:gd name="T2" fmla="*/ 0 w 524"/>
                  <a:gd name="T3" fmla="*/ 0 h 653"/>
                  <a:gd name="T4" fmla="*/ 0 w 524"/>
                  <a:gd name="T5" fmla="*/ 0 h 653"/>
                  <a:gd name="T6" fmla="*/ 0 w 524"/>
                  <a:gd name="T7" fmla="*/ 0 h 653"/>
                  <a:gd name="T8" fmla="*/ 0 w 524"/>
                  <a:gd name="T9" fmla="*/ 0 h 653"/>
                  <a:gd name="T10" fmla="*/ 0 w 524"/>
                  <a:gd name="T11" fmla="*/ 0 h 653"/>
                  <a:gd name="T12" fmla="*/ 0 w 524"/>
                  <a:gd name="T13" fmla="*/ 0 h 653"/>
                  <a:gd name="T14" fmla="*/ 0 w 524"/>
                  <a:gd name="T15" fmla="*/ 0 h 653"/>
                  <a:gd name="T16" fmla="*/ 0 w 524"/>
                  <a:gd name="T17" fmla="*/ 0 h 6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4"/>
                  <a:gd name="T28" fmla="*/ 0 h 653"/>
                  <a:gd name="T29" fmla="*/ 524 w 524"/>
                  <a:gd name="T30" fmla="*/ 653 h 6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4" h="653">
                    <a:moveTo>
                      <a:pt x="506" y="171"/>
                    </a:moveTo>
                    <a:cubicBezTo>
                      <a:pt x="489" y="150"/>
                      <a:pt x="456" y="70"/>
                      <a:pt x="404" y="45"/>
                    </a:cubicBezTo>
                    <a:cubicBezTo>
                      <a:pt x="352" y="20"/>
                      <a:pt x="256" y="0"/>
                      <a:pt x="194" y="21"/>
                    </a:cubicBezTo>
                    <a:cubicBezTo>
                      <a:pt x="132" y="42"/>
                      <a:pt x="62" y="102"/>
                      <a:pt x="32" y="171"/>
                    </a:cubicBezTo>
                    <a:cubicBezTo>
                      <a:pt x="2" y="240"/>
                      <a:pt x="0" y="363"/>
                      <a:pt x="14" y="435"/>
                    </a:cubicBezTo>
                    <a:cubicBezTo>
                      <a:pt x="28" y="507"/>
                      <a:pt x="62" y="568"/>
                      <a:pt x="116" y="603"/>
                    </a:cubicBezTo>
                    <a:cubicBezTo>
                      <a:pt x="170" y="638"/>
                      <a:pt x="277" y="653"/>
                      <a:pt x="338" y="645"/>
                    </a:cubicBezTo>
                    <a:cubicBezTo>
                      <a:pt x="399" y="637"/>
                      <a:pt x="451" y="586"/>
                      <a:pt x="482" y="555"/>
                    </a:cubicBezTo>
                    <a:cubicBezTo>
                      <a:pt x="513" y="524"/>
                      <a:pt x="515" y="479"/>
                      <a:pt x="524" y="459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97" name="Line 617"/>
              <p:cNvSpPr>
                <a:spLocks noChangeAspect="1" noChangeShapeType="1"/>
              </p:cNvSpPr>
              <p:nvPr/>
            </p:nvSpPr>
            <p:spPr bwMode="auto">
              <a:xfrm>
                <a:off x="4575" y="1815"/>
                <a:ext cx="42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ar-SA"/>
              </a:p>
            </p:txBody>
          </p:sp>
          <p:sp>
            <p:nvSpPr>
              <p:cNvPr id="11498" name="Freeform 618"/>
              <p:cNvSpPr>
                <a:spLocks noChangeAspect="1"/>
              </p:cNvSpPr>
              <p:nvPr/>
            </p:nvSpPr>
            <p:spPr bwMode="auto">
              <a:xfrm>
                <a:off x="4618" y="1866"/>
                <a:ext cx="26" cy="34"/>
              </a:xfrm>
              <a:custGeom>
                <a:avLst/>
                <a:gdLst>
                  <a:gd name="T0" fmla="*/ 0 w 524"/>
                  <a:gd name="T1" fmla="*/ 0 h 653"/>
                  <a:gd name="T2" fmla="*/ 0 w 524"/>
                  <a:gd name="T3" fmla="*/ 0 h 653"/>
                  <a:gd name="T4" fmla="*/ 0 w 524"/>
                  <a:gd name="T5" fmla="*/ 0 h 653"/>
                  <a:gd name="T6" fmla="*/ 0 w 524"/>
                  <a:gd name="T7" fmla="*/ 0 h 653"/>
                  <a:gd name="T8" fmla="*/ 0 w 524"/>
                  <a:gd name="T9" fmla="*/ 0 h 653"/>
                  <a:gd name="T10" fmla="*/ 0 w 524"/>
                  <a:gd name="T11" fmla="*/ 0 h 653"/>
                  <a:gd name="T12" fmla="*/ 0 w 524"/>
                  <a:gd name="T13" fmla="*/ 0 h 653"/>
                  <a:gd name="T14" fmla="*/ 0 w 524"/>
                  <a:gd name="T15" fmla="*/ 0 h 653"/>
                  <a:gd name="T16" fmla="*/ 0 w 524"/>
                  <a:gd name="T17" fmla="*/ 0 h 6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4"/>
                  <a:gd name="T28" fmla="*/ 0 h 653"/>
                  <a:gd name="T29" fmla="*/ 524 w 524"/>
                  <a:gd name="T30" fmla="*/ 653 h 6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4" h="653">
                    <a:moveTo>
                      <a:pt x="506" y="171"/>
                    </a:moveTo>
                    <a:cubicBezTo>
                      <a:pt x="489" y="150"/>
                      <a:pt x="456" y="70"/>
                      <a:pt x="404" y="45"/>
                    </a:cubicBezTo>
                    <a:cubicBezTo>
                      <a:pt x="352" y="20"/>
                      <a:pt x="256" y="0"/>
                      <a:pt x="194" y="21"/>
                    </a:cubicBezTo>
                    <a:cubicBezTo>
                      <a:pt x="132" y="42"/>
                      <a:pt x="62" y="102"/>
                      <a:pt x="32" y="171"/>
                    </a:cubicBezTo>
                    <a:cubicBezTo>
                      <a:pt x="2" y="240"/>
                      <a:pt x="0" y="363"/>
                      <a:pt x="14" y="435"/>
                    </a:cubicBezTo>
                    <a:cubicBezTo>
                      <a:pt x="28" y="507"/>
                      <a:pt x="62" y="568"/>
                      <a:pt x="116" y="603"/>
                    </a:cubicBezTo>
                    <a:cubicBezTo>
                      <a:pt x="170" y="638"/>
                      <a:pt x="277" y="653"/>
                      <a:pt x="338" y="645"/>
                    </a:cubicBezTo>
                    <a:cubicBezTo>
                      <a:pt x="399" y="637"/>
                      <a:pt x="451" y="586"/>
                      <a:pt x="482" y="555"/>
                    </a:cubicBezTo>
                    <a:cubicBezTo>
                      <a:pt x="513" y="524"/>
                      <a:pt x="515" y="479"/>
                      <a:pt x="524" y="459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99" name="Line 619"/>
              <p:cNvSpPr>
                <a:spLocks noChangeAspect="1" noChangeShapeType="1"/>
              </p:cNvSpPr>
              <p:nvPr/>
            </p:nvSpPr>
            <p:spPr bwMode="auto">
              <a:xfrm>
                <a:off x="4658" y="1864"/>
                <a:ext cx="0" cy="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00" name="Line 620"/>
              <p:cNvSpPr>
                <a:spLocks noChangeAspect="1" noChangeShapeType="1"/>
              </p:cNvSpPr>
              <p:nvPr/>
            </p:nvSpPr>
            <p:spPr bwMode="auto">
              <a:xfrm>
                <a:off x="4681" y="1864"/>
                <a:ext cx="0" cy="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01" name="Line 621"/>
              <p:cNvSpPr>
                <a:spLocks noChangeAspect="1" noChangeShapeType="1"/>
              </p:cNvSpPr>
              <p:nvPr/>
            </p:nvSpPr>
            <p:spPr bwMode="auto">
              <a:xfrm>
                <a:off x="4658" y="1881"/>
                <a:ext cx="2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02" name="Freeform 622"/>
              <p:cNvSpPr>
                <a:spLocks noChangeAspect="1"/>
              </p:cNvSpPr>
              <p:nvPr/>
            </p:nvSpPr>
            <p:spPr bwMode="auto">
              <a:xfrm>
                <a:off x="4694" y="1892"/>
                <a:ext cx="13" cy="24"/>
              </a:xfrm>
              <a:custGeom>
                <a:avLst/>
                <a:gdLst>
                  <a:gd name="T0" fmla="*/ 0 w 371"/>
                  <a:gd name="T1" fmla="*/ 0 h 649"/>
                  <a:gd name="T2" fmla="*/ 0 w 371"/>
                  <a:gd name="T3" fmla="*/ 0 h 649"/>
                  <a:gd name="T4" fmla="*/ 0 w 371"/>
                  <a:gd name="T5" fmla="*/ 0 h 649"/>
                  <a:gd name="T6" fmla="*/ 0 w 371"/>
                  <a:gd name="T7" fmla="*/ 0 h 649"/>
                  <a:gd name="T8" fmla="*/ 0 w 371"/>
                  <a:gd name="T9" fmla="*/ 0 h 649"/>
                  <a:gd name="T10" fmla="*/ 0 w 371"/>
                  <a:gd name="T11" fmla="*/ 0 h 649"/>
                  <a:gd name="T12" fmla="*/ 0 w 371"/>
                  <a:gd name="T13" fmla="*/ 0 h 649"/>
                  <a:gd name="T14" fmla="*/ 0 w 371"/>
                  <a:gd name="T15" fmla="*/ 0 h 649"/>
                  <a:gd name="T16" fmla="*/ 0 w 371"/>
                  <a:gd name="T17" fmla="*/ 0 h 649"/>
                  <a:gd name="T18" fmla="*/ 0 w 371"/>
                  <a:gd name="T19" fmla="*/ 0 h 649"/>
                  <a:gd name="T20" fmla="*/ 0 w 371"/>
                  <a:gd name="T21" fmla="*/ 0 h 649"/>
                  <a:gd name="T22" fmla="*/ 0 w 371"/>
                  <a:gd name="T23" fmla="*/ 0 h 649"/>
                  <a:gd name="T24" fmla="*/ 0 w 371"/>
                  <a:gd name="T25" fmla="*/ 0 h 649"/>
                  <a:gd name="T26" fmla="*/ 0 w 371"/>
                  <a:gd name="T27" fmla="*/ 0 h 649"/>
                  <a:gd name="T28" fmla="*/ 0 w 371"/>
                  <a:gd name="T29" fmla="*/ 0 h 64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71"/>
                  <a:gd name="T46" fmla="*/ 0 h 649"/>
                  <a:gd name="T47" fmla="*/ 371 w 371"/>
                  <a:gd name="T48" fmla="*/ 649 h 64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71" h="649">
                    <a:moveTo>
                      <a:pt x="13" y="145"/>
                    </a:moveTo>
                    <a:cubicBezTo>
                      <a:pt x="19" y="131"/>
                      <a:pt x="27" y="86"/>
                      <a:pt x="49" y="62"/>
                    </a:cubicBezTo>
                    <a:cubicBezTo>
                      <a:pt x="71" y="38"/>
                      <a:pt x="107" y="8"/>
                      <a:pt x="145" y="4"/>
                    </a:cubicBezTo>
                    <a:cubicBezTo>
                      <a:pt x="183" y="0"/>
                      <a:pt x="248" y="10"/>
                      <a:pt x="279" y="36"/>
                    </a:cubicBezTo>
                    <a:cubicBezTo>
                      <a:pt x="310" y="62"/>
                      <a:pt x="334" y="121"/>
                      <a:pt x="333" y="158"/>
                    </a:cubicBezTo>
                    <a:cubicBezTo>
                      <a:pt x="332" y="195"/>
                      <a:pt x="295" y="238"/>
                      <a:pt x="275" y="260"/>
                    </a:cubicBezTo>
                    <a:cubicBezTo>
                      <a:pt x="255" y="282"/>
                      <a:pt x="234" y="286"/>
                      <a:pt x="211" y="292"/>
                    </a:cubicBezTo>
                    <a:cubicBezTo>
                      <a:pt x="188" y="298"/>
                      <a:pt x="125" y="295"/>
                      <a:pt x="135" y="298"/>
                    </a:cubicBezTo>
                    <a:cubicBezTo>
                      <a:pt x="145" y="301"/>
                      <a:pt x="234" y="296"/>
                      <a:pt x="269" y="311"/>
                    </a:cubicBezTo>
                    <a:cubicBezTo>
                      <a:pt x="304" y="326"/>
                      <a:pt x="328" y="357"/>
                      <a:pt x="343" y="388"/>
                    </a:cubicBezTo>
                    <a:cubicBezTo>
                      <a:pt x="358" y="419"/>
                      <a:pt x="371" y="461"/>
                      <a:pt x="362" y="497"/>
                    </a:cubicBezTo>
                    <a:cubicBezTo>
                      <a:pt x="353" y="533"/>
                      <a:pt x="327" y="582"/>
                      <a:pt x="292" y="606"/>
                    </a:cubicBezTo>
                    <a:cubicBezTo>
                      <a:pt x="257" y="630"/>
                      <a:pt x="194" y="649"/>
                      <a:pt x="151" y="644"/>
                    </a:cubicBezTo>
                    <a:cubicBezTo>
                      <a:pt x="108" y="639"/>
                      <a:pt x="61" y="598"/>
                      <a:pt x="36" y="574"/>
                    </a:cubicBezTo>
                    <a:cubicBezTo>
                      <a:pt x="11" y="550"/>
                      <a:pt x="7" y="513"/>
                      <a:pt x="0" y="497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03" name="Freeform 623"/>
              <p:cNvSpPr>
                <a:spLocks noChangeAspect="1"/>
              </p:cNvSpPr>
              <p:nvPr/>
            </p:nvSpPr>
            <p:spPr bwMode="auto">
              <a:xfrm>
                <a:off x="4087" y="1640"/>
                <a:ext cx="26" cy="34"/>
              </a:xfrm>
              <a:custGeom>
                <a:avLst/>
                <a:gdLst>
                  <a:gd name="T0" fmla="*/ 0 w 524"/>
                  <a:gd name="T1" fmla="*/ 0 h 653"/>
                  <a:gd name="T2" fmla="*/ 0 w 524"/>
                  <a:gd name="T3" fmla="*/ 0 h 653"/>
                  <a:gd name="T4" fmla="*/ 0 w 524"/>
                  <a:gd name="T5" fmla="*/ 0 h 653"/>
                  <a:gd name="T6" fmla="*/ 0 w 524"/>
                  <a:gd name="T7" fmla="*/ 0 h 653"/>
                  <a:gd name="T8" fmla="*/ 0 w 524"/>
                  <a:gd name="T9" fmla="*/ 0 h 653"/>
                  <a:gd name="T10" fmla="*/ 0 w 524"/>
                  <a:gd name="T11" fmla="*/ 0 h 653"/>
                  <a:gd name="T12" fmla="*/ 0 w 524"/>
                  <a:gd name="T13" fmla="*/ 0 h 653"/>
                  <a:gd name="T14" fmla="*/ 0 w 524"/>
                  <a:gd name="T15" fmla="*/ 0 h 653"/>
                  <a:gd name="T16" fmla="*/ 0 w 524"/>
                  <a:gd name="T17" fmla="*/ 0 h 6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4"/>
                  <a:gd name="T28" fmla="*/ 0 h 653"/>
                  <a:gd name="T29" fmla="*/ 524 w 524"/>
                  <a:gd name="T30" fmla="*/ 653 h 6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4" h="653">
                    <a:moveTo>
                      <a:pt x="506" y="171"/>
                    </a:moveTo>
                    <a:cubicBezTo>
                      <a:pt x="489" y="150"/>
                      <a:pt x="456" y="70"/>
                      <a:pt x="404" y="45"/>
                    </a:cubicBezTo>
                    <a:cubicBezTo>
                      <a:pt x="352" y="20"/>
                      <a:pt x="256" y="0"/>
                      <a:pt x="194" y="21"/>
                    </a:cubicBezTo>
                    <a:cubicBezTo>
                      <a:pt x="132" y="42"/>
                      <a:pt x="62" y="102"/>
                      <a:pt x="32" y="171"/>
                    </a:cubicBezTo>
                    <a:cubicBezTo>
                      <a:pt x="2" y="240"/>
                      <a:pt x="0" y="363"/>
                      <a:pt x="14" y="435"/>
                    </a:cubicBezTo>
                    <a:cubicBezTo>
                      <a:pt x="28" y="507"/>
                      <a:pt x="62" y="568"/>
                      <a:pt x="116" y="603"/>
                    </a:cubicBezTo>
                    <a:cubicBezTo>
                      <a:pt x="170" y="638"/>
                      <a:pt x="277" y="653"/>
                      <a:pt x="338" y="645"/>
                    </a:cubicBezTo>
                    <a:cubicBezTo>
                      <a:pt x="399" y="637"/>
                      <a:pt x="451" y="586"/>
                      <a:pt x="482" y="555"/>
                    </a:cubicBezTo>
                    <a:cubicBezTo>
                      <a:pt x="513" y="524"/>
                      <a:pt x="515" y="479"/>
                      <a:pt x="524" y="459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04" name="Line 624"/>
              <p:cNvSpPr>
                <a:spLocks noChangeAspect="1" noChangeShapeType="1"/>
              </p:cNvSpPr>
              <p:nvPr/>
            </p:nvSpPr>
            <p:spPr bwMode="auto">
              <a:xfrm>
                <a:off x="4030" y="1638"/>
                <a:ext cx="0" cy="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05" name="Line 625"/>
              <p:cNvSpPr>
                <a:spLocks noChangeAspect="1" noChangeShapeType="1"/>
              </p:cNvSpPr>
              <p:nvPr/>
            </p:nvSpPr>
            <p:spPr bwMode="auto">
              <a:xfrm>
                <a:off x="4053" y="1638"/>
                <a:ext cx="0" cy="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06" name="Line 626"/>
              <p:cNvSpPr>
                <a:spLocks noChangeAspect="1" noChangeShapeType="1"/>
              </p:cNvSpPr>
              <p:nvPr/>
            </p:nvSpPr>
            <p:spPr bwMode="auto">
              <a:xfrm>
                <a:off x="4030" y="1655"/>
                <a:ext cx="2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07" name="Freeform 627"/>
              <p:cNvSpPr>
                <a:spLocks noChangeAspect="1"/>
              </p:cNvSpPr>
              <p:nvPr/>
            </p:nvSpPr>
            <p:spPr bwMode="auto">
              <a:xfrm>
                <a:off x="4064" y="1666"/>
                <a:ext cx="13" cy="24"/>
              </a:xfrm>
              <a:custGeom>
                <a:avLst/>
                <a:gdLst>
                  <a:gd name="T0" fmla="*/ 0 w 371"/>
                  <a:gd name="T1" fmla="*/ 0 h 649"/>
                  <a:gd name="T2" fmla="*/ 0 w 371"/>
                  <a:gd name="T3" fmla="*/ 0 h 649"/>
                  <a:gd name="T4" fmla="*/ 0 w 371"/>
                  <a:gd name="T5" fmla="*/ 0 h 649"/>
                  <a:gd name="T6" fmla="*/ 0 w 371"/>
                  <a:gd name="T7" fmla="*/ 0 h 649"/>
                  <a:gd name="T8" fmla="*/ 0 w 371"/>
                  <a:gd name="T9" fmla="*/ 0 h 649"/>
                  <a:gd name="T10" fmla="*/ 0 w 371"/>
                  <a:gd name="T11" fmla="*/ 0 h 649"/>
                  <a:gd name="T12" fmla="*/ 0 w 371"/>
                  <a:gd name="T13" fmla="*/ 0 h 649"/>
                  <a:gd name="T14" fmla="*/ 0 w 371"/>
                  <a:gd name="T15" fmla="*/ 0 h 649"/>
                  <a:gd name="T16" fmla="*/ 0 w 371"/>
                  <a:gd name="T17" fmla="*/ 0 h 649"/>
                  <a:gd name="T18" fmla="*/ 0 w 371"/>
                  <a:gd name="T19" fmla="*/ 0 h 649"/>
                  <a:gd name="T20" fmla="*/ 0 w 371"/>
                  <a:gd name="T21" fmla="*/ 0 h 649"/>
                  <a:gd name="T22" fmla="*/ 0 w 371"/>
                  <a:gd name="T23" fmla="*/ 0 h 649"/>
                  <a:gd name="T24" fmla="*/ 0 w 371"/>
                  <a:gd name="T25" fmla="*/ 0 h 649"/>
                  <a:gd name="T26" fmla="*/ 0 w 371"/>
                  <a:gd name="T27" fmla="*/ 0 h 649"/>
                  <a:gd name="T28" fmla="*/ 0 w 371"/>
                  <a:gd name="T29" fmla="*/ 0 h 64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71"/>
                  <a:gd name="T46" fmla="*/ 0 h 649"/>
                  <a:gd name="T47" fmla="*/ 371 w 371"/>
                  <a:gd name="T48" fmla="*/ 649 h 64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71" h="649">
                    <a:moveTo>
                      <a:pt x="13" y="145"/>
                    </a:moveTo>
                    <a:cubicBezTo>
                      <a:pt x="19" y="131"/>
                      <a:pt x="27" y="86"/>
                      <a:pt x="49" y="62"/>
                    </a:cubicBezTo>
                    <a:cubicBezTo>
                      <a:pt x="71" y="38"/>
                      <a:pt x="107" y="8"/>
                      <a:pt x="145" y="4"/>
                    </a:cubicBezTo>
                    <a:cubicBezTo>
                      <a:pt x="183" y="0"/>
                      <a:pt x="248" y="10"/>
                      <a:pt x="279" y="36"/>
                    </a:cubicBezTo>
                    <a:cubicBezTo>
                      <a:pt x="310" y="62"/>
                      <a:pt x="334" y="121"/>
                      <a:pt x="333" y="158"/>
                    </a:cubicBezTo>
                    <a:cubicBezTo>
                      <a:pt x="332" y="195"/>
                      <a:pt x="295" y="238"/>
                      <a:pt x="275" y="260"/>
                    </a:cubicBezTo>
                    <a:cubicBezTo>
                      <a:pt x="255" y="282"/>
                      <a:pt x="234" y="286"/>
                      <a:pt x="211" y="292"/>
                    </a:cubicBezTo>
                    <a:cubicBezTo>
                      <a:pt x="188" y="298"/>
                      <a:pt x="125" y="295"/>
                      <a:pt x="135" y="298"/>
                    </a:cubicBezTo>
                    <a:cubicBezTo>
                      <a:pt x="145" y="301"/>
                      <a:pt x="234" y="296"/>
                      <a:pt x="269" y="311"/>
                    </a:cubicBezTo>
                    <a:cubicBezTo>
                      <a:pt x="304" y="326"/>
                      <a:pt x="328" y="357"/>
                      <a:pt x="343" y="388"/>
                    </a:cubicBezTo>
                    <a:cubicBezTo>
                      <a:pt x="358" y="419"/>
                      <a:pt x="371" y="461"/>
                      <a:pt x="362" y="497"/>
                    </a:cubicBezTo>
                    <a:cubicBezTo>
                      <a:pt x="353" y="533"/>
                      <a:pt x="327" y="582"/>
                      <a:pt x="292" y="606"/>
                    </a:cubicBezTo>
                    <a:cubicBezTo>
                      <a:pt x="257" y="630"/>
                      <a:pt x="194" y="649"/>
                      <a:pt x="151" y="644"/>
                    </a:cubicBezTo>
                    <a:cubicBezTo>
                      <a:pt x="108" y="639"/>
                      <a:pt x="61" y="598"/>
                      <a:pt x="36" y="574"/>
                    </a:cubicBezTo>
                    <a:cubicBezTo>
                      <a:pt x="11" y="550"/>
                      <a:pt x="7" y="513"/>
                      <a:pt x="0" y="497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08" name="Freeform 628"/>
              <p:cNvSpPr>
                <a:spLocks noChangeAspect="1"/>
              </p:cNvSpPr>
              <p:nvPr/>
            </p:nvSpPr>
            <p:spPr bwMode="auto">
              <a:xfrm>
                <a:off x="4245" y="1622"/>
                <a:ext cx="25" cy="34"/>
              </a:xfrm>
              <a:custGeom>
                <a:avLst/>
                <a:gdLst>
                  <a:gd name="T0" fmla="*/ 0 w 464"/>
                  <a:gd name="T1" fmla="*/ 0 h 632"/>
                  <a:gd name="T2" fmla="*/ 0 w 464"/>
                  <a:gd name="T3" fmla="*/ 0 h 632"/>
                  <a:gd name="T4" fmla="*/ 0 w 464"/>
                  <a:gd name="T5" fmla="*/ 0 h 632"/>
                  <a:gd name="T6" fmla="*/ 0 w 464"/>
                  <a:gd name="T7" fmla="*/ 0 h 632"/>
                  <a:gd name="T8" fmla="*/ 0 w 464"/>
                  <a:gd name="T9" fmla="*/ 0 h 632"/>
                  <a:gd name="T10" fmla="*/ 0 w 464"/>
                  <a:gd name="T11" fmla="*/ 0 h 632"/>
                  <a:gd name="T12" fmla="*/ 0 w 464"/>
                  <a:gd name="T13" fmla="*/ 0 h 632"/>
                  <a:gd name="T14" fmla="*/ 0 w 464"/>
                  <a:gd name="T15" fmla="*/ 0 h 632"/>
                  <a:gd name="T16" fmla="*/ 0 w 464"/>
                  <a:gd name="T17" fmla="*/ 0 h 632"/>
                  <a:gd name="T18" fmla="*/ 0 w 464"/>
                  <a:gd name="T19" fmla="*/ 0 h 6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64"/>
                  <a:gd name="T31" fmla="*/ 0 h 632"/>
                  <a:gd name="T32" fmla="*/ 464 w 464"/>
                  <a:gd name="T33" fmla="*/ 632 h 63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64" h="632">
                    <a:moveTo>
                      <a:pt x="414" y="178"/>
                    </a:moveTo>
                    <a:cubicBezTo>
                      <a:pt x="403" y="157"/>
                      <a:pt x="387" y="80"/>
                      <a:pt x="348" y="52"/>
                    </a:cubicBezTo>
                    <a:cubicBezTo>
                      <a:pt x="309" y="24"/>
                      <a:pt x="233" y="0"/>
                      <a:pt x="180" y="10"/>
                    </a:cubicBezTo>
                    <a:cubicBezTo>
                      <a:pt x="127" y="20"/>
                      <a:pt x="47" y="69"/>
                      <a:pt x="30" y="112"/>
                    </a:cubicBezTo>
                    <a:cubicBezTo>
                      <a:pt x="13" y="155"/>
                      <a:pt x="15" y="223"/>
                      <a:pt x="78" y="268"/>
                    </a:cubicBezTo>
                    <a:cubicBezTo>
                      <a:pt x="141" y="313"/>
                      <a:pt x="352" y="333"/>
                      <a:pt x="408" y="382"/>
                    </a:cubicBezTo>
                    <a:cubicBezTo>
                      <a:pt x="464" y="431"/>
                      <a:pt x="440" y="521"/>
                      <a:pt x="414" y="562"/>
                    </a:cubicBezTo>
                    <a:cubicBezTo>
                      <a:pt x="388" y="603"/>
                      <a:pt x="311" y="624"/>
                      <a:pt x="252" y="628"/>
                    </a:cubicBezTo>
                    <a:cubicBezTo>
                      <a:pt x="193" y="632"/>
                      <a:pt x="102" y="615"/>
                      <a:pt x="60" y="586"/>
                    </a:cubicBezTo>
                    <a:cubicBezTo>
                      <a:pt x="18" y="557"/>
                      <a:pt x="12" y="481"/>
                      <a:pt x="0" y="454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09" name="Freeform 629"/>
              <p:cNvSpPr>
                <a:spLocks noChangeAspect="1"/>
              </p:cNvSpPr>
              <p:nvPr/>
            </p:nvSpPr>
            <p:spPr bwMode="auto">
              <a:xfrm>
                <a:off x="4617" y="1723"/>
                <a:ext cx="25" cy="34"/>
              </a:xfrm>
              <a:custGeom>
                <a:avLst/>
                <a:gdLst>
                  <a:gd name="T0" fmla="*/ 0 w 464"/>
                  <a:gd name="T1" fmla="*/ 0 h 632"/>
                  <a:gd name="T2" fmla="*/ 0 w 464"/>
                  <a:gd name="T3" fmla="*/ 0 h 632"/>
                  <a:gd name="T4" fmla="*/ 0 w 464"/>
                  <a:gd name="T5" fmla="*/ 0 h 632"/>
                  <a:gd name="T6" fmla="*/ 0 w 464"/>
                  <a:gd name="T7" fmla="*/ 0 h 632"/>
                  <a:gd name="T8" fmla="*/ 0 w 464"/>
                  <a:gd name="T9" fmla="*/ 0 h 632"/>
                  <a:gd name="T10" fmla="*/ 0 w 464"/>
                  <a:gd name="T11" fmla="*/ 0 h 632"/>
                  <a:gd name="T12" fmla="*/ 0 w 464"/>
                  <a:gd name="T13" fmla="*/ 0 h 632"/>
                  <a:gd name="T14" fmla="*/ 0 w 464"/>
                  <a:gd name="T15" fmla="*/ 0 h 632"/>
                  <a:gd name="T16" fmla="*/ 0 w 464"/>
                  <a:gd name="T17" fmla="*/ 0 h 632"/>
                  <a:gd name="T18" fmla="*/ 0 w 464"/>
                  <a:gd name="T19" fmla="*/ 0 h 6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64"/>
                  <a:gd name="T31" fmla="*/ 0 h 632"/>
                  <a:gd name="T32" fmla="*/ 464 w 464"/>
                  <a:gd name="T33" fmla="*/ 632 h 63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64" h="632">
                    <a:moveTo>
                      <a:pt x="414" y="178"/>
                    </a:moveTo>
                    <a:cubicBezTo>
                      <a:pt x="403" y="157"/>
                      <a:pt x="387" y="80"/>
                      <a:pt x="348" y="52"/>
                    </a:cubicBezTo>
                    <a:cubicBezTo>
                      <a:pt x="309" y="24"/>
                      <a:pt x="233" y="0"/>
                      <a:pt x="180" y="10"/>
                    </a:cubicBezTo>
                    <a:cubicBezTo>
                      <a:pt x="127" y="20"/>
                      <a:pt x="47" y="69"/>
                      <a:pt x="30" y="112"/>
                    </a:cubicBezTo>
                    <a:cubicBezTo>
                      <a:pt x="13" y="155"/>
                      <a:pt x="15" y="223"/>
                      <a:pt x="78" y="268"/>
                    </a:cubicBezTo>
                    <a:cubicBezTo>
                      <a:pt x="141" y="313"/>
                      <a:pt x="352" y="333"/>
                      <a:pt x="408" y="382"/>
                    </a:cubicBezTo>
                    <a:cubicBezTo>
                      <a:pt x="464" y="431"/>
                      <a:pt x="440" y="521"/>
                      <a:pt x="414" y="562"/>
                    </a:cubicBezTo>
                    <a:cubicBezTo>
                      <a:pt x="388" y="603"/>
                      <a:pt x="311" y="624"/>
                      <a:pt x="252" y="628"/>
                    </a:cubicBezTo>
                    <a:cubicBezTo>
                      <a:pt x="193" y="632"/>
                      <a:pt x="102" y="615"/>
                      <a:pt x="60" y="586"/>
                    </a:cubicBezTo>
                    <a:cubicBezTo>
                      <a:pt x="18" y="557"/>
                      <a:pt x="12" y="481"/>
                      <a:pt x="0" y="454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grpSp>
            <p:nvGrpSpPr>
              <p:cNvPr id="11510" name="Group 630"/>
              <p:cNvGrpSpPr>
                <a:grpSpLocks noChangeAspect="1"/>
              </p:cNvGrpSpPr>
              <p:nvPr/>
            </p:nvGrpSpPr>
            <p:grpSpPr bwMode="auto">
              <a:xfrm>
                <a:off x="3905" y="1196"/>
                <a:ext cx="1215" cy="231"/>
                <a:chOff x="3657" y="1032"/>
                <a:chExt cx="1606" cy="305"/>
              </a:xfrm>
            </p:grpSpPr>
            <p:grpSp>
              <p:nvGrpSpPr>
                <p:cNvPr id="11545" name="Group 631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4294" y="457"/>
                  <a:ext cx="286" cy="1462"/>
                  <a:chOff x="1724" y="-34"/>
                  <a:chExt cx="754" cy="4360"/>
                </a:xfrm>
              </p:grpSpPr>
              <p:sp>
                <p:nvSpPr>
                  <p:cNvPr id="11547" name="Freeform 632"/>
                  <p:cNvSpPr>
                    <a:spLocks noChangeAspect="1"/>
                  </p:cNvSpPr>
                  <p:nvPr/>
                </p:nvSpPr>
                <p:spPr bwMode="auto">
                  <a:xfrm>
                    <a:off x="1758" y="3378"/>
                    <a:ext cx="718" cy="542"/>
                  </a:xfrm>
                  <a:custGeom>
                    <a:avLst/>
                    <a:gdLst>
                      <a:gd name="T0" fmla="*/ 0 w 718"/>
                      <a:gd name="T1" fmla="*/ 0 h 542"/>
                      <a:gd name="T2" fmla="*/ 0 w 718"/>
                      <a:gd name="T3" fmla="*/ 272 h 542"/>
                      <a:gd name="T4" fmla="*/ 127 w 718"/>
                      <a:gd name="T5" fmla="*/ 367 h 542"/>
                      <a:gd name="T6" fmla="*/ 415 w 718"/>
                      <a:gd name="T7" fmla="*/ 454 h 542"/>
                      <a:gd name="T8" fmla="*/ 710 w 718"/>
                      <a:gd name="T9" fmla="*/ 524 h 542"/>
                      <a:gd name="T10" fmla="*/ 718 w 718"/>
                      <a:gd name="T11" fmla="*/ 348 h 542"/>
                      <a:gd name="T12" fmla="*/ 650 w 718"/>
                      <a:gd name="T13" fmla="*/ 288 h 542"/>
                      <a:gd name="T14" fmla="*/ 379 w 718"/>
                      <a:gd name="T15" fmla="*/ 220 h 542"/>
                      <a:gd name="T16" fmla="*/ 103 w 718"/>
                      <a:gd name="T17" fmla="*/ 139 h 542"/>
                      <a:gd name="T18" fmla="*/ 0 w 718"/>
                      <a:gd name="T19" fmla="*/ 0 h 54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718"/>
                      <a:gd name="T31" fmla="*/ 0 h 542"/>
                      <a:gd name="T32" fmla="*/ 718 w 718"/>
                      <a:gd name="T33" fmla="*/ 542 h 54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718" h="542">
                        <a:moveTo>
                          <a:pt x="0" y="0"/>
                        </a:moveTo>
                        <a:lnTo>
                          <a:pt x="0" y="272"/>
                        </a:lnTo>
                        <a:cubicBezTo>
                          <a:pt x="21" y="333"/>
                          <a:pt x="58" y="337"/>
                          <a:pt x="127" y="367"/>
                        </a:cubicBezTo>
                        <a:cubicBezTo>
                          <a:pt x="196" y="397"/>
                          <a:pt x="318" y="428"/>
                          <a:pt x="415" y="454"/>
                        </a:cubicBezTo>
                        <a:cubicBezTo>
                          <a:pt x="512" y="480"/>
                          <a:pt x="660" y="542"/>
                          <a:pt x="710" y="524"/>
                        </a:cubicBezTo>
                        <a:lnTo>
                          <a:pt x="718" y="348"/>
                        </a:lnTo>
                        <a:cubicBezTo>
                          <a:pt x="708" y="309"/>
                          <a:pt x="706" y="309"/>
                          <a:pt x="650" y="288"/>
                        </a:cubicBezTo>
                        <a:cubicBezTo>
                          <a:pt x="594" y="267"/>
                          <a:pt x="470" y="245"/>
                          <a:pt x="379" y="220"/>
                        </a:cubicBezTo>
                        <a:cubicBezTo>
                          <a:pt x="288" y="195"/>
                          <a:pt x="166" y="176"/>
                          <a:pt x="103" y="139"/>
                        </a:cubicBezTo>
                        <a:cubicBezTo>
                          <a:pt x="40" y="102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00"/>
                      </a:gs>
                      <a:gs pos="100000">
                        <a:srgbClr val="D1C39F"/>
                      </a:gs>
                    </a:gsLst>
                    <a:lin ang="0" scaled="1"/>
                  </a:gradFill>
                  <a:ln w="9525">
                    <a:solidFill>
                      <a:srgbClr val="FFFF6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ar-SA"/>
                  </a:p>
                </p:txBody>
              </p:sp>
              <p:sp>
                <p:nvSpPr>
                  <p:cNvPr id="11548" name="Freeform 633"/>
                  <p:cNvSpPr>
                    <a:spLocks noChangeAspect="1"/>
                  </p:cNvSpPr>
                  <p:nvPr/>
                </p:nvSpPr>
                <p:spPr bwMode="auto">
                  <a:xfrm>
                    <a:off x="1762" y="3702"/>
                    <a:ext cx="716" cy="624"/>
                  </a:xfrm>
                  <a:custGeom>
                    <a:avLst/>
                    <a:gdLst>
                      <a:gd name="T0" fmla="*/ 710 w 716"/>
                      <a:gd name="T1" fmla="*/ 0 h 624"/>
                      <a:gd name="T2" fmla="*/ 714 w 716"/>
                      <a:gd name="T3" fmla="*/ 188 h 624"/>
                      <a:gd name="T4" fmla="*/ 616 w 716"/>
                      <a:gd name="T5" fmla="*/ 276 h 624"/>
                      <a:gd name="T6" fmla="*/ 411 w 716"/>
                      <a:gd name="T7" fmla="*/ 349 h 624"/>
                      <a:gd name="T8" fmla="*/ 147 w 716"/>
                      <a:gd name="T9" fmla="*/ 436 h 624"/>
                      <a:gd name="T10" fmla="*/ 24 w 716"/>
                      <a:gd name="T11" fmla="*/ 540 h 624"/>
                      <a:gd name="T12" fmla="*/ 0 w 716"/>
                      <a:gd name="T13" fmla="*/ 596 h 624"/>
                      <a:gd name="T14" fmla="*/ 3 w 716"/>
                      <a:gd name="T15" fmla="*/ 373 h 624"/>
                      <a:gd name="T16" fmla="*/ 99 w 716"/>
                      <a:gd name="T17" fmla="*/ 250 h 624"/>
                      <a:gd name="T18" fmla="*/ 336 w 716"/>
                      <a:gd name="T19" fmla="*/ 154 h 624"/>
                      <a:gd name="T20" fmla="*/ 654 w 716"/>
                      <a:gd name="T21" fmla="*/ 56 h 624"/>
                      <a:gd name="T22" fmla="*/ 710 w 716"/>
                      <a:gd name="T23" fmla="*/ 0 h 62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716"/>
                      <a:gd name="T37" fmla="*/ 0 h 624"/>
                      <a:gd name="T38" fmla="*/ 716 w 716"/>
                      <a:gd name="T39" fmla="*/ 624 h 624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716" h="624">
                        <a:moveTo>
                          <a:pt x="710" y="0"/>
                        </a:moveTo>
                        <a:lnTo>
                          <a:pt x="714" y="188"/>
                        </a:lnTo>
                        <a:cubicBezTo>
                          <a:pt x="698" y="234"/>
                          <a:pt x="666" y="249"/>
                          <a:pt x="616" y="276"/>
                        </a:cubicBezTo>
                        <a:cubicBezTo>
                          <a:pt x="566" y="303"/>
                          <a:pt x="489" y="322"/>
                          <a:pt x="411" y="349"/>
                        </a:cubicBezTo>
                        <a:cubicBezTo>
                          <a:pt x="333" y="376"/>
                          <a:pt x="211" y="404"/>
                          <a:pt x="147" y="436"/>
                        </a:cubicBezTo>
                        <a:cubicBezTo>
                          <a:pt x="83" y="468"/>
                          <a:pt x="48" y="513"/>
                          <a:pt x="24" y="540"/>
                        </a:cubicBezTo>
                        <a:cubicBezTo>
                          <a:pt x="0" y="567"/>
                          <a:pt x="3" y="624"/>
                          <a:pt x="0" y="596"/>
                        </a:cubicBezTo>
                        <a:lnTo>
                          <a:pt x="3" y="373"/>
                        </a:lnTo>
                        <a:cubicBezTo>
                          <a:pt x="19" y="315"/>
                          <a:pt x="44" y="286"/>
                          <a:pt x="99" y="250"/>
                        </a:cubicBezTo>
                        <a:cubicBezTo>
                          <a:pt x="154" y="214"/>
                          <a:pt x="244" y="186"/>
                          <a:pt x="336" y="154"/>
                        </a:cubicBezTo>
                        <a:cubicBezTo>
                          <a:pt x="428" y="122"/>
                          <a:pt x="592" y="82"/>
                          <a:pt x="654" y="56"/>
                        </a:cubicBezTo>
                        <a:cubicBezTo>
                          <a:pt x="716" y="30"/>
                          <a:pt x="710" y="0"/>
                          <a:pt x="71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BE7D"/>
                      </a:gs>
                      <a:gs pos="100000">
                        <a:srgbClr val="000000"/>
                      </a:gs>
                    </a:gsLst>
                    <a:lin ang="0" scaled="1"/>
                  </a:gradFill>
                  <a:ln w="9525">
                    <a:solidFill>
                      <a:srgbClr val="FFFF6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ar-SA"/>
                  </a:p>
                </p:txBody>
              </p:sp>
              <p:sp>
                <p:nvSpPr>
                  <p:cNvPr id="11549" name="Freeform 634"/>
                  <p:cNvSpPr>
                    <a:spLocks noChangeAspect="1"/>
                  </p:cNvSpPr>
                  <p:nvPr/>
                </p:nvSpPr>
                <p:spPr bwMode="auto">
                  <a:xfrm>
                    <a:off x="1751" y="2695"/>
                    <a:ext cx="718" cy="542"/>
                  </a:xfrm>
                  <a:custGeom>
                    <a:avLst/>
                    <a:gdLst>
                      <a:gd name="T0" fmla="*/ 0 w 718"/>
                      <a:gd name="T1" fmla="*/ 0 h 542"/>
                      <a:gd name="T2" fmla="*/ 0 w 718"/>
                      <a:gd name="T3" fmla="*/ 272 h 542"/>
                      <a:gd name="T4" fmla="*/ 127 w 718"/>
                      <a:gd name="T5" fmla="*/ 367 h 542"/>
                      <a:gd name="T6" fmla="*/ 415 w 718"/>
                      <a:gd name="T7" fmla="*/ 454 h 542"/>
                      <a:gd name="T8" fmla="*/ 710 w 718"/>
                      <a:gd name="T9" fmla="*/ 524 h 542"/>
                      <a:gd name="T10" fmla="*/ 718 w 718"/>
                      <a:gd name="T11" fmla="*/ 348 h 542"/>
                      <a:gd name="T12" fmla="*/ 650 w 718"/>
                      <a:gd name="T13" fmla="*/ 288 h 542"/>
                      <a:gd name="T14" fmla="*/ 379 w 718"/>
                      <a:gd name="T15" fmla="*/ 220 h 542"/>
                      <a:gd name="T16" fmla="*/ 103 w 718"/>
                      <a:gd name="T17" fmla="*/ 139 h 542"/>
                      <a:gd name="T18" fmla="*/ 0 w 718"/>
                      <a:gd name="T19" fmla="*/ 0 h 54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718"/>
                      <a:gd name="T31" fmla="*/ 0 h 542"/>
                      <a:gd name="T32" fmla="*/ 718 w 718"/>
                      <a:gd name="T33" fmla="*/ 542 h 54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718" h="542">
                        <a:moveTo>
                          <a:pt x="0" y="0"/>
                        </a:moveTo>
                        <a:lnTo>
                          <a:pt x="0" y="272"/>
                        </a:lnTo>
                        <a:cubicBezTo>
                          <a:pt x="21" y="333"/>
                          <a:pt x="58" y="337"/>
                          <a:pt x="127" y="367"/>
                        </a:cubicBezTo>
                        <a:cubicBezTo>
                          <a:pt x="196" y="397"/>
                          <a:pt x="318" y="428"/>
                          <a:pt x="415" y="454"/>
                        </a:cubicBezTo>
                        <a:cubicBezTo>
                          <a:pt x="512" y="480"/>
                          <a:pt x="660" y="542"/>
                          <a:pt x="710" y="524"/>
                        </a:cubicBezTo>
                        <a:lnTo>
                          <a:pt x="718" y="348"/>
                        </a:lnTo>
                        <a:cubicBezTo>
                          <a:pt x="708" y="309"/>
                          <a:pt x="706" y="309"/>
                          <a:pt x="650" y="288"/>
                        </a:cubicBezTo>
                        <a:cubicBezTo>
                          <a:pt x="594" y="267"/>
                          <a:pt x="470" y="245"/>
                          <a:pt x="379" y="220"/>
                        </a:cubicBezTo>
                        <a:cubicBezTo>
                          <a:pt x="288" y="195"/>
                          <a:pt x="166" y="176"/>
                          <a:pt x="103" y="139"/>
                        </a:cubicBezTo>
                        <a:cubicBezTo>
                          <a:pt x="40" y="102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00"/>
                      </a:gs>
                      <a:gs pos="100000">
                        <a:srgbClr val="D1C39F"/>
                      </a:gs>
                    </a:gsLst>
                    <a:lin ang="0" scaled="1"/>
                  </a:gradFill>
                  <a:ln w="9525">
                    <a:solidFill>
                      <a:srgbClr val="FFFF6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ar-SA"/>
                  </a:p>
                </p:txBody>
              </p:sp>
              <p:sp>
                <p:nvSpPr>
                  <p:cNvPr id="11550" name="Freeform 635"/>
                  <p:cNvSpPr>
                    <a:spLocks noChangeAspect="1"/>
                  </p:cNvSpPr>
                  <p:nvPr/>
                </p:nvSpPr>
                <p:spPr bwMode="auto">
                  <a:xfrm>
                    <a:off x="1755" y="3019"/>
                    <a:ext cx="716" cy="624"/>
                  </a:xfrm>
                  <a:custGeom>
                    <a:avLst/>
                    <a:gdLst>
                      <a:gd name="T0" fmla="*/ 710 w 716"/>
                      <a:gd name="T1" fmla="*/ 0 h 624"/>
                      <a:gd name="T2" fmla="*/ 714 w 716"/>
                      <a:gd name="T3" fmla="*/ 188 h 624"/>
                      <a:gd name="T4" fmla="*/ 616 w 716"/>
                      <a:gd name="T5" fmla="*/ 276 h 624"/>
                      <a:gd name="T6" fmla="*/ 411 w 716"/>
                      <a:gd name="T7" fmla="*/ 349 h 624"/>
                      <a:gd name="T8" fmla="*/ 147 w 716"/>
                      <a:gd name="T9" fmla="*/ 436 h 624"/>
                      <a:gd name="T10" fmla="*/ 24 w 716"/>
                      <a:gd name="T11" fmla="*/ 540 h 624"/>
                      <a:gd name="T12" fmla="*/ 0 w 716"/>
                      <a:gd name="T13" fmla="*/ 596 h 624"/>
                      <a:gd name="T14" fmla="*/ 3 w 716"/>
                      <a:gd name="T15" fmla="*/ 373 h 624"/>
                      <a:gd name="T16" fmla="*/ 99 w 716"/>
                      <a:gd name="T17" fmla="*/ 250 h 624"/>
                      <a:gd name="T18" fmla="*/ 336 w 716"/>
                      <a:gd name="T19" fmla="*/ 154 h 624"/>
                      <a:gd name="T20" fmla="*/ 654 w 716"/>
                      <a:gd name="T21" fmla="*/ 56 h 624"/>
                      <a:gd name="T22" fmla="*/ 710 w 716"/>
                      <a:gd name="T23" fmla="*/ 0 h 62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716"/>
                      <a:gd name="T37" fmla="*/ 0 h 624"/>
                      <a:gd name="T38" fmla="*/ 716 w 716"/>
                      <a:gd name="T39" fmla="*/ 624 h 624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716" h="624">
                        <a:moveTo>
                          <a:pt x="710" y="0"/>
                        </a:moveTo>
                        <a:lnTo>
                          <a:pt x="714" y="188"/>
                        </a:lnTo>
                        <a:cubicBezTo>
                          <a:pt x="698" y="234"/>
                          <a:pt x="666" y="249"/>
                          <a:pt x="616" y="276"/>
                        </a:cubicBezTo>
                        <a:cubicBezTo>
                          <a:pt x="566" y="303"/>
                          <a:pt x="489" y="322"/>
                          <a:pt x="411" y="349"/>
                        </a:cubicBezTo>
                        <a:cubicBezTo>
                          <a:pt x="333" y="376"/>
                          <a:pt x="211" y="404"/>
                          <a:pt x="147" y="436"/>
                        </a:cubicBezTo>
                        <a:cubicBezTo>
                          <a:pt x="83" y="468"/>
                          <a:pt x="48" y="513"/>
                          <a:pt x="24" y="540"/>
                        </a:cubicBezTo>
                        <a:cubicBezTo>
                          <a:pt x="0" y="567"/>
                          <a:pt x="3" y="624"/>
                          <a:pt x="0" y="596"/>
                        </a:cubicBezTo>
                        <a:lnTo>
                          <a:pt x="3" y="373"/>
                        </a:lnTo>
                        <a:cubicBezTo>
                          <a:pt x="19" y="315"/>
                          <a:pt x="44" y="286"/>
                          <a:pt x="99" y="250"/>
                        </a:cubicBezTo>
                        <a:cubicBezTo>
                          <a:pt x="154" y="214"/>
                          <a:pt x="244" y="186"/>
                          <a:pt x="336" y="154"/>
                        </a:cubicBezTo>
                        <a:cubicBezTo>
                          <a:pt x="428" y="122"/>
                          <a:pt x="592" y="82"/>
                          <a:pt x="654" y="56"/>
                        </a:cubicBezTo>
                        <a:cubicBezTo>
                          <a:pt x="716" y="30"/>
                          <a:pt x="710" y="0"/>
                          <a:pt x="71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BE7D"/>
                      </a:gs>
                      <a:gs pos="100000">
                        <a:srgbClr val="000000"/>
                      </a:gs>
                    </a:gsLst>
                    <a:lin ang="0" scaled="1"/>
                  </a:gradFill>
                  <a:ln w="9525">
                    <a:solidFill>
                      <a:srgbClr val="FFFF6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ar-SA"/>
                  </a:p>
                </p:txBody>
              </p:sp>
              <p:sp>
                <p:nvSpPr>
                  <p:cNvPr id="11551" name="Freeform 636"/>
                  <p:cNvSpPr>
                    <a:spLocks noChangeAspect="1"/>
                  </p:cNvSpPr>
                  <p:nvPr/>
                </p:nvSpPr>
                <p:spPr bwMode="auto">
                  <a:xfrm>
                    <a:off x="1744" y="2009"/>
                    <a:ext cx="718" cy="542"/>
                  </a:xfrm>
                  <a:custGeom>
                    <a:avLst/>
                    <a:gdLst>
                      <a:gd name="T0" fmla="*/ 0 w 718"/>
                      <a:gd name="T1" fmla="*/ 0 h 542"/>
                      <a:gd name="T2" fmla="*/ 0 w 718"/>
                      <a:gd name="T3" fmla="*/ 272 h 542"/>
                      <a:gd name="T4" fmla="*/ 127 w 718"/>
                      <a:gd name="T5" fmla="*/ 367 h 542"/>
                      <a:gd name="T6" fmla="*/ 415 w 718"/>
                      <a:gd name="T7" fmla="*/ 454 h 542"/>
                      <a:gd name="T8" fmla="*/ 710 w 718"/>
                      <a:gd name="T9" fmla="*/ 524 h 542"/>
                      <a:gd name="T10" fmla="*/ 718 w 718"/>
                      <a:gd name="T11" fmla="*/ 348 h 542"/>
                      <a:gd name="T12" fmla="*/ 650 w 718"/>
                      <a:gd name="T13" fmla="*/ 288 h 542"/>
                      <a:gd name="T14" fmla="*/ 379 w 718"/>
                      <a:gd name="T15" fmla="*/ 220 h 542"/>
                      <a:gd name="T16" fmla="*/ 103 w 718"/>
                      <a:gd name="T17" fmla="*/ 139 h 542"/>
                      <a:gd name="T18" fmla="*/ 0 w 718"/>
                      <a:gd name="T19" fmla="*/ 0 h 54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718"/>
                      <a:gd name="T31" fmla="*/ 0 h 542"/>
                      <a:gd name="T32" fmla="*/ 718 w 718"/>
                      <a:gd name="T33" fmla="*/ 542 h 54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718" h="542">
                        <a:moveTo>
                          <a:pt x="0" y="0"/>
                        </a:moveTo>
                        <a:lnTo>
                          <a:pt x="0" y="272"/>
                        </a:lnTo>
                        <a:cubicBezTo>
                          <a:pt x="21" y="333"/>
                          <a:pt x="58" y="337"/>
                          <a:pt x="127" y="367"/>
                        </a:cubicBezTo>
                        <a:cubicBezTo>
                          <a:pt x="196" y="397"/>
                          <a:pt x="318" y="428"/>
                          <a:pt x="415" y="454"/>
                        </a:cubicBezTo>
                        <a:cubicBezTo>
                          <a:pt x="512" y="480"/>
                          <a:pt x="660" y="542"/>
                          <a:pt x="710" y="524"/>
                        </a:cubicBezTo>
                        <a:lnTo>
                          <a:pt x="718" y="348"/>
                        </a:lnTo>
                        <a:cubicBezTo>
                          <a:pt x="708" y="309"/>
                          <a:pt x="706" y="309"/>
                          <a:pt x="650" y="288"/>
                        </a:cubicBezTo>
                        <a:cubicBezTo>
                          <a:pt x="594" y="267"/>
                          <a:pt x="470" y="245"/>
                          <a:pt x="379" y="220"/>
                        </a:cubicBezTo>
                        <a:cubicBezTo>
                          <a:pt x="288" y="195"/>
                          <a:pt x="166" y="176"/>
                          <a:pt x="103" y="139"/>
                        </a:cubicBezTo>
                        <a:cubicBezTo>
                          <a:pt x="40" y="102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00"/>
                      </a:gs>
                      <a:gs pos="100000">
                        <a:srgbClr val="D1C39F"/>
                      </a:gs>
                    </a:gsLst>
                    <a:lin ang="0" scaled="1"/>
                  </a:gradFill>
                  <a:ln w="9525">
                    <a:solidFill>
                      <a:srgbClr val="FFFF6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ar-SA"/>
                  </a:p>
                </p:txBody>
              </p:sp>
              <p:sp>
                <p:nvSpPr>
                  <p:cNvPr id="11552" name="Freeform 637"/>
                  <p:cNvSpPr>
                    <a:spLocks noChangeAspect="1"/>
                  </p:cNvSpPr>
                  <p:nvPr/>
                </p:nvSpPr>
                <p:spPr bwMode="auto">
                  <a:xfrm>
                    <a:off x="1748" y="2333"/>
                    <a:ext cx="716" cy="624"/>
                  </a:xfrm>
                  <a:custGeom>
                    <a:avLst/>
                    <a:gdLst>
                      <a:gd name="T0" fmla="*/ 710 w 716"/>
                      <a:gd name="T1" fmla="*/ 0 h 624"/>
                      <a:gd name="T2" fmla="*/ 714 w 716"/>
                      <a:gd name="T3" fmla="*/ 188 h 624"/>
                      <a:gd name="T4" fmla="*/ 616 w 716"/>
                      <a:gd name="T5" fmla="*/ 276 h 624"/>
                      <a:gd name="T6" fmla="*/ 411 w 716"/>
                      <a:gd name="T7" fmla="*/ 349 h 624"/>
                      <a:gd name="T8" fmla="*/ 147 w 716"/>
                      <a:gd name="T9" fmla="*/ 436 h 624"/>
                      <a:gd name="T10" fmla="*/ 24 w 716"/>
                      <a:gd name="T11" fmla="*/ 540 h 624"/>
                      <a:gd name="T12" fmla="*/ 0 w 716"/>
                      <a:gd name="T13" fmla="*/ 596 h 624"/>
                      <a:gd name="T14" fmla="*/ 3 w 716"/>
                      <a:gd name="T15" fmla="*/ 373 h 624"/>
                      <a:gd name="T16" fmla="*/ 99 w 716"/>
                      <a:gd name="T17" fmla="*/ 250 h 624"/>
                      <a:gd name="T18" fmla="*/ 336 w 716"/>
                      <a:gd name="T19" fmla="*/ 154 h 624"/>
                      <a:gd name="T20" fmla="*/ 654 w 716"/>
                      <a:gd name="T21" fmla="*/ 56 h 624"/>
                      <a:gd name="T22" fmla="*/ 710 w 716"/>
                      <a:gd name="T23" fmla="*/ 0 h 62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716"/>
                      <a:gd name="T37" fmla="*/ 0 h 624"/>
                      <a:gd name="T38" fmla="*/ 716 w 716"/>
                      <a:gd name="T39" fmla="*/ 624 h 624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716" h="624">
                        <a:moveTo>
                          <a:pt x="710" y="0"/>
                        </a:moveTo>
                        <a:lnTo>
                          <a:pt x="714" y="188"/>
                        </a:lnTo>
                        <a:cubicBezTo>
                          <a:pt x="698" y="234"/>
                          <a:pt x="666" y="249"/>
                          <a:pt x="616" y="276"/>
                        </a:cubicBezTo>
                        <a:cubicBezTo>
                          <a:pt x="566" y="303"/>
                          <a:pt x="489" y="322"/>
                          <a:pt x="411" y="349"/>
                        </a:cubicBezTo>
                        <a:cubicBezTo>
                          <a:pt x="333" y="376"/>
                          <a:pt x="211" y="404"/>
                          <a:pt x="147" y="436"/>
                        </a:cubicBezTo>
                        <a:cubicBezTo>
                          <a:pt x="83" y="468"/>
                          <a:pt x="48" y="513"/>
                          <a:pt x="24" y="540"/>
                        </a:cubicBezTo>
                        <a:cubicBezTo>
                          <a:pt x="0" y="567"/>
                          <a:pt x="3" y="624"/>
                          <a:pt x="0" y="596"/>
                        </a:cubicBezTo>
                        <a:lnTo>
                          <a:pt x="3" y="373"/>
                        </a:lnTo>
                        <a:cubicBezTo>
                          <a:pt x="19" y="315"/>
                          <a:pt x="44" y="286"/>
                          <a:pt x="99" y="250"/>
                        </a:cubicBezTo>
                        <a:cubicBezTo>
                          <a:pt x="154" y="214"/>
                          <a:pt x="244" y="186"/>
                          <a:pt x="336" y="154"/>
                        </a:cubicBezTo>
                        <a:cubicBezTo>
                          <a:pt x="428" y="122"/>
                          <a:pt x="592" y="82"/>
                          <a:pt x="654" y="56"/>
                        </a:cubicBezTo>
                        <a:cubicBezTo>
                          <a:pt x="716" y="30"/>
                          <a:pt x="710" y="0"/>
                          <a:pt x="71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BE7D"/>
                      </a:gs>
                      <a:gs pos="100000">
                        <a:srgbClr val="000000"/>
                      </a:gs>
                    </a:gsLst>
                    <a:lin ang="0" scaled="1"/>
                  </a:gradFill>
                  <a:ln w="9525">
                    <a:solidFill>
                      <a:srgbClr val="FFFF6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ar-SA"/>
                  </a:p>
                </p:txBody>
              </p:sp>
              <p:sp>
                <p:nvSpPr>
                  <p:cNvPr id="11553" name="Freeform 638"/>
                  <p:cNvSpPr>
                    <a:spLocks noChangeAspect="1"/>
                  </p:cNvSpPr>
                  <p:nvPr/>
                </p:nvSpPr>
                <p:spPr bwMode="auto">
                  <a:xfrm>
                    <a:off x="1738" y="1329"/>
                    <a:ext cx="718" cy="542"/>
                  </a:xfrm>
                  <a:custGeom>
                    <a:avLst/>
                    <a:gdLst>
                      <a:gd name="T0" fmla="*/ 0 w 718"/>
                      <a:gd name="T1" fmla="*/ 0 h 542"/>
                      <a:gd name="T2" fmla="*/ 0 w 718"/>
                      <a:gd name="T3" fmla="*/ 272 h 542"/>
                      <a:gd name="T4" fmla="*/ 127 w 718"/>
                      <a:gd name="T5" fmla="*/ 367 h 542"/>
                      <a:gd name="T6" fmla="*/ 415 w 718"/>
                      <a:gd name="T7" fmla="*/ 454 h 542"/>
                      <a:gd name="T8" fmla="*/ 710 w 718"/>
                      <a:gd name="T9" fmla="*/ 524 h 542"/>
                      <a:gd name="T10" fmla="*/ 718 w 718"/>
                      <a:gd name="T11" fmla="*/ 348 h 542"/>
                      <a:gd name="T12" fmla="*/ 650 w 718"/>
                      <a:gd name="T13" fmla="*/ 288 h 542"/>
                      <a:gd name="T14" fmla="*/ 379 w 718"/>
                      <a:gd name="T15" fmla="*/ 220 h 542"/>
                      <a:gd name="T16" fmla="*/ 103 w 718"/>
                      <a:gd name="T17" fmla="*/ 139 h 542"/>
                      <a:gd name="T18" fmla="*/ 0 w 718"/>
                      <a:gd name="T19" fmla="*/ 0 h 54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718"/>
                      <a:gd name="T31" fmla="*/ 0 h 542"/>
                      <a:gd name="T32" fmla="*/ 718 w 718"/>
                      <a:gd name="T33" fmla="*/ 542 h 54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718" h="542">
                        <a:moveTo>
                          <a:pt x="0" y="0"/>
                        </a:moveTo>
                        <a:lnTo>
                          <a:pt x="0" y="272"/>
                        </a:lnTo>
                        <a:cubicBezTo>
                          <a:pt x="21" y="333"/>
                          <a:pt x="58" y="337"/>
                          <a:pt x="127" y="367"/>
                        </a:cubicBezTo>
                        <a:cubicBezTo>
                          <a:pt x="196" y="397"/>
                          <a:pt x="318" y="428"/>
                          <a:pt x="415" y="454"/>
                        </a:cubicBezTo>
                        <a:cubicBezTo>
                          <a:pt x="512" y="480"/>
                          <a:pt x="660" y="542"/>
                          <a:pt x="710" y="524"/>
                        </a:cubicBezTo>
                        <a:lnTo>
                          <a:pt x="718" y="348"/>
                        </a:lnTo>
                        <a:cubicBezTo>
                          <a:pt x="708" y="309"/>
                          <a:pt x="706" y="309"/>
                          <a:pt x="650" y="288"/>
                        </a:cubicBezTo>
                        <a:cubicBezTo>
                          <a:pt x="594" y="267"/>
                          <a:pt x="470" y="245"/>
                          <a:pt x="379" y="220"/>
                        </a:cubicBezTo>
                        <a:cubicBezTo>
                          <a:pt x="288" y="195"/>
                          <a:pt x="166" y="176"/>
                          <a:pt x="103" y="139"/>
                        </a:cubicBezTo>
                        <a:cubicBezTo>
                          <a:pt x="40" y="102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00"/>
                      </a:gs>
                      <a:gs pos="100000">
                        <a:srgbClr val="D1C39F"/>
                      </a:gs>
                    </a:gsLst>
                    <a:lin ang="0" scaled="1"/>
                  </a:gradFill>
                  <a:ln w="9525">
                    <a:solidFill>
                      <a:srgbClr val="FFFF6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ar-SA"/>
                  </a:p>
                </p:txBody>
              </p:sp>
              <p:sp>
                <p:nvSpPr>
                  <p:cNvPr id="11554" name="Freeform 639"/>
                  <p:cNvSpPr>
                    <a:spLocks noChangeAspect="1"/>
                  </p:cNvSpPr>
                  <p:nvPr/>
                </p:nvSpPr>
                <p:spPr bwMode="auto">
                  <a:xfrm>
                    <a:off x="1742" y="1653"/>
                    <a:ext cx="716" cy="624"/>
                  </a:xfrm>
                  <a:custGeom>
                    <a:avLst/>
                    <a:gdLst>
                      <a:gd name="T0" fmla="*/ 710 w 716"/>
                      <a:gd name="T1" fmla="*/ 0 h 624"/>
                      <a:gd name="T2" fmla="*/ 714 w 716"/>
                      <a:gd name="T3" fmla="*/ 188 h 624"/>
                      <a:gd name="T4" fmla="*/ 616 w 716"/>
                      <a:gd name="T5" fmla="*/ 276 h 624"/>
                      <a:gd name="T6" fmla="*/ 411 w 716"/>
                      <a:gd name="T7" fmla="*/ 349 h 624"/>
                      <a:gd name="T8" fmla="*/ 147 w 716"/>
                      <a:gd name="T9" fmla="*/ 436 h 624"/>
                      <a:gd name="T10" fmla="*/ 24 w 716"/>
                      <a:gd name="T11" fmla="*/ 540 h 624"/>
                      <a:gd name="T12" fmla="*/ 0 w 716"/>
                      <a:gd name="T13" fmla="*/ 596 h 624"/>
                      <a:gd name="T14" fmla="*/ 3 w 716"/>
                      <a:gd name="T15" fmla="*/ 373 h 624"/>
                      <a:gd name="T16" fmla="*/ 99 w 716"/>
                      <a:gd name="T17" fmla="*/ 250 h 624"/>
                      <a:gd name="T18" fmla="*/ 336 w 716"/>
                      <a:gd name="T19" fmla="*/ 154 h 624"/>
                      <a:gd name="T20" fmla="*/ 654 w 716"/>
                      <a:gd name="T21" fmla="*/ 56 h 624"/>
                      <a:gd name="T22" fmla="*/ 710 w 716"/>
                      <a:gd name="T23" fmla="*/ 0 h 62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716"/>
                      <a:gd name="T37" fmla="*/ 0 h 624"/>
                      <a:gd name="T38" fmla="*/ 716 w 716"/>
                      <a:gd name="T39" fmla="*/ 624 h 624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716" h="624">
                        <a:moveTo>
                          <a:pt x="710" y="0"/>
                        </a:moveTo>
                        <a:lnTo>
                          <a:pt x="714" y="188"/>
                        </a:lnTo>
                        <a:cubicBezTo>
                          <a:pt x="698" y="234"/>
                          <a:pt x="666" y="249"/>
                          <a:pt x="616" y="276"/>
                        </a:cubicBezTo>
                        <a:cubicBezTo>
                          <a:pt x="566" y="303"/>
                          <a:pt x="489" y="322"/>
                          <a:pt x="411" y="349"/>
                        </a:cubicBezTo>
                        <a:cubicBezTo>
                          <a:pt x="333" y="376"/>
                          <a:pt x="211" y="404"/>
                          <a:pt x="147" y="436"/>
                        </a:cubicBezTo>
                        <a:cubicBezTo>
                          <a:pt x="83" y="468"/>
                          <a:pt x="48" y="513"/>
                          <a:pt x="24" y="540"/>
                        </a:cubicBezTo>
                        <a:cubicBezTo>
                          <a:pt x="0" y="567"/>
                          <a:pt x="3" y="624"/>
                          <a:pt x="0" y="596"/>
                        </a:cubicBezTo>
                        <a:lnTo>
                          <a:pt x="3" y="373"/>
                        </a:lnTo>
                        <a:cubicBezTo>
                          <a:pt x="19" y="315"/>
                          <a:pt x="44" y="286"/>
                          <a:pt x="99" y="250"/>
                        </a:cubicBezTo>
                        <a:cubicBezTo>
                          <a:pt x="154" y="214"/>
                          <a:pt x="244" y="186"/>
                          <a:pt x="336" y="154"/>
                        </a:cubicBezTo>
                        <a:cubicBezTo>
                          <a:pt x="428" y="122"/>
                          <a:pt x="592" y="82"/>
                          <a:pt x="654" y="56"/>
                        </a:cubicBezTo>
                        <a:cubicBezTo>
                          <a:pt x="716" y="30"/>
                          <a:pt x="710" y="0"/>
                          <a:pt x="71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BE7D"/>
                      </a:gs>
                      <a:gs pos="100000">
                        <a:srgbClr val="000000"/>
                      </a:gs>
                    </a:gsLst>
                    <a:lin ang="0" scaled="1"/>
                  </a:gradFill>
                  <a:ln w="9525">
                    <a:solidFill>
                      <a:srgbClr val="FFFF6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ar-SA"/>
                  </a:p>
                </p:txBody>
              </p:sp>
              <p:sp>
                <p:nvSpPr>
                  <p:cNvPr id="11555" name="Freeform 640"/>
                  <p:cNvSpPr>
                    <a:spLocks noChangeAspect="1"/>
                  </p:cNvSpPr>
                  <p:nvPr/>
                </p:nvSpPr>
                <p:spPr bwMode="auto">
                  <a:xfrm>
                    <a:off x="1729" y="651"/>
                    <a:ext cx="718" cy="542"/>
                  </a:xfrm>
                  <a:custGeom>
                    <a:avLst/>
                    <a:gdLst>
                      <a:gd name="T0" fmla="*/ 0 w 718"/>
                      <a:gd name="T1" fmla="*/ 0 h 542"/>
                      <a:gd name="T2" fmla="*/ 0 w 718"/>
                      <a:gd name="T3" fmla="*/ 272 h 542"/>
                      <a:gd name="T4" fmla="*/ 127 w 718"/>
                      <a:gd name="T5" fmla="*/ 367 h 542"/>
                      <a:gd name="T6" fmla="*/ 415 w 718"/>
                      <a:gd name="T7" fmla="*/ 454 h 542"/>
                      <a:gd name="T8" fmla="*/ 710 w 718"/>
                      <a:gd name="T9" fmla="*/ 524 h 542"/>
                      <a:gd name="T10" fmla="*/ 718 w 718"/>
                      <a:gd name="T11" fmla="*/ 348 h 542"/>
                      <a:gd name="T12" fmla="*/ 650 w 718"/>
                      <a:gd name="T13" fmla="*/ 288 h 542"/>
                      <a:gd name="T14" fmla="*/ 379 w 718"/>
                      <a:gd name="T15" fmla="*/ 220 h 542"/>
                      <a:gd name="T16" fmla="*/ 103 w 718"/>
                      <a:gd name="T17" fmla="*/ 139 h 542"/>
                      <a:gd name="T18" fmla="*/ 0 w 718"/>
                      <a:gd name="T19" fmla="*/ 0 h 54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718"/>
                      <a:gd name="T31" fmla="*/ 0 h 542"/>
                      <a:gd name="T32" fmla="*/ 718 w 718"/>
                      <a:gd name="T33" fmla="*/ 542 h 54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718" h="542">
                        <a:moveTo>
                          <a:pt x="0" y="0"/>
                        </a:moveTo>
                        <a:lnTo>
                          <a:pt x="0" y="272"/>
                        </a:lnTo>
                        <a:cubicBezTo>
                          <a:pt x="21" y="333"/>
                          <a:pt x="58" y="337"/>
                          <a:pt x="127" y="367"/>
                        </a:cubicBezTo>
                        <a:cubicBezTo>
                          <a:pt x="196" y="397"/>
                          <a:pt x="318" y="428"/>
                          <a:pt x="415" y="454"/>
                        </a:cubicBezTo>
                        <a:cubicBezTo>
                          <a:pt x="512" y="480"/>
                          <a:pt x="660" y="542"/>
                          <a:pt x="710" y="524"/>
                        </a:cubicBezTo>
                        <a:lnTo>
                          <a:pt x="718" y="348"/>
                        </a:lnTo>
                        <a:cubicBezTo>
                          <a:pt x="708" y="309"/>
                          <a:pt x="706" y="309"/>
                          <a:pt x="650" y="288"/>
                        </a:cubicBezTo>
                        <a:cubicBezTo>
                          <a:pt x="594" y="267"/>
                          <a:pt x="470" y="245"/>
                          <a:pt x="379" y="220"/>
                        </a:cubicBezTo>
                        <a:cubicBezTo>
                          <a:pt x="288" y="195"/>
                          <a:pt x="166" y="176"/>
                          <a:pt x="103" y="139"/>
                        </a:cubicBezTo>
                        <a:cubicBezTo>
                          <a:pt x="40" y="102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00"/>
                      </a:gs>
                      <a:gs pos="100000">
                        <a:srgbClr val="D1C39F"/>
                      </a:gs>
                    </a:gsLst>
                    <a:lin ang="0" scaled="1"/>
                  </a:gradFill>
                  <a:ln w="9525">
                    <a:solidFill>
                      <a:srgbClr val="FFFF6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ar-SA"/>
                  </a:p>
                </p:txBody>
              </p:sp>
              <p:sp>
                <p:nvSpPr>
                  <p:cNvPr id="11556" name="Freeform 641"/>
                  <p:cNvSpPr>
                    <a:spLocks noChangeAspect="1"/>
                  </p:cNvSpPr>
                  <p:nvPr/>
                </p:nvSpPr>
                <p:spPr bwMode="auto">
                  <a:xfrm>
                    <a:off x="1733" y="975"/>
                    <a:ext cx="716" cy="624"/>
                  </a:xfrm>
                  <a:custGeom>
                    <a:avLst/>
                    <a:gdLst>
                      <a:gd name="T0" fmla="*/ 710 w 716"/>
                      <a:gd name="T1" fmla="*/ 0 h 624"/>
                      <a:gd name="T2" fmla="*/ 714 w 716"/>
                      <a:gd name="T3" fmla="*/ 188 h 624"/>
                      <a:gd name="T4" fmla="*/ 616 w 716"/>
                      <a:gd name="T5" fmla="*/ 276 h 624"/>
                      <a:gd name="T6" fmla="*/ 411 w 716"/>
                      <a:gd name="T7" fmla="*/ 349 h 624"/>
                      <a:gd name="T8" fmla="*/ 147 w 716"/>
                      <a:gd name="T9" fmla="*/ 436 h 624"/>
                      <a:gd name="T10" fmla="*/ 24 w 716"/>
                      <a:gd name="T11" fmla="*/ 540 h 624"/>
                      <a:gd name="T12" fmla="*/ 0 w 716"/>
                      <a:gd name="T13" fmla="*/ 596 h 624"/>
                      <a:gd name="T14" fmla="*/ 3 w 716"/>
                      <a:gd name="T15" fmla="*/ 373 h 624"/>
                      <a:gd name="T16" fmla="*/ 99 w 716"/>
                      <a:gd name="T17" fmla="*/ 250 h 624"/>
                      <a:gd name="T18" fmla="*/ 336 w 716"/>
                      <a:gd name="T19" fmla="*/ 154 h 624"/>
                      <a:gd name="T20" fmla="*/ 654 w 716"/>
                      <a:gd name="T21" fmla="*/ 56 h 624"/>
                      <a:gd name="T22" fmla="*/ 710 w 716"/>
                      <a:gd name="T23" fmla="*/ 0 h 62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716"/>
                      <a:gd name="T37" fmla="*/ 0 h 624"/>
                      <a:gd name="T38" fmla="*/ 716 w 716"/>
                      <a:gd name="T39" fmla="*/ 624 h 624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716" h="624">
                        <a:moveTo>
                          <a:pt x="710" y="0"/>
                        </a:moveTo>
                        <a:lnTo>
                          <a:pt x="714" y="188"/>
                        </a:lnTo>
                        <a:cubicBezTo>
                          <a:pt x="698" y="234"/>
                          <a:pt x="666" y="249"/>
                          <a:pt x="616" y="276"/>
                        </a:cubicBezTo>
                        <a:cubicBezTo>
                          <a:pt x="566" y="303"/>
                          <a:pt x="489" y="322"/>
                          <a:pt x="411" y="349"/>
                        </a:cubicBezTo>
                        <a:cubicBezTo>
                          <a:pt x="333" y="376"/>
                          <a:pt x="211" y="404"/>
                          <a:pt x="147" y="436"/>
                        </a:cubicBezTo>
                        <a:cubicBezTo>
                          <a:pt x="83" y="468"/>
                          <a:pt x="48" y="513"/>
                          <a:pt x="24" y="540"/>
                        </a:cubicBezTo>
                        <a:cubicBezTo>
                          <a:pt x="0" y="567"/>
                          <a:pt x="3" y="624"/>
                          <a:pt x="0" y="596"/>
                        </a:cubicBezTo>
                        <a:lnTo>
                          <a:pt x="3" y="373"/>
                        </a:lnTo>
                        <a:cubicBezTo>
                          <a:pt x="19" y="315"/>
                          <a:pt x="44" y="286"/>
                          <a:pt x="99" y="250"/>
                        </a:cubicBezTo>
                        <a:cubicBezTo>
                          <a:pt x="154" y="214"/>
                          <a:pt x="244" y="186"/>
                          <a:pt x="336" y="154"/>
                        </a:cubicBezTo>
                        <a:cubicBezTo>
                          <a:pt x="428" y="122"/>
                          <a:pt x="592" y="82"/>
                          <a:pt x="654" y="56"/>
                        </a:cubicBezTo>
                        <a:cubicBezTo>
                          <a:pt x="716" y="30"/>
                          <a:pt x="710" y="0"/>
                          <a:pt x="71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BE7D"/>
                      </a:gs>
                      <a:gs pos="100000">
                        <a:srgbClr val="000000"/>
                      </a:gs>
                    </a:gsLst>
                    <a:lin ang="0" scaled="1"/>
                  </a:gradFill>
                  <a:ln w="9525">
                    <a:solidFill>
                      <a:srgbClr val="FFFF6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ar-SA"/>
                  </a:p>
                </p:txBody>
              </p:sp>
              <p:sp>
                <p:nvSpPr>
                  <p:cNvPr id="11557" name="Freeform 642"/>
                  <p:cNvSpPr>
                    <a:spLocks noChangeAspect="1"/>
                  </p:cNvSpPr>
                  <p:nvPr/>
                </p:nvSpPr>
                <p:spPr bwMode="auto">
                  <a:xfrm>
                    <a:off x="1724" y="-34"/>
                    <a:ext cx="718" cy="542"/>
                  </a:xfrm>
                  <a:custGeom>
                    <a:avLst/>
                    <a:gdLst>
                      <a:gd name="T0" fmla="*/ 0 w 718"/>
                      <a:gd name="T1" fmla="*/ 0 h 542"/>
                      <a:gd name="T2" fmla="*/ 0 w 718"/>
                      <a:gd name="T3" fmla="*/ 272 h 542"/>
                      <a:gd name="T4" fmla="*/ 127 w 718"/>
                      <a:gd name="T5" fmla="*/ 367 h 542"/>
                      <a:gd name="T6" fmla="*/ 415 w 718"/>
                      <a:gd name="T7" fmla="*/ 454 h 542"/>
                      <a:gd name="T8" fmla="*/ 710 w 718"/>
                      <a:gd name="T9" fmla="*/ 524 h 542"/>
                      <a:gd name="T10" fmla="*/ 718 w 718"/>
                      <a:gd name="T11" fmla="*/ 348 h 542"/>
                      <a:gd name="T12" fmla="*/ 650 w 718"/>
                      <a:gd name="T13" fmla="*/ 288 h 542"/>
                      <a:gd name="T14" fmla="*/ 379 w 718"/>
                      <a:gd name="T15" fmla="*/ 220 h 542"/>
                      <a:gd name="T16" fmla="*/ 103 w 718"/>
                      <a:gd name="T17" fmla="*/ 139 h 542"/>
                      <a:gd name="T18" fmla="*/ 0 w 718"/>
                      <a:gd name="T19" fmla="*/ 0 h 54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718"/>
                      <a:gd name="T31" fmla="*/ 0 h 542"/>
                      <a:gd name="T32" fmla="*/ 718 w 718"/>
                      <a:gd name="T33" fmla="*/ 542 h 54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718" h="542">
                        <a:moveTo>
                          <a:pt x="0" y="0"/>
                        </a:moveTo>
                        <a:lnTo>
                          <a:pt x="0" y="272"/>
                        </a:lnTo>
                        <a:cubicBezTo>
                          <a:pt x="21" y="333"/>
                          <a:pt x="58" y="337"/>
                          <a:pt x="127" y="367"/>
                        </a:cubicBezTo>
                        <a:cubicBezTo>
                          <a:pt x="196" y="397"/>
                          <a:pt x="318" y="428"/>
                          <a:pt x="415" y="454"/>
                        </a:cubicBezTo>
                        <a:cubicBezTo>
                          <a:pt x="512" y="480"/>
                          <a:pt x="660" y="542"/>
                          <a:pt x="710" y="524"/>
                        </a:cubicBezTo>
                        <a:lnTo>
                          <a:pt x="718" y="348"/>
                        </a:lnTo>
                        <a:cubicBezTo>
                          <a:pt x="708" y="309"/>
                          <a:pt x="706" y="309"/>
                          <a:pt x="650" y="288"/>
                        </a:cubicBezTo>
                        <a:cubicBezTo>
                          <a:pt x="594" y="267"/>
                          <a:pt x="470" y="245"/>
                          <a:pt x="379" y="220"/>
                        </a:cubicBezTo>
                        <a:cubicBezTo>
                          <a:pt x="288" y="195"/>
                          <a:pt x="166" y="176"/>
                          <a:pt x="103" y="139"/>
                        </a:cubicBezTo>
                        <a:cubicBezTo>
                          <a:pt x="40" y="102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00"/>
                      </a:gs>
                      <a:gs pos="100000">
                        <a:srgbClr val="D1C39F"/>
                      </a:gs>
                    </a:gsLst>
                    <a:lin ang="0" scaled="1"/>
                  </a:gradFill>
                  <a:ln w="9525">
                    <a:solidFill>
                      <a:srgbClr val="FFFF6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ar-SA"/>
                  </a:p>
                </p:txBody>
              </p:sp>
              <p:sp>
                <p:nvSpPr>
                  <p:cNvPr id="11558" name="Freeform 643"/>
                  <p:cNvSpPr>
                    <a:spLocks noChangeAspect="1"/>
                  </p:cNvSpPr>
                  <p:nvPr/>
                </p:nvSpPr>
                <p:spPr bwMode="auto">
                  <a:xfrm>
                    <a:off x="1728" y="290"/>
                    <a:ext cx="716" cy="624"/>
                  </a:xfrm>
                  <a:custGeom>
                    <a:avLst/>
                    <a:gdLst>
                      <a:gd name="T0" fmla="*/ 710 w 716"/>
                      <a:gd name="T1" fmla="*/ 0 h 624"/>
                      <a:gd name="T2" fmla="*/ 714 w 716"/>
                      <a:gd name="T3" fmla="*/ 188 h 624"/>
                      <a:gd name="T4" fmla="*/ 616 w 716"/>
                      <a:gd name="T5" fmla="*/ 276 h 624"/>
                      <a:gd name="T6" fmla="*/ 411 w 716"/>
                      <a:gd name="T7" fmla="*/ 349 h 624"/>
                      <a:gd name="T8" fmla="*/ 147 w 716"/>
                      <a:gd name="T9" fmla="*/ 436 h 624"/>
                      <a:gd name="T10" fmla="*/ 24 w 716"/>
                      <a:gd name="T11" fmla="*/ 540 h 624"/>
                      <a:gd name="T12" fmla="*/ 0 w 716"/>
                      <a:gd name="T13" fmla="*/ 596 h 624"/>
                      <a:gd name="T14" fmla="*/ 3 w 716"/>
                      <a:gd name="T15" fmla="*/ 373 h 624"/>
                      <a:gd name="T16" fmla="*/ 99 w 716"/>
                      <a:gd name="T17" fmla="*/ 250 h 624"/>
                      <a:gd name="T18" fmla="*/ 336 w 716"/>
                      <a:gd name="T19" fmla="*/ 154 h 624"/>
                      <a:gd name="T20" fmla="*/ 654 w 716"/>
                      <a:gd name="T21" fmla="*/ 56 h 624"/>
                      <a:gd name="T22" fmla="*/ 710 w 716"/>
                      <a:gd name="T23" fmla="*/ 0 h 62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716"/>
                      <a:gd name="T37" fmla="*/ 0 h 624"/>
                      <a:gd name="T38" fmla="*/ 716 w 716"/>
                      <a:gd name="T39" fmla="*/ 624 h 624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716" h="624">
                        <a:moveTo>
                          <a:pt x="710" y="0"/>
                        </a:moveTo>
                        <a:lnTo>
                          <a:pt x="714" y="188"/>
                        </a:lnTo>
                        <a:cubicBezTo>
                          <a:pt x="698" y="234"/>
                          <a:pt x="666" y="249"/>
                          <a:pt x="616" y="276"/>
                        </a:cubicBezTo>
                        <a:cubicBezTo>
                          <a:pt x="566" y="303"/>
                          <a:pt x="489" y="322"/>
                          <a:pt x="411" y="349"/>
                        </a:cubicBezTo>
                        <a:cubicBezTo>
                          <a:pt x="333" y="376"/>
                          <a:pt x="211" y="404"/>
                          <a:pt x="147" y="436"/>
                        </a:cubicBezTo>
                        <a:cubicBezTo>
                          <a:pt x="83" y="468"/>
                          <a:pt x="48" y="513"/>
                          <a:pt x="24" y="540"/>
                        </a:cubicBezTo>
                        <a:cubicBezTo>
                          <a:pt x="0" y="567"/>
                          <a:pt x="3" y="624"/>
                          <a:pt x="0" y="596"/>
                        </a:cubicBezTo>
                        <a:lnTo>
                          <a:pt x="3" y="373"/>
                        </a:lnTo>
                        <a:cubicBezTo>
                          <a:pt x="19" y="315"/>
                          <a:pt x="44" y="286"/>
                          <a:pt x="99" y="250"/>
                        </a:cubicBezTo>
                        <a:cubicBezTo>
                          <a:pt x="154" y="214"/>
                          <a:pt x="244" y="186"/>
                          <a:pt x="336" y="154"/>
                        </a:cubicBezTo>
                        <a:cubicBezTo>
                          <a:pt x="428" y="122"/>
                          <a:pt x="592" y="82"/>
                          <a:pt x="654" y="56"/>
                        </a:cubicBezTo>
                        <a:cubicBezTo>
                          <a:pt x="716" y="30"/>
                          <a:pt x="710" y="0"/>
                          <a:pt x="71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BE7D"/>
                      </a:gs>
                      <a:gs pos="100000">
                        <a:srgbClr val="000000"/>
                      </a:gs>
                    </a:gsLst>
                    <a:lin ang="0" scaled="1"/>
                  </a:gradFill>
                  <a:ln w="9525">
                    <a:solidFill>
                      <a:srgbClr val="FFFF6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ar-SA"/>
                  </a:p>
                </p:txBody>
              </p:sp>
            </p:grpSp>
            <p:sp>
              <p:nvSpPr>
                <p:cNvPr id="11546" name="AutoShape 644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4307" y="382"/>
                  <a:ext cx="305" cy="1606"/>
                </a:xfrm>
                <a:prstGeom prst="roundRect">
                  <a:avLst>
                    <a:gd name="adj" fmla="val 40046"/>
                  </a:avLst>
                </a:prstGeom>
                <a:gradFill rotWithShape="1">
                  <a:gsLst>
                    <a:gs pos="0">
                      <a:srgbClr val="FFFFFF">
                        <a:alpha val="81000"/>
                      </a:srgbClr>
                    </a:gs>
                    <a:gs pos="100000">
                      <a:srgbClr val="FFD9D9">
                        <a:alpha val="60001"/>
                      </a:srgbClr>
                    </a:gs>
                  </a:gsLst>
                  <a:lin ang="0" scaled="1"/>
                </a:gradFill>
                <a:ln w="31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ar-SA"/>
                </a:p>
              </p:txBody>
            </p:sp>
          </p:grpSp>
          <p:sp>
            <p:nvSpPr>
              <p:cNvPr id="11511" name="Freeform 645"/>
              <p:cNvSpPr>
                <a:spLocks noChangeAspect="1"/>
              </p:cNvSpPr>
              <p:nvPr/>
            </p:nvSpPr>
            <p:spPr bwMode="auto">
              <a:xfrm>
                <a:off x="4239" y="1503"/>
                <a:ext cx="26" cy="34"/>
              </a:xfrm>
              <a:custGeom>
                <a:avLst/>
                <a:gdLst>
                  <a:gd name="T0" fmla="*/ 0 w 524"/>
                  <a:gd name="T1" fmla="*/ 0 h 653"/>
                  <a:gd name="T2" fmla="*/ 0 w 524"/>
                  <a:gd name="T3" fmla="*/ 0 h 653"/>
                  <a:gd name="T4" fmla="*/ 0 w 524"/>
                  <a:gd name="T5" fmla="*/ 0 h 653"/>
                  <a:gd name="T6" fmla="*/ 0 w 524"/>
                  <a:gd name="T7" fmla="*/ 0 h 653"/>
                  <a:gd name="T8" fmla="*/ 0 w 524"/>
                  <a:gd name="T9" fmla="*/ 0 h 653"/>
                  <a:gd name="T10" fmla="*/ 0 w 524"/>
                  <a:gd name="T11" fmla="*/ 0 h 653"/>
                  <a:gd name="T12" fmla="*/ 0 w 524"/>
                  <a:gd name="T13" fmla="*/ 0 h 653"/>
                  <a:gd name="T14" fmla="*/ 0 w 524"/>
                  <a:gd name="T15" fmla="*/ 0 h 653"/>
                  <a:gd name="T16" fmla="*/ 0 w 524"/>
                  <a:gd name="T17" fmla="*/ 0 h 6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4"/>
                  <a:gd name="T28" fmla="*/ 0 h 653"/>
                  <a:gd name="T29" fmla="*/ 524 w 524"/>
                  <a:gd name="T30" fmla="*/ 653 h 6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4" h="653">
                    <a:moveTo>
                      <a:pt x="506" y="171"/>
                    </a:moveTo>
                    <a:cubicBezTo>
                      <a:pt x="489" y="150"/>
                      <a:pt x="456" y="70"/>
                      <a:pt x="404" y="45"/>
                    </a:cubicBezTo>
                    <a:cubicBezTo>
                      <a:pt x="352" y="20"/>
                      <a:pt x="256" y="0"/>
                      <a:pt x="194" y="21"/>
                    </a:cubicBezTo>
                    <a:cubicBezTo>
                      <a:pt x="132" y="42"/>
                      <a:pt x="62" y="102"/>
                      <a:pt x="32" y="171"/>
                    </a:cubicBezTo>
                    <a:cubicBezTo>
                      <a:pt x="2" y="240"/>
                      <a:pt x="0" y="363"/>
                      <a:pt x="14" y="435"/>
                    </a:cubicBezTo>
                    <a:cubicBezTo>
                      <a:pt x="28" y="507"/>
                      <a:pt x="62" y="568"/>
                      <a:pt x="116" y="603"/>
                    </a:cubicBezTo>
                    <a:cubicBezTo>
                      <a:pt x="170" y="638"/>
                      <a:pt x="277" y="653"/>
                      <a:pt x="338" y="645"/>
                    </a:cubicBezTo>
                    <a:cubicBezTo>
                      <a:pt x="399" y="637"/>
                      <a:pt x="451" y="586"/>
                      <a:pt x="482" y="555"/>
                    </a:cubicBezTo>
                    <a:cubicBezTo>
                      <a:pt x="513" y="524"/>
                      <a:pt x="515" y="479"/>
                      <a:pt x="524" y="459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12" name="Line 646"/>
              <p:cNvSpPr>
                <a:spLocks noChangeAspect="1" noChangeShapeType="1"/>
              </p:cNvSpPr>
              <p:nvPr/>
            </p:nvSpPr>
            <p:spPr bwMode="auto">
              <a:xfrm>
                <a:off x="4279" y="1501"/>
                <a:ext cx="0" cy="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13" name="Line 647"/>
              <p:cNvSpPr>
                <a:spLocks noChangeAspect="1" noChangeShapeType="1"/>
              </p:cNvSpPr>
              <p:nvPr/>
            </p:nvSpPr>
            <p:spPr bwMode="auto">
              <a:xfrm>
                <a:off x="4302" y="1501"/>
                <a:ext cx="0" cy="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14" name="Line 648"/>
              <p:cNvSpPr>
                <a:spLocks noChangeAspect="1" noChangeShapeType="1"/>
              </p:cNvSpPr>
              <p:nvPr/>
            </p:nvSpPr>
            <p:spPr bwMode="auto">
              <a:xfrm>
                <a:off x="4279" y="1518"/>
                <a:ext cx="2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15" name="Freeform 649"/>
              <p:cNvSpPr>
                <a:spLocks noChangeAspect="1"/>
              </p:cNvSpPr>
              <p:nvPr/>
            </p:nvSpPr>
            <p:spPr bwMode="auto">
              <a:xfrm>
                <a:off x="4310" y="1528"/>
                <a:ext cx="20" cy="23"/>
              </a:xfrm>
              <a:custGeom>
                <a:avLst/>
                <a:gdLst>
                  <a:gd name="T0" fmla="*/ 1 w 39"/>
                  <a:gd name="T1" fmla="*/ 0 h 47"/>
                  <a:gd name="T2" fmla="*/ 1 w 39"/>
                  <a:gd name="T3" fmla="*/ 0 h 47"/>
                  <a:gd name="T4" fmla="*/ 1 w 39"/>
                  <a:gd name="T5" fmla="*/ 0 h 47"/>
                  <a:gd name="T6" fmla="*/ 1 w 39"/>
                  <a:gd name="T7" fmla="*/ 0 h 47"/>
                  <a:gd name="T8" fmla="*/ 1 w 39"/>
                  <a:gd name="T9" fmla="*/ 0 h 47"/>
                  <a:gd name="T10" fmla="*/ 1 w 39"/>
                  <a:gd name="T11" fmla="*/ 0 h 47"/>
                  <a:gd name="T12" fmla="*/ 1 w 39"/>
                  <a:gd name="T13" fmla="*/ 0 h 47"/>
                  <a:gd name="T14" fmla="*/ 1 w 39"/>
                  <a:gd name="T15" fmla="*/ 0 h 47"/>
                  <a:gd name="T16" fmla="*/ 1 w 39"/>
                  <a:gd name="T17" fmla="*/ 0 h 47"/>
                  <a:gd name="T18" fmla="*/ 1 w 39"/>
                  <a:gd name="T19" fmla="*/ 0 h 4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47"/>
                  <a:gd name="T32" fmla="*/ 39 w 39"/>
                  <a:gd name="T33" fmla="*/ 47 h 4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47">
                    <a:moveTo>
                      <a:pt x="4" y="12"/>
                    </a:moveTo>
                    <a:cubicBezTo>
                      <a:pt x="4" y="10"/>
                      <a:pt x="5" y="8"/>
                      <a:pt x="6" y="6"/>
                    </a:cubicBezTo>
                    <a:cubicBezTo>
                      <a:pt x="8" y="4"/>
                      <a:pt x="11" y="1"/>
                      <a:pt x="14" y="1"/>
                    </a:cubicBezTo>
                    <a:cubicBezTo>
                      <a:pt x="16" y="0"/>
                      <a:pt x="20" y="1"/>
                      <a:pt x="23" y="2"/>
                    </a:cubicBezTo>
                    <a:cubicBezTo>
                      <a:pt x="25" y="3"/>
                      <a:pt x="28" y="4"/>
                      <a:pt x="30" y="6"/>
                    </a:cubicBezTo>
                    <a:cubicBezTo>
                      <a:pt x="32" y="8"/>
                      <a:pt x="33" y="11"/>
                      <a:pt x="32" y="14"/>
                    </a:cubicBezTo>
                    <a:cubicBezTo>
                      <a:pt x="32" y="17"/>
                      <a:pt x="32" y="20"/>
                      <a:pt x="27" y="24"/>
                    </a:cubicBezTo>
                    <a:cubicBezTo>
                      <a:pt x="23" y="28"/>
                      <a:pt x="11" y="36"/>
                      <a:pt x="8" y="39"/>
                    </a:cubicBezTo>
                    <a:cubicBezTo>
                      <a:pt x="4" y="43"/>
                      <a:pt x="0" y="46"/>
                      <a:pt x="5" y="47"/>
                    </a:cubicBezTo>
                    <a:lnTo>
                      <a:pt x="39" y="47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grpSp>
            <p:nvGrpSpPr>
              <p:cNvPr id="11516" name="Group 650"/>
              <p:cNvGrpSpPr>
                <a:grpSpLocks noChangeAspect="1"/>
              </p:cNvGrpSpPr>
              <p:nvPr/>
            </p:nvGrpSpPr>
            <p:grpSpPr bwMode="auto">
              <a:xfrm rot="5400000">
                <a:off x="4398" y="1687"/>
                <a:ext cx="1215" cy="231"/>
                <a:chOff x="3657" y="1032"/>
                <a:chExt cx="1606" cy="305"/>
              </a:xfrm>
            </p:grpSpPr>
            <p:grpSp>
              <p:nvGrpSpPr>
                <p:cNvPr id="11531" name="Group 651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4294" y="457"/>
                  <a:ext cx="286" cy="1462"/>
                  <a:chOff x="1724" y="-34"/>
                  <a:chExt cx="754" cy="4360"/>
                </a:xfrm>
              </p:grpSpPr>
              <p:sp>
                <p:nvSpPr>
                  <p:cNvPr id="11533" name="Freeform 652"/>
                  <p:cNvSpPr>
                    <a:spLocks noChangeAspect="1"/>
                  </p:cNvSpPr>
                  <p:nvPr/>
                </p:nvSpPr>
                <p:spPr bwMode="auto">
                  <a:xfrm>
                    <a:off x="1758" y="3378"/>
                    <a:ext cx="718" cy="542"/>
                  </a:xfrm>
                  <a:custGeom>
                    <a:avLst/>
                    <a:gdLst>
                      <a:gd name="T0" fmla="*/ 0 w 718"/>
                      <a:gd name="T1" fmla="*/ 0 h 542"/>
                      <a:gd name="T2" fmla="*/ 0 w 718"/>
                      <a:gd name="T3" fmla="*/ 272 h 542"/>
                      <a:gd name="T4" fmla="*/ 127 w 718"/>
                      <a:gd name="T5" fmla="*/ 367 h 542"/>
                      <a:gd name="T6" fmla="*/ 415 w 718"/>
                      <a:gd name="T7" fmla="*/ 454 h 542"/>
                      <a:gd name="T8" fmla="*/ 710 w 718"/>
                      <a:gd name="T9" fmla="*/ 524 h 542"/>
                      <a:gd name="T10" fmla="*/ 718 w 718"/>
                      <a:gd name="T11" fmla="*/ 348 h 542"/>
                      <a:gd name="T12" fmla="*/ 650 w 718"/>
                      <a:gd name="T13" fmla="*/ 288 h 542"/>
                      <a:gd name="T14" fmla="*/ 379 w 718"/>
                      <a:gd name="T15" fmla="*/ 220 h 542"/>
                      <a:gd name="T16" fmla="*/ 103 w 718"/>
                      <a:gd name="T17" fmla="*/ 139 h 542"/>
                      <a:gd name="T18" fmla="*/ 0 w 718"/>
                      <a:gd name="T19" fmla="*/ 0 h 54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718"/>
                      <a:gd name="T31" fmla="*/ 0 h 542"/>
                      <a:gd name="T32" fmla="*/ 718 w 718"/>
                      <a:gd name="T33" fmla="*/ 542 h 54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718" h="542">
                        <a:moveTo>
                          <a:pt x="0" y="0"/>
                        </a:moveTo>
                        <a:lnTo>
                          <a:pt x="0" y="272"/>
                        </a:lnTo>
                        <a:cubicBezTo>
                          <a:pt x="21" y="333"/>
                          <a:pt x="58" y="337"/>
                          <a:pt x="127" y="367"/>
                        </a:cubicBezTo>
                        <a:cubicBezTo>
                          <a:pt x="196" y="397"/>
                          <a:pt x="318" y="428"/>
                          <a:pt x="415" y="454"/>
                        </a:cubicBezTo>
                        <a:cubicBezTo>
                          <a:pt x="512" y="480"/>
                          <a:pt x="660" y="542"/>
                          <a:pt x="710" y="524"/>
                        </a:cubicBezTo>
                        <a:lnTo>
                          <a:pt x="718" y="348"/>
                        </a:lnTo>
                        <a:cubicBezTo>
                          <a:pt x="708" y="309"/>
                          <a:pt x="706" y="309"/>
                          <a:pt x="650" y="288"/>
                        </a:cubicBezTo>
                        <a:cubicBezTo>
                          <a:pt x="594" y="267"/>
                          <a:pt x="470" y="245"/>
                          <a:pt x="379" y="220"/>
                        </a:cubicBezTo>
                        <a:cubicBezTo>
                          <a:pt x="288" y="195"/>
                          <a:pt x="166" y="176"/>
                          <a:pt x="103" y="139"/>
                        </a:cubicBezTo>
                        <a:cubicBezTo>
                          <a:pt x="40" y="102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00"/>
                      </a:gs>
                      <a:gs pos="100000">
                        <a:srgbClr val="D1C39F"/>
                      </a:gs>
                    </a:gsLst>
                    <a:lin ang="0" scaled="1"/>
                  </a:gradFill>
                  <a:ln w="9525">
                    <a:solidFill>
                      <a:srgbClr val="FFFF6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ar-SA"/>
                  </a:p>
                </p:txBody>
              </p:sp>
              <p:sp>
                <p:nvSpPr>
                  <p:cNvPr id="11534" name="Freeform 653"/>
                  <p:cNvSpPr>
                    <a:spLocks noChangeAspect="1"/>
                  </p:cNvSpPr>
                  <p:nvPr/>
                </p:nvSpPr>
                <p:spPr bwMode="auto">
                  <a:xfrm>
                    <a:off x="1762" y="3702"/>
                    <a:ext cx="716" cy="624"/>
                  </a:xfrm>
                  <a:custGeom>
                    <a:avLst/>
                    <a:gdLst>
                      <a:gd name="T0" fmla="*/ 710 w 716"/>
                      <a:gd name="T1" fmla="*/ 0 h 624"/>
                      <a:gd name="T2" fmla="*/ 714 w 716"/>
                      <a:gd name="T3" fmla="*/ 188 h 624"/>
                      <a:gd name="T4" fmla="*/ 616 w 716"/>
                      <a:gd name="T5" fmla="*/ 276 h 624"/>
                      <a:gd name="T6" fmla="*/ 411 w 716"/>
                      <a:gd name="T7" fmla="*/ 349 h 624"/>
                      <a:gd name="T8" fmla="*/ 147 w 716"/>
                      <a:gd name="T9" fmla="*/ 436 h 624"/>
                      <a:gd name="T10" fmla="*/ 24 w 716"/>
                      <a:gd name="T11" fmla="*/ 540 h 624"/>
                      <a:gd name="T12" fmla="*/ 0 w 716"/>
                      <a:gd name="T13" fmla="*/ 596 h 624"/>
                      <a:gd name="T14" fmla="*/ 3 w 716"/>
                      <a:gd name="T15" fmla="*/ 373 h 624"/>
                      <a:gd name="T16" fmla="*/ 99 w 716"/>
                      <a:gd name="T17" fmla="*/ 250 h 624"/>
                      <a:gd name="T18" fmla="*/ 336 w 716"/>
                      <a:gd name="T19" fmla="*/ 154 h 624"/>
                      <a:gd name="T20" fmla="*/ 654 w 716"/>
                      <a:gd name="T21" fmla="*/ 56 h 624"/>
                      <a:gd name="T22" fmla="*/ 710 w 716"/>
                      <a:gd name="T23" fmla="*/ 0 h 62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716"/>
                      <a:gd name="T37" fmla="*/ 0 h 624"/>
                      <a:gd name="T38" fmla="*/ 716 w 716"/>
                      <a:gd name="T39" fmla="*/ 624 h 624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716" h="624">
                        <a:moveTo>
                          <a:pt x="710" y="0"/>
                        </a:moveTo>
                        <a:lnTo>
                          <a:pt x="714" y="188"/>
                        </a:lnTo>
                        <a:cubicBezTo>
                          <a:pt x="698" y="234"/>
                          <a:pt x="666" y="249"/>
                          <a:pt x="616" y="276"/>
                        </a:cubicBezTo>
                        <a:cubicBezTo>
                          <a:pt x="566" y="303"/>
                          <a:pt x="489" y="322"/>
                          <a:pt x="411" y="349"/>
                        </a:cubicBezTo>
                        <a:cubicBezTo>
                          <a:pt x="333" y="376"/>
                          <a:pt x="211" y="404"/>
                          <a:pt x="147" y="436"/>
                        </a:cubicBezTo>
                        <a:cubicBezTo>
                          <a:pt x="83" y="468"/>
                          <a:pt x="48" y="513"/>
                          <a:pt x="24" y="540"/>
                        </a:cubicBezTo>
                        <a:cubicBezTo>
                          <a:pt x="0" y="567"/>
                          <a:pt x="3" y="624"/>
                          <a:pt x="0" y="596"/>
                        </a:cubicBezTo>
                        <a:lnTo>
                          <a:pt x="3" y="373"/>
                        </a:lnTo>
                        <a:cubicBezTo>
                          <a:pt x="19" y="315"/>
                          <a:pt x="44" y="286"/>
                          <a:pt x="99" y="250"/>
                        </a:cubicBezTo>
                        <a:cubicBezTo>
                          <a:pt x="154" y="214"/>
                          <a:pt x="244" y="186"/>
                          <a:pt x="336" y="154"/>
                        </a:cubicBezTo>
                        <a:cubicBezTo>
                          <a:pt x="428" y="122"/>
                          <a:pt x="592" y="82"/>
                          <a:pt x="654" y="56"/>
                        </a:cubicBezTo>
                        <a:cubicBezTo>
                          <a:pt x="716" y="30"/>
                          <a:pt x="710" y="0"/>
                          <a:pt x="71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BE7D"/>
                      </a:gs>
                      <a:gs pos="100000">
                        <a:srgbClr val="000000"/>
                      </a:gs>
                    </a:gsLst>
                    <a:lin ang="0" scaled="1"/>
                  </a:gradFill>
                  <a:ln w="9525">
                    <a:solidFill>
                      <a:srgbClr val="FFFF6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ar-SA"/>
                  </a:p>
                </p:txBody>
              </p:sp>
              <p:sp>
                <p:nvSpPr>
                  <p:cNvPr id="11535" name="Freeform 654"/>
                  <p:cNvSpPr>
                    <a:spLocks noChangeAspect="1"/>
                  </p:cNvSpPr>
                  <p:nvPr/>
                </p:nvSpPr>
                <p:spPr bwMode="auto">
                  <a:xfrm>
                    <a:off x="1751" y="2695"/>
                    <a:ext cx="718" cy="542"/>
                  </a:xfrm>
                  <a:custGeom>
                    <a:avLst/>
                    <a:gdLst>
                      <a:gd name="T0" fmla="*/ 0 w 718"/>
                      <a:gd name="T1" fmla="*/ 0 h 542"/>
                      <a:gd name="T2" fmla="*/ 0 w 718"/>
                      <a:gd name="T3" fmla="*/ 272 h 542"/>
                      <a:gd name="T4" fmla="*/ 127 w 718"/>
                      <a:gd name="T5" fmla="*/ 367 h 542"/>
                      <a:gd name="T6" fmla="*/ 415 w 718"/>
                      <a:gd name="T7" fmla="*/ 454 h 542"/>
                      <a:gd name="T8" fmla="*/ 710 w 718"/>
                      <a:gd name="T9" fmla="*/ 524 h 542"/>
                      <a:gd name="T10" fmla="*/ 718 w 718"/>
                      <a:gd name="T11" fmla="*/ 348 h 542"/>
                      <a:gd name="T12" fmla="*/ 650 w 718"/>
                      <a:gd name="T13" fmla="*/ 288 h 542"/>
                      <a:gd name="T14" fmla="*/ 379 w 718"/>
                      <a:gd name="T15" fmla="*/ 220 h 542"/>
                      <a:gd name="T16" fmla="*/ 103 w 718"/>
                      <a:gd name="T17" fmla="*/ 139 h 542"/>
                      <a:gd name="T18" fmla="*/ 0 w 718"/>
                      <a:gd name="T19" fmla="*/ 0 h 54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718"/>
                      <a:gd name="T31" fmla="*/ 0 h 542"/>
                      <a:gd name="T32" fmla="*/ 718 w 718"/>
                      <a:gd name="T33" fmla="*/ 542 h 54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718" h="542">
                        <a:moveTo>
                          <a:pt x="0" y="0"/>
                        </a:moveTo>
                        <a:lnTo>
                          <a:pt x="0" y="272"/>
                        </a:lnTo>
                        <a:cubicBezTo>
                          <a:pt x="21" y="333"/>
                          <a:pt x="58" y="337"/>
                          <a:pt x="127" y="367"/>
                        </a:cubicBezTo>
                        <a:cubicBezTo>
                          <a:pt x="196" y="397"/>
                          <a:pt x="318" y="428"/>
                          <a:pt x="415" y="454"/>
                        </a:cubicBezTo>
                        <a:cubicBezTo>
                          <a:pt x="512" y="480"/>
                          <a:pt x="660" y="542"/>
                          <a:pt x="710" y="524"/>
                        </a:cubicBezTo>
                        <a:lnTo>
                          <a:pt x="718" y="348"/>
                        </a:lnTo>
                        <a:cubicBezTo>
                          <a:pt x="708" y="309"/>
                          <a:pt x="706" y="309"/>
                          <a:pt x="650" y="288"/>
                        </a:cubicBezTo>
                        <a:cubicBezTo>
                          <a:pt x="594" y="267"/>
                          <a:pt x="470" y="245"/>
                          <a:pt x="379" y="220"/>
                        </a:cubicBezTo>
                        <a:cubicBezTo>
                          <a:pt x="288" y="195"/>
                          <a:pt x="166" y="176"/>
                          <a:pt x="103" y="139"/>
                        </a:cubicBezTo>
                        <a:cubicBezTo>
                          <a:pt x="40" y="102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00"/>
                      </a:gs>
                      <a:gs pos="100000">
                        <a:srgbClr val="D1C39F"/>
                      </a:gs>
                    </a:gsLst>
                    <a:lin ang="0" scaled="1"/>
                  </a:gradFill>
                  <a:ln w="9525">
                    <a:solidFill>
                      <a:srgbClr val="FFFF6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ar-SA"/>
                  </a:p>
                </p:txBody>
              </p:sp>
              <p:sp>
                <p:nvSpPr>
                  <p:cNvPr id="11536" name="Freeform 655"/>
                  <p:cNvSpPr>
                    <a:spLocks noChangeAspect="1"/>
                  </p:cNvSpPr>
                  <p:nvPr/>
                </p:nvSpPr>
                <p:spPr bwMode="auto">
                  <a:xfrm>
                    <a:off x="1755" y="3019"/>
                    <a:ext cx="716" cy="624"/>
                  </a:xfrm>
                  <a:custGeom>
                    <a:avLst/>
                    <a:gdLst>
                      <a:gd name="T0" fmla="*/ 710 w 716"/>
                      <a:gd name="T1" fmla="*/ 0 h 624"/>
                      <a:gd name="T2" fmla="*/ 714 w 716"/>
                      <a:gd name="T3" fmla="*/ 188 h 624"/>
                      <a:gd name="T4" fmla="*/ 616 w 716"/>
                      <a:gd name="T5" fmla="*/ 276 h 624"/>
                      <a:gd name="T6" fmla="*/ 411 w 716"/>
                      <a:gd name="T7" fmla="*/ 349 h 624"/>
                      <a:gd name="T8" fmla="*/ 147 w 716"/>
                      <a:gd name="T9" fmla="*/ 436 h 624"/>
                      <a:gd name="T10" fmla="*/ 24 w 716"/>
                      <a:gd name="T11" fmla="*/ 540 h 624"/>
                      <a:gd name="T12" fmla="*/ 0 w 716"/>
                      <a:gd name="T13" fmla="*/ 596 h 624"/>
                      <a:gd name="T14" fmla="*/ 3 w 716"/>
                      <a:gd name="T15" fmla="*/ 373 h 624"/>
                      <a:gd name="T16" fmla="*/ 99 w 716"/>
                      <a:gd name="T17" fmla="*/ 250 h 624"/>
                      <a:gd name="T18" fmla="*/ 336 w 716"/>
                      <a:gd name="T19" fmla="*/ 154 h 624"/>
                      <a:gd name="T20" fmla="*/ 654 w 716"/>
                      <a:gd name="T21" fmla="*/ 56 h 624"/>
                      <a:gd name="T22" fmla="*/ 710 w 716"/>
                      <a:gd name="T23" fmla="*/ 0 h 62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716"/>
                      <a:gd name="T37" fmla="*/ 0 h 624"/>
                      <a:gd name="T38" fmla="*/ 716 w 716"/>
                      <a:gd name="T39" fmla="*/ 624 h 624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716" h="624">
                        <a:moveTo>
                          <a:pt x="710" y="0"/>
                        </a:moveTo>
                        <a:lnTo>
                          <a:pt x="714" y="188"/>
                        </a:lnTo>
                        <a:cubicBezTo>
                          <a:pt x="698" y="234"/>
                          <a:pt x="666" y="249"/>
                          <a:pt x="616" y="276"/>
                        </a:cubicBezTo>
                        <a:cubicBezTo>
                          <a:pt x="566" y="303"/>
                          <a:pt x="489" y="322"/>
                          <a:pt x="411" y="349"/>
                        </a:cubicBezTo>
                        <a:cubicBezTo>
                          <a:pt x="333" y="376"/>
                          <a:pt x="211" y="404"/>
                          <a:pt x="147" y="436"/>
                        </a:cubicBezTo>
                        <a:cubicBezTo>
                          <a:pt x="83" y="468"/>
                          <a:pt x="48" y="513"/>
                          <a:pt x="24" y="540"/>
                        </a:cubicBezTo>
                        <a:cubicBezTo>
                          <a:pt x="0" y="567"/>
                          <a:pt x="3" y="624"/>
                          <a:pt x="0" y="596"/>
                        </a:cubicBezTo>
                        <a:lnTo>
                          <a:pt x="3" y="373"/>
                        </a:lnTo>
                        <a:cubicBezTo>
                          <a:pt x="19" y="315"/>
                          <a:pt x="44" y="286"/>
                          <a:pt x="99" y="250"/>
                        </a:cubicBezTo>
                        <a:cubicBezTo>
                          <a:pt x="154" y="214"/>
                          <a:pt x="244" y="186"/>
                          <a:pt x="336" y="154"/>
                        </a:cubicBezTo>
                        <a:cubicBezTo>
                          <a:pt x="428" y="122"/>
                          <a:pt x="592" y="82"/>
                          <a:pt x="654" y="56"/>
                        </a:cubicBezTo>
                        <a:cubicBezTo>
                          <a:pt x="716" y="30"/>
                          <a:pt x="710" y="0"/>
                          <a:pt x="71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BE7D"/>
                      </a:gs>
                      <a:gs pos="100000">
                        <a:srgbClr val="000000"/>
                      </a:gs>
                    </a:gsLst>
                    <a:lin ang="0" scaled="1"/>
                  </a:gradFill>
                  <a:ln w="9525">
                    <a:solidFill>
                      <a:srgbClr val="FFFF6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ar-SA"/>
                  </a:p>
                </p:txBody>
              </p:sp>
              <p:sp>
                <p:nvSpPr>
                  <p:cNvPr id="11537" name="Freeform 656"/>
                  <p:cNvSpPr>
                    <a:spLocks noChangeAspect="1"/>
                  </p:cNvSpPr>
                  <p:nvPr/>
                </p:nvSpPr>
                <p:spPr bwMode="auto">
                  <a:xfrm>
                    <a:off x="1744" y="2009"/>
                    <a:ext cx="718" cy="542"/>
                  </a:xfrm>
                  <a:custGeom>
                    <a:avLst/>
                    <a:gdLst>
                      <a:gd name="T0" fmla="*/ 0 w 718"/>
                      <a:gd name="T1" fmla="*/ 0 h 542"/>
                      <a:gd name="T2" fmla="*/ 0 w 718"/>
                      <a:gd name="T3" fmla="*/ 272 h 542"/>
                      <a:gd name="T4" fmla="*/ 127 w 718"/>
                      <a:gd name="T5" fmla="*/ 367 h 542"/>
                      <a:gd name="T6" fmla="*/ 415 w 718"/>
                      <a:gd name="T7" fmla="*/ 454 h 542"/>
                      <a:gd name="T8" fmla="*/ 710 w 718"/>
                      <a:gd name="T9" fmla="*/ 524 h 542"/>
                      <a:gd name="T10" fmla="*/ 718 w 718"/>
                      <a:gd name="T11" fmla="*/ 348 h 542"/>
                      <a:gd name="T12" fmla="*/ 650 w 718"/>
                      <a:gd name="T13" fmla="*/ 288 h 542"/>
                      <a:gd name="T14" fmla="*/ 379 w 718"/>
                      <a:gd name="T15" fmla="*/ 220 h 542"/>
                      <a:gd name="T16" fmla="*/ 103 w 718"/>
                      <a:gd name="T17" fmla="*/ 139 h 542"/>
                      <a:gd name="T18" fmla="*/ 0 w 718"/>
                      <a:gd name="T19" fmla="*/ 0 h 54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718"/>
                      <a:gd name="T31" fmla="*/ 0 h 542"/>
                      <a:gd name="T32" fmla="*/ 718 w 718"/>
                      <a:gd name="T33" fmla="*/ 542 h 54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718" h="542">
                        <a:moveTo>
                          <a:pt x="0" y="0"/>
                        </a:moveTo>
                        <a:lnTo>
                          <a:pt x="0" y="272"/>
                        </a:lnTo>
                        <a:cubicBezTo>
                          <a:pt x="21" y="333"/>
                          <a:pt x="58" y="337"/>
                          <a:pt x="127" y="367"/>
                        </a:cubicBezTo>
                        <a:cubicBezTo>
                          <a:pt x="196" y="397"/>
                          <a:pt x="318" y="428"/>
                          <a:pt x="415" y="454"/>
                        </a:cubicBezTo>
                        <a:cubicBezTo>
                          <a:pt x="512" y="480"/>
                          <a:pt x="660" y="542"/>
                          <a:pt x="710" y="524"/>
                        </a:cubicBezTo>
                        <a:lnTo>
                          <a:pt x="718" y="348"/>
                        </a:lnTo>
                        <a:cubicBezTo>
                          <a:pt x="708" y="309"/>
                          <a:pt x="706" y="309"/>
                          <a:pt x="650" y="288"/>
                        </a:cubicBezTo>
                        <a:cubicBezTo>
                          <a:pt x="594" y="267"/>
                          <a:pt x="470" y="245"/>
                          <a:pt x="379" y="220"/>
                        </a:cubicBezTo>
                        <a:cubicBezTo>
                          <a:pt x="288" y="195"/>
                          <a:pt x="166" y="176"/>
                          <a:pt x="103" y="139"/>
                        </a:cubicBezTo>
                        <a:cubicBezTo>
                          <a:pt x="40" y="102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00"/>
                      </a:gs>
                      <a:gs pos="100000">
                        <a:srgbClr val="D1C39F"/>
                      </a:gs>
                    </a:gsLst>
                    <a:lin ang="0" scaled="1"/>
                  </a:gradFill>
                  <a:ln w="9525">
                    <a:solidFill>
                      <a:srgbClr val="FFFF6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ar-SA"/>
                  </a:p>
                </p:txBody>
              </p:sp>
              <p:sp>
                <p:nvSpPr>
                  <p:cNvPr id="11538" name="Freeform 657"/>
                  <p:cNvSpPr>
                    <a:spLocks noChangeAspect="1"/>
                  </p:cNvSpPr>
                  <p:nvPr/>
                </p:nvSpPr>
                <p:spPr bwMode="auto">
                  <a:xfrm>
                    <a:off x="1748" y="2333"/>
                    <a:ext cx="716" cy="624"/>
                  </a:xfrm>
                  <a:custGeom>
                    <a:avLst/>
                    <a:gdLst>
                      <a:gd name="T0" fmla="*/ 710 w 716"/>
                      <a:gd name="T1" fmla="*/ 0 h 624"/>
                      <a:gd name="T2" fmla="*/ 714 w 716"/>
                      <a:gd name="T3" fmla="*/ 188 h 624"/>
                      <a:gd name="T4" fmla="*/ 616 w 716"/>
                      <a:gd name="T5" fmla="*/ 276 h 624"/>
                      <a:gd name="T6" fmla="*/ 411 w 716"/>
                      <a:gd name="T7" fmla="*/ 349 h 624"/>
                      <a:gd name="T8" fmla="*/ 147 w 716"/>
                      <a:gd name="T9" fmla="*/ 436 h 624"/>
                      <a:gd name="T10" fmla="*/ 24 w 716"/>
                      <a:gd name="T11" fmla="*/ 540 h 624"/>
                      <a:gd name="T12" fmla="*/ 0 w 716"/>
                      <a:gd name="T13" fmla="*/ 596 h 624"/>
                      <a:gd name="T14" fmla="*/ 3 w 716"/>
                      <a:gd name="T15" fmla="*/ 373 h 624"/>
                      <a:gd name="T16" fmla="*/ 99 w 716"/>
                      <a:gd name="T17" fmla="*/ 250 h 624"/>
                      <a:gd name="T18" fmla="*/ 336 w 716"/>
                      <a:gd name="T19" fmla="*/ 154 h 624"/>
                      <a:gd name="T20" fmla="*/ 654 w 716"/>
                      <a:gd name="T21" fmla="*/ 56 h 624"/>
                      <a:gd name="T22" fmla="*/ 710 w 716"/>
                      <a:gd name="T23" fmla="*/ 0 h 62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716"/>
                      <a:gd name="T37" fmla="*/ 0 h 624"/>
                      <a:gd name="T38" fmla="*/ 716 w 716"/>
                      <a:gd name="T39" fmla="*/ 624 h 624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716" h="624">
                        <a:moveTo>
                          <a:pt x="710" y="0"/>
                        </a:moveTo>
                        <a:lnTo>
                          <a:pt x="714" y="188"/>
                        </a:lnTo>
                        <a:cubicBezTo>
                          <a:pt x="698" y="234"/>
                          <a:pt x="666" y="249"/>
                          <a:pt x="616" y="276"/>
                        </a:cubicBezTo>
                        <a:cubicBezTo>
                          <a:pt x="566" y="303"/>
                          <a:pt x="489" y="322"/>
                          <a:pt x="411" y="349"/>
                        </a:cubicBezTo>
                        <a:cubicBezTo>
                          <a:pt x="333" y="376"/>
                          <a:pt x="211" y="404"/>
                          <a:pt x="147" y="436"/>
                        </a:cubicBezTo>
                        <a:cubicBezTo>
                          <a:pt x="83" y="468"/>
                          <a:pt x="48" y="513"/>
                          <a:pt x="24" y="540"/>
                        </a:cubicBezTo>
                        <a:cubicBezTo>
                          <a:pt x="0" y="567"/>
                          <a:pt x="3" y="624"/>
                          <a:pt x="0" y="596"/>
                        </a:cubicBezTo>
                        <a:lnTo>
                          <a:pt x="3" y="373"/>
                        </a:lnTo>
                        <a:cubicBezTo>
                          <a:pt x="19" y="315"/>
                          <a:pt x="44" y="286"/>
                          <a:pt x="99" y="250"/>
                        </a:cubicBezTo>
                        <a:cubicBezTo>
                          <a:pt x="154" y="214"/>
                          <a:pt x="244" y="186"/>
                          <a:pt x="336" y="154"/>
                        </a:cubicBezTo>
                        <a:cubicBezTo>
                          <a:pt x="428" y="122"/>
                          <a:pt x="592" y="82"/>
                          <a:pt x="654" y="56"/>
                        </a:cubicBezTo>
                        <a:cubicBezTo>
                          <a:pt x="716" y="30"/>
                          <a:pt x="710" y="0"/>
                          <a:pt x="71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BE7D"/>
                      </a:gs>
                      <a:gs pos="100000">
                        <a:srgbClr val="000000"/>
                      </a:gs>
                    </a:gsLst>
                    <a:lin ang="0" scaled="1"/>
                  </a:gradFill>
                  <a:ln w="9525">
                    <a:solidFill>
                      <a:srgbClr val="FFFF6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ar-SA"/>
                  </a:p>
                </p:txBody>
              </p:sp>
              <p:sp>
                <p:nvSpPr>
                  <p:cNvPr id="11539" name="Freeform 658"/>
                  <p:cNvSpPr>
                    <a:spLocks noChangeAspect="1"/>
                  </p:cNvSpPr>
                  <p:nvPr/>
                </p:nvSpPr>
                <p:spPr bwMode="auto">
                  <a:xfrm>
                    <a:off x="1738" y="1329"/>
                    <a:ext cx="718" cy="542"/>
                  </a:xfrm>
                  <a:custGeom>
                    <a:avLst/>
                    <a:gdLst>
                      <a:gd name="T0" fmla="*/ 0 w 718"/>
                      <a:gd name="T1" fmla="*/ 0 h 542"/>
                      <a:gd name="T2" fmla="*/ 0 w 718"/>
                      <a:gd name="T3" fmla="*/ 272 h 542"/>
                      <a:gd name="T4" fmla="*/ 127 w 718"/>
                      <a:gd name="T5" fmla="*/ 367 h 542"/>
                      <a:gd name="T6" fmla="*/ 415 w 718"/>
                      <a:gd name="T7" fmla="*/ 454 h 542"/>
                      <a:gd name="T8" fmla="*/ 710 w 718"/>
                      <a:gd name="T9" fmla="*/ 524 h 542"/>
                      <a:gd name="T10" fmla="*/ 718 w 718"/>
                      <a:gd name="T11" fmla="*/ 348 h 542"/>
                      <a:gd name="T12" fmla="*/ 650 w 718"/>
                      <a:gd name="T13" fmla="*/ 288 h 542"/>
                      <a:gd name="T14" fmla="*/ 379 w 718"/>
                      <a:gd name="T15" fmla="*/ 220 h 542"/>
                      <a:gd name="T16" fmla="*/ 103 w 718"/>
                      <a:gd name="T17" fmla="*/ 139 h 542"/>
                      <a:gd name="T18" fmla="*/ 0 w 718"/>
                      <a:gd name="T19" fmla="*/ 0 h 54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718"/>
                      <a:gd name="T31" fmla="*/ 0 h 542"/>
                      <a:gd name="T32" fmla="*/ 718 w 718"/>
                      <a:gd name="T33" fmla="*/ 542 h 54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718" h="542">
                        <a:moveTo>
                          <a:pt x="0" y="0"/>
                        </a:moveTo>
                        <a:lnTo>
                          <a:pt x="0" y="272"/>
                        </a:lnTo>
                        <a:cubicBezTo>
                          <a:pt x="21" y="333"/>
                          <a:pt x="58" y="337"/>
                          <a:pt x="127" y="367"/>
                        </a:cubicBezTo>
                        <a:cubicBezTo>
                          <a:pt x="196" y="397"/>
                          <a:pt x="318" y="428"/>
                          <a:pt x="415" y="454"/>
                        </a:cubicBezTo>
                        <a:cubicBezTo>
                          <a:pt x="512" y="480"/>
                          <a:pt x="660" y="542"/>
                          <a:pt x="710" y="524"/>
                        </a:cubicBezTo>
                        <a:lnTo>
                          <a:pt x="718" y="348"/>
                        </a:lnTo>
                        <a:cubicBezTo>
                          <a:pt x="708" y="309"/>
                          <a:pt x="706" y="309"/>
                          <a:pt x="650" y="288"/>
                        </a:cubicBezTo>
                        <a:cubicBezTo>
                          <a:pt x="594" y="267"/>
                          <a:pt x="470" y="245"/>
                          <a:pt x="379" y="220"/>
                        </a:cubicBezTo>
                        <a:cubicBezTo>
                          <a:pt x="288" y="195"/>
                          <a:pt x="166" y="176"/>
                          <a:pt x="103" y="139"/>
                        </a:cubicBezTo>
                        <a:cubicBezTo>
                          <a:pt x="40" y="102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00"/>
                      </a:gs>
                      <a:gs pos="100000">
                        <a:srgbClr val="D1C39F"/>
                      </a:gs>
                    </a:gsLst>
                    <a:lin ang="0" scaled="1"/>
                  </a:gradFill>
                  <a:ln w="9525">
                    <a:solidFill>
                      <a:srgbClr val="FFFF6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ar-SA"/>
                  </a:p>
                </p:txBody>
              </p:sp>
              <p:sp>
                <p:nvSpPr>
                  <p:cNvPr id="11540" name="Freeform 659"/>
                  <p:cNvSpPr>
                    <a:spLocks noChangeAspect="1"/>
                  </p:cNvSpPr>
                  <p:nvPr/>
                </p:nvSpPr>
                <p:spPr bwMode="auto">
                  <a:xfrm>
                    <a:off x="1742" y="1653"/>
                    <a:ext cx="716" cy="624"/>
                  </a:xfrm>
                  <a:custGeom>
                    <a:avLst/>
                    <a:gdLst>
                      <a:gd name="T0" fmla="*/ 710 w 716"/>
                      <a:gd name="T1" fmla="*/ 0 h 624"/>
                      <a:gd name="T2" fmla="*/ 714 w 716"/>
                      <a:gd name="T3" fmla="*/ 188 h 624"/>
                      <a:gd name="T4" fmla="*/ 616 w 716"/>
                      <a:gd name="T5" fmla="*/ 276 h 624"/>
                      <a:gd name="T6" fmla="*/ 411 w 716"/>
                      <a:gd name="T7" fmla="*/ 349 h 624"/>
                      <a:gd name="T8" fmla="*/ 147 w 716"/>
                      <a:gd name="T9" fmla="*/ 436 h 624"/>
                      <a:gd name="T10" fmla="*/ 24 w 716"/>
                      <a:gd name="T11" fmla="*/ 540 h 624"/>
                      <a:gd name="T12" fmla="*/ 0 w 716"/>
                      <a:gd name="T13" fmla="*/ 596 h 624"/>
                      <a:gd name="T14" fmla="*/ 3 w 716"/>
                      <a:gd name="T15" fmla="*/ 373 h 624"/>
                      <a:gd name="T16" fmla="*/ 99 w 716"/>
                      <a:gd name="T17" fmla="*/ 250 h 624"/>
                      <a:gd name="T18" fmla="*/ 336 w 716"/>
                      <a:gd name="T19" fmla="*/ 154 h 624"/>
                      <a:gd name="T20" fmla="*/ 654 w 716"/>
                      <a:gd name="T21" fmla="*/ 56 h 624"/>
                      <a:gd name="T22" fmla="*/ 710 w 716"/>
                      <a:gd name="T23" fmla="*/ 0 h 62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716"/>
                      <a:gd name="T37" fmla="*/ 0 h 624"/>
                      <a:gd name="T38" fmla="*/ 716 w 716"/>
                      <a:gd name="T39" fmla="*/ 624 h 624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716" h="624">
                        <a:moveTo>
                          <a:pt x="710" y="0"/>
                        </a:moveTo>
                        <a:lnTo>
                          <a:pt x="714" y="188"/>
                        </a:lnTo>
                        <a:cubicBezTo>
                          <a:pt x="698" y="234"/>
                          <a:pt x="666" y="249"/>
                          <a:pt x="616" y="276"/>
                        </a:cubicBezTo>
                        <a:cubicBezTo>
                          <a:pt x="566" y="303"/>
                          <a:pt x="489" y="322"/>
                          <a:pt x="411" y="349"/>
                        </a:cubicBezTo>
                        <a:cubicBezTo>
                          <a:pt x="333" y="376"/>
                          <a:pt x="211" y="404"/>
                          <a:pt x="147" y="436"/>
                        </a:cubicBezTo>
                        <a:cubicBezTo>
                          <a:pt x="83" y="468"/>
                          <a:pt x="48" y="513"/>
                          <a:pt x="24" y="540"/>
                        </a:cubicBezTo>
                        <a:cubicBezTo>
                          <a:pt x="0" y="567"/>
                          <a:pt x="3" y="624"/>
                          <a:pt x="0" y="596"/>
                        </a:cubicBezTo>
                        <a:lnTo>
                          <a:pt x="3" y="373"/>
                        </a:lnTo>
                        <a:cubicBezTo>
                          <a:pt x="19" y="315"/>
                          <a:pt x="44" y="286"/>
                          <a:pt x="99" y="250"/>
                        </a:cubicBezTo>
                        <a:cubicBezTo>
                          <a:pt x="154" y="214"/>
                          <a:pt x="244" y="186"/>
                          <a:pt x="336" y="154"/>
                        </a:cubicBezTo>
                        <a:cubicBezTo>
                          <a:pt x="428" y="122"/>
                          <a:pt x="592" y="82"/>
                          <a:pt x="654" y="56"/>
                        </a:cubicBezTo>
                        <a:cubicBezTo>
                          <a:pt x="716" y="30"/>
                          <a:pt x="710" y="0"/>
                          <a:pt x="71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BE7D"/>
                      </a:gs>
                      <a:gs pos="100000">
                        <a:srgbClr val="000000"/>
                      </a:gs>
                    </a:gsLst>
                    <a:lin ang="0" scaled="1"/>
                  </a:gradFill>
                  <a:ln w="9525">
                    <a:solidFill>
                      <a:srgbClr val="FFFF6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ar-SA"/>
                  </a:p>
                </p:txBody>
              </p:sp>
              <p:sp>
                <p:nvSpPr>
                  <p:cNvPr id="11541" name="Freeform 660"/>
                  <p:cNvSpPr>
                    <a:spLocks noChangeAspect="1"/>
                  </p:cNvSpPr>
                  <p:nvPr/>
                </p:nvSpPr>
                <p:spPr bwMode="auto">
                  <a:xfrm>
                    <a:off x="1729" y="651"/>
                    <a:ext cx="718" cy="542"/>
                  </a:xfrm>
                  <a:custGeom>
                    <a:avLst/>
                    <a:gdLst>
                      <a:gd name="T0" fmla="*/ 0 w 718"/>
                      <a:gd name="T1" fmla="*/ 0 h 542"/>
                      <a:gd name="T2" fmla="*/ 0 w 718"/>
                      <a:gd name="T3" fmla="*/ 272 h 542"/>
                      <a:gd name="T4" fmla="*/ 127 w 718"/>
                      <a:gd name="T5" fmla="*/ 367 h 542"/>
                      <a:gd name="T6" fmla="*/ 415 w 718"/>
                      <a:gd name="T7" fmla="*/ 454 h 542"/>
                      <a:gd name="T8" fmla="*/ 710 w 718"/>
                      <a:gd name="T9" fmla="*/ 524 h 542"/>
                      <a:gd name="T10" fmla="*/ 718 w 718"/>
                      <a:gd name="T11" fmla="*/ 348 h 542"/>
                      <a:gd name="T12" fmla="*/ 650 w 718"/>
                      <a:gd name="T13" fmla="*/ 288 h 542"/>
                      <a:gd name="T14" fmla="*/ 379 w 718"/>
                      <a:gd name="T15" fmla="*/ 220 h 542"/>
                      <a:gd name="T16" fmla="*/ 103 w 718"/>
                      <a:gd name="T17" fmla="*/ 139 h 542"/>
                      <a:gd name="T18" fmla="*/ 0 w 718"/>
                      <a:gd name="T19" fmla="*/ 0 h 54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718"/>
                      <a:gd name="T31" fmla="*/ 0 h 542"/>
                      <a:gd name="T32" fmla="*/ 718 w 718"/>
                      <a:gd name="T33" fmla="*/ 542 h 54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718" h="542">
                        <a:moveTo>
                          <a:pt x="0" y="0"/>
                        </a:moveTo>
                        <a:lnTo>
                          <a:pt x="0" y="272"/>
                        </a:lnTo>
                        <a:cubicBezTo>
                          <a:pt x="21" y="333"/>
                          <a:pt x="58" y="337"/>
                          <a:pt x="127" y="367"/>
                        </a:cubicBezTo>
                        <a:cubicBezTo>
                          <a:pt x="196" y="397"/>
                          <a:pt x="318" y="428"/>
                          <a:pt x="415" y="454"/>
                        </a:cubicBezTo>
                        <a:cubicBezTo>
                          <a:pt x="512" y="480"/>
                          <a:pt x="660" y="542"/>
                          <a:pt x="710" y="524"/>
                        </a:cubicBezTo>
                        <a:lnTo>
                          <a:pt x="718" y="348"/>
                        </a:lnTo>
                        <a:cubicBezTo>
                          <a:pt x="708" y="309"/>
                          <a:pt x="706" y="309"/>
                          <a:pt x="650" y="288"/>
                        </a:cubicBezTo>
                        <a:cubicBezTo>
                          <a:pt x="594" y="267"/>
                          <a:pt x="470" y="245"/>
                          <a:pt x="379" y="220"/>
                        </a:cubicBezTo>
                        <a:cubicBezTo>
                          <a:pt x="288" y="195"/>
                          <a:pt x="166" y="176"/>
                          <a:pt x="103" y="139"/>
                        </a:cubicBezTo>
                        <a:cubicBezTo>
                          <a:pt x="40" y="102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00"/>
                      </a:gs>
                      <a:gs pos="100000">
                        <a:srgbClr val="D1C39F"/>
                      </a:gs>
                    </a:gsLst>
                    <a:lin ang="0" scaled="1"/>
                  </a:gradFill>
                  <a:ln w="9525">
                    <a:solidFill>
                      <a:srgbClr val="FFFF6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ar-SA"/>
                  </a:p>
                </p:txBody>
              </p:sp>
              <p:sp>
                <p:nvSpPr>
                  <p:cNvPr id="11542" name="Freeform 661"/>
                  <p:cNvSpPr>
                    <a:spLocks noChangeAspect="1"/>
                  </p:cNvSpPr>
                  <p:nvPr/>
                </p:nvSpPr>
                <p:spPr bwMode="auto">
                  <a:xfrm>
                    <a:off x="1733" y="975"/>
                    <a:ext cx="716" cy="624"/>
                  </a:xfrm>
                  <a:custGeom>
                    <a:avLst/>
                    <a:gdLst>
                      <a:gd name="T0" fmla="*/ 710 w 716"/>
                      <a:gd name="T1" fmla="*/ 0 h 624"/>
                      <a:gd name="T2" fmla="*/ 714 w 716"/>
                      <a:gd name="T3" fmla="*/ 188 h 624"/>
                      <a:gd name="T4" fmla="*/ 616 w 716"/>
                      <a:gd name="T5" fmla="*/ 276 h 624"/>
                      <a:gd name="T6" fmla="*/ 411 w 716"/>
                      <a:gd name="T7" fmla="*/ 349 h 624"/>
                      <a:gd name="T8" fmla="*/ 147 w 716"/>
                      <a:gd name="T9" fmla="*/ 436 h 624"/>
                      <a:gd name="T10" fmla="*/ 24 w 716"/>
                      <a:gd name="T11" fmla="*/ 540 h 624"/>
                      <a:gd name="T12" fmla="*/ 0 w 716"/>
                      <a:gd name="T13" fmla="*/ 596 h 624"/>
                      <a:gd name="T14" fmla="*/ 3 w 716"/>
                      <a:gd name="T15" fmla="*/ 373 h 624"/>
                      <a:gd name="T16" fmla="*/ 99 w 716"/>
                      <a:gd name="T17" fmla="*/ 250 h 624"/>
                      <a:gd name="T18" fmla="*/ 336 w 716"/>
                      <a:gd name="T19" fmla="*/ 154 h 624"/>
                      <a:gd name="T20" fmla="*/ 654 w 716"/>
                      <a:gd name="T21" fmla="*/ 56 h 624"/>
                      <a:gd name="T22" fmla="*/ 710 w 716"/>
                      <a:gd name="T23" fmla="*/ 0 h 62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716"/>
                      <a:gd name="T37" fmla="*/ 0 h 624"/>
                      <a:gd name="T38" fmla="*/ 716 w 716"/>
                      <a:gd name="T39" fmla="*/ 624 h 624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716" h="624">
                        <a:moveTo>
                          <a:pt x="710" y="0"/>
                        </a:moveTo>
                        <a:lnTo>
                          <a:pt x="714" y="188"/>
                        </a:lnTo>
                        <a:cubicBezTo>
                          <a:pt x="698" y="234"/>
                          <a:pt x="666" y="249"/>
                          <a:pt x="616" y="276"/>
                        </a:cubicBezTo>
                        <a:cubicBezTo>
                          <a:pt x="566" y="303"/>
                          <a:pt x="489" y="322"/>
                          <a:pt x="411" y="349"/>
                        </a:cubicBezTo>
                        <a:cubicBezTo>
                          <a:pt x="333" y="376"/>
                          <a:pt x="211" y="404"/>
                          <a:pt x="147" y="436"/>
                        </a:cubicBezTo>
                        <a:cubicBezTo>
                          <a:pt x="83" y="468"/>
                          <a:pt x="48" y="513"/>
                          <a:pt x="24" y="540"/>
                        </a:cubicBezTo>
                        <a:cubicBezTo>
                          <a:pt x="0" y="567"/>
                          <a:pt x="3" y="624"/>
                          <a:pt x="0" y="596"/>
                        </a:cubicBezTo>
                        <a:lnTo>
                          <a:pt x="3" y="373"/>
                        </a:lnTo>
                        <a:cubicBezTo>
                          <a:pt x="19" y="315"/>
                          <a:pt x="44" y="286"/>
                          <a:pt x="99" y="250"/>
                        </a:cubicBezTo>
                        <a:cubicBezTo>
                          <a:pt x="154" y="214"/>
                          <a:pt x="244" y="186"/>
                          <a:pt x="336" y="154"/>
                        </a:cubicBezTo>
                        <a:cubicBezTo>
                          <a:pt x="428" y="122"/>
                          <a:pt x="592" y="82"/>
                          <a:pt x="654" y="56"/>
                        </a:cubicBezTo>
                        <a:cubicBezTo>
                          <a:pt x="716" y="30"/>
                          <a:pt x="710" y="0"/>
                          <a:pt x="71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BE7D"/>
                      </a:gs>
                      <a:gs pos="100000">
                        <a:srgbClr val="000000"/>
                      </a:gs>
                    </a:gsLst>
                    <a:lin ang="0" scaled="1"/>
                  </a:gradFill>
                  <a:ln w="9525">
                    <a:solidFill>
                      <a:srgbClr val="FFFF6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ar-SA"/>
                  </a:p>
                </p:txBody>
              </p:sp>
              <p:sp>
                <p:nvSpPr>
                  <p:cNvPr id="11543" name="Freeform 662"/>
                  <p:cNvSpPr>
                    <a:spLocks noChangeAspect="1"/>
                  </p:cNvSpPr>
                  <p:nvPr/>
                </p:nvSpPr>
                <p:spPr bwMode="auto">
                  <a:xfrm>
                    <a:off x="1724" y="-34"/>
                    <a:ext cx="718" cy="542"/>
                  </a:xfrm>
                  <a:custGeom>
                    <a:avLst/>
                    <a:gdLst>
                      <a:gd name="T0" fmla="*/ 0 w 718"/>
                      <a:gd name="T1" fmla="*/ 0 h 542"/>
                      <a:gd name="T2" fmla="*/ 0 w 718"/>
                      <a:gd name="T3" fmla="*/ 272 h 542"/>
                      <a:gd name="T4" fmla="*/ 127 w 718"/>
                      <a:gd name="T5" fmla="*/ 367 h 542"/>
                      <a:gd name="T6" fmla="*/ 415 w 718"/>
                      <a:gd name="T7" fmla="*/ 454 h 542"/>
                      <a:gd name="T8" fmla="*/ 710 w 718"/>
                      <a:gd name="T9" fmla="*/ 524 h 542"/>
                      <a:gd name="T10" fmla="*/ 718 w 718"/>
                      <a:gd name="T11" fmla="*/ 348 h 542"/>
                      <a:gd name="T12" fmla="*/ 650 w 718"/>
                      <a:gd name="T13" fmla="*/ 288 h 542"/>
                      <a:gd name="T14" fmla="*/ 379 w 718"/>
                      <a:gd name="T15" fmla="*/ 220 h 542"/>
                      <a:gd name="T16" fmla="*/ 103 w 718"/>
                      <a:gd name="T17" fmla="*/ 139 h 542"/>
                      <a:gd name="T18" fmla="*/ 0 w 718"/>
                      <a:gd name="T19" fmla="*/ 0 h 54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718"/>
                      <a:gd name="T31" fmla="*/ 0 h 542"/>
                      <a:gd name="T32" fmla="*/ 718 w 718"/>
                      <a:gd name="T33" fmla="*/ 542 h 54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718" h="542">
                        <a:moveTo>
                          <a:pt x="0" y="0"/>
                        </a:moveTo>
                        <a:lnTo>
                          <a:pt x="0" y="272"/>
                        </a:lnTo>
                        <a:cubicBezTo>
                          <a:pt x="21" y="333"/>
                          <a:pt x="58" y="337"/>
                          <a:pt x="127" y="367"/>
                        </a:cubicBezTo>
                        <a:cubicBezTo>
                          <a:pt x="196" y="397"/>
                          <a:pt x="318" y="428"/>
                          <a:pt x="415" y="454"/>
                        </a:cubicBezTo>
                        <a:cubicBezTo>
                          <a:pt x="512" y="480"/>
                          <a:pt x="660" y="542"/>
                          <a:pt x="710" y="524"/>
                        </a:cubicBezTo>
                        <a:lnTo>
                          <a:pt x="718" y="348"/>
                        </a:lnTo>
                        <a:cubicBezTo>
                          <a:pt x="708" y="309"/>
                          <a:pt x="706" y="309"/>
                          <a:pt x="650" y="288"/>
                        </a:cubicBezTo>
                        <a:cubicBezTo>
                          <a:pt x="594" y="267"/>
                          <a:pt x="470" y="245"/>
                          <a:pt x="379" y="220"/>
                        </a:cubicBezTo>
                        <a:cubicBezTo>
                          <a:pt x="288" y="195"/>
                          <a:pt x="166" y="176"/>
                          <a:pt x="103" y="139"/>
                        </a:cubicBezTo>
                        <a:cubicBezTo>
                          <a:pt x="40" y="102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00"/>
                      </a:gs>
                      <a:gs pos="100000">
                        <a:srgbClr val="D1C39F"/>
                      </a:gs>
                    </a:gsLst>
                    <a:lin ang="0" scaled="1"/>
                  </a:gradFill>
                  <a:ln w="9525">
                    <a:solidFill>
                      <a:srgbClr val="FFFF6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ar-SA"/>
                  </a:p>
                </p:txBody>
              </p:sp>
              <p:sp>
                <p:nvSpPr>
                  <p:cNvPr id="11544" name="Freeform 663"/>
                  <p:cNvSpPr>
                    <a:spLocks noChangeAspect="1"/>
                  </p:cNvSpPr>
                  <p:nvPr/>
                </p:nvSpPr>
                <p:spPr bwMode="auto">
                  <a:xfrm>
                    <a:off x="1728" y="290"/>
                    <a:ext cx="716" cy="624"/>
                  </a:xfrm>
                  <a:custGeom>
                    <a:avLst/>
                    <a:gdLst>
                      <a:gd name="T0" fmla="*/ 710 w 716"/>
                      <a:gd name="T1" fmla="*/ 0 h 624"/>
                      <a:gd name="T2" fmla="*/ 714 w 716"/>
                      <a:gd name="T3" fmla="*/ 188 h 624"/>
                      <a:gd name="T4" fmla="*/ 616 w 716"/>
                      <a:gd name="T5" fmla="*/ 276 h 624"/>
                      <a:gd name="T6" fmla="*/ 411 w 716"/>
                      <a:gd name="T7" fmla="*/ 349 h 624"/>
                      <a:gd name="T8" fmla="*/ 147 w 716"/>
                      <a:gd name="T9" fmla="*/ 436 h 624"/>
                      <a:gd name="T10" fmla="*/ 24 w 716"/>
                      <a:gd name="T11" fmla="*/ 540 h 624"/>
                      <a:gd name="T12" fmla="*/ 0 w 716"/>
                      <a:gd name="T13" fmla="*/ 596 h 624"/>
                      <a:gd name="T14" fmla="*/ 3 w 716"/>
                      <a:gd name="T15" fmla="*/ 373 h 624"/>
                      <a:gd name="T16" fmla="*/ 99 w 716"/>
                      <a:gd name="T17" fmla="*/ 250 h 624"/>
                      <a:gd name="T18" fmla="*/ 336 w 716"/>
                      <a:gd name="T19" fmla="*/ 154 h 624"/>
                      <a:gd name="T20" fmla="*/ 654 w 716"/>
                      <a:gd name="T21" fmla="*/ 56 h 624"/>
                      <a:gd name="T22" fmla="*/ 710 w 716"/>
                      <a:gd name="T23" fmla="*/ 0 h 62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716"/>
                      <a:gd name="T37" fmla="*/ 0 h 624"/>
                      <a:gd name="T38" fmla="*/ 716 w 716"/>
                      <a:gd name="T39" fmla="*/ 624 h 624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716" h="624">
                        <a:moveTo>
                          <a:pt x="710" y="0"/>
                        </a:moveTo>
                        <a:lnTo>
                          <a:pt x="714" y="188"/>
                        </a:lnTo>
                        <a:cubicBezTo>
                          <a:pt x="698" y="234"/>
                          <a:pt x="666" y="249"/>
                          <a:pt x="616" y="276"/>
                        </a:cubicBezTo>
                        <a:cubicBezTo>
                          <a:pt x="566" y="303"/>
                          <a:pt x="489" y="322"/>
                          <a:pt x="411" y="349"/>
                        </a:cubicBezTo>
                        <a:cubicBezTo>
                          <a:pt x="333" y="376"/>
                          <a:pt x="211" y="404"/>
                          <a:pt x="147" y="436"/>
                        </a:cubicBezTo>
                        <a:cubicBezTo>
                          <a:pt x="83" y="468"/>
                          <a:pt x="48" y="513"/>
                          <a:pt x="24" y="540"/>
                        </a:cubicBezTo>
                        <a:cubicBezTo>
                          <a:pt x="0" y="567"/>
                          <a:pt x="3" y="624"/>
                          <a:pt x="0" y="596"/>
                        </a:cubicBezTo>
                        <a:lnTo>
                          <a:pt x="3" y="373"/>
                        </a:lnTo>
                        <a:cubicBezTo>
                          <a:pt x="19" y="315"/>
                          <a:pt x="44" y="286"/>
                          <a:pt x="99" y="250"/>
                        </a:cubicBezTo>
                        <a:cubicBezTo>
                          <a:pt x="154" y="214"/>
                          <a:pt x="244" y="186"/>
                          <a:pt x="336" y="154"/>
                        </a:cubicBezTo>
                        <a:cubicBezTo>
                          <a:pt x="428" y="122"/>
                          <a:pt x="592" y="82"/>
                          <a:pt x="654" y="56"/>
                        </a:cubicBezTo>
                        <a:cubicBezTo>
                          <a:pt x="716" y="30"/>
                          <a:pt x="710" y="0"/>
                          <a:pt x="71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BE7D"/>
                      </a:gs>
                      <a:gs pos="100000">
                        <a:srgbClr val="000000"/>
                      </a:gs>
                    </a:gsLst>
                    <a:lin ang="0" scaled="1"/>
                  </a:gradFill>
                  <a:ln w="9525">
                    <a:solidFill>
                      <a:srgbClr val="FFFF6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ar-SA"/>
                  </a:p>
                </p:txBody>
              </p:sp>
            </p:grpSp>
            <p:sp>
              <p:nvSpPr>
                <p:cNvPr id="11532" name="AutoShape 664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4307" y="382"/>
                  <a:ext cx="305" cy="1606"/>
                </a:xfrm>
                <a:prstGeom prst="roundRect">
                  <a:avLst>
                    <a:gd name="adj" fmla="val 40046"/>
                  </a:avLst>
                </a:prstGeom>
                <a:gradFill rotWithShape="1">
                  <a:gsLst>
                    <a:gs pos="0">
                      <a:srgbClr val="FFFFFF">
                        <a:alpha val="81000"/>
                      </a:srgbClr>
                    </a:gs>
                    <a:gs pos="100000">
                      <a:srgbClr val="FFD9D9">
                        <a:alpha val="60001"/>
                      </a:srgbClr>
                    </a:gs>
                  </a:gsLst>
                  <a:lin ang="0" scaled="1"/>
                </a:gradFill>
                <a:ln w="31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ar-SA"/>
                </a:p>
              </p:txBody>
            </p:sp>
          </p:grpSp>
          <p:sp>
            <p:nvSpPr>
              <p:cNvPr id="11517" name="Line 665"/>
              <p:cNvSpPr>
                <a:spLocks noChangeAspect="1" noChangeShapeType="1"/>
              </p:cNvSpPr>
              <p:nvPr/>
            </p:nvSpPr>
            <p:spPr bwMode="auto">
              <a:xfrm flipV="1">
                <a:off x="4184" y="1666"/>
                <a:ext cx="57" cy="3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ar-SA"/>
              </a:p>
            </p:txBody>
          </p:sp>
          <p:sp>
            <p:nvSpPr>
              <p:cNvPr id="11518" name="Line 666"/>
              <p:cNvSpPr>
                <a:spLocks noChangeAspect="1" noChangeShapeType="1"/>
              </p:cNvSpPr>
              <p:nvPr/>
            </p:nvSpPr>
            <p:spPr bwMode="auto">
              <a:xfrm rot="16200000" flipH="1">
                <a:off x="4223" y="1581"/>
                <a:ext cx="6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ar-SA"/>
              </a:p>
            </p:txBody>
          </p:sp>
          <p:sp>
            <p:nvSpPr>
              <p:cNvPr id="11519" name="Line 667"/>
              <p:cNvSpPr>
                <a:spLocks noChangeAspect="1" noChangeShapeType="1"/>
              </p:cNvSpPr>
              <p:nvPr/>
            </p:nvSpPr>
            <p:spPr bwMode="auto">
              <a:xfrm flipH="1">
                <a:off x="4577" y="1769"/>
                <a:ext cx="42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ar-SA"/>
              </a:p>
            </p:txBody>
          </p:sp>
          <p:sp>
            <p:nvSpPr>
              <p:cNvPr id="11520" name="Freeform 668"/>
              <p:cNvSpPr>
                <a:spLocks noChangeAspect="1"/>
              </p:cNvSpPr>
              <p:nvPr/>
            </p:nvSpPr>
            <p:spPr bwMode="auto">
              <a:xfrm>
                <a:off x="4732" y="1719"/>
                <a:ext cx="26" cy="34"/>
              </a:xfrm>
              <a:custGeom>
                <a:avLst/>
                <a:gdLst>
                  <a:gd name="T0" fmla="*/ 0 w 524"/>
                  <a:gd name="T1" fmla="*/ 0 h 653"/>
                  <a:gd name="T2" fmla="*/ 0 w 524"/>
                  <a:gd name="T3" fmla="*/ 0 h 653"/>
                  <a:gd name="T4" fmla="*/ 0 w 524"/>
                  <a:gd name="T5" fmla="*/ 0 h 653"/>
                  <a:gd name="T6" fmla="*/ 0 w 524"/>
                  <a:gd name="T7" fmla="*/ 0 h 653"/>
                  <a:gd name="T8" fmla="*/ 0 w 524"/>
                  <a:gd name="T9" fmla="*/ 0 h 653"/>
                  <a:gd name="T10" fmla="*/ 0 w 524"/>
                  <a:gd name="T11" fmla="*/ 0 h 653"/>
                  <a:gd name="T12" fmla="*/ 0 w 524"/>
                  <a:gd name="T13" fmla="*/ 0 h 653"/>
                  <a:gd name="T14" fmla="*/ 0 w 524"/>
                  <a:gd name="T15" fmla="*/ 0 h 653"/>
                  <a:gd name="T16" fmla="*/ 0 w 524"/>
                  <a:gd name="T17" fmla="*/ 0 h 6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4"/>
                  <a:gd name="T28" fmla="*/ 0 h 653"/>
                  <a:gd name="T29" fmla="*/ 524 w 524"/>
                  <a:gd name="T30" fmla="*/ 653 h 6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4" h="653">
                    <a:moveTo>
                      <a:pt x="506" y="171"/>
                    </a:moveTo>
                    <a:cubicBezTo>
                      <a:pt x="489" y="150"/>
                      <a:pt x="456" y="70"/>
                      <a:pt x="404" y="45"/>
                    </a:cubicBezTo>
                    <a:cubicBezTo>
                      <a:pt x="352" y="20"/>
                      <a:pt x="256" y="0"/>
                      <a:pt x="194" y="21"/>
                    </a:cubicBezTo>
                    <a:cubicBezTo>
                      <a:pt x="132" y="42"/>
                      <a:pt x="62" y="102"/>
                      <a:pt x="32" y="171"/>
                    </a:cubicBezTo>
                    <a:cubicBezTo>
                      <a:pt x="2" y="240"/>
                      <a:pt x="0" y="363"/>
                      <a:pt x="14" y="435"/>
                    </a:cubicBezTo>
                    <a:cubicBezTo>
                      <a:pt x="28" y="507"/>
                      <a:pt x="62" y="568"/>
                      <a:pt x="116" y="603"/>
                    </a:cubicBezTo>
                    <a:cubicBezTo>
                      <a:pt x="170" y="638"/>
                      <a:pt x="277" y="653"/>
                      <a:pt x="338" y="645"/>
                    </a:cubicBezTo>
                    <a:cubicBezTo>
                      <a:pt x="399" y="637"/>
                      <a:pt x="451" y="586"/>
                      <a:pt x="482" y="555"/>
                    </a:cubicBezTo>
                    <a:cubicBezTo>
                      <a:pt x="513" y="524"/>
                      <a:pt x="515" y="479"/>
                      <a:pt x="524" y="459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21" name="Line 669"/>
              <p:cNvSpPr>
                <a:spLocks noChangeAspect="1" noChangeShapeType="1"/>
              </p:cNvSpPr>
              <p:nvPr/>
            </p:nvSpPr>
            <p:spPr bwMode="auto">
              <a:xfrm>
                <a:off x="4772" y="1717"/>
                <a:ext cx="0" cy="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22" name="Line 670"/>
              <p:cNvSpPr>
                <a:spLocks noChangeAspect="1" noChangeShapeType="1"/>
              </p:cNvSpPr>
              <p:nvPr/>
            </p:nvSpPr>
            <p:spPr bwMode="auto">
              <a:xfrm>
                <a:off x="4795" y="1717"/>
                <a:ext cx="0" cy="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23" name="Line 671"/>
              <p:cNvSpPr>
                <a:spLocks noChangeAspect="1" noChangeShapeType="1"/>
              </p:cNvSpPr>
              <p:nvPr/>
            </p:nvSpPr>
            <p:spPr bwMode="auto">
              <a:xfrm>
                <a:off x="4772" y="1734"/>
                <a:ext cx="2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24" name="Freeform 672"/>
              <p:cNvSpPr>
                <a:spLocks noChangeAspect="1"/>
              </p:cNvSpPr>
              <p:nvPr/>
            </p:nvSpPr>
            <p:spPr bwMode="auto">
              <a:xfrm>
                <a:off x="4803" y="1744"/>
                <a:ext cx="20" cy="23"/>
              </a:xfrm>
              <a:custGeom>
                <a:avLst/>
                <a:gdLst>
                  <a:gd name="T0" fmla="*/ 1 w 39"/>
                  <a:gd name="T1" fmla="*/ 0 h 47"/>
                  <a:gd name="T2" fmla="*/ 1 w 39"/>
                  <a:gd name="T3" fmla="*/ 0 h 47"/>
                  <a:gd name="T4" fmla="*/ 1 w 39"/>
                  <a:gd name="T5" fmla="*/ 0 h 47"/>
                  <a:gd name="T6" fmla="*/ 1 w 39"/>
                  <a:gd name="T7" fmla="*/ 0 h 47"/>
                  <a:gd name="T8" fmla="*/ 1 w 39"/>
                  <a:gd name="T9" fmla="*/ 0 h 47"/>
                  <a:gd name="T10" fmla="*/ 1 w 39"/>
                  <a:gd name="T11" fmla="*/ 0 h 47"/>
                  <a:gd name="T12" fmla="*/ 1 w 39"/>
                  <a:gd name="T13" fmla="*/ 0 h 47"/>
                  <a:gd name="T14" fmla="*/ 1 w 39"/>
                  <a:gd name="T15" fmla="*/ 0 h 47"/>
                  <a:gd name="T16" fmla="*/ 1 w 39"/>
                  <a:gd name="T17" fmla="*/ 0 h 47"/>
                  <a:gd name="T18" fmla="*/ 1 w 39"/>
                  <a:gd name="T19" fmla="*/ 0 h 4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47"/>
                  <a:gd name="T32" fmla="*/ 39 w 39"/>
                  <a:gd name="T33" fmla="*/ 47 h 4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47">
                    <a:moveTo>
                      <a:pt x="4" y="12"/>
                    </a:moveTo>
                    <a:cubicBezTo>
                      <a:pt x="4" y="10"/>
                      <a:pt x="5" y="8"/>
                      <a:pt x="6" y="6"/>
                    </a:cubicBezTo>
                    <a:cubicBezTo>
                      <a:pt x="8" y="4"/>
                      <a:pt x="11" y="1"/>
                      <a:pt x="14" y="1"/>
                    </a:cubicBezTo>
                    <a:cubicBezTo>
                      <a:pt x="16" y="0"/>
                      <a:pt x="20" y="1"/>
                      <a:pt x="23" y="2"/>
                    </a:cubicBezTo>
                    <a:cubicBezTo>
                      <a:pt x="25" y="3"/>
                      <a:pt x="28" y="4"/>
                      <a:pt x="30" y="6"/>
                    </a:cubicBezTo>
                    <a:cubicBezTo>
                      <a:pt x="32" y="8"/>
                      <a:pt x="33" y="11"/>
                      <a:pt x="32" y="14"/>
                    </a:cubicBezTo>
                    <a:cubicBezTo>
                      <a:pt x="32" y="17"/>
                      <a:pt x="32" y="20"/>
                      <a:pt x="27" y="24"/>
                    </a:cubicBezTo>
                    <a:cubicBezTo>
                      <a:pt x="23" y="28"/>
                      <a:pt x="11" y="36"/>
                      <a:pt x="8" y="39"/>
                    </a:cubicBezTo>
                    <a:cubicBezTo>
                      <a:pt x="4" y="43"/>
                      <a:pt x="0" y="46"/>
                      <a:pt x="5" y="47"/>
                    </a:cubicBezTo>
                    <a:lnTo>
                      <a:pt x="39" y="47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25" name="Line 673"/>
              <p:cNvSpPr>
                <a:spLocks noChangeAspect="1" noChangeShapeType="1"/>
              </p:cNvSpPr>
              <p:nvPr/>
            </p:nvSpPr>
            <p:spPr bwMode="auto">
              <a:xfrm flipH="1">
                <a:off x="4655" y="1739"/>
                <a:ext cx="6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ar-SA"/>
              </a:p>
            </p:txBody>
          </p:sp>
          <p:sp>
            <p:nvSpPr>
              <p:cNvPr id="11526" name="Line 674"/>
              <p:cNvSpPr>
                <a:spLocks noChangeAspect="1" noChangeShapeType="1"/>
              </p:cNvSpPr>
              <p:nvPr/>
            </p:nvSpPr>
            <p:spPr bwMode="auto">
              <a:xfrm flipH="1">
                <a:off x="4828" y="1738"/>
                <a:ext cx="6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ar-SA"/>
              </a:p>
            </p:txBody>
          </p:sp>
          <p:sp>
            <p:nvSpPr>
              <p:cNvPr id="11527" name="Line 675"/>
              <p:cNvSpPr>
                <a:spLocks noChangeAspect="1" noChangeShapeType="1"/>
              </p:cNvSpPr>
              <p:nvPr/>
            </p:nvSpPr>
            <p:spPr bwMode="auto">
              <a:xfrm rot="16200000" flipH="1">
                <a:off x="4220" y="1458"/>
                <a:ext cx="6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ar-SA"/>
              </a:p>
            </p:txBody>
          </p:sp>
          <p:sp>
            <p:nvSpPr>
              <p:cNvPr id="11528" name="Line 676"/>
              <p:cNvSpPr>
                <a:spLocks noChangeAspect="1" noChangeShapeType="1"/>
              </p:cNvSpPr>
              <p:nvPr/>
            </p:nvSpPr>
            <p:spPr bwMode="auto">
              <a:xfrm>
                <a:off x="4384" y="1927"/>
                <a:ext cx="0" cy="1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1529" name="Line 677"/>
              <p:cNvSpPr>
                <a:spLocks noChangeAspect="1" noChangeShapeType="1"/>
              </p:cNvSpPr>
              <p:nvPr/>
            </p:nvSpPr>
            <p:spPr bwMode="auto">
              <a:xfrm rot="5400000">
                <a:off x="4384" y="1927"/>
                <a:ext cx="0" cy="1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1530" name="Freeform 678"/>
              <p:cNvSpPr>
                <a:spLocks noChangeAspect="1"/>
              </p:cNvSpPr>
              <p:nvPr/>
            </p:nvSpPr>
            <p:spPr bwMode="auto">
              <a:xfrm>
                <a:off x="4355" y="1924"/>
                <a:ext cx="13" cy="23"/>
              </a:xfrm>
              <a:custGeom>
                <a:avLst/>
                <a:gdLst>
                  <a:gd name="T0" fmla="*/ 0 w 371"/>
                  <a:gd name="T1" fmla="*/ 0 h 649"/>
                  <a:gd name="T2" fmla="*/ 0 w 371"/>
                  <a:gd name="T3" fmla="*/ 0 h 649"/>
                  <a:gd name="T4" fmla="*/ 0 w 371"/>
                  <a:gd name="T5" fmla="*/ 0 h 649"/>
                  <a:gd name="T6" fmla="*/ 0 w 371"/>
                  <a:gd name="T7" fmla="*/ 0 h 649"/>
                  <a:gd name="T8" fmla="*/ 0 w 371"/>
                  <a:gd name="T9" fmla="*/ 0 h 649"/>
                  <a:gd name="T10" fmla="*/ 0 w 371"/>
                  <a:gd name="T11" fmla="*/ 0 h 649"/>
                  <a:gd name="T12" fmla="*/ 0 w 371"/>
                  <a:gd name="T13" fmla="*/ 0 h 649"/>
                  <a:gd name="T14" fmla="*/ 0 w 371"/>
                  <a:gd name="T15" fmla="*/ 0 h 649"/>
                  <a:gd name="T16" fmla="*/ 0 w 371"/>
                  <a:gd name="T17" fmla="*/ 0 h 649"/>
                  <a:gd name="T18" fmla="*/ 0 w 371"/>
                  <a:gd name="T19" fmla="*/ 0 h 649"/>
                  <a:gd name="T20" fmla="*/ 0 w 371"/>
                  <a:gd name="T21" fmla="*/ 0 h 649"/>
                  <a:gd name="T22" fmla="*/ 0 w 371"/>
                  <a:gd name="T23" fmla="*/ 0 h 649"/>
                  <a:gd name="T24" fmla="*/ 0 w 371"/>
                  <a:gd name="T25" fmla="*/ 0 h 649"/>
                  <a:gd name="T26" fmla="*/ 0 w 371"/>
                  <a:gd name="T27" fmla="*/ 0 h 649"/>
                  <a:gd name="T28" fmla="*/ 0 w 371"/>
                  <a:gd name="T29" fmla="*/ 0 h 64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71"/>
                  <a:gd name="T46" fmla="*/ 0 h 649"/>
                  <a:gd name="T47" fmla="*/ 371 w 371"/>
                  <a:gd name="T48" fmla="*/ 649 h 64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71" h="649">
                    <a:moveTo>
                      <a:pt x="13" y="145"/>
                    </a:moveTo>
                    <a:cubicBezTo>
                      <a:pt x="19" y="131"/>
                      <a:pt x="27" y="86"/>
                      <a:pt x="49" y="62"/>
                    </a:cubicBezTo>
                    <a:cubicBezTo>
                      <a:pt x="71" y="38"/>
                      <a:pt x="107" y="8"/>
                      <a:pt x="145" y="4"/>
                    </a:cubicBezTo>
                    <a:cubicBezTo>
                      <a:pt x="183" y="0"/>
                      <a:pt x="248" y="10"/>
                      <a:pt x="279" y="36"/>
                    </a:cubicBezTo>
                    <a:cubicBezTo>
                      <a:pt x="310" y="62"/>
                      <a:pt x="334" y="121"/>
                      <a:pt x="333" y="158"/>
                    </a:cubicBezTo>
                    <a:cubicBezTo>
                      <a:pt x="332" y="195"/>
                      <a:pt x="295" y="238"/>
                      <a:pt x="275" y="260"/>
                    </a:cubicBezTo>
                    <a:cubicBezTo>
                      <a:pt x="255" y="282"/>
                      <a:pt x="234" y="286"/>
                      <a:pt x="211" y="292"/>
                    </a:cubicBezTo>
                    <a:cubicBezTo>
                      <a:pt x="188" y="298"/>
                      <a:pt x="125" y="295"/>
                      <a:pt x="135" y="298"/>
                    </a:cubicBezTo>
                    <a:cubicBezTo>
                      <a:pt x="145" y="301"/>
                      <a:pt x="234" y="296"/>
                      <a:pt x="269" y="311"/>
                    </a:cubicBezTo>
                    <a:cubicBezTo>
                      <a:pt x="304" y="326"/>
                      <a:pt x="328" y="357"/>
                      <a:pt x="343" y="388"/>
                    </a:cubicBezTo>
                    <a:cubicBezTo>
                      <a:pt x="358" y="419"/>
                      <a:pt x="371" y="461"/>
                      <a:pt x="362" y="497"/>
                    </a:cubicBezTo>
                    <a:cubicBezTo>
                      <a:pt x="353" y="533"/>
                      <a:pt x="327" y="582"/>
                      <a:pt x="292" y="606"/>
                    </a:cubicBezTo>
                    <a:cubicBezTo>
                      <a:pt x="257" y="630"/>
                      <a:pt x="194" y="649"/>
                      <a:pt x="151" y="644"/>
                    </a:cubicBezTo>
                    <a:cubicBezTo>
                      <a:pt x="108" y="639"/>
                      <a:pt x="61" y="598"/>
                      <a:pt x="36" y="574"/>
                    </a:cubicBezTo>
                    <a:cubicBezTo>
                      <a:pt x="11" y="550"/>
                      <a:pt x="7" y="513"/>
                      <a:pt x="0" y="497"/>
                    </a:cubicBezTo>
                  </a:path>
                </a:pathLst>
              </a:cu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11273" name="Group 679"/>
            <p:cNvGrpSpPr>
              <a:grpSpLocks/>
            </p:cNvGrpSpPr>
            <p:nvPr/>
          </p:nvGrpSpPr>
          <p:grpSpPr bwMode="auto">
            <a:xfrm>
              <a:off x="3216" y="1478"/>
              <a:ext cx="1040" cy="922"/>
              <a:chOff x="700" y="1494"/>
              <a:chExt cx="1040" cy="922"/>
            </a:xfrm>
          </p:grpSpPr>
          <p:sp>
            <p:nvSpPr>
              <p:cNvPr id="11274" name="Line 680"/>
              <p:cNvSpPr>
                <a:spLocks noChangeAspect="1" noChangeShapeType="1"/>
              </p:cNvSpPr>
              <p:nvPr/>
            </p:nvSpPr>
            <p:spPr bwMode="auto">
              <a:xfrm rot="19932133" flipH="1">
                <a:off x="891" y="1821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275" name="Line 681"/>
              <p:cNvSpPr>
                <a:spLocks noChangeAspect="1" noChangeShapeType="1"/>
              </p:cNvSpPr>
              <p:nvPr/>
            </p:nvSpPr>
            <p:spPr bwMode="auto">
              <a:xfrm rot="15672133" flipH="1">
                <a:off x="933" y="1868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276" name="Line 682"/>
              <p:cNvSpPr>
                <a:spLocks noChangeAspect="1" noChangeShapeType="1"/>
              </p:cNvSpPr>
              <p:nvPr/>
            </p:nvSpPr>
            <p:spPr bwMode="auto">
              <a:xfrm rot="11352133" flipH="1">
                <a:off x="997" y="1804"/>
                <a:ext cx="0" cy="5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277" name="Line 683"/>
              <p:cNvSpPr>
                <a:spLocks noChangeAspect="1" noChangeShapeType="1"/>
              </p:cNvSpPr>
              <p:nvPr/>
            </p:nvSpPr>
            <p:spPr bwMode="auto">
              <a:xfrm rot="7092133" flipH="1">
                <a:off x="966" y="1745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278" name="Line 684"/>
              <p:cNvSpPr>
                <a:spLocks noChangeAspect="1" noChangeShapeType="1"/>
              </p:cNvSpPr>
              <p:nvPr/>
            </p:nvSpPr>
            <p:spPr bwMode="auto">
              <a:xfrm rot="2712133" flipH="1">
                <a:off x="901" y="1755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279" name="Line 685"/>
              <p:cNvSpPr>
                <a:spLocks noChangeAspect="1" noChangeShapeType="1"/>
              </p:cNvSpPr>
              <p:nvPr/>
            </p:nvSpPr>
            <p:spPr bwMode="auto">
              <a:xfrm rot="7092133" flipH="1">
                <a:off x="961" y="1772"/>
                <a:ext cx="0" cy="5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280" name="Line 686"/>
              <p:cNvSpPr>
                <a:spLocks noChangeAspect="1" noChangeShapeType="1"/>
              </p:cNvSpPr>
              <p:nvPr/>
            </p:nvSpPr>
            <p:spPr bwMode="auto">
              <a:xfrm rot="19932133" flipH="1">
                <a:off x="907" y="1828"/>
                <a:ext cx="0" cy="5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281" name="Freeform 687"/>
              <p:cNvSpPr>
                <a:spLocks noChangeAspect="1"/>
              </p:cNvSpPr>
              <p:nvPr/>
            </p:nvSpPr>
            <p:spPr bwMode="auto">
              <a:xfrm>
                <a:off x="970" y="1866"/>
                <a:ext cx="23" cy="37"/>
              </a:xfrm>
              <a:custGeom>
                <a:avLst/>
                <a:gdLst>
                  <a:gd name="T0" fmla="*/ 0 w 42"/>
                  <a:gd name="T1" fmla="*/ 1 h 74"/>
                  <a:gd name="T2" fmla="*/ 0 w 42"/>
                  <a:gd name="T3" fmla="*/ 1 h 74"/>
                  <a:gd name="T4" fmla="*/ 1 w 42"/>
                  <a:gd name="T5" fmla="*/ 1 h 74"/>
                  <a:gd name="T6" fmla="*/ 1 w 42"/>
                  <a:gd name="T7" fmla="*/ 0 h 7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"/>
                  <a:gd name="T13" fmla="*/ 0 h 74"/>
                  <a:gd name="T14" fmla="*/ 42 w 42"/>
                  <a:gd name="T15" fmla="*/ 74 h 7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" h="74">
                    <a:moveTo>
                      <a:pt x="0" y="74"/>
                    </a:moveTo>
                    <a:lnTo>
                      <a:pt x="0" y="6"/>
                    </a:lnTo>
                    <a:lnTo>
                      <a:pt x="41" y="69"/>
                    </a:lnTo>
                    <a:lnTo>
                      <a:pt x="4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282" name="Line 688"/>
              <p:cNvSpPr>
                <a:spLocks noChangeAspect="1" noChangeShapeType="1"/>
              </p:cNvSpPr>
              <p:nvPr/>
            </p:nvSpPr>
            <p:spPr bwMode="auto">
              <a:xfrm rot="3732133" flipH="1">
                <a:off x="1169" y="1748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283" name="Line 689"/>
              <p:cNvSpPr>
                <a:spLocks noChangeAspect="1" noChangeShapeType="1"/>
              </p:cNvSpPr>
              <p:nvPr/>
            </p:nvSpPr>
            <p:spPr bwMode="auto">
              <a:xfrm rot="21072133" flipH="1">
                <a:off x="1136" y="1806"/>
                <a:ext cx="0" cy="5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284" name="Line 690"/>
              <p:cNvSpPr>
                <a:spLocks noChangeAspect="1" noChangeShapeType="1"/>
              </p:cNvSpPr>
              <p:nvPr/>
            </p:nvSpPr>
            <p:spPr bwMode="auto">
              <a:xfrm rot="16752133" flipH="1">
                <a:off x="1200" y="1868"/>
                <a:ext cx="0" cy="5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285" name="Line 691"/>
              <p:cNvSpPr>
                <a:spLocks noChangeAspect="1" noChangeShapeType="1"/>
              </p:cNvSpPr>
              <p:nvPr/>
            </p:nvSpPr>
            <p:spPr bwMode="auto">
              <a:xfrm rot="12492133" flipH="1">
                <a:off x="1245" y="1825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286" name="Line 692"/>
              <p:cNvSpPr>
                <a:spLocks noChangeAspect="1" noChangeShapeType="1"/>
              </p:cNvSpPr>
              <p:nvPr/>
            </p:nvSpPr>
            <p:spPr bwMode="auto">
              <a:xfrm rot="8112133" flipH="1">
                <a:off x="1234" y="1759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287" name="Freeform 693"/>
              <p:cNvSpPr>
                <a:spLocks noChangeAspect="1"/>
              </p:cNvSpPr>
              <p:nvPr/>
            </p:nvSpPr>
            <p:spPr bwMode="auto">
              <a:xfrm>
                <a:off x="1139" y="1867"/>
                <a:ext cx="23" cy="37"/>
              </a:xfrm>
              <a:custGeom>
                <a:avLst/>
                <a:gdLst>
                  <a:gd name="T0" fmla="*/ 0 w 42"/>
                  <a:gd name="T1" fmla="*/ 1 h 74"/>
                  <a:gd name="T2" fmla="*/ 0 w 42"/>
                  <a:gd name="T3" fmla="*/ 1 h 74"/>
                  <a:gd name="T4" fmla="*/ 1 w 42"/>
                  <a:gd name="T5" fmla="*/ 1 h 74"/>
                  <a:gd name="T6" fmla="*/ 1 w 42"/>
                  <a:gd name="T7" fmla="*/ 0 h 7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"/>
                  <a:gd name="T13" fmla="*/ 0 h 74"/>
                  <a:gd name="T14" fmla="*/ 42 w 42"/>
                  <a:gd name="T15" fmla="*/ 74 h 7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" h="74">
                    <a:moveTo>
                      <a:pt x="0" y="74"/>
                    </a:moveTo>
                    <a:lnTo>
                      <a:pt x="0" y="6"/>
                    </a:lnTo>
                    <a:lnTo>
                      <a:pt x="41" y="69"/>
                    </a:lnTo>
                    <a:lnTo>
                      <a:pt x="4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288" name="Line 694"/>
              <p:cNvSpPr>
                <a:spLocks noChangeAspect="1" noChangeShapeType="1"/>
              </p:cNvSpPr>
              <p:nvPr/>
            </p:nvSpPr>
            <p:spPr bwMode="auto">
              <a:xfrm rot="9132133" flipH="1">
                <a:off x="1245" y="2022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289" name="Line 695"/>
              <p:cNvSpPr>
                <a:spLocks noChangeAspect="1" noChangeShapeType="1"/>
              </p:cNvSpPr>
              <p:nvPr/>
            </p:nvSpPr>
            <p:spPr bwMode="auto">
              <a:xfrm rot="4872133" flipH="1">
                <a:off x="1203" y="2005"/>
                <a:ext cx="0" cy="5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290" name="Line 696"/>
              <p:cNvSpPr>
                <a:spLocks noChangeAspect="1" noChangeShapeType="1"/>
              </p:cNvSpPr>
              <p:nvPr/>
            </p:nvSpPr>
            <p:spPr bwMode="auto">
              <a:xfrm rot="552133" flipH="1">
                <a:off x="1139" y="2068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291" name="Line 697"/>
              <p:cNvSpPr>
                <a:spLocks noChangeAspect="1" noChangeShapeType="1"/>
              </p:cNvSpPr>
              <p:nvPr/>
            </p:nvSpPr>
            <p:spPr bwMode="auto">
              <a:xfrm rot="17892133" flipH="1">
                <a:off x="1169" y="2098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292" name="Line 698"/>
              <p:cNvSpPr>
                <a:spLocks noChangeAspect="1" noChangeShapeType="1"/>
              </p:cNvSpPr>
              <p:nvPr/>
            </p:nvSpPr>
            <p:spPr bwMode="auto">
              <a:xfrm rot="13512133" flipH="1">
                <a:off x="1235" y="2087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293" name="Freeform 699"/>
              <p:cNvSpPr>
                <a:spLocks noChangeAspect="1"/>
              </p:cNvSpPr>
              <p:nvPr/>
            </p:nvSpPr>
            <p:spPr bwMode="auto">
              <a:xfrm rot="10800000">
                <a:off x="1142" y="2022"/>
                <a:ext cx="23" cy="37"/>
              </a:xfrm>
              <a:custGeom>
                <a:avLst/>
                <a:gdLst>
                  <a:gd name="T0" fmla="*/ 0 w 42"/>
                  <a:gd name="T1" fmla="*/ 1 h 74"/>
                  <a:gd name="T2" fmla="*/ 0 w 42"/>
                  <a:gd name="T3" fmla="*/ 1 h 74"/>
                  <a:gd name="T4" fmla="*/ 1 w 42"/>
                  <a:gd name="T5" fmla="*/ 1 h 74"/>
                  <a:gd name="T6" fmla="*/ 1 w 42"/>
                  <a:gd name="T7" fmla="*/ 0 h 7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"/>
                  <a:gd name="T13" fmla="*/ 0 h 74"/>
                  <a:gd name="T14" fmla="*/ 42 w 42"/>
                  <a:gd name="T15" fmla="*/ 74 h 7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" h="74">
                    <a:moveTo>
                      <a:pt x="0" y="74"/>
                    </a:moveTo>
                    <a:lnTo>
                      <a:pt x="0" y="6"/>
                    </a:lnTo>
                    <a:lnTo>
                      <a:pt x="41" y="69"/>
                    </a:lnTo>
                    <a:lnTo>
                      <a:pt x="4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294" name="Line 700"/>
              <p:cNvSpPr>
                <a:spLocks noChangeAspect="1" noChangeShapeType="1"/>
              </p:cNvSpPr>
              <p:nvPr/>
            </p:nvSpPr>
            <p:spPr bwMode="auto">
              <a:xfrm rot="14532133" flipH="1">
                <a:off x="966" y="2100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295" name="Line 701"/>
              <p:cNvSpPr>
                <a:spLocks noChangeAspect="1" noChangeShapeType="1"/>
              </p:cNvSpPr>
              <p:nvPr/>
            </p:nvSpPr>
            <p:spPr bwMode="auto">
              <a:xfrm rot="10272133" flipH="1">
                <a:off x="999" y="2072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296" name="Line 702"/>
              <p:cNvSpPr>
                <a:spLocks noChangeAspect="1" noChangeShapeType="1"/>
              </p:cNvSpPr>
              <p:nvPr/>
            </p:nvSpPr>
            <p:spPr bwMode="auto">
              <a:xfrm rot="5952133" flipH="1">
                <a:off x="935" y="2009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297" name="Line 703"/>
              <p:cNvSpPr>
                <a:spLocks noChangeAspect="1" noChangeShapeType="1"/>
              </p:cNvSpPr>
              <p:nvPr/>
            </p:nvSpPr>
            <p:spPr bwMode="auto">
              <a:xfrm rot="1692133" flipH="1">
                <a:off x="890" y="2025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298" name="Line 704"/>
              <p:cNvSpPr>
                <a:spLocks noChangeAspect="1" noChangeShapeType="1"/>
              </p:cNvSpPr>
              <p:nvPr/>
            </p:nvSpPr>
            <p:spPr bwMode="auto">
              <a:xfrm rot="18912133" flipH="1">
                <a:off x="901" y="2089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299" name="Freeform 705"/>
              <p:cNvSpPr>
                <a:spLocks noChangeAspect="1"/>
              </p:cNvSpPr>
              <p:nvPr/>
            </p:nvSpPr>
            <p:spPr bwMode="auto">
              <a:xfrm rot="10800000">
                <a:off x="971" y="2028"/>
                <a:ext cx="23" cy="37"/>
              </a:xfrm>
              <a:custGeom>
                <a:avLst/>
                <a:gdLst>
                  <a:gd name="T0" fmla="*/ 0 w 42"/>
                  <a:gd name="T1" fmla="*/ 1 h 74"/>
                  <a:gd name="T2" fmla="*/ 0 w 42"/>
                  <a:gd name="T3" fmla="*/ 1 h 74"/>
                  <a:gd name="T4" fmla="*/ 1 w 42"/>
                  <a:gd name="T5" fmla="*/ 1 h 74"/>
                  <a:gd name="T6" fmla="*/ 1 w 42"/>
                  <a:gd name="T7" fmla="*/ 0 h 7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"/>
                  <a:gd name="T13" fmla="*/ 0 h 74"/>
                  <a:gd name="T14" fmla="*/ 42 w 42"/>
                  <a:gd name="T15" fmla="*/ 74 h 7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" h="74">
                    <a:moveTo>
                      <a:pt x="0" y="74"/>
                    </a:moveTo>
                    <a:lnTo>
                      <a:pt x="0" y="6"/>
                    </a:lnTo>
                    <a:lnTo>
                      <a:pt x="41" y="69"/>
                    </a:lnTo>
                    <a:lnTo>
                      <a:pt x="4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00" name="Line 706"/>
              <p:cNvSpPr>
                <a:spLocks noChangeAspect="1" noChangeShapeType="1"/>
              </p:cNvSpPr>
              <p:nvPr/>
            </p:nvSpPr>
            <p:spPr bwMode="auto">
              <a:xfrm rot="2178720" flipV="1">
                <a:off x="1250" y="1956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01" name="Line 707"/>
              <p:cNvSpPr>
                <a:spLocks noChangeAspect="1" noChangeShapeType="1"/>
              </p:cNvSpPr>
              <p:nvPr/>
            </p:nvSpPr>
            <p:spPr bwMode="auto">
              <a:xfrm rot="19398720" flipV="1">
                <a:off x="1250" y="1890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02" name="Line 708"/>
              <p:cNvSpPr>
                <a:spLocks noChangeAspect="1" noChangeShapeType="1"/>
              </p:cNvSpPr>
              <p:nvPr/>
            </p:nvSpPr>
            <p:spPr bwMode="auto">
              <a:xfrm rot="2178720" flipV="1">
                <a:off x="1237" y="1961"/>
                <a:ext cx="0" cy="5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03" name="Line 709"/>
              <p:cNvSpPr>
                <a:spLocks noChangeAspect="1" noChangeShapeType="1"/>
              </p:cNvSpPr>
              <p:nvPr/>
            </p:nvSpPr>
            <p:spPr bwMode="auto">
              <a:xfrm rot="19421858" flipH="1">
                <a:off x="884" y="1955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04" name="Line 710"/>
              <p:cNvSpPr>
                <a:spLocks noChangeAspect="1" noChangeShapeType="1"/>
              </p:cNvSpPr>
              <p:nvPr/>
            </p:nvSpPr>
            <p:spPr bwMode="auto">
              <a:xfrm rot="2201858" flipH="1">
                <a:off x="885" y="1889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05" name="Line 711"/>
              <p:cNvSpPr>
                <a:spLocks noChangeAspect="1" noChangeShapeType="1"/>
              </p:cNvSpPr>
              <p:nvPr/>
            </p:nvSpPr>
            <p:spPr bwMode="auto">
              <a:xfrm rot="19421858" flipH="1">
                <a:off x="899" y="1960"/>
                <a:ext cx="0" cy="5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06" name="Line 712"/>
              <p:cNvSpPr>
                <a:spLocks noChangeAspect="1" noChangeShapeType="1"/>
              </p:cNvSpPr>
              <p:nvPr/>
            </p:nvSpPr>
            <p:spPr bwMode="auto">
              <a:xfrm rot="13998940" flipH="1">
                <a:off x="1102" y="2105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07" name="Line 713"/>
              <p:cNvSpPr>
                <a:spLocks noChangeAspect="1" noChangeShapeType="1"/>
              </p:cNvSpPr>
              <p:nvPr/>
            </p:nvSpPr>
            <p:spPr bwMode="auto">
              <a:xfrm rot="18378940" flipH="1">
                <a:off x="1036" y="2105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08" name="Line 714"/>
              <p:cNvSpPr>
                <a:spLocks noChangeAspect="1" noChangeShapeType="1"/>
              </p:cNvSpPr>
              <p:nvPr/>
            </p:nvSpPr>
            <p:spPr bwMode="auto">
              <a:xfrm rot="13998940" flipH="1">
                <a:off x="1094" y="2104"/>
                <a:ext cx="0" cy="5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09" name="Line 715"/>
              <p:cNvSpPr>
                <a:spLocks noChangeAspect="1" noChangeShapeType="1"/>
              </p:cNvSpPr>
              <p:nvPr/>
            </p:nvSpPr>
            <p:spPr bwMode="auto">
              <a:xfrm rot="7579938" flipH="1">
                <a:off x="1099" y="1741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10" name="Line 716"/>
              <p:cNvSpPr>
                <a:spLocks noChangeAspect="1" noChangeShapeType="1"/>
              </p:cNvSpPr>
              <p:nvPr/>
            </p:nvSpPr>
            <p:spPr bwMode="auto">
              <a:xfrm rot="3199938" flipH="1">
                <a:off x="1032" y="1742"/>
                <a:ext cx="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11" name="Line 717"/>
              <p:cNvSpPr>
                <a:spLocks noChangeAspect="1" noChangeShapeType="1"/>
              </p:cNvSpPr>
              <p:nvPr/>
            </p:nvSpPr>
            <p:spPr bwMode="auto">
              <a:xfrm rot="7579938" flipH="1">
                <a:off x="1090" y="1768"/>
                <a:ext cx="0" cy="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12" name="Line 718"/>
              <p:cNvSpPr>
                <a:spLocks noChangeAspect="1" noChangeShapeType="1"/>
              </p:cNvSpPr>
              <p:nvPr/>
            </p:nvSpPr>
            <p:spPr bwMode="auto">
              <a:xfrm rot="10272133" flipH="1">
                <a:off x="985" y="2078"/>
                <a:ext cx="0" cy="3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13" name="Line 719"/>
              <p:cNvSpPr>
                <a:spLocks noChangeAspect="1" noChangeShapeType="1"/>
              </p:cNvSpPr>
              <p:nvPr/>
            </p:nvSpPr>
            <p:spPr bwMode="auto">
              <a:xfrm rot="16752133" flipH="1">
                <a:off x="1200" y="1863"/>
                <a:ext cx="0" cy="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14" name="Line 720"/>
              <p:cNvSpPr>
                <a:spLocks noChangeAspect="1" noChangeShapeType="1"/>
              </p:cNvSpPr>
              <p:nvPr/>
            </p:nvSpPr>
            <p:spPr bwMode="auto">
              <a:xfrm rot="13512133" flipH="1">
                <a:off x="1224" y="2087"/>
                <a:ext cx="0" cy="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15" name="Line 721"/>
              <p:cNvSpPr>
                <a:spLocks noChangeAspect="1" noChangeShapeType="1"/>
              </p:cNvSpPr>
              <p:nvPr/>
            </p:nvSpPr>
            <p:spPr bwMode="auto">
              <a:xfrm flipH="1">
                <a:off x="1002" y="1987"/>
                <a:ext cx="40" cy="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ar-SA"/>
              </a:p>
            </p:txBody>
          </p:sp>
          <p:sp>
            <p:nvSpPr>
              <p:cNvPr id="11316" name="Line 722"/>
              <p:cNvSpPr>
                <a:spLocks noChangeAspect="1" noChangeShapeType="1"/>
              </p:cNvSpPr>
              <p:nvPr/>
            </p:nvSpPr>
            <p:spPr bwMode="auto">
              <a:xfrm flipH="1">
                <a:off x="1094" y="1908"/>
                <a:ext cx="37" cy="3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ar-SA"/>
              </a:p>
            </p:txBody>
          </p:sp>
          <p:sp>
            <p:nvSpPr>
              <p:cNvPr id="11317" name="Line 723"/>
              <p:cNvSpPr>
                <a:spLocks noChangeAspect="1" noChangeShapeType="1"/>
              </p:cNvSpPr>
              <p:nvPr/>
            </p:nvSpPr>
            <p:spPr bwMode="auto">
              <a:xfrm>
                <a:off x="1103" y="1992"/>
                <a:ext cx="32" cy="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ar-SA"/>
              </a:p>
            </p:txBody>
          </p:sp>
          <p:sp>
            <p:nvSpPr>
              <p:cNvPr id="11318" name="Line 724"/>
              <p:cNvSpPr>
                <a:spLocks noChangeAspect="1" noChangeShapeType="1"/>
              </p:cNvSpPr>
              <p:nvPr/>
            </p:nvSpPr>
            <p:spPr bwMode="auto">
              <a:xfrm>
                <a:off x="1001" y="1907"/>
                <a:ext cx="31" cy="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ar-SA"/>
              </a:p>
            </p:txBody>
          </p:sp>
          <p:sp>
            <p:nvSpPr>
              <p:cNvPr id="11319" name="Line 725"/>
              <p:cNvSpPr>
                <a:spLocks noChangeAspect="1" noChangeShapeType="1"/>
              </p:cNvSpPr>
              <p:nvPr/>
            </p:nvSpPr>
            <p:spPr bwMode="auto">
              <a:xfrm flipH="1">
                <a:off x="811" y="1827"/>
                <a:ext cx="6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ar-SA"/>
              </a:p>
            </p:txBody>
          </p:sp>
          <p:sp>
            <p:nvSpPr>
              <p:cNvPr id="11320" name="Line 726"/>
              <p:cNvSpPr>
                <a:spLocks noChangeAspect="1" noChangeShapeType="1"/>
              </p:cNvSpPr>
              <p:nvPr/>
            </p:nvSpPr>
            <p:spPr bwMode="auto">
              <a:xfrm rot="16200000" flipH="1">
                <a:off x="900" y="1739"/>
                <a:ext cx="6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ar-SA"/>
              </a:p>
            </p:txBody>
          </p:sp>
          <p:sp>
            <p:nvSpPr>
              <p:cNvPr id="11321" name="Line 727"/>
              <p:cNvSpPr>
                <a:spLocks noChangeAspect="1" noChangeShapeType="1"/>
              </p:cNvSpPr>
              <p:nvPr/>
            </p:nvSpPr>
            <p:spPr bwMode="auto">
              <a:xfrm flipH="1">
                <a:off x="1263" y="2100"/>
                <a:ext cx="6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ar-SA"/>
              </a:p>
            </p:txBody>
          </p:sp>
          <p:sp>
            <p:nvSpPr>
              <p:cNvPr id="11322" name="Line 728"/>
              <p:cNvSpPr>
                <a:spLocks noChangeAspect="1" noChangeShapeType="1"/>
              </p:cNvSpPr>
              <p:nvPr/>
            </p:nvSpPr>
            <p:spPr bwMode="auto">
              <a:xfrm flipH="1">
                <a:off x="811" y="2102"/>
                <a:ext cx="6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ar-SA"/>
              </a:p>
            </p:txBody>
          </p:sp>
          <p:sp>
            <p:nvSpPr>
              <p:cNvPr id="11323" name="Line 729"/>
              <p:cNvSpPr>
                <a:spLocks noChangeAspect="1" noChangeShapeType="1"/>
              </p:cNvSpPr>
              <p:nvPr/>
            </p:nvSpPr>
            <p:spPr bwMode="auto">
              <a:xfrm flipH="1">
                <a:off x="1262" y="1831"/>
                <a:ext cx="6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ar-SA"/>
              </a:p>
            </p:txBody>
          </p:sp>
          <p:sp>
            <p:nvSpPr>
              <p:cNvPr id="11324" name="Line 730"/>
              <p:cNvSpPr>
                <a:spLocks noChangeAspect="1" noChangeShapeType="1"/>
              </p:cNvSpPr>
              <p:nvPr/>
            </p:nvSpPr>
            <p:spPr bwMode="auto">
              <a:xfrm rot="16200000" flipH="1">
                <a:off x="1173" y="1743"/>
                <a:ext cx="6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ar-SA"/>
              </a:p>
            </p:txBody>
          </p:sp>
          <p:sp>
            <p:nvSpPr>
              <p:cNvPr id="11325" name="Freeform 731"/>
              <p:cNvSpPr>
                <a:spLocks noChangeAspect="1"/>
              </p:cNvSpPr>
              <p:nvPr/>
            </p:nvSpPr>
            <p:spPr bwMode="auto">
              <a:xfrm>
                <a:off x="1193" y="1662"/>
                <a:ext cx="25" cy="35"/>
              </a:xfrm>
              <a:custGeom>
                <a:avLst/>
                <a:gdLst>
                  <a:gd name="T0" fmla="*/ 0 w 524"/>
                  <a:gd name="T1" fmla="*/ 0 h 653"/>
                  <a:gd name="T2" fmla="*/ 0 w 524"/>
                  <a:gd name="T3" fmla="*/ 0 h 653"/>
                  <a:gd name="T4" fmla="*/ 0 w 524"/>
                  <a:gd name="T5" fmla="*/ 0 h 653"/>
                  <a:gd name="T6" fmla="*/ 0 w 524"/>
                  <a:gd name="T7" fmla="*/ 0 h 653"/>
                  <a:gd name="T8" fmla="*/ 0 w 524"/>
                  <a:gd name="T9" fmla="*/ 0 h 653"/>
                  <a:gd name="T10" fmla="*/ 0 w 524"/>
                  <a:gd name="T11" fmla="*/ 0 h 653"/>
                  <a:gd name="T12" fmla="*/ 0 w 524"/>
                  <a:gd name="T13" fmla="*/ 0 h 653"/>
                  <a:gd name="T14" fmla="*/ 0 w 524"/>
                  <a:gd name="T15" fmla="*/ 0 h 653"/>
                  <a:gd name="T16" fmla="*/ 0 w 524"/>
                  <a:gd name="T17" fmla="*/ 0 h 6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4"/>
                  <a:gd name="T28" fmla="*/ 0 h 653"/>
                  <a:gd name="T29" fmla="*/ 524 w 524"/>
                  <a:gd name="T30" fmla="*/ 653 h 6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4" h="653">
                    <a:moveTo>
                      <a:pt x="506" y="171"/>
                    </a:moveTo>
                    <a:cubicBezTo>
                      <a:pt x="489" y="150"/>
                      <a:pt x="456" y="70"/>
                      <a:pt x="404" y="45"/>
                    </a:cubicBezTo>
                    <a:cubicBezTo>
                      <a:pt x="352" y="20"/>
                      <a:pt x="256" y="0"/>
                      <a:pt x="194" y="21"/>
                    </a:cubicBezTo>
                    <a:cubicBezTo>
                      <a:pt x="132" y="42"/>
                      <a:pt x="62" y="102"/>
                      <a:pt x="32" y="171"/>
                    </a:cubicBezTo>
                    <a:cubicBezTo>
                      <a:pt x="2" y="240"/>
                      <a:pt x="0" y="363"/>
                      <a:pt x="14" y="435"/>
                    </a:cubicBezTo>
                    <a:cubicBezTo>
                      <a:pt x="28" y="507"/>
                      <a:pt x="62" y="568"/>
                      <a:pt x="116" y="603"/>
                    </a:cubicBezTo>
                    <a:cubicBezTo>
                      <a:pt x="170" y="638"/>
                      <a:pt x="277" y="653"/>
                      <a:pt x="338" y="645"/>
                    </a:cubicBezTo>
                    <a:cubicBezTo>
                      <a:pt x="399" y="637"/>
                      <a:pt x="451" y="586"/>
                      <a:pt x="482" y="555"/>
                    </a:cubicBezTo>
                    <a:cubicBezTo>
                      <a:pt x="513" y="524"/>
                      <a:pt x="515" y="479"/>
                      <a:pt x="524" y="459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26" name="Line 732"/>
              <p:cNvSpPr>
                <a:spLocks noChangeAspect="1" noChangeShapeType="1"/>
              </p:cNvSpPr>
              <p:nvPr/>
            </p:nvSpPr>
            <p:spPr bwMode="auto">
              <a:xfrm>
                <a:off x="1232" y="1660"/>
                <a:ext cx="0" cy="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27" name="Line 733"/>
              <p:cNvSpPr>
                <a:spLocks noChangeAspect="1" noChangeShapeType="1"/>
              </p:cNvSpPr>
              <p:nvPr/>
            </p:nvSpPr>
            <p:spPr bwMode="auto">
              <a:xfrm>
                <a:off x="1255" y="1660"/>
                <a:ext cx="0" cy="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28" name="Line 734"/>
              <p:cNvSpPr>
                <a:spLocks noChangeAspect="1" noChangeShapeType="1"/>
              </p:cNvSpPr>
              <p:nvPr/>
            </p:nvSpPr>
            <p:spPr bwMode="auto">
              <a:xfrm>
                <a:off x="1232" y="1678"/>
                <a:ext cx="2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29" name="Freeform 735"/>
              <p:cNvSpPr>
                <a:spLocks noChangeAspect="1"/>
              </p:cNvSpPr>
              <p:nvPr/>
            </p:nvSpPr>
            <p:spPr bwMode="auto">
              <a:xfrm>
                <a:off x="1268" y="1689"/>
                <a:ext cx="13" cy="23"/>
              </a:xfrm>
              <a:custGeom>
                <a:avLst/>
                <a:gdLst>
                  <a:gd name="T0" fmla="*/ 0 w 371"/>
                  <a:gd name="T1" fmla="*/ 0 h 649"/>
                  <a:gd name="T2" fmla="*/ 0 w 371"/>
                  <a:gd name="T3" fmla="*/ 0 h 649"/>
                  <a:gd name="T4" fmla="*/ 0 w 371"/>
                  <a:gd name="T5" fmla="*/ 0 h 649"/>
                  <a:gd name="T6" fmla="*/ 0 w 371"/>
                  <a:gd name="T7" fmla="*/ 0 h 649"/>
                  <a:gd name="T8" fmla="*/ 0 w 371"/>
                  <a:gd name="T9" fmla="*/ 0 h 649"/>
                  <a:gd name="T10" fmla="*/ 0 w 371"/>
                  <a:gd name="T11" fmla="*/ 0 h 649"/>
                  <a:gd name="T12" fmla="*/ 0 w 371"/>
                  <a:gd name="T13" fmla="*/ 0 h 649"/>
                  <a:gd name="T14" fmla="*/ 0 w 371"/>
                  <a:gd name="T15" fmla="*/ 0 h 649"/>
                  <a:gd name="T16" fmla="*/ 0 w 371"/>
                  <a:gd name="T17" fmla="*/ 0 h 649"/>
                  <a:gd name="T18" fmla="*/ 0 w 371"/>
                  <a:gd name="T19" fmla="*/ 0 h 649"/>
                  <a:gd name="T20" fmla="*/ 0 w 371"/>
                  <a:gd name="T21" fmla="*/ 0 h 649"/>
                  <a:gd name="T22" fmla="*/ 0 w 371"/>
                  <a:gd name="T23" fmla="*/ 0 h 649"/>
                  <a:gd name="T24" fmla="*/ 0 w 371"/>
                  <a:gd name="T25" fmla="*/ 0 h 649"/>
                  <a:gd name="T26" fmla="*/ 0 w 371"/>
                  <a:gd name="T27" fmla="*/ 0 h 649"/>
                  <a:gd name="T28" fmla="*/ 0 w 371"/>
                  <a:gd name="T29" fmla="*/ 0 h 64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71"/>
                  <a:gd name="T46" fmla="*/ 0 h 649"/>
                  <a:gd name="T47" fmla="*/ 371 w 371"/>
                  <a:gd name="T48" fmla="*/ 649 h 64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71" h="649">
                    <a:moveTo>
                      <a:pt x="13" y="145"/>
                    </a:moveTo>
                    <a:cubicBezTo>
                      <a:pt x="19" y="131"/>
                      <a:pt x="27" y="86"/>
                      <a:pt x="49" y="62"/>
                    </a:cubicBezTo>
                    <a:cubicBezTo>
                      <a:pt x="71" y="38"/>
                      <a:pt x="107" y="8"/>
                      <a:pt x="145" y="4"/>
                    </a:cubicBezTo>
                    <a:cubicBezTo>
                      <a:pt x="183" y="0"/>
                      <a:pt x="248" y="10"/>
                      <a:pt x="279" y="36"/>
                    </a:cubicBezTo>
                    <a:cubicBezTo>
                      <a:pt x="310" y="62"/>
                      <a:pt x="334" y="121"/>
                      <a:pt x="333" y="158"/>
                    </a:cubicBezTo>
                    <a:cubicBezTo>
                      <a:pt x="332" y="195"/>
                      <a:pt x="295" y="238"/>
                      <a:pt x="275" y="260"/>
                    </a:cubicBezTo>
                    <a:cubicBezTo>
                      <a:pt x="255" y="282"/>
                      <a:pt x="234" y="286"/>
                      <a:pt x="211" y="292"/>
                    </a:cubicBezTo>
                    <a:cubicBezTo>
                      <a:pt x="188" y="298"/>
                      <a:pt x="125" y="295"/>
                      <a:pt x="135" y="298"/>
                    </a:cubicBezTo>
                    <a:cubicBezTo>
                      <a:pt x="145" y="301"/>
                      <a:pt x="234" y="296"/>
                      <a:pt x="269" y="311"/>
                    </a:cubicBezTo>
                    <a:cubicBezTo>
                      <a:pt x="304" y="326"/>
                      <a:pt x="328" y="357"/>
                      <a:pt x="343" y="388"/>
                    </a:cubicBezTo>
                    <a:cubicBezTo>
                      <a:pt x="358" y="419"/>
                      <a:pt x="371" y="461"/>
                      <a:pt x="362" y="497"/>
                    </a:cubicBezTo>
                    <a:cubicBezTo>
                      <a:pt x="353" y="533"/>
                      <a:pt x="327" y="582"/>
                      <a:pt x="292" y="606"/>
                    </a:cubicBezTo>
                    <a:cubicBezTo>
                      <a:pt x="257" y="630"/>
                      <a:pt x="194" y="649"/>
                      <a:pt x="151" y="644"/>
                    </a:cubicBezTo>
                    <a:cubicBezTo>
                      <a:pt x="108" y="639"/>
                      <a:pt x="61" y="598"/>
                      <a:pt x="36" y="574"/>
                    </a:cubicBezTo>
                    <a:cubicBezTo>
                      <a:pt x="11" y="550"/>
                      <a:pt x="7" y="513"/>
                      <a:pt x="0" y="497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30" name="Freeform 736"/>
              <p:cNvSpPr>
                <a:spLocks noChangeAspect="1"/>
              </p:cNvSpPr>
              <p:nvPr/>
            </p:nvSpPr>
            <p:spPr bwMode="auto">
              <a:xfrm>
                <a:off x="775" y="1805"/>
                <a:ext cx="25" cy="35"/>
              </a:xfrm>
              <a:custGeom>
                <a:avLst/>
                <a:gdLst>
                  <a:gd name="T0" fmla="*/ 0 w 524"/>
                  <a:gd name="T1" fmla="*/ 0 h 653"/>
                  <a:gd name="T2" fmla="*/ 0 w 524"/>
                  <a:gd name="T3" fmla="*/ 0 h 653"/>
                  <a:gd name="T4" fmla="*/ 0 w 524"/>
                  <a:gd name="T5" fmla="*/ 0 h 653"/>
                  <a:gd name="T6" fmla="*/ 0 w 524"/>
                  <a:gd name="T7" fmla="*/ 0 h 653"/>
                  <a:gd name="T8" fmla="*/ 0 w 524"/>
                  <a:gd name="T9" fmla="*/ 0 h 653"/>
                  <a:gd name="T10" fmla="*/ 0 w 524"/>
                  <a:gd name="T11" fmla="*/ 0 h 653"/>
                  <a:gd name="T12" fmla="*/ 0 w 524"/>
                  <a:gd name="T13" fmla="*/ 0 h 653"/>
                  <a:gd name="T14" fmla="*/ 0 w 524"/>
                  <a:gd name="T15" fmla="*/ 0 h 653"/>
                  <a:gd name="T16" fmla="*/ 0 w 524"/>
                  <a:gd name="T17" fmla="*/ 0 h 6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4"/>
                  <a:gd name="T28" fmla="*/ 0 h 653"/>
                  <a:gd name="T29" fmla="*/ 524 w 524"/>
                  <a:gd name="T30" fmla="*/ 653 h 6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4" h="653">
                    <a:moveTo>
                      <a:pt x="506" y="171"/>
                    </a:moveTo>
                    <a:cubicBezTo>
                      <a:pt x="489" y="150"/>
                      <a:pt x="456" y="70"/>
                      <a:pt x="404" y="45"/>
                    </a:cubicBezTo>
                    <a:cubicBezTo>
                      <a:pt x="352" y="20"/>
                      <a:pt x="256" y="0"/>
                      <a:pt x="194" y="21"/>
                    </a:cubicBezTo>
                    <a:cubicBezTo>
                      <a:pt x="132" y="42"/>
                      <a:pt x="62" y="102"/>
                      <a:pt x="32" y="171"/>
                    </a:cubicBezTo>
                    <a:cubicBezTo>
                      <a:pt x="2" y="240"/>
                      <a:pt x="0" y="363"/>
                      <a:pt x="14" y="435"/>
                    </a:cubicBezTo>
                    <a:cubicBezTo>
                      <a:pt x="28" y="507"/>
                      <a:pt x="62" y="568"/>
                      <a:pt x="116" y="603"/>
                    </a:cubicBezTo>
                    <a:cubicBezTo>
                      <a:pt x="170" y="638"/>
                      <a:pt x="277" y="653"/>
                      <a:pt x="338" y="645"/>
                    </a:cubicBezTo>
                    <a:cubicBezTo>
                      <a:pt x="399" y="637"/>
                      <a:pt x="451" y="586"/>
                      <a:pt x="482" y="555"/>
                    </a:cubicBezTo>
                    <a:cubicBezTo>
                      <a:pt x="513" y="524"/>
                      <a:pt x="515" y="479"/>
                      <a:pt x="524" y="459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31" name="Line 737"/>
              <p:cNvSpPr>
                <a:spLocks noChangeAspect="1" noChangeShapeType="1"/>
              </p:cNvSpPr>
              <p:nvPr/>
            </p:nvSpPr>
            <p:spPr bwMode="auto">
              <a:xfrm>
                <a:off x="717" y="1803"/>
                <a:ext cx="0" cy="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32" name="Line 738"/>
              <p:cNvSpPr>
                <a:spLocks noChangeAspect="1" noChangeShapeType="1"/>
              </p:cNvSpPr>
              <p:nvPr/>
            </p:nvSpPr>
            <p:spPr bwMode="auto">
              <a:xfrm>
                <a:off x="740" y="1803"/>
                <a:ext cx="0" cy="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33" name="Line 739"/>
              <p:cNvSpPr>
                <a:spLocks noChangeAspect="1" noChangeShapeType="1"/>
              </p:cNvSpPr>
              <p:nvPr/>
            </p:nvSpPr>
            <p:spPr bwMode="auto">
              <a:xfrm>
                <a:off x="717" y="1821"/>
                <a:ext cx="2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34" name="Freeform 740"/>
              <p:cNvSpPr>
                <a:spLocks noChangeAspect="1"/>
              </p:cNvSpPr>
              <p:nvPr/>
            </p:nvSpPr>
            <p:spPr bwMode="auto">
              <a:xfrm>
                <a:off x="751" y="1832"/>
                <a:ext cx="13" cy="23"/>
              </a:xfrm>
              <a:custGeom>
                <a:avLst/>
                <a:gdLst>
                  <a:gd name="T0" fmla="*/ 0 w 371"/>
                  <a:gd name="T1" fmla="*/ 0 h 649"/>
                  <a:gd name="T2" fmla="*/ 0 w 371"/>
                  <a:gd name="T3" fmla="*/ 0 h 649"/>
                  <a:gd name="T4" fmla="*/ 0 w 371"/>
                  <a:gd name="T5" fmla="*/ 0 h 649"/>
                  <a:gd name="T6" fmla="*/ 0 w 371"/>
                  <a:gd name="T7" fmla="*/ 0 h 649"/>
                  <a:gd name="T8" fmla="*/ 0 w 371"/>
                  <a:gd name="T9" fmla="*/ 0 h 649"/>
                  <a:gd name="T10" fmla="*/ 0 w 371"/>
                  <a:gd name="T11" fmla="*/ 0 h 649"/>
                  <a:gd name="T12" fmla="*/ 0 w 371"/>
                  <a:gd name="T13" fmla="*/ 0 h 649"/>
                  <a:gd name="T14" fmla="*/ 0 w 371"/>
                  <a:gd name="T15" fmla="*/ 0 h 649"/>
                  <a:gd name="T16" fmla="*/ 0 w 371"/>
                  <a:gd name="T17" fmla="*/ 0 h 649"/>
                  <a:gd name="T18" fmla="*/ 0 w 371"/>
                  <a:gd name="T19" fmla="*/ 0 h 649"/>
                  <a:gd name="T20" fmla="*/ 0 w 371"/>
                  <a:gd name="T21" fmla="*/ 0 h 649"/>
                  <a:gd name="T22" fmla="*/ 0 w 371"/>
                  <a:gd name="T23" fmla="*/ 0 h 649"/>
                  <a:gd name="T24" fmla="*/ 0 w 371"/>
                  <a:gd name="T25" fmla="*/ 0 h 649"/>
                  <a:gd name="T26" fmla="*/ 0 w 371"/>
                  <a:gd name="T27" fmla="*/ 0 h 649"/>
                  <a:gd name="T28" fmla="*/ 0 w 371"/>
                  <a:gd name="T29" fmla="*/ 0 h 64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71"/>
                  <a:gd name="T46" fmla="*/ 0 h 649"/>
                  <a:gd name="T47" fmla="*/ 371 w 371"/>
                  <a:gd name="T48" fmla="*/ 649 h 64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71" h="649">
                    <a:moveTo>
                      <a:pt x="13" y="145"/>
                    </a:moveTo>
                    <a:cubicBezTo>
                      <a:pt x="19" y="131"/>
                      <a:pt x="27" y="86"/>
                      <a:pt x="49" y="62"/>
                    </a:cubicBezTo>
                    <a:cubicBezTo>
                      <a:pt x="71" y="38"/>
                      <a:pt x="107" y="8"/>
                      <a:pt x="145" y="4"/>
                    </a:cubicBezTo>
                    <a:cubicBezTo>
                      <a:pt x="183" y="0"/>
                      <a:pt x="248" y="10"/>
                      <a:pt x="279" y="36"/>
                    </a:cubicBezTo>
                    <a:cubicBezTo>
                      <a:pt x="310" y="62"/>
                      <a:pt x="334" y="121"/>
                      <a:pt x="333" y="158"/>
                    </a:cubicBezTo>
                    <a:cubicBezTo>
                      <a:pt x="332" y="195"/>
                      <a:pt x="295" y="238"/>
                      <a:pt x="275" y="260"/>
                    </a:cubicBezTo>
                    <a:cubicBezTo>
                      <a:pt x="255" y="282"/>
                      <a:pt x="234" y="286"/>
                      <a:pt x="211" y="292"/>
                    </a:cubicBezTo>
                    <a:cubicBezTo>
                      <a:pt x="188" y="298"/>
                      <a:pt x="125" y="295"/>
                      <a:pt x="135" y="298"/>
                    </a:cubicBezTo>
                    <a:cubicBezTo>
                      <a:pt x="145" y="301"/>
                      <a:pt x="234" y="296"/>
                      <a:pt x="269" y="311"/>
                    </a:cubicBezTo>
                    <a:cubicBezTo>
                      <a:pt x="304" y="326"/>
                      <a:pt x="328" y="357"/>
                      <a:pt x="343" y="388"/>
                    </a:cubicBezTo>
                    <a:cubicBezTo>
                      <a:pt x="358" y="419"/>
                      <a:pt x="371" y="461"/>
                      <a:pt x="362" y="497"/>
                    </a:cubicBezTo>
                    <a:cubicBezTo>
                      <a:pt x="353" y="533"/>
                      <a:pt x="327" y="582"/>
                      <a:pt x="292" y="606"/>
                    </a:cubicBezTo>
                    <a:cubicBezTo>
                      <a:pt x="257" y="630"/>
                      <a:pt x="194" y="649"/>
                      <a:pt x="151" y="644"/>
                    </a:cubicBezTo>
                    <a:cubicBezTo>
                      <a:pt x="108" y="639"/>
                      <a:pt x="61" y="598"/>
                      <a:pt x="36" y="574"/>
                    </a:cubicBezTo>
                    <a:cubicBezTo>
                      <a:pt x="11" y="550"/>
                      <a:pt x="7" y="513"/>
                      <a:pt x="0" y="497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35" name="Freeform 741"/>
              <p:cNvSpPr>
                <a:spLocks noChangeAspect="1"/>
              </p:cNvSpPr>
              <p:nvPr/>
            </p:nvSpPr>
            <p:spPr bwMode="auto">
              <a:xfrm>
                <a:off x="774" y="2081"/>
                <a:ext cx="26" cy="34"/>
              </a:xfrm>
              <a:custGeom>
                <a:avLst/>
                <a:gdLst>
                  <a:gd name="T0" fmla="*/ 0 w 524"/>
                  <a:gd name="T1" fmla="*/ 0 h 653"/>
                  <a:gd name="T2" fmla="*/ 0 w 524"/>
                  <a:gd name="T3" fmla="*/ 0 h 653"/>
                  <a:gd name="T4" fmla="*/ 0 w 524"/>
                  <a:gd name="T5" fmla="*/ 0 h 653"/>
                  <a:gd name="T6" fmla="*/ 0 w 524"/>
                  <a:gd name="T7" fmla="*/ 0 h 653"/>
                  <a:gd name="T8" fmla="*/ 0 w 524"/>
                  <a:gd name="T9" fmla="*/ 0 h 653"/>
                  <a:gd name="T10" fmla="*/ 0 w 524"/>
                  <a:gd name="T11" fmla="*/ 0 h 653"/>
                  <a:gd name="T12" fmla="*/ 0 w 524"/>
                  <a:gd name="T13" fmla="*/ 0 h 653"/>
                  <a:gd name="T14" fmla="*/ 0 w 524"/>
                  <a:gd name="T15" fmla="*/ 0 h 653"/>
                  <a:gd name="T16" fmla="*/ 0 w 524"/>
                  <a:gd name="T17" fmla="*/ 0 h 6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4"/>
                  <a:gd name="T28" fmla="*/ 0 h 653"/>
                  <a:gd name="T29" fmla="*/ 524 w 524"/>
                  <a:gd name="T30" fmla="*/ 653 h 6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4" h="653">
                    <a:moveTo>
                      <a:pt x="506" y="171"/>
                    </a:moveTo>
                    <a:cubicBezTo>
                      <a:pt x="489" y="150"/>
                      <a:pt x="456" y="70"/>
                      <a:pt x="404" y="45"/>
                    </a:cubicBezTo>
                    <a:cubicBezTo>
                      <a:pt x="352" y="20"/>
                      <a:pt x="256" y="0"/>
                      <a:pt x="194" y="21"/>
                    </a:cubicBezTo>
                    <a:cubicBezTo>
                      <a:pt x="132" y="42"/>
                      <a:pt x="62" y="102"/>
                      <a:pt x="32" y="171"/>
                    </a:cubicBezTo>
                    <a:cubicBezTo>
                      <a:pt x="2" y="240"/>
                      <a:pt x="0" y="363"/>
                      <a:pt x="14" y="435"/>
                    </a:cubicBezTo>
                    <a:cubicBezTo>
                      <a:pt x="28" y="507"/>
                      <a:pt x="62" y="568"/>
                      <a:pt x="116" y="603"/>
                    </a:cubicBezTo>
                    <a:cubicBezTo>
                      <a:pt x="170" y="638"/>
                      <a:pt x="277" y="653"/>
                      <a:pt x="338" y="645"/>
                    </a:cubicBezTo>
                    <a:cubicBezTo>
                      <a:pt x="399" y="637"/>
                      <a:pt x="451" y="586"/>
                      <a:pt x="482" y="555"/>
                    </a:cubicBezTo>
                    <a:cubicBezTo>
                      <a:pt x="513" y="524"/>
                      <a:pt x="515" y="479"/>
                      <a:pt x="524" y="459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36" name="Line 742"/>
              <p:cNvSpPr>
                <a:spLocks noChangeAspect="1" noChangeShapeType="1"/>
              </p:cNvSpPr>
              <p:nvPr/>
            </p:nvSpPr>
            <p:spPr bwMode="auto">
              <a:xfrm>
                <a:off x="777" y="2034"/>
                <a:ext cx="0" cy="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37" name="Line 743"/>
              <p:cNvSpPr>
                <a:spLocks noChangeAspect="1" noChangeShapeType="1"/>
              </p:cNvSpPr>
              <p:nvPr/>
            </p:nvSpPr>
            <p:spPr bwMode="auto">
              <a:xfrm>
                <a:off x="800" y="2034"/>
                <a:ext cx="0" cy="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38" name="Line 744"/>
              <p:cNvSpPr>
                <a:spLocks noChangeAspect="1" noChangeShapeType="1"/>
              </p:cNvSpPr>
              <p:nvPr/>
            </p:nvSpPr>
            <p:spPr bwMode="auto">
              <a:xfrm>
                <a:off x="777" y="2051"/>
                <a:ext cx="2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39" name="Freeform 745"/>
              <p:cNvSpPr>
                <a:spLocks noChangeAspect="1"/>
              </p:cNvSpPr>
              <p:nvPr/>
            </p:nvSpPr>
            <p:spPr bwMode="auto">
              <a:xfrm>
                <a:off x="1336" y="2085"/>
                <a:ext cx="26" cy="34"/>
              </a:xfrm>
              <a:custGeom>
                <a:avLst/>
                <a:gdLst>
                  <a:gd name="T0" fmla="*/ 0 w 524"/>
                  <a:gd name="T1" fmla="*/ 0 h 653"/>
                  <a:gd name="T2" fmla="*/ 0 w 524"/>
                  <a:gd name="T3" fmla="*/ 0 h 653"/>
                  <a:gd name="T4" fmla="*/ 0 w 524"/>
                  <a:gd name="T5" fmla="*/ 0 h 653"/>
                  <a:gd name="T6" fmla="*/ 0 w 524"/>
                  <a:gd name="T7" fmla="*/ 0 h 653"/>
                  <a:gd name="T8" fmla="*/ 0 w 524"/>
                  <a:gd name="T9" fmla="*/ 0 h 653"/>
                  <a:gd name="T10" fmla="*/ 0 w 524"/>
                  <a:gd name="T11" fmla="*/ 0 h 653"/>
                  <a:gd name="T12" fmla="*/ 0 w 524"/>
                  <a:gd name="T13" fmla="*/ 0 h 653"/>
                  <a:gd name="T14" fmla="*/ 0 w 524"/>
                  <a:gd name="T15" fmla="*/ 0 h 653"/>
                  <a:gd name="T16" fmla="*/ 0 w 524"/>
                  <a:gd name="T17" fmla="*/ 0 h 6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4"/>
                  <a:gd name="T28" fmla="*/ 0 h 653"/>
                  <a:gd name="T29" fmla="*/ 524 w 524"/>
                  <a:gd name="T30" fmla="*/ 653 h 6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4" h="653">
                    <a:moveTo>
                      <a:pt x="506" y="171"/>
                    </a:moveTo>
                    <a:cubicBezTo>
                      <a:pt x="489" y="150"/>
                      <a:pt x="456" y="70"/>
                      <a:pt x="404" y="45"/>
                    </a:cubicBezTo>
                    <a:cubicBezTo>
                      <a:pt x="352" y="20"/>
                      <a:pt x="256" y="0"/>
                      <a:pt x="194" y="21"/>
                    </a:cubicBezTo>
                    <a:cubicBezTo>
                      <a:pt x="132" y="42"/>
                      <a:pt x="62" y="102"/>
                      <a:pt x="32" y="171"/>
                    </a:cubicBezTo>
                    <a:cubicBezTo>
                      <a:pt x="2" y="240"/>
                      <a:pt x="0" y="363"/>
                      <a:pt x="14" y="435"/>
                    </a:cubicBezTo>
                    <a:cubicBezTo>
                      <a:pt x="28" y="507"/>
                      <a:pt x="62" y="568"/>
                      <a:pt x="116" y="603"/>
                    </a:cubicBezTo>
                    <a:cubicBezTo>
                      <a:pt x="170" y="638"/>
                      <a:pt x="277" y="653"/>
                      <a:pt x="338" y="645"/>
                    </a:cubicBezTo>
                    <a:cubicBezTo>
                      <a:pt x="399" y="637"/>
                      <a:pt x="451" y="586"/>
                      <a:pt x="482" y="555"/>
                    </a:cubicBezTo>
                    <a:cubicBezTo>
                      <a:pt x="513" y="524"/>
                      <a:pt x="515" y="479"/>
                      <a:pt x="524" y="459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40" name="Line 746"/>
              <p:cNvSpPr>
                <a:spLocks noChangeAspect="1" noChangeShapeType="1"/>
              </p:cNvSpPr>
              <p:nvPr/>
            </p:nvSpPr>
            <p:spPr bwMode="auto">
              <a:xfrm>
                <a:off x="1376" y="2083"/>
                <a:ext cx="0" cy="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41" name="Line 747"/>
              <p:cNvSpPr>
                <a:spLocks noChangeAspect="1" noChangeShapeType="1"/>
              </p:cNvSpPr>
              <p:nvPr/>
            </p:nvSpPr>
            <p:spPr bwMode="auto">
              <a:xfrm>
                <a:off x="1399" y="2083"/>
                <a:ext cx="0" cy="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42" name="Line 748"/>
              <p:cNvSpPr>
                <a:spLocks noChangeAspect="1" noChangeShapeType="1"/>
              </p:cNvSpPr>
              <p:nvPr/>
            </p:nvSpPr>
            <p:spPr bwMode="auto">
              <a:xfrm>
                <a:off x="1376" y="2100"/>
                <a:ext cx="2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43" name="Freeform 749"/>
              <p:cNvSpPr>
                <a:spLocks noChangeAspect="1"/>
              </p:cNvSpPr>
              <p:nvPr/>
            </p:nvSpPr>
            <p:spPr bwMode="auto">
              <a:xfrm>
                <a:off x="1412" y="2111"/>
                <a:ext cx="13" cy="24"/>
              </a:xfrm>
              <a:custGeom>
                <a:avLst/>
                <a:gdLst>
                  <a:gd name="T0" fmla="*/ 0 w 371"/>
                  <a:gd name="T1" fmla="*/ 0 h 649"/>
                  <a:gd name="T2" fmla="*/ 0 w 371"/>
                  <a:gd name="T3" fmla="*/ 0 h 649"/>
                  <a:gd name="T4" fmla="*/ 0 w 371"/>
                  <a:gd name="T5" fmla="*/ 0 h 649"/>
                  <a:gd name="T6" fmla="*/ 0 w 371"/>
                  <a:gd name="T7" fmla="*/ 0 h 649"/>
                  <a:gd name="T8" fmla="*/ 0 w 371"/>
                  <a:gd name="T9" fmla="*/ 0 h 649"/>
                  <a:gd name="T10" fmla="*/ 0 w 371"/>
                  <a:gd name="T11" fmla="*/ 0 h 649"/>
                  <a:gd name="T12" fmla="*/ 0 w 371"/>
                  <a:gd name="T13" fmla="*/ 0 h 649"/>
                  <a:gd name="T14" fmla="*/ 0 w 371"/>
                  <a:gd name="T15" fmla="*/ 0 h 649"/>
                  <a:gd name="T16" fmla="*/ 0 w 371"/>
                  <a:gd name="T17" fmla="*/ 0 h 649"/>
                  <a:gd name="T18" fmla="*/ 0 w 371"/>
                  <a:gd name="T19" fmla="*/ 0 h 649"/>
                  <a:gd name="T20" fmla="*/ 0 w 371"/>
                  <a:gd name="T21" fmla="*/ 0 h 649"/>
                  <a:gd name="T22" fmla="*/ 0 w 371"/>
                  <a:gd name="T23" fmla="*/ 0 h 649"/>
                  <a:gd name="T24" fmla="*/ 0 w 371"/>
                  <a:gd name="T25" fmla="*/ 0 h 649"/>
                  <a:gd name="T26" fmla="*/ 0 w 371"/>
                  <a:gd name="T27" fmla="*/ 0 h 649"/>
                  <a:gd name="T28" fmla="*/ 0 w 371"/>
                  <a:gd name="T29" fmla="*/ 0 h 64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71"/>
                  <a:gd name="T46" fmla="*/ 0 h 649"/>
                  <a:gd name="T47" fmla="*/ 371 w 371"/>
                  <a:gd name="T48" fmla="*/ 649 h 64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71" h="649">
                    <a:moveTo>
                      <a:pt x="13" y="145"/>
                    </a:moveTo>
                    <a:cubicBezTo>
                      <a:pt x="19" y="131"/>
                      <a:pt x="27" y="86"/>
                      <a:pt x="49" y="62"/>
                    </a:cubicBezTo>
                    <a:cubicBezTo>
                      <a:pt x="71" y="38"/>
                      <a:pt x="107" y="8"/>
                      <a:pt x="145" y="4"/>
                    </a:cubicBezTo>
                    <a:cubicBezTo>
                      <a:pt x="183" y="0"/>
                      <a:pt x="248" y="10"/>
                      <a:pt x="279" y="36"/>
                    </a:cubicBezTo>
                    <a:cubicBezTo>
                      <a:pt x="310" y="62"/>
                      <a:pt x="334" y="121"/>
                      <a:pt x="333" y="158"/>
                    </a:cubicBezTo>
                    <a:cubicBezTo>
                      <a:pt x="332" y="195"/>
                      <a:pt x="295" y="238"/>
                      <a:pt x="275" y="260"/>
                    </a:cubicBezTo>
                    <a:cubicBezTo>
                      <a:pt x="255" y="282"/>
                      <a:pt x="234" y="286"/>
                      <a:pt x="211" y="292"/>
                    </a:cubicBezTo>
                    <a:cubicBezTo>
                      <a:pt x="188" y="298"/>
                      <a:pt x="125" y="295"/>
                      <a:pt x="135" y="298"/>
                    </a:cubicBezTo>
                    <a:cubicBezTo>
                      <a:pt x="145" y="301"/>
                      <a:pt x="234" y="296"/>
                      <a:pt x="269" y="311"/>
                    </a:cubicBezTo>
                    <a:cubicBezTo>
                      <a:pt x="304" y="326"/>
                      <a:pt x="328" y="357"/>
                      <a:pt x="343" y="388"/>
                    </a:cubicBezTo>
                    <a:cubicBezTo>
                      <a:pt x="358" y="419"/>
                      <a:pt x="371" y="461"/>
                      <a:pt x="362" y="497"/>
                    </a:cubicBezTo>
                    <a:cubicBezTo>
                      <a:pt x="353" y="533"/>
                      <a:pt x="327" y="582"/>
                      <a:pt x="292" y="606"/>
                    </a:cubicBezTo>
                    <a:cubicBezTo>
                      <a:pt x="257" y="630"/>
                      <a:pt x="194" y="649"/>
                      <a:pt x="151" y="644"/>
                    </a:cubicBezTo>
                    <a:cubicBezTo>
                      <a:pt x="108" y="639"/>
                      <a:pt x="61" y="598"/>
                      <a:pt x="36" y="574"/>
                    </a:cubicBezTo>
                    <a:cubicBezTo>
                      <a:pt x="11" y="550"/>
                      <a:pt x="7" y="513"/>
                      <a:pt x="0" y="497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44" name="Line 750"/>
              <p:cNvSpPr>
                <a:spLocks noChangeAspect="1" noChangeShapeType="1"/>
              </p:cNvSpPr>
              <p:nvPr/>
            </p:nvSpPr>
            <p:spPr bwMode="auto">
              <a:xfrm flipV="1">
                <a:off x="1314" y="1774"/>
                <a:ext cx="42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ar-SA"/>
              </a:p>
            </p:txBody>
          </p:sp>
          <p:sp>
            <p:nvSpPr>
              <p:cNvPr id="11345" name="Line 75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875" y="1680"/>
                <a:ext cx="57" cy="3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ar-SA"/>
              </a:p>
            </p:txBody>
          </p:sp>
          <p:sp>
            <p:nvSpPr>
              <p:cNvPr id="11346" name="Line 752"/>
              <p:cNvSpPr>
                <a:spLocks noChangeAspect="1" noChangeShapeType="1"/>
              </p:cNvSpPr>
              <p:nvPr/>
            </p:nvSpPr>
            <p:spPr bwMode="auto">
              <a:xfrm rot="10595416" flipH="1">
                <a:off x="884" y="2160"/>
                <a:ext cx="48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47" name="Line 753"/>
              <p:cNvSpPr>
                <a:spLocks noChangeAspect="1" noChangeShapeType="1"/>
              </p:cNvSpPr>
              <p:nvPr/>
            </p:nvSpPr>
            <p:spPr bwMode="auto">
              <a:xfrm rot="204584">
                <a:off x="884" y="2232"/>
                <a:ext cx="48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48" name="Line 754"/>
              <p:cNvSpPr>
                <a:spLocks noChangeAspect="1" noChangeShapeType="1"/>
              </p:cNvSpPr>
              <p:nvPr/>
            </p:nvSpPr>
            <p:spPr bwMode="auto">
              <a:xfrm rot="10595416" flipV="1">
                <a:off x="888" y="2304"/>
                <a:ext cx="43" cy="6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49" name="Line 755"/>
              <p:cNvSpPr>
                <a:spLocks noChangeAspect="1" noChangeShapeType="1"/>
              </p:cNvSpPr>
              <p:nvPr/>
            </p:nvSpPr>
            <p:spPr bwMode="auto">
              <a:xfrm rot="5604584">
                <a:off x="740" y="2113"/>
                <a:ext cx="27" cy="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50" name="Line 756"/>
              <p:cNvSpPr>
                <a:spLocks noChangeAspect="1" noChangeShapeType="1"/>
              </p:cNvSpPr>
              <p:nvPr/>
            </p:nvSpPr>
            <p:spPr bwMode="auto">
              <a:xfrm rot="5604584">
                <a:off x="732" y="2100"/>
                <a:ext cx="26" cy="3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51" name="Oval 757"/>
              <p:cNvSpPr>
                <a:spLocks noChangeAspect="1" noChangeArrowheads="1"/>
              </p:cNvSpPr>
              <p:nvPr/>
            </p:nvSpPr>
            <p:spPr bwMode="auto">
              <a:xfrm flipH="1">
                <a:off x="700" y="2133"/>
                <a:ext cx="24" cy="36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1352" name="Line 758"/>
              <p:cNvSpPr>
                <a:spLocks noChangeAspect="1" noChangeShapeType="1"/>
              </p:cNvSpPr>
              <p:nvPr/>
            </p:nvSpPr>
            <p:spPr bwMode="auto">
              <a:xfrm rot="15995416" flipH="1">
                <a:off x="1679" y="1543"/>
                <a:ext cx="49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53" name="Line 759"/>
              <p:cNvSpPr>
                <a:spLocks noChangeAspect="1" noChangeShapeType="1"/>
              </p:cNvSpPr>
              <p:nvPr/>
            </p:nvSpPr>
            <p:spPr bwMode="auto">
              <a:xfrm rot="5604584">
                <a:off x="1607" y="1543"/>
                <a:ext cx="49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54" name="Line 760"/>
              <p:cNvSpPr>
                <a:spLocks noChangeAspect="1" noChangeShapeType="1"/>
              </p:cNvSpPr>
              <p:nvPr/>
            </p:nvSpPr>
            <p:spPr bwMode="auto">
              <a:xfrm rot="5604584" flipH="1" flipV="1">
                <a:off x="1464" y="1543"/>
                <a:ext cx="48" cy="7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55" name="Line 761"/>
              <p:cNvSpPr>
                <a:spLocks noChangeAspect="1" noChangeShapeType="1"/>
              </p:cNvSpPr>
              <p:nvPr/>
            </p:nvSpPr>
            <p:spPr bwMode="auto">
              <a:xfrm rot="15995416" flipV="1">
                <a:off x="1536" y="1543"/>
                <a:ext cx="47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56" name="Line 762"/>
              <p:cNvSpPr>
                <a:spLocks noChangeAspect="1" noChangeShapeType="1"/>
              </p:cNvSpPr>
              <p:nvPr/>
            </p:nvSpPr>
            <p:spPr bwMode="auto">
              <a:xfrm flipV="1">
                <a:off x="1092" y="1495"/>
                <a:ext cx="1" cy="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57" name="Line 763"/>
              <p:cNvSpPr>
                <a:spLocks noChangeAspect="1" noChangeShapeType="1"/>
              </p:cNvSpPr>
              <p:nvPr/>
            </p:nvSpPr>
            <p:spPr bwMode="auto">
              <a:xfrm rot="15995416" flipH="1">
                <a:off x="1103" y="1544"/>
                <a:ext cx="48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58" name="Line 764"/>
              <p:cNvSpPr>
                <a:spLocks noChangeAspect="1" noChangeShapeType="1"/>
              </p:cNvSpPr>
              <p:nvPr/>
            </p:nvSpPr>
            <p:spPr bwMode="auto">
              <a:xfrm rot="5604584">
                <a:off x="1031" y="1544"/>
                <a:ext cx="48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59" name="Line 765"/>
              <p:cNvSpPr>
                <a:spLocks noChangeAspect="1" noChangeShapeType="1"/>
              </p:cNvSpPr>
              <p:nvPr/>
            </p:nvSpPr>
            <p:spPr bwMode="auto">
              <a:xfrm rot="5604584">
                <a:off x="1032" y="1542"/>
                <a:ext cx="30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60" name="Line 766"/>
              <p:cNvSpPr>
                <a:spLocks noChangeAspect="1" noChangeShapeType="1"/>
              </p:cNvSpPr>
              <p:nvPr/>
            </p:nvSpPr>
            <p:spPr bwMode="auto">
              <a:xfrm rot="5604584" flipH="1" flipV="1">
                <a:off x="886" y="1545"/>
                <a:ext cx="49" cy="7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61" name="Line 767"/>
              <p:cNvSpPr>
                <a:spLocks noChangeAspect="1" noChangeShapeType="1"/>
              </p:cNvSpPr>
              <p:nvPr/>
            </p:nvSpPr>
            <p:spPr bwMode="auto">
              <a:xfrm rot="15995416" flipV="1">
                <a:off x="959" y="1544"/>
                <a:ext cx="48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62" name="Line 768"/>
              <p:cNvSpPr>
                <a:spLocks noChangeAspect="1" noChangeShapeType="1"/>
              </p:cNvSpPr>
              <p:nvPr/>
            </p:nvSpPr>
            <p:spPr bwMode="auto">
              <a:xfrm rot="15995416" flipH="1">
                <a:off x="1391" y="1544"/>
                <a:ext cx="49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63" name="Line 769"/>
              <p:cNvSpPr>
                <a:spLocks noChangeAspect="1" noChangeShapeType="1"/>
              </p:cNvSpPr>
              <p:nvPr/>
            </p:nvSpPr>
            <p:spPr bwMode="auto">
              <a:xfrm rot="5604584">
                <a:off x="1319" y="1544"/>
                <a:ext cx="49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64" name="Line 770"/>
              <p:cNvSpPr>
                <a:spLocks noChangeAspect="1" noChangeShapeType="1"/>
              </p:cNvSpPr>
              <p:nvPr/>
            </p:nvSpPr>
            <p:spPr bwMode="auto">
              <a:xfrm rot="5604584" flipH="1" flipV="1">
                <a:off x="1175" y="1544"/>
                <a:ext cx="48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65" name="Line 771"/>
              <p:cNvSpPr>
                <a:spLocks noChangeAspect="1" noChangeShapeType="1"/>
              </p:cNvSpPr>
              <p:nvPr/>
            </p:nvSpPr>
            <p:spPr bwMode="auto">
              <a:xfrm rot="15995416" flipV="1">
                <a:off x="1248" y="1544"/>
                <a:ext cx="47" cy="7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66" name="Line 772"/>
              <p:cNvSpPr>
                <a:spLocks noChangeAspect="1" noChangeShapeType="1"/>
              </p:cNvSpPr>
              <p:nvPr/>
            </p:nvSpPr>
            <p:spPr bwMode="auto">
              <a:xfrm flipH="1">
                <a:off x="1668" y="1497"/>
                <a:ext cx="1" cy="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67" name="Line 773"/>
              <p:cNvSpPr>
                <a:spLocks noChangeAspect="1" noChangeShapeType="1"/>
              </p:cNvSpPr>
              <p:nvPr/>
            </p:nvSpPr>
            <p:spPr bwMode="auto">
              <a:xfrm flipH="1">
                <a:off x="1380" y="1494"/>
                <a:ext cx="1" cy="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68" name="Line 774"/>
              <p:cNvSpPr>
                <a:spLocks noChangeAspect="1" noChangeShapeType="1"/>
              </p:cNvSpPr>
              <p:nvPr/>
            </p:nvSpPr>
            <p:spPr bwMode="auto">
              <a:xfrm rot="-10595416">
                <a:off x="1200" y="2157"/>
                <a:ext cx="48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69" name="Line 775"/>
              <p:cNvSpPr>
                <a:spLocks noChangeAspect="1" noChangeShapeType="1"/>
              </p:cNvSpPr>
              <p:nvPr/>
            </p:nvSpPr>
            <p:spPr bwMode="auto">
              <a:xfrm rot="21395416" flipH="1">
                <a:off x="1200" y="2229"/>
                <a:ext cx="48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70" name="Line 776"/>
              <p:cNvSpPr>
                <a:spLocks noChangeAspect="1" noChangeShapeType="1"/>
              </p:cNvSpPr>
              <p:nvPr/>
            </p:nvSpPr>
            <p:spPr bwMode="auto">
              <a:xfrm rot="-10595416" flipH="1" flipV="1">
                <a:off x="1200" y="2301"/>
                <a:ext cx="41" cy="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71" name="Line 777"/>
              <p:cNvSpPr>
                <a:spLocks noChangeAspect="1" noChangeShapeType="1"/>
              </p:cNvSpPr>
              <p:nvPr/>
            </p:nvSpPr>
            <p:spPr bwMode="auto">
              <a:xfrm>
                <a:off x="873" y="1599"/>
                <a:ext cx="1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72" name="Freeform 778"/>
              <p:cNvSpPr>
                <a:spLocks noChangeAspect="1"/>
              </p:cNvSpPr>
              <p:nvPr/>
            </p:nvSpPr>
            <p:spPr bwMode="auto">
              <a:xfrm>
                <a:off x="865" y="2381"/>
                <a:ext cx="25" cy="34"/>
              </a:xfrm>
              <a:custGeom>
                <a:avLst/>
                <a:gdLst>
                  <a:gd name="T0" fmla="*/ 0 w 524"/>
                  <a:gd name="T1" fmla="*/ 0 h 653"/>
                  <a:gd name="T2" fmla="*/ 0 w 524"/>
                  <a:gd name="T3" fmla="*/ 0 h 653"/>
                  <a:gd name="T4" fmla="*/ 0 w 524"/>
                  <a:gd name="T5" fmla="*/ 0 h 653"/>
                  <a:gd name="T6" fmla="*/ 0 w 524"/>
                  <a:gd name="T7" fmla="*/ 0 h 653"/>
                  <a:gd name="T8" fmla="*/ 0 w 524"/>
                  <a:gd name="T9" fmla="*/ 0 h 653"/>
                  <a:gd name="T10" fmla="*/ 0 w 524"/>
                  <a:gd name="T11" fmla="*/ 0 h 653"/>
                  <a:gd name="T12" fmla="*/ 0 w 524"/>
                  <a:gd name="T13" fmla="*/ 0 h 653"/>
                  <a:gd name="T14" fmla="*/ 0 w 524"/>
                  <a:gd name="T15" fmla="*/ 0 h 653"/>
                  <a:gd name="T16" fmla="*/ 0 w 524"/>
                  <a:gd name="T17" fmla="*/ 0 h 6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4"/>
                  <a:gd name="T28" fmla="*/ 0 h 653"/>
                  <a:gd name="T29" fmla="*/ 524 w 524"/>
                  <a:gd name="T30" fmla="*/ 653 h 6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4" h="653">
                    <a:moveTo>
                      <a:pt x="506" y="171"/>
                    </a:moveTo>
                    <a:cubicBezTo>
                      <a:pt x="489" y="150"/>
                      <a:pt x="456" y="70"/>
                      <a:pt x="404" y="45"/>
                    </a:cubicBezTo>
                    <a:cubicBezTo>
                      <a:pt x="352" y="20"/>
                      <a:pt x="256" y="0"/>
                      <a:pt x="194" y="21"/>
                    </a:cubicBezTo>
                    <a:cubicBezTo>
                      <a:pt x="132" y="42"/>
                      <a:pt x="62" y="102"/>
                      <a:pt x="32" y="171"/>
                    </a:cubicBezTo>
                    <a:cubicBezTo>
                      <a:pt x="2" y="240"/>
                      <a:pt x="0" y="363"/>
                      <a:pt x="14" y="435"/>
                    </a:cubicBezTo>
                    <a:cubicBezTo>
                      <a:pt x="28" y="507"/>
                      <a:pt x="62" y="568"/>
                      <a:pt x="116" y="603"/>
                    </a:cubicBezTo>
                    <a:cubicBezTo>
                      <a:pt x="170" y="638"/>
                      <a:pt x="277" y="653"/>
                      <a:pt x="338" y="645"/>
                    </a:cubicBezTo>
                    <a:cubicBezTo>
                      <a:pt x="399" y="637"/>
                      <a:pt x="451" y="586"/>
                      <a:pt x="482" y="555"/>
                    </a:cubicBezTo>
                    <a:cubicBezTo>
                      <a:pt x="513" y="524"/>
                      <a:pt x="515" y="479"/>
                      <a:pt x="524" y="459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73" name="Line 779"/>
              <p:cNvSpPr>
                <a:spLocks noChangeAspect="1" noChangeShapeType="1"/>
              </p:cNvSpPr>
              <p:nvPr/>
            </p:nvSpPr>
            <p:spPr bwMode="auto">
              <a:xfrm>
                <a:off x="756" y="2378"/>
                <a:ext cx="0" cy="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74" name="Line 780"/>
              <p:cNvSpPr>
                <a:spLocks noChangeAspect="1" noChangeShapeType="1"/>
              </p:cNvSpPr>
              <p:nvPr/>
            </p:nvSpPr>
            <p:spPr bwMode="auto">
              <a:xfrm>
                <a:off x="779" y="2378"/>
                <a:ext cx="0" cy="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75" name="Line 781"/>
              <p:cNvSpPr>
                <a:spLocks noChangeAspect="1" noChangeShapeType="1"/>
              </p:cNvSpPr>
              <p:nvPr/>
            </p:nvSpPr>
            <p:spPr bwMode="auto">
              <a:xfrm>
                <a:off x="756" y="2396"/>
                <a:ext cx="2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76" name="Oval 782"/>
              <p:cNvSpPr>
                <a:spLocks noChangeAspect="1" noChangeArrowheads="1"/>
              </p:cNvSpPr>
              <p:nvPr/>
            </p:nvSpPr>
            <p:spPr bwMode="auto">
              <a:xfrm flipH="1">
                <a:off x="829" y="2380"/>
                <a:ext cx="22" cy="35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1377" name="Oval 783"/>
              <p:cNvSpPr>
                <a:spLocks noChangeAspect="1" noChangeArrowheads="1"/>
              </p:cNvSpPr>
              <p:nvPr/>
            </p:nvSpPr>
            <p:spPr bwMode="auto">
              <a:xfrm flipH="1">
                <a:off x="793" y="2380"/>
                <a:ext cx="22" cy="35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1378" name="Line 784"/>
              <p:cNvSpPr>
                <a:spLocks noChangeAspect="1" noChangeShapeType="1"/>
              </p:cNvSpPr>
              <p:nvPr/>
            </p:nvSpPr>
            <p:spPr bwMode="auto">
              <a:xfrm>
                <a:off x="1343" y="2374"/>
                <a:ext cx="0" cy="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79" name="Line 785"/>
              <p:cNvSpPr>
                <a:spLocks noChangeAspect="1" noChangeShapeType="1"/>
              </p:cNvSpPr>
              <p:nvPr/>
            </p:nvSpPr>
            <p:spPr bwMode="auto">
              <a:xfrm>
                <a:off x="1366" y="2374"/>
                <a:ext cx="0" cy="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80" name="Line 786"/>
              <p:cNvSpPr>
                <a:spLocks noChangeAspect="1" noChangeShapeType="1"/>
              </p:cNvSpPr>
              <p:nvPr/>
            </p:nvSpPr>
            <p:spPr bwMode="auto">
              <a:xfrm>
                <a:off x="1343" y="2392"/>
                <a:ext cx="2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81" name="Oval 787"/>
              <p:cNvSpPr>
                <a:spLocks noChangeAspect="1" noChangeArrowheads="1"/>
              </p:cNvSpPr>
              <p:nvPr/>
            </p:nvSpPr>
            <p:spPr bwMode="auto">
              <a:xfrm flipH="1">
                <a:off x="1306" y="2376"/>
                <a:ext cx="22" cy="35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1382" name="Oval 788"/>
              <p:cNvSpPr>
                <a:spLocks noChangeAspect="1" noChangeArrowheads="1"/>
              </p:cNvSpPr>
              <p:nvPr/>
            </p:nvSpPr>
            <p:spPr bwMode="auto">
              <a:xfrm flipH="1">
                <a:off x="1270" y="2376"/>
                <a:ext cx="22" cy="35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1383" name="Freeform 789"/>
              <p:cNvSpPr>
                <a:spLocks noChangeAspect="1"/>
              </p:cNvSpPr>
              <p:nvPr/>
            </p:nvSpPr>
            <p:spPr bwMode="auto">
              <a:xfrm>
                <a:off x="1231" y="2377"/>
                <a:ext cx="25" cy="35"/>
              </a:xfrm>
              <a:custGeom>
                <a:avLst/>
                <a:gdLst>
                  <a:gd name="T0" fmla="*/ 0 w 524"/>
                  <a:gd name="T1" fmla="*/ 0 h 653"/>
                  <a:gd name="T2" fmla="*/ 0 w 524"/>
                  <a:gd name="T3" fmla="*/ 0 h 653"/>
                  <a:gd name="T4" fmla="*/ 0 w 524"/>
                  <a:gd name="T5" fmla="*/ 0 h 653"/>
                  <a:gd name="T6" fmla="*/ 0 w 524"/>
                  <a:gd name="T7" fmla="*/ 0 h 653"/>
                  <a:gd name="T8" fmla="*/ 0 w 524"/>
                  <a:gd name="T9" fmla="*/ 0 h 653"/>
                  <a:gd name="T10" fmla="*/ 0 w 524"/>
                  <a:gd name="T11" fmla="*/ 0 h 653"/>
                  <a:gd name="T12" fmla="*/ 0 w 524"/>
                  <a:gd name="T13" fmla="*/ 0 h 653"/>
                  <a:gd name="T14" fmla="*/ 0 w 524"/>
                  <a:gd name="T15" fmla="*/ 0 h 653"/>
                  <a:gd name="T16" fmla="*/ 0 w 524"/>
                  <a:gd name="T17" fmla="*/ 0 h 6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4"/>
                  <a:gd name="T28" fmla="*/ 0 h 653"/>
                  <a:gd name="T29" fmla="*/ 524 w 524"/>
                  <a:gd name="T30" fmla="*/ 653 h 6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4" h="653">
                    <a:moveTo>
                      <a:pt x="506" y="171"/>
                    </a:moveTo>
                    <a:cubicBezTo>
                      <a:pt x="489" y="150"/>
                      <a:pt x="456" y="70"/>
                      <a:pt x="404" y="45"/>
                    </a:cubicBezTo>
                    <a:cubicBezTo>
                      <a:pt x="352" y="20"/>
                      <a:pt x="256" y="0"/>
                      <a:pt x="194" y="21"/>
                    </a:cubicBezTo>
                    <a:cubicBezTo>
                      <a:pt x="132" y="42"/>
                      <a:pt x="62" y="102"/>
                      <a:pt x="32" y="171"/>
                    </a:cubicBezTo>
                    <a:cubicBezTo>
                      <a:pt x="2" y="240"/>
                      <a:pt x="0" y="363"/>
                      <a:pt x="14" y="435"/>
                    </a:cubicBezTo>
                    <a:cubicBezTo>
                      <a:pt x="28" y="507"/>
                      <a:pt x="62" y="568"/>
                      <a:pt x="116" y="603"/>
                    </a:cubicBezTo>
                    <a:cubicBezTo>
                      <a:pt x="170" y="638"/>
                      <a:pt x="277" y="653"/>
                      <a:pt x="338" y="645"/>
                    </a:cubicBezTo>
                    <a:cubicBezTo>
                      <a:pt x="399" y="637"/>
                      <a:pt x="451" y="586"/>
                      <a:pt x="482" y="555"/>
                    </a:cubicBezTo>
                    <a:cubicBezTo>
                      <a:pt x="513" y="524"/>
                      <a:pt x="515" y="479"/>
                      <a:pt x="524" y="459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84" name="Line 790"/>
              <p:cNvSpPr>
                <a:spLocks noChangeAspect="1" noChangeShapeType="1"/>
              </p:cNvSpPr>
              <p:nvPr/>
            </p:nvSpPr>
            <p:spPr bwMode="auto">
              <a:xfrm rot="5604584">
                <a:off x="1320" y="1540"/>
                <a:ext cx="33" cy="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85" name="Line 791"/>
              <p:cNvSpPr>
                <a:spLocks noChangeAspect="1" noChangeShapeType="1"/>
              </p:cNvSpPr>
              <p:nvPr/>
            </p:nvSpPr>
            <p:spPr bwMode="auto">
              <a:xfrm rot="5604584">
                <a:off x="1610" y="1541"/>
                <a:ext cx="31" cy="4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86" name="Line 792"/>
              <p:cNvSpPr>
                <a:spLocks noChangeAspect="1" noChangeShapeType="1"/>
              </p:cNvSpPr>
              <p:nvPr/>
            </p:nvSpPr>
            <p:spPr bwMode="auto">
              <a:xfrm flipV="1">
                <a:off x="1329" y="1783"/>
                <a:ext cx="42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ar-SA"/>
              </a:p>
            </p:txBody>
          </p:sp>
          <p:sp>
            <p:nvSpPr>
              <p:cNvPr id="11387" name="Freeform 793"/>
              <p:cNvSpPr>
                <a:spLocks noChangeAspect="1"/>
              </p:cNvSpPr>
              <p:nvPr/>
            </p:nvSpPr>
            <p:spPr bwMode="auto">
              <a:xfrm>
                <a:off x="1366" y="1735"/>
                <a:ext cx="25" cy="35"/>
              </a:xfrm>
              <a:custGeom>
                <a:avLst/>
                <a:gdLst>
                  <a:gd name="T0" fmla="*/ 0 w 524"/>
                  <a:gd name="T1" fmla="*/ 0 h 653"/>
                  <a:gd name="T2" fmla="*/ 0 w 524"/>
                  <a:gd name="T3" fmla="*/ 0 h 653"/>
                  <a:gd name="T4" fmla="*/ 0 w 524"/>
                  <a:gd name="T5" fmla="*/ 0 h 653"/>
                  <a:gd name="T6" fmla="*/ 0 w 524"/>
                  <a:gd name="T7" fmla="*/ 0 h 653"/>
                  <a:gd name="T8" fmla="*/ 0 w 524"/>
                  <a:gd name="T9" fmla="*/ 0 h 653"/>
                  <a:gd name="T10" fmla="*/ 0 w 524"/>
                  <a:gd name="T11" fmla="*/ 0 h 653"/>
                  <a:gd name="T12" fmla="*/ 0 w 524"/>
                  <a:gd name="T13" fmla="*/ 0 h 653"/>
                  <a:gd name="T14" fmla="*/ 0 w 524"/>
                  <a:gd name="T15" fmla="*/ 0 h 653"/>
                  <a:gd name="T16" fmla="*/ 0 w 524"/>
                  <a:gd name="T17" fmla="*/ 0 h 6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4"/>
                  <a:gd name="T28" fmla="*/ 0 h 653"/>
                  <a:gd name="T29" fmla="*/ 524 w 524"/>
                  <a:gd name="T30" fmla="*/ 653 h 6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4" h="653">
                    <a:moveTo>
                      <a:pt x="506" y="171"/>
                    </a:moveTo>
                    <a:cubicBezTo>
                      <a:pt x="489" y="150"/>
                      <a:pt x="456" y="70"/>
                      <a:pt x="404" y="45"/>
                    </a:cubicBezTo>
                    <a:cubicBezTo>
                      <a:pt x="352" y="20"/>
                      <a:pt x="256" y="0"/>
                      <a:pt x="194" y="21"/>
                    </a:cubicBezTo>
                    <a:cubicBezTo>
                      <a:pt x="132" y="42"/>
                      <a:pt x="62" y="102"/>
                      <a:pt x="32" y="171"/>
                    </a:cubicBezTo>
                    <a:cubicBezTo>
                      <a:pt x="2" y="240"/>
                      <a:pt x="0" y="363"/>
                      <a:pt x="14" y="435"/>
                    </a:cubicBezTo>
                    <a:cubicBezTo>
                      <a:pt x="28" y="507"/>
                      <a:pt x="62" y="568"/>
                      <a:pt x="116" y="603"/>
                    </a:cubicBezTo>
                    <a:cubicBezTo>
                      <a:pt x="170" y="638"/>
                      <a:pt x="277" y="653"/>
                      <a:pt x="338" y="645"/>
                    </a:cubicBezTo>
                    <a:cubicBezTo>
                      <a:pt x="399" y="637"/>
                      <a:pt x="451" y="586"/>
                      <a:pt x="482" y="555"/>
                    </a:cubicBezTo>
                    <a:cubicBezTo>
                      <a:pt x="513" y="524"/>
                      <a:pt x="515" y="479"/>
                      <a:pt x="524" y="459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88" name="Line 794"/>
              <p:cNvSpPr>
                <a:spLocks noChangeAspect="1" noChangeShapeType="1"/>
              </p:cNvSpPr>
              <p:nvPr/>
            </p:nvSpPr>
            <p:spPr bwMode="auto">
              <a:xfrm>
                <a:off x="1405" y="1733"/>
                <a:ext cx="0" cy="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89" name="Line 795"/>
              <p:cNvSpPr>
                <a:spLocks noChangeAspect="1" noChangeShapeType="1"/>
              </p:cNvSpPr>
              <p:nvPr/>
            </p:nvSpPr>
            <p:spPr bwMode="auto">
              <a:xfrm>
                <a:off x="1428" y="1733"/>
                <a:ext cx="0" cy="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90" name="Line 796"/>
              <p:cNvSpPr>
                <a:spLocks noChangeAspect="1" noChangeShapeType="1"/>
              </p:cNvSpPr>
              <p:nvPr/>
            </p:nvSpPr>
            <p:spPr bwMode="auto">
              <a:xfrm>
                <a:off x="1405" y="1751"/>
                <a:ext cx="2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91" name="Freeform 797"/>
              <p:cNvSpPr>
                <a:spLocks noChangeAspect="1"/>
              </p:cNvSpPr>
              <p:nvPr/>
            </p:nvSpPr>
            <p:spPr bwMode="auto">
              <a:xfrm>
                <a:off x="1437" y="1760"/>
                <a:ext cx="19" cy="24"/>
              </a:xfrm>
              <a:custGeom>
                <a:avLst/>
                <a:gdLst>
                  <a:gd name="T0" fmla="*/ 0 w 39"/>
                  <a:gd name="T1" fmla="*/ 1 h 47"/>
                  <a:gd name="T2" fmla="*/ 0 w 39"/>
                  <a:gd name="T3" fmla="*/ 1 h 47"/>
                  <a:gd name="T4" fmla="*/ 0 w 39"/>
                  <a:gd name="T5" fmla="*/ 1 h 47"/>
                  <a:gd name="T6" fmla="*/ 0 w 39"/>
                  <a:gd name="T7" fmla="*/ 1 h 47"/>
                  <a:gd name="T8" fmla="*/ 0 w 39"/>
                  <a:gd name="T9" fmla="*/ 1 h 47"/>
                  <a:gd name="T10" fmla="*/ 0 w 39"/>
                  <a:gd name="T11" fmla="*/ 1 h 47"/>
                  <a:gd name="T12" fmla="*/ 0 w 39"/>
                  <a:gd name="T13" fmla="*/ 1 h 47"/>
                  <a:gd name="T14" fmla="*/ 0 w 39"/>
                  <a:gd name="T15" fmla="*/ 1 h 47"/>
                  <a:gd name="T16" fmla="*/ 0 w 39"/>
                  <a:gd name="T17" fmla="*/ 1 h 47"/>
                  <a:gd name="T18" fmla="*/ 0 w 39"/>
                  <a:gd name="T19" fmla="*/ 1 h 4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47"/>
                  <a:gd name="T32" fmla="*/ 39 w 39"/>
                  <a:gd name="T33" fmla="*/ 47 h 4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47">
                    <a:moveTo>
                      <a:pt x="4" y="12"/>
                    </a:moveTo>
                    <a:cubicBezTo>
                      <a:pt x="4" y="10"/>
                      <a:pt x="5" y="8"/>
                      <a:pt x="6" y="6"/>
                    </a:cubicBezTo>
                    <a:cubicBezTo>
                      <a:pt x="8" y="4"/>
                      <a:pt x="11" y="1"/>
                      <a:pt x="14" y="1"/>
                    </a:cubicBezTo>
                    <a:cubicBezTo>
                      <a:pt x="16" y="0"/>
                      <a:pt x="20" y="1"/>
                      <a:pt x="23" y="2"/>
                    </a:cubicBezTo>
                    <a:cubicBezTo>
                      <a:pt x="25" y="3"/>
                      <a:pt x="28" y="4"/>
                      <a:pt x="30" y="6"/>
                    </a:cubicBezTo>
                    <a:cubicBezTo>
                      <a:pt x="32" y="8"/>
                      <a:pt x="33" y="11"/>
                      <a:pt x="32" y="14"/>
                    </a:cubicBezTo>
                    <a:cubicBezTo>
                      <a:pt x="32" y="17"/>
                      <a:pt x="32" y="20"/>
                      <a:pt x="27" y="24"/>
                    </a:cubicBezTo>
                    <a:cubicBezTo>
                      <a:pt x="23" y="28"/>
                      <a:pt x="11" y="36"/>
                      <a:pt x="8" y="39"/>
                    </a:cubicBezTo>
                    <a:cubicBezTo>
                      <a:pt x="4" y="43"/>
                      <a:pt x="0" y="46"/>
                      <a:pt x="5" y="47"/>
                    </a:cubicBezTo>
                    <a:lnTo>
                      <a:pt x="39" y="47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92" name="Line 798"/>
              <p:cNvSpPr>
                <a:spLocks noChangeAspect="1" noChangeShapeType="1"/>
              </p:cNvSpPr>
              <p:nvPr/>
            </p:nvSpPr>
            <p:spPr bwMode="auto">
              <a:xfrm rot="5604584" flipH="1" flipV="1">
                <a:off x="938" y="1680"/>
                <a:ext cx="26" cy="3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93" name="Line 799"/>
              <p:cNvSpPr>
                <a:spLocks noChangeAspect="1" noChangeShapeType="1"/>
              </p:cNvSpPr>
              <p:nvPr/>
            </p:nvSpPr>
            <p:spPr bwMode="auto">
              <a:xfrm>
                <a:off x="1015" y="1654"/>
                <a:ext cx="0" cy="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94" name="Line 800"/>
              <p:cNvSpPr>
                <a:spLocks noChangeAspect="1" noChangeShapeType="1"/>
              </p:cNvSpPr>
              <p:nvPr/>
            </p:nvSpPr>
            <p:spPr bwMode="auto">
              <a:xfrm>
                <a:off x="1038" y="1654"/>
                <a:ext cx="0" cy="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95" name="Line 801"/>
              <p:cNvSpPr>
                <a:spLocks noChangeAspect="1" noChangeShapeType="1"/>
              </p:cNvSpPr>
              <p:nvPr/>
            </p:nvSpPr>
            <p:spPr bwMode="auto">
              <a:xfrm>
                <a:off x="1015" y="1671"/>
                <a:ext cx="2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96" name="Oval 802"/>
              <p:cNvSpPr>
                <a:spLocks noChangeAspect="1" noChangeArrowheads="1"/>
              </p:cNvSpPr>
              <p:nvPr/>
            </p:nvSpPr>
            <p:spPr bwMode="auto">
              <a:xfrm flipH="1">
                <a:off x="979" y="1656"/>
                <a:ext cx="22" cy="3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1397" name="Freeform 803"/>
              <p:cNvSpPr>
                <a:spLocks noChangeAspect="1"/>
              </p:cNvSpPr>
              <p:nvPr/>
            </p:nvSpPr>
            <p:spPr bwMode="auto">
              <a:xfrm>
                <a:off x="1045" y="1941"/>
                <a:ext cx="21" cy="34"/>
              </a:xfrm>
              <a:custGeom>
                <a:avLst/>
                <a:gdLst>
                  <a:gd name="T0" fmla="*/ 0 w 384"/>
                  <a:gd name="T1" fmla="*/ 0 h 612"/>
                  <a:gd name="T2" fmla="*/ 0 w 384"/>
                  <a:gd name="T3" fmla="*/ 0 h 612"/>
                  <a:gd name="T4" fmla="*/ 0 w 384"/>
                  <a:gd name="T5" fmla="*/ 0 h 612"/>
                  <a:gd name="T6" fmla="*/ 0 60000 65536"/>
                  <a:gd name="T7" fmla="*/ 0 60000 65536"/>
                  <a:gd name="T8" fmla="*/ 0 60000 65536"/>
                  <a:gd name="T9" fmla="*/ 0 w 384"/>
                  <a:gd name="T10" fmla="*/ 0 h 612"/>
                  <a:gd name="T11" fmla="*/ 384 w 384"/>
                  <a:gd name="T12" fmla="*/ 612 h 6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4" h="612">
                    <a:moveTo>
                      <a:pt x="384" y="0"/>
                    </a:moveTo>
                    <a:lnTo>
                      <a:pt x="0" y="0"/>
                    </a:lnTo>
                    <a:lnTo>
                      <a:pt x="0" y="612"/>
                    </a:lnTo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98" name="Line 804"/>
              <p:cNvSpPr>
                <a:spLocks noChangeAspect="1" noChangeShapeType="1"/>
              </p:cNvSpPr>
              <p:nvPr/>
            </p:nvSpPr>
            <p:spPr bwMode="auto">
              <a:xfrm flipH="1">
                <a:off x="1045" y="1957"/>
                <a:ext cx="18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399" name="Freeform 805"/>
              <p:cNvSpPr>
                <a:spLocks noChangeAspect="1"/>
              </p:cNvSpPr>
              <p:nvPr/>
            </p:nvSpPr>
            <p:spPr bwMode="auto">
              <a:xfrm>
                <a:off x="1072" y="1950"/>
                <a:ext cx="19" cy="25"/>
              </a:xfrm>
              <a:custGeom>
                <a:avLst/>
                <a:gdLst>
                  <a:gd name="T0" fmla="*/ 0 w 368"/>
                  <a:gd name="T1" fmla="*/ 0 h 465"/>
                  <a:gd name="T2" fmla="*/ 0 w 368"/>
                  <a:gd name="T3" fmla="*/ 0 h 465"/>
                  <a:gd name="T4" fmla="*/ 0 w 368"/>
                  <a:gd name="T5" fmla="*/ 0 h 465"/>
                  <a:gd name="T6" fmla="*/ 0 w 368"/>
                  <a:gd name="T7" fmla="*/ 0 h 465"/>
                  <a:gd name="T8" fmla="*/ 0 w 368"/>
                  <a:gd name="T9" fmla="*/ 0 h 465"/>
                  <a:gd name="T10" fmla="*/ 0 w 368"/>
                  <a:gd name="T11" fmla="*/ 0 h 465"/>
                  <a:gd name="T12" fmla="*/ 0 w 368"/>
                  <a:gd name="T13" fmla="*/ 0 h 465"/>
                  <a:gd name="T14" fmla="*/ 0 w 368"/>
                  <a:gd name="T15" fmla="*/ 0 h 465"/>
                  <a:gd name="T16" fmla="*/ 0 w 368"/>
                  <a:gd name="T17" fmla="*/ 0 h 465"/>
                  <a:gd name="T18" fmla="*/ 0 w 368"/>
                  <a:gd name="T19" fmla="*/ 0 h 46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8"/>
                  <a:gd name="T31" fmla="*/ 0 h 465"/>
                  <a:gd name="T32" fmla="*/ 368 w 368"/>
                  <a:gd name="T33" fmla="*/ 465 h 46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8" h="465">
                    <a:moveTo>
                      <a:pt x="350" y="344"/>
                    </a:moveTo>
                    <a:cubicBezTo>
                      <a:pt x="334" y="362"/>
                      <a:pt x="288" y="429"/>
                      <a:pt x="248" y="446"/>
                    </a:cubicBezTo>
                    <a:cubicBezTo>
                      <a:pt x="208" y="463"/>
                      <a:pt x="148" y="465"/>
                      <a:pt x="110" y="446"/>
                    </a:cubicBezTo>
                    <a:cubicBezTo>
                      <a:pt x="72" y="427"/>
                      <a:pt x="35" y="386"/>
                      <a:pt x="20" y="332"/>
                    </a:cubicBezTo>
                    <a:cubicBezTo>
                      <a:pt x="5" y="278"/>
                      <a:pt x="0" y="175"/>
                      <a:pt x="20" y="122"/>
                    </a:cubicBezTo>
                    <a:cubicBezTo>
                      <a:pt x="40" y="69"/>
                      <a:pt x="96" y="28"/>
                      <a:pt x="140" y="14"/>
                    </a:cubicBezTo>
                    <a:cubicBezTo>
                      <a:pt x="184" y="0"/>
                      <a:pt x="248" y="19"/>
                      <a:pt x="284" y="38"/>
                    </a:cubicBezTo>
                    <a:cubicBezTo>
                      <a:pt x="320" y="57"/>
                      <a:pt x="342" y="97"/>
                      <a:pt x="356" y="128"/>
                    </a:cubicBezTo>
                    <a:lnTo>
                      <a:pt x="368" y="224"/>
                    </a:lnTo>
                    <a:lnTo>
                      <a:pt x="8" y="224"/>
                    </a:lnTo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00" name="Line 806"/>
              <p:cNvSpPr>
                <a:spLocks noChangeAspect="1" noChangeShapeType="1"/>
              </p:cNvSpPr>
              <p:nvPr/>
            </p:nvSpPr>
            <p:spPr bwMode="auto">
              <a:xfrm>
                <a:off x="1146" y="1935"/>
                <a:ext cx="0" cy="1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1401" name="Line 807"/>
              <p:cNvSpPr>
                <a:spLocks noChangeAspect="1" noChangeShapeType="1"/>
              </p:cNvSpPr>
              <p:nvPr/>
            </p:nvSpPr>
            <p:spPr bwMode="auto">
              <a:xfrm rot="5400000">
                <a:off x="1146" y="1935"/>
                <a:ext cx="0" cy="1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1402" name="Freeform 808"/>
              <p:cNvSpPr>
                <a:spLocks noChangeAspect="1"/>
              </p:cNvSpPr>
              <p:nvPr/>
            </p:nvSpPr>
            <p:spPr bwMode="auto">
              <a:xfrm>
                <a:off x="1117" y="1932"/>
                <a:ext cx="13" cy="23"/>
              </a:xfrm>
              <a:custGeom>
                <a:avLst/>
                <a:gdLst>
                  <a:gd name="T0" fmla="*/ 0 w 371"/>
                  <a:gd name="T1" fmla="*/ 0 h 649"/>
                  <a:gd name="T2" fmla="*/ 0 w 371"/>
                  <a:gd name="T3" fmla="*/ 0 h 649"/>
                  <a:gd name="T4" fmla="*/ 0 w 371"/>
                  <a:gd name="T5" fmla="*/ 0 h 649"/>
                  <a:gd name="T6" fmla="*/ 0 w 371"/>
                  <a:gd name="T7" fmla="*/ 0 h 649"/>
                  <a:gd name="T8" fmla="*/ 0 w 371"/>
                  <a:gd name="T9" fmla="*/ 0 h 649"/>
                  <a:gd name="T10" fmla="*/ 0 w 371"/>
                  <a:gd name="T11" fmla="*/ 0 h 649"/>
                  <a:gd name="T12" fmla="*/ 0 w 371"/>
                  <a:gd name="T13" fmla="*/ 0 h 649"/>
                  <a:gd name="T14" fmla="*/ 0 w 371"/>
                  <a:gd name="T15" fmla="*/ 0 h 649"/>
                  <a:gd name="T16" fmla="*/ 0 w 371"/>
                  <a:gd name="T17" fmla="*/ 0 h 649"/>
                  <a:gd name="T18" fmla="*/ 0 w 371"/>
                  <a:gd name="T19" fmla="*/ 0 h 649"/>
                  <a:gd name="T20" fmla="*/ 0 w 371"/>
                  <a:gd name="T21" fmla="*/ 0 h 649"/>
                  <a:gd name="T22" fmla="*/ 0 w 371"/>
                  <a:gd name="T23" fmla="*/ 0 h 649"/>
                  <a:gd name="T24" fmla="*/ 0 w 371"/>
                  <a:gd name="T25" fmla="*/ 0 h 649"/>
                  <a:gd name="T26" fmla="*/ 0 w 371"/>
                  <a:gd name="T27" fmla="*/ 0 h 649"/>
                  <a:gd name="T28" fmla="*/ 0 w 371"/>
                  <a:gd name="T29" fmla="*/ 0 h 64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71"/>
                  <a:gd name="T46" fmla="*/ 0 h 649"/>
                  <a:gd name="T47" fmla="*/ 371 w 371"/>
                  <a:gd name="T48" fmla="*/ 649 h 64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71" h="649">
                    <a:moveTo>
                      <a:pt x="13" y="145"/>
                    </a:moveTo>
                    <a:cubicBezTo>
                      <a:pt x="19" y="131"/>
                      <a:pt x="27" y="86"/>
                      <a:pt x="49" y="62"/>
                    </a:cubicBezTo>
                    <a:cubicBezTo>
                      <a:pt x="71" y="38"/>
                      <a:pt x="107" y="8"/>
                      <a:pt x="145" y="4"/>
                    </a:cubicBezTo>
                    <a:cubicBezTo>
                      <a:pt x="183" y="0"/>
                      <a:pt x="248" y="10"/>
                      <a:pt x="279" y="36"/>
                    </a:cubicBezTo>
                    <a:cubicBezTo>
                      <a:pt x="310" y="62"/>
                      <a:pt x="334" y="121"/>
                      <a:pt x="333" y="158"/>
                    </a:cubicBezTo>
                    <a:cubicBezTo>
                      <a:pt x="332" y="195"/>
                      <a:pt x="295" y="238"/>
                      <a:pt x="275" y="260"/>
                    </a:cubicBezTo>
                    <a:cubicBezTo>
                      <a:pt x="255" y="282"/>
                      <a:pt x="234" y="286"/>
                      <a:pt x="211" y="292"/>
                    </a:cubicBezTo>
                    <a:cubicBezTo>
                      <a:pt x="188" y="298"/>
                      <a:pt x="125" y="295"/>
                      <a:pt x="135" y="298"/>
                    </a:cubicBezTo>
                    <a:cubicBezTo>
                      <a:pt x="145" y="301"/>
                      <a:pt x="234" y="296"/>
                      <a:pt x="269" y="311"/>
                    </a:cubicBezTo>
                    <a:cubicBezTo>
                      <a:pt x="304" y="326"/>
                      <a:pt x="328" y="357"/>
                      <a:pt x="343" y="388"/>
                    </a:cubicBezTo>
                    <a:cubicBezTo>
                      <a:pt x="358" y="419"/>
                      <a:pt x="371" y="461"/>
                      <a:pt x="362" y="497"/>
                    </a:cubicBezTo>
                    <a:cubicBezTo>
                      <a:pt x="353" y="533"/>
                      <a:pt x="327" y="582"/>
                      <a:pt x="292" y="606"/>
                    </a:cubicBezTo>
                    <a:cubicBezTo>
                      <a:pt x="257" y="630"/>
                      <a:pt x="194" y="649"/>
                      <a:pt x="151" y="644"/>
                    </a:cubicBezTo>
                    <a:cubicBezTo>
                      <a:pt x="108" y="639"/>
                      <a:pt x="61" y="598"/>
                      <a:pt x="36" y="574"/>
                    </a:cubicBezTo>
                    <a:cubicBezTo>
                      <a:pt x="11" y="550"/>
                      <a:pt x="7" y="513"/>
                      <a:pt x="0" y="497"/>
                    </a:cubicBezTo>
                  </a:path>
                </a:pathLst>
              </a:custGeom>
              <a:noFill/>
              <a:ln w="63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</p:grpSp>
      </p:grpSp>
      <p:sp>
        <p:nvSpPr>
          <p:cNvPr id="11268" name="Rectangle 402"/>
          <p:cNvSpPr>
            <a:spLocks noChangeArrowheads="1"/>
          </p:cNvSpPr>
          <p:nvPr/>
        </p:nvSpPr>
        <p:spPr bwMode="auto">
          <a:xfrm>
            <a:off x="457200" y="4267200"/>
            <a:ext cx="1149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Heme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1269" name="Rectangle 403"/>
          <p:cNvSpPr>
            <a:spLocks noChangeArrowheads="1"/>
          </p:cNvSpPr>
          <p:nvPr/>
        </p:nvSpPr>
        <p:spPr bwMode="auto">
          <a:xfrm>
            <a:off x="3657600" y="3744913"/>
            <a:ext cx="11318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Heme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1270" name="Rectangle 404"/>
          <p:cNvSpPr>
            <a:spLocks noChangeArrowheads="1"/>
          </p:cNvSpPr>
          <p:nvPr/>
        </p:nvSpPr>
        <p:spPr bwMode="auto">
          <a:xfrm>
            <a:off x="7085013" y="4202113"/>
            <a:ext cx="1149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Heme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0" y="-23813"/>
            <a:ext cx="9144000" cy="674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Regulation of transcription or post-translational processing of enzymes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of the heme synthesis pathways differs between erythrocyte forming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cells &amp; other tissues.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In erythrocyte-forming cells there is steady production of pathway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enzymes, limited only by iron availability.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In other tissues expression of pathway enzymes is more variable &amp;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subject to feedback inhibition by heme.</a:t>
            </a: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The rate-limiting step in hepatic heme biosynthesis occurs at the ALA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synthase catalyzed step, which is the committed step in heme synthesis.</a:t>
            </a: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The Fe</a:t>
            </a:r>
            <a:r>
              <a:rPr lang="en-US" sz="2400" baseline="30000">
                <a:latin typeface="Times New Roman" pitchFamily="18" charset="0"/>
                <a:cs typeface="Times New Roman" pitchFamily="18" charset="0"/>
              </a:rPr>
              <a:t>3+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oxidation product of heme is termed hemin which acts as a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feed-back inhibitor on ALA synthase.</a:t>
            </a: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Hemin also inhibits transport of ALA synthase from the cytosol into the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mitochondria as well as represses synthesis of the enzyme.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0" y="0"/>
            <a:ext cx="9144000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In erythroid cells all of the heme is synthesized for incorporation into </a:t>
            </a:r>
          </a:p>
          <a:p>
            <a:pPr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  hemoglobin and occurs only upon differentiation when synthesis of </a:t>
            </a:r>
          </a:p>
          <a:p>
            <a:pPr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  hemoglobin proceeds. </a:t>
            </a:r>
          </a:p>
          <a:p>
            <a:pPr eaLnBrk="0" hangingPunct="0"/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When red cells mature both heme and hemoglobin synthesis ceases. </a:t>
            </a:r>
          </a:p>
          <a:p>
            <a:pPr eaLnBrk="0" hangingPunct="0"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The hemoglobin must, therefore, survive for the life of the erythrocyte.</a:t>
            </a:r>
          </a:p>
          <a:p>
            <a:pPr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hangingPunct="0"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In reticulocytes (immature erythrocytes) heme stimulates protein </a:t>
            </a:r>
          </a:p>
          <a:p>
            <a:pPr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  synthesis.</a:t>
            </a:r>
          </a:p>
          <a:p>
            <a:pPr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hangingPunct="0"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Additionally, control of heme biosynthesis in erythrocytes occurs at </a:t>
            </a:r>
          </a:p>
          <a:p>
            <a:pPr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  numerous sites other than at the level of ALA synthase. </a:t>
            </a:r>
          </a:p>
          <a:p>
            <a:pPr eaLnBrk="0" hangingPunct="0"/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Control has been shown to be exerted on ferrochelatase, the enzyme </a:t>
            </a:r>
          </a:p>
          <a:p>
            <a:pPr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  responsible for iron insertion into protoporphyrin IX, and on  </a:t>
            </a:r>
          </a:p>
          <a:p>
            <a:pPr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  porphobilinogen deaminase.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32" descr="HEMEslide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0" y="0"/>
            <a:ext cx="9144000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Regulation of iron absorption and transport</a:t>
            </a:r>
            <a:r>
              <a:rPr lang="en-US" sz="2400" u="sng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Iron for synthesis of heme, Fe-S centers and other non-heme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 Iron is obtained from:</a:t>
            </a:r>
          </a:p>
          <a:p>
            <a:pPr lvl="1" indent="-342900">
              <a:buClr>
                <a:srgbClr val="FF0000"/>
              </a:buClr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1- The diet </a:t>
            </a:r>
          </a:p>
          <a:p>
            <a:pPr lvl="1" indent="-342900">
              <a:buClr>
                <a:srgbClr val="FF0000"/>
              </a:buClr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2- Release of recycled iron from macrophages of the reticuloendothelial system that ingest old &amp; damaged erythrocytes.</a:t>
            </a:r>
          </a:p>
          <a:p>
            <a:pPr>
              <a:buClr>
                <a:srgbClr val="FF0000"/>
              </a:buClr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- There is no known mechanism for iron excretion. </a:t>
            </a:r>
          </a:p>
          <a:p>
            <a:pPr>
              <a:buClr>
                <a:srgbClr val="FF0000"/>
              </a:buClr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- Iron is significantly lost only by bleeding, including menstruation in </a:t>
            </a:r>
          </a:p>
          <a:p>
            <a:pPr>
              <a:buClr>
                <a:srgbClr val="FF0000"/>
              </a:buClr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females. </a:t>
            </a:r>
          </a:p>
          <a:p>
            <a:pPr>
              <a:buClr>
                <a:srgbClr val="FF0000"/>
              </a:buClr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- Small losses occur from sloughing of cells of skin &amp; other epithelia. </a:t>
            </a:r>
          </a:p>
          <a:p>
            <a:pPr>
              <a:lnSpc>
                <a:spcPct val="95000"/>
              </a:lnSpc>
              <a:spcAft>
                <a:spcPct val="35000"/>
              </a:spcAft>
              <a:buFontTx/>
              <a:buChar char="-"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5" descr="7022X_c44_f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52800"/>
            <a:ext cx="9144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0" y="0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Iron metabolism and proteins </a:t>
            </a:r>
          </a:p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Many proteins have been identified playing roles in iron metabolism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such as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ferritin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transferrin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are the main cargos of blood iron, whereas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peptides such as iron regulatory proteins,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hepcidin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and matriptase2 are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key determinants of iron regulation at different physiological levels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 set of different proteins, notably divalent metal transporter-1,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ferroportin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transferrin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receptors in association with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ferroxidases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such as duodenal cytochrome B,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ceruloplamin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heme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carrier protein,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are involved in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 cellular membrane transportation of iron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Others proteins such as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myoglobin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Hb, and many different enzymes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are the ‘end’ products of iron metabolism, because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they require iron 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for their functions. </a:t>
            </a:r>
            <a:endParaRPr lang="ar-SA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JO"/>
          </a:p>
        </p:txBody>
      </p:sp>
      <p:sp>
        <p:nvSpPr>
          <p:cNvPr id="17411" name="Rectangle 7"/>
          <p:cNvSpPr>
            <a:spLocks noChangeArrowheads="1"/>
          </p:cNvSpPr>
          <p:nvPr/>
        </p:nvSpPr>
        <p:spPr bwMode="auto">
          <a:xfrm>
            <a:off x="1195388" y="30163"/>
            <a:ext cx="307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Absorption of Iron</a:t>
            </a:r>
            <a:endParaRPr lang="en-US" sz="28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741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9144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9"/>
          <p:cNvSpPr>
            <a:spLocks noChangeArrowheads="1"/>
          </p:cNvSpPr>
          <p:nvPr/>
        </p:nvSpPr>
        <p:spPr bwMode="auto">
          <a:xfrm>
            <a:off x="0" y="4114800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1- Iron stores within cells as a complex with </a:t>
            </a:r>
            <a:r>
              <a:rPr lang="en-US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apoferritin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ferritin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the </a:t>
            </a:r>
          </a:p>
          <a:p>
            <a:pPr eaLnBrk="0" hangingPunct="0"/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main storage site is liver</a:t>
            </a:r>
          </a:p>
          <a:p>
            <a:pPr eaLnBrk="0" hangingPunct="0"/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2- Pass across </a:t>
            </a:r>
            <a:r>
              <a:rPr lang="en-US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basolateral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membrane to be carried to </a:t>
            </a:r>
            <a:r>
              <a:rPr lang="en-US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transferrin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through a </a:t>
            </a:r>
          </a:p>
          <a:p>
            <a:pPr eaLnBrk="0" hangingPunct="0"/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protein </a:t>
            </a:r>
            <a:r>
              <a:rPr lang="en-US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ferroportin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and </a:t>
            </a:r>
            <a:r>
              <a:rPr lang="en-US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hephaestin</a:t>
            </a:r>
            <a:endParaRPr lang="en-US" sz="2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3- Fe+2 is converted to Fe+3 by </a:t>
            </a:r>
            <a:r>
              <a:rPr lang="en-US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ferroxidase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(Cu+2)</a:t>
            </a:r>
          </a:p>
          <a:p>
            <a:pPr eaLnBrk="0" hangingPunct="0"/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4- </a:t>
            </a:r>
            <a:r>
              <a:rPr lang="en-US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Hepcidin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act as down regulator peptide secreted by liver.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33338"/>
            <a:ext cx="91440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Regulation of iron absorption and exportation by enterocytes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Transcription of the gene for the iron transporter ferroportin is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responsive to iron. </a:t>
            </a: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When iron levels are high or in response to cytokines produced at sites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of inflammation, hepcidin is secreted to induce ferroportin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internalization and degradation, thus, leads to decreased absorption of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dietary iron and decreased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serum iron. </a:t>
            </a: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Inversely, in the absence of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hepcidin, ferroportin is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maintained on the cell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membrane, and iron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transportation is facilitated.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 The plasma membrane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protein ferroportin mediates: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1- Release of absorbed iron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 from intestinal cells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 to blood.</a:t>
            </a: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2362200"/>
            <a:ext cx="5334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0" y="-23813"/>
            <a:ext cx="9144000" cy="674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2- Release of iron from hepatocytes (liver cells) and macrophages.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 Control of dietary iron absorption and serum iron levels involves                  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regulation of ferroportin expression.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 Hepcidin is considered an antimicrobial peptide because by lowering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serum iron it would limit bacterial growth.</a:t>
            </a: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 The plasma membrane transferrin receptor mediates uptake of the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complex of iron with transferrin by cells via receptor mediated  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endocytosis.</a:t>
            </a: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00"/>
            <a:ext cx="9144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0" y="88900"/>
            <a:ext cx="9144000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 Hereditary hemochromatosis is a family of genetic diseases               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characterized by excessive iron absorption, transport &amp; storage.</a:t>
            </a: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 Genes mutated in these disorders include those:</a:t>
            </a:r>
          </a:p>
          <a:p>
            <a:pPr lvl="1"/>
            <a:r>
              <a:rPr lang="en-US" sz="2400">
                <a:latin typeface="Times New Roman" pitchFamily="18" charset="0"/>
                <a:cs typeface="Times New Roman" pitchFamily="18" charset="0"/>
              </a:rPr>
              <a:t>1- Transferrin receptor</a:t>
            </a:r>
          </a:p>
          <a:p>
            <a:pPr lvl="1"/>
            <a:r>
              <a:rPr lang="en-US" sz="2400">
                <a:latin typeface="Times New Roman" pitchFamily="18" charset="0"/>
                <a:cs typeface="Times New Roman" pitchFamily="18" charset="0"/>
              </a:rPr>
              <a:t>2- A protein HFE (Human hemochromatosis protein) that interacts </a:t>
            </a:r>
          </a:p>
          <a:p>
            <a:pPr lvl="1"/>
            <a:r>
              <a:rPr lang="en-US" sz="2400">
                <a:latin typeface="Times New Roman" pitchFamily="18" charset="0"/>
                <a:cs typeface="Times New Roman" pitchFamily="18" charset="0"/>
              </a:rPr>
              <a:t>    with transferrin receptor to regulate iron absorption by inhibiting </a:t>
            </a:r>
          </a:p>
          <a:p>
            <a:pPr lvl="1"/>
            <a:r>
              <a:rPr lang="en-US" sz="2400">
                <a:latin typeface="Times New Roman" pitchFamily="18" charset="0"/>
                <a:cs typeface="Times New Roman" pitchFamily="18" charset="0"/>
              </a:rPr>
              <a:t>    transferrin-receptor interaction</a:t>
            </a:r>
          </a:p>
          <a:p>
            <a:pPr lvl="1"/>
            <a:r>
              <a:rPr lang="en-US" sz="2400">
                <a:latin typeface="Times New Roman" pitchFamily="18" charset="0"/>
                <a:cs typeface="Times New Roman" pitchFamily="18" charset="0"/>
              </a:rPr>
              <a:t>3- Hemojuvelin, an iron-sensing protein required for transcription of </a:t>
            </a:r>
          </a:p>
          <a:p>
            <a:pPr lvl="1"/>
            <a:r>
              <a:rPr lang="en-US" sz="2400">
                <a:latin typeface="Times New Roman" pitchFamily="18" charset="0"/>
                <a:cs typeface="Times New Roman" pitchFamily="18" charset="0"/>
              </a:rPr>
              <a:t>    the gene for hepcidin. </a:t>
            </a:r>
          </a:p>
          <a:p>
            <a:pPr lvl="1"/>
            <a:r>
              <a:rPr lang="en-US" sz="2400">
                <a:latin typeface="Times New Roman" pitchFamily="18" charset="0"/>
                <a:cs typeface="Times New Roman" pitchFamily="18" charset="0"/>
              </a:rPr>
              <a:t>4- Impaired synthesis or activity of hepcidin leads to unrestrained </a:t>
            </a:r>
          </a:p>
          <a:p>
            <a:pPr lvl="1"/>
            <a:r>
              <a:rPr lang="en-US" sz="2400">
                <a:latin typeface="Times New Roman" pitchFamily="18" charset="0"/>
                <a:cs typeface="Times New Roman" pitchFamily="18" charset="0"/>
              </a:rPr>
              <a:t>    ferroportin activity, with high dietary intake and high % saturation </a:t>
            </a:r>
          </a:p>
          <a:p>
            <a:pPr lvl="1"/>
            <a:r>
              <a:rPr lang="en-US" sz="2400">
                <a:latin typeface="Times New Roman" pitchFamily="18" charset="0"/>
                <a:cs typeface="Times New Roman" pitchFamily="18" charset="0"/>
              </a:rPr>
              <a:t>    of serum transferrin with iron.</a:t>
            </a: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 Organs particularly affected by accumulation of excess iron include  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liver and heart.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6"/>
          <p:cNvGraphicFramePr>
            <a:graphicFrameLocks noChangeAspect="1"/>
          </p:cNvGraphicFramePr>
          <p:nvPr/>
        </p:nvGraphicFramePr>
        <p:xfrm>
          <a:off x="4648200" y="15875"/>
          <a:ext cx="4495800" cy="310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r:id="rId3" imgW="3657600" imgH="2628900" progId="Word.Picture.8">
                  <p:embed/>
                </p:oleObj>
              </mc:Choice>
              <mc:Fallback>
                <p:oleObj r:id="rId3" imgW="3657600" imgH="2628900" progId="Word.Picture.8">
                  <p:embed/>
                  <p:pic>
                    <p:nvPicPr>
                      <p:cNvPr id="307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5875"/>
                        <a:ext cx="4495800" cy="310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0" y="0"/>
            <a:ext cx="4648200" cy="681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  <a:spcAft>
                <a:spcPct val="10000"/>
              </a:spcAft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Heme is the prosthetic group of </a:t>
            </a:r>
          </a:p>
          <a:p>
            <a:pPr>
              <a:lnSpc>
                <a:spcPct val="95000"/>
              </a:lnSpc>
              <a:spcAft>
                <a:spcPct val="10000"/>
              </a:spcAft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hemoglobin, myoglobin, &amp; </a:t>
            </a:r>
          </a:p>
          <a:p>
            <a:pPr>
              <a:lnSpc>
                <a:spcPct val="95000"/>
              </a:lnSpc>
              <a:spcAft>
                <a:spcPct val="10000"/>
              </a:spcAft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cytochromes.  </a:t>
            </a:r>
          </a:p>
          <a:p>
            <a:pPr>
              <a:lnSpc>
                <a:spcPct val="95000"/>
              </a:lnSpc>
              <a:spcAft>
                <a:spcPct val="10000"/>
              </a:spcAft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Heme is an asymmetric molecule.</a:t>
            </a:r>
          </a:p>
          <a:p>
            <a:endParaRPr lang="en-US" sz="2400" b="1" u="sng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Heme synthesis</a:t>
            </a: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Heme synthesis begins with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condensation of glycine &amp;                                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succinyl-CoA, with  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decarboxylation, to form </a:t>
            </a:r>
            <a:r>
              <a:rPr lang="el-GR" sz="240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-  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aminolevulinic acid (ALA). </a:t>
            </a: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Pyridoxal phosphate 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(PLP) serves as coenzyme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for </a:t>
            </a:r>
            <a:r>
              <a:rPr lang="el-GR" sz="240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- aminolevulinate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synthase (ALA synthase),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an enzyme related to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transaminases. </a:t>
            </a:r>
          </a:p>
        </p:txBody>
      </p:sp>
      <p:graphicFrame>
        <p:nvGraphicFramePr>
          <p:cNvPr id="3076" name="Object 7"/>
          <p:cNvGraphicFramePr>
            <a:graphicFrameLocks noChangeAspect="1"/>
          </p:cNvGraphicFramePr>
          <p:nvPr/>
        </p:nvGraphicFramePr>
        <p:xfrm>
          <a:off x="3657600" y="3276600"/>
          <a:ext cx="5419725" cy="346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5" imgW="3144012" imgH="1543812" progId="Word.Picture.8">
                  <p:embed/>
                </p:oleObj>
              </mc:Choice>
              <mc:Fallback>
                <p:oleObj r:id="rId5" imgW="3144012" imgH="1543812" progId="Word.Picture.8">
                  <p:embed/>
                  <p:pic>
                    <p:nvPicPr>
                      <p:cNvPr id="307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276600"/>
                        <a:ext cx="5419725" cy="346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0" y="0"/>
            <a:ext cx="91440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Genetic polymorphism of proteins involved in iron metabolism</a:t>
            </a: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In humans, genome-wide association studies found linkage of various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gene polymorphism (single nucleotide polymorphism; SNP) and iron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status, notably polymorphism of the gene coding for matriptase2.</a:t>
            </a: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There is an evidence that genetic polymorphism of the matriptase2 gene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is associated with the risk to develop iron deficiency anemia. </a:t>
            </a: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Also, the investigators found a significant association of SNPs at the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transferrin gene as well as at the HFE gene with iron deficiency.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endParaRPr lang="ar-SA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0" y="0"/>
            <a:ext cx="914400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Globin synthesis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Humans normally carry 8 functional globin genes, arranged in two 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duplicate gene clusters: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  A- The </a:t>
            </a:r>
            <a:r>
              <a:rPr lang="el-GR" sz="240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-like cluster on the short arm of chromosome 11.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  B- The </a:t>
            </a:r>
            <a:r>
              <a:rPr lang="el-GR" sz="240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-like cluster on the short arm of chromosome 16.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These genes encode for 6 different globin chains: </a:t>
            </a:r>
            <a:r>
              <a:rPr lang="el-GR" sz="240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l-GR" sz="240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l-GR" sz="240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l-GR" sz="240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l-GR" sz="2400"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l-GR" sz="2400">
                <a:latin typeface="Times New Roman" pitchFamily="18" charset="0"/>
                <a:cs typeface="Times New Roman" pitchFamily="18" charset="0"/>
              </a:rPr>
              <a:t>ζ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90000"/>
              </a:lnSpc>
            </a:pPr>
            <a:endParaRPr lang="en-US" sz="2400" b="1" u="sng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400" b="1" u="sng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400" b="1" u="sng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400" b="1" u="sng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400" b="1" u="sng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400" b="1" u="sng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400" b="1" u="sng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400" b="1" u="sng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400" b="1" u="sng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Hemoglobin in adults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2327275"/>
          <a:ext cx="9144000" cy="2549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9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Type of Hb</a:t>
                      </a:r>
                    </a:p>
                  </a:txBody>
                  <a:tcPr marT="45727" marB="45727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Type of Globin Gene</a:t>
                      </a:r>
                    </a:p>
                  </a:txBody>
                  <a:tcPr marT="45727" marB="45727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Region</a:t>
                      </a:r>
                    </a:p>
                  </a:txBody>
                  <a:tcPr marT="45727" marB="45727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Time</a:t>
                      </a:r>
                    </a:p>
                  </a:txBody>
                  <a:tcPr marT="45727" marB="45727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9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Hb Gawer1 (</a:t>
                      </a: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ζ ε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kumimoji="0" lang="en-US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ζ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&amp; </a:t>
                      </a: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ε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Yolk Sac 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weeks of Gestation</a:t>
                      </a:r>
                    </a:p>
                  </a:txBody>
                  <a:tcPr marT="45727" marB="45727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5049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Hb Portland(</a:t>
                      </a: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ζ γ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kumimoji="0" lang="en-US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Hb</a:t>
                      </a:r>
                      <a:r>
                        <a:rPr kumimoji="0" lang="en-US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Gawer II (</a:t>
                      </a: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αε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kumimoji="0" lang="en-US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ζ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&amp;</a:t>
                      </a: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γ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α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&amp; </a:t>
                      </a: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ε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Yolk Sac 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weeks of Gestation </a:t>
                      </a:r>
                    </a:p>
                  </a:txBody>
                  <a:tcPr marT="45727" marB="45727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Hb F (</a:t>
                      </a: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α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γ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kumimoji="0" lang="en-US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ar-SA" sz="18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α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&amp; </a:t>
                      </a: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γ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Liver &amp; spleen 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6-30 weeks of Gestation</a:t>
                      </a:r>
                    </a:p>
                  </a:txBody>
                  <a:tcPr marT="45727" marB="45727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Hb A</a:t>
                      </a:r>
                      <a:r>
                        <a:rPr kumimoji="0" lang="en-US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α δ</a:t>
                      </a:r>
                      <a:r>
                        <a:rPr kumimoji="0" lang="ar-S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α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&amp; </a:t>
                      </a: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Liver 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weeks of Gestation </a:t>
                      </a:r>
                    </a:p>
                  </a:txBody>
                  <a:tcPr marT="45727" marB="45727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HbA(</a:t>
                      </a: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α β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kumimoji="0" lang="en-US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α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&amp; </a:t>
                      </a: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β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Bone marrow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 Birth </a:t>
                      </a:r>
                    </a:p>
                  </a:txBody>
                  <a:tcPr marT="45727" marB="45727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5516563"/>
          <a:ext cx="9144000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Hb A</a:t>
                      </a:r>
                    </a:p>
                  </a:txBody>
                  <a:tcPr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Hb A</a:t>
                      </a:r>
                      <a:r>
                        <a:rPr kumimoji="0" lang="en-US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Hb F</a:t>
                      </a:r>
                    </a:p>
                  </a:txBody>
                  <a:tcPr marT="45733" marB="45733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Structure</a:t>
                      </a:r>
                    </a:p>
                  </a:txBody>
                  <a:tcPr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β</a:t>
                      </a:r>
                      <a:r>
                        <a:rPr kumimoji="0" lang="en-US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</a:t>
                      </a:r>
                      <a:r>
                        <a:rPr kumimoji="0" lang="en-US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γ</a:t>
                      </a:r>
                      <a:r>
                        <a:rPr kumimoji="0" lang="en-US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33" marB="45733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 %</a:t>
                      </a:r>
                    </a:p>
                  </a:txBody>
                  <a:tcPr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96-98 %</a:t>
                      </a:r>
                    </a:p>
                  </a:txBody>
                  <a:tcPr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1.5-3.2 %</a:t>
                      </a:r>
                    </a:p>
                  </a:txBody>
                  <a:tcPr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0.5-0.8 %</a:t>
                      </a:r>
                    </a:p>
                  </a:txBody>
                  <a:tcPr marT="45733" marB="45733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 descr="Alpha and beta globin gene loci"/>
          <p:cNvGraphicFramePr>
            <a:graphicFrameLocks noChangeAspect="1"/>
          </p:cNvGraphicFramePr>
          <p:nvPr/>
        </p:nvGraphicFramePr>
        <p:xfrm>
          <a:off x="0" y="76200"/>
          <a:ext cx="9144000" cy="670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الصورة" r:id="rId3" imgW="5153025" imgH="4495800" progId="Word.Picture.8">
                  <p:embed/>
                </p:oleObj>
              </mc:Choice>
              <mc:Fallback>
                <p:oleObj name="الصورة" r:id="rId3" imgW="5153025" imgH="4495800" progId="Word.Picture.8">
                  <p:embed/>
                  <p:pic>
                    <p:nvPicPr>
                      <p:cNvPr id="23554" name="Object 2" descr="Alpha and beta globin gene loci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6200"/>
                        <a:ext cx="9144000" cy="670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0" y="0"/>
            <a:ext cx="9144000" cy="680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CoA~SH &amp; the glycine  carboxyl are lost following the condensation.</a:t>
            </a:r>
          </a:p>
          <a:p>
            <a:pPr>
              <a:lnSpc>
                <a:spcPct val="95000"/>
              </a:lnSpc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5000"/>
              </a:lnSpc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ALA synthase is catalyzing the committed step of the heme synthesis </a:t>
            </a:r>
          </a:p>
          <a:p>
            <a:pPr>
              <a:lnSpc>
                <a:spcPct val="95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pathway, &amp; is usually rate-limiting for the overall pathway.</a:t>
            </a:r>
          </a:p>
          <a:p>
            <a:pPr>
              <a:lnSpc>
                <a:spcPct val="95000"/>
              </a:lnSpc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5000"/>
              </a:lnSpc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Regulation occurs through control of gene expression.</a:t>
            </a:r>
          </a:p>
          <a:p>
            <a:pPr>
              <a:lnSpc>
                <a:spcPct val="95000"/>
              </a:lnSpc>
              <a:buFontTx/>
              <a:buChar char="-"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5000"/>
              </a:lnSpc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Heme functions as a feedback inhibitor, repressing the transcription of  </a:t>
            </a:r>
          </a:p>
          <a:p>
            <a:pPr>
              <a:lnSpc>
                <a:spcPct val="95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ALA synthase gene in most cells.</a:t>
            </a:r>
          </a:p>
          <a:p>
            <a:pPr>
              <a:lnSpc>
                <a:spcPct val="95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95000"/>
              </a:lnSpc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A variant of ALA synthase expressed only in developing erythrocytes </a:t>
            </a:r>
          </a:p>
          <a:p>
            <a:pPr>
              <a:lnSpc>
                <a:spcPct val="95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is regulated instead by availability of iron in the form of iron-sulfur </a:t>
            </a:r>
          </a:p>
          <a:p>
            <a:pPr>
              <a:lnSpc>
                <a:spcPct val="95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clusters. </a:t>
            </a:r>
          </a:p>
          <a:p>
            <a:endParaRPr lang="en-US" sz="2400" b="1" u="sng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There are two forms of ALAS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1-ALAS1 is considered a house-keeping gene and is expressed in all  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 cells (located on chromosome 3).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2-ALAS2 is an erythroid-specific form of the enzyme, expressed only in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 fetal liver and adult bone marrow (located on the X chromosome).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0" y="39688"/>
            <a:ext cx="4572000" cy="666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PBG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synthase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porphobilinogen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synthase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),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also called ALA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dehydratase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catalyzes condensation of two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molecules of 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aminolevulinate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to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form the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pyrrole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ring of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porphobilinogen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(PBG).</a:t>
            </a:r>
          </a:p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Zn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++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in the active of site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mammalian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porphobilinogen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synthase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acting as binding sites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for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ligands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including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cysteine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 ,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it can also bind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Pb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++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(lead).</a:t>
            </a:r>
          </a:p>
          <a:p>
            <a:pPr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Inhibition of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porphobilinogen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synthase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Pb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++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results in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elevated blood ALA, as impaired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heme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synthesis leads to de-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repression of the transcription of 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ALA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synthase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gene.  </a:t>
            </a:r>
          </a:p>
        </p:txBody>
      </p:sp>
      <p:graphicFrame>
        <p:nvGraphicFramePr>
          <p:cNvPr id="5123" name="Object 11"/>
          <p:cNvGraphicFramePr>
            <a:graphicFrameLocks noChangeAspect="1"/>
          </p:cNvGraphicFramePr>
          <p:nvPr/>
        </p:nvGraphicFramePr>
        <p:xfrm>
          <a:off x="4495800" y="76200"/>
          <a:ext cx="4648200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r:id="rId3" imgW="2743200" imgH="2057400" progId="Word.Picture.8">
                  <p:embed/>
                </p:oleObj>
              </mc:Choice>
              <mc:Fallback>
                <p:oleObj r:id="rId3" imgW="2743200" imgH="2057400" progId="Word.Picture.8">
                  <p:embed/>
                  <p:pic>
                    <p:nvPicPr>
                      <p:cNvPr id="512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76200"/>
                        <a:ext cx="4648200" cy="464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76200" y="63500"/>
            <a:ext cx="7086600" cy="656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High ALA is thought to cause some of the </a:t>
            </a:r>
          </a:p>
          <a:p>
            <a:pPr>
              <a:lnSpc>
                <a:spcPct val="95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neurological effects of lead poisoning, although </a:t>
            </a:r>
          </a:p>
          <a:p>
            <a:pPr>
              <a:lnSpc>
                <a:spcPct val="95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Pb</a:t>
            </a:r>
            <a:r>
              <a:rPr lang="en-US" sz="2400" baseline="30000">
                <a:latin typeface="Times New Roman" pitchFamily="18" charset="0"/>
                <a:cs typeface="Times New Roman" pitchFamily="18" charset="0"/>
              </a:rPr>
              <a:t>++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also may directly affect the nervous system.</a:t>
            </a:r>
          </a:p>
          <a:p>
            <a:pPr>
              <a:lnSpc>
                <a:spcPct val="95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- ALA is toxic to the brain, perhaps due to: </a:t>
            </a:r>
          </a:p>
          <a:p>
            <a:pPr marL="342900" lvl="1" indent="-228600">
              <a:lnSpc>
                <a:spcPct val="95000"/>
              </a:lnSpc>
              <a:buClr>
                <a:srgbClr val="FF0000"/>
              </a:buClr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1- Similarity in the structures between ALA and</a:t>
            </a:r>
          </a:p>
          <a:p>
            <a:pPr marL="342900" lvl="1" indent="-228600">
              <a:lnSpc>
                <a:spcPct val="95000"/>
              </a:lnSpc>
              <a:buClr>
                <a:srgbClr val="FF0000"/>
              </a:buClr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  GABA (</a:t>
            </a:r>
            <a:r>
              <a:rPr lang="el-GR" sz="240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- aminobutyric acid). </a:t>
            </a:r>
          </a:p>
          <a:p>
            <a:pPr marL="342900" lvl="1" indent="-228600">
              <a:lnSpc>
                <a:spcPct val="95000"/>
              </a:lnSpc>
              <a:buClr>
                <a:srgbClr val="FF0000"/>
              </a:buClr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2- ALA autoxidation generates reactive oxygen species (oxygen radicals).</a:t>
            </a:r>
          </a:p>
          <a:p>
            <a:pPr marL="342900" lvl="1" indent="-228600">
              <a:lnSpc>
                <a:spcPct val="95000"/>
              </a:lnSpc>
              <a:buClr>
                <a:srgbClr val="FF0000"/>
              </a:buClr>
            </a:pPr>
            <a:endParaRPr lang="en-US" sz="2800"/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Porphobilinogen (PBG) is the first pathway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intermediate that includes a pyrrole ring. </a:t>
            </a: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The porphyrin ring is formed by condensation of 4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molecules of porphobilinogen. 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 Porphobilinogen deaminase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(hydroxymethylbilane synthase) catalyzes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successive PBG condensations, initiated in each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case by elimination of an amino group. it leads to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the formation of the tetrapyrrole hydroxymethylbilane.</a:t>
            </a:r>
          </a:p>
        </p:txBody>
      </p:sp>
      <p:graphicFrame>
        <p:nvGraphicFramePr>
          <p:cNvPr id="6147" name="Object 7"/>
          <p:cNvGraphicFramePr>
            <a:graphicFrameLocks noChangeAspect="1"/>
          </p:cNvGraphicFramePr>
          <p:nvPr/>
        </p:nvGraphicFramePr>
        <p:xfrm>
          <a:off x="7162800" y="76200"/>
          <a:ext cx="1885950" cy="279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Picture" r:id="rId3" imgW="1085088" imgH="1598676" progId="Word.Picture.8">
                  <p:embed/>
                </p:oleObj>
              </mc:Choice>
              <mc:Fallback>
                <p:oleObj name="Picture" r:id="rId3" imgW="1085088" imgH="1598676" progId="Word.Picture.8">
                  <p:embed/>
                  <p:pic>
                    <p:nvPicPr>
                      <p:cNvPr id="614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76200"/>
                        <a:ext cx="1885950" cy="279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3"/>
          <p:cNvGraphicFramePr>
            <a:graphicFrameLocks noChangeAspect="1"/>
          </p:cNvGraphicFramePr>
          <p:nvPr/>
        </p:nvGraphicFramePr>
        <p:xfrm>
          <a:off x="7162800" y="3074988"/>
          <a:ext cx="1828800" cy="271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r:id="rId5" imgW="1086612" imgH="1086612" progId="Word.Picture.8">
                  <p:embed/>
                </p:oleObj>
              </mc:Choice>
              <mc:Fallback>
                <p:oleObj r:id="rId5" imgW="1086612" imgH="1086612" progId="Word.Picture.8">
                  <p:embed/>
                  <p:pic>
                    <p:nvPicPr>
                      <p:cNvPr id="614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074988"/>
                        <a:ext cx="1828800" cy="2716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0" y="0"/>
            <a:ext cx="5181600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Hydroxymethylbilane has two fates: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1- The most important is regulated,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 enzymatic conversion to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 uroporphyrinogen III, the next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 intermediate on the path to heme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 which is mediated by a holoenzyme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 comprised of uroporphyrinogen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 synthase plus a protein known as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 uroporphyrinogen III cosynthase. </a:t>
            </a: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2- Hydroxymethylbilane can also non –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 enzymatically cyclize forming    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 uroporphyrinogen I.</a:t>
            </a: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171" name="Object 8"/>
          <p:cNvGraphicFramePr>
            <a:graphicFrameLocks noChangeAspect="1"/>
          </p:cNvGraphicFramePr>
          <p:nvPr/>
        </p:nvGraphicFramePr>
        <p:xfrm>
          <a:off x="5181600" y="457200"/>
          <a:ext cx="3946525" cy="560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r:id="rId3" imgW="2857500" imgH="2801112" progId="Word.Picture.8">
                  <p:embed/>
                </p:oleObj>
              </mc:Choice>
              <mc:Fallback>
                <p:oleObj r:id="rId3" imgW="2857500" imgH="2801112" progId="Word.Picture.8">
                  <p:embed/>
                  <p:pic>
                    <p:nvPicPr>
                      <p:cNvPr id="717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57200"/>
                        <a:ext cx="3946525" cy="5608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76200" y="46038"/>
            <a:ext cx="5181600" cy="650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Uroporphyrinogen III   </a:t>
            </a:r>
          </a:p>
          <a:p>
            <a:pPr>
              <a:lnSpc>
                <a:spcPct val="95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 synthase converts the linear </a:t>
            </a:r>
          </a:p>
          <a:p>
            <a:pPr>
              <a:lnSpc>
                <a:spcPct val="95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 tetrapyrrole hydroxymethylbilane to </a:t>
            </a:r>
          </a:p>
          <a:p>
            <a:pPr>
              <a:lnSpc>
                <a:spcPct val="95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 the macrocyclic uroporphyrinogen III.</a:t>
            </a:r>
          </a:p>
          <a:p>
            <a:pPr>
              <a:lnSpc>
                <a:spcPct val="95000"/>
              </a:lnSpc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Uroporphyrinogen III synthase </a:t>
            </a:r>
          </a:p>
          <a:p>
            <a:pPr>
              <a:lnSpc>
                <a:spcPct val="95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catalyzes ring closure &amp; flipping over </a:t>
            </a:r>
          </a:p>
          <a:p>
            <a:pPr>
              <a:lnSpc>
                <a:spcPct val="95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of one pyrrole to yield an asymmetric </a:t>
            </a:r>
          </a:p>
          <a:p>
            <a:pPr>
              <a:lnSpc>
                <a:spcPct val="95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tetrapyrrole.</a:t>
            </a:r>
          </a:p>
          <a:p>
            <a:pPr>
              <a:lnSpc>
                <a:spcPct val="95000"/>
              </a:lnSpc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The distribution of acetyl &amp; propionyl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side chains, as flipping over of one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pyrrole yields an asymmetric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tetrapyrrole.</a:t>
            </a: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Uroporphyrinogen III is the precursor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for synthesis of vitamin B12,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chlorophyll, and heme, in organisms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that produce these compounds. </a:t>
            </a:r>
          </a:p>
        </p:txBody>
      </p:sp>
      <p:graphicFrame>
        <p:nvGraphicFramePr>
          <p:cNvPr id="8195" name="Object 7"/>
          <p:cNvGraphicFramePr>
            <a:graphicFrameLocks noChangeAspect="1"/>
          </p:cNvGraphicFramePr>
          <p:nvPr/>
        </p:nvGraphicFramePr>
        <p:xfrm>
          <a:off x="5105400" y="609600"/>
          <a:ext cx="4025900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r:id="rId3" imgW="5715000" imgH="2801112" progId="Word.Picture.8">
                  <p:embed/>
                </p:oleObj>
              </mc:Choice>
              <mc:Fallback>
                <p:oleObj r:id="rId3" imgW="5715000" imgH="2801112" progId="Word.Picture.8">
                  <p:embed/>
                  <p:pic>
                    <p:nvPicPr>
                      <p:cNvPr id="819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609600"/>
                        <a:ext cx="4025900" cy="350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0" y="0"/>
            <a:ext cx="91440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  <a:buClr>
                <a:srgbClr val="FF0000"/>
              </a:buClr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- Conversion of uroporphyrinogen III to protoporphyrin IX occurs in </a:t>
            </a:r>
          </a:p>
          <a:p>
            <a:pPr>
              <a:lnSpc>
                <a:spcPct val="95000"/>
              </a:lnSpc>
              <a:buClr>
                <a:srgbClr val="FF0000"/>
              </a:buClr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several steps.</a:t>
            </a:r>
          </a:p>
          <a:p>
            <a:pPr>
              <a:lnSpc>
                <a:spcPct val="95000"/>
              </a:lnSpc>
              <a:buClr>
                <a:srgbClr val="FF0000"/>
              </a:buClr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- All 4 acetyl side chains are decarboxylated to methyl groups (catalyzed </a:t>
            </a:r>
          </a:p>
          <a:p>
            <a:pPr>
              <a:lnSpc>
                <a:spcPct val="95000"/>
              </a:lnSpc>
              <a:buClr>
                <a:srgbClr val="FF0000"/>
              </a:buClr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by uroporphyrinogen decarboxylase)</a:t>
            </a:r>
          </a:p>
          <a:p>
            <a:pPr>
              <a:lnSpc>
                <a:spcPct val="95000"/>
              </a:lnSpc>
              <a:buClr>
                <a:srgbClr val="FF0000"/>
              </a:buClr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- Oxidative decarboxylation converts 2 of 4 propionyl side chains to   </a:t>
            </a:r>
          </a:p>
          <a:p>
            <a:pPr>
              <a:lnSpc>
                <a:spcPct val="95000"/>
              </a:lnSpc>
              <a:buClr>
                <a:srgbClr val="FF0000"/>
              </a:buClr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vinyl groups (catalyzed by Coproporphyrinogen oxidase)</a:t>
            </a:r>
          </a:p>
          <a:p>
            <a:pPr>
              <a:lnSpc>
                <a:spcPct val="95000"/>
              </a:lnSpc>
              <a:buClr>
                <a:srgbClr val="FF0000"/>
              </a:buClr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- Oxidation adds double bonds (Protoporphyrinogen oxidase).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 Fe++ is added to protoporphyrin IX via Ferrocheletase, a homodimeric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enzyme containing 2 iron-sulfur clusters.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 A conserved active site His, along with a chain of anionic residues, may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conduct released protons away, as Fe++ binds from the other side of the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porphyrin ring, to yield heme. </a:t>
            </a:r>
          </a:p>
        </p:txBody>
      </p:sp>
      <p:graphicFrame>
        <p:nvGraphicFramePr>
          <p:cNvPr id="9219" name="Object 5"/>
          <p:cNvGraphicFramePr>
            <a:graphicFrameLocks noChangeAspect="1"/>
          </p:cNvGraphicFramePr>
          <p:nvPr/>
        </p:nvGraphicFramePr>
        <p:xfrm>
          <a:off x="36513" y="4419600"/>
          <a:ext cx="4535487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r:id="rId3" imgW="5201412" imgH="2801112" progId="Word.Picture.8">
                  <p:embed/>
                </p:oleObj>
              </mc:Choice>
              <mc:Fallback>
                <p:oleObj r:id="rId3" imgW="5201412" imgH="2801112" progId="Word.Picture.8">
                  <p:embed/>
                  <p:pic>
                    <p:nvPicPr>
                      <p:cNvPr id="921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3" y="4419600"/>
                        <a:ext cx="4535487" cy="236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11"/>
          <p:cNvGraphicFramePr>
            <a:graphicFrameLocks noChangeAspect="1"/>
          </p:cNvGraphicFramePr>
          <p:nvPr/>
        </p:nvGraphicFramePr>
        <p:xfrm>
          <a:off x="4648200" y="3962400"/>
          <a:ext cx="44958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r:id="rId5" imgW="4800600" imgH="2572512" progId="Word.Picture.8">
                  <p:embed/>
                </p:oleObj>
              </mc:Choice>
              <mc:Fallback>
                <p:oleObj r:id="rId5" imgW="4800600" imgH="2572512" progId="Word.Picture.8">
                  <p:embed/>
                  <p:pic>
                    <p:nvPicPr>
                      <p:cNvPr id="922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962400"/>
                        <a:ext cx="4495800" cy="289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He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10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0" y="6335713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Pathway of Heme Biosynthesis</a:t>
            </a:r>
            <a:endParaRPr lang="en-US" sz="2400" u="sng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A1E8E06EC6444FAFC969E2A8D1A55E" ma:contentTypeVersion="4" ma:contentTypeDescription="Create a new document." ma:contentTypeScope="" ma:versionID="f5dea1a68b0326f63c2e530132a118ad">
  <xsd:schema xmlns:xsd="http://www.w3.org/2001/XMLSchema" xmlns:xs="http://www.w3.org/2001/XMLSchema" xmlns:p="http://schemas.microsoft.com/office/2006/metadata/properties" xmlns:ns2="3ae45523-5a85-45e7-8008-accd3c84eec0" targetNamespace="http://schemas.microsoft.com/office/2006/metadata/properties" ma:root="true" ma:fieldsID="363deaca5050fa10968f66489b46302e" ns2:_="">
    <xsd:import namespace="3ae45523-5a85-45e7-8008-accd3c84ee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e45523-5a85-45e7-8008-accd3c84ee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DCBBE70-DF5B-4DE0-94FB-8E5AA2FCEAD1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3ae45523-5a85-45e7-8008-accd3c84eec0"/>
  </ds:schemaRefs>
</ds:datastoreItem>
</file>

<file path=customXml/itemProps2.xml><?xml version="1.0" encoding="utf-8"?>
<ds:datastoreItem xmlns:ds="http://schemas.openxmlformats.org/officeDocument/2006/customXml" ds:itemID="{1567D221-B1F3-442C-B28E-AB6C00EEA365}">
  <ds:schemaRefs>
    <ds:schemaRef ds:uri="http://schemas.microsoft.com/office/2006/metadata/properties"/>
    <ds:schemaRef ds:uri="http://www.w3.org/2000/xmlns/"/>
  </ds:schemaRefs>
</ds:datastoreItem>
</file>

<file path=customXml/itemProps3.xml><?xml version="1.0" encoding="utf-8"?>
<ds:datastoreItem xmlns:ds="http://schemas.openxmlformats.org/officeDocument/2006/customXml" ds:itemID="{4C52D0EA-D24B-4426-BC7B-31A0FF63A28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1955</Words>
  <Application>Microsoft Office PowerPoint</Application>
  <PresentationFormat>On-screen Show (4:3)</PresentationFormat>
  <Paragraphs>311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Hemoglobin synthesis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Synthesis of Hemoglobin</dc:title>
  <dc:creator>user</dc:creator>
  <cp:lastModifiedBy>Sanabil Hassanat</cp:lastModifiedBy>
  <cp:revision>100</cp:revision>
  <dcterms:created xsi:type="dcterms:W3CDTF">2016-02-19T11:35:28Z</dcterms:created>
  <dcterms:modified xsi:type="dcterms:W3CDTF">2022-04-03T09:20:39Z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0x01010081A1E8E06EC6444FAFC969E2A8D1A55E</vt:lpwstr>
  </property>
</Properties>
</file>