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7" r:id="rId5"/>
    <p:sldId id="286" r:id="rId6"/>
    <p:sldId id="289" r:id="rId7"/>
    <p:sldId id="287" r:id="rId8"/>
    <p:sldId id="290" r:id="rId9"/>
    <p:sldId id="273" r:id="rId10"/>
    <p:sldId id="291" r:id="rId11"/>
    <p:sldId id="292" r:id="rId12"/>
    <p:sldId id="297" r:id="rId13"/>
    <p:sldId id="299" r:id="rId14"/>
    <p:sldId id="295" r:id="rId15"/>
    <p:sldId id="296" r:id="rId16"/>
    <p:sldId id="279" r:id="rId17"/>
    <p:sldId id="270" r:id="rId18"/>
    <p:sldId id="293" r:id="rId19"/>
    <p:sldId id="294" r:id="rId20"/>
    <p:sldId id="276" r:id="rId21"/>
    <p:sldId id="277" r:id="rId22"/>
    <p:sldId id="278" r:id="rId23"/>
    <p:sldId id="263" r:id="rId24"/>
    <p:sldId id="265" r:id="rId25"/>
    <p:sldId id="281" r:id="rId26"/>
    <p:sldId id="282" r:id="rId27"/>
    <p:sldId id="283" r:id="rId28"/>
    <p:sldId id="284" r:id="rId29"/>
    <p:sldId id="2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713" autoAdjust="0"/>
  </p:normalViewPr>
  <p:slideViewPr>
    <p:cSldViewPr snapToGrid="0">
      <p:cViewPr>
        <p:scale>
          <a:sx n="50" d="100"/>
          <a:sy n="50" d="100"/>
        </p:scale>
        <p:origin x="150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F32EE-CCFC-4251-987E-3652BDF06DBE}" type="datetimeFigureOut">
              <a:rPr lang="en-GB" smtClean="0"/>
              <a:t>21/09/2019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07F04-8042-4043-ACFE-7D5F126177EE}" type="slidenum">
              <a:rPr lang="en-GB" smtClean="0"/>
              <a:t>‹#›</a:t>
            </a:fld>
            <a:endParaRPr lang="en-GB"/>
          </a:p>
        </p:txBody>
      </p:sp>
    </p:spTree>
    <p:extLst>
      <p:ext uri="{BB962C8B-B14F-4D97-AF65-F5344CB8AC3E}">
        <p14:creationId xmlns:p14="http://schemas.microsoft.com/office/powerpoint/2010/main" val="292669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 idealistic, different</a:t>
            </a:r>
            <a:r>
              <a:rPr lang="en-GB" baseline="0" dirty="0" smtClean="0"/>
              <a:t> perceptions of health to different people, differentiate physical and mental, difficult to measure (operationalise)!</a:t>
            </a:r>
            <a:endParaRPr lang="en-GB" dirty="0"/>
          </a:p>
        </p:txBody>
      </p:sp>
      <p:sp>
        <p:nvSpPr>
          <p:cNvPr id="4" name="Slide Number Placeholder 3"/>
          <p:cNvSpPr>
            <a:spLocks noGrp="1"/>
          </p:cNvSpPr>
          <p:nvPr>
            <p:ph type="sldNum" sz="quarter" idx="10"/>
          </p:nvPr>
        </p:nvSpPr>
        <p:spPr/>
        <p:txBody>
          <a:bodyPr/>
          <a:lstStyle/>
          <a:p>
            <a:fld id="{C7C07F04-8042-4043-ACFE-7D5F126177EE}" type="slidenum">
              <a:rPr lang="en-GB" smtClean="0"/>
              <a:t>4</a:t>
            </a:fld>
            <a:endParaRPr lang="en-GB"/>
          </a:p>
        </p:txBody>
      </p:sp>
    </p:spTree>
    <p:extLst>
      <p:ext uri="{BB962C8B-B14F-4D97-AF65-F5344CB8AC3E}">
        <p14:creationId xmlns:p14="http://schemas.microsoft.com/office/powerpoint/2010/main" val="185374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272197"/>
            <a:ext cx="5367130" cy="3091095"/>
          </a:xfrm>
        </p:spPr>
        <p:txBody>
          <a:bodyPr/>
          <a:lstStyle/>
          <a:p>
            <a:pPr defTabSz="902239">
              <a:defRPr/>
            </a:pPr>
            <a:endParaRPr lang="en-US" sz="1100"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16</a:t>
            </a:fld>
            <a:endParaRPr lang="en-US" dirty="0"/>
          </a:p>
        </p:txBody>
      </p:sp>
    </p:spTree>
    <p:extLst>
      <p:ext uri="{BB962C8B-B14F-4D97-AF65-F5344CB8AC3E}">
        <p14:creationId xmlns:p14="http://schemas.microsoft.com/office/powerpoint/2010/main" val="418310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pPr lvl="1"/>
            <a:endParaRPr lang="en-US" dirty="0"/>
          </a:p>
        </p:txBody>
      </p:sp>
    </p:spTree>
    <p:extLst>
      <p:ext uri="{BB962C8B-B14F-4D97-AF65-F5344CB8AC3E}">
        <p14:creationId xmlns:p14="http://schemas.microsoft.com/office/powerpoint/2010/main" val="255483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1"/>
            <a:ext cx="5486400" cy="3170773"/>
          </a:xfrm>
        </p:spPr>
        <p:txBody>
          <a:bodyPr/>
          <a:lstStyle/>
          <a:p>
            <a:pPr defTabSz="902289">
              <a:defRPr/>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27</a:t>
            </a:fld>
            <a:endParaRPr lang="en-US" dirty="0"/>
          </a:p>
        </p:txBody>
      </p:sp>
    </p:spTree>
    <p:extLst>
      <p:ext uri="{BB962C8B-B14F-4D97-AF65-F5344CB8AC3E}">
        <p14:creationId xmlns:p14="http://schemas.microsoft.com/office/powerpoint/2010/main" val="90583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21/09/2019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3198127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21/09/2019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99710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21/09/2019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406990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466645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FC15FB-0A7C-4C9D-8C41-713DA5EB675E}" type="datetimeFigureOut">
              <a:rPr lang="en-GB" smtClean="0"/>
              <a:t>21/09/2019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51002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FC15FB-0A7C-4C9D-8C41-713DA5EB675E}" type="datetimeFigureOut">
              <a:rPr lang="en-GB" smtClean="0"/>
              <a:t>21/09/2019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233517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FC15FB-0A7C-4C9D-8C41-713DA5EB675E}" type="datetimeFigureOut">
              <a:rPr lang="en-GB" smtClean="0"/>
              <a:t>21/09/2019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415396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FC15FB-0A7C-4C9D-8C41-713DA5EB675E}" type="datetimeFigureOut">
              <a:rPr lang="en-GB" smtClean="0"/>
              <a:t>21/09/2019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80568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FC15FB-0A7C-4C9D-8C41-713DA5EB675E}" type="datetimeFigureOut">
              <a:rPr lang="en-GB" smtClean="0"/>
              <a:t>21/09/2019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71310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C15FB-0A7C-4C9D-8C41-713DA5EB675E}" type="datetimeFigureOut">
              <a:rPr lang="en-GB" smtClean="0"/>
              <a:t>21/09/2019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1612266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C15FB-0A7C-4C9D-8C41-713DA5EB675E}" type="datetimeFigureOut">
              <a:rPr lang="en-GB" smtClean="0"/>
              <a:t>21/09/2019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36027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FC15FB-0A7C-4C9D-8C41-713DA5EB675E}" type="datetimeFigureOut">
              <a:rPr lang="en-GB" smtClean="0"/>
              <a:t>21/09/2019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E0CFC8-0E46-42B7-843F-750BBFF6DBA3}" type="slidenum">
              <a:rPr lang="en-GB" smtClean="0"/>
              <a:t>‹#›</a:t>
            </a:fld>
            <a:endParaRPr lang="en-GB"/>
          </a:p>
        </p:txBody>
      </p:sp>
    </p:spTree>
    <p:extLst>
      <p:ext uri="{BB962C8B-B14F-4D97-AF65-F5344CB8AC3E}">
        <p14:creationId xmlns:p14="http://schemas.microsoft.com/office/powerpoint/2010/main" val="414698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C15FB-0A7C-4C9D-8C41-713DA5EB675E}" type="datetimeFigureOut">
              <a:rPr lang="en-GB" smtClean="0"/>
              <a:t>21/09/2019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0CFC8-0E46-42B7-843F-750BBFF6DBA3}" type="slidenum">
              <a:rPr lang="en-GB" smtClean="0"/>
              <a:t>‹#›</a:t>
            </a:fld>
            <a:endParaRPr lang="en-GB"/>
          </a:p>
        </p:txBody>
      </p:sp>
    </p:spTree>
    <p:extLst>
      <p:ext uri="{BB962C8B-B14F-4D97-AF65-F5344CB8AC3E}">
        <p14:creationId xmlns:p14="http://schemas.microsoft.com/office/powerpoint/2010/main" val="279398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smtClean="0"/>
              <a:t>Introduction</a:t>
            </a:r>
            <a:br>
              <a:rPr lang="en-US" altLang="en-US" b="1" dirty="0" smtClean="0"/>
            </a:br>
            <a:r>
              <a:rPr lang="en-US" altLang="en-US" b="1" dirty="0" smtClean="0"/>
              <a:t>What is Public Health?</a:t>
            </a:r>
            <a:endParaRPr lang="en-GB" b="1" dirty="0"/>
          </a:p>
        </p:txBody>
      </p:sp>
      <p:sp>
        <p:nvSpPr>
          <p:cNvPr id="3" name="Subtitle 2"/>
          <p:cNvSpPr>
            <a:spLocks noGrp="1"/>
          </p:cNvSpPr>
          <p:nvPr>
            <p:ph type="subTitle" idx="1"/>
          </p:nvPr>
        </p:nvSpPr>
        <p:spPr/>
        <p:txBody>
          <a:bodyPr>
            <a:normAutofit lnSpcReduction="10000"/>
          </a:bodyPr>
          <a:lstStyle/>
          <a:p>
            <a:r>
              <a:rPr lang="en-US" dirty="0" smtClean="0">
                <a:solidFill>
                  <a:schemeClr val="tx1"/>
                </a:solidFill>
              </a:rPr>
              <a:t>Dr. Israa Al-Rawashdeh </a:t>
            </a:r>
            <a:r>
              <a:rPr lang="en-US" dirty="0" err="1" smtClean="0">
                <a:solidFill>
                  <a:schemeClr val="tx1"/>
                </a:solidFill>
              </a:rPr>
              <a:t>MD,MPH,PhD</a:t>
            </a:r>
            <a:endParaRPr lang="en-US" dirty="0" smtClean="0">
              <a:solidFill>
                <a:schemeClr val="tx1"/>
              </a:solidFill>
            </a:endParaRPr>
          </a:p>
          <a:p>
            <a:r>
              <a:rPr lang="en-US" dirty="0" smtClean="0">
                <a:solidFill>
                  <a:schemeClr val="tx1"/>
                </a:solidFill>
              </a:rPr>
              <a:t>Faculty of Medicine</a:t>
            </a:r>
          </a:p>
          <a:p>
            <a:r>
              <a:rPr lang="en-US" dirty="0" err="1" smtClean="0">
                <a:solidFill>
                  <a:schemeClr val="tx1"/>
                </a:solidFill>
              </a:rPr>
              <a:t>Mutah</a:t>
            </a:r>
            <a:r>
              <a:rPr lang="en-US" dirty="0" smtClean="0">
                <a:solidFill>
                  <a:schemeClr val="tx1"/>
                </a:solidFill>
              </a:rPr>
              <a:t> University</a:t>
            </a:r>
          </a:p>
          <a:p>
            <a:r>
              <a:rPr lang="en-GB" dirty="0" smtClean="0"/>
              <a:t>2019</a:t>
            </a:r>
            <a:endParaRPr lang="en-GB" dirty="0"/>
          </a:p>
        </p:txBody>
      </p:sp>
    </p:spTree>
    <p:extLst>
      <p:ext uri="{BB962C8B-B14F-4D97-AF65-F5344CB8AC3E}">
        <p14:creationId xmlns:p14="http://schemas.microsoft.com/office/powerpoint/2010/main" val="34054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183"/>
            <a:ext cx="11141529" cy="598260"/>
          </a:xfrm>
        </p:spPr>
        <p:txBody>
          <a:bodyPr>
            <a:normAutofit fontScale="90000"/>
          </a:bodyPr>
          <a:lstStyle/>
          <a:p>
            <a:r>
              <a:rPr lang="en-US" dirty="0"/>
              <a:t>DETERMINANTS OF HEALTH</a:t>
            </a:r>
            <a:endParaRPr lang="en-GB" dirty="0"/>
          </a:p>
        </p:txBody>
      </p:sp>
      <p:sp>
        <p:nvSpPr>
          <p:cNvPr id="3" name="Content Placeholder 2"/>
          <p:cNvSpPr>
            <a:spLocks noGrp="1"/>
          </p:cNvSpPr>
          <p:nvPr>
            <p:ph idx="1"/>
          </p:nvPr>
        </p:nvSpPr>
        <p:spPr>
          <a:xfrm>
            <a:off x="310243" y="767442"/>
            <a:ext cx="11429999" cy="5910943"/>
          </a:xfrm>
        </p:spPr>
        <p:txBody>
          <a:bodyPr>
            <a:normAutofit fontScale="77500" lnSpcReduction="20000"/>
          </a:bodyPr>
          <a:lstStyle/>
          <a:p>
            <a:pPr marL="514350" indent="-514350">
              <a:buAutoNum type="alphaUcPeriod" startAt="3"/>
            </a:pPr>
            <a:r>
              <a:rPr lang="en-GB" b="1" dirty="0" smtClean="0">
                <a:solidFill>
                  <a:srgbClr val="FF0000"/>
                </a:solidFill>
              </a:rPr>
              <a:t>Ecologic </a:t>
            </a:r>
            <a:r>
              <a:rPr lang="en-GB" b="1" dirty="0">
                <a:solidFill>
                  <a:srgbClr val="FF0000"/>
                </a:solidFill>
              </a:rPr>
              <a:t>or Environment: </a:t>
            </a:r>
            <a:r>
              <a:rPr lang="en-GB" b="1" dirty="0"/>
              <a:t>is all that which is external to the individual human host. Those are factors outside the human body that could influence health include: </a:t>
            </a:r>
            <a:endParaRPr lang="en-GB" b="1" dirty="0" smtClean="0"/>
          </a:p>
          <a:p>
            <a:pPr>
              <a:buFont typeface="Wingdings" panose="05000000000000000000" pitchFamily="2" charset="2"/>
              <a:buChar char="ü"/>
            </a:pPr>
            <a:r>
              <a:rPr lang="en-GB" dirty="0" smtClean="0"/>
              <a:t>Life </a:t>
            </a:r>
            <a:r>
              <a:rPr lang="en-GB" dirty="0"/>
              <a:t>support, food, water, air </a:t>
            </a:r>
            <a:r>
              <a:rPr lang="en-GB" dirty="0" smtClean="0"/>
              <a:t>etc. </a:t>
            </a:r>
          </a:p>
          <a:p>
            <a:pPr>
              <a:buFont typeface="Wingdings" panose="05000000000000000000" pitchFamily="2" charset="2"/>
              <a:buChar char="ü"/>
            </a:pPr>
            <a:r>
              <a:rPr lang="en-GB" dirty="0" smtClean="0"/>
              <a:t> </a:t>
            </a:r>
            <a:r>
              <a:rPr lang="en-GB" dirty="0"/>
              <a:t>Physical factors, climate, Rain fall </a:t>
            </a:r>
          </a:p>
          <a:p>
            <a:pPr>
              <a:buFont typeface="Wingdings" panose="05000000000000000000" pitchFamily="2" charset="2"/>
              <a:buChar char="ü"/>
            </a:pPr>
            <a:r>
              <a:rPr lang="en-GB" dirty="0" smtClean="0"/>
              <a:t>Biological </a:t>
            </a:r>
            <a:r>
              <a:rPr lang="en-GB" dirty="0"/>
              <a:t>factors: microorganisms, toxins, Biological waste, </a:t>
            </a:r>
          </a:p>
          <a:p>
            <a:pPr>
              <a:buFont typeface="Wingdings" panose="05000000000000000000" pitchFamily="2" charset="2"/>
              <a:buChar char="ü"/>
            </a:pPr>
            <a:r>
              <a:rPr lang="en-GB" dirty="0" smtClean="0"/>
              <a:t>economic </a:t>
            </a:r>
            <a:r>
              <a:rPr lang="en-GB" dirty="0"/>
              <a:t>e.g. Crowding, income level, </a:t>
            </a:r>
            <a:endParaRPr lang="en-GB" dirty="0" smtClean="0"/>
          </a:p>
          <a:p>
            <a:pPr>
              <a:buFont typeface="Wingdings" panose="05000000000000000000" pitchFamily="2" charset="2"/>
              <a:buChar char="ü"/>
            </a:pPr>
            <a:r>
              <a:rPr lang="en-GB" dirty="0" smtClean="0"/>
              <a:t>Chemical </a:t>
            </a:r>
            <a:r>
              <a:rPr lang="en-GB" dirty="0"/>
              <a:t>factors: industrial wastes, agricultural wastes, air pollution, </a:t>
            </a:r>
            <a:r>
              <a:rPr lang="en-GB" dirty="0" err="1"/>
              <a:t>etc</a:t>
            </a:r>
            <a:r>
              <a:rPr lang="en-GB" dirty="0"/>
              <a:t> </a:t>
            </a:r>
            <a:endParaRPr lang="en-GB" dirty="0" smtClean="0"/>
          </a:p>
          <a:p>
            <a:pPr>
              <a:buFont typeface="Wingdings" panose="05000000000000000000" pitchFamily="2" charset="2"/>
              <a:buChar char="ü"/>
            </a:pPr>
            <a:r>
              <a:rPr lang="en-GB" dirty="0" smtClean="0"/>
              <a:t> </a:t>
            </a:r>
            <a:r>
              <a:rPr lang="en-GB" dirty="0"/>
              <a:t>Socio – cultural determinants  </a:t>
            </a:r>
            <a:r>
              <a:rPr lang="en-GB" dirty="0" smtClean="0"/>
              <a:t>include </a:t>
            </a:r>
            <a:r>
              <a:rPr lang="en-GB" dirty="0"/>
              <a:t>the beliefs, traditions, and social customs in the community</a:t>
            </a:r>
            <a:r>
              <a:rPr lang="en-GB" dirty="0" smtClean="0"/>
              <a:t>.</a:t>
            </a:r>
          </a:p>
          <a:p>
            <a:pPr marL="0" indent="0">
              <a:buNone/>
            </a:pPr>
            <a:r>
              <a:rPr lang="en-GB" b="1" dirty="0" smtClean="0">
                <a:solidFill>
                  <a:srgbClr val="FF0000"/>
                </a:solidFill>
              </a:rPr>
              <a:t>D.  </a:t>
            </a:r>
            <a:r>
              <a:rPr lang="en-GB" b="1" dirty="0">
                <a:solidFill>
                  <a:srgbClr val="FF0000"/>
                </a:solidFill>
              </a:rPr>
              <a:t>Health care organizations </a:t>
            </a:r>
            <a:r>
              <a:rPr lang="en-GB" b="1" dirty="0"/>
              <a:t>in terms of their resource in human power, </a:t>
            </a:r>
            <a:r>
              <a:rPr lang="en-GB" b="1" dirty="0" smtClean="0"/>
              <a:t>equipment, </a:t>
            </a:r>
            <a:r>
              <a:rPr lang="en-GB" b="1" dirty="0"/>
              <a:t>money and so </a:t>
            </a:r>
            <a:r>
              <a:rPr lang="en-GB" b="1" dirty="0" smtClean="0"/>
              <a:t>on </a:t>
            </a:r>
            <a:r>
              <a:rPr lang="en-GB" b="1" dirty="0"/>
              <a:t>determine the health of people. It is concerned with the </a:t>
            </a:r>
          </a:p>
          <a:p>
            <a:pPr>
              <a:buFont typeface="Wingdings" panose="05000000000000000000" pitchFamily="2" charset="2"/>
              <a:buChar char="ü"/>
            </a:pPr>
            <a:r>
              <a:rPr lang="en-GB" dirty="0" smtClean="0"/>
              <a:t>Availability </a:t>
            </a:r>
            <a:r>
              <a:rPr lang="en-GB" dirty="0"/>
              <a:t>of health service People living in areas where there is no access to health service are affected </a:t>
            </a:r>
            <a:r>
              <a:rPr lang="en-GB" dirty="0" smtClean="0"/>
              <a:t>by </a:t>
            </a:r>
            <a:r>
              <a:rPr lang="en-GB" dirty="0"/>
              <a:t>health problems and have lower health status than those with accessible health services. </a:t>
            </a:r>
            <a:endParaRPr lang="en-GB" dirty="0" smtClean="0"/>
          </a:p>
          <a:p>
            <a:pPr>
              <a:buFont typeface="Wingdings" panose="05000000000000000000" pitchFamily="2" charset="2"/>
              <a:buChar char="ü"/>
            </a:pPr>
            <a:r>
              <a:rPr lang="en-GB" dirty="0" smtClean="0"/>
              <a:t>Acceptability </a:t>
            </a:r>
            <a:r>
              <a:rPr lang="en-GB" dirty="0"/>
              <a:t>of the service by the community </a:t>
            </a:r>
            <a:endParaRPr lang="en-GB" dirty="0" smtClean="0"/>
          </a:p>
          <a:p>
            <a:pPr>
              <a:buFont typeface="Wingdings" panose="05000000000000000000" pitchFamily="2" charset="2"/>
              <a:buChar char="ü"/>
            </a:pPr>
            <a:r>
              <a:rPr lang="en-GB" dirty="0" smtClean="0"/>
              <a:t>Physical  </a:t>
            </a:r>
            <a:r>
              <a:rPr lang="en-GB" dirty="0"/>
              <a:t>Accessibility : in terms of physical distance, finance </a:t>
            </a:r>
            <a:r>
              <a:rPr lang="en-GB" dirty="0" err="1"/>
              <a:t>etc</a:t>
            </a:r>
            <a:r>
              <a:rPr lang="en-GB" dirty="0"/>
              <a:t> </a:t>
            </a:r>
            <a:endParaRPr lang="en-GB" dirty="0" smtClean="0"/>
          </a:p>
          <a:p>
            <a:pPr>
              <a:buFont typeface="Wingdings" panose="05000000000000000000" pitchFamily="2" charset="2"/>
              <a:buChar char="ü"/>
            </a:pPr>
            <a:r>
              <a:rPr lang="en-GB" dirty="0" smtClean="0"/>
              <a:t>Quality </a:t>
            </a:r>
            <a:r>
              <a:rPr lang="en-GB" dirty="0"/>
              <a:t>of care that mainly focuses on the comprehensiveness, continuity and integration of the health care</a:t>
            </a:r>
          </a:p>
          <a:p>
            <a:endParaRPr lang="en-GB" dirty="0"/>
          </a:p>
        </p:txBody>
      </p:sp>
    </p:spTree>
    <p:extLst>
      <p:ext uri="{BB962C8B-B14F-4D97-AF65-F5344CB8AC3E}">
        <p14:creationId xmlns:p14="http://schemas.microsoft.com/office/powerpoint/2010/main" val="151421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6000" dirty="0" smtClean="0">
                <a:solidFill>
                  <a:srgbClr val="FF0000"/>
                </a:solidFill>
                <a:effectLst>
                  <a:outerShdw blurRad="38100" dist="38100" dir="2700000" algn="tl">
                    <a:srgbClr val="000000">
                      <a:alpha val="43137"/>
                    </a:srgbClr>
                  </a:outerShdw>
                </a:effectLst>
              </a:rPr>
              <a:t>What is Public Health?</a:t>
            </a:r>
            <a:endParaRPr lang="en-GB" sz="6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973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buNone/>
            </a:pPr>
            <a:r>
              <a:rPr lang="en-GB" b="1" dirty="0" smtClean="0">
                <a:solidFill>
                  <a:srgbClr val="00B050"/>
                </a:solidFill>
              </a:rPr>
              <a:t>Imagine yourself a clinician in your clinic:</a:t>
            </a:r>
          </a:p>
          <a:p>
            <a:pPr>
              <a:buFont typeface="Wingdings" panose="05000000000000000000" pitchFamily="2" charset="2"/>
              <a:buChar char="§"/>
            </a:pPr>
            <a:r>
              <a:rPr lang="en-GB" dirty="0" smtClean="0"/>
              <a:t>You make all you can to make the </a:t>
            </a:r>
          </a:p>
          <a:p>
            <a:pPr marL="0" indent="0">
              <a:buNone/>
            </a:pPr>
            <a:r>
              <a:rPr lang="en-GB" dirty="0" smtClean="0"/>
              <a:t>sick individual in front of you better!</a:t>
            </a:r>
          </a:p>
          <a:p>
            <a:pPr>
              <a:buFont typeface="Wingdings" panose="05000000000000000000" pitchFamily="2" charset="2"/>
              <a:buChar char="§"/>
            </a:pPr>
            <a:r>
              <a:rPr lang="en-GB" dirty="0" smtClean="0"/>
              <a:t>You are committed to your job and </a:t>
            </a:r>
          </a:p>
          <a:p>
            <a:pPr marL="0" indent="0">
              <a:buNone/>
            </a:pPr>
            <a:r>
              <a:rPr lang="en-GB" dirty="0" smtClean="0"/>
              <a:t>very busy treating those who come for help!</a:t>
            </a:r>
          </a:p>
          <a:p>
            <a:pPr>
              <a:buFont typeface="Wingdings" panose="05000000000000000000" pitchFamily="2" charset="2"/>
              <a:buChar char="§"/>
            </a:pPr>
            <a:r>
              <a:rPr lang="en-GB" dirty="0" smtClean="0"/>
              <a:t>You have similar attitude for other patients sitting outside </a:t>
            </a:r>
          </a:p>
          <a:p>
            <a:pPr marL="0" indent="0">
              <a:buNone/>
            </a:pPr>
            <a:r>
              <a:rPr lang="en-GB" dirty="0" smtClean="0"/>
              <a:t>In the waiting room!</a:t>
            </a:r>
          </a:p>
          <a:p>
            <a:pPr marL="0" indent="0">
              <a:buNone/>
            </a:pPr>
            <a:r>
              <a:rPr lang="en-GB" dirty="0"/>
              <a:t> </a:t>
            </a:r>
            <a:r>
              <a:rPr lang="en-GB" dirty="0" smtClean="0"/>
              <a:t>                       </a:t>
            </a:r>
            <a:r>
              <a:rPr lang="en-GB" b="1" i="1" dirty="0" smtClean="0">
                <a:solidFill>
                  <a:srgbClr val="FF0000"/>
                </a:solidFill>
              </a:rPr>
              <a:t>BUT, what about those who have not come to you?</a:t>
            </a:r>
          </a:p>
          <a:p>
            <a:pPr marL="0" indent="0">
              <a:buNone/>
            </a:pPr>
            <a:endParaRPr lang="en-GB" dirty="0" smtClean="0"/>
          </a:p>
        </p:txBody>
      </p:sp>
      <p:pic>
        <p:nvPicPr>
          <p:cNvPr id="4" name="Picture 3"/>
          <p:cNvPicPr>
            <a:picLocks noChangeAspect="1"/>
          </p:cNvPicPr>
          <p:nvPr/>
        </p:nvPicPr>
        <p:blipFill>
          <a:blip r:embed="rId2"/>
          <a:stretch>
            <a:fillRect/>
          </a:stretch>
        </p:blipFill>
        <p:spPr>
          <a:xfrm>
            <a:off x="7250904" y="183923"/>
            <a:ext cx="4941096" cy="3294064"/>
          </a:xfrm>
          <a:prstGeom prst="rect">
            <a:avLst/>
          </a:prstGeom>
        </p:spPr>
      </p:pic>
    </p:spTree>
    <p:extLst>
      <p:ext uri="{BB962C8B-B14F-4D97-AF65-F5344CB8AC3E}">
        <p14:creationId xmlns:p14="http://schemas.microsoft.com/office/powerpoint/2010/main" val="408385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77196" y="1981200"/>
            <a:ext cx="11437607" cy="4629150"/>
          </a:xfrm>
          <a:prstGeom prst="rect">
            <a:avLst/>
          </a:prstGeom>
        </p:spPr>
      </p:pic>
    </p:spTree>
    <p:extLst>
      <p:ext uri="{BB962C8B-B14F-4D97-AF65-F5344CB8AC3E}">
        <p14:creationId xmlns:p14="http://schemas.microsoft.com/office/powerpoint/2010/main" val="283691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Medicine and Public Health</a:t>
            </a:r>
          </a:p>
        </p:txBody>
      </p:sp>
      <p:sp>
        <p:nvSpPr>
          <p:cNvPr id="3" name="Content Placeholder 2"/>
          <p:cNvSpPr>
            <a:spLocks noGrp="1"/>
          </p:cNvSpPr>
          <p:nvPr>
            <p:ph idx="1"/>
          </p:nvPr>
        </p:nvSpPr>
        <p:spPr/>
        <p:txBody>
          <a:bodyPr>
            <a:normAutofit/>
          </a:bodyPr>
          <a:lstStyle/>
          <a:p>
            <a:r>
              <a:rPr lang="en-GB" dirty="0" smtClean="0"/>
              <a:t>Clinical </a:t>
            </a:r>
            <a:r>
              <a:rPr lang="en-GB" dirty="0"/>
              <a:t>medicine is concerned with diagnosing and treating diseases in individual patients. It has evolved from primarily a medical and nursing service to involve a highly complex team of professionals</a:t>
            </a:r>
            <a:r>
              <a:rPr lang="en-GB" dirty="0" smtClean="0"/>
              <a:t>.</a:t>
            </a:r>
          </a:p>
          <a:p>
            <a:r>
              <a:rPr lang="en-GB" dirty="0"/>
              <a:t>Public health refers to the health status of a defined group of people and the governmental actions and conditions to promote, protect and preserve their health</a:t>
            </a:r>
            <a:r>
              <a:rPr lang="en-GB" dirty="0" smtClean="0"/>
              <a:t>.</a:t>
            </a:r>
            <a:endParaRPr lang="en-GB" dirty="0"/>
          </a:p>
        </p:txBody>
      </p:sp>
    </p:spTree>
    <p:extLst>
      <p:ext uri="{BB962C8B-B14F-4D97-AF65-F5344CB8AC3E}">
        <p14:creationId xmlns:p14="http://schemas.microsoft.com/office/powerpoint/2010/main" val="20175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6990601"/>
              </p:ext>
            </p:extLst>
          </p:nvPr>
        </p:nvGraphicFramePr>
        <p:xfrm>
          <a:off x="1061356" y="1447800"/>
          <a:ext cx="9454244" cy="4908549"/>
        </p:xfrm>
        <a:graphic>
          <a:graphicData uri="http://schemas.openxmlformats.org/drawingml/2006/table">
            <a:tbl>
              <a:tblPr firstRow="1" bandRow="1">
                <a:tableStyleId>{5C22544A-7EE6-4342-B048-85BDC9FD1C3A}</a:tableStyleId>
              </a:tblPr>
              <a:tblGrid>
                <a:gridCol w="2640374">
                  <a:extLst>
                    <a:ext uri="{9D8B030D-6E8A-4147-A177-3AD203B41FA5}">
                      <a16:colId xmlns:a16="http://schemas.microsoft.com/office/drawing/2014/main" xmlns="" val="20000"/>
                    </a:ext>
                  </a:extLst>
                </a:gridCol>
                <a:gridCol w="3356493">
                  <a:extLst>
                    <a:ext uri="{9D8B030D-6E8A-4147-A177-3AD203B41FA5}">
                      <a16:colId xmlns:a16="http://schemas.microsoft.com/office/drawing/2014/main" xmlns="" val="20001"/>
                    </a:ext>
                  </a:extLst>
                </a:gridCol>
                <a:gridCol w="3457377">
                  <a:extLst>
                    <a:ext uri="{9D8B030D-6E8A-4147-A177-3AD203B41FA5}">
                      <a16:colId xmlns:a16="http://schemas.microsoft.com/office/drawing/2014/main" xmlns="" val="20002"/>
                    </a:ext>
                  </a:extLst>
                </a:gridCol>
              </a:tblGrid>
              <a:tr h="437585">
                <a:tc>
                  <a:txBody>
                    <a:bodyPr/>
                    <a:lstStyle/>
                    <a:p>
                      <a:pPr marL="0" marR="0" algn="ctr" rtl="0">
                        <a:lnSpc>
                          <a:spcPct val="150000"/>
                        </a:lnSpc>
                        <a:spcBef>
                          <a:spcPts val="0"/>
                        </a:spcBef>
                        <a:spcAft>
                          <a:spcPts val="0"/>
                        </a:spcAft>
                      </a:pPr>
                      <a:r>
                        <a:rPr lang="en-US" sz="1800" b="1" dirty="0">
                          <a:latin typeface="Times New Roman"/>
                          <a:ea typeface="Calibri"/>
                          <a:cs typeface="Arial"/>
                        </a:rPr>
                        <a:t>Items</a:t>
                      </a:r>
                      <a:endParaRPr lang="en-US" sz="1800" dirty="0">
                        <a:latin typeface="Calibri"/>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1800" b="1" dirty="0" smtClean="0">
                          <a:latin typeface="Times New Roman"/>
                          <a:ea typeface="Calibri"/>
                          <a:cs typeface="Arial"/>
                        </a:rPr>
                        <a:t>Public health</a:t>
                      </a:r>
                      <a:endParaRPr lang="en-US" sz="1800" dirty="0">
                        <a:latin typeface="Calibri"/>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1800" b="1" dirty="0">
                          <a:latin typeface="Times New Roman"/>
                          <a:ea typeface="Calibri"/>
                          <a:cs typeface="Arial"/>
                        </a:rPr>
                        <a:t>Clinical medicine</a:t>
                      </a:r>
                      <a:endParaRPr lang="en-US" sz="1800" dirty="0">
                        <a:latin typeface="Calibri"/>
                        <a:ea typeface="Calibri"/>
                        <a:cs typeface="Arial"/>
                      </a:endParaRPr>
                    </a:p>
                  </a:txBody>
                  <a:tcPr marL="68580" marR="68580" marT="0" marB="0"/>
                </a:tc>
                <a:extLst>
                  <a:ext uri="{0D108BD9-81ED-4DB2-BD59-A6C34878D82A}">
                    <a16:rowId xmlns:a16="http://schemas.microsoft.com/office/drawing/2014/main" xmlns="" val="10000"/>
                  </a:ext>
                </a:extLst>
              </a:tr>
              <a:tr h="518619">
                <a:tc>
                  <a:txBody>
                    <a:bodyPr/>
                    <a:lstStyle/>
                    <a:p>
                      <a:pPr marL="0" marR="0" algn="just" rtl="0">
                        <a:lnSpc>
                          <a:spcPct val="150000"/>
                        </a:lnSpc>
                        <a:spcBef>
                          <a:spcPts val="0"/>
                        </a:spcBef>
                        <a:spcAft>
                          <a:spcPts val="0"/>
                        </a:spcAft>
                      </a:pPr>
                      <a:r>
                        <a:rPr lang="en-US" sz="1600" b="1" dirty="0">
                          <a:solidFill>
                            <a:srgbClr val="C00000"/>
                          </a:solidFill>
                          <a:effectLst>
                            <a:outerShdw blurRad="38100" dist="38100" dir="2700000" algn="tl">
                              <a:srgbClr val="000000">
                                <a:alpha val="43137"/>
                              </a:srgbClr>
                            </a:outerShdw>
                          </a:effectLst>
                          <a:latin typeface="+mn-lt"/>
                          <a:ea typeface="Calibri"/>
                          <a:cs typeface="Arial"/>
                        </a:rPr>
                        <a:t>Objective</a:t>
                      </a:r>
                    </a:p>
                  </a:txBody>
                  <a:tcPr marL="68580" marR="68580" marT="0" marB="0"/>
                </a:tc>
                <a:tc>
                  <a:txBody>
                    <a:bodyPr/>
                    <a:lstStyle/>
                    <a:p>
                      <a:pPr marL="0" marR="0" algn="l" rtl="0">
                        <a:lnSpc>
                          <a:spcPct val="100000"/>
                        </a:lnSpc>
                        <a:spcBef>
                          <a:spcPts val="0"/>
                        </a:spcBef>
                        <a:spcAft>
                          <a:spcPts val="0"/>
                        </a:spcAft>
                      </a:pPr>
                      <a:r>
                        <a:rPr lang="en-US" sz="1600" b="1" dirty="0" smtClean="0">
                          <a:solidFill>
                            <a:srgbClr val="C00000"/>
                          </a:solidFill>
                          <a:latin typeface="+mn-lt"/>
                          <a:ea typeface="Calibri"/>
                          <a:cs typeface="Arial"/>
                        </a:rPr>
                        <a:t> prevent </a:t>
                      </a:r>
                      <a:r>
                        <a:rPr lang="en-US" sz="1600" b="1" dirty="0">
                          <a:solidFill>
                            <a:srgbClr val="C00000"/>
                          </a:solidFill>
                          <a:latin typeface="+mn-lt"/>
                          <a:ea typeface="Calibri"/>
                          <a:cs typeface="Arial"/>
                        </a:rPr>
                        <a:t>diseases</a:t>
                      </a:r>
                    </a:p>
                  </a:txBody>
                  <a:tcPr marL="68580" marR="68580" marT="0" marB="0"/>
                </a:tc>
                <a:tc>
                  <a:txBody>
                    <a:bodyPr/>
                    <a:lstStyle/>
                    <a:p>
                      <a:pPr marL="0" marR="0" algn="l" rtl="0">
                        <a:lnSpc>
                          <a:spcPct val="100000"/>
                        </a:lnSpc>
                        <a:spcBef>
                          <a:spcPts val="0"/>
                        </a:spcBef>
                        <a:spcAft>
                          <a:spcPts val="0"/>
                        </a:spcAft>
                      </a:pPr>
                      <a:r>
                        <a:rPr lang="en-US" sz="1600" b="1" dirty="0" smtClean="0">
                          <a:solidFill>
                            <a:srgbClr val="C00000"/>
                          </a:solidFill>
                          <a:latin typeface="+mn-lt"/>
                          <a:ea typeface="Calibri"/>
                          <a:cs typeface="Arial"/>
                        </a:rPr>
                        <a:t> </a:t>
                      </a:r>
                      <a:r>
                        <a:rPr lang="en-US" sz="1600" b="1" dirty="0">
                          <a:solidFill>
                            <a:srgbClr val="C00000"/>
                          </a:solidFill>
                          <a:latin typeface="+mn-lt"/>
                          <a:ea typeface="Calibri"/>
                          <a:cs typeface="Arial"/>
                        </a:rPr>
                        <a:t>cure </a:t>
                      </a:r>
                      <a:r>
                        <a:rPr lang="en-US" sz="1600" b="1" dirty="0" smtClean="0">
                          <a:solidFill>
                            <a:srgbClr val="C00000"/>
                          </a:solidFill>
                          <a:latin typeface="+mn-lt"/>
                          <a:ea typeface="Calibri"/>
                          <a:cs typeface="Arial"/>
                        </a:rPr>
                        <a:t>diseases</a:t>
                      </a:r>
                    </a:p>
                    <a:p>
                      <a:pPr marL="0" marR="0" algn="l" rtl="0">
                        <a:lnSpc>
                          <a:spcPct val="100000"/>
                        </a:lnSpc>
                        <a:spcBef>
                          <a:spcPts val="0"/>
                        </a:spcBef>
                        <a:spcAft>
                          <a:spcPts val="0"/>
                        </a:spcAft>
                      </a:pPr>
                      <a:endParaRPr lang="en-US" sz="1600" b="1" dirty="0">
                        <a:solidFill>
                          <a:srgbClr val="C00000"/>
                        </a:solidFill>
                        <a:latin typeface="+mn-lt"/>
                        <a:ea typeface="Calibri"/>
                        <a:cs typeface="Arial"/>
                      </a:endParaRPr>
                    </a:p>
                  </a:txBody>
                  <a:tcPr marL="68580" marR="68580" marT="0" marB="0"/>
                </a:tc>
                <a:extLst>
                  <a:ext uri="{0D108BD9-81ED-4DB2-BD59-A6C34878D82A}">
                    <a16:rowId xmlns:a16="http://schemas.microsoft.com/office/drawing/2014/main" xmlns="" val="10001"/>
                  </a:ext>
                </a:extLst>
              </a:tr>
              <a:tr h="875173">
                <a:tc>
                  <a:txBody>
                    <a:bodyPr/>
                    <a:lstStyle/>
                    <a:p>
                      <a:pPr marL="0" marR="0" algn="just" rtl="0">
                        <a:lnSpc>
                          <a:spcPct val="150000"/>
                        </a:lnSpc>
                        <a:spcBef>
                          <a:spcPts val="0"/>
                        </a:spcBef>
                        <a:spcAft>
                          <a:spcPts val="0"/>
                        </a:spcAft>
                      </a:pPr>
                      <a:r>
                        <a:rPr lang="en-US" sz="1600" b="1" dirty="0" smtClean="0">
                          <a:effectLst>
                            <a:outerShdw blurRad="38100" dist="38100" dir="2700000" algn="tl">
                              <a:srgbClr val="000000">
                                <a:alpha val="43137"/>
                              </a:srgbClr>
                            </a:outerShdw>
                          </a:effectLst>
                          <a:latin typeface="+mn-lt"/>
                          <a:ea typeface="Calibri"/>
                          <a:cs typeface="Arial"/>
                        </a:rPr>
                        <a:t>Customers</a:t>
                      </a:r>
                    </a:p>
                    <a:p>
                      <a:pPr marL="0" marR="0" algn="just" rtl="0">
                        <a:lnSpc>
                          <a:spcPct val="150000"/>
                        </a:lnSpc>
                        <a:spcBef>
                          <a:spcPts val="0"/>
                        </a:spcBef>
                        <a:spcAft>
                          <a:spcPts val="0"/>
                        </a:spcAft>
                      </a:pPr>
                      <a:endParaRPr lang="en-US" sz="1600" b="1" dirty="0">
                        <a:effectLst>
                          <a:outerShdw blurRad="38100" dist="38100" dir="2700000" algn="tl">
                            <a:srgbClr val="000000">
                              <a:alpha val="43137"/>
                            </a:srgbClr>
                          </a:outerShdw>
                        </a:effectLst>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1600" b="1" dirty="0" smtClean="0">
                          <a:latin typeface="+mn-lt"/>
                          <a:ea typeface="Calibri"/>
                          <a:cs typeface="Arial"/>
                        </a:rPr>
                        <a:t>All </a:t>
                      </a:r>
                      <a:r>
                        <a:rPr lang="en-US" sz="1600" b="1" dirty="0">
                          <a:latin typeface="+mn-lt"/>
                          <a:ea typeface="Calibri"/>
                          <a:cs typeface="Arial"/>
                        </a:rPr>
                        <a:t>community</a:t>
                      </a:r>
                    </a:p>
                    <a:p>
                      <a:pPr marL="0" marR="0" algn="l" rtl="0">
                        <a:lnSpc>
                          <a:spcPct val="100000"/>
                        </a:lnSpc>
                        <a:spcBef>
                          <a:spcPts val="0"/>
                        </a:spcBef>
                        <a:spcAft>
                          <a:spcPts val="0"/>
                        </a:spcAft>
                      </a:pPr>
                      <a:r>
                        <a:rPr lang="en-US" sz="1600" b="1" dirty="0">
                          <a:latin typeface="+mn-lt"/>
                          <a:ea typeface="Calibri"/>
                          <a:cs typeface="Arial"/>
                        </a:rPr>
                        <a:t>(healthy and diseased)</a:t>
                      </a:r>
                    </a:p>
                  </a:txBody>
                  <a:tcPr marL="68580" marR="68580" marT="0" marB="0"/>
                </a:tc>
                <a:tc>
                  <a:txBody>
                    <a:bodyPr/>
                    <a:lstStyle/>
                    <a:p>
                      <a:pPr marL="0" marR="0" algn="l" rtl="0">
                        <a:lnSpc>
                          <a:spcPct val="100000"/>
                        </a:lnSpc>
                        <a:spcBef>
                          <a:spcPts val="0"/>
                        </a:spcBef>
                        <a:spcAft>
                          <a:spcPts val="0"/>
                        </a:spcAft>
                      </a:pPr>
                      <a:r>
                        <a:rPr lang="en-US" sz="1600" b="1" dirty="0" smtClean="0">
                          <a:latin typeface="+mn-lt"/>
                          <a:ea typeface="Calibri"/>
                          <a:cs typeface="Arial"/>
                        </a:rPr>
                        <a:t>Individuals</a:t>
                      </a:r>
                      <a:endParaRPr lang="en-US" sz="1600" b="1" dirty="0">
                        <a:latin typeface="+mn-lt"/>
                        <a:ea typeface="Calibri"/>
                        <a:cs typeface="Arial"/>
                      </a:endParaRPr>
                    </a:p>
                    <a:p>
                      <a:pPr marL="0" marR="0" algn="l" rtl="0">
                        <a:lnSpc>
                          <a:spcPct val="100000"/>
                        </a:lnSpc>
                        <a:spcBef>
                          <a:spcPts val="0"/>
                        </a:spcBef>
                        <a:spcAft>
                          <a:spcPts val="0"/>
                        </a:spcAft>
                      </a:pPr>
                      <a:r>
                        <a:rPr lang="en-US" sz="1600" b="1" dirty="0">
                          <a:latin typeface="+mn-lt"/>
                          <a:ea typeface="Calibri"/>
                          <a:cs typeface="Arial"/>
                        </a:rPr>
                        <a:t>(diseased only)</a:t>
                      </a:r>
                    </a:p>
                  </a:txBody>
                  <a:tcPr marL="68580" marR="68580" marT="0" marB="0"/>
                </a:tc>
                <a:extLst>
                  <a:ext uri="{0D108BD9-81ED-4DB2-BD59-A6C34878D82A}">
                    <a16:rowId xmlns:a16="http://schemas.microsoft.com/office/drawing/2014/main" xmlns="" val="10002"/>
                  </a:ext>
                </a:extLst>
              </a:tr>
              <a:tr h="1002691">
                <a:tc>
                  <a:txBody>
                    <a:bodyPr/>
                    <a:lstStyle/>
                    <a:p>
                      <a:pPr marL="0" marR="0" algn="just" rtl="0">
                        <a:lnSpc>
                          <a:spcPct val="150000"/>
                        </a:lnSpc>
                        <a:spcBef>
                          <a:spcPts val="0"/>
                        </a:spcBef>
                        <a:spcAft>
                          <a:spcPts val="0"/>
                        </a:spcAft>
                      </a:pPr>
                      <a:r>
                        <a:rPr lang="en-US" sz="1600" b="1" dirty="0" smtClean="0">
                          <a:solidFill>
                            <a:srgbClr val="0070C0"/>
                          </a:solidFill>
                          <a:effectLst>
                            <a:outerShdw blurRad="38100" dist="38100" dir="2700000" algn="tl">
                              <a:srgbClr val="000000">
                                <a:alpha val="43137"/>
                              </a:srgbClr>
                            </a:outerShdw>
                          </a:effectLst>
                          <a:latin typeface="+mn-lt"/>
                          <a:ea typeface="Calibri"/>
                          <a:cs typeface="Arial"/>
                        </a:rPr>
                        <a:t>Methods of </a:t>
                      </a:r>
                      <a:r>
                        <a:rPr lang="en-US" sz="1600" b="1" dirty="0">
                          <a:solidFill>
                            <a:srgbClr val="0070C0"/>
                          </a:solidFill>
                          <a:effectLst>
                            <a:outerShdw blurRad="38100" dist="38100" dir="2700000" algn="tl">
                              <a:srgbClr val="000000">
                                <a:alpha val="43137"/>
                              </a:srgbClr>
                            </a:outerShdw>
                          </a:effectLst>
                          <a:latin typeface="+mn-lt"/>
                          <a:ea typeface="Calibri"/>
                          <a:cs typeface="Arial"/>
                        </a:rPr>
                        <a:t>diagnosis</a:t>
                      </a:r>
                    </a:p>
                  </a:txBody>
                  <a:tcPr marL="68580" marR="68580" marT="0" marB="0"/>
                </a:tc>
                <a:tc>
                  <a:txBody>
                    <a:bodyPr/>
                    <a:lstStyle/>
                    <a:p>
                      <a:pPr marL="0" marR="0" algn="l" rtl="0">
                        <a:lnSpc>
                          <a:spcPct val="100000"/>
                        </a:lnSpc>
                        <a:spcBef>
                          <a:spcPts val="0"/>
                        </a:spcBef>
                        <a:spcAft>
                          <a:spcPts val="0"/>
                        </a:spcAft>
                      </a:pPr>
                      <a:r>
                        <a:rPr lang="en-US" sz="1600" b="1" dirty="0" smtClean="0">
                          <a:solidFill>
                            <a:srgbClr val="0070C0"/>
                          </a:solidFill>
                          <a:latin typeface="+mn-lt"/>
                          <a:ea typeface="Calibri"/>
                          <a:cs typeface="Arial"/>
                        </a:rPr>
                        <a:t>Demographics</a:t>
                      </a:r>
                    </a:p>
                    <a:p>
                      <a:pPr marL="0" marR="0" algn="l" rtl="0">
                        <a:lnSpc>
                          <a:spcPct val="100000"/>
                        </a:lnSpc>
                        <a:spcBef>
                          <a:spcPts val="0"/>
                        </a:spcBef>
                        <a:spcAft>
                          <a:spcPts val="0"/>
                        </a:spcAft>
                      </a:pPr>
                      <a:r>
                        <a:rPr lang="en-US" sz="1600" b="1" dirty="0" smtClean="0">
                          <a:solidFill>
                            <a:srgbClr val="0070C0"/>
                          </a:solidFill>
                          <a:latin typeface="+mn-lt"/>
                          <a:ea typeface="Calibri"/>
                          <a:cs typeface="Arial"/>
                        </a:rPr>
                        <a:t>Vital statistics</a:t>
                      </a:r>
                    </a:p>
                    <a:p>
                      <a:pPr marL="0" marR="0" algn="l" rtl="0">
                        <a:lnSpc>
                          <a:spcPct val="100000"/>
                        </a:lnSpc>
                        <a:spcBef>
                          <a:spcPts val="0"/>
                        </a:spcBef>
                        <a:spcAft>
                          <a:spcPts val="0"/>
                        </a:spcAft>
                      </a:pPr>
                      <a:r>
                        <a:rPr lang="en-US" sz="1600" b="1" dirty="0" smtClean="0">
                          <a:solidFill>
                            <a:srgbClr val="0070C0"/>
                          </a:solidFill>
                          <a:latin typeface="+mn-lt"/>
                          <a:ea typeface="Calibri"/>
                          <a:cs typeface="Arial"/>
                        </a:rPr>
                        <a:t>Epidemiology</a:t>
                      </a:r>
                    </a:p>
                    <a:p>
                      <a:pPr marL="0" marR="0" algn="l" rtl="0">
                        <a:lnSpc>
                          <a:spcPct val="100000"/>
                        </a:lnSpc>
                        <a:spcBef>
                          <a:spcPts val="0"/>
                        </a:spcBef>
                        <a:spcAft>
                          <a:spcPts val="0"/>
                        </a:spcAft>
                      </a:pPr>
                      <a:endParaRPr lang="en-US" sz="1600" b="1" dirty="0">
                        <a:solidFill>
                          <a:srgbClr val="0070C0"/>
                        </a:solidFill>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1600" b="1" dirty="0" smtClean="0">
                          <a:solidFill>
                            <a:srgbClr val="0070C0"/>
                          </a:solidFill>
                          <a:latin typeface="+mn-lt"/>
                          <a:ea typeface="Calibri"/>
                          <a:cs typeface="Arial"/>
                        </a:rPr>
                        <a:t>Individual</a:t>
                      </a:r>
                      <a:r>
                        <a:rPr lang="en-US" sz="1600" b="1" baseline="0" dirty="0" smtClean="0">
                          <a:solidFill>
                            <a:srgbClr val="0070C0"/>
                          </a:solidFill>
                          <a:latin typeface="+mn-lt"/>
                          <a:ea typeface="Calibri"/>
                          <a:cs typeface="Arial"/>
                        </a:rPr>
                        <a:t> data: </a:t>
                      </a:r>
                      <a:r>
                        <a:rPr lang="en-US" sz="1600" b="1" dirty="0" smtClean="0">
                          <a:solidFill>
                            <a:srgbClr val="0070C0"/>
                          </a:solidFill>
                          <a:latin typeface="+mn-lt"/>
                          <a:ea typeface="Calibri"/>
                          <a:cs typeface="Arial"/>
                        </a:rPr>
                        <a:t>History</a:t>
                      </a:r>
                      <a:r>
                        <a:rPr lang="en-US" sz="1600" b="1" dirty="0">
                          <a:solidFill>
                            <a:srgbClr val="0070C0"/>
                          </a:solidFill>
                          <a:latin typeface="+mn-lt"/>
                          <a:ea typeface="Calibri"/>
                          <a:cs typeface="Arial"/>
                        </a:rPr>
                        <a:t>, clinical exam, laboratory investigations</a:t>
                      </a:r>
                    </a:p>
                  </a:txBody>
                  <a:tcPr marL="68580" marR="68580" marT="0" marB="0"/>
                </a:tc>
                <a:extLst>
                  <a:ext uri="{0D108BD9-81ED-4DB2-BD59-A6C34878D82A}">
                    <a16:rowId xmlns:a16="http://schemas.microsoft.com/office/drawing/2014/main" xmlns="" val="10003"/>
                  </a:ext>
                </a:extLst>
              </a:tr>
              <a:tr h="518619">
                <a:tc>
                  <a:txBody>
                    <a:bodyPr/>
                    <a:lstStyle/>
                    <a:p>
                      <a:pPr marL="0" marR="0" algn="just" rtl="0">
                        <a:lnSpc>
                          <a:spcPct val="150000"/>
                        </a:lnSpc>
                        <a:spcBef>
                          <a:spcPts val="0"/>
                        </a:spcBef>
                        <a:spcAft>
                          <a:spcPts val="0"/>
                        </a:spcAft>
                      </a:pPr>
                      <a:r>
                        <a:rPr lang="en-US" sz="1600" b="1" dirty="0" smtClean="0">
                          <a:effectLst>
                            <a:outerShdw blurRad="38100" dist="38100" dir="2700000" algn="tl">
                              <a:srgbClr val="000000">
                                <a:alpha val="43137"/>
                              </a:srgbClr>
                            </a:outerShdw>
                          </a:effectLst>
                          <a:latin typeface="+mn-lt"/>
                          <a:ea typeface="Calibri"/>
                          <a:cs typeface="Arial"/>
                        </a:rPr>
                        <a:t>Management</a:t>
                      </a:r>
                      <a:endParaRPr lang="en-US" sz="1600" b="1" dirty="0">
                        <a:effectLst>
                          <a:outerShdw blurRad="38100" dist="38100" dir="2700000" algn="tl">
                            <a:srgbClr val="000000">
                              <a:alpha val="43137"/>
                            </a:srgbClr>
                          </a:outerShdw>
                        </a:effectLst>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Community health </a:t>
                      </a:r>
                      <a:r>
                        <a:rPr lang="en-US" sz="1600" b="1" dirty="0" smtClean="0">
                          <a:latin typeface="+mn-lt"/>
                          <a:ea typeface="Calibri"/>
                          <a:cs typeface="Arial"/>
                        </a:rPr>
                        <a:t>programs</a:t>
                      </a:r>
                    </a:p>
                    <a:p>
                      <a:pPr marL="0" marR="0" algn="l" rtl="0">
                        <a:lnSpc>
                          <a:spcPct val="100000"/>
                        </a:lnSpc>
                        <a:spcBef>
                          <a:spcPts val="0"/>
                        </a:spcBef>
                        <a:spcAft>
                          <a:spcPts val="0"/>
                        </a:spcAft>
                      </a:pPr>
                      <a:endParaRPr lang="en-US" sz="1600" b="1" dirty="0">
                        <a:latin typeface="+mn-lt"/>
                        <a:ea typeface="Calibri"/>
                        <a:cs typeface="Arial"/>
                      </a:endParaRPr>
                    </a:p>
                  </a:txBody>
                  <a:tcPr marL="68580" marR="68580" marT="0" marB="0"/>
                </a:tc>
                <a:tc>
                  <a:txBody>
                    <a:bodyPr/>
                    <a:lstStyle/>
                    <a:p>
                      <a:pPr marL="0" marR="0" algn="l" rtl="0">
                        <a:lnSpc>
                          <a:spcPct val="100000"/>
                        </a:lnSpc>
                        <a:spcBef>
                          <a:spcPts val="0"/>
                        </a:spcBef>
                        <a:spcAft>
                          <a:spcPts val="0"/>
                        </a:spcAft>
                      </a:pPr>
                      <a:r>
                        <a:rPr lang="en-US" sz="1600" b="1" dirty="0" smtClean="0">
                          <a:latin typeface="+mn-lt"/>
                          <a:ea typeface="Calibri"/>
                          <a:cs typeface="Arial"/>
                        </a:rPr>
                        <a:t>Medical/surgical </a:t>
                      </a:r>
                      <a:r>
                        <a:rPr lang="en-US" sz="1600" b="1" dirty="0">
                          <a:latin typeface="+mn-lt"/>
                          <a:ea typeface="Calibri"/>
                          <a:cs typeface="Arial"/>
                        </a:rPr>
                        <a:t>treatment</a:t>
                      </a:r>
                    </a:p>
                  </a:txBody>
                  <a:tcPr marL="68580" marR="68580" marT="0" marB="0"/>
                </a:tc>
                <a:extLst>
                  <a:ext uri="{0D108BD9-81ED-4DB2-BD59-A6C34878D82A}">
                    <a16:rowId xmlns:a16="http://schemas.microsoft.com/office/drawing/2014/main" xmlns="" val="10004"/>
                  </a:ext>
                </a:extLst>
              </a:tr>
              <a:tr h="777931">
                <a:tc>
                  <a:txBody>
                    <a:bodyPr/>
                    <a:lstStyle/>
                    <a:p>
                      <a:pPr marL="0" marR="0" algn="just" rtl="0">
                        <a:lnSpc>
                          <a:spcPct val="150000"/>
                        </a:lnSpc>
                        <a:spcBef>
                          <a:spcPts val="0"/>
                        </a:spcBef>
                        <a:spcAft>
                          <a:spcPts val="0"/>
                        </a:spcAft>
                      </a:pPr>
                      <a:r>
                        <a:rPr lang="en-US" sz="1600" b="1" dirty="0">
                          <a:solidFill>
                            <a:srgbClr val="0070C0"/>
                          </a:solidFill>
                          <a:effectLst>
                            <a:outerShdw blurRad="38100" dist="38100" dir="2700000" algn="tl">
                              <a:srgbClr val="000000">
                                <a:alpha val="43137"/>
                              </a:srgbClr>
                            </a:outerShdw>
                          </a:effectLst>
                          <a:latin typeface="+mn-lt"/>
                          <a:ea typeface="Calibri"/>
                          <a:cs typeface="Arial"/>
                        </a:rPr>
                        <a:t>Evaluation</a:t>
                      </a:r>
                    </a:p>
                  </a:txBody>
                  <a:tcPr marL="68580" marR="68580" marT="0" marB="0"/>
                </a:tc>
                <a:tc>
                  <a:txBody>
                    <a:bodyPr/>
                    <a:lstStyle/>
                    <a:p>
                      <a:pPr marL="0" marR="0" algn="l" rtl="0">
                        <a:lnSpc>
                          <a:spcPct val="100000"/>
                        </a:lnSpc>
                        <a:spcBef>
                          <a:spcPts val="0"/>
                        </a:spcBef>
                        <a:spcAft>
                          <a:spcPts val="0"/>
                        </a:spcAft>
                      </a:pPr>
                      <a:r>
                        <a:rPr lang="en-US" sz="1600" b="1" dirty="0">
                          <a:solidFill>
                            <a:srgbClr val="0070C0"/>
                          </a:solidFill>
                          <a:latin typeface="+mn-lt"/>
                          <a:ea typeface="Calibri"/>
                          <a:cs typeface="Arial"/>
                        </a:rPr>
                        <a:t>Assessment of health programs and health status of a community</a:t>
                      </a:r>
                    </a:p>
                  </a:txBody>
                  <a:tcPr marL="68580" marR="68580" marT="0" marB="0"/>
                </a:tc>
                <a:tc>
                  <a:txBody>
                    <a:bodyPr/>
                    <a:lstStyle/>
                    <a:p>
                      <a:pPr marL="0" marR="0" algn="l" rtl="0">
                        <a:lnSpc>
                          <a:spcPct val="100000"/>
                        </a:lnSpc>
                        <a:spcBef>
                          <a:spcPts val="0"/>
                        </a:spcBef>
                        <a:spcAft>
                          <a:spcPts val="0"/>
                        </a:spcAft>
                      </a:pPr>
                      <a:r>
                        <a:rPr lang="en-US" sz="1600" b="1" dirty="0">
                          <a:solidFill>
                            <a:srgbClr val="0070C0"/>
                          </a:solidFill>
                          <a:latin typeface="+mn-lt"/>
                          <a:ea typeface="Calibri"/>
                          <a:cs typeface="Arial"/>
                        </a:rPr>
                        <a:t>Follow up of </a:t>
                      </a:r>
                      <a:r>
                        <a:rPr lang="en-US" sz="1600" b="1" dirty="0" smtClean="0">
                          <a:solidFill>
                            <a:srgbClr val="0070C0"/>
                          </a:solidFill>
                          <a:latin typeface="+mn-lt"/>
                          <a:ea typeface="Calibri"/>
                          <a:cs typeface="Arial"/>
                        </a:rPr>
                        <a:t>patients</a:t>
                      </a:r>
                    </a:p>
                    <a:p>
                      <a:pPr marL="0" marR="0" algn="l" rtl="0">
                        <a:lnSpc>
                          <a:spcPct val="100000"/>
                        </a:lnSpc>
                        <a:spcBef>
                          <a:spcPts val="0"/>
                        </a:spcBef>
                        <a:spcAft>
                          <a:spcPts val="0"/>
                        </a:spcAft>
                      </a:pPr>
                      <a:endParaRPr lang="en-US" sz="1600" b="1" dirty="0" smtClean="0">
                        <a:solidFill>
                          <a:srgbClr val="0070C0"/>
                        </a:solidFill>
                        <a:latin typeface="+mn-lt"/>
                        <a:ea typeface="Calibri"/>
                        <a:cs typeface="Arial"/>
                      </a:endParaRPr>
                    </a:p>
                    <a:p>
                      <a:pPr marL="0" marR="0" algn="l" rtl="0">
                        <a:lnSpc>
                          <a:spcPct val="100000"/>
                        </a:lnSpc>
                        <a:spcBef>
                          <a:spcPts val="0"/>
                        </a:spcBef>
                        <a:spcAft>
                          <a:spcPts val="0"/>
                        </a:spcAft>
                      </a:pPr>
                      <a:endParaRPr lang="en-US" sz="1600" b="1" dirty="0">
                        <a:solidFill>
                          <a:srgbClr val="0070C0"/>
                        </a:solidFill>
                        <a:latin typeface="+mn-lt"/>
                        <a:ea typeface="Calibri"/>
                        <a:cs typeface="Arial"/>
                      </a:endParaRPr>
                    </a:p>
                  </a:txBody>
                  <a:tcPr marL="68580" marR="68580" marT="0" marB="0"/>
                </a:tc>
                <a:extLst>
                  <a:ext uri="{0D108BD9-81ED-4DB2-BD59-A6C34878D82A}">
                    <a16:rowId xmlns:a16="http://schemas.microsoft.com/office/drawing/2014/main" xmlns="" val="10005"/>
                  </a:ext>
                </a:extLst>
              </a:tr>
              <a:tr h="777931">
                <a:tc>
                  <a:txBody>
                    <a:bodyPr/>
                    <a:lstStyle/>
                    <a:p>
                      <a:pPr marL="0" marR="0" algn="just" rtl="0">
                        <a:lnSpc>
                          <a:spcPct val="150000"/>
                        </a:lnSpc>
                        <a:spcBef>
                          <a:spcPts val="0"/>
                        </a:spcBef>
                        <a:spcAft>
                          <a:spcPts val="0"/>
                        </a:spcAft>
                      </a:pPr>
                      <a:r>
                        <a:rPr lang="en-US" sz="1600" b="1" dirty="0">
                          <a:effectLst>
                            <a:outerShdw blurRad="38100" dist="38100" dir="2700000" algn="tl">
                              <a:srgbClr val="000000">
                                <a:alpha val="43137"/>
                              </a:srgbClr>
                            </a:outerShdw>
                          </a:effectLst>
                          <a:latin typeface="+mn-lt"/>
                          <a:ea typeface="Calibri"/>
                          <a:cs typeface="Arial"/>
                        </a:rPr>
                        <a:t>Branches</a:t>
                      </a: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Epidemiology, environmental health, management, health services, statistics……</a:t>
                      </a:r>
                    </a:p>
                  </a:txBody>
                  <a:tcPr marL="68580" marR="68580" marT="0" marB="0"/>
                </a:tc>
                <a:tc>
                  <a:txBody>
                    <a:bodyPr/>
                    <a:lstStyle/>
                    <a:p>
                      <a:pPr marL="0" marR="0" algn="l" rtl="0">
                        <a:lnSpc>
                          <a:spcPct val="100000"/>
                        </a:lnSpc>
                        <a:spcBef>
                          <a:spcPts val="0"/>
                        </a:spcBef>
                        <a:spcAft>
                          <a:spcPts val="0"/>
                        </a:spcAft>
                      </a:pPr>
                      <a:r>
                        <a:rPr lang="en-US" sz="1600" b="1" dirty="0">
                          <a:latin typeface="+mn-lt"/>
                          <a:ea typeface="Calibri"/>
                          <a:cs typeface="Arial"/>
                        </a:rPr>
                        <a:t>Internal medicine, surgery, pediatrics, gynecology…</a:t>
                      </a:r>
                    </a:p>
                  </a:txBody>
                  <a:tcPr marL="68580" marR="68580" marT="0" marB="0"/>
                </a:tc>
                <a:extLst>
                  <a:ext uri="{0D108BD9-81ED-4DB2-BD59-A6C34878D82A}">
                    <a16:rowId xmlns:a16="http://schemas.microsoft.com/office/drawing/2014/main" xmlns="" val="10006"/>
                  </a:ext>
                </a:extLst>
              </a:tr>
            </a:tbl>
          </a:graphicData>
        </a:graphic>
      </p:graphicFrame>
      <p:sp>
        <p:nvSpPr>
          <p:cNvPr id="2" name="Title 1"/>
          <p:cNvSpPr>
            <a:spLocks noGrp="1"/>
          </p:cNvSpPr>
          <p:nvPr>
            <p:ph type="title"/>
          </p:nvPr>
        </p:nvSpPr>
        <p:spPr/>
        <p:txBody>
          <a:bodyPr>
            <a:normAutofit/>
          </a:bodyPr>
          <a:lstStyle/>
          <a:p>
            <a:pPr algn="ctr">
              <a:defRPr/>
            </a:pPr>
            <a:r>
              <a:rPr lang="en-US" sz="3600" dirty="0"/>
              <a:t>C</a:t>
            </a:r>
            <a:r>
              <a:rPr lang="en-US" sz="3600" b="1" dirty="0"/>
              <a:t>linical medicine Vs Public health</a:t>
            </a:r>
            <a:endParaRPr lang="en-US" sz="3600" b="1" dirty="0"/>
          </a:p>
        </p:txBody>
      </p:sp>
      <p:sp>
        <p:nvSpPr>
          <p:cNvPr id="5" name="Slide Number Placeholder 4"/>
          <p:cNvSpPr>
            <a:spLocks noGrp="1"/>
          </p:cNvSpPr>
          <p:nvPr>
            <p:ph type="sldNum" sz="quarter" idx="12"/>
          </p:nvPr>
        </p:nvSpPr>
        <p:spPr/>
        <p:txBody>
          <a:bodyPr/>
          <a:lstStyle/>
          <a:p>
            <a:fld id="{4F925D94-CA64-476B-81ED-3418A858162E}" type="slidenum">
              <a:rPr lang="en-US" smtClean="0"/>
              <a:pPr/>
              <a:t>15</a:t>
            </a:fld>
            <a:endParaRPr lang="en-US"/>
          </a:p>
        </p:txBody>
      </p:sp>
    </p:spTree>
    <p:extLst>
      <p:ext uri="{BB962C8B-B14F-4D97-AF65-F5344CB8AC3E}">
        <p14:creationId xmlns:p14="http://schemas.microsoft.com/office/powerpoint/2010/main" val="1072075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99050" y="1357299"/>
            <a:ext cx="5111750" cy="4768865"/>
          </a:xfrm>
        </p:spPr>
        <p:txBody>
          <a:bodyPr>
            <a:noAutofit/>
          </a:bodyPr>
          <a:lstStyle/>
          <a:p>
            <a:pPr marL="0" indent="0">
              <a:buNone/>
            </a:pPr>
            <a:r>
              <a:rPr lang="en-US" sz="2800" dirty="0">
                <a:latin typeface="+mj-lt"/>
              </a:rPr>
              <a:t>“The science </a:t>
            </a:r>
            <a:r>
              <a:rPr lang="en-US" sz="2800" dirty="0">
                <a:latin typeface="+mj-lt"/>
              </a:rPr>
              <a:t>and art of preventing disease, prolonging </a:t>
            </a:r>
            <a:r>
              <a:rPr lang="en-US" sz="2800" dirty="0">
                <a:latin typeface="+mj-lt"/>
              </a:rPr>
              <a:t>life, and </a:t>
            </a:r>
            <a:r>
              <a:rPr lang="en-US" sz="2800" dirty="0">
                <a:latin typeface="+mj-lt"/>
              </a:rPr>
              <a:t>promoting health through the </a:t>
            </a:r>
            <a:r>
              <a:rPr lang="en-GB" sz="2800" dirty="0">
                <a:latin typeface="+mj-lt"/>
              </a:rPr>
              <a:t>organised</a:t>
            </a:r>
            <a:r>
              <a:rPr lang="en-US" sz="2800" dirty="0">
                <a:latin typeface="+mj-lt"/>
              </a:rPr>
              <a:t> </a:t>
            </a:r>
            <a:r>
              <a:rPr lang="en-US" sz="2800" dirty="0">
                <a:latin typeface="+mj-lt"/>
              </a:rPr>
              <a:t>efforts and informed choices of society, organizations, public and private </a:t>
            </a:r>
            <a:r>
              <a:rPr lang="en-US" sz="2800" dirty="0">
                <a:latin typeface="+mj-lt"/>
              </a:rPr>
              <a:t>communities, </a:t>
            </a:r>
            <a:r>
              <a:rPr lang="en-US" sz="2800" dirty="0">
                <a:latin typeface="+mj-lt"/>
              </a:rPr>
              <a:t>and individuals</a:t>
            </a:r>
            <a:r>
              <a:rPr lang="en-US" sz="2800" dirty="0">
                <a:latin typeface="+mj-lt"/>
              </a:rPr>
              <a:t>.”</a:t>
            </a:r>
          </a:p>
          <a:p>
            <a:pPr marL="0" indent="0" algn="r">
              <a:buNone/>
            </a:pPr>
            <a:r>
              <a:rPr lang="en-US" dirty="0">
                <a:solidFill>
                  <a:srgbClr val="0039A6"/>
                </a:solidFill>
                <a:latin typeface="Century Gothic" panose="020B0502020202020204" pitchFamily="34" charset="0"/>
              </a:rPr>
              <a:t>—CEA Winslow</a:t>
            </a:r>
          </a:p>
        </p:txBody>
      </p:sp>
      <p:sp>
        <p:nvSpPr>
          <p:cNvPr id="10" name="TextBox 9"/>
          <p:cNvSpPr txBox="1"/>
          <p:nvPr/>
        </p:nvSpPr>
        <p:spPr>
          <a:xfrm>
            <a:off x="2013717" y="541742"/>
            <a:ext cx="8197082"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Public Health Defined</a:t>
            </a:r>
            <a:endParaRPr lang="en-US" sz="3000" dirty="0">
              <a:solidFill>
                <a:srgbClr val="0039A6"/>
              </a:solidFill>
              <a:latin typeface="Century Gothic" panose="020B0502020202020204" pitchFamily="34" charset="0"/>
            </a:endParaRPr>
          </a:p>
        </p:txBody>
      </p:sp>
      <p:cxnSp>
        <p:nvCxnSpPr>
          <p:cNvPr id="9" name="Straight Connector 8"/>
          <p:cNvCxnSpPr/>
          <p:nvPr/>
        </p:nvCxnSpPr>
        <p:spPr>
          <a:xfrm>
            <a:off x="2079659"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6232368"/>
            <a:ext cx="7787640" cy="246221"/>
          </a:xfrm>
          <a:prstGeom prst="rect">
            <a:avLst/>
          </a:prstGeom>
          <a:noFill/>
        </p:spPr>
        <p:txBody>
          <a:bodyPr wrap="square" rtlCol="0">
            <a:spAutoFit/>
          </a:bodyPr>
          <a:lstStyle/>
          <a:p>
            <a:r>
              <a:rPr lang="en-US" sz="1000" dirty="0">
                <a:latin typeface="Arial" pitchFamily="34" charset="0"/>
                <a:cs typeface="Arial" pitchFamily="34" charset="0"/>
              </a:rPr>
              <a:t>Winslow CEA. The untilled field of public health. Mod Med 1920;2:183–91</a:t>
            </a:r>
            <a:r>
              <a:rPr lang="en-US" sz="1000" dirty="0">
                <a:latin typeface="Arial" pitchFamily="34" charset="0"/>
                <a:cs typeface="Arial" pitchFamily="34" charset="0"/>
              </a:rPr>
              <a:t>.</a:t>
            </a:r>
            <a:endParaRPr lang="en-US" sz="1000" dirty="0">
              <a:latin typeface="Arial" pitchFamily="34" charset="0"/>
              <a:cs typeface="Arial" pitchFamily="34" charset="0"/>
            </a:endParaRPr>
          </a:p>
        </p:txBody>
      </p:sp>
      <p:pic>
        <p:nvPicPr>
          <p:cNvPr id="47106" name="Picture 2" descr="https://news.yale.edu/sites/default/files/d6_files/imce/Winslow720.jpg"/>
          <p:cNvPicPr>
            <a:picLocks noChangeAspect="1" noChangeArrowheads="1"/>
          </p:cNvPicPr>
          <p:nvPr/>
        </p:nvPicPr>
        <p:blipFill>
          <a:blip r:embed="rId3" cstate="print"/>
          <a:srcRect/>
          <a:stretch>
            <a:fillRect/>
          </a:stretch>
        </p:blipFill>
        <p:spPr bwMode="auto">
          <a:xfrm>
            <a:off x="2166910" y="1785926"/>
            <a:ext cx="2782716" cy="2928958"/>
          </a:xfrm>
          <a:prstGeom prst="rect">
            <a:avLst/>
          </a:prstGeom>
          <a:noFill/>
        </p:spPr>
      </p:pic>
      <p:sp>
        <p:nvSpPr>
          <p:cNvPr id="13" name="Slide Number Placeholder 12"/>
          <p:cNvSpPr>
            <a:spLocks noGrp="1"/>
          </p:cNvSpPr>
          <p:nvPr>
            <p:ph type="sldNum" sz="quarter" idx="12"/>
          </p:nvPr>
        </p:nvSpPr>
        <p:spPr/>
        <p:txBody>
          <a:bodyPr/>
          <a:lstStyle/>
          <a:p>
            <a:fld id="{4F925D94-CA64-476B-81ED-3418A858162E}" type="slidenum">
              <a:rPr lang="en-US" smtClean="0"/>
              <a:pPr/>
              <a:t>16</a:t>
            </a:fld>
            <a:endParaRPr lang="en-US"/>
          </a:p>
        </p:txBody>
      </p:sp>
    </p:spTree>
    <p:extLst>
      <p:ext uri="{BB962C8B-B14F-4D97-AF65-F5344CB8AC3E}">
        <p14:creationId xmlns:p14="http://schemas.microsoft.com/office/powerpoint/2010/main" val="3466229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8843" y="365125"/>
            <a:ext cx="10814957" cy="6182632"/>
          </a:xfrm>
        </p:spPr>
        <p:txBody>
          <a:bodyPr>
            <a:normAutofit/>
          </a:bodyPr>
          <a:lstStyle/>
          <a:p>
            <a:r>
              <a:rPr lang="en-GB" sz="4000" dirty="0"/>
              <a:t>Public Health : is the science of protecting and improving the health of communities through education, promotion of healthy lifestyles, and research for disease and injury prevention. </a:t>
            </a:r>
            <a:endParaRPr lang="en-GB" sz="4000" dirty="0" smtClean="0"/>
          </a:p>
          <a:p>
            <a:r>
              <a:rPr lang="en-GB" sz="4000" dirty="0" smtClean="0"/>
              <a:t>Public </a:t>
            </a:r>
            <a:r>
              <a:rPr lang="en-GB" sz="4000" dirty="0"/>
              <a:t>health professionals </a:t>
            </a:r>
            <a:r>
              <a:rPr lang="en-GB" sz="4000" dirty="0" err="1"/>
              <a:t>analyze</a:t>
            </a:r>
            <a:r>
              <a:rPr lang="en-GB" sz="4000" dirty="0"/>
              <a:t> the effect on health of genetics, personal choice and the environment in order to develop programs that protect the health of your family and community. </a:t>
            </a:r>
            <a:endParaRPr lang="en-GB" sz="4000" dirty="0" smtClean="0"/>
          </a:p>
          <a:p>
            <a:r>
              <a:rPr lang="en-GB" sz="4000" dirty="0" smtClean="0"/>
              <a:t>Overall</a:t>
            </a:r>
            <a:r>
              <a:rPr lang="en-GB" sz="4000" dirty="0"/>
              <a:t>, public health is concerned with protecting the health of entire populations. </a:t>
            </a:r>
            <a:endParaRPr lang="en-GB" sz="4000" dirty="0" smtClean="0"/>
          </a:p>
        </p:txBody>
      </p:sp>
    </p:spTree>
    <p:extLst>
      <p:ext uri="{BB962C8B-B14F-4D97-AF65-F5344CB8AC3E}">
        <p14:creationId xmlns:p14="http://schemas.microsoft.com/office/powerpoint/2010/main" val="238261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population?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Several ways to define a population:</a:t>
            </a:r>
          </a:p>
          <a:p>
            <a:pPr marL="514350" indent="-514350">
              <a:buAutoNum type="alphaUcParenR"/>
            </a:pPr>
            <a:r>
              <a:rPr lang="en-GB" dirty="0" smtClean="0"/>
              <a:t>An administrative area:</a:t>
            </a:r>
          </a:p>
          <a:p>
            <a:pPr marL="0" indent="0">
              <a:buNone/>
            </a:pPr>
            <a:r>
              <a:rPr lang="en-GB" dirty="0"/>
              <a:t> </a:t>
            </a:r>
            <a:r>
              <a:rPr lang="en-GB" dirty="0" smtClean="0"/>
              <a:t>      - A health centre catchment area</a:t>
            </a:r>
          </a:p>
          <a:p>
            <a:pPr marL="0" indent="0">
              <a:buNone/>
            </a:pPr>
            <a:r>
              <a:rPr lang="en-GB" dirty="0"/>
              <a:t> </a:t>
            </a:r>
            <a:r>
              <a:rPr lang="en-GB" dirty="0" smtClean="0"/>
              <a:t>      - A district</a:t>
            </a:r>
          </a:p>
          <a:p>
            <a:pPr marL="0" indent="0">
              <a:buNone/>
            </a:pPr>
            <a:r>
              <a:rPr lang="en-GB" dirty="0"/>
              <a:t> </a:t>
            </a:r>
            <a:r>
              <a:rPr lang="en-GB" dirty="0" smtClean="0"/>
              <a:t>      - A governorate</a:t>
            </a:r>
          </a:p>
          <a:p>
            <a:pPr marL="0" indent="0">
              <a:buNone/>
            </a:pPr>
            <a:r>
              <a:rPr lang="en-GB" dirty="0"/>
              <a:t> </a:t>
            </a:r>
            <a:r>
              <a:rPr lang="en-GB" dirty="0" smtClean="0"/>
              <a:t>      - A country</a:t>
            </a:r>
          </a:p>
          <a:p>
            <a:pPr marL="0" indent="0">
              <a:buNone/>
            </a:pPr>
            <a:r>
              <a:rPr lang="en-GB" dirty="0" smtClean="0"/>
              <a:t>B) A specific population group:</a:t>
            </a:r>
          </a:p>
          <a:p>
            <a:pPr marL="0" indent="0">
              <a:buNone/>
            </a:pPr>
            <a:r>
              <a:rPr lang="en-GB" dirty="0" smtClean="0"/>
              <a:t>       - Children</a:t>
            </a:r>
          </a:p>
          <a:p>
            <a:pPr marL="0" indent="0">
              <a:buNone/>
            </a:pPr>
            <a:r>
              <a:rPr lang="en-GB" dirty="0"/>
              <a:t> </a:t>
            </a:r>
            <a:r>
              <a:rPr lang="en-GB" dirty="0" smtClean="0"/>
              <a:t>      - Mothers</a:t>
            </a:r>
          </a:p>
          <a:p>
            <a:pPr marL="0" indent="0">
              <a:buNone/>
            </a:pPr>
            <a:r>
              <a:rPr lang="en-GB" dirty="0"/>
              <a:t> </a:t>
            </a:r>
            <a:r>
              <a:rPr lang="en-GB" dirty="0" smtClean="0"/>
              <a:t>      - Workers</a:t>
            </a:r>
          </a:p>
          <a:p>
            <a:pPr marL="0" indent="0">
              <a:buNone/>
            </a:pPr>
            <a:r>
              <a:rPr lang="en-GB" dirty="0"/>
              <a:t> </a:t>
            </a:r>
            <a:r>
              <a:rPr lang="en-GB" dirty="0" smtClean="0"/>
              <a:t>      - Seniors</a:t>
            </a:r>
            <a:endParaRPr lang="en-GB" dirty="0"/>
          </a:p>
        </p:txBody>
      </p:sp>
    </p:spTree>
    <p:extLst>
      <p:ext uri="{BB962C8B-B14F-4D97-AF65-F5344CB8AC3E}">
        <p14:creationId xmlns:p14="http://schemas.microsoft.com/office/powerpoint/2010/main" val="114854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 A specific disease group</a:t>
            </a:r>
          </a:p>
          <a:p>
            <a:pPr marL="0" indent="0">
              <a:buNone/>
            </a:pPr>
            <a:r>
              <a:rPr lang="en-GB" dirty="0"/>
              <a:t> </a:t>
            </a:r>
            <a:r>
              <a:rPr lang="en-GB" dirty="0" smtClean="0"/>
              <a:t>           - Tuberculosis</a:t>
            </a:r>
          </a:p>
          <a:p>
            <a:pPr marL="0" indent="0">
              <a:buNone/>
            </a:pPr>
            <a:r>
              <a:rPr lang="en-GB" dirty="0"/>
              <a:t> </a:t>
            </a:r>
            <a:r>
              <a:rPr lang="en-GB" dirty="0" smtClean="0"/>
              <a:t>           - Diabetes Mellitus</a:t>
            </a:r>
          </a:p>
          <a:p>
            <a:pPr marL="0" indent="0">
              <a:buNone/>
            </a:pPr>
            <a:r>
              <a:rPr lang="en-GB" dirty="0"/>
              <a:t> </a:t>
            </a:r>
            <a:r>
              <a:rPr lang="en-GB" dirty="0" smtClean="0"/>
              <a:t>           - Cancer…etc.</a:t>
            </a:r>
          </a:p>
          <a:p>
            <a:pPr marL="0" indent="0" algn="ctr">
              <a:buNone/>
            </a:pPr>
            <a:r>
              <a:rPr lang="en-GB" i="1" dirty="0" smtClean="0"/>
              <a:t>Population: a group who have at least one common factor.</a:t>
            </a:r>
          </a:p>
          <a:p>
            <a:pPr marL="0" indent="0" algn="ctr">
              <a:buNone/>
            </a:pPr>
            <a:r>
              <a:rPr lang="en-GB" i="1" dirty="0" smtClean="0"/>
              <a:t>Aim of public health: provide best health for everyone, everywhere!</a:t>
            </a:r>
            <a:endParaRPr lang="en-GB" i="1" dirty="0"/>
          </a:p>
        </p:txBody>
      </p:sp>
    </p:spTree>
    <p:extLst>
      <p:ext uri="{BB962C8B-B14F-4D97-AF65-F5344CB8AC3E}">
        <p14:creationId xmlns:p14="http://schemas.microsoft.com/office/powerpoint/2010/main" val="35972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Image result for welcome to the second y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707482" cy="60492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7537" y="584974"/>
            <a:ext cx="2760372" cy="3416320"/>
          </a:xfrm>
          <a:prstGeom prst="rect">
            <a:avLst/>
          </a:prstGeom>
        </p:spPr>
        <p:txBody>
          <a:bodyPr wrap="square">
            <a:spAutoFit/>
          </a:bodyPr>
          <a:lstStyle/>
          <a:p>
            <a:r>
              <a:rPr lang="en-US" sz="3600" b="1" dirty="0" smtClean="0"/>
              <a:t>Course title: </a:t>
            </a:r>
            <a:r>
              <a:rPr lang="en-US" sz="3600" dirty="0" smtClean="0"/>
              <a:t>Public health </a:t>
            </a:r>
            <a:br>
              <a:rPr lang="en-US" sz="3600" dirty="0" smtClean="0"/>
            </a:br>
            <a:r>
              <a:rPr lang="en-US" sz="3600" b="1" dirty="0" smtClean="0"/>
              <a:t>Course code: </a:t>
            </a:r>
            <a:r>
              <a:rPr lang="en-US" sz="3600" dirty="0" smtClean="0"/>
              <a:t>1506202</a:t>
            </a:r>
          </a:p>
          <a:p>
            <a:pPr>
              <a:buFont typeface="Wingdings" pitchFamily="2" charset="2"/>
              <a:buNone/>
            </a:pPr>
            <a:r>
              <a:rPr lang="en-US" sz="3600" b="1" dirty="0" smtClean="0"/>
              <a:t>Credit hours: </a:t>
            </a:r>
            <a:r>
              <a:rPr lang="en-US" sz="3600" dirty="0" smtClean="0"/>
              <a:t>2 hours</a:t>
            </a:r>
          </a:p>
        </p:txBody>
      </p:sp>
    </p:spTree>
    <p:extLst>
      <p:ext uri="{BB962C8B-B14F-4D97-AF65-F5344CB8AC3E}">
        <p14:creationId xmlns:p14="http://schemas.microsoft.com/office/powerpoint/2010/main" val="158718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a:t>The history of public health goes back to almost as long as history of civilization.</a:t>
            </a:r>
            <a:endParaRPr lang="en-GB" b="1" dirty="0" smtClean="0"/>
          </a:p>
          <a:p>
            <a:r>
              <a:rPr lang="en-GB" b="1" dirty="0" smtClean="0"/>
              <a:t>1800s-1900s</a:t>
            </a:r>
            <a:r>
              <a:rPr lang="en-GB" dirty="0" smtClean="0"/>
              <a:t>: The Industrial Revolution--population growth—Insanitary conditions—infectious diseases—emergence of epidemics such as cholera--low life expectancy-- key element in the emergence of the </a:t>
            </a:r>
            <a:r>
              <a:rPr lang="en-GB" b="1" dirty="0" smtClean="0"/>
              <a:t>Great Sanitary Awakening.</a:t>
            </a:r>
            <a:endParaRPr lang="en-GB" dirty="0" smtClean="0"/>
          </a:p>
          <a:p>
            <a:r>
              <a:rPr lang="en-GB" dirty="0" smtClean="0"/>
              <a:t>Edwin </a:t>
            </a:r>
            <a:r>
              <a:rPr lang="en-GB" dirty="0" smtClean="0"/>
              <a:t>Chadwick: Public </a:t>
            </a:r>
            <a:r>
              <a:rPr lang="en-GB" dirty="0" smtClean="0"/>
              <a:t>Health Act </a:t>
            </a:r>
            <a:r>
              <a:rPr lang="en-GB" dirty="0" smtClean="0"/>
              <a:t>1848-</a:t>
            </a:r>
          </a:p>
          <a:p>
            <a:r>
              <a:rPr lang="en-GB" dirty="0" err="1"/>
              <a:t>Dr.</a:t>
            </a:r>
            <a:r>
              <a:rPr lang="en-GB" dirty="0"/>
              <a:t> John </a:t>
            </a:r>
            <a:r>
              <a:rPr lang="en-GB" dirty="0" smtClean="0"/>
              <a:t>Snow: The </a:t>
            </a:r>
            <a:r>
              <a:rPr lang="en-GB" dirty="0" smtClean="0"/>
              <a:t>outbreak of cholera epidemic 1854 </a:t>
            </a:r>
            <a:r>
              <a:rPr lang="en-GB" dirty="0" smtClean="0"/>
              <a:t>(</a:t>
            </a:r>
            <a:r>
              <a:rPr lang="en-GB" dirty="0" smtClean="0"/>
              <a:t>The Broad Street </a:t>
            </a:r>
            <a:r>
              <a:rPr lang="en-GB" dirty="0" smtClean="0"/>
              <a:t>pump)</a:t>
            </a:r>
          </a:p>
          <a:p>
            <a:r>
              <a:rPr lang="en-GB" dirty="0" smtClean="0"/>
              <a:t>Louis </a:t>
            </a:r>
            <a:r>
              <a:rPr lang="en-GB" dirty="0" smtClean="0"/>
              <a:t>Pasteur (The germ theory</a:t>
            </a:r>
            <a:r>
              <a:rPr lang="en-GB" dirty="0"/>
              <a:t>) 1864 .</a:t>
            </a:r>
            <a:endParaRPr lang="en-GB" dirty="0" smtClean="0"/>
          </a:p>
          <a:p>
            <a:r>
              <a:rPr lang="en-GB" dirty="0" smtClean="0"/>
              <a:t>The beginning of the modern public health movement.</a:t>
            </a:r>
          </a:p>
          <a:p>
            <a:pPr algn="ctr"/>
            <a:r>
              <a:rPr lang="en-GB" b="1" dirty="0" smtClean="0">
                <a:solidFill>
                  <a:schemeClr val="accent2"/>
                </a:solidFill>
              </a:rPr>
              <a:t>Early public health work focused on the prevention of infectious diseases. </a:t>
            </a:r>
          </a:p>
        </p:txBody>
      </p:sp>
      <p:sp>
        <p:nvSpPr>
          <p:cNvPr id="3" name="Title 2"/>
          <p:cNvSpPr>
            <a:spLocks noGrp="1"/>
          </p:cNvSpPr>
          <p:nvPr>
            <p:ph type="title"/>
          </p:nvPr>
        </p:nvSpPr>
        <p:spPr>
          <a:xfrm>
            <a:off x="1981200" y="274638"/>
            <a:ext cx="8229600" cy="939784"/>
          </a:xfrm>
        </p:spPr>
        <p:txBody>
          <a:bodyPr>
            <a:normAutofit fontScale="90000"/>
          </a:bodyPr>
          <a:lstStyle/>
          <a:p>
            <a:r>
              <a:rPr lang="en-GB" dirty="0" smtClean="0"/>
              <a:t>The Historical Development of Modern Public Health</a:t>
            </a:r>
            <a:endParaRPr lang="en-GB" dirty="0"/>
          </a:p>
        </p:txBody>
      </p:sp>
      <p:sp>
        <p:nvSpPr>
          <p:cNvPr id="6" name="Slide Number Placeholder 5"/>
          <p:cNvSpPr>
            <a:spLocks noGrp="1"/>
          </p:cNvSpPr>
          <p:nvPr>
            <p:ph type="sldNum" sz="quarter" idx="12"/>
          </p:nvPr>
        </p:nvSpPr>
        <p:spPr/>
        <p:txBody>
          <a:bodyPr/>
          <a:lstStyle/>
          <a:p>
            <a:fld id="{4F925D94-CA64-476B-81ED-3418A858162E}" type="slidenum">
              <a:rPr lang="en-US" smtClean="0"/>
              <a:pPr/>
              <a:t>20</a:t>
            </a:fld>
            <a:endParaRPr lang="en-US"/>
          </a:p>
        </p:txBody>
      </p:sp>
    </p:spTree>
    <p:extLst>
      <p:ext uri="{BB962C8B-B14F-4D97-AF65-F5344CB8AC3E}">
        <p14:creationId xmlns:p14="http://schemas.microsoft.com/office/powerpoint/2010/main" val="11513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i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heckerboard(across)">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SColor_Points.png"/>
          <p:cNvPicPr>
            <a:picLocks noGrp="1" noChangeAspect="1"/>
          </p:cNvPicPr>
          <p:nvPr>
            <p:ph idx="1"/>
          </p:nvPr>
        </p:nvPicPr>
        <p:blipFill>
          <a:blip r:embed="rId2"/>
          <a:stretch>
            <a:fillRect/>
          </a:stretch>
        </p:blipFill>
        <p:spPr>
          <a:xfrm>
            <a:off x="654477" y="1254609"/>
            <a:ext cx="7787393" cy="5284303"/>
          </a:xfrm>
        </p:spPr>
      </p:pic>
      <p:sp>
        <p:nvSpPr>
          <p:cNvPr id="3" name="Slide Number Placeholder 2"/>
          <p:cNvSpPr>
            <a:spLocks noGrp="1"/>
          </p:cNvSpPr>
          <p:nvPr>
            <p:ph type="sldNum" sz="quarter" idx="12"/>
          </p:nvPr>
        </p:nvSpPr>
        <p:spPr/>
        <p:txBody>
          <a:bodyPr/>
          <a:lstStyle/>
          <a:p>
            <a:fld id="{4F925D94-CA64-476B-81ED-3418A858162E}" type="slidenum">
              <a:rPr lang="en-US" smtClean="0"/>
              <a:pPr/>
              <a:t>21</a:t>
            </a:fld>
            <a:endParaRPr lang="en-US"/>
          </a:p>
        </p:txBody>
      </p:sp>
      <p:sp>
        <p:nvSpPr>
          <p:cNvPr id="4" name="Title 3"/>
          <p:cNvSpPr>
            <a:spLocks noGrp="1"/>
          </p:cNvSpPr>
          <p:nvPr>
            <p:ph type="title"/>
          </p:nvPr>
        </p:nvSpPr>
        <p:spPr/>
        <p:txBody>
          <a:bodyPr/>
          <a:lstStyle/>
          <a:p>
            <a:r>
              <a:rPr lang="en-GB" dirty="0"/>
              <a:t>The Broad Street pump</a:t>
            </a:r>
            <a:endParaRPr lang="en-GB" dirty="0"/>
          </a:p>
        </p:txBody>
      </p:sp>
      <p:pic>
        <p:nvPicPr>
          <p:cNvPr id="2" name="Picture 1"/>
          <p:cNvPicPr>
            <a:picLocks noChangeAspect="1"/>
          </p:cNvPicPr>
          <p:nvPr/>
        </p:nvPicPr>
        <p:blipFill>
          <a:blip r:embed="rId3"/>
          <a:stretch>
            <a:fillRect/>
          </a:stretch>
        </p:blipFill>
        <p:spPr>
          <a:xfrm>
            <a:off x="8733063" y="2251075"/>
            <a:ext cx="2857500" cy="4105275"/>
          </a:xfrm>
          <a:prstGeom prst="rect">
            <a:avLst/>
          </a:prstGeom>
        </p:spPr>
      </p:pic>
    </p:spTree>
    <p:extLst>
      <p:ext uri="{BB962C8B-B14F-4D97-AF65-F5344CB8AC3E}">
        <p14:creationId xmlns:p14="http://schemas.microsoft.com/office/powerpoint/2010/main" val="1904470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defRPr/>
            </a:pPr>
            <a:endParaRPr lang="en-US" dirty="0" smtClean="0">
              <a:effectLst>
                <a:outerShdw blurRad="38100" dist="38100" dir="2700000" algn="tl">
                  <a:srgbClr val="C0C0C0"/>
                </a:outerShdw>
              </a:effectLst>
            </a:endParaRPr>
          </a:p>
          <a:p>
            <a:pPr marL="571500" indent="-571500">
              <a:defRPr/>
            </a:pPr>
            <a:r>
              <a:rPr lang="en-US" dirty="0" smtClean="0">
                <a:effectLst>
                  <a:outerShdw blurRad="38100" dist="38100" dir="2700000" algn="tl">
                    <a:srgbClr val="C0C0C0"/>
                  </a:outerShdw>
                </a:effectLst>
              </a:rPr>
              <a:t>A new concept of disease etiology </a:t>
            </a:r>
            <a:r>
              <a:rPr lang="en-US" b="1" dirty="0" smtClean="0">
                <a:effectLst>
                  <a:outerShdw blurRad="38100" dist="38100" dir="2700000" algn="tl">
                    <a:srgbClr val="C0C0C0"/>
                  </a:outerShdw>
                </a:effectLst>
              </a:rPr>
              <a:t>“multi-factorial</a:t>
            </a:r>
            <a:r>
              <a:rPr lang="en-US" dirty="0" smtClean="0">
                <a:effectLst>
                  <a:outerShdw blurRad="38100" dist="38100" dir="2700000" algn="tl">
                    <a:srgbClr val="C0C0C0"/>
                  </a:outerShdw>
                </a:effectLst>
              </a:rPr>
              <a:t> causation” .</a:t>
            </a:r>
          </a:p>
          <a:p>
            <a:pPr marL="571500" indent="-571500">
              <a:defRPr/>
            </a:pPr>
            <a:r>
              <a:rPr lang="en-US" dirty="0" smtClean="0">
                <a:effectLst>
                  <a:outerShdw blurRad="38100" dist="38100" dir="2700000" algn="tl">
                    <a:srgbClr val="C0C0C0"/>
                  </a:outerShdw>
                </a:effectLst>
              </a:rPr>
              <a:t>Modern life and risk factors-</a:t>
            </a:r>
            <a:r>
              <a:rPr lang="en-US" dirty="0" err="1" smtClean="0">
                <a:effectLst>
                  <a:outerShdw blurRad="38100" dist="38100" dir="2700000" algn="tl">
                    <a:srgbClr val="C0C0C0"/>
                  </a:outerShdw>
                </a:effectLst>
              </a:rPr>
              <a:t>Globalisation</a:t>
            </a:r>
            <a:r>
              <a:rPr lang="en-US" dirty="0" smtClean="0">
                <a:effectLst>
                  <a:outerShdw blurRad="38100" dist="38100" dir="2700000" algn="tl">
                    <a:srgbClr val="C0C0C0"/>
                  </a:outerShdw>
                </a:effectLst>
              </a:rPr>
              <a:t>-</a:t>
            </a:r>
          </a:p>
          <a:p>
            <a:pPr marL="571500" indent="-571500">
              <a:defRPr/>
            </a:pPr>
            <a:r>
              <a:rPr lang="en-GB" dirty="0"/>
              <a:t>Twentieth century has been the period of health resources development (1900-1960), social engineering (1960 - 1973), health promotion (Primary Health Care), and market period (1985 and </a:t>
            </a:r>
            <a:r>
              <a:rPr lang="en-GB" dirty="0" smtClean="0"/>
              <a:t>beyond).</a:t>
            </a:r>
          </a:p>
          <a:p>
            <a:pPr marL="0" indent="0">
              <a:buNone/>
            </a:pPr>
            <a:endParaRPr lang="en-GB" dirty="0"/>
          </a:p>
        </p:txBody>
      </p:sp>
      <p:sp>
        <p:nvSpPr>
          <p:cNvPr id="3" name="Title 2"/>
          <p:cNvSpPr>
            <a:spLocks noGrp="1"/>
          </p:cNvSpPr>
          <p:nvPr>
            <p:ph type="title"/>
          </p:nvPr>
        </p:nvSpPr>
        <p:spPr/>
        <p:txBody>
          <a:bodyPr>
            <a:normAutofit/>
          </a:bodyPr>
          <a:lstStyle/>
          <a:p>
            <a:r>
              <a:rPr lang="en-GB" dirty="0" smtClean="0"/>
              <a:t>The Historical Development of Modern Public Health</a:t>
            </a:r>
            <a:endParaRPr lang="en-GB" dirty="0"/>
          </a:p>
        </p:txBody>
      </p:sp>
      <p:sp>
        <p:nvSpPr>
          <p:cNvPr id="4" name="Slide Number Placeholder 3"/>
          <p:cNvSpPr>
            <a:spLocks noGrp="1"/>
          </p:cNvSpPr>
          <p:nvPr>
            <p:ph type="sldNum" sz="quarter" idx="12"/>
          </p:nvPr>
        </p:nvSpPr>
        <p:spPr/>
        <p:txBody>
          <a:bodyPr/>
          <a:lstStyle/>
          <a:p>
            <a:fld id="{4F925D94-CA64-476B-81ED-3418A858162E}" type="slidenum">
              <a:rPr lang="en-US" smtClean="0"/>
              <a:pPr/>
              <a:t>22</a:t>
            </a:fld>
            <a:endParaRPr lang="en-US"/>
          </a:p>
        </p:txBody>
      </p:sp>
    </p:spTree>
    <p:extLst>
      <p:ext uri="{BB962C8B-B14F-4D97-AF65-F5344CB8AC3E}">
        <p14:creationId xmlns:p14="http://schemas.microsoft.com/office/powerpoint/2010/main" val="4213295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promotion</a:t>
            </a:r>
          </a:p>
        </p:txBody>
      </p:sp>
      <p:sp>
        <p:nvSpPr>
          <p:cNvPr id="3" name="Content Placeholder 2"/>
          <p:cNvSpPr>
            <a:spLocks noGrp="1"/>
          </p:cNvSpPr>
          <p:nvPr>
            <p:ph idx="1"/>
          </p:nvPr>
        </p:nvSpPr>
        <p:spPr/>
        <p:txBody>
          <a:bodyPr>
            <a:normAutofit fontScale="92500" lnSpcReduction="20000"/>
          </a:bodyPr>
          <a:lstStyle/>
          <a:p>
            <a:r>
              <a:rPr lang="en-GB" dirty="0"/>
              <a:t>I</a:t>
            </a:r>
            <a:r>
              <a:rPr lang="en-GB" dirty="0" smtClean="0"/>
              <a:t>s </a:t>
            </a:r>
            <a:r>
              <a:rPr lang="en-GB" dirty="0"/>
              <a:t>a guiding concept involving activities intended to enhance individual and community health well-being. </a:t>
            </a:r>
            <a:endParaRPr lang="en-GB" dirty="0" smtClean="0"/>
          </a:p>
          <a:p>
            <a:r>
              <a:rPr lang="en-GB" dirty="0" smtClean="0"/>
              <a:t>It </a:t>
            </a:r>
            <a:r>
              <a:rPr lang="en-GB" dirty="0"/>
              <a:t>seeks to increase involvement and control of the individual and the community in their own health</a:t>
            </a:r>
            <a:r>
              <a:rPr lang="en-GB" dirty="0" smtClean="0"/>
              <a:t>.</a:t>
            </a:r>
          </a:p>
          <a:p>
            <a:r>
              <a:rPr lang="en-GB" dirty="0" smtClean="0"/>
              <a:t> </a:t>
            </a:r>
            <a:r>
              <a:rPr lang="en-GB" dirty="0"/>
              <a:t>It acts to improve health and social welfare, and to reduce specific determinants of diseases and risk factors that adversely affect the health, well-being, and productive capacities of an individual or society, setting targets based on the size of the problem but also the feasibility of successful interventions, in a cost-effective way. </a:t>
            </a:r>
            <a:endParaRPr lang="en-GB" dirty="0" smtClean="0"/>
          </a:p>
          <a:p>
            <a:r>
              <a:rPr lang="en-GB" b="1" dirty="0" smtClean="0"/>
              <a:t>Health </a:t>
            </a:r>
            <a:r>
              <a:rPr lang="en-GB" b="1" dirty="0"/>
              <a:t>promotion is a key element in public health </a:t>
            </a:r>
            <a:r>
              <a:rPr lang="en-GB" dirty="0"/>
              <a:t>and is applicable in the community, clinics or hospitals, and in all other service settings. Raising awareness </a:t>
            </a:r>
            <a:r>
              <a:rPr lang="en-GB" dirty="0" smtClean="0"/>
              <a:t>informing </a:t>
            </a:r>
            <a:r>
              <a:rPr lang="en-GB" dirty="0"/>
              <a:t>people about health and lifestyle factors that might put them at risk requires teaching. </a:t>
            </a:r>
          </a:p>
        </p:txBody>
      </p:sp>
    </p:spTree>
    <p:extLst>
      <p:ext uri="{BB962C8B-B14F-4D97-AF65-F5344CB8AC3E}">
        <p14:creationId xmlns:p14="http://schemas.microsoft.com/office/powerpoint/2010/main" val="377461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t>Prevention</a:t>
            </a:r>
          </a:p>
        </p:txBody>
      </p:sp>
      <p:sp>
        <p:nvSpPr>
          <p:cNvPr id="3" name="Content Placeholder 2"/>
          <p:cNvSpPr>
            <a:spLocks noGrp="1"/>
          </p:cNvSpPr>
          <p:nvPr>
            <p:ph idx="1"/>
          </p:nvPr>
        </p:nvSpPr>
        <p:spPr>
          <a:xfrm>
            <a:off x="152400" y="1181100"/>
            <a:ext cx="11811000" cy="5676900"/>
          </a:xfrm>
        </p:spPr>
        <p:txBody>
          <a:bodyPr>
            <a:normAutofit fontScale="85000" lnSpcReduction="20000"/>
          </a:bodyPr>
          <a:lstStyle/>
          <a:p>
            <a:r>
              <a:rPr lang="en-GB" dirty="0" smtClean="0"/>
              <a:t>There </a:t>
            </a:r>
            <a:r>
              <a:rPr lang="en-GB" dirty="0"/>
              <a:t>are three levels of prevention: </a:t>
            </a:r>
            <a:endParaRPr lang="en-GB" dirty="0" smtClean="0"/>
          </a:p>
          <a:p>
            <a:r>
              <a:rPr lang="en-GB" sz="3800" b="1" dirty="0" smtClean="0"/>
              <a:t>Primary </a:t>
            </a:r>
            <a:r>
              <a:rPr lang="en-GB" sz="3800" b="1" dirty="0"/>
              <a:t>Prevention </a:t>
            </a:r>
            <a:r>
              <a:rPr lang="en-GB" dirty="0"/>
              <a:t>refers to those activities that are undertaken to prevent the disease and injury from occurring. It works with both the individual and the community. It may be directed at the host, to increase resistance to the agent (such </a:t>
            </a:r>
            <a:r>
              <a:rPr lang="en-GB" b="1" i="1" u="sng" dirty="0">
                <a:solidFill>
                  <a:srgbClr val="00B050"/>
                </a:solidFill>
              </a:rPr>
              <a:t>as immunization </a:t>
            </a:r>
            <a:r>
              <a:rPr lang="en-GB" dirty="0"/>
              <a:t>or </a:t>
            </a:r>
            <a:r>
              <a:rPr lang="en-GB" b="1" u="sng" dirty="0">
                <a:solidFill>
                  <a:srgbClr val="00B050"/>
                </a:solidFill>
              </a:rPr>
              <a:t>cessation of smoking</a:t>
            </a:r>
            <a:r>
              <a:rPr lang="en-GB" dirty="0"/>
              <a:t>), or may be directed at environmental activities to reduce conditions </a:t>
            </a:r>
            <a:r>
              <a:rPr lang="en-GB" dirty="0" err="1"/>
              <a:t>favorable</a:t>
            </a:r>
            <a:r>
              <a:rPr lang="en-GB" dirty="0"/>
              <a:t> to the vector for a biological agent, such as </a:t>
            </a:r>
            <a:r>
              <a:rPr lang="en-GB" b="1" i="1" u="sng" dirty="0">
                <a:solidFill>
                  <a:srgbClr val="00B050"/>
                </a:solidFill>
              </a:rPr>
              <a:t>mosquito vectors of malaria</a:t>
            </a:r>
            <a:r>
              <a:rPr lang="en-GB" dirty="0"/>
              <a:t>. </a:t>
            </a:r>
            <a:endParaRPr lang="en-GB" dirty="0" smtClean="0"/>
          </a:p>
          <a:p>
            <a:r>
              <a:rPr lang="en-GB" sz="3800" b="1" dirty="0" smtClean="0"/>
              <a:t>Secondary </a:t>
            </a:r>
            <a:r>
              <a:rPr lang="en-GB" sz="3800" b="1" dirty="0"/>
              <a:t>Prevention </a:t>
            </a:r>
            <a:r>
              <a:rPr lang="en-GB" dirty="0"/>
              <a:t>is the early diagnosis and management to prevent complications from a disease. It includes steps to isolate cases and treat or immunize contacts to prevent further epidemic </a:t>
            </a:r>
            <a:r>
              <a:rPr lang="en-GB" dirty="0" smtClean="0"/>
              <a:t>outbreaks.</a:t>
            </a:r>
          </a:p>
          <a:p>
            <a:r>
              <a:rPr lang="en-GB" sz="3800" b="1" dirty="0" smtClean="0"/>
              <a:t>Tertiary </a:t>
            </a:r>
            <a:r>
              <a:rPr lang="en-GB" sz="3800" b="1" dirty="0"/>
              <a:t>Prevention </a:t>
            </a:r>
            <a:r>
              <a:rPr lang="en-GB" dirty="0"/>
              <a:t>involves activities directed at the host </a:t>
            </a:r>
            <a:r>
              <a:rPr lang="en-GB" dirty="0" smtClean="0"/>
              <a:t>and </a:t>
            </a:r>
            <a:r>
              <a:rPr lang="en-GB" dirty="0"/>
              <a:t>also at the environment in order to promote rehabilitation, </a:t>
            </a:r>
            <a:r>
              <a:rPr lang="en-GB" b="1" i="1" dirty="0"/>
              <a:t>restoration, and maintenance of maximum function after the disease and its complications have </a:t>
            </a:r>
            <a:r>
              <a:rPr lang="en-GB" b="1" i="1" dirty="0" smtClean="0"/>
              <a:t>stabilized</a:t>
            </a:r>
            <a:r>
              <a:rPr lang="en-GB" dirty="0"/>
              <a:t>. Providing a wheelchair, special toilet facilities, doors, ramps, and transportation services for paraplegics are often the most vital factors for rehabilitation. </a:t>
            </a:r>
            <a:endParaRPr lang="en-GB" dirty="0" smtClean="0"/>
          </a:p>
          <a:p>
            <a:pPr marL="0" indent="0">
              <a:buNone/>
            </a:pPr>
            <a:r>
              <a:rPr lang="en-GB" dirty="0" smtClean="0"/>
              <a:t>Rehabilitation is </a:t>
            </a:r>
            <a:r>
              <a:rPr lang="en-GB" dirty="0"/>
              <a:t>the process of restoring a person’s social identity by repossession of his/her normal roles and functions in society. It involves the restoration and maintenance of a patient’s physical, psychological, social, emotional, and vocational abilities. Interventions are directed towards the consequences of disease and injury. </a:t>
            </a:r>
          </a:p>
        </p:txBody>
      </p:sp>
    </p:spTree>
    <p:extLst>
      <p:ext uri="{BB962C8B-B14F-4D97-AF65-F5344CB8AC3E}">
        <p14:creationId xmlns:p14="http://schemas.microsoft.com/office/powerpoint/2010/main" val="289419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0.jpg"/>
          <p:cNvPicPr>
            <a:picLocks noGrp="1" noChangeAspect="1"/>
          </p:cNvPicPr>
          <p:nvPr>
            <p:ph idx="1"/>
          </p:nvPr>
        </p:nvPicPr>
        <p:blipFill>
          <a:blip r:embed="rId2"/>
          <a:stretch>
            <a:fillRect/>
          </a:stretch>
        </p:blipFill>
        <p:spPr>
          <a:xfrm>
            <a:off x="2166910" y="1214422"/>
            <a:ext cx="7715304" cy="4643470"/>
          </a:xfrm>
        </p:spPr>
      </p:pic>
      <p:sp>
        <p:nvSpPr>
          <p:cNvPr id="3" name="Title 2"/>
          <p:cNvSpPr>
            <a:spLocks noGrp="1"/>
          </p:cNvSpPr>
          <p:nvPr>
            <p:ph type="title"/>
          </p:nvPr>
        </p:nvSpPr>
        <p:spPr/>
        <p:txBody>
          <a:bodyPr>
            <a:normAutofit/>
          </a:bodyPr>
          <a:lstStyle/>
          <a:p>
            <a:r>
              <a:rPr lang="en-GB" sz="4000" dirty="0"/>
              <a:t>Public health approach</a:t>
            </a:r>
            <a:br>
              <a:rPr lang="en-GB" sz="4000" dirty="0"/>
            </a:br>
            <a:endParaRPr lang="en-GB" dirty="0"/>
          </a:p>
        </p:txBody>
      </p:sp>
      <p:sp>
        <p:nvSpPr>
          <p:cNvPr id="75778" name="AutoShape 2" descr="Image result for public health approach"/>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Slide Number Placeholder 5"/>
          <p:cNvSpPr>
            <a:spLocks noGrp="1"/>
          </p:cNvSpPr>
          <p:nvPr>
            <p:ph type="sldNum" sz="quarter" idx="12"/>
          </p:nvPr>
        </p:nvSpPr>
        <p:spPr/>
        <p:txBody>
          <a:bodyPr/>
          <a:lstStyle/>
          <a:p>
            <a:fld id="{4F925D94-CA64-476B-81ED-3418A858162E}" type="slidenum">
              <a:rPr lang="en-US" smtClean="0"/>
              <a:pPr/>
              <a:t>25</a:t>
            </a:fld>
            <a:endParaRPr lang="en-US"/>
          </a:p>
        </p:txBody>
      </p:sp>
    </p:spTree>
    <p:extLst>
      <p:ext uri="{BB962C8B-B14F-4D97-AF65-F5344CB8AC3E}">
        <p14:creationId xmlns:p14="http://schemas.microsoft.com/office/powerpoint/2010/main" val="1034192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ontent Placeholder 141"/>
          <p:cNvSpPr>
            <a:spLocks noGrp="1"/>
          </p:cNvSpPr>
          <p:nvPr>
            <p:ph idx="1"/>
          </p:nvPr>
        </p:nvSpPr>
        <p:spPr/>
        <p:txBody>
          <a:bodyPr/>
          <a:lstStyle/>
          <a:p>
            <a:endParaRPr lang="en-GB" dirty="0"/>
          </a:p>
        </p:txBody>
      </p:sp>
      <p:sp>
        <p:nvSpPr>
          <p:cNvPr id="306178" name="Rectangle 2"/>
          <p:cNvSpPr>
            <a:spLocks noGrp="1" noChangeArrowheads="1"/>
          </p:cNvSpPr>
          <p:nvPr>
            <p:ph type="title"/>
          </p:nvPr>
        </p:nvSpPr>
        <p:spPr/>
        <p:txBody>
          <a:bodyPr/>
          <a:lstStyle/>
          <a:p>
            <a:r>
              <a:rPr lang="en-US" sz="3200" dirty="0">
                <a:solidFill>
                  <a:srgbClr val="4D4D4D"/>
                </a:solidFill>
              </a:rPr>
              <a:t>A Public Health System Is Complex</a:t>
            </a:r>
            <a:r>
              <a:rPr lang="en-US" sz="2000" dirty="0">
                <a:solidFill>
                  <a:srgbClr val="4D4D4D"/>
                </a:solidFill>
                <a:latin typeface="Times New Roman" pitchFamily="18" charset="0"/>
              </a:rPr>
              <a:t> </a:t>
            </a:r>
            <a:br>
              <a:rPr lang="en-US" sz="2000" dirty="0">
                <a:solidFill>
                  <a:srgbClr val="4D4D4D"/>
                </a:solidFill>
                <a:latin typeface="Times New Roman" pitchFamily="18" charset="0"/>
              </a:rPr>
            </a:br>
            <a:endParaRPr lang="en-US" sz="2000" dirty="0">
              <a:solidFill>
                <a:srgbClr val="4D4D4D"/>
              </a:solidFill>
              <a:latin typeface="Times New Roman" pitchFamily="18" charset="0"/>
            </a:endParaRPr>
          </a:p>
        </p:txBody>
      </p:sp>
      <p:sp>
        <p:nvSpPr>
          <p:cNvPr id="306182" name="Line 6"/>
          <p:cNvSpPr>
            <a:spLocks noChangeShapeType="1"/>
          </p:cNvSpPr>
          <p:nvPr/>
        </p:nvSpPr>
        <p:spPr bwMode="auto">
          <a:xfrm>
            <a:off x="7835901" y="5632450"/>
            <a:ext cx="1666875" cy="0"/>
          </a:xfrm>
          <a:prstGeom prst="line">
            <a:avLst/>
          </a:prstGeom>
          <a:noFill/>
          <a:ln w="12700">
            <a:solidFill>
              <a:srgbClr val="808080"/>
            </a:solidFill>
            <a:round/>
            <a:headEnd/>
            <a:tailEnd/>
          </a:ln>
          <a:effectLst/>
        </p:spPr>
        <p:txBody>
          <a:bodyPr wrap="none" anchor="ctr"/>
          <a:lstStyle/>
          <a:p>
            <a:endParaRPr lang="en-GB"/>
          </a:p>
        </p:txBody>
      </p:sp>
      <p:sp>
        <p:nvSpPr>
          <p:cNvPr id="306195" name="Rectangle 19"/>
          <p:cNvSpPr>
            <a:spLocks noChangeArrowheads="1"/>
          </p:cNvSpPr>
          <p:nvPr/>
        </p:nvSpPr>
        <p:spPr bwMode="auto">
          <a:xfrm>
            <a:off x="3932238" y="3003550"/>
            <a:ext cx="1371600"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Schools</a:t>
            </a:r>
          </a:p>
        </p:txBody>
      </p:sp>
      <p:sp>
        <p:nvSpPr>
          <p:cNvPr id="306198" name="Line 22"/>
          <p:cNvSpPr>
            <a:spLocks noChangeShapeType="1"/>
          </p:cNvSpPr>
          <p:nvPr/>
        </p:nvSpPr>
        <p:spPr bwMode="auto">
          <a:xfrm flipV="1">
            <a:off x="7788276" y="4800600"/>
            <a:ext cx="2149475" cy="831850"/>
          </a:xfrm>
          <a:prstGeom prst="line">
            <a:avLst/>
          </a:prstGeom>
          <a:noFill/>
          <a:ln w="12700">
            <a:solidFill>
              <a:srgbClr val="808080"/>
            </a:solidFill>
            <a:round/>
            <a:headEnd/>
            <a:tailEnd/>
          </a:ln>
          <a:effectLst/>
        </p:spPr>
        <p:txBody>
          <a:bodyPr wrap="none" anchor="ctr"/>
          <a:lstStyle/>
          <a:p>
            <a:endParaRPr lang="en-GB"/>
          </a:p>
        </p:txBody>
      </p:sp>
      <p:sp>
        <p:nvSpPr>
          <p:cNvPr id="306201" name="Line 25"/>
          <p:cNvSpPr>
            <a:spLocks noChangeShapeType="1"/>
          </p:cNvSpPr>
          <p:nvPr/>
        </p:nvSpPr>
        <p:spPr bwMode="auto">
          <a:xfrm flipV="1">
            <a:off x="6446838" y="4495800"/>
            <a:ext cx="152400" cy="228600"/>
          </a:xfrm>
          <a:prstGeom prst="line">
            <a:avLst/>
          </a:prstGeom>
          <a:noFill/>
          <a:ln w="12700">
            <a:solidFill>
              <a:schemeClr val="folHlink"/>
            </a:solidFill>
            <a:round/>
            <a:headEnd/>
            <a:tailEnd/>
          </a:ln>
          <a:effectLst/>
        </p:spPr>
        <p:txBody>
          <a:bodyPr wrap="none" anchor="ctr"/>
          <a:lstStyle/>
          <a:p>
            <a:endParaRPr lang="en-GB"/>
          </a:p>
        </p:txBody>
      </p:sp>
      <p:pic>
        <p:nvPicPr>
          <p:cNvPr id="306208" name="Picture 32" descr="bd21312_"/>
          <p:cNvPicPr>
            <a:picLocks noChangeAspect="1" noChangeArrowheads="1"/>
          </p:cNvPicPr>
          <p:nvPr/>
        </p:nvPicPr>
        <p:blipFill>
          <a:blip r:embed="rId3"/>
          <a:srcRect/>
          <a:stretch>
            <a:fillRect/>
          </a:stretch>
        </p:blipFill>
        <p:spPr bwMode="auto">
          <a:xfrm>
            <a:off x="3570288" y="4248150"/>
            <a:ext cx="171450" cy="171450"/>
          </a:xfrm>
          <a:prstGeom prst="rect">
            <a:avLst/>
          </a:prstGeom>
          <a:noFill/>
        </p:spPr>
      </p:pic>
      <p:sp>
        <p:nvSpPr>
          <p:cNvPr id="306234" name="Line 58"/>
          <p:cNvSpPr>
            <a:spLocks noChangeShapeType="1"/>
          </p:cNvSpPr>
          <p:nvPr/>
        </p:nvSpPr>
        <p:spPr bwMode="auto">
          <a:xfrm flipV="1">
            <a:off x="9496426" y="4800600"/>
            <a:ext cx="441325" cy="7762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5" name="Line 59"/>
          <p:cNvSpPr>
            <a:spLocks noChangeShapeType="1"/>
          </p:cNvSpPr>
          <p:nvPr/>
        </p:nvSpPr>
        <p:spPr bwMode="auto">
          <a:xfrm>
            <a:off x="2103438" y="5297488"/>
            <a:ext cx="1390650" cy="3349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6" name="Line 60"/>
          <p:cNvSpPr>
            <a:spLocks noChangeShapeType="1"/>
          </p:cNvSpPr>
          <p:nvPr/>
        </p:nvSpPr>
        <p:spPr bwMode="auto">
          <a:xfrm flipV="1">
            <a:off x="2632076" y="3657600"/>
            <a:ext cx="3338513" cy="5730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7" name="Line 61"/>
          <p:cNvSpPr>
            <a:spLocks noChangeShapeType="1"/>
          </p:cNvSpPr>
          <p:nvPr/>
        </p:nvSpPr>
        <p:spPr bwMode="auto">
          <a:xfrm flipV="1">
            <a:off x="2103439" y="4278314"/>
            <a:ext cx="452437" cy="9810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38" name="Line 62"/>
          <p:cNvSpPr>
            <a:spLocks noChangeShapeType="1"/>
          </p:cNvSpPr>
          <p:nvPr/>
        </p:nvSpPr>
        <p:spPr bwMode="auto">
          <a:xfrm flipV="1">
            <a:off x="3646489" y="4953000"/>
            <a:ext cx="2797175" cy="623888"/>
          </a:xfrm>
          <a:prstGeom prst="line">
            <a:avLst/>
          </a:prstGeom>
          <a:noFill/>
          <a:ln w="12700">
            <a:solidFill>
              <a:srgbClr val="808080"/>
            </a:solidFill>
            <a:round/>
            <a:headEnd/>
            <a:tailEnd/>
          </a:ln>
          <a:effectLst/>
        </p:spPr>
        <p:txBody>
          <a:bodyPr wrap="none" anchor="ctr"/>
          <a:lstStyle/>
          <a:p>
            <a:endParaRPr lang="en-GB"/>
          </a:p>
        </p:txBody>
      </p:sp>
      <p:sp>
        <p:nvSpPr>
          <p:cNvPr id="306239" name="Line 63"/>
          <p:cNvSpPr>
            <a:spLocks noChangeShapeType="1"/>
          </p:cNvSpPr>
          <p:nvPr/>
        </p:nvSpPr>
        <p:spPr bwMode="auto">
          <a:xfrm flipV="1">
            <a:off x="5727701" y="5718175"/>
            <a:ext cx="2060575" cy="171450"/>
          </a:xfrm>
          <a:prstGeom prst="line">
            <a:avLst/>
          </a:prstGeom>
          <a:noFill/>
          <a:ln w="12700">
            <a:solidFill>
              <a:srgbClr val="808080"/>
            </a:solidFill>
            <a:round/>
            <a:headEnd/>
            <a:tailEnd/>
          </a:ln>
          <a:effectLst/>
        </p:spPr>
        <p:txBody>
          <a:bodyPr wrap="none" anchor="ctr"/>
          <a:lstStyle/>
          <a:p>
            <a:endParaRPr lang="en-GB"/>
          </a:p>
        </p:txBody>
      </p:sp>
      <p:sp>
        <p:nvSpPr>
          <p:cNvPr id="306240" name="Line 64"/>
          <p:cNvSpPr>
            <a:spLocks noChangeShapeType="1"/>
          </p:cNvSpPr>
          <p:nvPr/>
        </p:nvSpPr>
        <p:spPr bwMode="auto">
          <a:xfrm flipV="1">
            <a:off x="5654676" y="4800601"/>
            <a:ext cx="4283075" cy="1089025"/>
          </a:xfrm>
          <a:prstGeom prst="line">
            <a:avLst/>
          </a:prstGeom>
          <a:noFill/>
          <a:ln w="12700">
            <a:solidFill>
              <a:srgbClr val="808080"/>
            </a:solidFill>
            <a:round/>
            <a:headEnd/>
            <a:tailEnd/>
          </a:ln>
          <a:effectLst/>
        </p:spPr>
        <p:txBody>
          <a:bodyPr wrap="none" anchor="ctr"/>
          <a:lstStyle/>
          <a:p>
            <a:endParaRPr lang="en-GB"/>
          </a:p>
        </p:txBody>
      </p:sp>
      <p:sp>
        <p:nvSpPr>
          <p:cNvPr id="306241" name="Line 65"/>
          <p:cNvSpPr>
            <a:spLocks noChangeShapeType="1"/>
          </p:cNvSpPr>
          <p:nvPr/>
        </p:nvSpPr>
        <p:spPr bwMode="auto">
          <a:xfrm flipH="1" flipV="1">
            <a:off x="6443664" y="5011739"/>
            <a:ext cx="1258887" cy="555625"/>
          </a:xfrm>
          <a:prstGeom prst="line">
            <a:avLst/>
          </a:prstGeom>
          <a:noFill/>
          <a:ln w="12700">
            <a:solidFill>
              <a:srgbClr val="808080"/>
            </a:solidFill>
            <a:round/>
            <a:headEnd/>
            <a:tailEnd/>
          </a:ln>
          <a:effectLst/>
        </p:spPr>
        <p:txBody>
          <a:bodyPr wrap="none" anchor="ctr"/>
          <a:lstStyle/>
          <a:p>
            <a:endParaRPr lang="en-GB"/>
          </a:p>
        </p:txBody>
      </p:sp>
      <p:sp>
        <p:nvSpPr>
          <p:cNvPr id="306242" name="Line 66"/>
          <p:cNvSpPr>
            <a:spLocks noChangeShapeType="1"/>
          </p:cNvSpPr>
          <p:nvPr/>
        </p:nvSpPr>
        <p:spPr bwMode="auto">
          <a:xfrm flipV="1">
            <a:off x="2189164" y="4316413"/>
            <a:ext cx="4954587" cy="9969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3" name="Line 67"/>
          <p:cNvSpPr>
            <a:spLocks noChangeShapeType="1"/>
          </p:cNvSpPr>
          <p:nvPr/>
        </p:nvSpPr>
        <p:spPr bwMode="auto">
          <a:xfrm>
            <a:off x="3665538" y="5576889"/>
            <a:ext cx="1903412" cy="3127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4" name="Line 68"/>
          <p:cNvSpPr>
            <a:spLocks noChangeShapeType="1"/>
          </p:cNvSpPr>
          <p:nvPr/>
        </p:nvSpPr>
        <p:spPr bwMode="auto">
          <a:xfrm flipV="1">
            <a:off x="2189164" y="4375150"/>
            <a:ext cx="1381125" cy="8588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5" name="Line 69"/>
          <p:cNvSpPr>
            <a:spLocks noChangeShapeType="1"/>
          </p:cNvSpPr>
          <p:nvPr/>
        </p:nvSpPr>
        <p:spPr bwMode="auto">
          <a:xfrm flipV="1">
            <a:off x="2103438" y="3657600"/>
            <a:ext cx="3867150" cy="15763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6" name="Line 70"/>
          <p:cNvSpPr>
            <a:spLocks noChangeShapeType="1"/>
          </p:cNvSpPr>
          <p:nvPr/>
        </p:nvSpPr>
        <p:spPr bwMode="auto">
          <a:xfrm flipV="1">
            <a:off x="3646488" y="4419600"/>
            <a:ext cx="0" cy="12128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47" name="Line 71"/>
          <p:cNvSpPr>
            <a:spLocks noChangeShapeType="1"/>
          </p:cNvSpPr>
          <p:nvPr/>
        </p:nvSpPr>
        <p:spPr bwMode="auto">
          <a:xfrm>
            <a:off x="7218364" y="4318000"/>
            <a:ext cx="2243137" cy="1314450"/>
          </a:xfrm>
          <a:prstGeom prst="line">
            <a:avLst/>
          </a:prstGeom>
          <a:noFill/>
          <a:ln w="12700">
            <a:solidFill>
              <a:srgbClr val="808080"/>
            </a:solidFill>
            <a:round/>
            <a:headEnd/>
            <a:tailEnd/>
          </a:ln>
          <a:effectLst/>
        </p:spPr>
        <p:txBody>
          <a:bodyPr wrap="none" anchor="ctr"/>
          <a:lstStyle/>
          <a:p>
            <a:endParaRPr lang="en-GB"/>
          </a:p>
        </p:txBody>
      </p:sp>
      <p:sp>
        <p:nvSpPr>
          <p:cNvPr id="306248" name="Line 72"/>
          <p:cNvSpPr>
            <a:spLocks noChangeShapeType="1"/>
          </p:cNvSpPr>
          <p:nvPr/>
        </p:nvSpPr>
        <p:spPr bwMode="auto">
          <a:xfrm>
            <a:off x="6446838" y="4953000"/>
            <a:ext cx="3014662" cy="679450"/>
          </a:xfrm>
          <a:prstGeom prst="line">
            <a:avLst/>
          </a:prstGeom>
          <a:noFill/>
          <a:ln w="12700">
            <a:solidFill>
              <a:srgbClr val="808080"/>
            </a:solidFill>
            <a:round/>
            <a:headEnd/>
            <a:tailEnd/>
          </a:ln>
          <a:effectLst/>
        </p:spPr>
        <p:txBody>
          <a:bodyPr wrap="none" anchor="ctr"/>
          <a:lstStyle/>
          <a:p>
            <a:endParaRPr lang="en-GB"/>
          </a:p>
        </p:txBody>
      </p:sp>
      <p:sp>
        <p:nvSpPr>
          <p:cNvPr id="306249" name="Line 73"/>
          <p:cNvSpPr>
            <a:spLocks noChangeShapeType="1"/>
          </p:cNvSpPr>
          <p:nvPr/>
        </p:nvSpPr>
        <p:spPr bwMode="auto">
          <a:xfrm flipH="1" flipV="1">
            <a:off x="2632076" y="4278314"/>
            <a:ext cx="938213" cy="13541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0" name="Line 74"/>
          <p:cNvSpPr>
            <a:spLocks noChangeShapeType="1"/>
          </p:cNvSpPr>
          <p:nvPr/>
        </p:nvSpPr>
        <p:spPr bwMode="auto">
          <a:xfrm>
            <a:off x="7702550" y="3806826"/>
            <a:ext cx="1758950" cy="1825625"/>
          </a:xfrm>
          <a:prstGeom prst="line">
            <a:avLst/>
          </a:prstGeom>
          <a:noFill/>
          <a:ln w="12700">
            <a:solidFill>
              <a:srgbClr val="808080"/>
            </a:solidFill>
            <a:round/>
            <a:headEnd/>
            <a:tailEnd/>
          </a:ln>
          <a:effectLst/>
        </p:spPr>
        <p:txBody>
          <a:bodyPr wrap="none" anchor="ctr"/>
          <a:lstStyle/>
          <a:p>
            <a:endParaRPr lang="en-GB"/>
          </a:p>
        </p:txBody>
      </p:sp>
      <p:sp>
        <p:nvSpPr>
          <p:cNvPr id="306251" name="Line 75"/>
          <p:cNvSpPr>
            <a:spLocks noChangeShapeType="1"/>
          </p:cNvSpPr>
          <p:nvPr/>
        </p:nvSpPr>
        <p:spPr bwMode="auto">
          <a:xfrm flipV="1">
            <a:off x="5654676" y="5011738"/>
            <a:ext cx="665163" cy="7921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2" name="Line 76"/>
          <p:cNvSpPr>
            <a:spLocks noChangeShapeType="1"/>
          </p:cNvSpPr>
          <p:nvPr/>
        </p:nvSpPr>
        <p:spPr bwMode="auto">
          <a:xfrm flipH="1">
            <a:off x="9461500" y="3268664"/>
            <a:ext cx="0" cy="2308225"/>
          </a:xfrm>
          <a:prstGeom prst="line">
            <a:avLst/>
          </a:prstGeom>
          <a:noFill/>
          <a:ln w="12700">
            <a:solidFill>
              <a:srgbClr val="808080"/>
            </a:solidFill>
            <a:round/>
            <a:headEnd/>
            <a:tailEnd/>
          </a:ln>
          <a:effectLst/>
        </p:spPr>
        <p:txBody>
          <a:bodyPr wrap="none" anchor="ctr"/>
          <a:lstStyle/>
          <a:p>
            <a:endParaRPr lang="en-GB"/>
          </a:p>
        </p:txBody>
      </p:sp>
      <p:sp>
        <p:nvSpPr>
          <p:cNvPr id="306253" name="Line 77"/>
          <p:cNvSpPr>
            <a:spLocks noChangeShapeType="1"/>
          </p:cNvSpPr>
          <p:nvPr/>
        </p:nvSpPr>
        <p:spPr bwMode="auto">
          <a:xfrm>
            <a:off x="3646489" y="4316413"/>
            <a:ext cx="2008187" cy="15732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4" name="Line 78"/>
          <p:cNvSpPr>
            <a:spLocks noChangeShapeType="1"/>
          </p:cNvSpPr>
          <p:nvPr/>
        </p:nvSpPr>
        <p:spPr bwMode="auto">
          <a:xfrm flipH="1">
            <a:off x="5654676" y="3721100"/>
            <a:ext cx="315913" cy="20828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5" name="Line 79"/>
          <p:cNvSpPr>
            <a:spLocks noChangeShapeType="1"/>
          </p:cNvSpPr>
          <p:nvPr/>
        </p:nvSpPr>
        <p:spPr bwMode="auto">
          <a:xfrm>
            <a:off x="4583114" y="3494088"/>
            <a:ext cx="985837" cy="23098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6" name="Line 80"/>
          <p:cNvSpPr>
            <a:spLocks noChangeShapeType="1"/>
          </p:cNvSpPr>
          <p:nvPr/>
        </p:nvSpPr>
        <p:spPr bwMode="auto">
          <a:xfrm flipV="1">
            <a:off x="3656013" y="3657600"/>
            <a:ext cx="2235200" cy="1919288"/>
          </a:xfrm>
          <a:prstGeom prst="line">
            <a:avLst/>
          </a:prstGeom>
          <a:noFill/>
          <a:ln w="12700">
            <a:solidFill>
              <a:srgbClr val="808080"/>
            </a:solidFill>
            <a:round/>
            <a:headEnd/>
            <a:tailEnd/>
          </a:ln>
          <a:effectLst/>
        </p:spPr>
        <p:txBody>
          <a:bodyPr wrap="none" anchor="ctr"/>
          <a:lstStyle/>
          <a:p>
            <a:endParaRPr lang="en-GB"/>
          </a:p>
        </p:txBody>
      </p:sp>
      <p:sp>
        <p:nvSpPr>
          <p:cNvPr id="306257" name="Line 81"/>
          <p:cNvSpPr>
            <a:spLocks noChangeShapeType="1"/>
          </p:cNvSpPr>
          <p:nvPr/>
        </p:nvSpPr>
        <p:spPr bwMode="auto">
          <a:xfrm>
            <a:off x="5970588" y="3665538"/>
            <a:ext cx="360362" cy="12303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8" name="Line 82"/>
          <p:cNvSpPr>
            <a:spLocks noChangeShapeType="1"/>
          </p:cNvSpPr>
          <p:nvPr/>
        </p:nvSpPr>
        <p:spPr bwMode="auto">
          <a:xfrm flipH="1">
            <a:off x="6443664" y="3629026"/>
            <a:ext cx="422275" cy="1323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59" name="Line 83"/>
          <p:cNvSpPr>
            <a:spLocks noChangeShapeType="1"/>
          </p:cNvSpPr>
          <p:nvPr/>
        </p:nvSpPr>
        <p:spPr bwMode="auto">
          <a:xfrm>
            <a:off x="6865938" y="3576638"/>
            <a:ext cx="277812" cy="698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0" name="Line 84"/>
          <p:cNvSpPr>
            <a:spLocks noChangeShapeType="1"/>
          </p:cNvSpPr>
          <p:nvPr/>
        </p:nvSpPr>
        <p:spPr bwMode="auto">
          <a:xfrm>
            <a:off x="6878639" y="3635375"/>
            <a:ext cx="712787" cy="1714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1" name="Line 85"/>
          <p:cNvSpPr>
            <a:spLocks noChangeShapeType="1"/>
          </p:cNvSpPr>
          <p:nvPr/>
        </p:nvSpPr>
        <p:spPr bwMode="auto">
          <a:xfrm flipV="1">
            <a:off x="6878639" y="3268664"/>
            <a:ext cx="2624137" cy="2809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2" name="Line 86"/>
          <p:cNvSpPr>
            <a:spLocks noChangeShapeType="1"/>
          </p:cNvSpPr>
          <p:nvPr/>
        </p:nvSpPr>
        <p:spPr bwMode="auto">
          <a:xfrm flipV="1">
            <a:off x="7691438" y="3268663"/>
            <a:ext cx="1770062" cy="5381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3" name="Line 87"/>
          <p:cNvSpPr>
            <a:spLocks noChangeShapeType="1"/>
          </p:cNvSpPr>
          <p:nvPr/>
        </p:nvSpPr>
        <p:spPr bwMode="auto">
          <a:xfrm flipH="1" flipV="1">
            <a:off x="9461500" y="3268664"/>
            <a:ext cx="476250" cy="15319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4" name="Line 88"/>
          <p:cNvSpPr>
            <a:spLocks noChangeShapeType="1"/>
          </p:cNvSpPr>
          <p:nvPr/>
        </p:nvSpPr>
        <p:spPr bwMode="auto">
          <a:xfrm flipH="1" flipV="1">
            <a:off x="7702550" y="3806826"/>
            <a:ext cx="2178050" cy="9937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5" name="Line 89"/>
          <p:cNvSpPr>
            <a:spLocks noChangeShapeType="1"/>
          </p:cNvSpPr>
          <p:nvPr/>
        </p:nvSpPr>
        <p:spPr bwMode="auto">
          <a:xfrm flipH="1">
            <a:off x="7794626" y="3268664"/>
            <a:ext cx="1666875" cy="2363787"/>
          </a:xfrm>
          <a:prstGeom prst="line">
            <a:avLst/>
          </a:prstGeom>
          <a:noFill/>
          <a:ln w="12700">
            <a:solidFill>
              <a:srgbClr val="808080"/>
            </a:solidFill>
            <a:round/>
            <a:headEnd/>
            <a:tailEnd/>
          </a:ln>
          <a:effectLst/>
        </p:spPr>
        <p:txBody>
          <a:bodyPr wrap="none" anchor="ctr"/>
          <a:lstStyle/>
          <a:p>
            <a:endParaRPr lang="en-GB"/>
          </a:p>
        </p:txBody>
      </p:sp>
      <p:sp>
        <p:nvSpPr>
          <p:cNvPr id="306266" name="Line 90"/>
          <p:cNvSpPr>
            <a:spLocks noChangeShapeType="1"/>
          </p:cNvSpPr>
          <p:nvPr/>
        </p:nvSpPr>
        <p:spPr bwMode="auto">
          <a:xfrm>
            <a:off x="6088063" y="3003550"/>
            <a:ext cx="1700212" cy="2628900"/>
          </a:xfrm>
          <a:prstGeom prst="line">
            <a:avLst/>
          </a:prstGeom>
          <a:noFill/>
          <a:ln w="12700">
            <a:solidFill>
              <a:srgbClr val="808080"/>
            </a:solidFill>
            <a:round/>
            <a:headEnd/>
            <a:tailEnd/>
          </a:ln>
          <a:effectLst/>
        </p:spPr>
        <p:txBody>
          <a:bodyPr wrap="none" anchor="ctr"/>
          <a:lstStyle/>
          <a:p>
            <a:endParaRPr lang="en-GB"/>
          </a:p>
        </p:txBody>
      </p:sp>
      <p:sp>
        <p:nvSpPr>
          <p:cNvPr id="306267" name="Line 91"/>
          <p:cNvSpPr>
            <a:spLocks noChangeShapeType="1"/>
          </p:cNvSpPr>
          <p:nvPr/>
        </p:nvSpPr>
        <p:spPr bwMode="auto">
          <a:xfrm flipV="1">
            <a:off x="2103438" y="3148013"/>
            <a:ext cx="0" cy="20637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8" name="Line 92"/>
          <p:cNvSpPr>
            <a:spLocks noChangeShapeType="1"/>
          </p:cNvSpPr>
          <p:nvPr/>
        </p:nvSpPr>
        <p:spPr bwMode="auto">
          <a:xfrm flipH="1" flipV="1">
            <a:off x="2103438" y="3148014"/>
            <a:ext cx="442912" cy="10747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69" name="Line 93"/>
          <p:cNvSpPr>
            <a:spLocks noChangeShapeType="1"/>
          </p:cNvSpPr>
          <p:nvPr/>
        </p:nvSpPr>
        <p:spPr bwMode="auto">
          <a:xfrm flipH="1" flipV="1">
            <a:off x="2103438" y="3076576"/>
            <a:ext cx="1466850" cy="12366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0" name="Line 94"/>
          <p:cNvSpPr>
            <a:spLocks noChangeShapeType="1"/>
          </p:cNvSpPr>
          <p:nvPr/>
        </p:nvSpPr>
        <p:spPr bwMode="auto">
          <a:xfrm flipH="1">
            <a:off x="2103438" y="2505075"/>
            <a:ext cx="1123950" cy="571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1" name="Line 95"/>
          <p:cNvSpPr>
            <a:spLocks noChangeShapeType="1"/>
          </p:cNvSpPr>
          <p:nvPr/>
        </p:nvSpPr>
        <p:spPr bwMode="auto">
          <a:xfrm flipH="1" flipV="1">
            <a:off x="2189164" y="3076576"/>
            <a:ext cx="1304925" cy="5000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2" name="Line 96"/>
          <p:cNvSpPr>
            <a:spLocks noChangeShapeType="1"/>
          </p:cNvSpPr>
          <p:nvPr/>
        </p:nvSpPr>
        <p:spPr bwMode="auto">
          <a:xfrm flipH="1">
            <a:off x="3646488" y="3494088"/>
            <a:ext cx="800100" cy="88106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3" name="Line 97"/>
          <p:cNvSpPr>
            <a:spLocks noChangeShapeType="1"/>
          </p:cNvSpPr>
          <p:nvPr/>
        </p:nvSpPr>
        <p:spPr bwMode="auto">
          <a:xfrm flipH="1" flipV="1">
            <a:off x="3227388" y="2505075"/>
            <a:ext cx="342900" cy="11239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4" name="Line 98"/>
          <p:cNvSpPr>
            <a:spLocks noChangeShapeType="1"/>
          </p:cNvSpPr>
          <p:nvPr/>
        </p:nvSpPr>
        <p:spPr bwMode="auto">
          <a:xfrm flipV="1">
            <a:off x="3570289" y="1857376"/>
            <a:ext cx="676275" cy="17192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5" name="Line 99"/>
          <p:cNvSpPr>
            <a:spLocks noChangeShapeType="1"/>
          </p:cNvSpPr>
          <p:nvPr/>
        </p:nvSpPr>
        <p:spPr bwMode="auto">
          <a:xfrm flipV="1">
            <a:off x="3646488" y="3494089"/>
            <a:ext cx="800100" cy="1412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6" name="Line 100"/>
          <p:cNvSpPr>
            <a:spLocks noChangeShapeType="1"/>
          </p:cNvSpPr>
          <p:nvPr/>
        </p:nvSpPr>
        <p:spPr bwMode="auto">
          <a:xfrm flipV="1">
            <a:off x="3570288" y="3665538"/>
            <a:ext cx="2400300"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7" name="Line 101"/>
          <p:cNvSpPr>
            <a:spLocks noChangeShapeType="1"/>
          </p:cNvSpPr>
          <p:nvPr/>
        </p:nvSpPr>
        <p:spPr bwMode="auto">
          <a:xfrm>
            <a:off x="3570288" y="3635375"/>
            <a:ext cx="76200" cy="6810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8" name="Line 102"/>
          <p:cNvSpPr>
            <a:spLocks noChangeShapeType="1"/>
          </p:cNvSpPr>
          <p:nvPr/>
        </p:nvSpPr>
        <p:spPr bwMode="auto">
          <a:xfrm flipH="1">
            <a:off x="2189164" y="3076575"/>
            <a:ext cx="3781425"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79" name="Line 103"/>
          <p:cNvSpPr>
            <a:spLocks noChangeShapeType="1"/>
          </p:cNvSpPr>
          <p:nvPr/>
        </p:nvSpPr>
        <p:spPr bwMode="auto">
          <a:xfrm flipH="1">
            <a:off x="2103439" y="2273300"/>
            <a:ext cx="452437" cy="698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0" name="Line 104"/>
          <p:cNvSpPr>
            <a:spLocks noChangeShapeType="1"/>
          </p:cNvSpPr>
          <p:nvPr/>
        </p:nvSpPr>
        <p:spPr bwMode="auto">
          <a:xfrm flipH="1">
            <a:off x="3227389" y="1920876"/>
            <a:ext cx="1019175" cy="5746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1" name="Line 105"/>
          <p:cNvSpPr>
            <a:spLocks noChangeShapeType="1"/>
          </p:cNvSpPr>
          <p:nvPr/>
        </p:nvSpPr>
        <p:spPr bwMode="auto">
          <a:xfrm flipH="1">
            <a:off x="2632075" y="1920875"/>
            <a:ext cx="1614488" cy="2794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2" name="Line 106"/>
          <p:cNvSpPr>
            <a:spLocks noChangeShapeType="1"/>
          </p:cNvSpPr>
          <p:nvPr/>
        </p:nvSpPr>
        <p:spPr bwMode="auto">
          <a:xfrm flipH="1" flipV="1">
            <a:off x="2654301" y="2225676"/>
            <a:ext cx="487363" cy="2524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3" name="Line 107"/>
          <p:cNvSpPr>
            <a:spLocks noChangeShapeType="1"/>
          </p:cNvSpPr>
          <p:nvPr/>
        </p:nvSpPr>
        <p:spPr bwMode="auto">
          <a:xfrm flipH="1" flipV="1">
            <a:off x="2654300" y="2225676"/>
            <a:ext cx="2374900" cy="2524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4" name="Line 108"/>
          <p:cNvSpPr>
            <a:spLocks noChangeShapeType="1"/>
          </p:cNvSpPr>
          <p:nvPr/>
        </p:nvSpPr>
        <p:spPr bwMode="auto">
          <a:xfrm flipH="1" flipV="1">
            <a:off x="2654300" y="2200275"/>
            <a:ext cx="3348038" cy="8763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5" name="Line 109"/>
          <p:cNvSpPr>
            <a:spLocks noChangeShapeType="1"/>
          </p:cNvSpPr>
          <p:nvPr/>
        </p:nvSpPr>
        <p:spPr bwMode="auto">
          <a:xfrm flipH="1" flipV="1">
            <a:off x="5151438" y="2505075"/>
            <a:ext cx="850900" cy="5715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6" name="Line 110"/>
          <p:cNvSpPr>
            <a:spLocks noChangeShapeType="1"/>
          </p:cNvSpPr>
          <p:nvPr/>
        </p:nvSpPr>
        <p:spPr bwMode="auto">
          <a:xfrm flipH="1">
            <a:off x="4332288" y="1660525"/>
            <a:ext cx="1998662" cy="2603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7" name="Line 111"/>
          <p:cNvSpPr>
            <a:spLocks noChangeShapeType="1"/>
          </p:cNvSpPr>
          <p:nvPr/>
        </p:nvSpPr>
        <p:spPr bwMode="auto">
          <a:xfrm flipH="1">
            <a:off x="5151439" y="1660526"/>
            <a:ext cx="1292225" cy="8175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8" name="Line 112"/>
          <p:cNvSpPr>
            <a:spLocks noChangeShapeType="1"/>
          </p:cNvSpPr>
          <p:nvPr/>
        </p:nvSpPr>
        <p:spPr bwMode="auto">
          <a:xfrm flipH="1">
            <a:off x="6088064" y="2006601"/>
            <a:ext cx="1965325" cy="1069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89" name="Line 113"/>
          <p:cNvSpPr>
            <a:spLocks noChangeShapeType="1"/>
          </p:cNvSpPr>
          <p:nvPr/>
        </p:nvSpPr>
        <p:spPr bwMode="auto">
          <a:xfrm flipV="1">
            <a:off x="5970589" y="3076575"/>
            <a:ext cx="117475" cy="4651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0" name="Line 114"/>
          <p:cNvSpPr>
            <a:spLocks noChangeShapeType="1"/>
          </p:cNvSpPr>
          <p:nvPr/>
        </p:nvSpPr>
        <p:spPr bwMode="auto">
          <a:xfrm flipV="1">
            <a:off x="6088063" y="3576639"/>
            <a:ext cx="698500" cy="5238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1" name="Line 115"/>
          <p:cNvSpPr>
            <a:spLocks noChangeShapeType="1"/>
          </p:cNvSpPr>
          <p:nvPr/>
        </p:nvSpPr>
        <p:spPr bwMode="auto">
          <a:xfrm flipV="1">
            <a:off x="6865939" y="2563813"/>
            <a:ext cx="2498725" cy="9779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2" name="Line 116"/>
          <p:cNvSpPr>
            <a:spLocks noChangeShapeType="1"/>
          </p:cNvSpPr>
          <p:nvPr/>
        </p:nvSpPr>
        <p:spPr bwMode="auto">
          <a:xfrm flipH="1" flipV="1">
            <a:off x="6088063" y="3076575"/>
            <a:ext cx="698500" cy="46513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3" name="Line 117"/>
          <p:cNvSpPr>
            <a:spLocks noChangeShapeType="1"/>
          </p:cNvSpPr>
          <p:nvPr/>
        </p:nvSpPr>
        <p:spPr bwMode="auto">
          <a:xfrm>
            <a:off x="4246563" y="1920875"/>
            <a:ext cx="227012" cy="14795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4" name="Line 118"/>
          <p:cNvSpPr>
            <a:spLocks noChangeShapeType="1"/>
          </p:cNvSpPr>
          <p:nvPr/>
        </p:nvSpPr>
        <p:spPr bwMode="auto">
          <a:xfrm flipH="1" flipV="1">
            <a:off x="4618039" y="3494089"/>
            <a:ext cx="1273175" cy="134937"/>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5" name="Line 119"/>
          <p:cNvSpPr>
            <a:spLocks noChangeShapeType="1"/>
          </p:cNvSpPr>
          <p:nvPr/>
        </p:nvSpPr>
        <p:spPr bwMode="auto">
          <a:xfrm flipH="1">
            <a:off x="4583113" y="3076575"/>
            <a:ext cx="1460500" cy="3238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6" name="Line 120"/>
          <p:cNvSpPr>
            <a:spLocks noChangeShapeType="1"/>
          </p:cNvSpPr>
          <p:nvPr/>
        </p:nvSpPr>
        <p:spPr bwMode="auto">
          <a:xfrm flipH="1">
            <a:off x="4618038" y="1920875"/>
            <a:ext cx="3568700" cy="14795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7" name="Line 121"/>
          <p:cNvSpPr>
            <a:spLocks noChangeShapeType="1"/>
          </p:cNvSpPr>
          <p:nvPr/>
        </p:nvSpPr>
        <p:spPr bwMode="auto">
          <a:xfrm flipH="1">
            <a:off x="4583113" y="1716088"/>
            <a:ext cx="1860550" cy="16621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8" name="Line 122"/>
          <p:cNvSpPr>
            <a:spLocks noChangeShapeType="1"/>
          </p:cNvSpPr>
          <p:nvPr/>
        </p:nvSpPr>
        <p:spPr bwMode="auto">
          <a:xfrm flipH="1" flipV="1">
            <a:off x="4583114" y="3494088"/>
            <a:ext cx="5297487" cy="13065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299" name="Line 123"/>
          <p:cNvSpPr>
            <a:spLocks noChangeShapeType="1"/>
          </p:cNvSpPr>
          <p:nvPr/>
        </p:nvSpPr>
        <p:spPr bwMode="auto">
          <a:xfrm>
            <a:off x="2632076" y="2238376"/>
            <a:ext cx="938213" cy="33940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0" name="Line 124"/>
          <p:cNvSpPr>
            <a:spLocks noChangeShapeType="1"/>
          </p:cNvSpPr>
          <p:nvPr/>
        </p:nvSpPr>
        <p:spPr bwMode="auto">
          <a:xfrm flipH="1" flipV="1">
            <a:off x="4246564" y="1920876"/>
            <a:ext cx="782637" cy="5572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1" name="Line 125"/>
          <p:cNvSpPr>
            <a:spLocks noChangeShapeType="1"/>
          </p:cNvSpPr>
          <p:nvPr/>
        </p:nvSpPr>
        <p:spPr bwMode="auto">
          <a:xfrm flipH="1" flipV="1">
            <a:off x="4246564" y="1920876"/>
            <a:ext cx="1724025" cy="165576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2" name="Line 126"/>
          <p:cNvSpPr>
            <a:spLocks noChangeShapeType="1"/>
          </p:cNvSpPr>
          <p:nvPr/>
        </p:nvSpPr>
        <p:spPr bwMode="auto">
          <a:xfrm flipH="1">
            <a:off x="6088063" y="1660526"/>
            <a:ext cx="355600" cy="134302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3" name="Line 127"/>
          <p:cNvSpPr>
            <a:spLocks noChangeShapeType="1"/>
          </p:cNvSpPr>
          <p:nvPr/>
        </p:nvSpPr>
        <p:spPr bwMode="auto">
          <a:xfrm flipH="1">
            <a:off x="6088063" y="2543176"/>
            <a:ext cx="3224212" cy="4603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4" name="Line 128"/>
          <p:cNvSpPr>
            <a:spLocks noChangeShapeType="1"/>
          </p:cNvSpPr>
          <p:nvPr/>
        </p:nvSpPr>
        <p:spPr bwMode="auto">
          <a:xfrm flipH="1" flipV="1">
            <a:off x="6443664" y="1660525"/>
            <a:ext cx="2784475" cy="88265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5" name="Line 129"/>
          <p:cNvSpPr>
            <a:spLocks noChangeShapeType="1"/>
          </p:cNvSpPr>
          <p:nvPr/>
        </p:nvSpPr>
        <p:spPr bwMode="auto">
          <a:xfrm flipH="1" flipV="1">
            <a:off x="8224838" y="2006601"/>
            <a:ext cx="1003300" cy="557213"/>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6" name="Line 130"/>
          <p:cNvSpPr>
            <a:spLocks noChangeShapeType="1"/>
          </p:cNvSpPr>
          <p:nvPr/>
        </p:nvSpPr>
        <p:spPr bwMode="auto">
          <a:xfrm flipH="1" flipV="1">
            <a:off x="8053388" y="1920875"/>
            <a:ext cx="1408112" cy="1258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7" name="Line 131"/>
          <p:cNvSpPr>
            <a:spLocks noChangeShapeType="1"/>
          </p:cNvSpPr>
          <p:nvPr/>
        </p:nvSpPr>
        <p:spPr bwMode="auto">
          <a:xfrm flipH="1" flipV="1">
            <a:off x="6443664" y="1660526"/>
            <a:ext cx="3494087" cy="30638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8" name="Line 132"/>
          <p:cNvSpPr>
            <a:spLocks noChangeShapeType="1"/>
          </p:cNvSpPr>
          <p:nvPr/>
        </p:nvSpPr>
        <p:spPr bwMode="auto">
          <a:xfrm flipH="1" flipV="1">
            <a:off x="6446838" y="1660525"/>
            <a:ext cx="1244600" cy="21463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09" name="Line 133"/>
          <p:cNvSpPr>
            <a:spLocks noChangeShapeType="1"/>
          </p:cNvSpPr>
          <p:nvPr/>
        </p:nvSpPr>
        <p:spPr bwMode="auto">
          <a:xfrm>
            <a:off x="6088064" y="3076575"/>
            <a:ext cx="3311525" cy="1031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0" name="Line 134"/>
          <p:cNvSpPr>
            <a:spLocks noChangeShapeType="1"/>
          </p:cNvSpPr>
          <p:nvPr/>
        </p:nvSpPr>
        <p:spPr bwMode="auto">
          <a:xfrm>
            <a:off x="6088064" y="3076576"/>
            <a:ext cx="263525" cy="178752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1" name="Line 135"/>
          <p:cNvSpPr>
            <a:spLocks noChangeShapeType="1"/>
          </p:cNvSpPr>
          <p:nvPr/>
        </p:nvSpPr>
        <p:spPr bwMode="auto">
          <a:xfrm>
            <a:off x="3227388" y="2478088"/>
            <a:ext cx="2341562" cy="3325812"/>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2" name="Line 136"/>
          <p:cNvSpPr>
            <a:spLocks noChangeShapeType="1"/>
          </p:cNvSpPr>
          <p:nvPr/>
        </p:nvSpPr>
        <p:spPr bwMode="auto">
          <a:xfrm flipH="1">
            <a:off x="4332288" y="1920875"/>
            <a:ext cx="3721100" cy="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3" name="Line 137"/>
          <p:cNvSpPr>
            <a:spLocks noChangeShapeType="1"/>
          </p:cNvSpPr>
          <p:nvPr/>
        </p:nvSpPr>
        <p:spPr bwMode="auto">
          <a:xfrm flipH="1" flipV="1">
            <a:off x="8186738" y="2006600"/>
            <a:ext cx="1751012" cy="2794000"/>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4" name="Line 138"/>
          <p:cNvSpPr>
            <a:spLocks noChangeShapeType="1"/>
          </p:cNvSpPr>
          <p:nvPr/>
        </p:nvSpPr>
        <p:spPr bwMode="auto">
          <a:xfrm>
            <a:off x="4332288" y="1920875"/>
            <a:ext cx="5067300" cy="1258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5" name="Line 139"/>
          <p:cNvSpPr>
            <a:spLocks noChangeShapeType="1"/>
          </p:cNvSpPr>
          <p:nvPr/>
        </p:nvSpPr>
        <p:spPr bwMode="auto">
          <a:xfrm flipH="1">
            <a:off x="7835900" y="2647950"/>
            <a:ext cx="1392238" cy="2928938"/>
          </a:xfrm>
          <a:prstGeom prst="line">
            <a:avLst/>
          </a:prstGeom>
          <a:noFill/>
          <a:ln w="12700">
            <a:solidFill>
              <a:srgbClr val="808080"/>
            </a:solidFill>
            <a:round/>
            <a:headEnd/>
            <a:tailEnd/>
          </a:ln>
          <a:effectLst/>
        </p:spPr>
        <p:txBody>
          <a:bodyPr wrap="none" anchor="ctr"/>
          <a:lstStyle/>
          <a:p>
            <a:endParaRPr lang="en-GB"/>
          </a:p>
        </p:txBody>
      </p:sp>
      <p:sp>
        <p:nvSpPr>
          <p:cNvPr id="306316" name="Line 140"/>
          <p:cNvSpPr>
            <a:spLocks noChangeShapeType="1"/>
          </p:cNvSpPr>
          <p:nvPr/>
        </p:nvSpPr>
        <p:spPr bwMode="auto">
          <a:xfrm flipV="1">
            <a:off x="2546350" y="2505075"/>
            <a:ext cx="681038" cy="1639888"/>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7" name="Line 141"/>
          <p:cNvSpPr>
            <a:spLocks noChangeShapeType="1"/>
          </p:cNvSpPr>
          <p:nvPr/>
        </p:nvSpPr>
        <p:spPr bwMode="auto">
          <a:xfrm>
            <a:off x="4246564" y="1920876"/>
            <a:ext cx="2105025" cy="2974975"/>
          </a:xfrm>
          <a:prstGeom prst="line">
            <a:avLst/>
          </a:prstGeom>
          <a:noFill/>
          <a:ln w="12700" cap="sq">
            <a:solidFill>
              <a:srgbClr val="808080"/>
            </a:solidFill>
            <a:round/>
            <a:headEnd type="none" w="sm" len="sm"/>
            <a:tailEnd type="none" w="sm" len="sm"/>
          </a:ln>
          <a:effectLst/>
        </p:spPr>
        <p:txBody>
          <a:bodyPr wrap="none"/>
          <a:lstStyle/>
          <a:p>
            <a:endParaRPr lang="en-GB"/>
          </a:p>
        </p:txBody>
      </p:sp>
      <p:sp>
        <p:nvSpPr>
          <p:cNvPr id="306318" name="Line 142"/>
          <p:cNvSpPr>
            <a:spLocks noChangeShapeType="1"/>
          </p:cNvSpPr>
          <p:nvPr/>
        </p:nvSpPr>
        <p:spPr bwMode="auto">
          <a:xfrm>
            <a:off x="6088064" y="3076575"/>
            <a:ext cx="1055687" cy="1201738"/>
          </a:xfrm>
          <a:prstGeom prst="line">
            <a:avLst/>
          </a:prstGeom>
          <a:noFill/>
          <a:ln w="12700">
            <a:solidFill>
              <a:srgbClr val="808080"/>
            </a:solidFill>
            <a:round/>
            <a:headEnd/>
            <a:tailEnd/>
          </a:ln>
          <a:effectLst/>
        </p:spPr>
        <p:txBody>
          <a:bodyPr wrap="none" anchor="ctr"/>
          <a:lstStyle/>
          <a:p>
            <a:endParaRPr lang="en-GB"/>
          </a:p>
        </p:txBody>
      </p:sp>
      <p:sp>
        <p:nvSpPr>
          <p:cNvPr id="306319" name="Line 143"/>
          <p:cNvSpPr>
            <a:spLocks noChangeShapeType="1"/>
          </p:cNvSpPr>
          <p:nvPr/>
        </p:nvSpPr>
        <p:spPr bwMode="auto">
          <a:xfrm flipV="1">
            <a:off x="3646489" y="3076575"/>
            <a:ext cx="2441575" cy="2470150"/>
          </a:xfrm>
          <a:prstGeom prst="line">
            <a:avLst/>
          </a:prstGeom>
          <a:noFill/>
          <a:ln w="12700">
            <a:solidFill>
              <a:srgbClr val="808080"/>
            </a:solidFill>
            <a:round/>
            <a:headEnd/>
            <a:tailEnd/>
          </a:ln>
          <a:effectLst/>
        </p:spPr>
        <p:txBody>
          <a:bodyPr wrap="none" anchor="ctr"/>
          <a:lstStyle/>
          <a:p>
            <a:endParaRPr lang="en-GB"/>
          </a:p>
        </p:txBody>
      </p:sp>
      <p:pic>
        <p:nvPicPr>
          <p:cNvPr id="306207" name="Picture 31" descr="bd21312_"/>
          <p:cNvPicPr>
            <a:picLocks noChangeAspect="1" noChangeArrowheads="1"/>
          </p:cNvPicPr>
          <p:nvPr/>
        </p:nvPicPr>
        <p:blipFill>
          <a:blip r:embed="rId3"/>
          <a:srcRect/>
          <a:stretch>
            <a:fillRect/>
          </a:stretch>
        </p:blipFill>
        <p:spPr bwMode="auto">
          <a:xfrm>
            <a:off x="3494088" y="5546725"/>
            <a:ext cx="171450" cy="171450"/>
          </a:xfrm>
          <a:prstGeom prst="rect">
            <a:avLst/>
          </a:prstGeom>
          <a:noFill/>
        </p:spPr>
      </p:pic>
      <p:pic>
        <p:nvPicPr>
          <p:cNvPr id="306204" name="Picture 28" descr="bd21312_"/>
          <p:cNvPicPr>
            <a:picLocks noChangeAspect="1" noChangeArrowheads="1"/>
          </p:cNvPicPr>
          <p:nvPr/>
        </p:nvPicPr>
        <p:blipFill>
          <a:blip r:embed="rId3"/>
          <a:srcRect/>
          <a:stretch>
            <a:fillRect/>
          </a:stretch>
        </p:blipFill>
        <p:spPr bwMode="auto">
          <a:xfrm>
            <a:off x="3141663" y="2392363"/>
            <a:ext cx="171450" cy="171450"/>
          </a:xfrm>
          <a:prstGeom prst="rect">
            <a:avLst/>
          </a:prstGeom>
          <a:noFill/>
        </p:spPr>
      </p:pic>
      <p:pic>
        <p:nvPicPr>
          <p:cNvPr id="306205" name="Picture 29" descr="bd21312_"/>
          <p:cNvPicPr>
            <a:picLocks noChangeAspect="1" noChangeArrowheads="1"/>
          </p:cNvPicPr>
          <p:nvPr/>
        </p:nvPicPr>
        <p:blipFill>
          <a:blip r:embed="rId3"/>
          <a:srcRect/>
          <a:stretch>
            <a:fillRect/>
          </a:stretch>
        </p:blipFill>
        <p:spPr bwMode="auto">
          <a:xfrm>
            <a:off x="2460625" y="4144963"/>
            <a:ext cx="171450" cy="171450"/>
          </a:xfrm>
          <a:prstGeom prst="rect">
            <a:avLst/>
          </a:prstGeom>
          <a:noFill/>
        </p:spPr>
      </p:pic>
      <p:pic>
        <p:nvPicPr>
          <p:cNvPr id="306206" name="Picture 30" descr="bd21312_"/>
          <p:cNvPicPr>
            <a:picLocks noChangeAspect="1" noChangeArrowheads="1"/>
          </p:cNvPicPr>
          <p:nvPr/>
        </p:nvPicPr>
        <p:blipFill>
          <a:blip r:embed="rId3"/>
          <a:srcRect/>
          <a:stretch>
            <a:fillRect/>
          </a:stretch>
        </p:blipFill>
        <p:spPr bwMode="auto">
          <a:xfrm>
            <a:off x="2017713" y="5211763"/>
            <a:ext cx="171450" cy="171450"/>
          </a:xfrm>
          <a:prstGeom prst="rect">
            <a:avLst/>
          </a:prstGeom>
          <a:noFill/>
        </p:spPr>
      </p:pic>
      <p:pic>
        <p:nvPicPr>
          <p:cNvPr id="306213" name="Picture 37" descr="bd21312_"/>
          <p:cNvPicPr>
            <a:picLocks noChangeAspect="1" noChangeArrowheads="1"/>
          </p:cNvPicPr>
          <p:nvPr/>
        </p:nvPicPr>
        <p:blipFill>
          <a:blip r:embed="rId3"/>
          <a:srcRect/>
          <a:stretch>
            <a:fillRect/>
          </a:stretch>
        </p:blipFill>
        <p:spPr bwMode="auto">
          <a:xfrm>
            <a:off x="2546350" y="2143125"/>
            <a:ext cx="171450" cy="171450"/>
          </a:xfrm>
          <a:prstGeom prst="rect">
            <a:avLst/>
          </a:prstGeom>
          <a:noFill/>
        </p:spPr>
      </p:pic>
      <p:pic>
        <p:nvPicPr>
          <p:cNvPr id="306214" name="Picture 38" descr="bd21312_"/>
          <p:cNvPicPr>
            <a:picLocks noChangeAspect="1" noChangeArrowheads="1"/>
          </p:cNvPicPr>
          <p:nvPr/>
        </p:nvPicPr>
        <p:blipFill>
          <a:blip r:embed="rId3"/>
          <a:srcRect/>
          <a:stretch>
            <a:fillRect/>
          </a:stretch>
        </p:blipFill>
        <p:spPr bwMode="auto">
          <a:xfrm>
            <a:off x="6351588" y="1581150"/>
            <a:ext cx="171450" cy="171450"/>
          </a:xfrm>
          <a:prstGeom prst="rect">
            <a:avLst/>
          </a:prstGeom>
          <a:noFill/>
        </p:spPr>
      </p:pic>
      <p:pic>
        <p:nvPicPr>
          <p:cNvPr id="306215" name="Picture 39" descr="bd21312_"/>
          <p:cNvPicPr>
            <a:picLocks noChangeAspect="1" noChangeArrowheads="1"/>
          </p:cNvPicPr>
          <p:nvPr/>
        </p:nvPicPr>
        <p:blipFill>
          <a:blip r:embed="rId3"/>
          <a:srcRect/>
          <a:stretch>
            <a:fillRect/>
          </a:stretch>
        </p:blipFill>
        <p:spPr bwMode="auto">
          <a:xfrm>
            <a:off x="2017713" y="2990850"/>
            <a:ext cx="171450" cy="171450"/>
          </a:xfrm>
          <a:prstGeom prst="rect">
            <a:avLst/>
          </a:prstGeom>
          <a:noFill/>
        </p:spPr>
      </p:pic>
      <p:pic>
        <p:nvPicPr>
          <p:cNvPr id="306223" name="Picture 47" descr="bd21312_"/>
          <p:cNvPicPr>
            <a:picLocks noChangeAspect="1" noChangeArrowheads="1"/>
          </p:cNvPicPr>
          <p:nvPr/>
        </p:nvPicPr>
        <p:blipFill>
          <a:blip r:embed="rId3"/>
          <a:srcRect/>
          <a:stretch>
            <a:fillRect/>
          </a:stretch>
        </p:blipFill>
        <p:spPr bwMode="auto">
          <a:xfrm>
            <a:off x="6002338" y="2984500"/>
            <a:ext cx="171450" cy="171450"/>
          </a:xfrm>
          <a:prstGeom prst="rect">
            <a:avLst/>
          </a:prstGeom>
          <a:noFill/>
        </p:spPr>
      </p:pic>
      <p:pic>
        <p:nvPicPr>
          <p:cNvPr id="306224" name="Picture 48" descr="bd21312_"/>
          <p:cNvPicPr>
            <a:picLocks noChangeAspect="1" noChangeArrowheads="1"/>
          </p:cNvPicPr>
          <p:nvPr/>
        </p:nvPicPr>
        <p:blipFill>
          <a:blip r:embed="rId3"/>
          <a:srcRect/>
          <a:stretch>
            <a:fillRect/>
          </a:stretch>
        </p:blipFill>
        <p:spPr bwMode="auto">
          <a:xfrm>
            <a:off x="5029200" y="2392363"/>
            <a:ext cx="171450" cy="171450"/>
          </a:xfrm>
          <a:prstGeom prst="rect">
            <a:avLst/>
          </a:prstGeom>
          <a:noFill/>
        </p:spPr>
      </p:pic>
      <p:pic>
        <p:nvPicPr>
          <p:cNvPr id="306226" name="Picture 50" descr="bd21312_"/>
          <p:cNvPicPr>
            <a:picLocks noChangeAspect="1" noChangeArrowheads="1"/>
          </p:cNvPicPr>
          <p:nvPr/>
        </p:nvPicPr>
        <p:blipFill>
          <a:blip r:embed="rId3"/>
          <a:srcRect/>
          <a:stretch>
            <a:fillRect/>
          </a:stretch>
        </p:blipFill>
        <p:spPr bwMode="auto">
          <a:xfrm>
            <a:off x="4160838" y="1835150"/>
            <a:ext cx="171450" cy="171450"/>
          </a:xfrm>
          <a:prstGeom prst="rect">
            <a:avLst/>
          </a:prstGeom>
          <a:noFill/>
        </p:spPr>
      </p:pic>
      <p:pic>
        <p:nvPicPr>
          <p:cNvPr id="306227" name="Picture 51" descr="bd21312_"/>
          <p:cNvPicPr>
            <a:picLocks noChangeAspect="1" noChangeArrowheads="1"/>
          </p:cNvPicPr>
          <p:nvPr/>
        </p:nvPicPr>
        <p:blipFill>
          <a:blip r:embed="rId3"/>
          <a:srcRect/>
          <a:stretch>
            <a:fillRect/>
          </a:stretch>
        </p:blipFill>
        <p:spPr bwMode="auto">
          <a:xfrm>
            <a:off x="3484563" y="3549650"/>
            <a:ext cx="171450" cy="171450"/>
          </a:xfrm>
          <a:prstGeom prst="rect">
            <a:avLst/>
          </a:prstGeom>
          <a:noFill/>
        </p:spPr>
      </p:pic>
      <p:pic>
        <p:nvPicPr>
          <p:cNvPr id="306210" name="Picture 34" descr="bd21312_"/>
          <p:cNvPicPr>
            <a:picLocks noChangeAspect="1" noChangeArrowheads="1"/>
          </p:cNvPicPr>
          <p:nvPr/>
        </p:nvPicPr>
        <p:blipFill>
          <a:blip r:embed="rId3"/>
          <a:srcRect/>
          <a:stretch>
            <a:fillRect/>
          </a:stretch>
        </p:blipFill>
        <p:spPr bwMode="auto">
          <a:xfrm>
            <a:off x="7118350" y="4222750"/>
            <a:ext cx="196850" cy="196850"/>
          </a:xfrm>
          <a:prstGeom prst="rect">
            <a:avLst/>
          </a:prstGeom>
          <a:noFill/>
        </p:spPr>
      </p:pic>
      <p:pic>
        <p:nvPicPr>
          <p:cNvPr id="306216" name="Picture 40" descr="bd21312_"/>
          <p:cNvPicPr>
            <a:picLocks noChangeAspect="1" noChangeArrowheads="1"/>
          </p:cNvPicPr>
          <p:nvPr/>
        </p:nvPicPr>
        <p:blipFill>
          <a:blip r:embed="rId3"/>
          <a:srcRect/>
          <a:stretch>
            <a:fillRect/>
          </a:stretch>
        </p:blipFill>
        <p:spPr bwMode="auto">
          <a:xfrm>
            <a:off x="9399588" y="3148013"/>
            <a:ext cx="171450" cy="171450"/>
          </a:xfrm>
          <a:prstGeom prst="rect">
            <a:avLst/>
          </a:prstGeom>
          <a:noFill/>
        </p:spPr>
      </p:pic>
      <p:pic>
        <p:nvPicPr>
          <p:cNvPr id="306217" name="Picture 41" descr="bd21312_"/>
          <p:cNvPicPr>
            <a:picLocks noChangeAspect="1" noChangeArrowheads="1"/>
          </p:cNvPicPr>
          <p:nvPr/>
        </p:nvPicPr>
        <p:blipFill>
          <a:blip r:embed="rId3"/>
          <a:srcRect/>
          <a:stretch>
            <a:fillRect/>
          </a:stretch>
        </p:blipFill>
        <p:spPr bwMode="auto">
          <a:xfrm>
            <a:off x="6786563" y="3494088"/>
            <a:ext cx="171450" cy="171450"/>
          </a:xfrm>
          <a:prstGeom prst="rect">
            <a:avLst/>
          </a:prstGeom>
          <a:noFill/>
        </p:spPr>
      </p:pic>
      <p:pic>
        <p:nvPicPr>
          <p:cNvPr id="306218" name="Picture 42" descr="bd21312_"/>
          <p:cNvPicPr>
            <a:picLocks noChangeAspect="1" noChangeArrowheads="1"/>
          </p:cNvPicPr>
          <p:nvPr/>
        </p:nvPicPr>
        <p:blipFill>
          <a:blip r:embed="rId3"/>
          <a:srcRect/>
          <a:stretch>
            <a:fillRect/>
          </a:stretch>
        </p:blipFill>
        <p:spPr bwMode="auto">
          <a:xfrm>
            <a:off x="9399588" y="5562600"/>
            <a:ext cx="171450" cy="171450"/>
          </a:xfrm>
          <a:prstGeom prst="rect">
            <a:avLst/>
          </a:prstGeom>
          <a:noFill/>
        </p:spPr>
      </p:pic>
      <p:pic>
        <p:nvPicPr>
          <p:cNvPr id="306222" name="Picture 46" descr="bd21312_"/>
          <p:cNvPicPr>
            <a:picLocks noChangeAspect="1" noChangeArrowheads="1"/>
          </p:cNvPicPr>
          <p:nvPr/>
        </p:nvPicPr>
        <p:blipFill>
          <a:blip r:embed="rId3"/>
          <a:srcRect/>
          <a:stretch>
            <a:fillRect/>
          </a:stretch>
        </p:blipFill>
        <p:spPr bwMode="auto">
          <a:xfrm>
            <a:off x="9228138" y="2478088"/>
            <a:ext cx="171450" cy="171450"/>
          </a:xfrm>
          <a:prstGeom prst="rect">
            <a:avLst/>
          </a:prstGeom>
          <a:noFill/>
        </p:spPr>
      </p:pic>
      <p:pic>
        <p:nvPicPr>
          <p:cNvPr id="306225" name="Picture 49" descr="bd21312_"/>
          <p:cNvPicPr>
            <a:picLocks noChangeAspect="1" noChangeArrowheads="1"/>
          </p:cNvPicPr>
          <p:nvPr/>
        </p:nvPicPr>
        <p:blipFill>
          <a:blip r:embed="rId3"/>
          <a:srcRect/>
          <a:stretch>
            <a:fillRect/>
          </a:stretch>
        </p:blipFill>
        <p:spPr bwMode="auto">
          <a:xfrm>
            <a:off x="8053388" y="1857375"/>
            <a:ext cx="171450" cy="171450"/>
          </a:xfrm>
          <a:prstGeom prst="rect">
            <a:avLst/>
          </a:prstGeom>
          <a:noFill/>
        </p:spPr>
      </p:pic>
      <p:pic>
        <p:nvPicPr>
          <p:cNvPr id="306230" name="Picture 54" descr="bd21312_"/>
          <p:cNvPicPr>
            <a:picLocks noChangeAspect="1" noChangeArrowheads="1"/>
          </p:cNvPicPr>
          <p:nvPr/>
        </p:nvPicPr>
        <p:blipFill>
          <a:blip r:embed="rId3"/>
          <a:srcRect/>
          <a:stretch>
            <a:fillRect/>
          </a:stretch>
        </p:blipFill>
        <p:spPr bwMode="auto">
          <a:xfrm>
            <a:off x="7591425" y="3746500"/>
            <a:ext cx="196850" cy="196850"/>
          </a:xfrm>
          <a:prstGeom prst="rect">
            <a:avLst/>
          </a:prstGeom>
          <a:noFill/>
        </p:spPr>
      </p:pic>
      <p:pic>
        <p:nvPicPr>
          <p:cNvPr id="306232" name="Picture 56" descr="bd21312_"/>
          <p:cNvPicPr>
            <a:picLocks noChangeAspect="1" noChangeArrowheads="1"/>
          </p:cNvPicPr>
          <p:nvPr/>
        </p:nvPicPr>
        <p:blipFill>
          <a:blip r:embed="rId3"/>
          <a:srcRect/>
          <a:stretch>
            <a:fillRect/>
          </a:stretch>
        </p:blipFill>
        <p:spPr bwMode="auto">
          <a:xfrm>
            <a:off x="9880600" y="4724400"/>
            <a:ext cx="171450" cy="171450"/>
          </a:xfrm>
          <a:prstGeom prst="rect">
            <a:avLst/>
          </a:prstGeom>
          <a:noFill/>
        </p:spPr>
      </p:pic>
      <p:pic>
        <p:nvPicPr>
          <p:cNvPr id="306231" name="Picture 55" descr="bd21312_"/>
          <p:cNvPicPr>
            <a:picLocks noChangeAspect="1" noChangeArrowheads="1"/>
          </p:cNvPicPr>
          <p:nvPr/>
        </p:nvPicPr>
        <p:blipFill>
          <a:blip r:embed="rId3"/>
          <a:srcRect/>
          <a:stretch>
            <a:fillRect/>
          </a:stretch>
        </p:blipFill>
        <p:spPr bwMode="auto">
          <a:xfrm>
            <a:off x="7702550" y="5576888"/>
            <a:ext cx="171450" cy="171450"/>
          </a:xfrm>
          <a:prstGeom prst="rect">
            <a:avLst/>
          </a:prstGeom>
          <a:noFill/>
        </p:spPr>
      </p:pic>
      <p:pic>
        <p:nvPicPr>
          <p:cNvPr id="306209" name="Picture 33" descr="bd21312_"/>
          <p:cNvPicPr>
            <a:picLocks noChangeAspect="1" noChangeArrowheads="1"/>
          </p:cNvPicPr>
          <p:nvPr/>
        </p:nvPicPr>
        <p:blipFill>
          <a:blip r:embed="rId3"/>
          <a:srcRect/>
          <a:stretch>
            <a:fillRect/>
          </a:stretch>
        </p:blipFill>
        <p:spPr bwMode="auto">
          <a:xfrm>
            <a:off x="5568950" y="5803900"/>
            <a:ext cx="171450" cy="171450"/>
          </a:xfrm>
          <a:prstGeom prst="rect">
            <a:avLst/>
          </a:prstGeom>
          <a:noFill/>
        </p:spPr>
      </p:pic>
      <p:pic>
        <p:nvPicPr>
          <p:cNvPr id="306233" name="Picture 57" descr="bd21312_"/>
          <p:cNvPicPr>
            <a:picLocks noChangeAspect="1" noChangeArrowheads="1"/>
          </p:cNvPicPr>
          <p:nvPr/>
        </p:nvPicPr>
        <p:blipFill>
          <a:blip r:embed="rId3"/>
          <a:srcRect/>
          <a:stretch>
            <a:fillRect/>
          </a:stretch>
        </p:blipFill>
        <p:spPr bwMode="auto">
          <a:xfrm>
            <a:off x="6319838" y="4895850"/>
            <a:ext cx="171450" cy="171450"/>
          </a:xfrm>
          <a:prstGeom prst="rect">
            <a:avLst/>
          </a:prstGeom>
          <a:noFill/>
        </p:spPr>
      </p:pic>
      <p:pic>
        <p:nvPicPr>
          <p:cNvPr id="306211" name="Picture 35" descr="bd21312_"/>
          <p:cNvPicPr>
            <a:picLocks noChangeAspect="1" noChangeArrowheads="1"/>
          </p:cNvPicPr>
          <p:nvPr/>
        </p:nvPicPr>
        <p:blipFill>
          <a:blip r:embed="rId3"/>
          <a:srcRect/>
          <a:stretch>
            <a:fillRect/>
          </a:stretch>
        </p:blipFill>
        <p:spPr bwMode="auto">
          <a:xfrm>
            <a:off x="5891213" y="3549650"/>
            <a:ext cx="196850" cy="196850"/>
          </a:xfrm>
          <a:prstGeom prst="rect">
            <a:avLst/>
          </a:prstGeom>
          <a:noFill/>
        </p:spPr>
      </p:pic>
      <p:pic>
        <p:nvPicPr>
          <p:cNvPr id="306228" name="Picture 52" descr="bd21312_"/>
          <p:cNvPicPr>
            <a:picLocks noChangeAspect="1" noChangeArrowheads="1"/>
          </p:cNvPicPr>
          <p:nvPr/>
        </p:nvPicPr>
        <p:blipFill>
          <a:blip r:embed="rId3"/>
          <a:srcRect/>
          <a:stretch>
            <a:fillRect/>
          </a:stretch>
        </p:blipFill>
        <p:spPr bwMode="auto">
          <a:xfrm>
            <a:off x="4446588" y="3378200"/>
            <a:ext cx="171450" cy="171450"/>
          </a:xfrm>
          <a:prstGeom prst="rect">
            <a:avLst/>
          </a:prstGeom>
          <a:noFill/>
        </p:spPr>
      </p:pic>
      <p:sp>
        <p:nvSpPr>
          <p:cNvPr id="306183" name="Rectangle 7"/>
          <p:cNvSpPr>
            <a:spLocks noChangeArrowheads="1"/>
          </p:cNvSpPr>
          <p:nvPr/>
        </p:nvSpPr>
        <p:spPr bwMode="auto">
          <a:xfrm>
            <a:off x="4773614" y="5889625"/>
            <a:ext cx="1673225"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Mental Health</a:t>
            </a:r>
          </a:p>
        </p:txBody>
      </p:sp>
      <p:sp>
        <p:nvSpPr>
          <p:cNvPr id="306184" name="Rectangle 8"/>
          <p:cNvSpPr>
            <a:spLocks noChangeArrowheads="1"/>
          </p:cNvSpPr>
          <p:nvPr/>
        </p:nvSpPr>
        <p:spPr bwMode="auto">
          <a:xfrm>
            <a:off x="2982913" y="5632450"/>
            <a:ext cx="16002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Drug Treatment</a:t>
            </a:r>
          </a:p>
        </p:txBody>
      </p:sp>
      <p:sp>
        <p:nvSpPr>
          <p:cNvPr id="306186" name="Rectangle 10"/>
          <p:cNvSpPr>
            <a:spLocks noChangeArrowheads="1"/>
          </p:cNvSpPr>
          <p:nvPr/>
        </p:nvSpPr>
        <p:spPr bwMode="auto">
          <a:xfrm>
            <a:off x="3398838" y="4467226"/>
            <a:ext cx="1752600" cy="3968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4D4D4D"/>
                </a:solidFill>
                <a:latin typeface="Arial" charset="0"/>
              </a:rPr>
              <a:t>Civic Groups</a:t>
            </a:r>
          </a:p>
        </p:txBody>
      </p:sp>
      <p:sp>
        <p:nvSpPr>
          <p:cNvPr id="306187" name="Rectangle 11"/>
          <p:cNvSpPr>
            <a:spLocks noChangeArrowheads="1"/>
          </p:cNvSpPr>
          <p:nvPr/>
        </p:nvSpPr>
        <p:spPr bwMode="auto">
          <a:xfrm>
            <a:off x="1725614" y="437515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CHCs</a:t>
            </a:r>
          </a:p>
        </p:txBody>
      </p:sp>
      <p:sp>
        <p:nvSpPr>
          <p:cNvPr id="306188" name="Rectangle 12"/>
          <p:cNvSpPr>
            <a:spLocks noChangeArrowheads="1"/>
          </p:cNvSpPr>
          <p:nvPr/>
        </p:nvSpPr>
        <p:spPr bwMode="auto">
          <a:xfrm>
            <a:off x="1570039" y="5486400"/>
            <a:ext cx="1417637"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Laboratory Facilities</a:t>
            </a:r>
          </a:p>
        </p:txBody>
      </p:sp>
      <p:sp>
        <p:nvSpPr>
          <p:cNvPr id="306189" name="Rectangle 13"/>
          <p:cNvSpPr>
            <a:spLocks noChangeArrowheads="1"/>
          </p:cNvSpPr>
          <p:nvPr/>
        </p:nvSpPr>
        <p:spPr bwMode="auto">
          <a:xfrm>
            <a:off x="2460626" y="259080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Hospitals</a:t>
            </a:r>
          </a:p>
        </p:txBody>
      </p:sp>
      <p:sp>
        <p:nvSpPr>
          <p:cNvPr id="306190" name="Rectangle 14"/>
          <p:cNvSpPr>
            <a:spLocks noChangeArrowheads="1"/>
          </p:cNvSpPr>
          <p:nvPr/>
        </p:nvSpPr>
        <p:spPr bwMode="auto">
          <a:xfrm>
            <a:off x="1524001" y="1920876"/>
            <a:ext cx="1463675" cy="705321"/>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Emergency</a:t>
            </a:r>
            <a:endParaRPr lang="en-US" sz="2000" dirty="0">
              <a:solidFill>
                <a:srgbClr val="4D4D4D"/>
              </a:solidFill>
              <a:latin typeface="Arial" charset="0"/>
            </a:endParaRPr>
          </a:p>
        </p:txBody>
      </p:sp>
      <p:sp>
        <p:nvSpPr>
          <p:cNvPr id="306194" name="Rectangle 18"/>
          <p:cNvSpPr>
            <a:spLocks noChangeArrowheads="1"/>
          </p:cNvSpPr>
          <p:nvPr/>
        </p:nvSpPr>
        <p:spPr bwMode="auto">
          <a:xfrm>
            <a:off x="5654675" y="5011738"/>
            <a:ext cx="1671638"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Local </a:t>
            </a:r>
            <a:r>
              <a:rPr lang="en-US" sz="2000" dirty="0">
                <a:solidFill>
                  <a:srgbClr val="4D4D4D"/>
                </a:solidFill>
                <a:latin typeface="Arial" charset="0"/>
              </a:rPr>
              <a:t>Health</a:t>
            </a:r>
          </a:p>
        </p:txBody>
      </p:sp>
      <p:sp>
        <p:nvSpPr>
          <p:cNvPr id="306196" name="Rectangle 20"/>
          <p:cNvSpPr>
            <a:spLocks noChangeArrowheads="1"/>
          </p:cNvSpPr>
          <p:nvPr/>
        </p:nvSpPr>
        <p:spPr bwMode="auto">
          <a:xfrm>
            <a:off x="3009901" y="1660525"/>
            <a:ext cx="146367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Police</a:t>
            </a:r>
          </a:p>
        </p:txBody>
      </p:sp>
      <p:sp>
        <p:nvSpPr>
          <p:cNvPr id="306197" name="Rectangle 21"/>
          <p:cNvSpPr>
            <a:spLocks noChangeArrowheads="1"/>
          </p:cNvSpPr>
          <p:nvPr/>
        </p:nvSpPr>
        <p:spPr bwMode="auto">
          <a:xfrm>
            <a:off x="9631363" y="4840288"/>
            <a:ext cx="1162050"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Fire</a:t>
            </a:r>
          </a:p>
        </p:txBody>
      </p:sp>
      <p:sp>
        <p:nvSpPr>
          <p:cNvPr id="306199" name="Rectangle 23"/>
          <p:cNvSpPr>
            <a:spLocks noChangeArrowheads="1"/>
          </p:cNvSpPr>
          <p:nvPr/>
        </p:nvSpPr>
        <p:spPr bwMode="auto">
          <a:xfrm>
            <a:off x="6330951" y="3148013"/>
            <a:ext cx="146367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Jails</a:t>
            </a:r>
          </a:p>
        </p:txBody>
      </p:sp>
      <p:sp>
        <p:nvSpPr>
          <p:cNvPr id="306212" name="Text Box 36"/>
          <p:cNvSpPr txBox="1">
            <a:spLocks noChangeArrowheads="1"/>
          </p:cNvSpPr>
          <p:nvPr/>
        </p:nvSpPr>
        <p:spPr bwMode="auto">
          <a:xfrm>
            <a:off x="8940801" y="5748339"/>
            <a:ext cx="1681163" cy="701675"/>
          </a:xfrm>
          <a:prstGeom prst="rect">
            <a:avLst/>
          </a:prstGeom>
          <a:noFill/>
          <a:ln w="12700" cap="sq">
            <a:noFill/>
            <a:miter lim="800000"/>
            <a:headEnd type="none" w="sm" len="sm"/>
            <a:tailEnd type="none" w="sm" len="sm"/>
          </a:ln>
          <a:effectLst/>
        </p:spPr>
        <p:txBody>
          <a:bodyPr wrap="none">
            <a:spAutoFit/>
          </a:bodyPr>
          <a:lstStyle/>
          <a:p>
            <a:r>
              <a:rPr lang="en-US" sz="2000">
                <a:solidFill>
                  <a:srgbClr val="4D4D4D"/>
                </a:solidFill>
                <a:latin typeface="Arial" charset="0"/>
              </a:rPr>
              <a:t>Economic </a:t>
            </a:r>
            <a:br>
              <a:rPr lang="en-US" sz="2000">
                <a:solidFill>
                  <a:srgbClr val="4D4D4D"/>
                </a:solidFill>
                <a:latin typeface="Arial" charset="0"/>
              </a:rPr>
            </a:br>
            <a:r>
              <a:rPr lang="en-US" sz="2000">
                <a:solidFill>
                  <a:srgbClr val="4D4D4D"/>
                </a:solidFill>
                <a:latin typeface="Arial" charset="0"/>
              </a:rPr>
              <a:t>Development</a:t>
            </a:r>
          </a:p>
        </p:txBody>
      </p:sp>
      <p:sp>
        <p:nvSpPr>
          <p:cNvPr id="306219" name="Text Box 43"/>
          <p:cNvSpPr txBox="1">
            <a:spLocks noChangeArrowheads="1"/>
          </p:cNvSpPr>
          <p:nvPr/>
        </p:nvSpPr>
        <p:spPr bwMode="auto">
          <a:xfrm>
            <a:off x="1595438" y="3179764"/>
            <a:ext cx="1058862" cy="396875"/>
          </a:xfrm>
          <a:prstGeom prst="rect">
            <a:avLst/>
          </a:prstGeom>
          <a:noFill/>
          <a:ln w="12700" cap="sq">
            <a:noFill/>
            <a:miter lim="800000"/>
            <a:headEnd type="none" w="sm" len="sm"/>
            <a:tailEnd type="none" w="sm" len="sm"/>
          </a:ln>
          <a:effectLst/>
        </p:spPr>
        <p:txBody>
          <a:bodyPr wrap="none">
            <a:spAutoFit/>
          </a:bodyPr>
          <a:lstStyle/>
          <a:p>
            <a:r>
              <a:rPr lang="en-US" sz="2000">
                <a:solidFill>
                  <a:srgbClr val="4D4D4D"/>
                </a:solidFill>
                <a:latin typeface="Arial" charset="0"/>
              </a:rPr>
              <a:t>Doctors</a:t>
            </a:r>
          </a:p>
        </p:txBody>
      </p:sp>
      <p:sp>
        <p:nvSpPr>
          <p:cNvPr id="306229" name="Text Box 53"/>
          <p:cNvSpPr txBox="1">
            <a:spLocks noChangeArrowheads="1"/>
          </p:cNvSpPr>
          <p:nvPr/>
        </p:nvSpPr>
        <p:spPr bwMode="auto">
          <a:xfrm>
            <a:off x="7143750" y="5734050"/>
            <a:ext cx="1384300" cy="6771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a:solidFill>
                  <a:srgbClr val="4D4D4D"/>
                </a:solidFill>
                <a:latin typeface="Arial" charset="0"/>
              </a:rPr>
              <a:t>Employers</a:t>
            </a:r>
          </a:p>
          <a:p>
            <a:endParaRPr lang="en-US"/>
          </a:p>
        </p:txBody>
      </p:sp>
      <p:sp>
        <p:nvSpPr>
          <p:cNvPr id="306193" name="Rectangle 17"/>
          <p:cNvSpPr>
            <a:spLocks noChangeArrowheads="1"/>
          </p:cNvSpPr>
          <p:nvPr/>
        </p:nvSpPr>
        <p:spPr bwMode="auto">
          <a:xfrm>
            <a:off x="5200650" y="3721100"/>
            <a:ext cx="1671638"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Elected Officials</a:t>
            </a:r>
          </a:p>
        </p:txBody>
      </p:sp>
      <p:sp>
        <p:nvSpPr>
          <p:cNvPr id="306179" name="Rectangle 3"/>
          <p:cNvSpPr>
            <a:spLocks noChangeArrowheads="1"/>
          </p:cNvSpPr>
          <p:nvPr/>
        </p:nvSpPr>
        <p:spPr bwMode="auto">
          <a:xfrm>
            <a:off x="4583114" y="2006600"/>
            <a:ext cx="1671637"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dirty="0">
                <a:solidFill>
                  <a:srgbClr val="4D4D4D"/>
                </a:solidFill>
                <a:latin typeface="Arial" charset="0"/>
              </a:rPr>
              <a:t>Airports</a:t>
            </a:r>
            <a:endParaRPr lang="en-US" sz="2000" dirty="0">
              <a:solidFill>
                <a:srgbClr val="4D4D4D"/>
              </a:solidFill>
              <a:latin typeface="Arial" charset="0"/>
            </a:endParaRPr>
          </a:p>
        </p:txBody>
      </p:sp>
      <p:sp>
        <p:nvSpPr>
          <p:cNvPr id="306180" name="Rectangle 4"/>
          <p:cNvSpPr>
            <a:spLocks noChangeArrowheads="1"/>
          </p:cNvSpPr>
          <p:nvPr/>
        </p:nvSpPr>
        <p:spPr bwMode="auto">
          <a:xfrm>
            <a:off x="8566150" y="3003551"/>
            <a:ext cx="833438" cy="396875"/>
          </a:xfrm>
          <a:prstGeom prst="rect">
            <a:avLst/>
          </a:prstGeom>
          <a:noFill/>
          <a:ln w="9525">
            <a:noFill/>
            <a:miter lim="800000"/>
            <a:headEnd/>
            <a:tailEnd/>
          </a:ln>
          <a:effectLst/>
        </p:spPr>
        <p:txBody>
          <a:bodyPr wrap="none">
            <a:spAutoFit/>
          </a:bodyPr>
          <a:lstStyle/>
          <a:p>
            <a:r>
              <a:rPr lang="en-US" sz="2000">
                <a:solidFill>
                  <a:srgbClr val="4D4D4D"/>
                </a:solidFill>
                <a:latin typeface="Arial" charset="0"/>
              </a:rPr>
              <a:t>Parks</a:t>
            </a:r>
          </a:p>
        </p:txBody>
      </p:sp>
      <p:sp>
        <p:nvSpPr>
          <p:cNvPr id="306181" name="Rectangle 5"/>
          <p:cNvSpPr>
            <a:spLocks noChangeArrowheads="1"/>
          </p:cNvSpPr>
          <p:nvPr/>
        </p:nvSpPr>
        <p:spPr bwMode="auto">
          <a:xfrm>
            <a:off x="7691439" y="3721100"/>
            <a:ext cx="1673225" cy="3937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Mass Transit</a:t>
            </a:r>
          </a:p>
        </p:txBody>
      </p:sp>
      <p:sp>
        <p:nvSpPr>
          <p:cNvPr id="306191" name="Rectangle 15"/>
          <p:cNvSpPr>
            <a:spLocks noChangeArrowheads="1"/>
          </p:cNvSpPr>
          <p:nvPr/>
        </p:nvSpPr>
        <p:spPr bwMode="auto">
          <a:xfrm>
            <a:off x="5200650" y="2305050"/>
            <a:ext cx="22987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Health Department</a:t>
            </a:r>
          </a:p>
        </p:txBody>
      </p:sp>
      <p:sp>
        <p:nvSpPr>
          <p:cNvPr id="306200" name="Rectangle 24"/>
          <p:cNvSpPr>
            <a:spLocks noChangeArrowheads="1"/>
          </p:cNvSpPr>
          <p:nvPr/>
        </p:nvSpPr>
        <p:spPr bwMode="auto">
          <a:xfrm>
            <a:off x="6946900" y="4313238"/>
            <a:ext cx="1905000" cy="698500"/>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sz="2000">
                <a:solidFill>
                  <a:srgbClr val="4D4D4D"/>
                </a:solidFill>
                <a:latin typeface="Arial" charset="0"/>
              </a:rPr>
              <a:t>Environmental Health</a:t>
            </a:r>
          </a:p>
        </p:txBody>
      </p:sp>
      <p:sp>
        <p:nvSpPr>
          <p:cNvPr id="306202" name="Text Box 26"/>
          <p:cNvSpPr txBox="1">
            <a:spLocks noChangeArrowheads="1"/>
          </p:cNvSpPr>
          <p:nvPr/>
        </p:nvSpPr>
        <p:spPr bwMode="auto">
          <a:xfrm>
            <a:off x="8186739" y="1581151"/>
            <a:ext cx="1506537" cy="98488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a:solidFill>
                  <a:srgbClr val="4D4D4D"/>
                </a:solidFill>
                <a:latin typeface="Arial" charset="0"/>
              </a:rPr>
              <a:t>Community Centers</a:t>
            </a:r>
          </a:p>
          <a:p>
            <a:endParaRPr lang="en-US"/>
          </a:p>
        </p:txBody>
      </p:sp>
      <p:sp>
        <p:nvSpPr>
          <p:cNvPr id="306203" name="Text Box 27"/>
          <p:cNvSpPr txBox="1">
            <a:spLocks noChangeArrowheads="1"/>
          </p:cNvSpPr>
          <p:nvPr/>
        </p:nvSpPr>
        <p:spPr bwMode="auto">
          <a:xfrm>
            <a:off x="7391401" y="2359026"/>
            <a:ext cx="1666875" cy="396875"/>
          </a:xfrm>
          <a:prstGeom prst="rect">
            <a:avLst/>
          </a:prstGeom>
          <a:noFill/>
          <a:ln w="12700" cap="sq">
            <a:noFill/>
            <a:miter lim="800000"/>
            <a:headEnd type="none" w="sm" len="sm"/>
            <a:tailEnd type="none" w="sm" len="sm"/>
          </a:ln>
          <a:effectLst/>
        </p:spPr>
        <p:txBody>
          <a:bodyPr>
            <a:spAutoFit/>
          </a:bodyPr>
          <a:lstStyle/>
          <a:p>
            <a:r>
              <a:rPr lang="en-US" sz="2000">
                <a:solidFill>
                  <a:srgbClr val="4D4D4D"/>
                </a:solidFill>
                <a:latin typeface="Arial" charset="0"/>
              </a:rPr>
              <a:t>Home Health</a:t>
            </a:r>
          </a:p>
        </p:txBody>
      </p:sp>
      <p:sp>
        <p:nvSpPr>
          <p:cNvPr id="306221" name="Text Box 45"/>
          <p:cNvSpPr txBox="1">
            <a:spLocks noChangeArrowheads="1"/>
          </p:cNvSpPr>
          <p:nvPr/>
        </p:nvSpPr>
        <p:spPr bwMode="auto">
          <a:xfrm>
            <a:off x="6523039" y="1476375"/>
            <a:ext cx="1271587" cy="67710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2000" dirty="0">
                <a:solidFill>
                  <a:srgbClr val="4D4D4D"/>
                </a:solidFill>
                <a:latin typeface="Arial" charset="0"/>
              </a:rPr>
              <a:t>Mosques</a:t>
            </a:r>
            <a:endParaRPr lang="en-US" sz="2000" dirty="0">
              <a:solidFill>
                <a:srgbClr val="4D4D4D"/>
              </a:solidFill>
              <a:latin typeface="Arial" charset="0"/>
            </a:endParaRPr>
          </a:p>
          <a:p>
            <a:endParaRPr lang="en-US" dirty="0"/>
          </a:p>
        </p:txBody>
      </p:sp>
      <p:sp>
        <p:nvSpPr>
          <p:cNvPr id="143" name="Slide Number Placeholder 142"/>
          <p:cNvSpPr>
            <a:spLocks noGrp="1"/>
          </p:cNvSpPr>
          <p:nvPr>
            <p:ph type="sldNum" sz="quarter" idx="12"/>
          </p:nvPr>
        </p:nvSpPr>
        <p:spPr/>
        <p:txBody>
          <a:bodyPr/>
          <a:lstStyle/>
          <a:p>
            <a:fld id="{4F925D94-CA64-476B-81ED-3418A858162E}" type="slidenum">
              <a:rPr lang="en-US" smtClean="0"/>
              <a:pPr/>
              <a:t>26</a:t>
            </a:fld>
            <a:endParaRPr lang="en-US"/>
          </a:p>
        </p:txBody>
      </p:sp>
    </p:spTree>
    <p:extLst>
      <p:ext uri="{BB962C8B-B14F-4D97-AF65-F5344CB8AC3E}">
        <p14:creationId xmlns:p14="http://schemas.microsoft.com/office/powerpoint/2010/main" val="4130992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2006" y="662932"/>
            <a:ext cx="8249713" cy="584775"/>
          </a:xfrm>
          <a:prstGeom prst="rect">
            <a:avLst/>
          </a:prstGeom>
          <a:noFill/>
          <a:ln w="19050">
            <a:noFill/>
          </a:ln>
        </p:spPr>
        <p:txBody>
          <a:bodyPr wrap="square" rtlCol="0">
            <a:spAutoFit/>
          </a:bodyPr>
          <a:lstStyle/>
          <a:p>
            <a:pPr algn="ctr"/>
            <a:r>
              <a:rPr lang="en-US" sz="3200" dirty="0"/>
              <a:t>Three Core Functions of Public Health</a:t>
            </a:r>
            <a:endParaRPr lang="en-US" sz="3000" dirty="0">
              <a:solidFill>
                <a:srgbClr val="0039A6"/>
              </a:solidFill>
              <a:latin typeface="Century Gothic" panose="020B0502020202020204" pitchFamily="34" charset="0"/>
            </a:endParaRPr>
          </a:p>
        </p:txBody>
      </p:sp>
      <p:grpSp>
        <p:nvGrpSpPr>
          <p:cNvPr id="2" name="Group 1"/>
          <p:cNvGrpSpPr/>
          <p:nvPr/>
        </p:nvGrpSpPr>
        <p:grpSpPr>
          <a:xfrm>
            <a:off x="1985441" y="1515725"/>
            <a:ext cx="2721593" cy="762000"/>
            <a:chOff x="461440" y="1515725"/>
            <a:chExt cx="2721593" cy="762000"/>
          </a:xfrm>
        </p:grpSpPr>
        <p:sp>
          <p:nvSpPr>
            <p:cNvPr id="18" name="Rectangle 17"/>
            <p:cNvSpPr/>
            <p:nvPr/>
          </p:nvSpPr>
          <p:spPr bwMode="auto">
            <a:xfrm>
              <a:off x="461440" y="1515725"/>
              <a:ext cx="2721593" cy="762000"/>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FFC000"/>
                </a:solidFill>
                <a:latin typeface="Tahoma" pitchFamily="34" charset="0"/>
              </a:endParaRPr>
            </a:p>
          </p:txBody>
        </p:sp>
        <p:sp>
          <p:nvSpPr>
            <p:cNvPr id="19" name="TextBox 18"/>
            <p:cNvSpPr txBox="1"/>
            <p:nvPr/>
          </p:nvSpPr>
          <p:spPr>
            <a:xfrm>
              <a:off x="685800" y="1686580"/>
              <a:ext cx="2362200" cy="461665"/>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Assessment</a:t>
              </a:r>
              <a:endParaRPr lang="en-US" sz="2400" dirty="0">
                <a:solidFill>
                  <a:schemeClr val="bg1"/>
                </a:solidFill>
                <a:latin typeface="Century Gothic" panose="020B0502020202020204" pitchFamily="34" charset="0"/>
              </a:endParaRPr>
            </a:p>
          </p:txBody>
        </p:sp>
      </p:grpSp>
      <p:grpSp>
        <p:nvGrpSpPr>
          <p:cNvPr id="4" name="Group 3"/>
          <p:cNvGrpSpPr/>
          <p:nvPr/>
        </p:nvGrpSpPr>
        <p:grpSpPr>
          <a:xfrm>
            <a:off x="2052188" y="4038231"/>
            <a:ext cx="2721593" cy="762000"/>
            <a:chOff x="528187" y="4038600"/>
            <a:chExt cx="2721593" cy="762000"/>
          </a:xfrm>
          <a:solidFill>
            <a:srgbClr val="FF66FF"/>
          </a:solidFill>
        </p:grpSpPr>
        <p:sp>
          <p:nvSpPr>
            <p:cNvPr id="25" name="Rectangle 24"/>
            <p:cNvSpPr/>
            <p:nvPr/>
          </p:nvSpPr>
          <p:spPr bwMode="auto">
            <a:xfrm>
              <a:off x="528187" y="4038600"/>
              <a:ext cx="2721593" cy="762000"/>
            </a:xfrm>
            <a:prstGeom prst="rect">
              <a:avLst/>
            </a:prstGeom>
            <a:grp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sp>
          <p:nvSpPr>
            <p:cNvPr id="26" name="TextBox 25"/>
            <p:cNvSpPr txBox="1"/>
            <p:nvPr/>
          </p:nvSpPr>
          <p:spPr>
            <a:xfrm>
              <a:off x="756310" y="4157990"/>
              <a:ext cx="2362200" cy="461665"/>
            </a:xfrm>
            <a:prstGeom prst="rect">
              <a:avLst/>
            </a:prstGeom>
            <a:grpFill/>
          </p:spPr>
          <p:txBody>
            <a:bodyPr wrap="square" rtlCol="0">
              <a:spAutoFit/>
            </a:bodyPr>
            <a:lstStyle/>
            <a:p>
              <a:pPr algn="ctr"/>
              <a:r>
                <a:rPr lang="en-US" sz="2400" dirty="0">
                  <a:solidFill>
                    <a:schemeClr val="bg1"/>
                  </a:solidFill>
                  <a:latin typeface="Century Gothic" panose="020B0502020202020204" pitchFamily="34" charset="0"/>
                </a:rPr>
                <a:t>Assurance</a:t>
              </a:r>
              <a:endParaRPr lang="en-US" sz="2400" dirty="0">
                <a:solidFill>
                  <a:schemeClr val="bg1"/>
                </a:solidFill>
                <a:latin typeface="Century Gothic" panose="020B0502020202020204" pitchFamily="34" charset="0"/>
              </a:endParaRPr>
            </a:p>
          </p:txBody>
        </p:sp>
      </p:grpSp>
      <p:sp>
        <p:nvSpPr>
          <p:cNvPr id="24" name="TextBox 23"/>
          <p:cNvSpPr txBox="1"/>
          <p:nvPr/>
        </p:nvSpPr>
        <p:spPr>
          <a:xfrm>
            <a:off x="2002006" y="2826055"/>
            <a:ext cx="2771775" cy="461665"/>
          </a:xfrm>
          <a:prstGeom prst="rect">
            <a:avLst/>
          </a:prstGeom>
          <a:solidFill>
            <a:srgbClr val="808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sz="2400" dirty="0">
              <a:solidFill>
                <a:schemeClr val="bg1"/>
              </a:solidFill>
              <a:latin typeface="Century Gothic" panose="020B0502020202020204" pitchFamily="34" charset="0"/>
            </a:endParaRPr>
          </a:p>
        </p:txBody>
      </p:sp>
      <p:sp>
        <p:nvSpPr>
          <p:cNvPr id="27" name="TextBox 26"/>
          <p:cNvSpPr txBox="1"/>
          <p:nvPr/>
        </p:nvSpPr>
        <p:spPr>
          <a:xfrm>
            <a:off x="5931087" y="1370551"/>
            <a:ext cx="5988769" cy="1323439"/>
          </a:xfrm>
          <a:prstGeom prst="rect">
            <a:avLst/>
          </a:prstGeom>
          <a:noFill/>
        </p:spPr>
        <p:txBody>
          <a:bodyPr wrap="square" rtlCol="0">
            <a:spAutoFit/>
          </a:bodyPr>
          <a:lstStyle/>
          <a:p>
            <a:pPr>
              <a:buClr>
                <a:schemeClr val="accent4">
                  <a:lumMod val="75000"/>
                </a:schemeClr>
              </a:buClr>
            </a:pPr>
            <a:r>
              <a:rPr lang="en-US" sz="2000" b="1" dirty="0">
                <a:solidFill>
                  <a:schemeClr val="accent1">
                    <a:lumMod val="75000"/>
                  </a:schemeClr>
                </a:solidFill>
                <a:latin typeface="Century Gothic" panose="020B0502020202020204" pitchFamily="34" charset="0"/>
              </a:rPr>
              <a:t>Systematically collect, analyze, and make available information on healthy </a:t>
            </a:r>
            <a:r>
              <a:rPr lang="en-US" sz="2000" b="1" dirty="0" smtClean="0">
                <a:solidFill>
                  <a:schemeClr val="accent1">
                    <a:lumMod val="75000"/>
                  </a:schemeClr>
                </a:solidFill>
                <a:latin typeface="Century Gothic" panose="020B0502020202020204" pitchFamily="34" charset="0"/>
              </a:rPr>
              <a:t>communities and </a:t>
            </a:r>
            <a:r>
              <a:rPr lang="en-GB" sz="2000" b="1" dirty="0">
                <a:solidFill>
                  <a:schemeClr val="accent1">
                    <a:lumMod val="75000"/>
                  </a:schemeClr>
                </a:solidFill>
                <a:latin typeface="Century Gothic" panose="020B0502020202020204" pitchFamily="34" charset="0"/>
              </a:rPr>
              <a:t>Identify problems related to the public’s health, and measure their extent </a:t>
            </a:r>
            <a:endParaRPr lang="en-US" sz="2000" b="1" dirty="0">
              <a:solidFill>
                <a:schemeClr val="accent1">
                  <a:lumMod val="75000"/>
                </a:schemeClr>
              </a:solidFill>
              <a:latin typeface="Century Gothic" panose="020B0502020202020204" pitchFamily="34" charset="0"/>
            </a:endParaRPr>
          </a:p>
        </p:txBody>
      </p:sp>
      <p:sp>
        <p:nvSpPr>
          <p:cNvPr id="28" name="TextBox 27"/>
          <p:cNvSpPr txBox="1"/>
          <p:nvPr/>
        </p:nvSpPr>
        <p:spPr>
          <a:xfrm>
            <a:off x="5931087" y="2731361"/>
            <a:ext cx="5988767" cy="1631216"/>
          </a:xfrm>
          <a:prstGeom prst="rect">
            <a:avLst/>
          </a:prstGeom>
          <a:noFill/>
        </p:spPr>
        <p:txBody>
          <a:bodyPr wrap="square" rtlCol="0">
            <a:spAutoFit/>
          </a:bodyPr>
          <a:lstStyle/>
          <a:p>
            <a:pPr>
              <a:buClr>
                <a:schemeClr val="accent4">
                  <a:lumMod val="75000"/>
                </a:schemeClr>
              </a:buClr>
            </a:pPr>
            <a:r>
              <a:rPr lang="en-GB" sz="2000" b="1" dirty="0">
                <a:solidFill>
                  <a:schemeClr val="accent6"/>
                </a:solidFill>
                <a:latin typeface="Century Gothic" panose="020B0502020202020204" pitchFamily="34" charset="0"/>
              </a:rPr>
              <a:t>Prioritize problems, find possible solutions, set regulations to achieve change, and predict effect on the </a:t>
            </a:r>
            <a:r>
              <a:rPr lang="en-GB" sz="2000" b="1" dirty="0" smtClean="0">
                <a:solidFill>
                  <a:schemeClr val="accent6"/>
                </a:solidFill>
                <a:latin typeface="Century Gothic" panose="020B0502020202020204" pitchFamily="34" charset="0"/>
              </a:rPr>
              <a:t>population </a:t>
            </a:r>
            <a:r>
              <a:rPr lang="en-US" sz="2000" b="1" dirty="0" smtClean="0">
                <a:solidFill>
                  <a:schemeClr val="accent6"/>
                </a:solidFill>
                <a:latin typeface="Century Gothic" panose="020B0502020202020204" pitchFamily="34" charset="0"/>
              </a:rPr>
              <a:t>using </a:t>
            </a:r>
            <a:r>
              <a:rPr lang="en-US" sz="2000" b="1" dirty="0">
                <a:solidFill>
                  <a:schemeClr val="accent6"/>
                </a:solidFill>
                <a:latin typeface="Century Gothic" panose="020B0502020202020204" pitchFamily="34" charset="0"/>
              </a:rPr>
              <a:t>of a scientific knowledge base (Evidence based Public Health) in policy and decision making</a:t>
            </a:r>
            <a:endParaRPr lang="en-US" sz="2000" b="1" dirty="0">
              <a:solidFill>
                <a:schemeClr val="accent6"/>
              </a:solidFill>
              <a:latin typeface="Century Gothic" panose="020B0502020202020204" pitchFamily="34" charset="0"/>
            </a:endParaRPr>
          </a:p>
        </p:txBody>
      </p:sp>
      <p:sp>
        <p:nvSpPr>
          <p:cNvPr id="29" name="TextBox 28"/>
          <p:cNvSpPr txBox="1"/>
          <p:nvPr/>
        </p:nvSpPr>
        <p:spPr>
          <a:xfrm>
            <a:off x="5931087" y="4326575"/>
            <a:ext cx="5564226" cy="1631216"/>
          </a:xfrm>
          <a:prstGeom prst="rect">
            <a:avLst/>
          </a:prstGeom>
          <a:noFill/>
        </p:spPr>
        <p:txBody>
          <a:bodyPr wrap="square" rtlCol="0">
            <a:spAutoFit/>
          </a:bodyPr>
          <a:lstStyle/>
          <a:p>
            <a:pPr>
              <a:buClr>
                <a:schemeClr val="accent4">
                  <a:lumMod val="75000"/>
                </a:schemeClr>
              </a:buClr>
            </a:pPr>
            <a:r>
              <a:rPr lang="en-US" sz="2000" b="1" dirty="0">
                <a:solidFill>
                  <a:srgbClr val="FF66FF"/>
                </a:solidFill>
                <a:latin typeface="Century Gothic" panose="020B0502020202020204" pitchFamily="34" charset="0"/>
              </a:rPr>
              <a:t>Ensure provision of services to those in need, widespread adoption and dissemination.</a:t>
            </a:r>
          </a:p>
          <a:p>
            <a:pPr>
              <a:buClr>
                <a:schemeClr val="accent4">
                  <a:lumMod val="75000"/>
                </a:schemeClr>
              </a:buClr>
            </a:pPr>
            <a:r>
              <a:rPr lang="en-US" sz="2000" b="1" dirty="0">
                <a:solidFill>
                  <a:srgbClr val="FF66FF"/>
                </a:solidFill>
                <a:latin typeface="Century Gothic" panose="020B0502020202020204" pitchFamily="34" charset="0"/>
              </a:rPr>
              <a:t>Ensure provision of technical assistance and evaluation.</a:t>
            </a:r>
            <a:endParaRPr lang="en-US" sz="2000" b="1" dirty="0">
              <a:solidFill>
                <a:srgbClr val="FF66FF"/>
              </a:solidFill>
              <a:latin typeface="Century Gothic" panose="020B0502020202020204" pitchFamily="34" charset="0"/>
            </a:endParaRPr>
          </a:p>
        </p:txBody>
      </p:sp>
      <p:sp>
        <p:nvSpPr>
          <p:cNvPr id="15" name="Text Placeholder 3"/>
          <p:cNvSpPr>
            <a:spLocks noGrp="1"/>
          </p:cNvSpPr>
          <p:nvPr>
            <p:ph type="body" sz="quarter" idx="11"/>
          </p:nvPr>
        </p:nvSpPr>
        <p:spPr>
          <a:xfrm>
            <a:off x="1892488" y="6172201"/>
            <a:ext cx="8229600" cy="303573"/>
          </a:xfrm>
        </p:spPr>
        <p:txBody>
          <a:bodyPr/>
          <a:lstStyle/>
          <a:p>
            <a:r>
              <a:rPr lang="en-US" sz="1000" dirty="0">
                <a:latin typeface="Arial" pitchFamily="34" charset="0"/>
                <a:cs typeface="Arial" pitchFamily="34" charset="0"/>
              </a:rPr>
              <a:t>Institute of Medicine. The future of public health. Washington, DC: National Academies Press; 1988.</a:t>
            </a:r>
          </a:p>
        </p:txBody>
      </p:sp>
      <p:cxnSp>
        <p:nvCxnSpPr>
          <p:cNvPr id="16" name="Straight Connector 15"/>
          <p:cNvCxnSpPr/>
          <p:nvPr/>
        </p:nvCxnSpPr>
        <p:spPr>
          <a:xfrm>
            <a:off x="212057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5029200" y="1917412"/>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29200" y="3353170"/>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29200" y="4511933"/>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
          <p:cNvSpPr txBox="1">
            <a:spLocks/>
          </p:cNvSpPr>
          <p:nvPr/>
        </p:nvSpPr>
        <p:spPr>
          <a:xfrm>
            <a:off x="8077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a:effectLst/>
                <a:latin typeface="Myriad Web Pro"/>
              </a:rPr>
              <a:pPr algn="r">
                <a:defRPr/>
              </a:pPr>
              <a:t>27</a:t>
            </a:fld>
            <a:endParaRPr lang="en-US" sz="1400" dirty="0">
              <a:effectLst/>
              <a:latin typeface="Myriad Web Pro"/>
            </a:endParaRPr>
          </a:p>
        </p:txBody>
      </p:sp>
      <p:sp>
        <p:nvSpPr>
          <p:cNvPr id="23" name="TextBox 22"/>
          <p:cNvSpPr txBox="1"/>
          <p:nvPr/>
        </p:nvSpPr>
        <p:spPr>
          <a:xfrm>
            <a:off x="2211779" y="2858780"/>
            <a:ext cx="2362200" cy="830997"/>
          </a:xfrm>
          <a:prstGeom prst="rect">
            <a:avLst/>
          </a:prstGeom>
          <a:noFill/>
        </p:spPr>
        <p:txBody>
          <a:bodyPr wrap="square" rtlCol="0">
            <a:spAutoFit/>
          </a:bodyPr>
          <a:lstStyle/>
          <a:p>
            <a:pPr algn="ctr"/>
            <a:r>
              <a:rPr lang="en-US" sz="2400" dirty="0">
                <a:solidFill>
                  <a:schemeClr val="bg1"/>
                </a:solidFill>
                <a:latin typeface="Century Gothic" panose="020B0502020202020204" pitchFamily="34" charset="0"/>
              </a:rPr>
              <a:t>Policy</a:t>
            </a:r>
          </a:p>
          <a:p>
            <a:pPr algn="ctr"/>
            <a:r>
              <a:rPr lang="en-US" sz="2400" dirty="0">
                <a:solidFill>
                  <a:schemeClr val="bg1"/>
                </a:solidFill>
                <a:latin typeface="Century Gothic" panose="020B0502020202020204" pitchFamily="34" charset="0"/>
              </a:rPr>
              <a:t>Development</a:t>
            </a:r>
            <a:endParaRPr lang="en-US"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079607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54075"/>
            <a:ext cx="7135586" cy="1162050"/>
          </a:xfrm>
        </p:spPr>
        <p:txBody>
          <a:bodyPr>
            <a:normAutofit fontScale="90000"/>
          </a:bodyPr>
          <a:lstStyle/>
          <a:p>
            <a:r>
              <a:rPr lang="en-GB" dirty="0" smtClean="0"/>
              <a:t>The 10 Essential Public Health Services describe the public health activities that all communities should undertake:</a:t>
            </a:r>
            <a:br>
              <a:rPr lang="en-GB" dirty="0" smtClean="0"/>
            </a:br>
            <a:endParaRPr lang="en-GB" dirty="0"/>
          </a:p>
        </p:txBody>
      </p:sp>
      <p:sp>
        <p:nvSpPr>
          <p:cNvPr id="7" name="Text Placeholder 6"/>
          <p:cNvSpPr>
            <a:spLocks noGrp="1"/>
          </p:cNvSpPr>
          <p:nvPr>
            <p:ph type="body" sz="half" idx="2"/>
          </p:nvPr>
        </p:nvSpPr>
        <p:spPr>
          <a:xfrm>
            <a:off x="212271" y="1551214"/>
            <a:ext cx="6772370" cy="5021058"/>
          </a:xfrm>
        </p:spPr>
        <p:txBody>
          <a:bodyPr>
            <a:normAutofit/>
          </a:bodyPr>
          <a:lstStyle/>
          <a:p>
            <a:pPr marL="342900" indent="-342900">
              <a:buFont typeface="+mj-lt"/>
              <a:buAutoNum type="arabicPeriod"/>
            </a:pPr>
            <a:r>
              <a:rPr lang="en-GB" dirty="0" smtClean="0"/>
              <a:t>Monitor </a:t>
            </a:r>
            <a:r>
              <a:rPr lang="en-GB" dirty="0"/>
              <a:t>health status to identify and solve community health problems</a:t>
            </a:r>
          </a:p>
          <a:p>
            <a:pPr marL="342900" indent="-342900">
              <a:buFont typeface="+mj-lt"/>
              <a:buAutoNum type="arabicPeriod"/>
            </a:pPr>
            <a:r>
              <a:rPr lang="en-GB" dirty="0"/>
              <a:t>Diagnose and investigate health problems and health hazards in the community</a:t>
            </a:r>
          </a:p>
          <a:p>
            <a:pPr marL="342900" indent="-342900">
              <a:buFont typeface="+mj-lt"/>
              <a:buAutoNum type="arabicPeriod"/>
            </a:pPr>
            <a:r>
              <a:rPr lang="en-GB" dirty="0"/>
              <a:t>Inform, educate, and empower people about health issues</a:t>
            </a:r>
          </a:p>
          <a:p>
            <a:pPr marL="342900" indent="-342900">
              <a:buFont typeface="+mj-lt"/>
              <a:buAutoNum type="arabicPeriod"/>
            </a:pPr>
            <a:r>
              <a:rPr lang="en-GB" dirty="0"/>
              <a:t>Mobilize community partnerships and action to identify and solve health problems</a:t>
            </a:r>
          </a:p>
          <a:p>
            <a:pPr marL="342900" indent="-342900">
              <a:buFont typeface="+mj-lt"/>
              <a:buAutoNum type="arabicPeriod"/>
            </a:pPr>
            <a:r>
              <a:rPr lang="en-GB" dirty="0"/>
              <a:t>Develop policies and plans that support individual and community health efforts</a:t>
            </a:r>
          </a:p>
          <a:p>
            <a:pPr marL="342900" indent="-342900">
              <a:buFont typeface="+mj-lt"/>
              <a:buAutoNum type="arabicPeriod"/>
            </a:pPr>
            <a:r>
              <a:rPr lang="en-GB" dirty="0"/>
              <a:t>Enforce laws and regulations that protect health and ensure safety</a:t>
            </a:r>
          </a:p>
          <a:p>
            <a:pPr marL="342900" indent="-342900">
              <a:buFont typeface="+mj-lt"/>
              <a:buAutoNum type="arabicPeriod"/>
            </a:pPr>
            <a:r>
              <a:rPr lang="en-GB" dirty="0"/>
              <a:t>Link people to needed personal health services and assure the provision of health care when otherwise unavailable</a:t>
            </a:r>
          </a:p>
          <a:p>
            <a:pPr marL="342900" indent="-342900">
              <a:buFont typeface="+mj-lt"/>
              <a:buAutoNum type="arabicPeriod"/>
            </a:pPr>
            <a:r>
              <a:rPr lang="en-GB" dirty="0"/>
              <a:t>Assure competent public and personal health care workforce</a:t>
            </a:r>
          </a:p>
          <a:p>
            <a:pPr marL="342900" indent="-342900">
              <a:buFont typeface="+mj-lt"/>
              <a:buAutoNum type="arabicPeriod"/>
            </a:pPr>
            <a:r>
              <a:rPr lang="en-GB" dirty="0"/>
              <a:t>Evaluate effectiveness, accessibility, and quality of personal and population-based health services</a:t>
            </a:r>
          </a:p>
          <a:p>
            <a:pPr marL="342900" indent="-342900">
              <a:buFont typeface="+mj-lt"/>
              <a:buAutoNum type="arabicPeriod"/>
            </a:pPr>
            <a:r>
              <a:rPr lang="en-GB" dirty="0"/>
              <a:t>Research for new insights and innovative solutions to health problems</a:t>
            </a:r>
          </a:p>
          <a:p>
            <a:endParaRPr lang="en-GB" dirty="0"/>
          </a:p>
        </p:txBody>
      </p:sp>
      <p:pic>
        <p:nvPicPr>
          <p:cNvPr id="23554" name="Picture 2" descr="Image result for core functions of public health"/>
          <p:cNvPicPr>
            <a:picLocks noChangeAspect="1" noChangeArrowheads="1"/>
          </p:cNvPicPr>
          <p:nvPr/>
        </p:nvPicPr>
        <p:blipFill>
          <a:blip r:embed="rId2"/>
          <a:srcRect/>
          <a:stretch>
            <a:fillRect/>
          </a:stretch>
        </p:blipFill>
        <p:spPr bwMode="auto">
          <a:xfrm>
            <a:off x="6984641" y="854074"/>
            <a:ext cx="5346186" cy="5367111"/>
          </a:xfrm>
          <a:prstGeom prst="rect">
            <a:avLst/>
          </a:prstGeom>
          <a:noFill/>
        </p:spPr>
      </p:pic>
      <p:sp>
        <p:nvSpPr>
          <p:cNvPr id="8" name="Slide Number Placeholder 7"/>
          <p:cNvSpPr>
            <a:spLocks noGrp="1"/>
          </p:cNvSpPr>
          <p:nvPr>
            <p:ph type="sldNum" sz="quarter" idx="12"/>
          </p:nvPr>
        </p:nvSpPr>
        <p:spPr>
          <a:xfrm>
            <a:off x="8610600" y="6389709"/>
            <a:ext cx="2743200" cy="365125"/>
          </a:xfrm>
        </p:spPr>
        <p:txBody>
          <a:bodyPr/>
          <a:lstStyle/>
          <a:p>
            <a:fld id="{4F925D94-CA64-476B-81ED-3418A858162E}" type="slidenum">
              <a:rPr lang="en-US" smtClean="0"/>
              <a:pPr/>
              <a:t>28</a:t>
            </a:fld>
            <a:endParaRPr lang="en-US"/>
          </a:p>
        </p:txBody>
      </p:sp>
    </p:spTree>
    <p:extLst>
      <p:ext uri="{BB962C8B-B14F-4D97-AF65-F5344CB8AC3E}">
        <p14:creationId xmlns:p14="http://schemas.microsoft.com/office/powerpoint/2010/main" val="1972426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a:bodyPr>
          <a:lstStyle/>
          <a:p>
            <a:pPr marL="0" indent="0" algn="ctr">
              <a:buNone/>
            </a:pPr>
            <a:r>
              <a:rPr lang="en-GB" sz="9600" dirty="0" smtClean="0">
                <a:solidFill>
                  <a:srgbClr val="FF66FF"/>
                </a:solidFill>
                <a:effectLst>
                  <a:outerShdw blurRad="38100" dist="38100" dir="2700000" algn="tl">
                    <a:srgbClr val="000000">
                      <a:alpha val="43137"/>
                    </a:srgbClr>
                  </a:outerShdw>
                </a:effectLst>
              </a:rPr>
              <a:t>Thank you</a:t>
            </a:r>
            <a:endParaRPr lang="en-GB" sz="9600" dirty="0">
              <a:solidFill>
                <a:srgbClr val="FF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224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this lecture:</a:t>
            </a:r>
            <a:endParaRPr lang="en-GB" dirty="0"/>
          </a:p>
        </p:txBody>
      </p:sp>
      <p:sp>
        <p:nvSpPr>
          <p:cNvPr id="3" name="Content Placeholder 2"/>
          <p:cNvSpPr>
            <a:spLocks noGrp="1"/>
          </p:cNvSpPr>
          <p:nvPr>
            <p:ph idx="1"/>
          </p:nvPr>
        </p:nvSpPr>
        <p:spPr/>
        <p:txBody>
          <a:bodyPr>
            <a:normAutofit/>
          </a:bodyPr>
          <a:lstStyle/>
          <a:p>
            <a:r>
              <a:rPr lang="en-GB" dirty="0" smtClean="0"/>
              <a:t>To identify concepts of health, disease, public health and other related concepts.</a:t>
            </a:r>
          </a:p>
          <a:p>
            <a:r>
              <a:rPr lang="en-GB" dirty="0" smtClean="0"/>
              <a:t>To be introduced to a brief history of public health.</a:t>
            </a:r>
            <a:endParaRPr lang="en-GB" dirty="0" smtClean="0"/>
          </a:p>
          <a:p>
            <a:r>
              <a:rPr lang="en-GB" dirty="0" smtClean="0"/>
              <a:t>To acknowledge the importance of public health in a community.</a:t>
            </a:r>
          </a:p>
          <a:p>
            <a:r>
              <a:rPr lang="en-GB" dirty="0" smtClean="0"/>
              <a:t>To identify how public health approach works.</a:t>
            </a:r>
            <a:endParaRPr lang="en-GB" dirty="0"/>
          </a:p>
        </p:txBody>
      </p:sp>
    </p:spTree>
    <p:extLst>
      <p:ext uri="{BB962C8B-B14F-4D97-AF65-F5344CB8AC3E}">
        <p14:creationId xmlns:p14="http://schemas.microsoft.com/office/powerpoint/2010/main" val="402980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i="1" dirty="0" smtClean="0">
                <a:solidFill>
                  <a:srgbClr val="FF0000"/>
                </a:solidFill>
                <a:latin typeface="Algerian" panose="04020705040A02060702" pitchFamily="82" charset="0"/>
              </a:rPr>
              <a:t>Health</a:t>
            </a:r>
            <a:endParaRPr lang="en-GB" b="1" i="1"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408213" y="1208314"/>
            <a:ext cx="11560629" cy="5208815"/>
          </a:xfrm>
        </p:spPr>
        <p:txBody>
          <a:bodyPr>
            <a:normAutofit/>
          </a:bodyPr>
          <a:lstStyle/>
          <a:p>
            <a:pPr marL="0" indent="0">
              <a:buNone/>
            </a:pPr>
            <a:r>
              <a:rPr lang="en-GB" i="1" dirty="0">
                <a:solidFill>
                  <a:srgbClr val="00B050"/>
                </a:solidFill>
              </a:rPr>
              <a:t>Feeling healthy is core to our everyday lives </a:t>
            </a:r>
            <a:endParaRPr lang="en-GB" i="1" dirty="0" smtClean="0">
              <a:solidFill>
                <a:srgbClr val="00B050"/>
              </a:solidFill>
            </a:endParaRPr>
          </a:p>
          <a:p>
            <a:pPr marL="0" indent="0">
              <a:buNone/>
            </a:pPr>
            <a:r>
              <a:rPr lang="en-GB" b="1" dirty="0" smtClean="0"/>
              <a:t>“A </a:t>
            </a:r>
            <a:r>
              <a:rPr lang="en-GB" b="1" dirty="0"/>
              <a:t>state of complete </a:t>
            </a:r>
            <a:r>
              <a:rPr lang="en-GB" b="1" i="1" dirty="0"/>
              <a:t>physical</a:t>
            </a:r>
            <a:r>
              <a:rPr lang="en-GB" b="1" dirty="0"/>
              <a:t>, </a:t>
            </a:r>
            <a:r>
              <a:rPr lang="en-GB" b="1" i="1" dirty="0"/>
              <a:t>mental</a:t>
            </a:r>
            <a:r>
              <a:rPr lang="en-GB" b="1" dirty="0"/>
              <a:t> and </a:t>
            </a:r>
            <a:r>
              <a:rPr lang="en-GB" b="1" i="1" dirty="0"/>
              <a:t>social</a:t>
            </a:r>
            <a:r>
              <a:rPr lang="en-GB" b="1" dirty="0"/>
              <a:t> well being and not merely the absence of disease or </a:t>
            </a:r>
            <a:r>
              <a:rPr lang="en-GB" b="1" dirty="0" smtClean="0"/>
              <a:t>infirmity”.</a:t>
            </a:r>
          </a:p>
          <a:p>
            <a:pPr marL="0" indent="0">
              <a:buNone/>
            </a:pPr>
            <a:r>
              <a:rPr lang="en-GB" dirty="0"/>
              <a:t> </a:t>
            </a:r>
            <a:r>
              <a:rPr lang="en-GB" dirty="0" smtClean="0"/>
              <a:t>                                              The </a:t>
            </a:r>
            <a:r>
              <a:rPr lang="en-GB" dirty="0"/>
              <a:t>World Health Organization (WHO</a:t>
            </a:r>
            <a:r>
              <a:rPr lang="en-GB" dirty="0" smtClean="0"/>
              <a:t>), 1948</a:t>
            </a:r>
          </a:p>
          <a:p>
            <a:pPr marL="0" indent="0">
              <a:buNone/>
            </a:pPr>
            <a:r>
              <a:rPr lang="en-GB" b="1" dirty="0"/>
              <a:t>Recently this statement has been expanded to include the ability to lead a “socially and economically productive life”.</a:t>
            </a:r>
            <a:endParaRPr lang="en-GB" b="1" dirty="0" smtClean="0"/>
          </a:p>
          <a:p>
            <a:pPr marL="0" indent="0">
              <a:buNone/>
            </a:pPr>
            <a:endParaRPr lang="en-GB" dirty="0"/>
          </a:p>
          <a:p>
            <a:pPr marL="0" indent="0">
              <a:buNone/>
            </a:pPr>
            <a:r>
              <a:rPr lang="en-GB" dirty="0" smtClean="0"/>
              <a:t> </a:t>
            </a:r>
            <a:r>
              <a:rPr lang="en-GB" dirty="0"/>
              <a:t>Another definition of health is that </a:t>
            </a:r>
            <a:endParaRPr lang="en-GB" dirty="0" smtClean="0"/>
          </a:p>
          <a:p>
            <a:pPr marL="0" indent="0">
              <a:buNone/>
            </a:pPr>
            <a:r>
              <a:rPr lang="en-GB" b="1" dirty="0" smtClean="0"/>
              <a:t>“ </a:t>
            </a:r>
            <a:r>
              <a:rPr lang="en-GB" b="1" dirty="0"/>
              <a:t>health is a successful adaptation of the human body to stresses and stimuli (in the environment) to which it is exposed, such that it expresses adequate functioning under given genetic and environmental </a:t>
            </a:r>
            <a:r>
              <a:rPr lang="en-GB" b="1" dirty="0" smtClean="0"/>
              <a:t>conditions”</a:t>
            </a:r>
            <a:endParaRPr lang="en-GB" b="1" dirty="0"/>
          </a:p>
        </p:txBody>
      </p:sp>
      <p:pic>
        <p:nvPicPr>
          <p:cNvPr id="4" name="Picture 3"/>
          <p:cNvPicPr>
            <a:picLocks noChangeAspect="1"/>
          </p:cNvPicPr>
          <p:nvPr/>
        </p:nvPicPr>
        <p:blipFill>
          <a:blip r:embed="rId3"/>
          <a:stretch>
            <a:fillRect/>
          </a:stretch>
        </p:blipFill>
        <p:spPr>
          <a:xfrm>
            <a:off x="9155208" y="0"/>
            <a:ext cx="3036792" cy="1597479"/>
          </a:xfrm>
          <a:prstGeom prst="rect">
            <a:avLst/>
          </a:prstGeom>
        </p:spPr>
      </p:pic>
    </p:spTree>
    <p:extLst>
      <p:ext uri="{BB962C8B-B14F-4D97-AF65-F5344CB8AC3E}">
        <p14:creationId xmlns:p14="http://schemas.microsoft.com/office/powerpoint/2010/main" val="165481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381000" y="1238905"/>
            <a:ext cx="8229600" cy="1470467"/>
          </a:xfrm>
          <a:prstGeom prst="rect">
            <a:avLst/>
          </a:prstGeom>
          <a:noFill/>
          <a:ln w="9525">
            <a:noFill/>
            <a:miter lim="800000"/>
            <a:headEnd/>
            <a:tailEnd/>
          </a:ln>
          <a:effectLst/>
        </p:spPr>
      </p:pic>
      <p:sp>
        <p:nvSpPr>
          <p:cNvPr id="2" name="Title 1"/>
          <p:cNvSpPr>
            <a:spLocks noGrp="1"/>
          </p:cNvSpPr>
          <p:nvPr>
            <p:ph type="title"/>
          </p:nvPr>
        </p:nvSpPr>
        <p:spPr>
          <a:xfrm>
            <a:off x="-1" y="-6732"/>
            <a:ext cx="10515600" cy="1325563"/>
          </a:xfrm>
        </p:spPr>
        <p:txBody>
          <a:bodyPr/>
          <a:lstStyle/>
          <a:p>
            <a:r>
              <a:rPr lang="en-GB" dirty="0" smtClean="0"/>
              <a:t>Spectrum of Health</a:t>
            </a:r>
            <a:endParaRPr lang="en-GB" dirty="0"/>
          </a:p>
        </p:txBody>
      </p:sp>
      <p:sp>
        <p:nvSpPr>
          <p:cNvPr id="5" name="TextBox 4"/>
          <p:cNvSpPr txBox="1"/>
          <p:nvPr/>
        </p:nvSpPr>
        <p:spPr>
          <a:xfrm>
            <a:off x="2024034" y="2928935"/>
            <a:ext cx="7286676" cy="646331"/>
          </a:xfrm>
          <a:prstGeom prst="rect">
            <a:avLst/>
          </a:prstGeom>
          <a:noFill/>
        </p:spPr>
        <p:txBody>
          <a:bodyPr wrap="square" rtlCol="0">
            <a:spAutoFit/>
          </a:bodyPr>
          <a:lstStyle/>
          <a:p>
            <a:r>
              <a:rPr lang="en-GB" b="1" dirty="0">
                <a:solidFill>
                  <a:srgbClr val="FF0000"/>
                </a:solidFill>
              </a:rPr>
              <a:t>Health is a dynamic phenomenon</a:t>
            </a:r>
          </a:p>
          <a:p>
            <a:endParaRPr lang="en-GB" dirty="0"/>
          </a:p>
        </p:txBody>
      </p:sp>
      <p:sp>
        <p:nvSpPr>
          <p:cNvPr id="6" name="Slide Number Placeholder 5"/>
          <p:cNvSpPr>
            <a:spLocks noGrp="1"/>
          </p:cNvSpPr>
          <p:nvPr>
            <p:ph type="sldNum" sz="quarter" idx="12"/>
          </p:nvPr>
        </p:nvSpPr>
        <p:spPr/>
        <p:txBody>
          <a:bodyPr/>
          <a:lstStyle/>
          <a:p>
            <a:fld id="{4F925D94-CA64-476B-81ED-3418A858162E}" type="slidenum">
              <a:rPr lang="en-US" smtClean="0"/>
              <a:pPr/>
              <a:t>5</a:t>
            </a:fld>
            <a:endParaRPr lang="en-US"/>
          </a:p>
        </p:txBody>
      </p:sp>
      <p:pic>
        <p:nvPicPr>
          <p:cNvPr id="8" name="Picture 7" descr="concept-of-well-being-spectrum-of-health-and-ecology-of-health-16-638.jpg"/>
          <p:cNvPicPr>
            <a:picLocks noChangeAspect="1"/>
          </p:cNvPicPr>
          <p:nvPr/>
        </p:nvPicPr>
        <p:blipFill>
          <a:blip r:embed="rId3"/>
          <a:srcRect l="50000" r="2978"/>
          <a:stretch>
            <a:fillRect/>
          </a:stretch>
        </p:blipFill>
        <p:spPr>
          <a:xfrm rot="5400000">
            <a:off x="3036098" y="368877"/>
            <a:ext cx="2857520" cy="8929717"/>
          </a:xfrm>
          <a:prstGeom prst="rect">
            <a:avLst/>
          </a:prstGeom>
        </p:spPr>
      </p:pic>
      <p:sp>
        <p:nvSpPr>
          <p:cNvPr id="9" name="TextBox 8"/>
          <p:cNvSpPr txBox="1"/>
          <p:nvPr/>
        </p:nvSpPr>
        <p:spPr>
          <a:xfrm>
            <a:off x="254428" y="5615582"/>
            <a:ext cx="2554086"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solidFill>
                  <a:srgbClr val="C00000"/>
                </a:solidFill>
              </a:rPr>
              <a:t>The primary focus of today’s medical care system is (sick)!</a:t>
            </a:r>
            <a:endParaRPr lang="en-GB" b="1" dirty="0">
              <a:solidFill>
                <a:srgbClr val="C00000"/>
              </a:solidFill>
            </a:endParaRPr>
          </a:p>
        </p:txBody>
      </p:sp>
      <p:sp>
        <p:nvSpPr>
          <p:cNvPr id="3" name="TextBox 2"/>
          <p:cNvSpPr txBox="1"/>
          <p:nvPr/>
        </p:nvSpPr>
        <p:spPr>
          <a:xfrm>
            <a:off x="7478486" y="2709372"/>
            <a:ext cx="4588328" cy="4062651"/>
          </a:xfrm>
          <a:prstGeom prst="rect">
            <a:avLst/>
          </a:prstGeom>
          <a:noFill/>
        </p:spPr>
        <p:txBody>
          <a:bodyPr wrap="square" rtlCol="0">
            <a:spAutoFit/>
          </a:bodyPr>
          <a:lstStyle/>
          <a:p>
            <a:pPr marL="285750" indent="-285750">
              <a:buFont typeface="Wingdings" panose="05000000000000000000" pitchFamily="2" charset="2"/>
              <a:buChar char="q"/>
            </a:pPr>
            <a:r>
              <a:rPr lang="en-GB" sz="2000" b="1" dirty="0"/>
              <a:t>There is no single cut-off point</a:t>
            </a:r>
            <a:r>
              <a:rPr lang="en-GB" sz="2000" b="1" dirty="0" smtClean="0"/>
              <a:t>.</a:t>
            </a:r>
          </a:p>
          <a:p>
            <a:pPr marL="285750" indent="-285750">
              <a:buFont typeface="Wingdings" panose="05000000000000000000" pitchFamily="2" charset="2"/>
              <a:buChar char="q"/>
            </a:pPr>
            <a:r>
              <a:rPr lang="en-GB" sz="2000" b="1" dirty="0" smtClean="0"/>
              <a:t> </a:t>
            </a:r>
            <a:r>
              <a:rPr lang="en-GB" sz="2000" b="1" dirty="0"/>
              <a:t>The lowest point on the health-disease spectrum is death and the highest point corresponds to the WHO definition of positive health. </a:t>
            </a:r>
            <a:endParaRPr lang="en-GB" sz="2000" b="1" dirty="0" smtClean="0"/>
          </a:p>
          <a:p>
            <a:pPr marL="285750" indent="-285750">
              <a:buFont typeface="Wingdings" panose="05000000000000000000" pitchFamily="2" charset="2"/>
              <a:buChar char="q"/>
            </a:pPr>
            <a:r>
              <a:rPr lang="en-GB" sz="2000" b="1" dirty="0" smtClean="0"/>
              <a:t>There </a:t>
            </a:r>
            <a:r>
              <a:rPr lang="en-GB" sz="2000" b="1" dirty="0"/>
              <a:t>are degrees or "levels of health", as there are degrees or severity of illness</a:t>
            </a:r>
            <a:r>
              <a:rPr lang="en-GB" sz="2000" b="1" dirty="0" smtClean="0"/>
              <a:t>.</a:t>
            </a:r>
            <a:endParaRPr lang="en-GB" sz="2000" b="1" dirty="0"/>
          </a:p>
          <a:p>
            <a:pPr marL="285750" indent="-285750">
              <a:buFont typeface="Wingdings" panose="05000000000000000000" pitchFamily="2" charset="2"/>
              <a:buChar char="q"/>
            </a:pPr>
            <a:r>
              <a:rPr lang="en-GB" sz="2000" b="1" dirty="0" smtClean="0"/>
              <a:t>It </a:t>
            </a:r>
            <a:r>
              <a:rPr lang="en-GB" sz="2000" b="1" dirty="0"/>
              <a:t>implies that health is a state, not to be attained once and for all, but ever to be promoted, preserved, and restored when impaired.</a:t>
            </a:r>
          </a:p>
          <a:p>
            <a:endParaRPr lang="en-GB" dirty="0"/>
          </a:p>
        </p:txBody>
      </p:sp>
    </p:spTree>
    <p:extLst>
      <p:ext uri="{BB962C8B-B14F-4D97-AF65-F5344CB8AC3E}">
        <p14:creationId xmlns:p14="http://schemas.microsoft.com/office/powerpoint/2010/main" val="77331475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67443"/>
          </a:xfrm>
        </p:spPr>
        <p:txBody>
          <a:bodyPr/>
          <a:lstStyle/>
          <a:p>
            <a:r>
              <a:rPr lang="en-GB" dirty="0" smtClean="0"/>
              <a:t>Health</a:t>
            </a:r>
            <a:endParaRPr lang="en-GB" dirty="0"/>
          </a:p>
        </p:txBody>
      </p:sp>
      <p:sp>
        <p:nvSpPr>
          <p:cNvPr id="3" name="Content Placeholder 2"/>
          <p:cNvSpPr>
            <a:spLocks noGrp="1"/>
          </p:cNvSpPr>
          <p:nvPr>
            <p:ph idx="1"/>
          </p:nvPr>
        </p:nvSpPr>
        <p:spPr>
          <a:xfrm>
            <a:off x="179615" y="767442"/>
            <a:ext cx="12012386" cy="6090557"/>
          </a:xfrm>
        </p:spPr>
        <p:txBody>
          <a:bodyPr>
            <a:normAutofit fontScale="85000" lnSpcReduction="20000"/>
          </a:bodyPr>
          <a:lstStyle/>
          <a:p>
            <a:r>
              <a:rPr lang="en-GB" b="1" dirty="0" smtClean="0">
                <a:solidFill>
                  <a:srgbClr val="FF0000"/>
                </a:solidFill>
              </a:rPr>
              <a:t>Health </a:t>
            </a:r>
            <a:r>
              <a:rPr lang="en-GB" b="1" dirty="0">
                <a:solidFill>
                  <a:srgbClr val="FF0000"/>
                </a:solidFill>
              </a:rPr>
              <a:t>is multidimensional </a:t>
            </a:r>
            <a:r>
              <a:rPr lang="en-GB" b="1" dirty="0" smtClean="0">
                <a:solidFill>
                  <a:srgbClr val="FF0000"/>
                </a:solidFill>
              </a:rPr>
              <a:t>.</a:t>
            </a:r>
          </a:p>
          <a:p>
            <a:r>
              <a:rPr lang="en-GB" dirty="0" smtClean="0"/>
              <a:t>The </a:t>
            </a:r>
            <a:r>
              <a:rPr lang="en-GB" dirty="0"/>
              <a:t>WHO definition </a:t>
            </a:r>
            <a:r>
              <a:rPr lang="en-GB" dirty="0" smtClean="0"/>
              <a:t>mentions three </a:t>
            </a:r>
            <a:r>
              <a:rPr lang="en-GB" dirty="0"/>
              <a:t>specific dimensions (physical, mental, and social), some other dimensions like spiritual, emotional may also be included. </a:t>
            </a:r>
          </a:p>
          <a:p>
            <a:r>
              <a:rPr lang="en-GB" b="1" dirty="0"/>
              <a:t>Physical health- </a:t>
            </a:r>
            <a:r>
              <a:rPr lang="en-GB" dirty="0"/>
              <a:t>is concerned with anatomical integrity and physiological functioning of the body. It means the ability to perform routine tasks without any physical restriction. E.g., Physical fitness is needed to walk from place to place. </a:t>
            </a:r>
          </a:p>
          <a:p>
            <a:r>
              <a:rPr lang="en-GB" dirty="0"/>
              <a:t> </a:t>
            </a:r>
            <a:r>
              <a:rPr lang="en-GB" b="1" dirty="0"/>
              <a:t>Mental Health- </a:t>
            </a:r>
            <a:r>
              <a:rPr lang="en-GB" dirty="0"/>
              <a:t>is the ability to learn and think clearly and coherently. E.g., a person who is not mentally fit  could not learn something new at a pace in which an ordinary normal person learns.</a:t>
            </a:r>
          </a:p>
          <a:p>
            <a:r>
              <a:rPr lang="en-GB" b="1" dirty="0"/>
              <a:t>Social health- </a:t>
            </a:r>
            <a:r>
              <a:rPr lang="en-GB" dirty="0"/>
              <a:t>is the ability to make and maintain acceptable interaction with other people. E.g. to celebrate during festivals; to mourn when a close family member dies; to create and maintain friendship and intimacy, etc. </a:t>
            </a:r>
          </a:p>
          <a:p>
            <a:r>
              <a:rPr lang="en-GB" b="1" dirty="0"/>
              <a:t>Emotional health - </a:t>
            </a:r>
            <a:r>
              <a:rPr lang="en-GB" dirty="0"/>
              <a:t>is the ability of expressing emotions in the appropriate way, for example to fear, to be happy, and to be angry. The response of the body should be </a:t>
            </a:r>
            <a:r>
              <a:rPr lang="en-GB" dirty="0" smtClean="0"/>
              <a:t>suitable </a:t>
            </a:r>
            <a:r>
              <a:rPr lang="en-GB" dirty="0"/>
              <a:t>with that of the stimuli. Emotional health is related to mental health and includes feelings. It also means maintaining one’s own integrity in the presence of stressful situation such as tension, depression and anxiety. </a:t>
            </a:r>
          </a:p>
          <a:p>
            <a:r>
              <a:rPr lang="en-GB" b="1" dirty="0"/>
              <a:t>Spiritual Health </a:t>
            </a:r>
            <a:r>
              <a:rPr lang="en-GB" dirty="0"/>
              <a:t>- Some people relate health with religion; for others it has to do with personal values, beliefs, principles and ways of achieving mental satisfaction, in which all are related to their spiritual wellbeing.</a:t>
            </a:r>
            <a:endParaRPr lang="en-GB" dirty="0"/>
          </a:p>
        </p:txBody>
      </p:sp>
    </p:spTree>
    <p:extLst>
      <p:ext uri="{BB962C8B-B14F-4D97-AF65-F5344CB8AC3E}">
        <p14:creationId xmlns:p14="http://schemas.microsoft.com/office/powerpoint/2010/main" val="130758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They are the product of a complex interaction of different factors: this is true at both individual and population levels</a:t>
            </a:r>
            <a:r>
              <a:rPr lang="en-GB" dirty="0" smtClean="0"/>
              <a:t>.</a:t>
            </a:r>
          </a:p>
          <a:p>
            <a:endParaRPr lang="en-GB" dirty="0"/>
          </a:p>
          <a:p>
            <a:r>
              <a:rPr lang="en-GB" dirty="0" smtClean="0"/>
              <a:t>These can be grouped into categories:</a:t>
            </a:r>
            <a:endParaRPr lang="en-GB" dirty="0" smtClean="0"/>
          </a:p>
        </p:txBody>
      </p:sp>
      <p:sp>
        <p:nvSpPr>
          <p:cNvPr id="3" name="Slide Number Placeholder 2"/>
          <p:cNvSpPr>
            <a:spLocks noGrp="1"/>
          </p:cNvSpPr>
          <p:nvPr>
            <p:ph type="sldNum" sz="quarter" idx="12"/>
          </p:nvPr>
        </p:nvSpPr>
        <p:spPr/>
        <p:txBody>
          <a:bodyPr/>
          <a:lstStyle/>
          <a:p>
            <a:fld id="{4F925D94-CA64-476B-81ED-3418A858162E}" type="slidenum">
              <a:rPr lang="en-US" smtClean="0"/>
              <a:pPr/>
              <a:t>7</a:t>
            </a:fld>
            <a:endParaRPr lang="en-US"/>
          </a:p>
        </p:txBody>
      </p:sp>
      <p:sp>
        <p:nvSpPr>
          <p:cNvPr id="4" name="Title 3"/>
          <p:cNvSpPr>
            <a:spLocks noGrp="1"/>
          </p:cNvSpPr>
          <p:nvPr>
            <p:ph type="title"/>
          </p:nvPr>
        </p:nvSpPr>
        <p:spPr/>
        <p:txBody>
          <a:bodyPr/>
          <a:lstStyle/>
          <a:p>
            <a:r>
              <a:rPr lang="en-US" dirty="0"/>
              <a:t>DETERMINANTS OF HEALTH</a:t>
            </a:r>
            <a:endParaRPr lang="en-GB" dirty="0"/>
          </a:p>
        </p:txBody>
      </p:sp>
    </p:spTree>
    <p:extLst>
      <p:ext uri="{BB962C8B-B14F-4D97-AF65-F5344CB8AC3E}">
        <p14:creationId xmlns:p14="http://schemas.microsoft.com/office/powerpoint/2010/main" val="2230915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0665" t="23547" r="32414" b="12720"/>
          <a:stretch/>
        </p:blipFill>
        <p:spPr>
          <a:xfrm>
            <a:off x="2537138" y="0"/>
            <a:ext cx="6851561" cy="6649507"/>
          </a:xfrm>
          <a:prstGeom prst="rect">
            <a:avLst/>
          </a:prstGeom>
        </p:spPr>
      </p:pic>
    </p:spTree>
    <p:extLst>
      <p:ext uri="{BB962C8B-B14F-4D97-AF65-F5344CB8AC3E}">
        <p14:creationId xmlns:p14="http://schemas.microsoft.com/office/powerpoint/2010/main" val="204889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696232"/>
          </a:xfrm>
        </p:spPr>
        <p:txBody>
          <a:bodyPr/>
          <a:lstStyle/>
          <a:p>
            <a:r>
              <a:rPr lang="en-US" dirty="0"/>
              <a:t>DETERMINANTS OF HEALTH</a:t>
            </a:r>
            <a:endParaRPr lang="en-GB" dirty="0"/>
          </a:p>
        </p:txBody>
      </p:sp>
      <p:sp>
        <p:nvSpPr>
          <p:cNvPr id="3" name="Content Placeholder 2"/>
          <p:cNvSpPr>
            <a:spLocks noGrp="1"/>
          </p:cNvSpPr>
          <p:nvPr>
            <p:ph idx="1"/>
          </p:nvPr>
        </p:nvSpPr>
        <p:spPr>
          <a:xfrm>
            <a:off x="195943" y="914400"/>
            <a:ext cx="11870871" cy="5747657"/>
          </a:xfrm>
        </p:spPr>
        <p:txBody>
          <a:bodyPr>
            <a:normAutofit/>
          </a:bodyPr>
          <a:lstStyle/>
          <a:p>
            <a:pPr marL="514350" indent="-514350">
              <a:buAutoNum type="alphaUcPeriod"/>
            </a:pPr>
            <a:r>
              <a:rPr lang="en-GB" b="1" dirty="0" smtClean="0">
                <a:solidFill>
                  <a:srgbClr val="FF0000"/>
                </a:solidFill>
              </a:rPr>
              <a:t>Human Biology:  </a:t>
            </a:r>
            <a:r>
              <a:rPr lang="en-GB" dirty="0" smtClean="0"/>
              <a:t>there are factors, which are genetically transmitted from parents to offspring. As a result, there is a chance of transferring defective trait. The modern medicine does not have a significant role in these cases. </a:t>
            </a:r>
          </a:p>
          <a:p>
            <a:pPr>
              <a:buFont typeface="Wingdings" panose="05000000000000000000" pitchFamily="2" charset="2"/>
              <a:buChar char="ü"/>
            </a:pPr>
            <a:r>
              <a:rPr lang="en-GB" dirty="0" smtClean="0"/>
              <a:t>Genetic Counselling: For instance during marriage parents could be made aware of their genetic component in order to overcome some risks that could arise. </a:t>
            </a:r>
          </a:p>
          <a:p>
            <a:pPr>
              <a:buFont typeface="Wingdings" panose="05000000000000000000" pitchFamily="2" charset="2"/>
              <a:buChar char="ü"/>
            </a:pPr>
            <a:r>
              <a:rPr lang="en-GB" dirty="0" smtClean="0"/>
              <a:t>Genetic Engineering: may have a role in cases like Breast cancer. </a:t>
            </a:r>
          </a:p>
          <a:p>
            <a:pPr marL="0" indent="0">
              <a:buNone/>
            </a:pPr>
            <a:r>
              <a:rPr lang="en-GB" b="1" dirty="0" smtClean="0">
                <a:solidFill>
                  <a:srgbClr val="FF0000"/>
                </a:solidFill>
              </a:rPr>
              <a:t>B. Life </a:t>
            </a:r>
            <a:r>
              <a:rPr lang="en-GB" b="1" dirty="0">
                <a:solidFill>
                  <a:srgbClr val="FF0000"/>
                </a:solidFill>
              </a:rPr>
              <a:t>style </a:t>
            </a:r>
            <a:r>
              <a:rPr lang="en-GB" b="1" dirty="0" smtClean="0">
                <a:solidFill>
                  <a:srgbClr val="FF0000"/>
                </a:solidFill>
              </a:rPr>
              <a:t>(Behaviour): </a:t>
            </a:r>
            <a:r>
              <a:rPr lang="en-GB" dirty="0"/>
              <a:t>is an action that has a specific frequency, duration, and purpose, whether conscious or unconscious. It is associated with practice. It is what we do and how we act. Recently life style by itself received an increased amount of attention as a major determinant of health. Life style of individuals affects their health </a:t>
            </a:r>
            <a:r>
              <a:rPr lang="en-GB" i="1" dirty="0"/>
              <a:t>directly or indirectly. </a:t>
            </a:r>
            <a:r>
              <a:rPr lang="en-GB" dirty="0"/>
              <a:t>For example: Cigarette smoking Unsafe </a:t>
            </a:r>
            <a:r>
              <a:rPr lang="en-GB" dirty="0" smtClean="0"/>
              <a:t>sport practice </a:t>
            </a:r>
            <a:r>
              <a:rPr lang="en-GB" dirty="0"/>
              <a:t>Eating contaminated </a:t>
            </a:r>
            <a:r>
              <a:rPr lang="en-GB" dirty="0" smtClean="0"/>
              <a:t>food, etc. </a:t>
            </a:r>
            <a:endParaRPr lang="en-GB" dirty="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264999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2193</Words>
  <Application>Microsoft Office PowerPoint</Application>
  <PresentationFormat>Widescreen</PresentationFormat>
  <Paragraphs>208</Paragraphs>
  <Slides>29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Algerian</vt:lpstr>
      <vt:lpstr>Arial</vt:lpstr>
      <vt:lpstr>Calibri</vt:lpstr>
      <vt:lpstr>Calibri Light</vt:lpstr>
      <vt:lpstr>Century Gothic</vt:lpstr>
      <vt:lpstr>Courier New</vt:lpstr>
      <vt:lpstr>Myriad Web Pro</vt:lpstr>
      <vt:lpstr>Tahoma</vt:lpstr>
      <vt:lpstr>Times New Roman</vt:lpstr>
      <vt:lpstr>Wingdings</vt:lpstr>
      <vt:lpstr>Office Theme</vt:lpstr>
      <vt:lpstr>Introduction What is Public Health?</vt:lpstr>
      <vt:lpstr>PowerPoint Presentation</vt:lpstr>
      <vt:lpstr>Objectives of this lecture:</vt:lpstr>
      <vt:lpstr>Health</vt:lpstr>
      <vt:lpstr>Spectrum of Health</vt:lpstr>
      <vt:lpstr>Health</vt:lpstr>
      <vt:lpstr>DETERMINANTS OF HEALTH</vt:lpstr>
      <vt:lpstr>PowerPoint Presentation</vt:lpstr>
      <vt:lpstr>DETERMINANTS OF HEALTH</vt:lpstr>
      <vt:lpstr>DETERMINANTS OF HEALTH</vt:lpstr>
      <vt:lpstr>PowerPoint Presentation</vt:lpstr>
      <vt:lpstr>PowerPoint Presentation</vt:lpstr>
      <vt:lpstr>PowerPoint Presentation</vt:lpstr>
      <vt:lpstr>Clinical Medicine and Public Health</vt:lpstr>
      <vt:lpstr>Clinical medicine Vs Public health</vt:lpstr>
      <vt:lpstr>PowerPoint Presentation</vt:lpstr>
      <vt:lpstr>PowerPoint Presentation</vt:lpstr>
      <vt:lpstr>What is a population?</vt:lpstr>
      <vt:lpstr>PowerPoint Presentation</vt:lpstr>
      <vt:lpstr>The Historical Development of Modern Public Health</vt:lpstr>
      <vt:lpstr>The Broad Street pump</vt:lpstr>
      <vt:lpstr>The Historical Development of Modern Public Health</vt:lpstr>
      <vt:lpstr>Health promotion</vt:lpstr>
      <vt:lpstr>Prevention</vt:lpstr>
      <vt:lpstr>Public health approach </vt:lpstr>
      <vt:lpstr>A Public Health System Is Complex  </vt:lpstr>
      <vt:lpstr>PowerPoint Presentation</vt:lpstr>
      <vt:lpstr>The 10 Essential Public Health Services describe the public health activities that all communities should undertake: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What is Public Health?</dc:title>
  <dc:creator>israa rawashdeh</dc:creator>
  <cp:lastModifiedBy>israa rawashdeh</cp:lastModifiedBy>
  <cp:revision>47</cp:revision>
  <dcterms:created xsi:type="dcterms:W3CDTF">2019-09-21T12:20:37Z</dcterms:created>
  <dcterms:modified xsi:type="dcterms:W3CDTF">2019-09-21T23:25:07Z</dcterms:modified>
</cp:coreProperties>
</file>