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60" r:id="rId3"/>
    <p:sldId id="261" r:id="rId4"/>
    <p:sldId id="262" r:id="rId5"/>
    <p:sldId id="263" r:id="rId6"/>
    <p:sldId id="317" r:id="rId7"/>
    <p:sldId id="318" r:id="rId8"/>
    <p:sldId id="319" r:id="rId9"/>
    <p:sldId id="265" r:id="rId10"/>
    <p:sldId id="266" r:id="rId11"/>
    <p:sldId id="267" r:id="rId12"/>
    <p:sldId id="320" r:id="rId13"/>
    <p:sldId id="268" r:id="rId14"/>
    <p:sldId id="269" r:id="rId15"/>
    <p:sldId id="308" r:id="rId16"/>
    <p:sldId id="271" r:id="rId17"/>
    <p:sldId id="321" r:id="rId18"/>
    <p:sldId id="273" r:id="rId19"/>
    <p:sldId id="274" r:id="rId20"/>
    <p:sldId id="314" r:id="rId21"/>
    <p:sldId id="322" r:id="rId22"/>
    <p:sldId id="309" r:id="rId23"/>
    <p:sldId id="311" r:id="rId24"/>
    <p:sldId id="312" r:id="rId25"/>
    <p:sldId id="313" r:id="rId26"/>
    <p:sldId id="323" r:id="rId27"/>
    <p:sldId id="31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33CC33"/>
    <a:srgbClr val="FF0066"/>
    <a:srgbClr val="66FF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C07E3B-C63C-4EB0-B42E-82FC6E601A2F}" type="datetimeFigureOut">
              <a:rPr lang="ar-IQ" smtClean="0"/>
              <a:pPr/>
              <a:t>12/08/1443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6907D0E-69CC-4F27-8FE0-FEA6331EB928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293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7D0E-69CC-4F27-8FE0-FEA6331EB928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78870-EB1C-485F-AA4F-459BDA97569E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7D0E-69CC-4F27-8FE0-FEA6331EB928}" type="slidenum">
              <a:rPr lang="ar-IQ" smtClean="0"/>
              <a:pPr/>
              <a:t>19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17 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Thursday 17 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46760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5A2EFC"/>
                </a:solidFill>
                <a:latin typeface="Candara" panose="020E0502030303020204" pitchFamily="34" charset="0"/>
              </a:rPr>
              <a:t>ABDOMINAL WALL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5A2EFC"/>
                </a:solidFill>
                <a:latin typeface="Candara" panose="020E0502030303020204" pitchFamily="34" charset="0"/>
              </a:rPr>
              <a:t>College of Medicine / University of Mutah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2021-2022</a:t>
            </a:r>
            <a:endParaRPr lang="ar-IQ" sz="3200" b="1" i="1" dirty="0">
              <a:solidFill>
                <a:srgbClr val="00FF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5460305"/>
            <a:ext cx="5334000" cy="365125"/>
          </a:xfrm>
        </p:spPr>
        <p:txBody>
          <a:bodyPr/>
          <a:lstStyle/>
          <a:p>
            <a:r>
              <a:rPr lang="en-US" sz="3200" b="1" i="1">
                <a:solidFill>
                  <a:srgbClr val="FF0000"/>
                </a:solidFill>
                <a:latin typeface="Candara" panose="020E0502030303020204" pitchFamily="34" charset="0"/>
              </a:rPr>
              <a:t>Thursday 17 March 2022</a:t>
            </a:r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01025"/>
            <a:ext cx="4724400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Transverse Abdominal Muscle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58620" y="860508"/>
            <a:ext cx="4114800" cy="532453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i="1" dirty="0">
                <a:latin typeface="Candara" pitchFamily="34" charset="0"/>
              </a:rPr>
              <a:t>The innermost of the three flat abdominal muscles </a:t>
            </a:r>
          </a:p>
          <a:p>
            <a:pPr algn="l" rtl="0"/>
            <a:endParaRPr lang="en-US" sz="2000" b="1" i="1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000" b="1" i="1" dirty="0">
                <a:latin typeface="Candara" pitchFamily="34" charset="0"/>
              </a:rPr>
              <a:t>Run more or less transversally, except for the inferior ones, which run parallel to those of the internal oblique.</a:t>
            </a:r>
          </a:p>
          <a:p>
            <a:pPr algn="l" rtl="0"/>
            <a:endParaRPr lang="en-US" sz="20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i="1" dirty="0">
                <a:latin typeface="Candara" pitchFamily="34" charset="0"/>
              </a:rPr>
              <a:t>Origin: </a:t>
            </a:r>
            <a:r>
              <a:rPr lang="en-US" sz="2000" b="1" i="1" dirty="0">
                <a:solidFill>
                  <a:srgbClr val="7030A0"/>
                </a:solidFill>
                <a:latin typeface="Candara" pitchFamily="34" charset="0"/>
              </a:rPr>
              <a:t>Internal surfaces of 7</a:t>
            </a:r>
            <a:r>
              <a:rPr lang="en-US" sz="2000" b="1" i="1" baseline="30000" dirty="0">
                <a:solidFill>
                  <a:srgbClr val="7030A0"/>
                </a:solidFill>
                <a:latin typeface="Candara" pitchFamily="34" charset="0"/>
              </a:rPr>
              <a:t>th_</a:t>
            </a:r>
            <a:r>
              <a:rPr lang="en-US" sz="2000" b="1" i="1" dirty="0">
                <a:solidFill>
                  <a:srgbClr val="7030A0"/>
                </a:solidFill>
                <a:latin typeface="Candara" pitchFamily="34" charset="0"/>
              </a:rPr>
              <a:t>12</a:t>
            </a:r>
            <a:r>
              <a:rPr lang="en-US" sz="2000" b="1" i="1" baseline="30000" dirty="0">
                <a:solidFill>
                  <a:srgbClr val="7030A0"/>
                </a:solidFill>
                <a:latin typeface="Candara" pitchFamily="34" charset="0"/>
              </a:rPr>
              <a:t>th</a:t>
            </a:r>
            <a:r>
              <a:rPr lang="en-US" sz="2000" b="1" i="1" dirty="0">
                <a:solidFill>
                  <a:srgbClr val="7030A0"/>
                </a:solidFill>
                <a:latin typeface="Candara" pitchFamily="34" charset="0"/>
              </a:rPr>
              <a:t>  </a:t>
            </a:r>
            <a:r>
              <a:rPr lang="en-US" sz="2000" b="1" i="1" dirty="0">
                <a:latin typeface="Candara" pitchFamily="34" charset="0"/>
              </a:rPr>
              <a:t>costal cartilages, </a:t>
            </a:r>
            <a:r>
              <a:rPr lang="en-US" sz="2000" b="1" i="1" dirty="0">
                <a:solidFill>
                  <a:srgbClr val="7030A0"/>
                </a:solidFill>
                <a:latin typeface="Candara" pitchFamily="34" charset="0"/>
              </a:rPr>
              <a:t>Thoracolumbar fascia</a:t>
            </a:r>
            <a:r>
              <a:rPr lang="en-US" sz="2000" b="1" i="1" dirty="0">
                <a:latin typeface="Candara" pitchFamily="34" charset="0"/>
              </a:rPr>
              <a:t>, </a:t>
            </a:r>
            <a:r>
              <a:rPr lang="en-US" sz="2000" b="1" i="1" dirty="0">
                <a:solidFill>
                  <a:srgbClr val="7030A0"/>
                </a:solidFill>
                <a:latin typeface="Candara" pitchFamily="34" charset="0"/>
              </a:rPr>
              <a:t>iliac crest</a:t>
            </a:r>
            <a:r>
              <a:rPr lang="en-US" sz="2000" b="1" i="1" dirty="0">
                <a:latin typeface="Candara" pitchFamily="34" charset="0"/>
              </a:rPr>
              <a:t>, and </a:t>
            </a:r>
            <a:r>
              <a:rPr lang="en-US" sz="2000" b="1" i="1" dirty="0">
                <a:solidFill>
                  <a:srgbClr val="7030A0"/>
                </a:solidFill>
                <a:latin typeface="Candara" pitchFamily="34" charset="0"/>
              </a:rPr>
              <a:t>lateral third of inguinal ligament</a:t>
            </a:r>
          </a:p>
          <a:p>
            <a:pPr algn="l" rtl="0"/>
            <a:endParaRPr lang="en-US" sz="2000" b="1" i="1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000" b="1" i="1" dirty="0">
                <a:latin typeface="Candara" pitchFamily="34" charset="0"/>
              </a:rPr>
              <a:t>Insertion: </a:t>
            </a:r>
            <a:r>
              <a:rPr lang="en-US" sz="2000" b="1" i="1" dirty="0">
                <a:solidFill>
                  <a:srgbClr val="7030A0"/>
                </a:solidFill>
                <a:latin typeface="Candara" pitchFamily="34" charset="0"/>
              </a:rPr>
              <a:t>Linea alba </a:t>
            </a:r>
            <a:r>
              <a:rPr lang="en-US" sz="2000" b="1" i="1" dirty="0">
                <a:latin typeface="Candara" pitchFamily="34" charset="0"/>
              </a:rPr>
              <a:t>with aponeurosis of internal oblique, </a:t>
            </a:r>
            <a:r>
              <a:rPr lang="en-US" sz="2000" b="1" i="1" dirty="0">
                <a:solidFill>
                  <a:srgbClr val="7030A0"/>
                </a:solidFill>
                <a:latin typeface="Candara" pitchFamily="34" charset="0"/>
              </a:rPr>
              <a:t>pubic crest</a:t>
            </a:r>
            <a:r>
              <a:rPr lang="en-US" sz="2000" b="1" i="1" dirty="0">
                <a:latin typeface="Candara" pitchFamily="34" charset="0"/>
              </a:rPr>
              <a:t>, and </a:t>
            </a:r>
            <a:r>
              <a:rPr lang="en-US" sz="2000" b="1" i="1" dirty="0">
                <a:solidFill>
                  <a:srgbClr val="7030A0"/>
                </a:solidFill>
                <a:latin typeface="Candara" pitchFamily="34" charset="0"/>
              </a:rPr>
              <a:t>pecten pubis </a:t>
            </a:r>
            <a:r>
              <a:rPr lang="en-US" sz="2000" b="1" i="1" dirty="0">
                <a:latin typeface="Candara" pitchFamily="34" charset="0"/>
              </a:rPr>
              <a:t>via </a:t>
            </a:r>
            <a:r>
              <a:rPr lang="en-US" sz="2000" b="1" i="1" dirty="0">
                <a:solidFill>
                  <a:srgbClr val="33CC33"/>
                </a:solidFill>
                <a:latin typeface="Candara" pitchFamily="34" charset="0"/>
              </a:rPr>
              <a:t>conjoint tendon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201"/>
          <a:stretch>
            <a:fillRect/>
          </a:stretch>
        </p:blipFill>
        <p:spPr bwMode="auto">
          <a:xfrm>
            <a:off x="4419600" y="940723"/>
            <a:ext cx="4485602" cy="3452553"/>
          </a:xfrm>
          <a:prstGeom prst="rect">
            <a:avLst/>
          </a:prstGeom>
          <a:noFill/>
          <a:ln w="7620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Thursday 17 March 2022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10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46482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i="1" dirty="0">
                <a:latin typeface="Candara" pitchFamily="34" charset="0"/>
              </a:rPr>
              <a:t>Between the internal oblique and the transversus abdominis muscles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is a neurovascular plane</a:t>
            </a:r>
            <a:r>
              <a:rPr lang="en-GB" sz="2000" b="1" i="1" dirty="0">
                <a:latin typeface="Candara" pitchFamily="34" charset="0"/>
              </a:rPr>
              <a:t>, which corresponds with a similar plane in the intercostal spaces. 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52400"/>
            <a:ext cx="45720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Rectus Abdominis Muscle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76200" y="838200"/>
            <a:ext cx="48006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b="1" i="1" dirty="0">
                <a:latin typeface="Candara" pitchFamily="34" charset="0"/>
              </a:rPr>
              <a:t>Is the principal vertical muscle of the anterior abdominal wall</a:t>
            </a:r>
          </a:p>
          <a:p>
            <a:pPr algn="l" rtl="0"/>
            <a:r>
              <a:rPr lang="en-US" sz="2400" b="1" i="1" dirty="0">
                <a:latin typeface="Candara" pitchFamily="34" charset="0"/>
              </a:rPr>
              <a:t>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i="1" dirty="0">
                <a:latin typeface="Candara" pitchFamily="34" charset="0"/>
              </a:rPr>
              <a:t>long, broad, strap-like muscle</a:t>
            </a:r>
          </a:p>
          <a:p>
            <a:pPr algn="l" rtl="0"/>
            <a:endParaRPr lang="en-US" sz="2400" b="1" i="1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400" b="1" i="1" dirty="0">
                <a:latin typeface="Candara" pitchFamily="34" charset="0"/>
              </a:rPr>
              <a:t>The paired rectus muscles</a:t>
            </a:r>
          </a:p>
          <a:p>
            <a:pPr algn="l" rtl="0"/>
            <a:r>
              <a:rPr lang="en-US" sz="2400" b="1" i="1" dirty="0">
                <a:latin typeface="Candara" pitchFamily="34" charset="0"/>
              </a:rPr>
              <a:t> separated by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the </a:t>
            </a:r>
            <a:r>
              <a:rPr lang="en-US" sz="2400" b="1" i="1" dirty="0" err="1">
                <a:solidFill>
                  <a:srgbClr val="FF0000"/>
                </a:solidFill>
                <a:latin typeface="Candara" pitchFamily="34" charset="0"/>
              </a:rPr>
              <a:t>linea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 alba</a:t>
            </a:r>
            <a:r>
              <a:rPr lang="en-US" sz="2400" b="1" i="1" dirty="0">
                <a:latin typeface="Candara" pitchFamily="34" charset="0"/>
              </a:rPr>
              <a:t>, lie close together inferiorly.</a:t>
            </a:r>
          </a:p>
          <a:p>
            <a:pPr algn="l" rtl="0"/>
            <a:endParaRPr lang="en-US" sz="2400" b="1" i="1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400" b="1" i="1" dirty="0">
                <a:latin typeface="Candara" pitchFamily="34" charset="0"/>
              </a:rPr>
              <a:t>The rectus abdominis is three times as wide superiorly as inferiorly</a:t>
            </a:r>
            <a:endParaRPr lang="ar-IQ" sz="2400" b="1" i="1" dirty="0"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5429071"/>
            <a:ext cx="8941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i="1" dirty="0">
                <a:latin typeface="Candara" pitchFamily="34" charset="0"/>
              </a:rPr>
              <a:t>The rectus muscle is anchored transversely by attachment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at three </a:t>
            </a:r>
            <a:r>
              <a:rPr lang="en-US" sz="2400" b="1" i="1" dirty="0">
                <a:latin typeface="Candara" pitchFamily="34" charset="0"/>
              </a:rPr>
              <a:t>or more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tendinous intersections</a:t>
            </a:r>
            <a:r>
              <a:rPr lang="en-US" sz="2400" b="1" i="1" dirty="0">
                <a:latin typeface="Candara" pitchFamily="34" charset="0"/>
              </a:rPr>
              <a:t>. These occur at the level of the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xiphoid process</a:t>
            </a:r>
            <a:r>
              <a:rPr lang="en-US" sz="2400" b="1" i="1" dirty="0">
                <a:latin typeface="Candara" pitchFamily="34" charset="0"/>
              </a:rPr>
              <a:t>,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umbilicus</a:t>
            </a:r>
            <a:r>
              <a:rPr lang="en-US" sz="2400" b="1" i="1" dirty="0">
                <a:latin typeface="Candara" pitchFamily="34" charset="0"/>
              </a:rPr>
              <a:t>, and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halfway between </a:t>
            </a:r>
            <a:r>
              <a:rPr lang="en-US" sz="2400" b="1" i="1" dirty="0">
                <a:latin typeface="Candara" pitchFamily="34" charset="0"/>
              </a:rPr>
              <a:t>these structures</a:t>
            </a:r>
            <a:endParaRPr lang="ar-IQ" sz="2400" b="1" i="1" dirty="0">
              <a:latin typeface="Candar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91184" y="549275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Thursday 17 March 2022</a:t>
            </a:r>
          </a:p>
        </p:txBody>
      </p:sp>
      <p:pic>
        <p:nvPicPr>
          <p:cNvPr id="10" name="Picture 4" descr="http://droualb.faculty.mjc.edu/Course%20Materials/Elementary%20Anatomy%20and%20Physiology%2050/Lecture%20outlines/06_16Figureb-L.jpg"/>
          <p:cNvPicPr>
            <a:picLocks noChangeAspect="1" noChangeArrowheads="1"/>
          </p:cNvPicPr>
          <p:nvPr/>
        </p:nvPicPr>
        <p:blipFill>
          <a:blip r:embed="rId2" cstate="print"/>
          <a:srcRect t="1695" b="13559"/>
          <a:stretch>
            <a:fillRect/>
          </a:stretch>
        </p:blipFill>
        <p:spPr bwMode="auto">
          <a:xfrm>
            <a:off x="4391032" y="1393653"/>
            <a:ext cx="4600568" cy="3849745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34384" y="400148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11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05400" y="363602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17 March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01753"/>
            <a:ext cx="2659702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PYRAMIDALIS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801624"/>
            <a:ext cx="4648200" cy="3785652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Candara" pitchFamily="34" charset="0"/>
              </a:rPr>
              <a:t>The pyramidalis is a small, insignificant triangular muscle that is absent in approximately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20% of people</a:t>
            </a:r>
            <a:r>
              <a:rPr lang="en-GB" sz="2000" b="1" i="1" dirty="0">
                <a:latin typeface="Candara" pitchFamily="34" charset="0"/>
              </a:rPr>
              <a:t>. It lies anterior to the inferior part of the rectus abdominis and attaches to the anterior surface of the pubis and the anterior pubic ligament. </a:t>
            </a:r>
          </a:p>
          <a:p>
            <a:endParaRPr lang="en-GB" sz="2000" b="1" i="1" dirty="0">
              <a:latin typeface="Candara" pitchFamily="34" charset="0"/>
            </a:endParaRPr>
          </a:p>
          <a:p>
            <a:r>
              <a:rPr lang="en-GB" sz="2000" b="1" i="1" dirty="0">
                <a:latin typeface="Candara" pitchFamily="34" charset="0"/>
              </a:rPr>
              <a:t>It ends in the </a:t>
            </a:r>
            <a:r>
              <a:rPr lang="en-GB" sz="2000" b="1" i="1" dirty="0" err="1">
                <a:latin typeface="Candara" pitchFamily="34" charset="0"/>
              </a:rPr>
              <a:t>linea</a:t>
            </a:r>
            <a:r>
              <a:rPr lang="en-GB" sz="2000" b="1" i="1" dirty="0">
                <a:latin typeface="Candara" pitchFamily="34" charset="0"/>
              </a:rPr>
              <a:t> alba, which is especially thickened for a variable distance superior to the pubic symphysis. The pyramidalis tenses the linea alba. </a:t>
            </a:r>
          </a:p>
        </p:txBody>
      </p:sp>
      <p:pic>
        <p:nvPicPr>
          <p:cNvPr id="40962" name="Picture 2" descr="Image result for pyramida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575568"/>
            <a:ext cx="3200400" cy="320040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0964" name="Picture 4" descr="Image result for pyramida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71449"/>
            <a:ext cx="4343400" cy="325755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28D49-503F-4E20-B693-4615AD473351}"/>
              </a:ext>
            </a:extLst>
          </p:cNvPr>
          <p:cNvSpPr txBox="1"/>
          <p:nvPr/>
        </p:nvSpPr>
        <p:spPr>
          <a:xfrm>
            <a:off x="152400" y="4810093"/>
            <a:ext cx="5410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When present, surgeons use the attachment of the pyramidalis to the linea alba as a landmark for median abdominal incision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1" y="101025"/>
            <a:ext cx="2590799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Rectus Sheath</a:t>
            </a:r>
            <a:endParaRPr lang="ar-IQ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14300" y="656779"/>
            <a:ext cx="3962400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400" b="1" i="1" dirty="0">
                <a:latin typeface="Candara" pitchFamily="34" charset="0"/>
              </a:rPr>
              <a:t>The aponeurosis of the internal abdominal m splits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into anterior &amp; posterior layers </a:t>
            </a:r>
            <a:r>
              <a:rPr lang="en-US" sz="2400" b="1" i="1" dirty="0">
                <a:latin typeface="Candara" pitchFamily="34" charset="0"/>
              </a:rPr>
              <a:t>to enclose the rectus .</a:t>
            </a:r>
          </a:p>
          <a:p>
            <a:pPr algn="l"/>
            <a:endParaRPr lang="en-US" sz="2400" b="1" i="1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1" i="1" dirty="0">
                <a:latin typeface="Candara" pitchFamily="34" charset="0"/>
              </a:rPr>
              <a:t>The external oblique aponeurosis fuses with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the anterior layer </a:t>
            </a:r>
            <a:r>
              <a:rPr lang="en-US" sz="2400" b="1" i="1" dirty="0">
                <a:latin typeface="Candara" pitchFamily="34" charset="0"/>
              </a:rPr>
              <a:t>to form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the anterior layer of the rectus sheath</a:t>
            </a:r>
            <a:r>
              <a:rPr lang="en-US" sz="2400" b="1" i="1" dirty="0">
                <a:latin typeface="Candara" pitchFamily="34" charset="0"/>
              </a:rPr>
              <a:t>.</a:t>
            </a:r>
          </a:p>
          <a:p>
            <a:pPr algn="l"/>
            <a:endParaRPr lang="en-US" sz="2400" b="1" i="1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1" i="1" dirty="0">
                <a:latin typeface="Candara" pitchFamily="34" charset="0"/>
              </a:rPr>
              <a:t>The transverses aponeuroses fuses with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the posterior layer </a:t>
            </a:r>
            <a:r>
              <a:rPr lang="en-US" sz="2400" b="1" i="1" dirty="0">
                <a:latin typeface="Candara" pitchFamily="34" charset="0"/>
              </a:rPr>
              <a:t>to form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the posterior layer of the rectus sheath</a:t>
            </a:r>
            <a:endParaRPr lang="ar-IQ" sz="24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4611" y="3810000"/>
            <a:ext cx="4796989" cy="2667000"/>
          </a:xfrm>
          <a:prstGeom prst="rect">
            <a:avLst/>
          </a:prstGeom>
          <a:noFill/>
          <a:ln w="7620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114800" y="6569075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Thursday 17 March 2022</a:t>
            </a:r>
          </a:p>
        </p:txBody>
      </p:sp>
      <p:pic>
        <p:nvPicPr>
          <p:cNvPr id="44034" name="Picture 2" descr="https://classconnection.s3.amazonaws.com/962/flashcards/3550962/jpg/abdominal_fascia_arcuate_line-141F03478F911E19B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1"/>
            <a:ext cx="4559334" cy="3429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562600" y="6569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4406" y="670239"/>
            <a:ext cx="8975188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400" b="1" i="1" dirty="0">
                <a:latin typeface="Candara" pitchFamily="34" charset="0"/>
              </a:rPr>
              <a:t>From halfway between the umbilicus &amp; pubic symphsis all three aponeuroses passes in front of the rectus m. leaving only relatively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thin transverslis fascia</a:t>
            </a:r>
            <a:r>
              <a:rPr lang="en-US" sz="2400" b="1" i="1" dirty="0">
                <a:latin typeface="Candara" pitchFamily="34" charset="0"/>
              </a:rPr>
              <a:t> to cover the 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</a:rPr>
              <a:t>rectus abdominis posteriorly  </a:t>
            </a:r>
            <a:r>
              <a:rPr lang="en-US" sz="2400" b="1" i="1" dirty="0">
                <a:latin typeface="Candara" pitchFamily="34" charset="0"/>
              </a:rPr>
              <a:t>demarcating </a:t>
            </a:r>
            <a:r>
              <a:rPr lang="en-US" sz="2400" b="1" i="1" u="sng" dirty="0">
                <a:solidFill>
                  <a:srgbClr val="FF0000"/>
                </a:solidFill>
                <a:latin typeface="Candara" pitchFamily="34" charset="0"/>
              </a:rPr>
              <a:t>the arcuate line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.</a:t>
            </a:r>
            <a:endParaRPr lang="ar-SA" sz="24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1342" y="2684027"/>
            <a:ext cx="3835791" cy="3137668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35634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Thursday 17 March 2022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http://www.wjso.com/content/figures/1477-7819-3-23-2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0" y="3331051"/>
            <a:ext cx="1624597" cy="101566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sp>
        <p:nvSpPr>
          <p:cNvPr id="12" name="مستطيل 1"/>
          <p:cNvSpPr/>
          <p:nvPr/>
        </p:nvSpPr>
        <p:spPr>
          <a:xfrm>
            <a:off x="152401" y="101025"/>
            <a:ext cx="2362199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</a:rPr>
              <a:t>Rectus Sheath</a:t>
            </a:r>
            <a:endParaRPr lang="ar-IQ" sz="28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14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501438" y="61629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996BD-7118-4AF6-8DD7-8FF2579F3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84" y="2481183"/>
            <a:ext cx="4647420" cy="4025071"/>
          </a:xfrm>
          <a:prstGeom prst="rect">
            <a:avLst/>
          </a:prstGeom>
          <a:ln w="76200">
            <a:solidFill>
              <a:srgbClr val="0033CC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3"/>
          <p:cNvSpPr txBox="1"/>
          <p:nvPr/>
        </p:nvSpPr>
        <p:spPr>
          <a:xfrm>
            <a:off x="228600" y="152400"/>
            <a:ext cx="5486400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Contents of the rectus sheath</a:t>
            </a:r>
            <a:endParaRPr lang="ar-SA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52400" y="762000"/>
            <a:ext cx="5562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b="1" i="1" dirty="0">
                <a:latin typeface="Candara" pitchFamily="34" charset="0"/>
              </a:rPr>
              <a:t>The rectus muscle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i="1" dirty="0">
                <a:latin typeface="Candara" pitchFamily="34" charset="0"/>
              </a:rPr>
              <a:t>Pyramidalis muscle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i="1" dirty="0">
                <a:latin typeface="Candara" pitchFamily="34" charset="0"/>
              </a:rPr>
              <a:t>Intercostal nerves 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T 7 – T 11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i="1" dirty="0">
                <a:latin typeface="Candara" pitchFamily="34" charset="0"/>
              </a:rPr>
              <a:t>Superior &amp; Inferior Epigastric vessels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i="1" dirty="0">
                <a:latin typeface="Candara" pitchFamily="34" charset="0"/>
              </a:rPr>
              <a:t>Lymphatic vessels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4267200" cy="3613810"/>
          </a:xfrm>
          <a:prstGeom prst="rect">
            <a:avLst/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28674" name="Picture 2" descr="http://classconnection.s3.amazonaws.com/720/flashcards/1137720/jpg/4401349922813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95600"/>
            <a:ext cx="4193557" cy="3124200"/>
          </a:xfrm>
          <a:prstGeom prst="rect">
            <a:avLst/>
          </a:prstGeom>
          <a:noFill/>
          <a:ln w="76200">
            <a:solidFill>
              <a:srgbClr val="0033CC"/>
            </a:solidFill>
          </a:ln>
        </p:spPr>
      </p:pic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430" t="25313" r="13281" b="22187"/>
          <a:stretch>
            <a:fillRect/>
          </a:stretch>
        </p:blipFill>
        <p:spPr bwMode="auto">
          <a:xfrm>
            <a:off x="838200" y="838200"/>
            <a:ext cx="7807723" cy="5534589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52400" y="101025"/>
            <a:ext cx="7620000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Nerves of the Anterolateral Abdominal Wall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0052" y="6339303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FF00"/>
                </a:solidFill>
              </a:rPr>
              <a:t>Thursday 17 March 2022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FF00"/>
                </a:solidFill>
              </a:rPr>
              <a:pPr/>
              <a:t>17</a:t>
            </a:fld>
            <a:endParaRPr lang="en-US" b="1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94" y="709922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Thoracoabdominal nerves: </a:t>
            </a:r>
            <a:r>
              <a:rPr lang="en-GB" sz="2000" b="1" i="1" dirty="0">
                <a:latin typeface="Candara" panose="020E0502030303020204" pitchFamily="34" charset="0"/>
              </a:rPr>
              <a:t>these are the distal, abdominal parts of the anterior rami of the inferior six thoracic spinal nerves (T7-T11); they are the former inferior intercostal nerves distal to the costal margin.</a:t>
            </a:r>
          </a:p>
        </p:txBody>
      </p:sp>
      <p:sp>
        <p:nvSpPr>
          <p:cNvPr id="6" name="مستطيل 2"/>
          <p:cNvSpPr/>
          <p:nvPr/>
        </p:nvSpPr>
        <p:spPr>
          <a:xfrm>
            <a:off x="76200" y="101025"/>
            <a:ext cx="6781800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Nerves of the Anterolateral Abdominal Wall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820656"/>
            <a:ext cx="541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Lateral (thoracic) cutaneous branches: </a:t>
            </a:r>
            <a:r>
              <a:rPr lang="en-GB" sz="2000" b="1" i="1" dirty="0">
                <a:latin typeface="Candara" panose="020E0502030303020204" pitchFamily="34" charset="0"/>
              </a:rPr>
              <a:t>of the thoracic spinal nerves 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T7-T9 or T10</a:t>
            </a:r>
            <a:r>
              <a:rPr lang="en-GB" sz="2000" b="1" i="1" dirty="0">
                <a:latin typeface="Candara" panose="020E0502030303020204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000" b="1" i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Subcostal nerve: </a:t>
            </a:r>
            <a:r>
              <a:rPr lang="en-GB" sz="2000" b="1" i="1" dirty="0">
                <a:latin typeface="Candara" panose="020E0502030303020204" pitchFamily="34" charset="0"/>
              </a:rPr>
              <a:t>the large anterior ramus of spinal nerve 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T12.</a:t>
            </a:r>
          </a:p>
          <a:p>
            <a:endParaRPr lang="en-GB" sz="2000" b="1" i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Iliohypogastric and ilioinguinal nerves: </a:t>
            </a:r>
            <a:r>
              <a:rPr lang="en-GB" sz="2000" b="1" i="1" dirty="0">
                <a:latin typeface="Candara" panose="020E0502030303020204" pitchFamily="34" charset="0"/>
              </a:rPr>
              <a:t>terminal branches of the anterior ramus of spinal nerve 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L1</a:t>
            </a:r>
            <a:r>
              <a:rPr lang="en-GB" sz="2000" b="1" i="1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94" y="492198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accent2"/>
                </a:solidFill>
                <a:latin typeface="Candara" panose="020E0502030303020204" pitchFamily="34" charset="0"/>
              </a:rPr>
              <a:t>Anterior abdominal cutaneous branches of thoracoabdominal nerves:</a:t>
            </a:r>
          </a:p>
          <a:p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T7-T9</a:t>
            </a:r>
            <a:r>
              <a:rPr lang="en-GB" sz="2000" b="1" i="1" dirty="0">
                <a:solidFill>
                  <a:schemeClr val="accent6"/>
                </a:solidFill>
                <a:latin typeface="Candara" panose="020E0502030303020204" pitchFamily="34" charset="0"/>
              </a:rPr>
              <a:t> </a:t>
            </a:r>
            <a:r>
              <a:rPr lang="en-GB" sz="2000" b="1" i="1" dirty="0">
                <a:latin typeface="Candara" panose="020E0502030303020204" pitchFamily="34" charset="0"/>
              </a:rPr>
              <a:t>supply the skin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superior to the umbilicus</a:t>
            </a:r>
            <a:r>
              <a:rPr lang="en-GB" sz="2000" b="1" i="1" dirty="0">
                <a:latin typeface="Candara" panose="020E0502030303020204" pitchFamily="34" charset="0"/>
              </a:rPr>
              <a:t>.</a:t>
            </a:r>
          </a:p>
          <a:p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T10</a:t>
            </a:r>
            <a:r>
              <a:rPr lang="en-GB" sz="2000" b="1" i="1" dirty="0">
                <a:latin typeface="Candara" panose="020E0502030303020204" pitchFamily="34" charset="0"/>
              </a:rPr>
              <a:t> supplies the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skin around the umbilicus</a:t>
            </a:r>
            <a:r>
              <a:rPr lang="en-GB" sz="2000" b="1" i="1" dirty="0">
                <a:latin typeface="Candara" panose="020E0502030303020204" pitchFamily="34" charset="0"/>
              </a:rPr>
              <a:t>.</a:t>
            </a:r>
          </a:p>
          <a:p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T11,</a:t>
            </a:r>
            <a:r>
              <a:rPr lang="en-GB" sz="2000" b="1" i="1" dirty="0">
                <a:latin typeface="Candara" panose="020E0502030303020204" pitchFamily="34" charset="0"/>
              </a:rPr>
              <a:t> plus the cutaneous branches of the subcostal 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(T12), </a:t>
            </a:r>
            <a:r>
              <a:rPr lang="en-GB" sz="2000" b="1" i="1" dirty="0">
                <a:latin typeface="Candara" panose="020E0502030303020204" pitchFamily="34" charset="0"/>
              </a:rPr>
              <a:t>iliohypogastric, and ilioinguinal 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(L1), </a:t>
            </a:r>
            <a:r>
              <a:rPr lang="en-GB" sz="2000" b="1" i="1" dirty="0">
                <a:latin typeface="Candara" panose="020E0502030303020204" pitchFamily="34" charset="0"/>
              </a:rPr>
              <a:t>supply the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skin inferior to the umbilicus</a:t>
            </a:r>
            <a:r>
              <a:rPr lang="en-GB" sz="2000" b="1" i="1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41986" name="Picture 2" descr="Image result for T7-T9 supply the skin superior to the umbilicus."/>
          <p:cNvPicPr>
            <a:picLocks noChangeAspect="1" noChangeArrowheads="1"/>
          </p:cNvPicPr>
          <p:nvPr/>
        </p:nvPicPr>
        <p:blipFill>
          <a:blip r:embed="rId2" cstate="print"/>
          <a:srcRect r="52083"/>
          <a:stretch>
            <a:fillRect/>
          </a:stretch>
        </p:blipFill>
        <p:spPr bwMode="auto">
          <a:xfrm>
            <a:off x="6712729" y="1746102"/>
            <a:ext cx="1975626" cy="324260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934200" y="0"/>
            <a:ext cx="2895600" cy="365125"/>
          </a:xfrm>
        </p:spPr>
        <p:txBody>
          <a:bodyPr/>
          <a:lstStyle/>
          <a:p>
            <a:r>
              <a:rPr lang="en-US">
                <a:solidFill>
                  <a:srgbClr val="7030A0"/>
                </a:solidFill>
              </a:rPr>
              <a:t>Dr. Aiman Qais Afar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875" t="25312" r="20898" b="10000"/>
          <a:stretch>
            <a:fillRect/>
          </a:stretch>
        </p:blipFill>
        <p:spPr bwMode="auto">
          <a:xfrm>
            <a:off x="4401730" y="856212"/>
            <a:ext cx="4480360" cy="5620788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52400" y="101025"/>
            <a:ext cx="7772400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Arteries of the Anterolateral Abdominal Wall</a:t>
            </a:r>
            <a:endParaRPr lang="ar-IQ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" y="1066800"/>
            <a:ext cx="411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FF0066"/>
                </a:solidFill>
                <a:latin typeface="Candara" panose="020E0502030303020204" pitchFamily="34" charset="0"/>
              </a:rPr>
              <a:t>Superior epigastric artery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 Inferior epigastric artery</a:t>
            </a:r>
          </a:p>
          <a:p>
            <a:pPr algn="l" rtl="0"/>
            <a:endParaRPr lang="en-US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FF0066"/>
                </a:solidFill>
                <a:latin typeface="Candara" panose="020E0502030303020204" pitchFamily="34" charset="0"/>
              </a:rPr>
              <a:t>Deep circumflex iliac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Superficial circumflex iliac a.</a:t>
            </a:r>
          </a:p>
          <a:p>
            <a:pPr algn="l" rtl="0"/>
            <a:endParaRPr lang="en-US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FF0066"/>
                </a:solidFill>
                <a:latin typeface="Candara" panose="020E0502030303020204" pitchFamily="34" charset="0"/>
              </a:rPr>
              <a:t>Superficial epigastric a.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Subcostal artery a.</a:t>
            </a:r>
          </a:p>
          <a:p>
            <a:pPr algn="l" rtl="0"/>
            <a:endParaRPr lang="en-US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FF0066"/>
                </a:solidFill>
                <a:latin typeface="Candara" panose="020E0502030303020204" pitchFamily="34" charset="0"/>
              </a:rPr>
              <a:t>Musculophrenic  a.</a:t>
            </a:r>
            <a:endParaRPr lang="en-US" sz="2400" b="1" i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10th and 11th posterior intercostal   arteries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4400" y="65532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18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1" y="76200"/>
            <a:ext cx="6477000" cy="58477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Veins of the Anterior Abdominal Wall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06757" y="848380"/>
            <a:ext cx="291744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Superficial Veins : 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52400" y="1501914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latin typeface="Candara" panose="020E0502030303020204" pitchFamily="34" charset="0"/>
              </a:rPr>
              <a:t>form a network that radiates out from the umbilicus </a:t>
            </a:r>
            <a:endParaRPr lang="ar-IQ" sz="2400" b="1" i="1" dirty="0"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2191" t="14063" r="27343" b="25000"/>
          <a:stretch>
            <a:fillRect/>
          </a:stretch>
        </p:blipFill>
        <p:spPr bwMode="auto">
          <a:xfrm>
            <a:off x="4398611" y="914400"/>
            <a:ext cx="4538632" cy="427168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152400" y="2430720"/>
            <a:ext cx="403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u="sng" dirty="0">
                <a:solidFill>
                  <a:srgbClr val="7030A0"/>
                </a:solidFill>
                <a:latin typeface="Candara" panose="020E0502030303020204" pitchFamily="34" charset="0"/>
              </a:rPr>
              <a:t>Above</a:t>
            </a:r>
            <a:r>
              <a:rPr lang="en-US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,</a:t>
            </a:r>
            <a:r>
              <a:rPr lang="en-US" sz="2400" b="1" i="1" dirty="0">
                <a:latin typeface="Candara" panose="020E0502030303020204" pitchFamily="34" charset="0"/>
              </a:rPr>
              <a:t> the network is drained into the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axillary vein </a:t>
            </a:r>
            <a:r>
              <a:rPr lang="en-US" sz="2400" b="1" i="1" dirty="0">
                <a:latin typeface="Candara" panose="020E0502030303020204" pitchFamily="34" charset="0"/>
              </a:rPr>
              <a:t>via the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lateral thoracic vein</a:t>
            </a:r>
          </a:p>
          <a:p>
            <a:pPr algn="l"/>
            <a:endParaRPr lang="en-US" sz="2400" b="1" i="1" u="sng" dirty="0">
              <a:latin typeface="Candara" panose="020E0502030303020204" pitchFamily="34" charset="0"/>
            </a:endParaRPr>
          </a:p>
          <a:p>
            <a:pPr algn="l"/>
            <a:r>
              <a:rPr lang="en-US" sz="2400" b="1" i="1" u="sng" dirty="0">
                <a:solidFill>
                  <a:srgbClr val="7030A0"/>
                </a:solidFill>
                <a:latin typeface="Candara" panose="020E0502030303020204" pitchFamily="34" charset="0"/>
              </a:rPr>
              <a:t>below</a:t>
            </a:r>
            <a:r>
              <a:rPr lang="en-US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, </a:t>
            </a:r>
            <a:r>
              <a:rPr lang="en-US" sz="2400" b="1" i="1" dirty="0">
                <a:latin typeface="Candara" panose="020E0502030303020204" pitchFamily="34" charset="0"/>
              </a:rPr>
              <a:t>into the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femoral vein </a:t>
            </a:r>
            <a:r>
              <a:rPr lang="en-US" sz="2400" b="1" i="1" dirty="0">
                <a:latin typeface="Candara" panose="020E0502030303020204" pitchFamily="34" charset="0"/>
              </a:rPr>
              <a:t>via the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superficial epigastric </a:t>
            </a:r>
            <a:r>
              <a:rPr lang="en-US" sz="2400" b="1" i="1" dirty="0">
                <a:latin typeface="Candara" panose="020E0502030303020204" pitchFamily="34" charset="0"/>
              </a:rPr>
              <a:t>and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great saphenous veins</a:t>
            </a:r>
            <a:endParaRPr lang="ar-IQ" sz="2400" b="1" i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7" name="مستطيل 1"/>
          <p:cNvSpPr/>
          <p:nvPr/>
        </p:nvSpPr>
        <p:spPr>
          <a:xfrm>
            <a:off x="228600" y="5323582"/>
            <a:ext cx="8708644" cy="1200329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</a:t>
            </a:r>
            <a:r>
              <a:rPr lang="en-US" sz="2400" b="1" i="1" u="sng" dirty="0" err="1">
                <a:solidFill>
                  <a:srgbClr val="0033CC"/>
                </a:solidFill>
                <a:latin typeface="Candara" panose="020E0502030303020204" pitchFamily="34" charset="0"/>
              </a:rPr>
              <a:t>paraumbilical</a:t>
            </a:r>
            <a:r>
              <a:rPr lang="en-US" sz="2400" b="1" i="1" u="sng" dirty="0">
                <a:solidFill>
                  <a:srgbClr val="0033CC"/>
                </a:solidFill>
                <a:latin typeface="Candara" panose="020E0502030303020204" pitchFamily="34" charset="0"/>
              </a:rPr>
              <a:t> veins</a:t>
            </a:r>
            <a:r>
              <a:rPr lang="en-US" sz="2400" b="1" i="1" dirty="0">
                <a:latin typeface="Candara" panose="020E0502030303020204" pitchFamily="34" charset="0"/>
              </a:rPr>
              <a:t>, connect the network through the umbilicus and along 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the ligamentum teres </a:t>
            </a:r>
            <a:r>
              <a:rPr lang="en-US" sz="2400" b="1" i="1" dirty="0">
                <a:latin typeface="Candara" panose="020E0502030303020204" pitchFamily="34" charset="0"/>
              </a:rPr>
              <a:t>to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portal vein</a:t>
            </a:r>
            <a:r>
              <a:rPr lang="en-US" sz="2400" b="1" i="1" dirty="0">
                <a:latin typeface="Candara" panose="020E0502030303020204" pitchFamily="34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b="1" i="1" dirty="0">
                <a:latin typeface="Candara" panose="020E0502030303020204" pitchFamily="34" charset="0"/>
              </a:rPr>
              <a:t> This forms an important </a:t>
            </a:r>
            <a:r>
              <a:rPr lang="en-US" sz="2400" b="1" i="1" u="sng" dirty="0">
                <a:solidFill>
                  <a:srgbClr val="0033CC"/>
                </a:solidFill>
                <a:latin typeface="Candara" panose="020E0502030303020204" pitchFamily="34" charset="0"/>
              </a:rPr>
              <a:t>portal systemic venous anastomosis</a:t>
            </a:r>
            <a:endParaRPr lang="ar-IQ" sz="2400" b="1" i="1" u="sng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53400" y="65690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19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76200"/>
            <a:ext cx="685800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ANTERIO- LATERAL ABDOMINAL WALL</a:t>
            </a:r>
            <a:endParaRPr lang="ar-IQ" sz="3200" b="1" i="1" dirty="0">
              <a:latin typeface="Candara" panose="020E0502030303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21298" y="1777094"/>
            <a:ext cx="46077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i="1" dirty="0">
                <a:latin typeface="Candara" panose="020E0502030303020204" pitchFamily="34" charset="0"/>
              </a:rPr>
              <a:t> For clinical purposes the abdomen is divided into nine regions by:</a:t>
            </a:r>
          </a:p>
          <a:p>
            <a:pPr algn="l"/>
            <a:endParaRPr lang="en-US" sz="2400" b="1" i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i="1" dirty="0">
                <a:latin typeface="Candara" panose="020E0502030303020204" pitchFamily="34" charset="0"/>
              </a:rPr>
              <a:t>Two vertical lines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(midclavicular, midinguinal )</a:t>
            </a:r>
          </a:p>
          <a:p>
            <a:pPr algn="l"/>
            <a:endParaRPr lang="en-US" sz="2400" b="1" i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i="1" dirty="0">
                <a:latin typeface="Candara" panose="020E0502030303020204" pitchFamily="34" charset="0"/>
              </a:rPr>
              <a:t>Two horizontal lines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(intertubercular plane)  </a:t>
            </a:r>
            <a:r>
              <a:rPr lang="en-US" sz="2400" b="1" i="1" dirty="0">
                <a:latin typeface="Candara" panose="020E0502030303020204" pitchFamily="34" charset="0"/>
              </a:rPr>
              <a:t>between the tubercles of the iliac crest and the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(transpyloric plane)</a:t>
            </a:r>
            <a:endParaRPr lang="ar-IQ" sz="2400" b="1" i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صورة 4" descr="abdomenplanes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3325" y="1447800"/>
            <a:ext cx="3726802" cy="4813572"/>
          </a:xfrm>
          <a:prstGeom prst="rect">
            <a:avLst/>
          </a:prstGeom>
          <a:ln w="57150">
            <a:solidFill>
              <a:srgbClr val="66FF33"/>
            </a:solidFill>
          </a:ln>
        </p:spPr>
      </p:pic>
      <p:sp>
        <p:nvSpPr>
          <p:cNvPr id="6" name="عنوان فرعي 2"/>
          <p:cNvSpPr txBox="1">
            <a:spLocks/>
          </p:cNvSpPr>
          <p:nvPr/>
        </p:nvSpPr>
        <p:spPr>
          <a:xfrm>
            <a:off x="167951" y="717560"/>
            <a:ext cx="8841797" cy="80644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</a:rPr>
              <a:t>The abdomen is the part of the trunk between the thorax and the pelvis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Thursday 17 March 2022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2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152400"/>
            <a:ext cx="7715304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solidFill>
                  <a:srgbClr val="33CC33"/>
                </a:solidFill>
                <a:latin typeface="Candara" panose="020E0502030303020204" pitchFamily="34" charset="0"/>
              </a:rPr>
              <a:t>Lymph Drainage of the Anterior Abdominal Wall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6200" y="1219200"/>
            <a:ext cx="51244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i="1" dirty="0">
                <a:latin typeface="Candara" panose="020E0502030303020204" pitchFamily="34" charset="0"/>
              </a:rPr>
              <a:t>The lymph drainage of 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skin of the anterior abdominal wall above the level of the umbilicus</a:t>
            </a:r>
            <a:r>
              <a:rPr lang="en-US" sz="2400" b="1" i="1" dirty="0">
                <a:latin typeface="Candara" panose="020E0502030303020204" pitchFamily="34" charset="0"/>
              </a:rPr>
              <a:t> is upward to the anterior </a:t>
            </a:r>
            <a:r>
              <a:rPr lang="en-US" sz="2400" b="1" i="1" dirty="0" err="1">
                <a:solidFill>
                  <a:srgbClr val="33CC33"/>
                </a:solidFill>
                <a:latin typeface="Candara" panose="020E0502030303020204" pitchFamily="34" charset="0"/>
              </a:rPr>
              <a:t>axillary</a:t>
            </a:r>
            <a:r>
              <a:rPr lang="en-US" sz="2400" b="1" i="1" dirty="0">
                <a:solidFill>
                  <a:srgbClr val="33CC33"/>
                </a:solidFill>
                <a:latin typeface="Candara" panose="020E0502030303020204" pitchFamily="34" charset="0"/>
              </a:rPr>
              <a:t> (pectoral) group of nodes</a:t>
            </a:r>
            <a:endParaRPr lang="ar-IQ" sz="2400" b="1" i="1" dirty="0">
              <a:solidFill>
                <a:srgbClr val="33CC33"/>
              </a:solidFill>
              <a:latin typeface="Candara" panose="020E0502030303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0433" y="3158192"/>
            <a:ext cx="547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Below the level of the umbilicus</a:t>
            </a:r>
            <a:r>
              <a:rPr lang="en-US" sz="2400" b="1" i="1" dirty="0">
                <a:latin typeface="Candara" panose="020E0502030303020204" pitchFamily="34" charset="0"/>
              </a:rPr>
              <a:t>, the lymph drains downward and laterally to the </a:t>
            </a:r>
            <a:r>
              <a:rPr lang="en-US" sz="2400" b="1" i="1" dirty="0">
                <a:solidFill>
                  <a:srgbClr val="33CC33"/>
                </a:solidFill>
                <a:latin typeface="Candara" panose="020E0502030303020204" pitchFamily="34" charset="0"/>
              </a:rPr>
              <a:t>superficial inguinal nodes </a:t>
            </a:r>
            <a:endParaRPr lang="ar-IQ" sz="2400" b="1" i="1" dirty="0">
              <a:solidFill>
                <a:srgbClr val="33CC33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711" t="25313" r="49023" b="20312"/>
          <a:stretch>
            <a:fillRect/>
          </a:stretch>
        </p:blipFill>
        <p:spPr bwMode="auto">
          <a:xfrm>
            <a:off x="5367344" y="824588"/>
            <a:ext cx="3624256" cy="5531759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مستطيل 3"/>
          <p:cNvSpPr/>
          <p:nvPr/>
        </p:nvSpPr>
        <p:spPr>
          <a:xfrm>
            <a:off x="152400" y="5001161"/>
            <a:ext cx="5214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i="1" dirty="0">
                <a:latin typeface="Candara" panose="020E0502030303020204" pitchFamily="34" charset="0"/>
              </a:rPr>
              <a:t>They follow the arteries and drain into the </a:t>
            </a:r>
            <a:r>
              <a:rPr lang="en-US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internal thoracic, external iliac, posterior mediastinal, </a:t>
            </a:r>
            <a:r>
              <a:rPr lang="en-US" sz="2400" b="1" i="1" dirty="0">
                <a:latin typeface="Candara" panose="020E0502030303020204" pitchFamily="34" charset="0"/>
              </a:rPr>
              <a:t>and </a:t>
            </a:r>
            <a:r>
              <a:rPr lang="en-US" sz="2400" b="1" i="1" dirty="0" err="1">
                <a:solidFill>
                  <a:srgbClr val="7030A0"/>
                </a:solidFill>
                <a:latin typeface="Candara" panose="020E0502030303020204" pitchFamily="34" charset="0"/>
              </a:rPr>
              <a:t>para</a:t>
            </a:r>
            <a:r>
              <a:rPr lang="en-US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-aortic (lumbar) nodes</a:t>
            </a:r>
            <a:endParaRPr lang="ar-IQ" sz="2400" b="1" i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85800"/>
            <a:ext cx="3434530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33CC33"/>
                </a:solidFill>
                <a:latin typeface="Candara" panose="020E0502030303020204" pitchFamily="34" charset="0"/>
              </a:rPr>
              <a:t>Superficial Lymph Vessels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491335"/>
            <a:ext cx="3275577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33CC33"/>
                </a:solidFill>
                <a:latin typeface="Candara" panose="020E0502030303020204" pitchFamily="34" charset="0"/>
              </a:rPr>
              <a:t>The deep lymph vessels </a:t>
            </a:r>
            <a:endParaRPr lang="en-GB" sz="2400" i="1" dirty="0">
              <a:solidFill>
                <a:srgbClr val="33CC33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17 March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76200"/>
            <a:ext cx="344196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Abdominal Hernias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762000"/>
            <a:ext cx="5490868" cy="60016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Most hernias occur in the inguinal, umbilical, and epigastric regions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Umbilical hernias</a:t>
            </a:r>
            <a:r>
              <a:rPr lang="en-GB" sz="2400" b="1" i="1" dirty="0">
                <a:latin typeface="Candara" pitchFamily="34" charset="0"/>
              </a:rPr>
              <a:t> are common in newborns because the anterior abdominal wall is relatively weak in the umbilical ring, </a:t>
            </a:r>
          </a:p>
          <a:p>
            <a:pPr>
              <a:buFont typeface="Wingdings" pitchFamily="2" charset="2"/>
              <a:buChar char="ü"/>
            </a:pPr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Acquired umbilical hernias </a:t>
            </a:r>
            <a:r>
              <a:rPr lang="en-GB" sz="2400" b="1" i="1" dirty="0">
                <a:latin typeface="Candara" pitchFamily="34" charset="0"/>
              </a:rPr>
              <a:t>occur most commonly in women and obese people. </a:t>
            </a:r>
          </a:p>
          <a:p>
            <a:pPr>
              <a:buFont typeface="Wingdings" pitchFamily="2" charset="2"/>
              <a:buChar char="ü"/>
            </a:pPr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An epigastric hernia</a:t>
            </a:r>
            <a:r>
              <a:rPr lang="en-GB" sz="2400" b="1" i="1" dirty="0">
                <a:latin typeface="Candara" panose="020E0502030303020204" pitchFamily="34" charset="0"/>
              </a:rPr>
              <a:t>, a hernia in the epigastric region through the linea alba, occurs in the midline between the xiphoid process and the umbilicus.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Spigelian hernias </a:t>
            </a:r>
            <a:r>
              <a:rPr lang="en-GB" sz="2400" b="1" i="1" dirty="0">
                <a:latin typeface="Candara" panose="020E0502030303020204" pitchFamily="34" charset="0"/>
              </a:rPr>
              <a:t>are those occurring along the semilunar lines</a:t>
            </a:r>
          </a:p>
        </p:txBody>
      </p:sp>
      <p:pic>
        <p:nvPicPr>
          <p:cNvPr id="43010" name="Picture 2" descr="Image result for epigastric her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875657"/>
            <a:ext cx="2900068" cy="182994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43012" name="AutoShape 4" descr="Image result for Acquired umbilical hern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Image result for Acquired umbilical hern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6" name="Picture 8" descr="Image result for Acquired umbilical herni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0"/>
            <a:ext cx="2922640" cy="165634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3018" name="Picture 10" descr="Image result for Acquired umbilical herni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17796"/>
            <a:ext cx="2252990" cy="277780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17 March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22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21875" r="42606" b="6250"/>
          <a:stretch>
            <a:fillRect/>
          </a:stretch>
        </p:blipFill>
        <p:spPr bwMode="auto">
          <a:xfrm>
            <a:off x="2590800" y="228600"/>
            <a:ext cx="5120368" cy="6407604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114800" y="320421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17 March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23</a:t>
            </a:fld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صورة 6" descr="ABD INC  1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28600"/>
            <a:ext cx="2538362" cy="3137111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6" name="مربع نص 5"/>
          <p:cNvSpPr txBox="1"/>
          <p:nvPr/>
        </p:nvSpPr>
        <p:spPr>
          <a:xfrm rot="10800000" flipV="1">
            <a:off x="123306" y="713596"/>
            <a:ext cx="5638800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MIDLINE INCISION</a:t>
            </a:r>
          </a:p>
          <a:p>
            <a:pPr algn="l"/>
            <a:r>
              <a:rPr lang="en-US" sz="2400" b="1" i="1" dirty="0">
                <a:latin typeface="Candara" pitchFamily="34" charset="0"/>
              </a:rPr>
              <a:t>Is the simplest abdominal incision above  or below the umbilicus passing through the 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</a:rPr>
              <a:t>skin , subcutaneous tissue , the linea alba , transversalis fascia , extra peritoneal fat and the peritoneum </a:t>
            </a:r>
            <a:r>
              <a:rPr lang="en-US" sz="2400" b="1" i="1" dirty="0">
                <a:latin typeface="Candara" pitchFamily="34" charset="0"/>
              </a:rPr>
              <a:t>. No major blood vessels.</a:t>
            </a:r>
          </a:p>
        </p:txBody>
      </p:sp>
      <p:sp>
        <p:nvSpPr>
          <p:cNvPr id="7" name="مربع نص 3"/>
          <p:cNvSpPr txBox="1"/>
          <p:nvPr/>
        </p:nvSpPr>
        <p:spPr>
          <a:xfrm>
            <a:off x="152400" y="152400"/>
            <a:ext cx="3810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ABDOMINAL</a:t>
            </a:r>
            <a:r>
              <a:rPr lang="en-US" sz="2800" b="1" i="1" dirty="0">
                <a:latin typeface="Candara" panose="020E050203030302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INCISIONS</a:t>
            </a:r>
            <a:endParaRPr lang="ar-SA" sz="28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مربع نص 1"/>
          <p:cNvSpPr txBox="1"/>
          <p:nvPr/>
        </p:nvSpPr>
        <p:spPr>
          <a:xfrm>
            <a:off x="123306" y="3365711"/>
            <a:ext cx="6048894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PARAMEDAIN INCISION</a:t>
            </a:r>
          </a:p>
          <a:p>
            <a:pPr algn="l"/>
            <a:r>
              <a:rPr lang="en-US" sz="2400" b="1" i="1" dirty="0">
                <a:latin typeface="Candara" pitchFamily="34" charset="0"/>
              </a:rPr>
              <a:t>The anterior wall of the rectus sheath is incised vertically 2 cm from the midline and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the rectus m. retracted laterally </a:t>
            </a:r>
            <a:r>
              <a:rPr lang="en-US" sz="2400" b="1" i="1" dirty="0">
                <a:latin typeface="Candara" pitchFamily="34" charset="0"/>
              </a:rPr>
              <a:t>so that the posterior wall of the sheath is incised.</a:t>
            </a:r>
            <a:endParaRPr lang="ar-SA" sz="2400" b="1" i="1" dirty="0">
              <a:latin typeface="Candara" pitchFamily="34" charset="0"/>
            </a:endParaRPr>
          </a:p>
        </p:txBody>
      </p:sp>
      <p:pic>
        <p:nvPicPr>
          <p:cNvPr id="9" name="صورة 2" descr="ABD INC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634658"/>
            <a:ext cx="2393276" cy="3070942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10" name="صورة 4" descr="ABD INC 3.bmp"/>
          <p:cNvPicPr>
            <a:picLocks noChangeAspect="1"/>
          </p:cNvPicPr>
          <p:nvPr/>
        </p:nvPicPr>
        <p:blipFill>
          <a:blip r:embed="rId4" cstate="print"/>
          <a:srcRect r="3344" b="34388"/>
          <a:stretch>
            <a:fillRect/>
          </a:stretch>
        </p:blipFill>
        <p:spPr>
          <a:xfrm>
            <a:off x="2259562" y="5306850"/>
            <a:ext cx="2236237" cy="1490825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05200" y="11442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24</a:t>
            </a:fld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5" name="مربع نص 3"/>
          <p:cNvSpPr txBox="1"/>
          <p:nvPr/>
        </p:nvSpPr>
        <p:spPr>
          <a:xfrm>
            <a:off x="152400" y="152400"/>
            <a:ext cx="3810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</a:rPr>
              <a:t>ABDOMINAL</a:t>
            </a:r>
            <a:r>
              <a:rPr lang="en-US" sz="2800" b="1" i="1" dirty="0">
                <a:latin typeface="Candara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</a:rPr>
              <a:t>INCISIONS</a:t>
            </a:r>
            <a:endParaRPr lang="ar-SA" sz="28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6" name="صورة 4" descr="ABD INC 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28600"/>
            <a:ext cx="2209800" cy="2974408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7" name="مربع نص 2"/>
          <p:cNvSpPr txBox="1"/>
          <p:nvPr/>
        </p:nvSpPr>
        <p:spPr>
          <a:xfrm>
            <a:off x="152400" y="1343561"/>
            <a:ext cx="4953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i="1" dirty="0">
                <a:latin typeface="Candara" pitchFamily="34" charset="0"/>
              </a:rPr>
              <a:t>Is made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3 cm parallel </a:t>
            </a:r>
            <a:r>
              <a:rPr lang="en-US" sz="2400" b="1" i="1" dirty="0">
                <a:latin typeface="Candara" pitchFamily="34" charset="0"/>
              </a:rPr>
              <a:t>to &amp; below the right costal margin from midline to beyond the lateral border of the rectus sheath.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838200"/>
            <a:ext cx="534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RIGTH SUBCOSTAL (KOCHER INCISION)</a:t>
            </a:r>
            <a:endParaRPr lang="ar-SA" sz="24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9" name="مربع نص 1"/>
          <p:cNvSpPr txBox="1"/>
          <p:nvPr/>
        </p:nvSpPr>
        <p:spPr>
          <a:xfrm>
            <a:off x="152400" y="3048000"/>
            <a:ext cx="52702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cs typeface="+mj-cs"/>
              </a:rPr>
              <a:t>MCBURNEY’S GRID IRON INCISION</a:t>
            </a:r>
          </a:p>
          <a:p>
            <a:pPr algn="l"/>
            <a:r>
              <a:rPr lang="en-US" sz="2400" b="1" i="1" dirty="0">
                <a:latin typeface="Candara" pitchFamily="34" charset="0"/>
                <a:cs typeface="+mj-cs"/>
              </a:rPr>
              <a:t>Is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  <a:cs typeface="+mj-cs"/>
              </a:rPr>
              <a:t>lower oblique muscle  </a:t>
            </a:r>
            <a:r>
              <a:rPr lang="en-US" sz="2400" b="1" i="1" dirty="0">
                <a:latin typeface="Candara" pitchFamily="34" charset="0"/>
                <a:cs typeface="+mj-cs"/>
              </a:rPr>
              <a:t>splitting incision long used for </a:t>
            </a:r>
            <a:r>
              <a:rPr lang="en-US" sz="2400" b="1" i="1" dirty="0" err="1">
                <a:latin typeface="Candara" pitchFamily="34" charset="0"/>
                <a:cs typeface="+mj-cs"/>
              </a:rPr>
              <a:t>appendicectoy</a:t>
            </a:r>
            <a:r>
              <a:rPr lang="en-US" sz="2400" b="1" i="1" dirty="0">
                <a:latin typeface="Candara" pitchFamily="34" charset="0"/>
                <a:cs typeface="+mj-cs"/>
              </a:rPr>
              <a:t>. The  skin incision runs downward medially through the junction of the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cs typeface="+mj-cs"/>
              </a:rPr>
              <a:t>outer &amp; middle 1/3 of line drawn form the anterior superior iliac spine to the umbilicus. </a:t>
            </a:r>
          </a:p>
        </p:txBody>
      </p:sp>
      <p:pic>
        <p:nvPicPr>
          <p:cNvPr id="10" name="صورة 4" descr="ABD INC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429000"/>
            <a:ext cx="2209800" cy="3207220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66"/>
                </a:solidFill>
              </a:rPr>
              <a:t>Dr. Aiman Qais Afar</a:t>
            </a:r>
            <a:endParaRPr 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25</a:t>
            </a:fld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5" name="صورة 3" descr="New Picture (26).bmp"/>
          <p:cNvPicPr>
            <a:picLocks noChangeAspect="1"/>
          </p:cNvPicPr>
          <p:nvPr/>
        </p:nvPicPr>
        <p:blipFill>
          <a:blip r:embed="rId2" cstate="print"/>
          <a:srcRect l="42500" t="25697" r="23333" b="31030"/>
          <a:stretch>
            <a:fillRect/>
          </a:stretch>
        </p:blipFill>
        <p:spPr>
          <a:xfrm>
            <a:off x="5317566" y="4038601"/>
            <a:ext cx="3369234" cy="2666999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6" name="مربع نص 2"/>
          <p:cNvSpPr txBox="1"/>
          <p:nvPr/>
        </p:nvSpPr>
        <p:spPr>
          <a:xfrm>
            <a:off x="140966" y="3897263"/>
            <a:ext cx="50919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LUMBER INCISIONS :</a:t>
            </a:r>
            <a:endParaRPr lang="en-US" sz="2400" b="1" i="1" dirty="0">
              <a:latin typeface="Candara" pitchFamily="34" charset="0"/>
            </a:endParaRPr>
          </a:p>
          <a:p>
            <a:pPr algn="l" rtl="0"/>
            <a:r>
              <a:rPr lang="en-US" sz="2400" b="1" i="1" dirty="0">
                <a:latin typeface="Candara" pitchFamily="34" charset="0"/>
              </a:rPr>
              <a:t> used for 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</a:rPr>
              <a:t>extra peritoneal approach </a:t>
            </a:r>
            <a:r>
              <a:rPr lang="en-US" sz="2400" b="1" i="1" dirty="0">
                <a:latin typeface="Candara" pitchFamily="34" charset="0"/>
              </a:rPr>
              <a:t>to the 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</a:rPr>
              <a:t>kidney &amp; upper ureter</a:t>
            </a:r>
            <a:r>
              <a:rPr lang="en-US" sz="2400" b="1" i="1" dirty="0">
                <a:latin typeface="Candara" pitchFamily="34" charset="0"/>
              </a:rPr>
              <a:t>. It extend below the 12 th rib from the lateral border of erector spinae toward the anterior superior iliac spine.</a:t>
            </a:r>
          </a:p>
        </p:txBody>
      </p:sp>
      <p:sp>
        <p:nvSpPr>
          <p:cNvPr id="7" name="مربع نص 3"/>
          <p:cNvSpPr txBox="1"/>
          <p:nvPr/>
        </p:nvSpPr>
        <p:spPr>
          <a:xfrm>
            <a:off x="152400" y="152400"/>
            <a:ext cx="3810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ABDOMINAL</a:t>
            </a:r>
            <a:r>
              <a:rPr lang="en-US" sz="2800" b="1" dirty="0">
                <a:latin typeface="Candara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INCISIONS</a:t>
            </a:r>
            <a:endParaRPr lang="ar-SA" sz="28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9" name="مربع نص 1"/>
          <p:cNvSpPr txBox="1"/>
          <p:nvPr/>
        </p:nvSpPr>
        <p:spPr>
          <a:xfrm>
            <a:off x="76200" y="763012"/>
            <a:ext cx="5334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PFANNENSTIEL’S INCISION</a:t>
            </a:r>
            <a:endParaRPr lang="en-US" sz="2400" b="1" i="1" dirty="0">
              <a:solidFill>
                <a:srgbClr val="0070C0"/>
              </a:solidFill>
              <a:latin typeface="Candara" pitchFamily="34" charset="0"/>
            </a:endParaRPr>
          </a:p>
          <a:p>
            <a:pPr algn="l"/>
            <a:r>
              <a:rPr lang="en-US" sz="2400" b="1" i="1" dirty="0">
                <a:latin typeface="Candara" pitchFamily="34" charset="0"/>
              </a:rPr>
              <a:t>The lower transverse abdominal incisions commonly used for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approach to the pelvic organs.</a:t>
            </a:r>
          </a:p>
          <a:p>
            <a:pPr algn="l"/>
            <a:r>
              <a:rPr lang="en-US" sz="2400" b="1" i="1" dirty="0">
                <a:latin typeface="Candara" pitchFamily="34" charset="0"/>
              </a:rPr>
              <a:t>A skin crease incision is made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above the symphsis pubis </a:t>
            </a:r>
            <a:r>
              <a:rPr lang="en-US" sz="2400" b="1" i="1" dirty="0">
                <a:latin typeface="Candara" pitchFamily="34" charset="0"/>
              </a:rPr>
              <a:t>just below the hair line as far as the lateral border of the rectus sheath.</a:t>
            </a:r>
            <a:endParaRPr lang="ar-SA" sz="2400" b="1" i="1" dirty="0">
              <a:latin typeface="Candara" pitchFamily="34" charset="0"/>
            </a:endParaRPr>
          </a:p>
        </p:txBody>
      </p:sp>
      <p:pic>
        <p:nvPicPr>
          <p:cNvPr id="10" name="صورة 4" descr="New Picture (20).bmp"/>
          <p:cNvPicPr>
            <a:picLocks noChangeAspect="1"/>
          </p:cNvPicPr>
          <p:nvPr/>
        </p:nvPicPr>
        <p:blipFill>
          <a:blip r:embed="rId3" cstate="print"/>
          <a:srcRect l="40833" t="14000" r="38334" b="40667"/>
          <a:stretch>
            <a:fillRect/>
          </a:stretch>
        </p:blipFill>
        <p:spPr>
          <a:xfrm>
            <a:off x="5638800" y="341378"/>
            <a:ext cx="2550457" cy="3468622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Dr. Aiman Qais Afar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Thursday 17 March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pPr/>
              <a:t>26</a:t>
            </a:fld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315663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INCISIONAL HERNIA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8534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Candara" pitchFamily="34" charset="0"/>
              </a:rPr>
              <a:t>An incisional hernia is a protrusion of omentum (a fold of peritoneum) or an organ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through a surgical incision</a:t>
            </a:r>
            <a:r>
              <a:rPr lang="en-GB" sz="2000" b="1" i="1" dirty="0">
                <a:latin typeface="Candara" pitchFamily="34" charset="0"/>
              </a:rPr>
              <a:t>. If the muscular and aponeurotic layers of the abdomen do not heal properly, an incisional hernia can result.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35540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HIGH-RISK INCISIONS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004" y="2570698"/>
            <a:ext cx="3810000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Candara" pitchFamily="34" charset="0"/>
              </a:rPr>
              <a:t>High-risk incisions include pararectus and inguinal incisions. </a:t>
            </a:r>
          </a:p>
          <a:p>
            <a:endParaRPr lang="en-GB" sz="2000" b="1" i="1" dirty="0">
              <a:latin typeface="Candara" pitchFamily="34" charset="0"/>
            </a:endParaRPr>
          </a:p>
          <a:p>
            <a:r>
              <a:rPr lang="en-GB" sz="2000" b="1" i="1" dirty="0">
                <a:latin typeface="Candara" pitchFamily="34" charset="0"/>
              </a:rPr>
              <a:t>Pararectus incisions along the lateral border of the rectus sheath are undesirable because they </a:t>
            </a:r>
            <a:r>
              <a:rPr lang="en-GB" sz="20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may cut the nerve supply to the rectus abdominis.</a:t>
            </a:r>
          </a:p>
          <a:p>
            <a:endParaRPr lang="en-GB" sz="2000" b="1" i="1" dirty="0">
              <a:latin typeface="Candara" pitchFamily="34" charset="0"/>
            </a:endParaRPr>
          </a:p>
          <a:p>
            <a:r>
              <a:rPr lang="en-GB" sz="2000" b="1" i="1" dirty="0">
                <a:latin typeface="Candara" pitchFamily="34" charset="0"/>
              </a:rPr>
              <a:t> Inguinal incisions for repairing hernias may injure </a:t>
            </a:r>
            <a:r>
              <a:rPr lang="en-GB" sz="20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ilioinguinal nerve.</a:t>
            </a:r>
          </a:p>
        </p:txBody>
      </p:sp>
      <p:sp>
        <p:nvSpPr>
          <p:cNvPr id="44034" name="AutoShape 2" descr="pb100015a2-300x30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4036" name="Picture 4" descr="Image result for incisional hernia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114800" cy="41148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66"/>
                </a:solidFill>
              </a:rPr>
              <a:t>Dr. Aiman Qais Afar</a:t>
            </a:r>
            <a:endParaRPr 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5943600"/>
            <a:ext cx="6324600" cy="365125"/>
          </a:xfrm>
        </p:spPr>
        <p:txBody>
          <a:bodyPr/>
          <a:lstStyle/>
          <a:p>
            <a:r>
              <a:rPr lang="en-US" sz="4000" b="1" i="1">
                <a:solidFill>
                  <a:srgbClr val="FFFF00"/>
                </a:solidFill>
                <a:latin typeface="Candara" panose="020E0502030303020204" pitchFamily="34" charset="0"/>
              </a:rPr>
              <a:t>Thursday 17 March 2022</a:t>
            </a:r>
            <a:endParaRPr lang="en-US" sz="4000" b="1" i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5410200"/>
            <a:ext cx="4722368" cy="365125"/>
          </a:xfrm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6633" y="113846"/>
            <a:ext cx="5867400" cy="523220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ANTERIO-LATERAL ABDOMINAL WALL</a:t>
            </a:r>
            <a:endParaRPr lang="ar-IQ" sz="2800" i="1" dirty="0">
              <a:latin typeface="Candara" panose="020E0502030303020204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52400" y="1828800"/>
            <a:ext cx="8991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i="1" u="sng" dirty="0">
                <a:solidFill>
                  <a:srgbClr val="0033CC"/>
                </a:solidFill>
                <a:latin typeface="Candara" panose="020E0502030303020204" pitchFamily="34" charset="0"/>
              </a:rPr>
              <a:t>The subcutaneous </a:t>
            </a:r>
            <a:r>
              <a:rPr lang="en-US" sz="2400" b="1" i="1" dirty="0">
                <a:latin typeface="Candara" panose="020E0502030303020204" pitchFamily="34" charset="0"/>
              </a:rPr>
              <a:t>tissue here has two layers: a superficial fatty layer </a:t>
            </a: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(Camper fascia) </a:t>
            </a:r>
            <a:r>
              <a:rPr lang="en-US" sz="2400" b="1" i="1" dirty="0">
                <a:latin typeface="Candara" panose="020E0502030303020204" pitchFamily="34" charset="0"/>
              </a:rPr>
              <a:t>and a deep membranous layer </a:t>
            </a:r>
            <a:r>
              <a:rPr lang="en-US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(Scarpa fascia). </a:t>
            </a:r>
            <a:endParaRPr lang="ar-IQ" sz="2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749" t="38438" r="46094" b="35922"/>
          <a:stretch>
            <a:fillRect/>
          </a:stretch>
        </p:blipFill>
        <p:spPr bwMode="auto">
          <a:xfrm>
            <a:off x="10134600" y="3429000"/>
            <a:ext cx="1937072" cy="1142999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Thursday 17 March 2022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3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6858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andara" panose="020E0502030303020204" pitchFamily="34" charset="0"/>
              </a:rPr>
              <a:t>The wall consists of :</a:t>
            </a:r>
          </a:p>
          <a:p>
            <a:pPr>
              <a:buFont typeface="Wingdings" pitchFamily="2" charset="2"/>
              <a:buChar char="v"/>
            </a:pPr>
            <a:r>
              <a:rPr lang="en-US" sz="2400" b="1" i="1" u="sng" dirty="0">
                <a:solidFill>
                  <a:srgbClr val="0033CC"/>
                </a:solidFill>
                <a:latin typeface="Candara" panose="020E0502030303020204" pitchFamily="34" charset="0"/>
              </a:rPr>
              <a:t>Skin</a:t>
            </a:r>
            <a:r>
              <a:rPr lang="en-US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 </a:t>
            </a:r>
            <a:r>
              <a:rPr lang="ar-IQ" sz="2400" b="1" i="1" dirty="0">
                <a:latin typeface="Candara" panose="020E0502030303020204" pitchFamily="34" charset="0"/>
              </a:rPr>
              <a:t> </a:t>
            </a:r>
            <a:r>
              <a:rPr lang="en-US" sz="2400" b="1" i="1" dirty="0">
                <a:latin typeface="Candara" panose="020E0502030303020204" pitchFamily="34" charset="0"/>
              </a:rPr>
              <a:t>attaches loosely to the subcutaneous tissue, except at the umbilicus, where it adheres firmly.</a:t>
            </a:r>
          </a:p>
        </p:txBody>
      </p:sp>
      <p:pic>
        <p:nvPicPr>
          <p:cNvPr id="22530" name="Picture 2" descr="Image result for superficial fatty layer (Camper fas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76367"/>
            <a:ext cx="6797824" cy="3167787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52400" y="2659797"/>
            <a:ext cx="89154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Males are especially susceptible to subcutaneous accumulation of fat in the lower anterior abdominal wall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324600" y="3206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00" y="152400"/>
            <a:ext cx="777240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Muscles of the Anterolateral Abdominal Wall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76476" y="1143000"/>
            <a:ext cx="4000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i="1" u="sng" dirty="0">
                <a:solidFill>
                  <a:srgbClr val="33CC33"/>
                </a:solidFill>
                <a:latin typeface="Candara" panose="020E0502030303020204" pitchFamily="34" charset="0"/>
              </a:rPr>
              <a:t>3 flat muscles</a:t>
            </a:r>
            <a:r>
              <a:rPr lang="en-US" sz="2400" b="1" i="1" dirty="0">
                <a:solidFill>
                  <a:srgbClr val="33CC33"/>
                </a:solidFill>
                <a:latin typeface="Candara" panose="020E0502030303020204" pitchFamily="34" charset="0"/>
              </a:rPr>
              <a:t>:</a:t>
            </a:r>
          </a:p>
          <a:p>
            <a:pPr algn="l" rtl="0"/>
            <a:endParaRPr lang="en-US" sz="2400" i="1" dirty="0">
              <a:latin typeface="Candara" panose="020E0502030303020204" pitchFamily="34" charset="0"/>
            </a:endParaRPr>
          </a:p>
          <a:p>
            <a:pPr algn="l" rtl="0"/>
            <a:r>
              <a:rPr lang="en-US" sz="2400" b="1" i="1" dirty="0">
                <a:latin typeface="Candara" panose="020E0502030303020204" pitchFamily="34" charset="0"/>
              </a:rPr>
              <a:t>External oblique      </a:t>
            </a:r>
          </a:p>
          <a:p>
            <a:pPr algn="l"/>
            <a:r>
              <a:rPr lang="en-US" sz="2400" b="1" i="1" dirty="0">
                <a:latin typeface="Candara" panose="020E0502030303020204" pitchFamily="34" charset="0"/>
              </a:rPr>
              <a:t>Internal oblique</a:t>
            </a:r>
          </a:p>
          <a:p>
            <a:pPr algn="l" rtl="0"/>
            <a:r>
              <a:rPr lang="en-US" sz="2400" b="1" i="1" dirty="0">
                <a:latin typeface="Candara" panose="020E0502030303020204" pitchFamily="34" charset="0"/>
              </a:rPr>
              <a:t>Transversus </a:t>
            </a:r>
            <a:r>
              <a:rPr lang="ar-SA" sz="2400" b="1" i="1" dirty="0">
                <a:latin typeface="Candara" panose="020E0502030303020204" pitchFamily="34" charset="0"/>
              </a:rPr>
              <a:t> </a:t>
            </a:r>
            <a:r>
              <a:rPr lang="en-US" sz="2400" b="1" i="1" dirty="0">
                <a:latin typeface="Candara" panose="020E0502030303020204" pitchFamily="34" charset="0"/>
              </a:rPr>
              <a:t>abdominis</a:t>
            </a:r>
          </a:p>
          <a:p>
            <a:pPr algn="l" rtl="0"/>
            <a:endParaRPr lang="en-US" sz="2400" i="1" dirty="0">
              <a:latin typeface="Candara" panose="020E0502030303020204" pitchFamily="34" charset="0"/>
            </a:endParaRPr>
          </a:p>
          <a:p>
            <a:pPr algn="l" rtl="0"/>
            <a:r>
              <a:rPr lang="en-US" sz="2400" b="1" i="1" u="sng" dirty="0">
                <a:solidFill>
                  <a:srgbClr val="33CC33"/>
                </a:solidFill>
                <a:latin typeface="Candara" panose="020E0502030303020204" pitchFamily="34" charset="0"/>
              </a:rPr>
              <a:t>2 Vertical muscles</a:t>
            </a:r>
            <a:r>
              <a:rPr lang="en-US" sz="2400" i="1" dirty="0">
                <a:solidFill>
                  <a:srgbClr val="33CC33"/>
                </a:solidFill>
                <a:latin typeface="Candara" panose="020E0502030303020204" pitchFamily="34" charset="0"/>
              </a:rPr>
              <a:t>:</a:t>
            </a:r>
          </a:p>
          <a:p>
            <a:pPr algn="l" rtl="0"/>
            <a:endParaRPr lang="en-US" sz="2400" i="1" dirty="0">
              <a:latin typeface="Candara" panose="020E0502030303020204" pitchFamily="34" charset="0"/>
            </a:endParaRPr>
          </a:p>
          <a:p>
            <a:pPr algn="l" rtl="0"/>
            <a:r>
              <a:rPr lang="en-US" sz="2400" b="1" i="1" dirty="0">
                <a:latin typeface="Candara" panose="020E0502030303020204" pitchFamily="34" charset="0"/>
              </a:rPr>
              <a:t>Rectus abdominis </a:t>
            </a:r>
          </a:p>
          <a:p>
            <a:pPr algn="l" rtl="0"/>
            <a:r>
              <a:rPr lang="en-US" sz="2400" b="1" i="1" dirty="0">
                <a:latin typeface="Candara" panose="020E0502030303020204" pitchFamily="34" charset="0"/>
              </a:rPr>
              <a:t>Pyramidalis </a:t>
            </a:r>
            <a:endParaRPr lang="ar-SA" sz="2400" b="1" i="1" dirty="0">
              <a:latin typeface="Candara" panose="020E0502030303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955"/>
          <a:stretch>
            <a:fillRect/>
          </a:stretch>
        </p:blipFill>
        <p:spPr bwMode="auto">
          <a:xfrm>
            <a:off x="3458585" y="1447800"/>
            <a:ext cx="5508939" cy="46482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Thursday 17 March 2022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4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87868"/>
            <a:ext cx="50292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External Oblique Muscle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76199" y="697468"/>
            <a:ext cx="556260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latin typeface="Candara" pitchFamily="34" charset="0"/>
              </a:rPr>
              <a:t> Is the largest and most superficial of the three flat anterolateral abdominal muscles.</a:t>
            </a:r>
          </a:p>
          <a:p>
            <a:pPr algn="l" rtl="0"/>
            <a:endParaRPr lang="en-US" sz="2400" b="1" i="1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The fleshy part </a:t>
            </a:r>
            <a:r>
              <a:rPr lang="en-US" sz="2400" b="1" i="1" dirty="0">
                <a:latin typeface="Candara" pitchFamily="34" charset="0"/>
              </a:rPr>
              <a:t>of the muscle contributes primarily to the lateral part of the abdominal wall.</a:t>
            </a:r>
          </a:p>
          <a:p>
            <a:pPr algn="l" rtl="0"/>
            <a:endParaRPr lang="en-US" sz="2400" b="1" i="1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Its aponeurosis </a:t>
            </a:r>
            <a:r>
              <a:rPr lang="en-US" sz="2400" b="1" i="1" dirty="0">
                <a:latin typeface="Candara" pitchFamily="34" charset="0"/>
              </a:rPr>
              <a:t>contributes to the anterior part of the wall.</a:t>
            </a:r>
            <a:endParaRPr lang="ar-IQ" sz="2400" b="1" i="1" dirty="0">
              <a:latin typeface="Candara" pitchFamily="34" charset="0"/>
            </a:endParaRPr>
          </a:p>
        </p:txBody>
      </p:sp>
      <p:sp>
        <p:nvSpPr>
          <p:cNvPr id="5" name="مربع نص 7"/>
          <p:cNvSpPr txBox="1"/>
          <p:nvPr/>
        </p:nvSpPr>
        <p:spPr>
          <a:xfrm>
            <a:off x="108856" y="4590872"/>
            <a:ext cx="56432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latin typeface="Candara" pitchFamily="34" charset="0"/>
              </a:rPr>
              <a:t>Origin :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External surfaces </a:t>
            </a:r>
            <a:r>
              <a:rPr lang="en-US" sz="2400" b="1" i="1" dirty="0">
                <a:latin typeface="Candara" pitchFamily="34" charset="0"/>
              </a:rPr>
              <a:t>of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5</a:t>
            </a:r>
            <a:r>
              <a:rPr lang="en-US" sz="2400" b="1" i="1" baseline="30000" dirty="0">
                <a:solidFill>
                  <a:srgbClr val="7030A0"/>
                </a:solidFill>
                <a:latin typeface="Candara" pitchFamily="34" charset="0"/>
              </a:rPr>
              <a:t>th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--12th ribs</a:t>
            </a:r>
          </a:p>
          <a:p>
            <a:pPr algn="l" rtl="0"/>
            <a:endParaRPr lang="en-US" sz="2400" b="1" i="1" dirty="0">
              <a:solidFill>
                <a:srgbClr val="7030A0"/>
              </a:solidFill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latin typeface="Candara" pitchFamily="34" charset="0"/>
              </a:rPr>
              <a:t>Insertion :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Linea alba</a:t>
            </a:r>
            <a:r>
              <a:rPr lang="en-US" sz="2400" b="1" i="1" dirty="0">
                <a:latin typeface="Candara" pitchFamily="34" charset="0"/>
              </a:rPr>
              <a:t>,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pubic tubercle</a:t>
            </a:r>
            <a:r>
              <a:rPr lang="en-US" sz="2400" b="1" i="1" dirty="0">
                <a:latin typeface="Candara" pitchFamily="34" charset="0"/>
              </a:rPr>
              <a:t>, and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anterior half of iliac crest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8203" t="21875" r="12500" b="18125"/>
          <a:stretch>
            <a:fillRect/>
          </a:stretch>
        </p:blipFill>
        <p:spPr bwMode="auto">
          <a:xfrm>
            <a:off x="6096000" y="3486893"/>
            <a:ext cx="2819400" cy="3218707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Thursday 17 March 2022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8130" name="Picture 2" descr="http://img.tfd.com/MosbyMD/thumb/external-abdominal-obl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114775"/>
            <a:ext cx="3048000" cy="316182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64166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5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22831" y="2958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</a:rPr>
              <a:t>Thursday 17 March 2022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6973" y="1021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66"/>
                </a:solidFill>
              </a:rPr>
              <a:pPr/>
              <a:t>6</a:t>
            </a:fld>
            <a:endParaRPr lang="en-US" b="1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183" t="14583" r="28551" b="43750"/>
          <a:stretch>
            <a:fillRect/>
          </a:stretch>
        </p:blipFill>
        <p:spPr bwMode="auto">
          <a:xfrm>
            <a:off x="1290674" y="2951584"/>
            <a:ext cx="7473499" cy="378405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116034" y="631485"/>
            <a:ext cx="906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b="1" i="1" dirty="0">
                <a:latin typeface="Candara" panose="020E0502030303020204" pitchFamily="34" charset="0"/>
              </a:rPr>
              <a:t>The muscle fibers become aponeurotic approximately at the MCL medially and at the </a:t>
            </a:r>
            <a:r>
              <a:rPr lang="en-GB" sz="2000" b="1" i="1" dirty="0" err="1">
                <a:solidFill>
                  <a:srgbClr val="FF0000"/>
                </a:solidFill>
                <a:latin typeface="Candara" panose="020E0502030303020204" pitchFamily="34" charset="0"/>
              </a:rPr>
              <a:t>spinoumbilical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 line </a:t>
            </a:r>
            <a:r>
              <a:rPr lang="en-GB" sz="2000" b="1" i="1" dirty="0">
                <a:latin typeface="Candara" panose="020E0502030303020204" pitchFamily="34" charset="0"/>
              </a:rPr>
              <a:t>(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line running from the umbilicus to the ASIS</a:t>
            </a:r>
            <a:r>
              <a:rPr lang="en-GB" sz="2000" b="1" i="1" dirty="0">
                <a:latin typeface="Candara" panose="020E0502030303020204" pitchFamily="34" charset="0"/>
              </a:rPr>
              <a:t>) inferiorly, forming a sheet of tendinous fibers that decussate at the </a:t>
            </a:r>
            <a:r>
              <a:rPr lang="en-GB" sz="2000" b="1" i="1" dirty="0" err="1">
                <a:latin typeface="Candara" panose="020E0502030303020204" pitchFamily="34" charset="0"/>
              </a:rPr>
              <a:t>linea</a:t>
            </a:r>
            <a:r>
              <a:rPr lang="en-GB" sz="2000" b="1" i="1" dirty="0">
                <a:latin typeface="Candara" panose="020E0502030303020204" pitchFamily="34" charset="0"/>
              </a:rPr>
              <a:t> alba, 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most becoming continuous with tendinous fibers of the contralateral internal oblique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b="1" i="1" dirty="0">
                <a:latin typeface="Candara" panose="020E0502030303020204" pitchFamily="34" charset="0"/>
              </a:rPr>
              <a:t>Thus the contralateral external and internal oblique muscles together form a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“digastric muscle,” </a:t>
            </a:r>
            <a:r>
              <a:rPr lang="en-GB" sz="2000" b="1" i="1" dirty="0">
                <a:latin typeface="Candara" panose="020E0502030303020204" pitchFamily="34" charset="0"/>
              </a:rPr>
              <a:t>a two-bellied muscle sharing a common central tendon that works as a unit </a:t>
            </a:r>
          </a:p>
        </p:txBody>
      </p:sp>
      <p:sp>
        <p:nvSpPr>
          <p:cNvPr id="7" name="مستطيل 1"/>
          <p:cNvSpPr/>
          <p:nvPr/>
        </p:nvSpPr>
        <p:spPr>
          <a:xfrm>
            <a:off x="76200" y="76200"/>
            <a:ext cx="4114800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External Oblique Muscle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72200" y="76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Thursday 17 March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pPr/>
              <a:t>7</a:t>
            </a:fld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69397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free posterior border of the muscle forms the anterior boundary of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</a:t>
            </a:r>
            <a:r>
              <a:rPr lang="en-GB" sz="2400" b="1" i="1" dirty="0">
                <a:latin typeface="Candara" pitchFamily="34" charset="0"/>
              </a:rPr>
              <a:t>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lumbar triangle (of Petit)</a:t>
            </a:r>
          </a:p>
          <a:p>
            <a:r>
              <a:rPr lang="en-GB" sz="2400" b="1" i="1" dirty="0">
                <a:latin typeface="Candara" pitchFamily="34" charset="0"/>
              </a:rPr>
              <a:t>that is floored in by the internal oblique and bounded behind by the anterior border of latissimus dorsi and below by the iliac crest.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triangle may be the site of a rare lumbar hernia</a:t>
            </a:r>
          </a:p>
        </p:txBody>
      </p:sp>
      <p:pic>
        <p:nvPicPr>
          <p:cNvPr id="38914" name="Picture 2" descr="Image result for lumbar triangle of pet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629" y="2505014"/>
            <a:ext cx="3639671" cy="3867151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sp>
        <p:nvSpPr>
          <p:cNvPr id="38916" name="AutoShape 4" descr="Image result for lumbar her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18" name="AutoShape 6" descr="Image result for lumbar her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/>
          <a:srcRect t="2083" r="50000"/>
          <a:stretch>
            <a:fillRect/>
          </a:stretch>
        </p:blipFill>
        <p:spPr bwMode="auto">
          <a:xfrm>
            <a:off x="486385" y="2906098"/>
            <a:ext cx="4085615" cy="34290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11" name="مستطيل 1"/>
          <p:cNvSpPr/>
          <p:nvPr/>
        </p:nvSpPr>
        <p:spPr>
          <a:xfrm>
            <a:off x="76200" y="76200"/>
            <a:ext cx="3962400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</a:rPr>
              <a:t>External Oblique Muscle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2133600" cy="365125"/>
          </a:xfrm>
        </p:spPr>
        <p:txBody>
          <a:bodyPr/>
          <a:lstStyle/>
          <a:p>
            <a:r>
              <a:rPr lang="en-US" b="1" i="1">
                <a:solidFill>
                  <a:schemeClr val="tx1"/>
                </a:solidFill>
                <a:latin typeface="Candara" panose="020E0502030303020204" pitchFamily="34" charset="0"/>
              </a:rPr>
              <a:t>Thursday 17 March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" y="64166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i="1" smtClean="0">
                <a:solidFill>
                  <a:schemeClr val="tx1"/>
                </a:solidFill>
                <a:latin typeface="Candara" panose="020E0502030303020204" pitchFamily="34" charset="0"/>
              </a:rPr>
              <a:pPr/>
              <a:t>8</a:t>
            </a:fld>
            <a:endParaRPr lang="en-US" b="1" i="1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Inferiorly, the external oblique aponeurosis attaches to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pubic crest </a:t>
            </a:r>
            <a:r>
              <a:rPr lang="en-GB" sz="2400" b="1" i="1" dirty="0">
                <a:latin typeface="Candara" pitchFamily="34" charset="0"/>
              </a:rPr>
              <a:t>medial to the pubic tubercle.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 The inferior margin of the external oblique aponeurosis is thickened as an undercurving fibrous band with a free posterior edge that spans between the ASIS and the pubic tubercle as the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inguinal ligament (Poupart ligament)</a:t>
            </a:r>
          </a:p>
        </p:txBody>
      </p:sp>
      <p:sp>
        <p:nvSpPr>
          <p:cNvPr id="6" name="مستطيل 1"/>
          <p:cNvSpPr/>
          <p:nvPr/>
        </p:nvSpPr>
        <p:spPr>
          <a:xfrm>
            <a:off x="76200" y="76200"/>
            <a:ext cx="44196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External Oblique Muscle</a:t>
            </a:r>
          </a:p>
        </p:txBody>
      </p:sp>
      <p:pic>
        <p:nvPicPr>
          <p:cNvPr id="1026" name="Picture 2" descr="Image result for inguinal ligament (Poupart liga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94124"/>
            <a:ext cx="6667500" cy="372429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940" t="31250" r="26794" b="21875"/>
          <a:stretch>
            <a:fillRect/>
          </a:stretch>
        </p:blipFill>
        <p:spPr bwMode="auto">
          <a:xfrm>
            <a:off x="9906000" y="1905000"/>
            <a:ext cx="1337734" cy="7620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-304800" y="6096000"/>
            <a:ext cx="2895600" cy="365125"/>
          </a:xfrm>
        </p:spPr>
        <p:txBody>
          <a:bodyPr/>
          <a:lstStyle/>
          <a:p>
            <a:r>
              <a:rPr lang="en-US" b="1" i="1">
                <a:solidFill>
                  <a:schemeClr val="tx1"/>
                </a:solidFill>
                <a:latin typeface="Candara" panose="020E0502030303020204" pitchFamily="34" charset="0"/>
              </a:rPr>
              <a:t>Dr. Aiman Qais Afar</a:t>
            </a:r>
            <a:endParaRPr lang="en-US" b="1" i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76200"/>
            <a:ext cx="4390391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Internal Oblique Muscle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76200" y="725031"/>
            <a:ext cx="9067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latin typeface="Candara" pitchFamily="34" charset="0"/>
              </a:rPr>
              <a:t>The intermediate of the three flat abdominal muscles</a:t>
            </a:r>
          </a:p>
          <a:p>
            <a:pPr>
              <a:buFont typeface="Wingdings" pitchFamily="2" charset="2"/>
              <a:buChar char="v"/>
            </a:pPr>
            <a:r>
              <a:rPr lang="en-US" sz="2400" b="1" i="1" dirty="0">
                <a:latin typeface="Candara" pitchFamily="34" charset="0"/>
              </a:rPr>
              <a:t>its fleshy fibers run perpendicular to those of the external oblique, running superomedially </a:t>
            </a:r>
            <a:r>
              <a:rPr lang="en-US" sz="2400" b="1" i="1" u="sng" dirty="0">
                <a:solidFill>
                  <a:srgbClr val="C00000"/>
                </a:solidFill>
                <a:latin typeface="Candara" pitchFamily="34" charset="0"/>
              </a:rPr>
              <a:t>(</a:t>
            </a:r>
            <a:r>
              <a:rPr lang="en-GB" sz="2400" b="1" i="1" u="sng" dirty="0">
                <a:solidFill>
                  <a:srgbClr val="C00000"/>
                </a:solidFill>
                <a:latin typeface="Candara" pitchFamily="34" charset="0"/>
              </a:rPr>
              <a:t>like your fingers when the hand is placed over your chest). </a:t>
            </a:r>
            <a:endParaRPr lang="ar-IQ" sz="2400" b="1" i="1" u="sng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572" y="1953236"/>
            <a:ext cx="3374455" cy="2645841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6" name="مربع نص 1"/>
          <p:cNvSpPr txBox="1"/>
          <p:nvPr/>
        </p:nvSpPr>
        <p:spPr>
          <a:xfrm>
            <a:off x="2822448" y="4599077"/>
            <a:ext cx="63947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latin typeface="Candara" pitchFamily="34" charset="0"/>
              </a:rPr>
              <a:t>Origin:</a:t>
            </a:r>
            <a:r>
              <a:rPr lang="en-US" sz="2400" i="1" dirty="0">
                <a:latin typeface="Candara" pitchFamily="34" charset="0"/>
              </a:rPr>
              <a:t>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Thoracolumbar fascia</a:t>
            </a:r>
            <a:r>
              <a:rPr lang="en-US" sz="2400" i="1" dirty="0">
                <a:latin typeface="Candara" pitchFamily="34" charset="0"/>
              </a:rPr>
              <a:t>,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anterior two-thirds of iliac crest</a:t>
            </a:r>
            <a:r>
              <a:rPr lang="en-US" sz="2400" i="1" dirty="0">
                <a:latin typeface="Candara" pitchFamily="34" charset="0"/>
              </a:rPr>
              <a:t>, and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lateral half of inguinal ligament</a:t>
            </a:r>
            <a:endParaRPr lang="en-US" sz="2400" i="1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latin typeface="Candara" pitchFamily="34" charset="0"/>
              </a:rPr>
              <a:t>Insertion: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Inferior borders of 10</a:t>
            </a:r>
            <a:r>
              <a:rPr lang="en-US" sz="2400" b="1" i="1" baseline="30000" dirty="0">
                <a:solidFill>
                  <a:srgbClr val="7030A0"/>
                </a:solidFill>
                <a:latin typeface="Candara" pitchFamily="34" charset="0"/>
              </a:rPr>
              <a:t>th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--12th ribs</a:t>
            </a:r>
            <a:r>
              <a:rPr lang="en-US" sz="2400" i="1" dirty="0">
                <a:latin typeface="Candara" pitchFamily="34" charset="0"/>
              </a:rPr>
              <a:t>, </a:t>
            </a:r>
            <a:r>
              <a:rPr lang="en-US" sz="2400" b="1" i="1" dirty="0" err="1">
                <a:solidFill>
                  <a:srgbClr val="7030A0"/>
                </a:solidFill>
                <a:latin typeface="Candara" pitchFamily="34" charset="0"/>
              </a:rPr>
              <a:t>linea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 alba</a:t>
            </a:r>
            <a:r>
              <a:rPr lang="en-US" sz="2400" i="1" dirty="0">
                <a:latin typeface="Candara" pitchFamily="34" charset="0"/>
              </a:rPr>
              <a:t>, and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pecten pubis via conjoint tendon</a:t>
            </a:r>
            <a:endParaRPr lang="ar-IQ" sz="2400" b="1" i="1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1396"/>
          <a:stretch>
            <a:fillRect/>
          </a:stretch>
        </p:blipFill>
        <p:spPr bwMode="auto">
          <a:xfrm>
            <a:off x="228600" y="2337378"/>
            <a:ext cx="2593848" cy="4324814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400800" y="186024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Thursday 17 March 2022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7030A0"/>
                </a:solidFill>
              </a:rPr>
              <a:pPr/>
              <a:t>9</a:t>
            </a:fld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22B83CFD723468AD4A84E22A98B74" ma:contentTypeVersion="9" ma:contentTypeDescription="Create a new document." ma:contentTypeScope="" ma:versionID="a09c179e44334d206a368a86c05397b7">
  <xsd:schema xmlns:xsd="http://www.w3.org/2001/XMLSchema" xmlns:xs="http://www.w3.org/2001/XMLSchema" xmlns:p="http://schemas.microsoft.com/office/2006/metadata/properties" xmlns:ns2="1415beaa-1878-4f09-8105-dc829c0dd417" xmlns:ns3="a433687a-ae5f-44a0-9b01-062828d2e892" targetNamespace="http://schemas.microsoft.com/office/2006/metadata/properties" ma:root="true" ma:fieldsID="f78d526f08c6593db49831a5afe9810a" ns2:_="" ns3:_="">
    <xsd:import namespace="1415beaa-1878-4f09-8105-dc829c0dd417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5beaa-1878-4f09-8105-dc829c0dd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00fab3d-d326-4a93-90c4-3a6f5e166fe6}" ma:internalName="TaxCatchAll" ma:showField="CatchAllData" ma:web="a433687a-ae5f-44a0-9b01-062828d2e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5beaa-1878-4f09-8105-dc829c0dd417">
      <Terms xmlns="http://schemas.microsoft.com/office/infopath/2007/PartnerControls"/>
    </lcf76f155ced4ddcb4097134ff3c332f>
    <TaxCatchAll xmlns="a433687a-ae5f-44a0-9b01-062828d2e892" xsi:nil="true"/>
  </documentManagement>
</p:properties>
</file>

<file path=customXml/itemProps1.xml><?xml version="1.0" encoding="utf-8"?>
<ds:datastoreItem xmlns:ds="http://schemas.openxmlformats.org/officeDocument/2006/customXml" ds:itemID="{4E236289-6A39-48DE-95BD-D8F3141A7375}"/>
</file>

<file path=customXml/itemProps2.xml><?xml version="1.0" encoding="utf-8"?>
<ds:datastoreItem xmlns:ds="http://schemas.openxmlformats.org/officeDocument/2006/customXml" ds:itemID="{C999646D-6B7B-45C0-AB37-2A91A23012C0}"/>
</file>

<file path=customXml/itemProps3.xml><?xml version="1.0" encoding="utf-8"?>
<ds:datastoreItem xmlns:ds="http://schemas.openxmlformats.org/officeDocument/2006/customXml" ds:itemID="{43543FAB-402C-4792-A420-AC4AFAE70A11}"/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1913</Words>
  <Application>Microsoft Office PowerPoint</Application>
  <PresentationFormat>On-screen Show (4:3)</PresentationFormat>
  <Paragraphs>245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ali aiman afar</cp:lastModifiedBy>
  <cp:revision>123</cp:revision>
  <dcterms:created xsi:type="dcterms:W3CDTF">2006-08-16T00:00:00Z</dcterms:created>
  <dcterms:modified xsi:type="dcterms:W3CDTF">2022-03-15T06:38:17Z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0x01010027C22B83CFD723468AD4A84E22A98B74</vt:lpwstr>
  </property>
</Properties>
</file>