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37"/>
  </p:notesMasterIdLst>
  <p:sldIdLst>
    <p:sldId id="256" r:id="rId5"/>
    <p:sldId id="287" r:id="rId6"/>
    <p:sldId id="257" r:id="rId7"/>
    <p:sldId id="308" r:id="rId8"/>
    <p:sldId id="284" r:id="rId9"/>
    <p:sldId id="285" r:id="rId10"/>
    <p:sldId id="286" r:id="rId11"/>
    <p:sldId id="288" r:id="rId12"/>
    <p:sldId id="289" r:id="rId13"/>
    <p:sldId id="290" r:id="rId14"/>
    <p:sldId id="291" r:id="rId15"/>
    <p:sldId id="298" r:id="rId16"/>
    <p:sldId id="294" r:id="rId17"/>
    <p:sldId id="307" r:id="rId18"/>
    <p:sldId id="292" r:id="rId19"/>
    <p:sldId id="305" r:id="rId20"/>
    <p:sldId id="296" r:id="rId21"/>
    <p:sldId id="295" r:id="rId22"/>
    <p:sldId id="297" r:id="rId23"/>
    <p:sldId id="299" r:id="rId24"/>
    <p:sldId id="300" r:id="rId25"/>
    <p:sldId id="301" r:id="rId26"/>
    <p:sldId id="302" r:id="rId27"/>
    <p:sldId id="303" r:id="rId28"/>
    <p:sldId id="306" r:id="rId29"/>
    <p:sldId id="259" r:id="rId30"/>
    <p:sldId id="310" r:id="rId31"/>
    <p:sldId id="312" r:id="rId32"/>
    <p:sldId id="311" r:id="rId33"/>
    <p:sldId id="309" r:id="rId34"/>
    <p:sldId id="313" r:id="rId35"/>
    <p:sldId id="260" r:id="rId36"/>
  </p:sldIdLst>
  <p:sldSz cx="9144000" cy="5143500" type="screen16x9"/>
  <p:notesSz cx="6858000" cy="9144000"/>
  <p:embeddedFontLst>
    <p:embeddedFont>
      <p:font typeface="Calibri" panose="020F0502020204030204" pitchFamily="34" charset="0"/>
      <p:regular r:id="rId38"/>
      <p:bold r:id="rId39"/>
      <p:italic r:id="rId40"/>
      <p:boldItalic r:id="rId41"/>
    </p:embeddedFont>
    <p:embeddedFont>
      <p:font typeface="Libre Baskerville" panose="020B0604020202020204" charset="0"/>
      <p:regular r:id="rId42"/>
      <p:bold r:id="rId43"/>
      <p:italic r:id="rId44"/>
    </p:embeddedFont>
    <p:embeddedFont>
      <p:font typeface="Mongolian Baiti" panose="03000500000000000000" pitchFamily="66" charset="0"/>
      <p:regular r:id="rId45"/>
    </p:embeddedFont>
    <p:embeddedFont>
      <p:font typeface="Montserrat" panose="020B060402020202020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41D"/>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DBA0E1-F927-4B43-8F2D-2DF7D0DBA771}">
  <a:tblStyle styleId="{16DBA0E1-F927-4B43-8F2D-2DF7D0DBA77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snapToGrid="0">
      <p:cViewPr varScale="1">
        <p:scale>
          <a:sx n="106" d="100"/>
          <a:sy n="106" d="100"/>
        </p:scale>
        <p:origin x="778" y="1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5103642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558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3428981"/>
            <a:ext cx="9144000" cy="171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115850" y="0"/>
            <a:ext cx="6912300" cy="3429000"/>
          </a:xfrm>
          <a:prstGeom prst="rect">
            <a:avLst/>
          </a:prstGeom>
        </p:spPr>
        <p:txBody>
          <a:bodyPr spcFirstLastPara="1" wrap="square" lIns="91425" tIns="91425" rIns="91425" bIns="91425" anchor="b" anchorCtr="0"/>
          <a:lstStyle>
            <a:lvl1pPr lvl="0" algn="ctr">
              <a:spcBef>
                <a:spcPts val="0"/>
              </a:spcBef>
              <a:spcAft>
                <a:spcPts val="0"/>
              </a:spcAft>
              <a:buSzPts val="6000"/>
              <a:buFont typeface="Libre Baskerville"/>
              <a:buNone/>
              <a:defRPr sz="6000">
                <a:latin typeface="Libre Baskerville"/>
                <a:ea typeface="Libre Baskerville"/>
                <a:cs typeface="Libre Baskerville"/>
                <a:sym typeface="Libre Baskerville"/>
              </a:defRPr>
            </a:lvl1pPr>
            <a:lvl2pPr lvl="1" algn="ctr">
              <a:spcBef>
                <a:spcPts val="0"/>
              </a:spcBef>
              <a:spcAft>
                <a:spcPts val="0"/>
              </a:spcAft>
              <a:buSzPts val="6000"/>
              <a:buFont typeface="Libre Baskerville"/>
              <a:buNone/>
              <a:defRPr sz="6000">
                <a:latin typeface="Libre Baskerville"/>
                <a:ea typeface="Libre Baskerville"/>
                <a:cs typeface="Libre Baskerville"/>
                <a:sym typeface="Libre Baskerville"/>
              </a:defRPr>
            </a:lvl2pPr>
            <a:lvl3pPr lvl="2" algn="ctr">
              <a:spcBef>
                <a:spcPts val="0"/>
              </a:spcBef>
              <a:spcAft>
                <a:spcPts val="0"/>
              </a:spcAft>
              <a:buSzPts val="6000"/>
              <a:buFont typeface="Libre Baskerville"/>
              <a:buNone/>
              <a:defRPr sz="6000">
                <a:latin typeface="Libre Baskerville"/>
                <a:ea typeface="Libre Baskerville"/>
                <a:cs typeface="Libre Baskerville"/>
                <a:sym typeface="Libre Baskerville"/>
              </a:defRPr>
            </a:lvl3pPr>
            <a:lvl4pPr lvl="3" algn="ctr">
              <a:spcBef>
                <a:spcPts val="0"/>
              </a:spcBef>
              <a:spcAft>
                <a:spcPts val="0"/>
              </a:spcAft>
              <a:buSzPts val="6000"/>
              <a:buFont typeface="Libre Baskerville"/>
              <a:buNone/>
              <a:defRPr sz="6000">
                <a:latin typeface="Libre Baskerville"/>
                <a:ea typeface="Libre Baskerville"/>
                <a:cs typeface="Libre Baskerville"/>
                <a:sym typeface="Libre Baskerville"/>
              </a:defRPr>
            </a:lvl4pPr>
            <a:lvl5pPr lvl="4" algn="ctr">
              <a:spcBef>
                <a:spcPts val="0"/>
              </a:spcBef>
              <a:spcAft>
                <a:spcPts val="0"/>
              </a:spcAft>
              <a:buSzPts val="6000"/>
              <a:buFont typeface="Libre Baskerville"/>
              <a:buNone/>
              <a:defRPr sz="6000">
                <a:latin typeface="Libre Baskerville"/>
                <a:ea typeface="Libre Baskerville"/>
                <a:cs typeface="Libre Baskerville"/>
                <a:sym typeface="Libre Baskerville"/>
              </a:defRPr>
            </a:lvl5pPr>
            <a:lvl6pPr lvl="5" algn="ctr">
              <a:spcBef>
                <a:spcPts val="0"/>
              </a:spcBef>
              <a:spcAft>
                <a:spcPts val="0"/>
              </a:spcAft>
              <a:buSzPts val="6000"/>
              <a:buFont typeface="Libre Baskerville"/>
              <a:buNone/>
              <a:defRPr sz="6000">
                <a:latin typeface="Libre Baskerville"/>
                <a:ea typeface="Libre Baskerville"/>
                <a:cs typeface="Libre Baskerville"/>
                <a:sym typeface="Libre Baskerville"/>
              </a:defRPr>
            </a:lvl6pPr>
            <a:lvl7pPr lvl="6" algn="ctr">
              <a:spcBef>
                <a:spcPts val="0"/>
              </a:spcBef>
              <a:spcAft>
                <a:spcPts val="0"/>
              </a:spcAft>
              <a:buSzPts val="6000"/>
              <a:buFont typeface="Libre Baskerville"/>
              <a:buNone/>
              <a:defRPr sz="6000">
                <a:latin typeface="Libre Baskerville"/>
                <a:ea typeface="Libre Baskerville"/>
                <a:cs typeface="Libre Baskerville"/>
                <a:sym typeface="Libre Baskerville"/>
              </a:defRPr>
            </a:lvl7pPr>
            <a:lvl8pPr lvl="7" algn="ctr">
              <a:spcBef>
                <a:spcPts val="0"/>
              </a:spcBef>
              <a:spcAft>
                <a:spcPts val="0"/>
              </a:spcAft>
              <a:buSzPts val="6000"/>
              <a:buFont typeface="Libre Baskerville"/>
              <a:buNone/>
              <a:defRPr sz="6000">
                <a:latin typeface="Libre Baskerville"/>
                <a:ea typeface="Libre Baskerville"/>
                <a:cs typeface="Libre Baskerville"/>
                <a:sym typeface="Libre Baskerville"/>
              </a:defRPr>
            </a:lvl8pPr>
            <a:lvl9pPr lvl="8" algn="ctr">
              <a:spcBef>
                <a:spcPts val="0"/>
              </a:spcBef>
              <a:spcAft>
                <a:spcPts val="0"/>
              </a:spcAft>
              <a:buSzPts val="6000"/>
              <a:buFont typeface="Libre Baskerville"/>
              <a:buNone/>
              <a:defRPr sz="6000">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Google Shape;13;p3"/>
          <p:cNvSpPr/>
          <p:nvPr/>
        </p:nvSpPr>
        <p:spPr>
          <a:xfrm>
            <a:off x="0" y="6"/>
            <a:ext cx="9144000" cy="171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1640600" y="2040550"/>
            <a:ext cx="5862900" cy="1159800"/>
          </a:xfrm>
          <a:prstGeom prst="rect">
            <a:avLst/>
          </a:prstGeom>
        </p:spPr>
        <p:txBody>
          <a:bodyPr spcFirstLastPara="1" wrap="square" lIns="91425" tIns="91425" rIns="91425" bIns="91425" anchor="ctr"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1640600" y="3373454"/>
            <a:ext cx="5862900" cy="784800"/>
          </a:xfrm>
          <a:prstGeom prst="rect">
            <a:avLst/>
          </a:prstGeom>
        </p:spPr>
        <p:txBody>
          <a:bodyPr spcFirstLastPara="1" wrap="square" lIns="91425" tIns="91425" rIns="91425" bIns="91425" anchor="t" anchorCtr="0"/>
          <a:lstStyle>
            <a:lvl1pPr lvl="0" algn="ctr" rtl="0">
              <a:spcBef>
                <a:spcPts val="0"/>
              </a:spcBef>
              <a:spcAft>
                <a:spcPts val="0"/>
              </a:spcAft>
              <a:buSzPts val="1800"/>
              <a:buNone/>
              <a:defRPr sz="1800" i="1"/>
            </a:lvl1pPr>
            <a:lvl2pPr lvl="1" algn="ctr" rtl="0">
              <a:spcBef>
                <a:spcPts val="0"/>
              </a:spcBef>
              <a:spcAft>
                <a:spcPts val="0"/>
              </a:spcAft>
              <a:buSzPts val="1800"/>
              <a:buNone/>
              <a:defRPr sz="1800" i="1"/>
            </a:lvl2pPr>
            <a:lvl3pPr lvl="2" algn="ctr" rtl="0">
              <a:spcBef>
                <a:spcPts val="0"/>
              </a:spcBef>
              <a:spcAft>
                <a:spcPts val="0"/>
              </a:spcAft>
              <a:buSzPts val="1800"/>
              <a:buNone/>
              <a:defRPr sz="1800" i="1"/>
            </a:lvl3pPr>
            <a:lvl4pPr lvl="3" algn="ctr" rtl="0">
              <a:spcBef>
                <a:spcPts val="0"/>
              </a:spcBef>
              <a:spcAft>
                <a:spcPts val="0"/>
              </a:spcAft>
              <a:buSzPts val="2400"/>
              <a:buNone/>
              <a:defRPr i="1"/>
            </a:lvl4pPr>
            <a:lvl5pPr lvl="4" algn="ctr" rtl="0">
              <a:spcBef>
                <a:spcPts val="0"/>
              </a:spcBef>
              <a:spcAft>
                <a:spcPts val="0"/>
              </a:spcAft>
              <a:buSzPts val="2400"/>
              <a:buNone/>
              <a:defRPr i="1"/>
            </a:lvl5pPr>
            <a:lvl6pPr lvl="5" algn="ctr" rtl="0">
              <a:spcBef>
                <a:spcPts val="0"/>
              </a:spcBef>
              <a:spcAft>
                <a:spcPts val="0"/>
              </a:spcAft>
              <a:buSzPts val="2400"/>
              <a:buNone/>
              <a:defRPr i="1"/>
            </a:lvl6pPr>
            <a:lvl7pPr lvl="6" algn="ctr" rtl="0">
              <a:spcBef>
                <a:spcPts val="0"/>
              </a:spcBef>
              <a:spcAft>
                <a:spcPts val="0"/>
              </a:spcAft>
              <a:buSzPts val="2400"/>
              <a:buNone/>
              <a:defRPr i="1"/>
            </a:lvl7pPr>
            <a:lvl8pPr lvl="7" algn="ctr" rtl="0">
              <a:spcBef>
                <a:spcPts val="0"/>
              </a:spcBef>
              <a:spcAft>
                <a:spcPts val="0"/>
              </a:spcAft>
              <a:buSzPts val="2400"/>
              <a:buNone/>
              <a:defRPr i="1"/>
            </a:lvl8pPr>
            <a:lvl9pPr lvl="8" algn="ctr" rtl="0">
              <a:spcBef>
                <a:spcPts val="0"/>
              </a:spcBef>
              <a:spcAft>
                <a:spcPts val="0"/>
              </a:spcAft>
              <a:buSzPts val="2400"/>
              <a:buNone/>
              <a:defRPr i="1"/>
            </a:lvl9pPr>
          </a:lstStyle>
          <a:p>
            <a:endParaRPr/>
          </a:p>
        </p:txBody>
      </p:sp>
      <p:sp>
        <p:nvSpPr>
          <p:cNvPr id="16" name="Google Shape;16;p3"/>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7"/>
        <p:cNvGrpSpPr/>
        <p:nvPr/>
      </p:nvGrpSpPr>
      <p:grpSpPr>
        <a:xfrm>
          <a:off x="0" y="0"/>
          <a:ext cx="0" cy="0"/>
          <a:chOff x="0" y="0"/>
          <a:chExt cx="0" cy="0"/>
        </a:xfrm>
      </p:grpSpPr>
      <p:sp>
        <p:nvSpPr>
          <p:cNvPr id="18" name="Google Shape;18;p4"/>
          <p:cNvSpPr/>
          <p:nvPr/>
        </p:nvSpPr>
        <p:spPr>
          <a:xfrm>
            <a:off x="0" y="940950"/>
            <a:ext cx="9144000" cy="326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1568225" y="2161800"/>
            <a:ext cx="6007500" cy="819900"/>
          </a:xfrm>
          <a:prstGeom prst="rect">
            <a:avLst/>
          </a:prstGeom>
        </p:spPr>
        <p:txBody>
          <a:bodyPr spcFirstLastPara="1" wrap="square" lIns="91425" tIns="91425" rIns="91425" bIns="91425" anchor="ctr" anchorCtr="0"/>
          <a:lstStyle>
            <a:lvl1pPr marL="457200" lvl="0" indent="-419100" algn="ctr" rtl="0">
              <a:spcBef>
                <a:spcPts val="600"/>
              </a:spcBef>
              <a:spcAft>
                <a:spcPts val="0"/>
              </a:spcAft>
              <a:buClr>
                <a:srgbClr val="434343"/>
              </a:buClr>
              <a:buSzPts val="3000"/>
              <a:buChar char="▪"/>
              <a:defRPr sz="3000" i="1">
                <a:solidFill>
                  <a:srgbClr val="434343"/>
                </a:solidFill>
              </a:defRPr>
            </a:lvl1pPr>
            <a:lvl2pPr marL="914400" lvl="1" indent="-419100" algn="ctr" rtl="0">
              <a:spcBef>
                <a:spcPts val="0"/>
              </a:spcBef>
              <a:spcAft>
                <a:spcPts val="0"/>
              </a:spcAft>
              <a:buClr>
                <a:srgbClr val="434343"/>
              </a:buClr>
              <a:buSzPts val="3000"/>
              <a:buChar char="▫"/>
              <a:defRPr sz="3000" i="1">
                <a:solidFill>
                  <a:srgbClr val="434343"/>
                </a:solidFill>
              </a:defRPr>
            </a:lvl2pPr>
            <a:lvl3pPr marL="1371600" lvl="2" indent="-419100" algn="ctr" rtl="0">
              <a:spcBef>
                <a:spcPts val="0"/>
              </a:spcBef>
              <a:spcAft>
                <a:spcPts val="0"/>
              </a:spcAft>
              <a:buClr>
                <a:srgbClr val="434343"/>
              </a:buClr>
              <a:buSzPts val="3000"/>
              <a:buChar char="▫"/>
              <a:defRPr sz="3000" i="1">
                <a:solidFill>
                  <a:srgbClr val="434343"/>
                </a:solidFill>
              </a:defRPr>
            </a:lvl3pPr>
            <a:lvl4pPr marL="1828800" lvl="3" indent="-419100" algn="ctr" rtl="0">
              <a:spcBef>
                <a:spcPts val="0"/>
              </a:spcBef>
              <a:spcAft>
                <a:spcPts val="0"/>
              </a:spcAft>
              <a:buClr>
                <a:srgbClr val="434343"/>
              </a:buClr>
              <a:buSzPts val="3000"/>
              <a:buChar char="▫"/>
              <a:defRPr sz="3000" i="1">
                <a:solidFill>
                  <a:srgbClr val="434343"/>
                </a:solidFill>
              </a:defRPr>
            </a:lvl4pPr>
            <a:lvl5pPr marL="2286000" lvl="4" indent="-419100" algn="ctr" rtl="0">
              <a:spcBef>
                <a:spcPts val="0"/>
              </a:spcBef>
              <a:spcAft>
                <a:spcPts val="0"/>
              </a:spcAft>
              <a:buClr>
                <a:srgbClr val="434343"/>
              </a:buClr>
              <a:buSzPts val="3000"/>
              <a:buChar char="▫"/>
              <a:defRPr sz="3000" i="1">
                <a:solidFill>
                  <a:srgbClr val="434343"/>
                </a:solidFill>
              </a:defRPr>
            </a:lvl5pPr>
            <a:lvl6pPr marL="2743200" lvl="5" indent="-419100" algn="ctr" rtl="0">
              <a:spcBef>
                <a:spcPts val="0"/>
              </a:spcBef>
              <a:spcAft>
                <a:spcPts val="0"/>
              </a:spcAft>
              <a:buClr>
                <a:srgbClr val="434343"/>
              </a:buClr>
              <a:buSzPts val="3000"/>
              <a:buChar char="▫"/>
              <a:defRPr sz="3000" i="1">
                <a:solidFill>
                  <a:srgbClr val="434343"/>
                </a:solidFill>
              </a:defRPr>
            </a:lvl6pPr>
            <a:lvl7pPr marL="3200400" lvl="6" indent="-419100" algn="ctr" rtl="0">
              <a:spcBef>
                <a:spcPts val="0"/>
              </a:spcBef>
              <a:spcAft>
                <a:spcPts val="0"/>
              </a:spcAft>
              <a:buClr>
                <a:srgbClr val="434343"/>
              </a:buClr>
              <a:buSzPts val="3000"/>
              <a:buChar char="▫"/>
              <a:defRPr sz="3000" i="1">
                <a:solidFill>
                  <a:srgbClr val="434343"/>
                </a:solidFill>
              </a:defRPr>
            </a:lvl7pPr>
            <a:lvl8pPr marL="3657600" lvl="7" indent="-419100" algn="ctr" rtl="0">
              <a:spcBef>
                <a:spcPts val="0"/>
              </a:spcBef>
              <a:spcAft>
                <a:spcPts val="0"/>
              </a:spcAft>
              <a:buClr>
                <a:srgbClr val="434343"/>
              </a:buClr>
              <a:buSzPts val="3000"/>
              <a:buChar char="▫"/>
              <a:defRPr sz="3000" i="1">
                <a:solidFill>
                  <a:srgbClr val="434343"/>
                </a:solidFill>
              </a:defRPr>
            </a:lvl8pPr>
            <a:lvl9pPr marL="4114800" lvl="8" indent="-419100" algn="ctr">
              <a:spcBef>
                <a:spcPts val="0"/>
              </a:spcBef>
              <a:spcAft>
                <a:spcPts val="0"/>
              </a:spcAft>
              <a:buClr>
                <a:srgbClr val="434343"/>
              </a:buClr>
              <a:buSzPts val="3000"/>
              <a:buChar char="▫"/>
              <a:defRPr sz="3000" i="1">
                <a:solidFill>
                  <a:srgbClr val="434343"/>
                </a:solidFill>
              </a:defRPr>
            </a:lvl9pPr>
          </a:lstStyle>
          <a:p>
            <a:endParaRPr/>
          </a:p>
        </p:txBody>
      </p:sp>
      <p:sp>
        <p:nvSpPr>
          <p:cNvPr id="20" name="Google Shape;20;p4"/>
          <p:cNvSpPr txBox="1"/>
          <p:nvPr/>
        </p:nvSpPr>
        <p:spPr>
          <a:xfrm>
            <a:off x="3593400" y="3"/>
            <a:ext cx="1957200" cy="94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FFFFFF"/>
                </a:solidFill>
                <a:latin typeface="Montserrat"/>
                <a:ea typeface="Montserrat"/>
                <a:cs typeface="Montserrat"/>
                <a:sym typeface="Montserrat"/>
              </a:rPr>
              <a:t>“</a:t>
            </a:r>
            <a:endParaRPr sz="9600">
              <a:solidFill>
                <a:srgbClr val="FFFFFF"/>
              </a:solidFill>
              <a:latin typeface="Montserrat"/>
              <a:ea typeface="Montserrat"/>
              <a:cs typeface="Montserrat"/>
              <a:sym typeface="Montserrat"/>
            </a:endParaRPr>
          </a:p>
        </p:txBody>
      </p:sp>
      <p:sp>
        <p:nvSpPr>
          <p:cNvPr id="21" name="Google Shape;21;p4"/>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013325" y="0"/>
            <a:ext cx="7117200" cy="712200"/>
          </a:xfrm>
          <a:prstGeom prst="rect">
            <a:avLst/>
          </a:prstGeom>
        </p:spPr>
        <p:txBody>
          <a:bodyPr spcFirstLastPara="1" wrap="square" lIns="91425" tIns="91425" rIns="91425" bIns="91425" anchor="ctr" anchorCtr="0"/>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457200" y="1538675"/>
            <a:ext cx="3994500" cy="31584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0" name="Google Shape;30;p6"/>
          <p:cNvSpPr txBox="1">
            <a:spLocks noGrp="1"/>
          </p:cNvSpPr>
          <p:nvPr>
            <p:ph type="body" idx="2"/>
          </p:nvPr>
        </p:nvSpPr>
        <p:spPr>
          <a:xfrm>
            <a:off x="4692275" y="1538675"/>
            <a:ext cx="3994500" cy="31584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1" name="Google Shape;31;p6"/>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32" name="Google Shape;32;p6"/>
          <p:cNvSpPr/>
          <p:nvPr/>
        </p:nvSpPr>
        <p:spPr>
          <a:xfrm>
            <a:off x="0" y="712350"/>
            <a:ext cx="9144000" cy="657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1013325" y="0"/>
            <a:ext cx="7117200" cy="712200"/>
          </a:xfrm>
          <a:prstGeom prst="rect">
            <a:avLst/>
          </a:prstGeom>
        </p:spPr>
        <p:txBody>
          <a:bodyPr spcFirstLastPara="1" wrap="square" lIns="91425" tIns="91425" rIns="91425" bIns="91425" anchor="ctr" anchorCtr="0"/>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43" name="Google Shape;43;p8"/>
          <p:cNvSpPr/>
          <p:nvPr/>
        </p:nvSpPr>
        <p:spPr>
          <a:xfrm>
            <a:off x="0" y="712350"/>
            <a:ext cx="9144000" cy="657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a:spcBef>
                <a:spcPts val="360"/>
              </a:spcBef>
              <a:spcAft>
                <a:spcPts val="0"/>
              </a:spcAft>
              <a:buSzPts val="1400"/>
              <a:buNone/>
              <a:defRPr sz="1400" i="1"/>
            </a:lvl1pPr>
          </a:lstStyle>
          <a:p>
            <a:endParaRPr/>
          </a:p>
        </p:txBody>
      </p:sp>
      <p:sp>
        <p:nvSpPr>
          <p:cNvPr id="46" name="Google Shape;46;p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47" name="Google Shape;47;p9"/>
          <p:cNvSpPr/>
          <p:nvPr/>
        </p:nvSpPr>
        <p:spPr>
          <a:xfrm>
            <a:off x="0" y="3968825"/>
            <a:ext cx="9144000" cy="350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1"/>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Reversed">
  <p:cSld name="BLANK_1">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lvl1pPr lvl="0" rtl="0">
              <a:buNone/>
              <a:defRPr>
                <a:solidFill>
                  <a:srgbClr val="8A0A36"/>
                </a:solidFill>
              </a:defRPr>
            </a:lvl1pPr>
            <a:lvl2pPr lvl="1" rtl="0">
              <a:buNone/>
              <a:defRPr>
                <a:solidFill>
                  <a:srgbClr val="8A0A36"/>
                </a:solidFill>
              </a:defRPr>
            </a:lvl2pPr>
            <a:lvl3pPr lvl="2" rtl="0">
              <a:buNone/>
              <a:defRPr>
                <a:solidFill>
                  <a:srgbClr val="8A0A36"/>
                </a:solidFill>
              </a:defRPr>
            </a:lvl3pPr>
            <a:lvl4pPr lvl="3" rtl="0">
              <a:buNone/>
              <a:defRPr>
                <a:solidFill>
                  <a:srgbClr val="8A0A36"/>
                </a:solidFill>
              </a:defRPr>
            </a:lvl4pPr>
            <a:lvl5pPr lvl="4" rtl="0">
              <a:buNone/>
              <a:defRPr>
                <a:solidFill>
                  <a:srgbClr val="8A0A36"/>
                </a:solidFill>
              </a:defRPr>
            </a:lvl5pPr>
            <a:lvl6pPr lvl="5" rtl="0">
              <a:buNone/>
              <a:defRPr>
                <a:solidFill>
                  <a:srgbClr val="8A0A36"/>
                </a:solidFill>
              </a:defRPr>
            </a:lvl6pPr>
            <a:lvl7pPr lvl="6" rtl="0">
              <a:buNone/>
              <a:defRPr>
                <a:solidFill>
                  <a:srgbClr val="8A0A36"/>
                </a:solidFill>
              </a:defRPr>
            </a:lvl7pPr>
            <a:lvl8pPr lvl="7" rtl="0">
              <a:buNone/>
              <a:defRPr>
                <a:solidFill>
                  <a:srgbClr val="8A0A36"/>
                </a:solidFill>
              </a:defRPr>
            </a:lvl8pPr>
            <a:lvl9pPr lvl="8" rtl="0">
              <a:buNone/>
              <a:defRPr>
                <a:solidFill>
                  <a:srgbClr val="8A0A36"/>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13325" y="0"/>
            <a:ext cx="7117200" cy="712200"/>
          </a:xfrm>
          <a:prstGeom prst="rect">
            <a:avLst/>
          </a:prstGeom>
          <a:noFill/>
          <a:ln>
            <a:noFill/>
          </a:ln>
        </p:spPr>
        <p:txBody>
          <a:bodyPr spcFirstLastPara="1" wrap="square" lIns="91425" tIns="91425" rIns="91425" bIns="91425" anchor="ctr" anchorCtr="0"/>
          <a:lstStyle>
            <a:lvl1pPr lvl="0"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1pPr>
            <a:lvl2pPr lvl="1"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2pPr>
            <a:lvl3pPr lvl="2"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3pPr>
            <a:lvl4pPr lvl="3"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4pPr>
            <a:lvl5pPr lvl="4"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5pPr>
            <a:lvl6pPr lvl="5"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6pPr>
            <a:lvl7pPr lvl="6"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7pPr>
            <a:lvl8pPr lvl="7"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8pPr>
            <a:lvl9pPr lvl="8" algn="ctr">
              <a:spcBef>
                <a:spcPts val="0"/>
              </a:spcBef>
              <a:spcAft>
                <a:spcPts val="0"/>
              </a:spcAft>
              <a:buClr>
                <a:srgbClr val="FFFFFF"/>
              </a:buClr>
              <a:buSzPts val="1400"/>
              <a:buFont typeface="Montserrat"/>
              <a:buNone/>
              <a:defRPr>
                <a:solidFill>
                  <a:srgbClr val="FFFFFF"/>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1013325" y="1737125"/>
            <a:ext cx="7117200" cy="31887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1pPr>
            <a:lvl2pPr marL="914400" lvl="1" indent="-3810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2pPr>
            <a:lvl3pPr marL="1371600" lvl="2" indent="-3810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3pPr>
            <a:lvl4pPr marL="1828800" lvl="3" indent="-3810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4pPr>
            <a:lvl5pPr marL="2286000" lvl="4" indent="-3810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5pPr>
            <a:lvl6pPr marL="2743200" lvl="5" indent="-3810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6pPr>
            <a:lvl7pPr marL="3200400" lvl="6" indent="-3810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7pPr>
            <a:lvl8pPr marL="3657600" lvl="7" indent="-3810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8pPr>
            <a:lvl9pPr marL="4114800" lvl="8" indent="-381000">
              <a:spcBef>
                <a:spcPts val="0"/>
              </a:spcBef>
              <a:spcAft>
                <a:spcPts val="0"/>
              </a:spcAft>
              <a:buClr>
                <a:srgbClr val="FFFFFF"/>
              </a:buClr>
              <a:buSzPts val="2400"/>
              <a:buFont typeface="Libre Baskerville"/>
              <a:buChar char="▫"/>
              <a:defRPr sz="2400">
                <a:solidFill>
                  <a:srgbClr val="FFFFFF"/>
                </a:solidFill>
                <a:latin typeface="Libre Baskerville"/>
                <a:ea typeface="Libre Baskerville"/>
                <a:cs typeface="Libre Baskerville"/>
                <a:sym typeface="Libre Baskerville"/>
              </a:defRPr>
            </a:lvl9pPr>
          </a:lstStyle>
          <a:p>
            <a:endParaRPr/>
          </a:p>
        </p:txBody>
      </p:sp>
      <p:sp>
        <p:nvSpPr>
          <p:cNvPr id="8" name="Google Shape;8;p1"/>
          <p:cNvSpPr txBox="1">
            <a:spLocks noGrp="1"/>
          </p:cNvSpPr>
          <p:nvPr>
            <p:ph type="sldNum" idx="12"/>
          </p:nvPr>
        </p:nvSpPr>
        <p:spPr>
          <a:xfrm>
            <a:off x="38389" y="4749900"/>
            <a:ext cx="9105600" cy="393600"/>
          </a:xfrm>
          <a:prstGeom prst="rect">
            <a:avLst/>
          </a:prstGeom>
          <a:noFill/>
          <a:ln>
            <a:noFill/>
          </a:ln>
        </p:spPr>
        <p:txBody>
          <a:bodyPr spcFirstLastPara="1" wrap="square" lIns="91425" tIns="91425" rIns="91425" bIns="91425" anchor="ctr" anchorCtr="0">
            <a:noAutofit/>
          </a:bodyPr>
          <a:lstStyle>
            <a:lvl1pPr lvl="0" algn="ctr">
              <a:buNone/>
              <a:defRPr sz="1200">
                <a:solidFill>
                  <a:srgbClr val="FFFFFF"/>
                </a:solidFill>
                <a:latin typeface="Montserrat"/>
                <a:ea typeface="Montserrat"/>
                <a:cs typeface="Montserrat"/>
                <a:sym typeface="Montserrat"/>
              </a:defRPr>
            </a:lvl1pPr>
            <a:lvl2pPr lvl="1" algn="ctr">
              <a:buNone/>
              <a:defRPr sz="1200">
                <a:solidFill>
                  <a:srgbClr val="FFFFFF"/>
                </a:solidFill>
                <a:latin typeface="Montserrat"/>
                <a:ea typeface="Montserrat"/>
                <a:cs typeface="Montserrat"/>
                <a:sym typeface="Montserrat"/>
              </a:defRPr>
            </a:lvl2pPr>
            <a:lvl3pPr lvl="2" algn="ctr">
              <a:buNone/>
              <a:defRPr sz="1200">
                <a:solidFill>
                  <a:srgbClr val="FFFFFF"/>
                </a:solidFill>
                <a:latin typeface="Montserrat"/>
                <a:ea typeface="Montserrat"/>
                <a:cs typeface="Montserrat"/>
                <a:sym typeface="Montserrat"/>
              </a:defRPr>
            </a:lvl3pPr>
            <a:lvl4pPr lvl="3" algn="ctr">
              <a:buNone/>
              <a:defRPr sz="1200">
                <a:solidFill>
                  <a:srgbClr val="FFFFFF"/>
                </a:solidFill>
                <a:latin typeface="Montserrat"/>
                <a:ea typeface="Montserrat"/>
                <a:cs typeface="Montserrat"/>
                <a:sym typeface="Montserrat"/>
              </a:defRPr>
            </a:lvl4pPr>
            <a:lvl5pPr lvl="4" algn="ctr">
              <a:buNone/>
              <a:defRPr sz="1200">
                <a:solidFill>
                  <a:srgbClr val="FFFFFF"/>
                </a:solidFill>
                <a:latin typeface="Montserrat"/>
                <a:ea typeface="Montserrat"/>
                <a:cs typeface="Montserrat"/>
                <a:sym typeface="Montserrat"/>
              </a:defRPr>
            </a:lvl5pPr>
            <a:lvl6pPr lvl="5" algn="ctr">
              <a:buNone/>
              <a:defRPr sz="1200">
                <a:solidFill>
                  <a:srgbClr val="FFFFFF"/>
                </a:solidFill>
                <a:latin typeface="Montserrat"/>
                <a:ea typeface="Montserrat"/>
                <a:cs typeface="Montserrat"/>
                <a:sym typeface="Montserrat"/>
              </a:defRPr>
            </a:lvl6pPr>
            <a:lvl7pPr lvl="6" algn="ctr">
              <a:buNone/>
              <a:defRPr sz="1200">
                <a:solidFill>
                  <a:srgbClr val="FFFFFF"/>
                </a:solidFill>
                <a:latin typeface="Montserrat"/>
                <a:ea typeface="Montserrat"/>
                <a:cs typeface="Montserrat"/>
                <a:sym typeface="Montserrat"/>
              </a:defRPr>
            </a:lvl7pPr>
            <a:lvl8pPr lvl="7" algn="ctr">
              <a:buNone/>
              <a:defRPr sz="1200">
                <a:solidFill>
                  <a:srgbClr val="FFFFFF"/>
                </a:solidFill>
                <a:latin typeface="Montserrat"/>
                <a:ea typeface="Montserrat"/>
                <a:cs typeface="Montserrat"/>
                <a:sym typeface="Montserrat"/>
              </a:defRPr>
            </a:lvl8pPr>
            <a:lvl9pPr lvl="8" algn="ctr">
              <a:buNone/>
              <a:defRPr sz="1200">
                <a:solidFill>
                  <a:srgbClr val="FFFFFF"/>
                </a:solidFill>
                <a:latin typeface="Montserrat"/>
                <a:ea typeface="Montserrat"/>
                <a:cs typeface="Montserrat"/>
                <a:sym typeface="Montserra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7" r:id="rId7"/>
    <p:sldLayoutId id="2147483658"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1192873" y="197426"/>
            <a:ext cx="6912300" cy="3169227"/>
          </a:xfrm>
          <a:prstGeom prst="rect">
            <a:avLst/>
          </a:prstGeom>
        </p:spPr>
        <p:txBody>
          <a:bodyPr spcFirstLastPara="1" wrap="square" lIns="91425" tIns="91425" rIns="91425" bIns="91425" anchor="b" anchorCtr="0">
            <a:noAutofit/>
          </a:bodyPr>
          <a:lstStyle/>
          <a:p>
            <a:pPr lvl="0"/>
            <a:r>
              <a:rPr lang="en-US" dirty="0">
                <a:solidFill>
                  <a:schemeClr val="tx1"/>
                </a:solidFill>
              </a:rPr>
              <a:t>Peripheral Nervous system Pathology</a:t>
            </a:r>
            <a:endParaRPr dirty="0">
              <a:solidFill>
                <a:schemeClr val="tx1"/>
              </a:solidFill>
            </a:endParaRPr>
          </a:p>
        </p:txBody>
      </p:sp>
      <p:grpSp>
        <p:nvGrpSpPr>
          <p:cNvPr id="62" name="Google Shape;62;p13"/>
          <p:cNvGrpSpPr/>
          <p:nvPr/>
        </p:nvGrpSpPr>
        <p:grpSpPr>
          <a:xfrm>
            <a:off x="3761673" y="3893156"/>
            <a:ext cx="1200062" cy="722263"/>
            <a:chOff x="1814513" y="571500"/>
            <a:chExt cx="1200062" cy="722263"/>
          </a:xfrm>
        </p:grpSpPr>
        <p:sp>
          <p:nvSpPr>
            <p:cNvPr id="63" name="Google Shape;63;p13"/>
            <p:cNvSpPr/>
            <p:nvPr/>
          </p:nvSpPr>
          <p:spPr>
            <a:xfrm>
              <a:off x="1814513" y="573088"/>
              <a:ext cx="1019100" cy="442800"/>
            </a:xfrm>
            <a:custGeom>
              <a:avLst/>
              <a:gdLst/>
              <a:ahLst/>
              <a:cxnLst/>
              <a:rect l="l" t="t" r="r" b="b"/>
              <a:pathLst>
                <a:path w="120000" h="120000" extrusionOk="0">
                  <a:moveTo>
                    <a:pt x="54114" y="19424"/>
                  </a:moveTo>
                  <a:cubicBezTo>
                    <a:pt x="40841" y="19098"/>
                    <a:pt x="33523" y="43541"/>
                    <a:pt x="32389" y="65181"/>
                  </a:cubicBezTo>
                  <a:cubicBezTo>
                    <a:pt x="32049" y="71374"/>
                    <a:pt x="31992" y="77436"/>
                    <a:pt x="32900" y="83432"/>
                  </a:cubicBezTo>
                  <a:cubicBezTo>
                    <a:pt x="33467" y="87083"/>
                    <a:pt x="34289" y="90407"/>
                    <a:pt x="35736" y="92493"/>
                  </a:cubicBezTo>
                  <a:cubicBezTo>
                    <a:pt x="36104" y="93014"/>
                    <a:pt x="36700" y="92558"/>
                    <a:pt x="37182" y="92623"/>
                  </a:cubicBezTo>
                  <a:cubicBezTo>
                    <a:pt x="37154" y="91515"/>
                    <a:pt x="37267" y="90277"/>
                    <a:pt x="37097" y="89364"/>
                  </a:cubicBezTo>
                  <a:cubicBezTo>
                    <a:pt x="36842" y="88126"/>
                    <a:pt x="36275" y="87148"/>
                    <a:pt x="35991" y="85909"/>
                  </a:cubicBezTo>
                  <a:cubicBezTo>
                    <a:pt x="35452" y="83498"/>
                    <a:pt x="35707" y="81347"/>
                    <a:pt x="36530" y="79521"/>
                  </a:cubicBezTo>
                  <a:cubicBezTo>
                    <a:pt x="37267" y="77827"/>
                    <a:pt x="38061" y="78087"/>
                    <a:pt x="38912" y="79000"/>
                  </a:cubicBezTo>
                  <a:cubicBezTo>
                    <a:pt x="41181" y="81477"/>
                    <a:pt x="42202" y="87213"/>
                    <a:pt x="41153" y="92753"/>
                  </a:cubicBezTo>
                  <a:cubicBezTo>
                    <a:pt x="40784" y="94709"/>
                    <a:pt x="40189" y="96469"/>
                    <a:pt x="39565" y="98098"/>
                  </a:cubicBezTo>
                  <a:cubicBezTo>
                    <a:pt x="38430" y="101162"/>
                    <a:pt x="38373" y="101097"/>
                    <a:pt x="39905" y="103443"/>
                  </a:cubicBezTo>
                  <a:cubicBezTo>
                    <a:pt x="44131" y="110092"/>
                    <a:pt x="49066" y="110809"/>
                    <a:pt x="52725" y="104812"/>
                  </a:cubicBezTo>
                  <a:cubicBezTo>
                    <a:pt x="53916" y="102922"/>
                    <a:pt x="54852" y="100054"/>
                    <a:pt x="55674" y="97251"/>
                  </a:cubicBezTo>
                  <a:cubicBezTo>
                    <a:pt x="56043" y="96013"/>
                    <a:pt x="56015" y="93731"/>
                    <a:pt x="55816" y="92167"/>
                  </a:cubicBezTo>
                  <a:cubicBezTo>
                    <a:pt x="55646" y="90863"/>
                    <a:pt x="54965" y="89103"/>
                    <a:pt x="54455" y="89038"/>
                  </a:cubicBezTo>
                  <a:cubicBezTo>
                    <a:pt x="53973" y="88908"/>
                    <a:pt x="53178" y="90407"/>
                    <a:pt x="52923" y="91645"/>
                  </a:cubicBezTo>
                  <a:cubicBezTo>
                    <a:pt x="52299" y="94513"/>
                    <a:pt x="51845" y="97381"/>
                    <a:pt x="50172" y="97447"/>
                  </a:cubicBezTo>
                  <a:cubicBezTo>
                    <a:pt x="48243" y="97577"/>
                    <a:pt x="46598" y="95947"/>
                    <a:pt x="45436" y="92493"/>
                  </a:cubicBezTo>
                  <a:cubicBezTo>
                    <a:pt x="42883" y="85062"/>
                    <a:pt x="41522" y="76393"/>
                    <a:pt x="41011" y="67072"/>
                  </a:cubicBezTo>
                  <a:cubicBezTo>
                    <a:pt x="40557" y="58728"/>
                    <a:pt x="40784" y="50516"/>
                    <a:pt x="42174" y="42563"/>
                  </a:cubicBezTo>
                  <a:cubicBezTo>
                    <a:pt x="43138" y="37218"/>
                    <a:pt x="44556" y="32590"/>
                    <a:pt x="46598" y="29462"/>
                  </a:cubicBezTo>
                  <a:cubicBezTo>
                    <a:pt x="47875" y="27571"/>
                    <a:pt x="49463" y="26463"/>
                    <a:pt x="50966" y="25942"/>
                  </a:cubicBezTo>
                  <a:cubicBezTo>
                    <a:pt x="51704" y="25681"/>
                    <a:pt x="52668" y="27246"/>
                    <a:pt x="53405" y="28484"/>
                  </a:cubicBezTo>
                  <a:cubicBezTo>
                    <a:pt x="54228" y="29853"/>
                    <a:pt x="54058" y="32265"/>
                    <a:pt x="53575" y="33894"/>
                  </a:cubicBezTo>
                  <a:cubicBezTo>
                    <a:pt x="53264" y="34937"/>
                    <a:pt x="52413" y="35393"/>
                    <a:pt x="51760" y="35524"/>
                  </a:cubicBezTo>
                  <a:cubicBezTo>
                    <a:pt x="51250" y="35719"/>
                    <a:pt x="50711" y="34741"/>
                    <a:pt x="50172" y="34741"/>
                  </a:cubicBezTo>
                  <a:cubicBezTo>
                    <a:pt x="49690" y="34807"/>
                    <a:pt x="48981" y="35067"/>
                    <a:pt x="48754" y="35850"/>
                  </a:cubicBezTo>
                  <a:cubicBezTo>
                    <a:pt x="48527" y="36632"/>
                    <a:pt x="48640" y="38326"/>
                    <a:pt x="48867" y="39304"/>
                  </a:cubicBezTo>
                  <a:cubicBezTo>
                    <a:pt x="49548" y="42563"/>
                    <a:pt x="50824" y="44454"/>
                    <a:pt x="52271" y="45627"/>
                  </a:cubicBezTo>
                  <a:cubicBezTo>
                    <a:pt x="53831" y="46800"/>
                    <a:pt x="55447" y="47713"/>
                    <a:pt x="57007" y="48951"/>
                  </a:cubicBezTo>
                  <a:cubicBezTo>
                    <a:pt x="59446" y="50776"/>
                    <a:pt x="61687" y="53253"/>
                    <a:pt x="63134" y="58468"/>
                  </a:cubicBezTo>
                  <a:cubicBezTo>
                    <a:pt x="64126" y="62053"/>
                    <a:pt x="64807" y="65898"/>
                    <a:pt x="64495" y="70266"/>
                  </a:cubicBezTo>
                  <a:cubicBezTo>
                    <a:pt x="64126" y="75024"/>
                    <a:pt x="63162" y="78804"/>
                    <a:pt x="60978" y="80108"/>
                  </a:cubicBezTo>
                  <a:cubicBezTo>
                    <a:pt x="60127" y="80630"/>
                    <a:pt x="59730" y="81542"/>
                    <a:pt x="60184" y="83628"/>
                  </a:cubicBezTo>
                  <a:cubicBezTo>
                    <a:pt x="60354" y="84410"/>
                    <a:pt x="60382" y="85388"/>
                    <a:pt x="60467" y="86235"/>
                  </a:cubicBezTo>
                  <a:cubicBezTo>
                    <a:pt x="61489" y="96730"/>
                    <a:pt x="60127" y="105529"/>
                    <a:pt x="56185" y="111200"/>
                  </a:cubicBezTo>
                  <a:cubicBezTo>
                    <a:pt x="50626" y="119217"/>
                    <a:pt x="44698" y="120000"/>
                    <a:pt x="38941" y="112504"/>
                  </a:cubicBezTo>
                  <a:cubicBezTo>
                    <a:pt x="30716" y="101814"/>
                    <a:pt x="28021" y="87343"/>
                    <a:pt x="28787" y="66224"/>
                  </a:cubicBezTo>
                  <a:cubicBezTo>
                    <a:pt x="28872" y="64139"/>
                    <a:pt x="28900" y="61988"/>
                    <a:pt x="28929" y="59902"/>
                  </a:cubicBezTo>
                  <a:cubicBezTo>
                    <a:pt x="28106" y="60228"/>
                    <a:pt x="27312" y="60619"/>
                    <a:pt x="26490" y="61010"/>
                  </a:cubicBezTo>
                  <a:cubicBezTo>
                    <a:pt x="24561" y="61988"/>
                    <a:pt x="22746" y="60879"/>
                    <a:pt x="20959" y="59380"/>
                  </a:cubicBezTo>
                  <a:cubicBezTo>
                    <a:pt x="19569" y="58272"/>
                    <a:pt x="19541" y="58337"/>
                    <a:pt x="19654" y="61792"/>
                  </a:cubicBezTo>
                  <a:cubicBezTo>
                    <a:pt x="19995" y="71113"/>
                    <a:pt x="17102" y="75936"/>
                    <a:pt x="13131" y="72156"/>
                  </a:cubicBezTo>
                  <a:cubicBezTo>
                    <a:pt x="9274" y="68506"/>
                    <a:pt x="5984" y="62705"/>
                    <a:pt x="3970" y="54166"/>
                  </a:cubicBezTo>
                  <a:cubicBezTo>
                    <a:pt x="992" y="41520"/>
                    <a:pt x="0" y="28158"/>
                    <a:pt x="2524" y="14470"/>
                  </a:cubicBezTo>
                  <a:cubicBezTo>
                    <a:pt x="3148" y="11080"/>
                    <a:pt x="4282" y="7887"/>
                    <a:pt x="5473" y="5279"/>
                  </a:cubicBezTo>
                  <a:cubicBezTo>
                    <a:pt x="6494" y="2933"/>
                    <a:pt x="7998" y="2281"/>
                    <a:pt x="9472" y="3193"/>
                  </a:cubicBezTo>
                  <a:cubicBezTo>
                    <a:pt x="10465" y="3845"/>
                    <a:pt x="11515" y="4627"/>
                    <a:pt x="11543" y="7626"/>
                  </a:cubicBezTo>
                  <a:cubicBezTo>
                    <a:pt x="11543" y="10233"/>
                    <a:pt x="11259" y="12645"/>
                    <a:pt x="10011" y="13688"/>
                  </a:cubicBezTo>
                  <a:cubicBezTo>
                    <a:pt x="9784" y="13883"/>
                    <a:pt x="9529" y="13948"/>
                    <a:pt x="9331" y="14209"/>
                  </a:cubicBezTo>
                  <a:cubicBezTo>
                    <a:pt x="8310" y="15382"/>
                    <a:pt x="8139" y="16686"/>
                    <a:pt x="9104" y="18055"/>
                  </a:cubicBezTo>
                  <a:cubicBezTo>
                    <a:pt x="10352" y="19750"/>
                    <a:pt x="11770" y="21379"/>
                    <a:pt x="13188" y="21770"/>
                  </a:cubicBezTo>
                  <a:cubicBezTo>
                    <a:pt x="15031" y="22227"/>
                    <a:pt x="16932" y="21379"/>
                    <a:pt x="18832" y="21184"/>
                  </a:cubicBezTo>
                  <a:cubicBezTo>
                    <a:pt x="20392" y="20988"/>
                    <a:pt x="21980" y="20532"/>
                    <a:pt x="23540" y="20727"/>
                  </a:cubicBezTo>
                  <a:cubicBezTo>
                    <a:pt x="26263" y="21118"/>
                    <a:pt x="28277" y="25551"/>
                    <a:pt x="28900" y="31939"/>
                  </a:cubicBezTo>
                  <a:cubicBezTo>
                    <a:pt x="29411" y="37023"/>
                    <a:pt x="28362" y="42954"/>
                    <a:pt x="26263" y="45953"/>
                  </a:cubicBezTo>
                  <a:cubicBezTo>
                    <a:pt x="25412" y="47256"/>
                    <a:pt x="24448" y="48039"/>
                    <a:pt x="23540" y="49147"/>
                  </a:cubicBezTo>
                  <a:cubicBezTo>
                    <a:pt x="22916" y="49929"/>
                    <a:pt x="23058" y="50907"/>
                    <a:pt x="23568" y="51558"/>
                  </a:cubicBezTo>
                  <a:cubicBezTo>
                    <a:pt x="24533" y="52601"/>
                    <a:pt x="25639" y="52992"/>
                    <a:pt x="26490" y="51428"/>
                  </a:cubicBezTo>
                  <a:cubicBezTo>
                    <a:pt x="28021" y="48625"/>
                    <a:pt x="29553" y="45757"/>
                    <a:pt x="30829" y="42368"/>
                  </a:cubicBezTo>
                  <a:cubicBezTo>
                    <a:pt x="32843" y="36892"/>
                    <a:pt x="34630" y="30896"/>
                    <a:pt x="36530" y="25225"/>
                  </a:cubicBezTo>
                  <a:cubicBezTo>
                    <a:pt x="36984" y="23921"/>
                    <a:pt x="36813" y="23335"/>
                    <a:pt x="36275" y="22813"/>
                  </a:cubicBezTo>
                  <a:cubicBezTo>
                    <a:pt x="35934" y="22422"/>
                    <a:pt x="35566" y="22096"/>
                    <a:pt x="35197" y="21705"/>
                  </a:cubicBezTo>
                  <a:cubicBezTo>
                    <a:pt x="32871" y="18837"/>
                    <a:pt x="31964" y="13948"/>
                    <a:pt x="32701" y="8017"/>
                  </a:cubicBezTo>
                  <a:cubicBezTo>
                    <a:pt x="33297" y="2933"/>
                    <a:pt x="35367" y="456"/>
                    <a:pt x="37494" y="2216"/>
                  </a:cubicBezTo>
                  <a:cubicBezTo>
                    <a:pt x="38856" y="3324"/>
                    <a:pt x="39394" y="7821"/>
                    <a:pt x="38600" y="11341"/>
                  </a:cubicBezTo>
                  <a:cubicBezTo>
                    <a:pt x="37920" y="14405"/>
                    <a:pt x="37948" y="14731"/>
                    <a:pt x="39451" y="14274"/>
                  </a:cubicBezTo>
                  <a:cubicBezTo>
                    <a:pt x="42032" y="13492"/>
                    <a:pt x="44585" y="12449"/>
                    <a:pt x="47137" y="11276"/>
                  </a:cubicBezTo>
                  <a:cubicBezTo>
                    <a:pt x="51023" y="9516"/>
                    <a:pt x="54937" y="8669"/>
                    <a:pt x="58879" y="10038"/>
                  </a:cubicBezTo>
                  <a:cubicBezTo>
                    <a:pt x="64864" y="12189"/>
                    <a:pt x="69458" y="19815"/>
                    <a:pt x="73429" y="29788"/>
                  </a:cubicBezTo>
                  <a:cubicBezTo>
                    <a:pt x="75329" y="34611"/>
                    <a:pt x="77059" y="39826"/>
                    <a:pt x="78846" y="44845"/>
                  </a:cubicBezTo>
                  <a:cubicBezTo>
                    <a:pt x="80293" y="49016"/>
                    <a:pt x="80434" y="49082"/>
                    <a:pt x="81285" y="44193"/>
                  </a:cubicBezTo>
                  <a:cubicBezTo>
                    <a:pt x="83072" y="33829"/>
                    <a:pt x="85908" y="25225"/>
                    <a:pt x="89482" y="17925"/>
                  </a:cubicBezTo>
                  <a:cubicBezTo>
                    <a:pt x="95126" y="6518"/>
                    <a:pt x="101621" y="0"/>
                    <a:pt x="109279" y="847"/>
                  </a:cubicBezTo>
                  <a:cubicBezTo>
                    <a:pt x="113476" y="1303"/>
                    <a:pt x="116766" y="5866"/>
                    <a:pt x="119602" y="12580"/>
                  </a:cubicBezTo>
                  <a:cubicBezTo>
                    <a:pt x="119801" y="13036"/>
                    <a:pt x="119858" y="13818"/>
                    <a:pt x="120000" y="14405"/>
                  </a:cubicBezTo>
                  <a:cubicBezTo>
                    <a:pt x="119659" y="14665"/>
                    <a:pt x="119319" y="15252"/>
                    <a:pt x="118978" y="15187"/>
                  </a:cubicBezTo>
                  <a:cubicBezTo>
                    <a:pt x="117589" y="14796"/>
                    <a:pt x="116114" y="14861"/>
                    <a:pt x="114809" y="13688"/>
                  </a:cubicBezTo>
                  <a:cubicBezTo>
                    <a:pt x="110952" y="10233"/>
                    <a:pt x="107151" y="8734"/>
                    <a:pt x="103096" y="11797"/>
                  </a:cubicBezTo>
                  <a:cubicBezTo>
                    <a:pt x="98529" y="15252"/>
                    <a:pt x="94814" y="21379"/>
                    <a:pt x="91779" y="29722"/>
                  </a:cubicBezTo>
                  <a:cubicBezTo>
                    <a:pt x="87638" y="41129"/>
                    <a:pt x="85710" y="54492"/>
                    <a:pt x="85341" y="69158"/>
                  </a:cubicBezTo>
                  <a:cubicBezTo>
                    <a:pt x="85228" y="73720"/>
                    <a:pt x="85256" y="74633"/>
                    <a:pt x="87440" y="74633"/>
                  </a:cubicBezTo>
                  <a:cubicBezTo>
                    <a:pt x="90333" y="74633"/>
                    <a:pt x="92517" y="78870"/>
                    <a:pt x="93311" y="85192"/>
                  </a:cubicBezTo>
                  <a:cubicBezTo>
                    <a:pt x="93821" y="89364"/>
                    <a:pt x="93367" y="92884"/>
                    <a:pt x="91836" y="94383"/>
                  </a:cubicBezTo>
                  <a:cubicBezTo>
                    <a:pt x="91155" y="95100"/>
                    <a:pt x="90077" y="95230"/>
                    <a:pt x="89454" y="94448"/>
                  </a:cubicBezTo>
                  <a:cubicBezTo>
                    <a:pt x="88943" y="93796"/>
                    <a:pt x="88773" y="91515"/>
                    <a:pt x="88546" y="89820"/>
                  </a:cubicBezTo>
                  <a:cubicBezTo>
                    <a:pt x="88461" y="89234"/>
                    <a:pt x="88574" y="88386"/>
                    <a:pt x="88716" y="87734"/>
                  </a:cubicBezTo>
                  <a:cubicBezTo>
                    <a:pt x="89283" y="85388"/>
                    <a:pt x="89085" y="83563"/>
                    <a:pt x="87979" y="82520"/>
                  </a:cubicBezTo>
                  <a:cubicBezTo>
                    <a:pt x="86986" y="81673"/>
                    <a:pt x="85965" y="82650"/>
                    <a:pt x="85398" y="85062"/>
                  </a:cubicBezTo>
                  <a:cubicBezTo>
                    <a:pt x="85228" y="85844"/>
                    <a:pt x="85114" y="86757"/>
                    <a:pt x="85001" y="87604"/>
                  </a:cubicBezTo>
                  <a:cubicBezTo>
                    <a:pt x="84490" y="91841"/>
                    <a:pt x="84490" y="91841"/>
                    <a:pt x="82533" y="91319"/>
                  </a:cubicBezTo>
                  <a:cubicBezTo>
                    <a:pt x="82221" y="91189"/>
                    <a:pt x="81909" y="91059"/>
                    <a:pt x="81597" y="90994"/>
                  </a:cubicBezTo>
                  <a:cubicBezTo>
                    <a:pt x="79839" y="90863"/>
                    <a:pt x="78676" y="89690"/>
                    <a:pt x="78080" y="85062"/>
                  </a:cubicBezTo>
                  <a:cubicBezTo>
                    <a:pt x="77315" y="79261"/>
                    <a:pt x="75329" y="75936"/>
                    <a:pt x="72606" y="75415"/>
                  </a:cubicBezTo>
                  <a:cubicBezTo>
                    <a:pt x="71302" y="75154"/>
                    <a:pt x="71075" y="76197"/>
                    <a:pt x="71302" y="79196"/>
                  </a:cubicBezTo>
                  <a:cubicBezTo>
                    <a:pt x="71472" y="81347"/>
                    <a:pt x="71614" y="84019"/>
                    <a:pt x="71217" y="85844"/>
                  </a:cubicBezTo>
                  <a:cubicBezTo>
                    <a:pt x="70224" y="90472"/>
                    <a:pt x="67501" y="90016"/>
                    <a:pt x="66225" y="85323"/>
                  </a:cubicBezTo>
                  <a:cubicBezTo>
                    <a:pt x="64977" y="80760"/>
                    <a:pt x="65629" y="72286"/>
                    <a:pt x="67700" y="69809"/>
                  </a:cubicBezTo>
                  <a:cubicBezTo>
                    <a:pt x="69487" y="67658"/>
                    <a:pt x="71500" y="66355"/>
                    <a:pt x="73486" y="65442"/>
                  </a:cubicBezTo>
                  <a:cubicBezTo>
                    <a:pt x="75102" y="64725"/>
                    <a:pt x="76549" y="66550"/>
                    <a:pt x="77655" y="69483"/>
                  </a:cubicBezTo>
                  <a:cubicBezTo>
                    <a:pt x="77797" y="69809"/>
                    <a:pt x="78052" y="69809"/>
                    <a:pt x="78251" y="69940"/>
                  </a:cubicBezTo>
                  <a:cubicBezTo>
                    <a:pt x="78307" y="69483"/>
                    <a:pt x="78449" y="68897"/>
                    <a:pt x="78364" y="68441"/>
                  </a:cubicBezTo>
                  <a:cubicBezTo>
                    <a:pt x="77882" y="65638"/>
                    <a:pt x="77456" y="62705"/>
                    <a:pt x="76861" y="59967"/>
                  </a:cubicBezTo>
                  <a:cubicBezTo>
                    <a:pt x="74847" y="50907"/>
                    <a:pt x="72039" y="43411"/>
                    <a:pt x="68125" y="38457"/>
                  </a:cubicBezTo>
                  <a:cubicBezTo>
                    <a:pt x="67331" y="37414"/>
                    <a:pt x="66395" y="36632"/>
                    <a:pt x="65488" y="36371"/>
                  </a:cubicBezTo>
                  <a:cubicBezTo>
                    <a:pt x="64807" y="36175"/>
                    <a:pt x="63928" y="36827"/>
                    <a:pt x="64552" y="39239"/>
                  </a:cubicBezTo>
                  <a:cubicBezTo>
                    <a:pt x="65232" y="41912"/>
                    <a:pt x="65005" y="44128"/>
                    <a:pt x="64069" y="46083"/>
                  </a:cubicBezTo>
                  <a:cubicBezTo>
                    <a:pt x="63134" y="47973"/>
                    <a:pt x="61999" y="48886"/>
                    <a:pt x="60808" y="47778"/>
                  </a:cubicBezTo>
                  <a:cubicBezTo>
                    <a:pt x="59560" y="46539"/>
                    <a:pt x="58851" y="44258"/>
                    <a:pt x="58794" y="40999"/>
                  </a:cubicBezTo>
                  <a:cubicBezTo>
                    <a:pt x="58709" y="35393"/>
                    <a:pt x="59985" y="30961"/>
                    <a:pt x="62283" y="28614"/>
                  </a:cubicBezTo>
                  <a:cubicBezTo>
                    <a:pt x="63048" y="27897"/>
                    <a:pt x="63757" y="26920"/>
                    <a:pt x="64495" y="26072"/>
                  </a:cubicBezTo>
                  <a:cubicBezTo>
                    <a:pt x="63729" y="24964"/>
                    <a:pt x="63020" y="23595"/>
                    <a:pt x="62198" y="22813"/>
                  </a:cubicBezTo>
                  <a:cubicBezTo>
                    <a:pt x="59617" y="20206"/>
                    <a:pt x="56894" y="19293"/>
                    <a:pt x="54114" y="19424"/>
                  </a:cubicBezTo>
                  <a:close/>
                  <a:moveTo>
                    <a:pt x="55306" y="76262"/>
                  </a:moveTo>
                  <a:cubicBezTo>
                    <a:pt x="54909" y="74698"/>
                    <a:pt x="54738" y="73460"/>
                    <a:pt x="54398" y="72547"/>
                  </a:cubicBezTo>
                  <a:cubicBezTo>
                    <a:pt x="53292" y="69679"/>
                    <a:pt x="52129" y="67072"/>
                    <a:pt x="51023" y="64269"/>
                  </a:cubicBezTo>
                  <a:cubicBezTo>
                    <a:pt x="49463" y="60293"/>
                    <a:pt x="47931" y="56186"/>
                    <a:pt x="46400" y="52145"/>
                  </a:cubicBezTo>
                  <a:cubicBezTo>
                    <a:pt x="46201" y="51624"/>
                    <a:pt x="45974" y="51167"/>
                    <a:pt x="45776" y="50711"/>
                  </a:cubicBezTo>
                  <a:cubicBezTo>
                    <a:pt x="45748" y="51428"/>
                    <a:pt x="45634" y="52145"/>
                    <a:pt x="45691" y="52797"/>
                  </a:cubicBezTo>
                  <a:cubicBezTo>
                    <a:pt x="46627" y="62639"/>
                    <a:pt x="48726" y="70917"/>
                    <a:pt x="52356" y="76784"/>
                  </a:cubicBezTo>
                  <a:cubicBezTo>
                    <a:pt x="52838" y="77566"/>
                    <a:pt x="53490" y="78153"/>
                    <a:pt x="54058" y="78153"/>
                  </a:cubicBezTo>
                  <a:cubicBezTo>
                    <a:pt x="54455" y="78153"/>
                    <a:pt x="54852" y="76979"/>
                    <a:pt x="55306" y="76262"/>
                  </a:cubicBezTo>
                  <a:close/>
                  <a:moveTo>
                    <a:pt x="15202" y="49603"/>
                  </a:moveTo>
                  <a:cubicBezTo>
                    <a:pt x="15400" y="49342"/>
                    <a:pt x="15911" y="48690"/>
                    <a:pt x="16450" y="48039"/>
                  </a:cubicBezTo>
                  <a:cubicBezTo>
                    <a:pt x="16109" y="46931"/>
                    <a:pt x="15911" y="45497"/>
                    <a:pt x="15457" y="44780"/>
                  </a:cubicBezTo>
                  <a:cubicBezTo>
                    <a:pt x="13925" y="42368"/>
                    <a:pt x="12280" y="40152"/>
                    <a:pt x="10692" y="37870"/>
                  </a:cubicBezTo>
                  <a:cubicBezTo>
                    <a:pt x="8622" y="34807"/>
                    <a:pt x="6721" y="31417"/>
                    <a:pt x="5615" y="26072"/>
                  </a:cubicBezTo>
                  <a:cubicBezTo>
                    <a:pt x="5502" y="25551"/>
                    <a:pt x="5275" y="25095"/>
                    <a:pt x="5076" y="24638"/>
                  </a:cubicBezTo>
                  <a:cubicBezTo>
                    <a:pt x="5048" y="25420"/>
                    <a:pt x="4906" y="26333"/>
                    <a:pt x="5020" y="27050"/>
                  </a:cubicBezTo>
                  <a:cubicBezTo>
                    <a:pt x="6097" y="33699"/>
                    <a:pt x="7629" y="39760"/>
                    <a:pt x="9926" y="44649"/>
                  </a:cubicBezTo>
                  <a:cubicBezTo>
                    <a:pt x="11288" y="47582"/>
                    <a:pt x="12876" y="49342"/>
                    <a:pt x="15202" y="49603"/>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sp>
          <p:nvSpPr>
            <p:cNvPr id="64" name="Google Shape;64;p13"/>
            <p:cNvSpPr/>
            <p:nvPr/>
          </p:nvSpPr>
          <p:spPr>
            <a:xfrm>
              <a:off x="2593975" y="571500"/>
              <a:ext cx="420600" cy="482700"/>
            </a:xfrm>
            <a:custGeom>
              <a:avLst/>
              <a:gdLst/>
              <a:ahLst/>
              <a:cxnLst/>
              <a:rect l="l" t="t" r="r" b="b"/>
              <a:pathLst>
                <a:path w="120000" h="120000" extrusionOk="0">
                  <a:moveTo>
                    <a:pt x="55495" y="15764"/>
                  </a:moveTo>
                  <a:cubicBezTo>
                    <a:pt x="64985" y="16543"/>
                    <a:pt x="74888" y="17442"/>
                    <a:pt x="84790" y="18161"/>
                  </a:cubicBezTo>
                  <a:cubicBezTo>
                    <a:pt x="88160" y="18341"/>
                    <a:pt x="91667" y="18281"/>
                    <a:pt x="95037" y="17802"/>
                  </a:cubicBezTo>
                  <a:cubicBezTo>
                    <a:pt x="97375" y="17502"/>
                    <a:pt x="99851" y="16603"/>
                    <a:pt x="101707" y="15344"/>
                  </a:cubicBezTo>
                  <a:cubicBezTo>
                    <a:pt x="104595" y="13426"/>
                    <a:pt x="104389" y="11628"/>
                    <a:pt x="101020" y="10129"/>
                  </a:cubicBezTo>
                  <a:cubicBezTo>
                    <a:pt x="98063" y="8871"/>
                    <a:pt x="97444" y="6893"/>
                    <a:pt x="97512" y="4435"/>
                  </a:cubicBezTo>
                  <a:cubicBezTo>
                    <a:pt x="97581" y="1318"/>
                    <a:pt x="98613" y="359"/>
                    <a:pt x="102257" y="239"/>
                  </a:cubicBezTo>
                  <a:cubicBezTo>
                    <a:pt x="109891" y="0"/>
                    <a:pt x="115117" y="3296"/>
                    <a:pt x="117318" y="10069"/>
                  </a:cubicBezTo>
                  <a:cubicBezTo>
                    <a:pt x="120000" y="18461"/>
                    <a:pt x="117799" y="26433"/>
                    <a:pt x="113123" y="33626"/>
                  </a:cubicBezTo>
                  <a:cubicBezTo>
                    <a:pt x="109959" y="38481"/>
                    <a:pt x="105627" y="42917"/>
                    <a:pt x="101020" y="46813"/>
                  </a:cubicBezTo>
                  <a:cubicBezTo>
                    <a:pt x="89879" y="56103"/>
                    <a:pt x="76813" y="62937"/>
                    <a:pt x="62166" y="67432"/>
                  </a:cubicBezTo>
                  <a:cubicBezTo>
                    <a:pt x="54257" y="69830"/>
                    <a:pt x="46212" y="70609"/>
                    <a:pt x="38097" y="67912"/>
                  </a:cubicBezTo>
                  <a:cubicBezTo>
                    <a:pt x="31908" y="65814"/>
                    <a:pt x="29088" y="61558"/>
                    <a:pt x="28951" y="55864"/>
                  </a:cubicBezTo>
                  <a:cubicBezTo>
                    <a:pt x="28951" y="52387"/>
                    <a:pt x="31908" y="51068"/>
                    <a:pt x="33971" y="48971"/>
                  </a:cubicBezTo>
                  <a:cubicBezTo>
                    <a:pt x="34590" y="48311"/>
                    <a:pt x="34865" y="47352"/>
                    <a:pt x="35346" y="46573"/>
                  </a:cubicBezTo>
                  <a:cubicBezTo>
                    <a:pt x="34452" y="46393"/>
                    <a:pt x="33421" y="46033"/>
                    <a:pt x="32595" y="46153"/>
                  </a:cubicBezTo>
                  <a:cubicBezTo>
                    <a:pt x="27369" y="46933"/>
                    <a:pt x="22624" y="48491"/>
                    <a:pt x="19530" y="52567"/>
                  </a:cubicBezTo>
                  <a:cubicBezTo>
                    <a:pt x="14303" y="59400"/>
                    <a:pt x="15197" y="68631"/>
                    <a:pt x="21799" y="74625"/>
                  </a:cubicBezTo>
                  <a:cubicBezTo>
                    <a:pt x="30876" y="82897"/>
                    <a:pt x="43392" y="84395"/>
                    <a:pt x="54670" y="78461"/>
                  </a:cubicBezTo>
                  <a:cubicBezTo>
                    <a:pt x="56252" y="77622"/>
                    <a:pt x="57765" y="76423"/>
                    <a:pt x="58727" y="75044"/>
                  </a:cubicBezTo>
                  <a:cubicBezTo>
                    <a:pt x="61684" y="70609"/>
                    <a:pt x="66292" y="68151"/>
                    <a:pt x="71587" y="66473"/>
                  </a:cubicBezTo>
                  <a:cubicBezTo>
                    <a:pt x="74544" y="65514"/>
                    <a:pt x="75025" y="65874"/>
                    <a:pt x="74475" y="68511"/>
                  </a:cubicBezTo>
                  <a:cubicBezTo>
                    <a:pt x="72550" y="77802"/>
                    <a:pt x="62578" y="88591"/>
                    <a:pt x="48481" y="89190"/>
                  </a:cubicBezTo>
                  <a:cubicBezTo>
                    <a:pt x="43117" y="89430"/>
                    <a:pt x="37753" y="89730"/>
                    <a:pt x="32458" y="90269"/>
                  </a:cubicBezTo>
                  <a:cubicBezTo>
                    <a:pt x="25925" y="90929"/>
                    <a:pt x="20286" y="92967"/>
                    <a:pt x="17467" y="98781"/>
                  </a:cubicBezTo>
                  <a:cubicBezTo>
                    <a:pt x="15885" y="102017"/>
                    <a:pt x="16916" y="106093"/>
                    <a:pt x="19873" y="108311"/>
                  </a:cubicBezTo>
                  <a:cubicBezTo>
                    <a:pt x="21799" y="109810"/>
                    <a:pt x="23381" y="109450"/>
                    <a:pt x="24068" y="107352"/>
                  </a:cubicBezTo>
                  <a:cubicBezTo>
                    <a:pt x="24206" y="107052"/>
                    <a:pt x="24137" y="106693"/>
                    <a:pt x="24206" y="106393"/>
                  </a:cubicBezTo>
                  <a:cubicBezTo>
                    <a:pt x="25169" y="102377"/>
                    <a:pt x="27644" y="100399"/>
                    <a:pt x="31289" y="100699"/>
                  </a:cubicBezTo>
                  <a:cubicBezTo>
                    <a:pt x="34796" y="100999"/>
                    <a:pt x="38166" y="104175"/>
                    <a:pt x="38303" y="107532"/>
                  </a:cubicBezTo>
                  <a:cubicBezTo>
                    <a:pt x="38510" y="111488"/>
                    <a:pt x="36859" y="114785"/>
                    <a:pt x="33008" y="116943"/>
                  </a:cubicBezTo>
                  <a:cubicBezTo>
                    <a:pt x="28538" y="119400"/>
                    <a:pt x="23587" y="120000"/>
                    <a:pt x="18842" y="117662"/>
                  </a:cubicBezTo>
                  <a:cubicBezTo>
                    <a:pt x="5295" y="110829"/>
                    <a:pt x="5157" y="97282"/>
                    <a:pt x="13684" y="89610"/>
                  </a:cubicBezTo>
                  <a:cubicBezTo>
                    <a:pt x="15266" y="88231"/>
                    <a:pt x="18085" y="86913"/>
                    <a:pt x="18154" y="85474"/>
                  </a:cubicBezTo>
                  <a:cubicBezTo>
                    <a:pt x="18223" y="84035"/>
                    <a:pt x="15472" y="82537"/>
                    <a:pt x="14028" y="80979"/>
                  </a:cubicBezTo>
                  <a:cubicBezTo>
                    <a:pt x="9214" y="75944"/>
                    <a:pt x="6945" y="69950"/>
                    <a:pt x="6120" y="63596"/>
                  </a:cubicBezTo>
                  <a:cubicBezTo>
                    <a:pt x="5432" y="58141"/>
                    <a:pt x="5157" y="52627"/>
                    <a:pt x="5088" y="47172"/>
                  </a:cubicBezTo>
                  <a:cubicBezTo>
                    <a:pt x="5020" y="42617"/>
                    <a:pt x="5020" y="38241"/>
                    <a:pt x="1856" y="34285"/>
                  </a:cubicBezTo>
                  <a:cubicBezTo>
                    <a:pt x="618" y="32667"/>
                    <a:pt x="0" y="30629"/>
                    <a:pt x="1650" y="28651"/>
                  </a:cubicBezTo>
                  <a:cubicBezTo>
                    <a:pt x="3232" y="26673"/>
                    <a:pt x="5088" y="26433"/>
                    <a:pt x="6395" y="28651"/>
                  </a:cubicBezTo>
                  <a:cubicBezTo>
                    <a:pt x="8458" y="32367"/>
                    <a:pt x="10040" y="36263"/>
                    <a:pt x="11690" y="40159"/>
                  </a:cubicBezTo>
                  <a:cubicBezTo>
                    <a:pt x="12446" y="41838"/>
                    <a:pt x="12859" y="43636"/>
                    <a:pt x="13409" y="45374"/>
                  </a:cubicBezTo>
                  <a:cubicBezTo>
                    <a:pt x="15128" y="44355"/>
                    <a:pt x="16710" y="43156"/>
                    <a:pt x="18498" y="42317"/>
                  </a:cubicBezTo>
                  <a:cubicBezTo>
                    <a:pt x="22487" y="40399"/>
                    <a:pt x="26613" y="38721"/>
                    <a:pt x="30670" y="36863"/>
                  </a:cubicBezTo>
                  <a:cubicBezTo>
                    <a:pt x="31770" y="36323"/>
                    <a:pt x="32733" y="35664"/>
                    <a:pt x="33765" y="35064"/>
                  </a:cubicBezTo>
                  <a:cubicBezTo>
                    <a:pt x="32871" y="34525"/>
                    <a:pt x="32045" y="33866"/>
                    <a:pt x="31151" y="33386"/>
                  </a:cubicBezTo>
                  <a:cubicBezTo>
                    <a:pt x="25787" y="30629"/>
                    <a:pt x="25581" y="27152"/>
                    <a:pt x="27851" y="23196"/>
                  </a:cubicBezTo>
                  <a:cubicBezTo>
                    <a:pt x="28676" y="21698"/>
                    <a:pt x="30601" y="20499"/>
                    <a:pt x="32389" y="19600"/>
                  </a:cubicBezTo>
                  <a:cubicBezTo>
                    <a:pt x="39404" y="16123"/>
                    <a:pt x="47174" y="15524"/>
                    <a:pt x="55495" y="15764"/>
                  </a:cubicBezTo>
                  <a:close/>
                  <a:moveTo>
                    <a:pt x="57765" y="41898"/>
                  </a:moveTo>
                  <a:cubicBezTo>
                    <a:pt x="69111" y="41718"/>
                    <a:pt x="78808" y="39680"/>
                    <a:pt x="88091" y="35904"/>
                  </a:cubicBezTo>
                  <a:cubicBezTo>
                    <a:pt x="91667" y="34465"/>
                    <a:pt x="94624" y="31708"/>
                    <a:pt x="98957" y="31828"/>
                  </a:cubicBezTo>
                  <a:cubicBezTo>
                    <a:pt x="99507" y="31828"/>
                    <a:pt x="100194" y="31108"/>
                    <a:pt x="100607" y="30629"/>
                  </a:cubicBezTo>
                  <a:cubicBezTo>
                    <a:pt x="101020" y="30089"/>
                    <a:pt x="101157" y="29430"/>
                    <a:pt x="101432" y="28831"/>
                  </a:cubicBezTo>
                  <a:cubicBezTo>
                    <a:pt x="100813" y="28891"/>
                    <a:pt x="100057" y="28831"/>
                    <a:pt x="99438" y="29070"/>
                  </a:cubicBezTo>
                  <a:cubicBezTo>
                    <a:pt x="91186" y="32667"/>
                    <a:pt x="82315" y="34525"/>
                    <a:pt x="73169" y="35604"/>
                  </a:cubicBezTo>
                  <a:cubicBezTo>
                    <a:pt x="66223" y="36443"/>
                    <a:pt x="59209" y="37102"/>
                    <a:pt x="52194" y="37942"/>
                  </a:cubicBezTo>
                  <a:cubicBezTo>
                    <a:pt x="51300" y="38001"/>
                    <a:pt x="50544" y="38901"/>
                    <a:pt x="49787" y="39440"/>
                  </a:cubicBezTo>
                  <a:cubicBezTo>
                    <a:pt x="50544" y="40099"/>
                    <a:pt x="51163" y="41178"/>
                    <a:pt x="52057" y="41358"/>
                  </a:cubicBezTo>
                  <a:cubicBezTo>
                    <a:pt x="54257" y="41778"/>
                    <a:pt x="56595" y="41838"/>
                    <a:pt x="57765" y="41898"/>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sp>
          <p:nvSpPr>
            <p:cNvPr id="65" name="Google Shape;65;p13"/>
            <p:cNvSpPr/>
            <p:nvPr/>
          </p:nvSpPr>
          <p:spPr>
            <a:xfrm>
              <a:off x="2222500" y="906463"/>
              <a:ext cx="411300" cy="387300"/>
            </a:xfrm>
            <a:custGeom>
              <a:avLst/>
              <a:gdLst/>
              <a:ahLst/>
              <a:cxnLst/>
              <a:rect l="l" t="t" r="r" b="b"/>
              <a:pathLst>
                <a:path w="120000" h="120000" extrusionOk="0">
                  <a:moveTo>
                    <a:pt x="112697" y="50789"/>
                  </a:moveTo>
                  <a:cubicBezTo>
                    <a:pt x="112908" y="57203"/>
                    <a:pt x="111503" y="64437"/>
                    <a:pt x="108624" y="71373"/>
                  </a:cubicBezTo>
                  <a:cubicBezTo>
                    <a:pt x="107641" y="73760"/>
                    <a:pt x="106869" y="75251"/>
                    <a:pt x="110520" y="75922"/>
                  </a:cubicBezTo>
                  <a:cubicBezTo>
                    <a:pt x="117542" y="77190"/>
                    <a:pt x="120000" y="81740"/>
                    <a:pt x="117612" y="88974"/>
                  </a:cubicBezTo>
                  <a:cubicBezTo>
                    <a:pt x="116559" y="92181"/>
                    <a:pt x="114803" y="95612"/>
                    <a:pt x="112486" y="97775"/>
                  </a:cubicBezTo>
                  <a:cubicBezTo>
                    <a:pt x="95705" y="113287"/>
                    <a:pt x="76606" y="120000"/>
                    <a:pt x="54558" y="113884"/>
                  </a:cubicBezTo>
                  <a:cubicBezTo>
                    <a:pt x="44025" y="111050"/>
                    <a:pt x="37495" y="99490"/>
                    <a:pt x="40374" y="89720"/>
                  </a:cubicBezTo>
                  <a:cubicBezTo>
                    <a:pt x="41568" y="85692"/>
                    <a:pt x="43534" y="83903"/>
                    <a:pt x="46974" y="83679"/>
                  </a:cubicBezTo>
                  <a:cubicBezTo>
                    <a:pt x="49643" y="83530"/>
                    <a:pt x="51889" y="84425"/>
                    <a:pt x="53294" y="87184"/>
                  </a:cubicBezTo>
                  <a:cubicBezTo>
                    <a:pt x="54628" y="89869"/>
                    <a:pt x="53715" y="91883"/>
                    <a:pt x="52030" y="93896"/>
                  </a:cubicBezTo>
                  <a:cubicBezTo>
                    <a:pt x="51187" y="94866"/>
                    <a:pt x="50696" y="96134"/>
                    <a:pt x="50064" y="97252"/>
                  </a:cubicBezTo>
                  <a:cubicBezTo>
                    <a:pt x="51468" y="97849"/>
                    <a:pt x="52873" y="98968"/>
                    <a:pt x="54277" y="98968"/>
                  </a:cubicBezTo>
                  <a:cubicBezTo>
                    <a:pt x="55962" y="98968"/>
                    <a:pt x="57717" y="98222"/>
                    <a:pt x="59192" y="97327"/>
                  </a:cubicBezTo>
                  <a:cubicBezTo>
                    <a:pt x="64248" y="94195"/>
                    <a:pt x="66846" y="89123"/>
                    <a:pt x="68180" y="83380"/>
                  </a:cubicBezTo>
                  <a:cubicBezTo>
                    <a:pt x="69444" y="77936"/>
                    <a:pt x="70356" y="72417"/>
                    <a:pt x="71620" y="66973"/>
                  </a:cubicBezTo>
                  <a:cubicBezTo>
                    <a:pt x="72674" y="62349"/>
                    <a:pt x="74499" y="58023"/>
                    <a:pt x="77799" y="54518"/>
                  </a:cubicBezTo>
                  <a:cubicBezTo>
                    <a:pt x="82925" y="48999"/>
                    <a:pt x="92685" y="47955"/>
                    <a:pt x="97109" y="57949"/>
                  </a:cubicBezTo>
                  <a:cubicBezTo>
                    <a:pt x="97952" y="59888"/>
                    <a:pt x="98935" y="61827"/>
                    <a:pt x="99918" y="63766"/>
                  </a:cubicBezTo>
                  <a:cubicBezTo>
                    <a:pt x="100971" y="61379"/>
                    <a:pt x="102305" y="59067"/>
                    <a:pt x="102937" y="56606"/>
                  </a:cubicBezTo>
                  <a:cubicBezTo>
                    <a:pt x="104903" y="49446"/>
                    <a:pt x="104692" y="42287"/>
                    <a:pt x="102516" y="35201"/>
                  </a:cubicBezTo>
                  <a:cubicBezTo>
                    <a:pt x="97952" y="19987"/>
                    <a:pt x="86296" y="13946"/>
                    <a:pt x="74078" y="13797"/>
                  </a:cubicBezTo>
                  <a:cubicBezTo>
                    <a:pt x="62984" y="13648"/>
                    <a:pt x="53364" y="28340"/>
                    <a:pt x="56734" y="39602"/>
                  </a:cubicBezTo>
                  <a:cubicBezTo>
                    <a:pt x="57858" y="43331"/>
                    <a:pt x="59332" y="44077"/>
                    <a:pt x="62071" y="41243"/>
                  </a:cubicBezTo>
                  <a:cubicBezTo>
                    <a:pt x="65231" y="38036"/>
                    <a:pt x="68039" y="34232"/>
                    <a:pt x="70567" y="30354"/>
                  </a:cubicBezTo>
                  <a:cubicBezTo>
                    <a:pt x="72533" y="27296"/>
                    <a:pt x="73797" y="23791"/>
                    <a:pt x="75412" y="20435"/>
                  </a:cubicBezTo>
                  <a:cubicBezTo>
                    <a:pt x="76325" y="18421"/>
                    <a:pt x="77659" y="17526"/>
                    <a:pt x="79976" y="17750"/>
                  </a:cubicBezTo>
                  <a:cubicBezTo>
                    <a:pt x="87911" y="18272"/>
                    <a:pt x="88753" y="19465"/>
                    <a:pt x="85804" y="27371"/>
                  </a:cubicBezTo>
                  <a:cubicBezTo>
                    <a:pt x="80748" y="40870"/>
                    <a:pt x="71831" y="51236"/>
                    <a:pt x="61158" y="59813"/>
                  </a:cubicBezTo>
                  <a:cubicBezTo>
                    <a:pt x="54488" y="65183"/>
                    <a:pt x="47396" y="70031"/>
                    <a:pt x="40093" y="74356"/>
                  </a:cubicBezTo>
                  <a:cubicBezTo>
                    <a:pt x="33914" y="78085"/>
                    <a:pt x="31176" y="83082"/>
                    <a:pt x="31316" y="90466"/>
                  </a:cubicBezTo>
                  <a:cubicBezTo>
                    <a:pt x="31456" y="95388"/>
                    <a:pt x="30965" y="100385"/>
                    <a:pt x="31035" y="105307"/>
                  </a:cubicBezTo>
                  <a:cubicBezTo>
                    <a:pt x="31035" y="106575"/>
                    <a:pt x="31808" y="107917"/>
                    <a:pt x="32510" y="109036"/>
                  </a:cubicBezTo>
                  <a:cubicBezTo>
                    <a:pt x="33282" y="110379"/>
                    <a:pt x="34125" y="111572"/>
                    <a:pt x="32650" y="112840"/>
                  </a:cubicBezTo>
                  <a:cubicBezTo>
                    <a:pt x="31035" y="114182"/>
                    <a:pt x="28858" y="115301"/>
                    <a:pt x="27454" y="113362"/>
                  </a:cubicBezTo>
                  <a:cubicBezTo>
                    <a:pt x="24645" y="109633"/>
                    <a:pt x="20081" y="107246"/>
                    <a:pt x="20152" y="101205"/>
                  </a:cubicBezTo>
                  <a:cubicBezTo>
                    <a:pt x="20222" y="98893"/>
                    <a:pt x="18186" y="96357"/>
                    <a:pt x="16711" y="94195"/>
                  </a:cubicBezTo>
                  <a:cubicBezTo>
                    <a:pt x="12358" y="87781"/>
                    <a:pt x="11445" y="80845"/>
                    <a:pt x="14183" y="73610"/>
                  </a:cubicBezTo>
                  <a:cubicBezTo>
                    <a:pt x="16781" y="66749"/>
                    <a:pt x="19730" y="59962"/>
                    <a:pt x="22609" y="53175"/>
                  </a:cubicBezTo>
                  <a:cubicBezTo>
                    <a:pt x="22750" y="52728"/>
                    <a:pt x="23452" y="52280"/>
                    <a:pt x="23943" y="52280"/>
                  </a:cubicBezTo>
                  <a:cubicBezTo>
                    <a:pt x="24224" y="52280"/>
                    <a:pt x="24786" y="53026"/>
                    <a:pt x="24856" y="53474"/>
                  </a:cubicBezTo>
                  <a:cubicBezTo>
                    <a:pt x="25207" y="56904"/>
                    <a:pt x="26541" y="60186"/>
                    <a:pt x="29842" y="60186"/>
                  </a:cubicBezTo>
                  <a:cubicBezTo>
                    <a:pt x="33984" y="60111"/>
                    <a:pt x="38338" y="59216"/>
                    <a:pt x="42129" y="57501"/>
                  </a:cubicBezTo>
                  <a:cubicBezTo>
                    <a:pt x="44868" y="56308"/>
                    <a:pt x="45359" y="51684"/>
                    <a:pt x="43815" y="48701"/>
                  </a:cubicBezTo>
                  <a:cubicBezTo>
                    <a:pt x="42832" y="46911"/>
                    <a:pt x="41568" y="45195"/>
                    <a:pt x="40093" y="43927"/>
                  </a:cubicBezTo>
                  <a:cubicBezTo>
                    <a:pt x="33633" y="38259"/>
                    <a:pt x="20643" y="37663"/>
                    <a:pt x="13551" y="42585"/>
                  </a:cubicBezTo>
                  <a:cubicBezTo>
                    <a:pt x="11023" y="44375"/>
                    <a:pt x="10953" y="44822"/>
                    <a:pt x="13341" y="47060"/>
                  </a:cubicBezTo>
                  <a:cubicBezTo>
                    <a:pt x="17343" y="50938"/>
                    <a:pt x="17483" y="57277"/>
                    <a:pt x="13622" y="61081"/>
                  </a:cubicBezTo>
                  <a:cubicBezTo>
                    <a:pt x="10953" y="63617"/>
                    <a:pt x="4915" y="62498"/>
                    <a:pt x="2878" y="58993"/>
                  </a:cubicBezTo>
                  <a:cubicBezTo>
                    <a:pt x="0" y="54070"/>
                    <a:pt x="772" y="46314"/>
                    <a:pt x="4915" y="41019"/>
                  </a:cubicBezTo>
                  <a:cubicBezTo>
                    <a:pt x="10181" y="34381"/>
                    <a:pt x="16711" y="30354"/>
                    <a:pt x="25137" y="30428"/>
                  </a:cubicBezTo>
                  <a:cubicBezTo>
                    <a:pt x="30895" y="30428"/>
                    <a:pt x="36512" y="31025"/>
                    <a:pt x="41708" y="33486"/>
                  </a:cubicBezTo>
                  <a:cubicBezTo>
                    <a:pt x="44306" y="34679"/>
                    <a:pt x="45570" y="34679"/>
                    <a:pt x="46062" y="31323"/>
                  </a:cubicBezTo>
                  <a:cubicBezTo>
                    <a:pt x="46342" y="28862"/>
                    <a:pt x="47255" y="26476"/>
                    <a:pt x="48028" y="24164"/>
                  </a:cubicBezTo>
                  <a:cubicBezTo>
                    <a:pt x="53645" y="8353"/>
                    <a:pt x="63545" y="0"/>
                    <a:pt x="83838" y="4101"/>
                  </a:cubicBezTo>
                  <a:cubicBezTo>
                    <a:pt x="93458" y="6041"/>
                    <a:pt x="100760" y="12156"/>
                    <a:pt x="105886" y="21106"/>
                  </a:cubicBezTo>
                  <a:cubicBezTo>
                    <a:pt x="110871" y="29906"/>
                    <a:pt x="112837" y="39453"/>
                    <a:pt x="112697" y="50789"/>
                  </a:cubicBezTo>
                  <a:close/>
                  <a:moveTo>
                    <a:pt x="63686" y="106799"/>
                  </a:moveTo>
                  <a:cubicBezTo>
                    <a:pt x="75201" y="106799"/>
                    <a:pt x="88332" y="97402"/>
                    <a:pt x="92896" y="85543"/>
                  </a:cubicBezTo>
                  <a:cubicBezTo>
                    <a:pt x="93879" y="83008"/>
                    <a:pt x="96196" y="79204"/>
                    <a:pt x="93598" y="77712"/>
                  </a:cubicBezTo>
                  <a:cubicBezTo>
                    <a:pt x="91070" y="76295"/>
                    <a:pt x="88402" y="79651"/>
                    <a:pt x="86787" y="82187"/>
                  </a:cubicBezTo>
                  <a:cubicBezTo>
                    <a:pt x="84681" y="85692"/>
                    <a:pt x="82925" y="89422"/>
                    <a:pt x="80959" y="92927"/>
                  </a:cubicBezTo>
                  <a:cubicBezTo>
                    <a:pt x="76676" y="100385"/>
                    <a:pt x="70708" y="104636"/>
                    <a:pt x="62282" y="104636"/>
                  </a:cubicBezTo>
                  <a:cubicBezTo>
                    <a:pt x="60526" y="104636"/>
                    <a:pt x="58771" y="105233"/>
                    <a:pt x="57086" y="105531"/>
                  </a:cubicBezTo>
                  <a:cubicBezTo>
                    <a:pt x="58911" y="105978"/>
                    <a:pt x="60667" y="106426"/>
                    <a:pt x="62492" y="106799"/>
                  </a:cubicBezTo>
                  <a:cubicBezTo>
                    <a:pt x="62913" y="106873"/>
                    <a:pt x="63265" y="106799"/>
                    <a:pt x="63686" y="106799"/>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sp>
          <p:nvSpPr>
            <p:cNvPr id="66" name="Google Shape;66;p13"/>
            <p:cNvSpPr/>
            <p:nvPr/>
          </p:nvSpPr>
          <p:spPr>
            <a:xfrm>
              <a:off x="2417763" y="588963"/>
              <a:ext cx="147600" cy="63600"/>
            </a:xfrm>
            <a:custGeom>
              <a:avLst/>
              <a:gdLst/>
              <a:ahLst/>
              <a:cxnLst/>
              <a:rect l="l" t="t" r="r" b="b"/>
              <a:pathLst>
                <a:path w="120000" h="120000" extrusionOk="0">
                  <a:moveTo>
                    <a:pt x="46288" y="0"/>
                  </a:moveTo>
                  <a:cubicBezTo>
                    <a:pt x="70210" y="6818"/>
                    <a:pt x="93549" y="29545"/>
                    <a:pt x="113776" y="70000"/>
                  </a:cubicBezTo>
                  <a:cubicBezTo>
                    <a:pt x="117860" y="78181"/>
                    <a:pt x="120000" y="87727"/>
                    <a:pt x="115137" y="98636"/>
                  </a:cubicBezTo>
                  <a:cubicBezTo>
                    <a:pt x="110858" y="107272"/>
                    <a:pt x="107358" y="120000"/>
                    <a:pt x="100551" y="105909"/>
                  </a:cubicBezTo>
                  <a:cubicBezTo>
                    <a:pt x="93938" y="92727"/>
                    <a:pt x="86936" y="80454"/>
                    <a:pt x="79351" y="71363"/>
                  </a:cubicBezTo>
                  <a:cubicBezTo>
                    <a:pt x="71961" y="62727"/>
                    <a:pt x="63598" y="56363"/>
                    <a:pt x="55235" y="52272"/>
                  </a:cubicBezTo>
                  <a:cubicBezTo>
                    <a:pt x="47455" y="48636"/>
                    <a:pt x="41426" y="50454"/>
                    <a:pt x="40648" y="77272"/>
                  </a:cubicBezTo>
                  <a:cubicBezTo>
                    <a:pt x="40064" y="104545"/>
                    <a:pt x="34619" y="112727"/>
                    <a:pt x="24311" y="115909"/>
                  </a:cubicBezTo>
                  <a:cubicBezTo>
                    <a:pt x="16337" y="118181"/>
                    <a:pt x="9335" y="115454"/>
                    <a:pt x="4862" y="97272"/>
                  </a:cubicBezTo>
                  <a:cubicBezTo>
                    <a:pt x="0" y="77727"/>
                    <a:pt x="972" y="50454"/>
                    <a:pt x="7390" y="34090"/>
                  </a:cubicBezTo>
                  <a:cubicBezTo>
                    <a:pt x="17115" y="9545"/>
                    <a:pt x="29951" y="1818"/>
                    <a:pt x="46288" y="0"/>
                  </a:cubicBezTo>
                  <a:close/>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grpSp>
      <p:sp>
        <p:nvSpPr>
          <p:cNvPr id="8" name="مربع نص 7"/>
          <p:cNvSpPr txBox="1"/>
          <p:nvPr/>
        </p:nvSpPr>
        <p:spPr>
          <a:xfrm>
            <a:off x="124690" y="4634737"/>
            <a:ext cx="2088573" cy="523220"/>
          </a:xfrm>
          <a:prstGeom prst="rect">
            <a:avLst/>
          </a:prstGeom>
          <a:noFill/>
        </p:spPr>
        <p:txBody>
          <a:bodyPr wrap="square" rtlCol="0">
            <a:spAutoFit/>
          </a:bodyPr>
          <a:lstStyle/>
          <a:p>
            <a:r>
              <a:rPr lang="en-US" b="1" dirty="0" err="1">
                <a:solidFill>
                  <a:schemeClr val="tx1"/>
                </a:solidFill>
                <a:latin typeface="Montserrat" charset="0"/>
              </a:rPr>
              <a:t>Ghadeer</a:t>
            </a:r>
            <a:r>
              <a:rPr lang="en-US" b="1" dirty="0">
                <a:solidFill>
                  <a:schemeClr val="tx1"/>
                </a:solidFill>
                <a:latin typeface="Montserrat" charset="0"/>
              </a:rPr>
              <a:t> </a:t>
            </a:r>
            <a:r>
              <a:rPr lang="en-US" b="1" dirty="0" err="1">
                <a:solidFill>
                  <a:schemeClr val="tx1"/>
                </a:solidFill>
                <a:latin typeface="Montserrat" charset="0"/>
              </a:rPr>
              <a:t>Hayel</a:t>
            </a:r>
            <a:r>
              <a:rPr lang="en-US" b="1" dirty="0">
                <a:solidFill>
                  <a:schemeClr val="tx1"/>
                </a:solidFill>
                <a:latin typeface="Montserrat" charset="0"/>
              </a:rPr>
              <a:t>, MD</a:t>
            </a:r>
          </a:p>
          <a:p>
            <a:r>
              <a:rPr lang="en-US" b="1" dirty="0">
                <a:solidFill>
                  <a:schemeClr val="tx1"/>
                </a:solidFill>
                <a:latin typeface="Montserrat" charset="0"/>
              </a:rPr>
              <a:t>Mar 6</a:t>
            </a:r>
            <a:r>
              <a:rPr lang="en-US" b="1" baseline="30000" dirty="0">
                <a:solidFill>
                  <a:schemeClr val="tx1"/>
                </a:solidFill>
                <a:latin typeface="Montserrat" charset="0"/>
              </a:rPr>
              <a:t>th</a:t>
            </a:r>
            <a:r>
              <a:rPr lang="en-US" b="1" dirty="0">
                <a:solidFill>
                  <a:schemeClr val="tx1"/>
                </a:solidFill>
                <a:latin typeface="Montserrat" charset="0"/>
              </a:rPr>
              <a:t>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748146" y="0"/>
            <a:ext cx="7475898" cy="712200"/>
          </a:xfrm>
          <a:prstGeom prst="rect">
            <a:avLst/>
          </a:prstGeom>
        </p:spPr>
        <p:txBody>
          <a:bodyPr spcFirstLastPara="1" wrap="square" lIns="91425" tIns="91425" rIns="91425" bIns="91425" anchor="ctr" anchorCtr="0">
            <a:noAutofit/>
          </a:bodyPr>
          <a:lstStyle/>
          <a:p>
            <a:pPr marL="114300" indent="0"/>
            <a:r>
              <a:rPr lang="en-US" sz="3600" b="1" dirty="0">
                <a:solidFill>
                  <a:schemeClr val="tx1"/>
                </a:solidFill>
                <a:latin typeface="Montserrat" charset="0"/>
                <a:cs typeface="Aharoni" pitchFamily="2" charset="-79"/>
              </a:rPr>
              <a:t>Polyneuropathies</a:t>
            </a:r>
            <a:endParaRPr lang="en-US" sz="3600" b="1" dirty="0">
              <a:solidFill>
                <a:schemeClr val="tx1"/>
              </a:solidFill>
            </a:endParaRPr>
          </a:p>
        </p:txBody>
      </p:sp>
      <p:sp>
        <p:nvSpPr>
          <p:cNvPr id="72" name="Google Shape;72;p14"/>
          <p:cNvSpPr txBox="1">
            <a:spLocks noGrp="1"/>
          </p:cNvSpPr>
          <p:nvPr>
            <p:ph type="body" idx="2"/>
          </p:nvPr>
        </p:nvSpPr>
        <p:spPr>
          <a:xfrm>
            <a:off x="306532" y="1347765"/>
            <a:ext cx="8530936" cy="2455307"/>
          </a:xfrm>
          <a:prstGeom prst="rect">
            <a:avLst/>
          </a:prstGeom>
        </p:spPr>
        <p:txBody>
          <a:bodyPr spcFirstLastPara="1" wrap="square" lIns="91425" tIns="91425" rIns="91425" bIns="91425" anchor="t" anchorCtr="0">
            <a:noAutofit/>
          </a:bodyPr>
          <a:lstStyle/>
          <a:p>
            <a:r>
              <a:rPr lang="en-US" sz="2000" dirty="0">
                <a:solidFill>
                  <a:schemeClr val="tx1"/>
                </a:solidFill>
              </a:rPr>
              <a:t>A symmetrical multiple nerves involvement, length-dependent fashion;</a:t>
            </a:r>
          </a:p>
          <a:p>
            <a:r>
              <a:rPr lang="en-US" sz="2000" dirty="0">
                <a:solidFill>
                  <a:schemeClr val="tx1"/>
                </a:solidFill>
              </a:rPr>
              <a:t>Axonal loss is more pronounced in the distal segments of the longest nerves;</a:t>
            </a:r>
          </a:p>
          <a:p>
            <a:r>
              <a:rPr lang="en-US" sz="2000" dirty="0">
                <a:solidFill>
                  <a:schemeClr val="tx1"/>
                </a:solidFill>
              </a:rPr>
              <a:t>Patients present with loss of sensation and </a:t>
            </a:r>
            <a:r>
              <a:rPr lang="en-US" sz="2000" dirty="0" err="1">
                <a:solidFill>
                  <a:schemeClr val="tx1"/>
                </a:solidFill>
              </a:rPr>
              <a:t>paresthesias</a:t>
            </a:r>
            <a:r>
              <a:rPr lang="en-US" sz="2000" dirty="0">
                <a:solidFill>
                  <a:schemeClr val="tx1"/>
                </a:solidFill>
              </a:rPr>
              <a:t> that start in the toes and spread upward. </a:t>
            </a:r>
            <a:r>
              <a:rPr lang="en-US" sz="2000" b="1" dirty="0">
                <a:solidFill>
                  <a:schemeClr val="tx1"/>
                </a:solidFill>
                <a:effectLst>
                  <a:outerShdw blurRad="38100" dist="38100" dir="2700000" algn="tl">
                    <a:srgbClr val="000000">
                      <a:alpha val="43137"/>
                    </a:srgbClr>
                  </a:outerShdw>
                </a:effectLst>
              </a:rPr>
              <a:t>“stocking-and-glove</a:t>
            </a:r>
            <a:r>
              <a:rPr lang="en-US" sz="2000" dirty="0">
                <a:solidFill>
                  <a:schemeClr val="tx1"/>
                </a:solidFill>
              </a:rPr>
              <a:t>” distribution.</a:t>
            </a:r>
          </a:p>
          <a:p>
            <a:r>
              <a:rPr lang="en-US" sz="2000" dirty="0">
                <a:solidFill>
                  <a:schemeClr val="tx1"/>
                </a:solidFill>
              </a:rPr>
              <a:t>This pattern is often encountered with toxic and metabolic damage. (Diabetes mellitus)</a:t>
            </a:r>
            <a:endParaRPr sz="2000" dirty="0">
              <a:solidFill>
                <a:schemeClr val="tx1"/>
              </a:solidFill>
            </a:endParaRPr>
          </a:p>
        </p:txBody>
      </p:sp>
      <p:sp>
        <p:nvSpPr>
          <p:cNvPr id="75" name="Google Shape;75;p14"/>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10</a:t>
            </a:fld>
            <a:endParaRPr dirty="0">
              <a:solidFill>
                <a:schemeClr val="tx1"/>
              </a:solidFill>
            </a:endParaRPr>
          </a:p>
        </p:txBody>
      </p:sp>
      <p:sp>
        <p:nvSpPr>
          <p:cNvPr id="76" name="Google Shape;76;p14"/>
          <p:cNvSpPr/>
          <p:nvPr/>
        </p:nvSpPr>
        <p:spPr>
          <a:xfrm>
            <a:off x="4369200" y="862355"/>
            <a:ext cx="405600" cy="393600"/>
          </a:xfrm>
          <a:custGeom>
            <a:avLst/>
            <a:gdLst/>
            <a:ahLst/>
            <a:cxnLst/>
            <a:rect l="l" t="t" r="r" b="b"/>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2635250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748146" y="0"/>
            <a:ext cx="7475898" cy="712200"/>
          </a:xfrm>
          <a:prstGeom prst="rect">
            <a:avLst/>
          </a:prstGeom>
        </p:spPr>
        <p:txBody>
          <a:bodyPr spcFirstLastPara="1" wrap="square" lIns="91425" tIns="91425" rIns="91425" bIns="91425" anchor="ctr" anchorCtr="0">
            <a:noAutofit/>
          </a:bodyPr>
          <a:lstStyle/>
          <a:p>
            <a:pPr lvl="0"/>
            <a:r>
              <a:rPr lang="en-US" sz="3200" b="1" dirty="0">
                <a:solidFill>
                  <a:schemeClr val="tx1"/>
                </a:solidFill>
                <a:latin typeface="Montserrat" charset="0"/>
                <a:cs typeface="Aharoni" pitchFamily="2" charset="-79"/>
              </a:rPr>
              <a:t>Simple &amp; multiplex </a:t>
            </a:r>
            <a:r>
              <a:rPr lang="en-US" sz="3200" b="1" dirty="0" err="1">
                <a:solidFill>
                  <a:schemeClr val="tx1"/>
                </a:solidFill>
                <a:latin typeface="Montserrat" charset="0"/>
                <a:cs typeface="Aharoni" pitchFamily="2" charset="-79"/>
              </a:rPr>
              <a:t>Mononeuritis</a:t>
            </a:r>
            <a:endParaRPr lang="en-US" sz="3200" b="1" dirty="0">
              <a:solidFill>
                <a:schemeClr val="tx1"/>
              </a:solidFill>
              <a:latin typeface="Montserrat" charset="0"/>
              <a:ea typeface="Libre Baskerville"/>
              <a:cs typeface="Aharoni" pitchFamily="2" charset="-79"/>
              <a:sym typeface="Libre Baskerville"/>
            </a:endParaRPr>
          </a:p>
        </p:txBody>
      </p:sp>
      <p:sp>
        <p:nvSpPr>
          <p:cNvPr id="72" name="Google Shape;72;p14"/>
          <p:cNvSpPr txBox="1">
            <a:spLocks noGrp="1"/>
          </p:cNvSpPr>
          <p:nvPr>
            <p:ph type="body" idx="2"/>
          </p:nvPr>
        </p:nvSpPr>
        <p:spPr>
          <a:xfrm>
            <a:off x="306532" y="1347765"/>
            <a:ext cx="8530936" cy="2455307"/>
          </a:xfrm>
          <a:prstGeom prst="rect">
            <a:avLst/>
          </a:prstGeom>
        </p:spPr>
        <p:txBody>
          <a:bodyPr spcFirstLastPara="1" wrap="square" lIns="91425" tIns="91425" rIns="91425" bIns="91425" anchor="t" anchorCtr="0">
            <a:noAutofit/>
          </a:bodyPr>
          <a:lstStyle/>
          <a:p>
            <a:r>
              <a:rPr lang="en-US" sz="2000" b="1" u="sng" dirty="0" err="1">
                <a:solidFill>
                  <a:schemeClr val="tx1"/>
                </a:solidFill>
              </a:rPr>
              <a:t>Mononeuritis</a:t>
            </a:r>
            <a:r>
              <a:rPr lang="en-US" sz="2000" b="1" u="sng" dirty="0">
                <a:solidFill>
                  <a:schemeClr val="tx1"/>
                </a:solidFill>
              </a:rPr>
              <a:t> multiplex</a:t>
            </a:r>
            <a:r>
              <a:rPr lang="en-US" sz="2000" dirty="0">
                <a:solidFill>
                  <a:schemeClr val="tx1"/>
                </a:solidFill>
              </a:rPr>
              <a:t>: the damage randomly affects individual nerves, resulting (</a:t>
            </a:r>
            <a:r>
              <a:rPr lang="en-US" sz="2000" dirty="0" err="1">
                <a:solidFill>
                  <a:schemeClr val="tx1"/>
                </a:solidFill>
              </a:rPr>
              <a:t>eg</a:t>
            </a:r>
            <a:r>
              <a:rPr lang="en-US" sz="2000" dirty="0">
                <a:solidFill>
                  <a:schemeClr val="tx1"/>
                </a:solidFill>
              </a:rPr>
              <a:t>. A right radial nerve palsy &amp; wrist drop, &amp; at a separate point in time, a left foot drop.) Often caused by </a:t>
            </a:r>
            <a:r>
              <a:rPr lang="en-US" sz="2000" dirty="0" err="1">
                <a:solidFill>
                  <a:schemeClr val="tx1"/>
                </a:solidFill>
              </a:rPr>
              <a:t>vasculitis</a:t>
            </a:r>
            <a:r>
              <a:rPr lang="en-US" sz="2000" dirty="0">
                <a:solidFill>
                  <a:schemeClr val="tx1"/>
                </a:solidFill>
              </a:rPr>
              <a:t>.</a:t>
            </a:r>
          </a:p>
          <a:p>
            <a:pPr marL="114300" indent="0">
              <a:buNone/>
            </a:pPr>
            <a:endParaRPr lang="en-US" sz="2000" dirty="0">
              <a:solidFill>
                <a:schemeClr val="tx1"/>
              </a:solidFill>
            </a:endParaRPr>
          </a:p>
          <a:p>
            <a:r>
              <a:rPr lang="en-US" sz="2000" b="1" u="sng" dirty="0">
                <a:solidFill>
                  <a:schemeClr val="tx1"/>
                </a:solidFill>
              </a:rPr>
              <a:t>A simple </a:t>
            </a:r>
            <a:r>
              <a:rPr lang="en-US" sz="2000" b="1" u="sng" dirty="0" err="1">
                <a:solidFill>
                  <a:schemeClr val="tx1"/>
                </a:solidFill>
              </a:rPr>
              <a:t>mononeuropathy</a:t>
            </a:r>
            <a:r>
              <a:rPr lang="en-US" sz="2000" b="1" u="sng" dirty="0">
                <a:solidFill>
                  <a:schemeClr val="tx1"/>
                </a:solidFill>
              </a:rPr>
              <a:t>:</a:t>
            </a:r>
            <a:r>
              <a:rPr lang="en-US" sz="2000" dirty="0">
                <a:solidFill>
                  <a:schemeClr val="tx1"/>
                </a:solidFill>
              </a:rPr>
              <a:t>  only involves a single nerve &amp; is most commonly the result of traumatic injury, entrapment (e.g., carpal tunnel syndrome), or certain infections such as Lyme disease.</a:t>
            </a:r>
            <a:endParaRPr sz="2000" dirty="0">
              <a:solidFill>
                <a:schemeClr val="tx1"/>
              </a:solidFill>
            </a:endParaRPr>
          </a:p>
        </p:txBody>
      </p:sp>
      <p:sp>
        <p:nvSpPr>
          <p:cNvPr id="75" name="Google Shape;75;p14"/>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11</a:t>
            </a:fld>
            <a:endParaRPr dirty="0">
              <a:solidFill>
                <a:schemeClr val="tx1"/>
              </a:solidFill>
            </a:endParaRPr>
          </a:p>
        </p:txBody>
      </p:sp>
      <p:sp>
        <p:nvSpPr>
          <p:cNvPr id="76" name="Google Shape;76;p14"/>
          <p:cNvSpPr/>
          <p:nvPr/>
        </p:nvSpPr>
        <p:spPr>
          <a:xfrm>
            <a:off x="4369200" y="862355"/>
            <a:ext cx="405600" cy="393600"/>
          </a:xfrm>
          <a:custGeom>
            <a:avLst/>
            <a:gdLst/>
            <a:ahLst/>
            <a:cxnLst/>
            <a:rect l="l" t="t" r="r" b="b"/>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3031982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solidFill>
                  <a:schemeClr val="tx1"/>
                </a:solidFill>
              </a:rPr>
              <a:t>12</a:t>
            </a:fld>
            <a:endParaRPr lang="en">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245" y="0"/>
            <a:ext cx="6161810" cy="4821382"/>
          </a:xfrm>
          <a:prstGeom prst="rect">
            <a:avLst/>
          </a:prstGeom>
        </p:spPr>
      </p:pic>
    </p:spTree>
    <p:extLst>
      <p:ext uri="{BB962C8B-B14F-4D97-AF65-F5344CB8AC3E}">
        <p14:creationId xmlns:p14="http://schemas.microsoft.com/office/powerpoint/2010/main" val="1545692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ctrTitle" idx="4294967295"/>
          </p:nvPr>
        </p:nvSpPr>
        <p:spPr>
          <a:xfrm>
            <a:off x="1263606" y="4005"/>
            <a:ext cx="7772400" cy="1159800"/>
          </a:xfrm>
          <a:prstGeom prst="rect">
            <a:avLst/>
          </a:prstGeom>
        </p:spPr>
        <p:txBody>
          <a:bodyPr spcFirstLastPara="1" wrap="square" lIns="91425" tIns="91425" rIns="91425" bIns="91425" anchor="ctr" anchorCtr="0">
            <a:noAutofit/>
          </a:bodyPr>
          <a:lstStyle/>
          <a:p>
            <a:pPr lvl="0">
              <a:spcAft>
                <a:spcPts val="600"/>
              </a:spcAft>
              <a:buClr>
                <a:schemeClr val="accent6"/>
              </a:buClr>
            </a:pPr>
            <a:r>
              <a:rPr lang="en-US" sz="2800" b="1" dirty="0" err="1">
                <a:solidFill>
                  <a:schemeClr val="tx1"/>
                </a:solidFill>
                <a:latin typeface="Montserrat" charset="0"/>
                <a:ea typeface="Libre Baskerville"/>
                <a:cs typeface="Libre Baskerville"/>
                <a:sym typeface="Arial"/>
              </a:rPr>
              <a:t>Guillain-Barr</a:t>
            </a:r>
            <a:r>
              <a:rPr lang="en-US" sz="3200" b="1" dirty="0" err="1">
                <a:solidFill>
                  <a:schemeClr val="tx1"/>
                </a:solidFill>
                <a:latin typeface="Montserrat" charset="0"/>
                <a:ea typeface="Libre Baskerville"/>
                <a:cs typeface="Libre Baskerville"/>
                <a:sym typeface="Arial"/>
              </a:rPr>
              <a:t>é</a:t>
            </a:r>
            <a:r>
              <a:rPr lang="en-US" sz="2800" b="1" dirty="0">
                <a:solidFill>
                  <a:schemeClr val="tx1"/>
                </a:solidFill>
                <a:latin typeface="Montserrat" charset="0"/>
                <a:ea typeface="Libre Baskerville"/>
                <a:cs typeface="Libre Baskerville"/>
                <a:sym typeface="Arial"/>
              </a:rPr>
              <a:t> Syndrome</a:t>
            </a:r>
            <a:endParaRPr sz="2800" b="1" dirty="0">
              <a:solidFill>
                <a:schemeClr val="tx1"/>
              </a:solidFill>
              <a:latin typeface="Montserrat" charset="0"/>
              <a:ea typeface="Libre Baskerville"/>
              <a:cs typeface="Libre Baskerville"/>
              <a:sym typeface="Arial"/>
            </a:endParaRPr>
          </a:p>
        </p:txBody>
      </p:sp>
      <p:grpSp>
        <p:nvGrpSpPr>
          <p:cNvPr id="118" name="Google Shape;118;p19"/>
          <p:cNvGrpSpPr/>
          <p:nvPr/>
        </p:nvGrpSpPr>
        <p:grpSpPr>
          <a:xfrm>
            <a:off x="167220" y="58074"/>
            <a:ext cx="1035173" cy="1035155"/>
            <a:chOff x="6643075" y="3664250"/>
            <a:chExt cx="407950" cy="407975"/>
          </a:xfrm>
        </p:grpSpPr>
        <p:sp>
          <p:nvSpPr>
            <p:cNvPr id="119" name="Google Shape;119;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0" name="Google Shape;120;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121" name="Google Shape;121;p19"/>
          <p:cNvGrpSpPr/>
          <p:nvPr/>
        </p:nvGrpSpPr>
        <p:grpSpPr>
          <a:xfrm rot="-587406">
            <a:off x="91705" y="1280814"/>
            <a:ext cx="425594" cy="425570"/>
            <a:chOff x="576250" y="4319400"/>
            <a:chExt cx="442075" cy="442050"/>
          </a:xfrm>
        </p:grpSpPr>
        <p:sp>
          <p:nvSpPr>
            <p:cNvPr id="122" name="Google Shape;122;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3" name="Google Shape;123;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4" name="Google Shape;124;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5" name="Google Shape;125;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126" name="Google Shape;126;p19"/>
          <p:cNvSpPr/>
          <p:nvPr/>
        </p:nvSpPr>
        <p:spPr>
          <a:xfrm>
            <a:off x="109213" y="168438"/>
            <a:ext cx="161807" cy="15450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7" name="Google Shape;127;p19"/>
          <p:cNvSpPr/>
          <p:nvPr/>
        </p:nvSpPr>
        <p:spPr>
          <a:xfrm rot="2697385">
            <a:off x="1140796" y="422252"/>
            <a:ext cx="245621" cy="23452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8" name="Google Shape;128;p19"/>
          <p:cNvSpPr/>
          <p:nvPr/>
        </p:nvSpPr>
        <p:spPr>
          <a:xfrm>
            <a:off x="586423" y="1163805"/>
            <a:ext cx="98383" cy="9397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9" name="Google Shape;129;p19"/>
          <p:cNvSpPr/>
          <p:nvPr/>
        </p:nvSpPr>
        <p:spPr>
          <a:xfrm rot="1280154">
            <a:off x="706377" y="1102147"/>
            <a:ext cx="98367" cy="9397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30" name="Google Shape;130;p1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13</a:t>
            </a:fld>
            <a:endParaRPr dirty="0">
              <a:solidFill>
                <a:schemeClr val="tx1"/>
              </a:solidFill>
            </a:endParaRPr>
          </a:p>
        </p:txBody>
      </p:sp>
      <p:sp>
        <p:nvSpPr>
          <p:cNvPr id="2" name="TextBox 1"/>
          <p:cNvSpPr txBox="1"/>
          <p:nvPr/>
        </p:nvSpPr>
        <p:spPr>
          <a:xfrm>
            <a:off x="922380" y="1149132"/>
            <a:ext cx="7583692" cy="3016210"/>
          </a:xfrm>
          <a:prstGeom prst="rect">
            <a:avLst/>
          </a:prstGeom>
          <a:noFill/>
        </p:spPr>
        <p:txBody>
          <a:bodyPr wrap="square" rtlCol="0">
            <a:spAutoFit/>
          </a:bodyPr>
          <a:lstStyle/>
          <a:p>
            <a:pPr marL="342900" indent="-342900">
              <a:spcAft>
                <a:spcPts val="600"/>
              </a:spcAft>
              <a:buClr>
                <a:srgbClr val="6C041D"/>
              </a:buClr>
              <a:buFont typeface="Wingdings" pitchFamily="2" charset="2"/>
              <a:buChar char="§"/>
            </a:pPr>
            <a:r>
              <a:rPr lang="en-US" sz="2000" dirty="0">
                <a:solidFill>
                  <a:schemeClr val="tx1"/>
                </a:solidFill>
                <a:latin typeface="Libre Baskerville" charset="0"/>
                <a:ea typeface="Libre Baskerville"/>
                <a:cs typeface="Libre Baskerville"/>
              </a:rPr>
              <a:t>A rare Acute Inflammatory Demyelinating Polyneuropathy.</a:t>
            </a:r>
          </a:p>
          <a:p>
            <a:pPr marL="342900" indent="-342900">
              <a:buClr>
                <a:srgbClr val="6C041D"/>
              </a:buClr>
              <a:buFont typeface="Wingdings" pitchFamily="2" charset="2"/>
              <a:buChar char="§"/>
            </a:pPr>
            <a:r>
              <a:rPr lang="en-US" sz="2000" dirty="0">
                <a:solidFill>
                  <a:schemeClr val="tx1"/>
                </a:solidFill>
                <a:latin typeface="Libre Baskerville" charset="0"/>
                <a:ea typeface="Libre Baskerville"/>
                <a:cs typeface="Libre Baskerville"/>
              </a:rPr>
              <a:t>A rapidly progressive acute </a:t>
            </a:r>
            <a:r>
              <a:rPr lang="en-US" sz="2000" u="sng" dirty="0">
                <a:solidFill>
                  <a:schemeClr val="tx1"/>
                </a:solidFill>
                <a:latin typeface="Libre Baskerville" charset="0"/>
                <a:ea typeface="Libre Baskerville"/>
                <a:cs typeface="Libre Baskerville"/>
              </a:rPr>
              <a:t>demyelinating</a:t>
            </a:r>
            <a:r>
              <a:rPr lang="en-US" sz="2000" dirty="0">
                <a:solidFill>
                  <a:schemeClr val="tx1"/>
                </a:solidFill>
                <a:latin typeface="Libre Baskerville" charset="0"/>
                <a:ea typeface="Libre Baskerville"/>
                <a:cs typeface="Libre Baskerville"/>
              </a:rPr>
              <a:t> disorder characterized clinically by weakness beginning in the distal limb</a:t>
            </a:r>
            <a:r>
              <a:rPr lang="en-US" sz="2000" dirty="0">
                <a:solidFill>
                  <a:schemeClr val="tx1"/>
                </a:solidFill>
                <a:latin typeface="Libre Baskerville" charset="0"/>
                <a:ea typeface="Libre Baskerville"/>
                <a:cs typeface="Libre Baskerville"/>
                <a:sym typeface="Wingdings" pitchFamily="2" charset="2"/>
              </a:rPr>
              <a:t> </a:t>
            </a:r>
            <a:r>
              <a:rPr lang="en-US" sz="2000" dirty="0">
                <a:solidFill>
                  <a:schemeClr val="tx1"/>
                </a:solidFill>
                <a:latin typeface="Libre Baskerville" charset="0"/>
                <a:ea typeface="Libre Baskerville"/>
                <a:cs typeface="Libre Baskerville"/>
              </a:rPr>
              <a:t>rapidly advances to proximal muscle function </a:t>
            </a:r>
            <a:r>
              <a:rPr lang="en-US" sz="2000" dirty="0">
                <a:solidFill>
                  <a:schemeClr val="tx1"/>
                </a:solidFill>
                <a:latin typeface="Libre Baskerville" charset="0"/>
                <a:ea typeface="Libre Baskerville"/>
                <a:cs typeface="Libre Baskerville"/>
                <a:sym typeface="Wingdings" pitchFamily="2" charset="2"/>
              </a:rPr>
              <a:t> “</a:t>
            </a:r>
            <a:r>
              <a:rPr lang="en-US" sz="2000" dirty="0">
                <a:solidFill>
                  <a:schemeClr val="tx1"/>
                </a:solidFill>
                <a:latin typeface="Libre Baskerville" charset="0"/>
                <a:ea typeface="Libre Baskerville"/>
                <a:cs typeface="Libre Baskerville"/>
              </a:rPr>
              <a:t>ascending paralysis”</a:t>
            </a:r>
          </a:p>
          <a:p>
            <a:pPr marL="342900" indent="-342900">
              <a:spcBef>
                <a:spcPts val="600"/>
              </a:spcBef>
              <a:buClr>
                <a:srgbClr val="6C041D"/>
              </a:buClr>
              <a:buFont typeface="Wingdings" pitchFamily="2" charset="2"/>
              <a:buChar char="§"/>
            </a:pPr>
            <a:r>
              <a:rPr lang="en-US" sz="2000" dirty="0">
                <a:solidFill>
                  <a:schemeClr val="tx1"/>
                </a:solidFill>
                <a:latin typeface="Libre Baskerville" charset="0"/>
                <a:ea typeface="Libre Baskerville"/>
                <a:cs typeface="Libre Baskerville"/>
                <a:sym typeface="Montserrat"/>
              </a:rPr>
              <a:t>One of the most common life-threatening diseases of PNS, may lead to death from failure of respiratory muscles in days. </a:t>
            </a:r>
          </a:p>
        </p:txBody>
      </p:sp>
    </p:spTree>
    <p:extLst>
      <p:ext uri="{BB962C8B-B14F-4D97-AF65-F5344CB8AC3E}">
        <p14:creationId xmlns:p14="http://schemas.microsoft.com/office/powerpoint/2010/main" val="549628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ctrTitle" idx="4294967295"/>
          </p:nvPr>
        </p:nvSpPr>
        <p:spPr>
          <a:xfrm>
            <a:off x="1263606" y="0"/>
            <a:ext cx="7772400" cy="995367"/>
          </a:xfrm>
          <a:prstGeom prst="rect">
            <a:avLst/>
          </a:prstGeom>
        </p:spPr>
        <p:txBody>
          <a:bodyPr spcFirstLastPara="1" wrap="square" lIns="91425" tIns="91425" rIns="91425" bIns="91425" anchor="ctr" anchorCtr="0">
            <a:noAutofit/>
          </a:bodyPr>
          <a:lstStyle/>
          <a:p>
            <a:pPr lvl="0">
              <a:spcAft>
                <a:spcPts val="600"/>
              </a:spcAft>
              <a:buClr>
                <a:schemeClr val="accent6"/>
              </a:buClr>
            </a:pPr>
            <a:r>
              <a:rPr lang="en-US" sz="2800" b="1" dirty="0">
                <a:solidFill>
                  <a:schemeClr val="tx1"/>
                </a:solidFill>
                <a:latin typeface="Montserrat" charset="0"/>
                <a:ea typeface="Libre Baskerville"/>
                <a:cs typeface="Libre Baskerville"/>
                <a:sym typeface="Arial"/>
              </a:rPr>
              <a:t>GBS – pathogenesis &amp; morphology</a:t>
            </a:r>
            <a:endParaRPr sz="2800" b="1" dirty="0">
              <a:solidFill>
                <a:schemeClr val="tx1"/>
              </a:solidFill>
              <a:latin typeface="Montserrat" charset="0"/>
              <a:ea typeface="Libre Baskerville"/>
              <a:cs typeface="Libre Baskerville"/>
              <a:sym typeface="Arial"/>
            </a:endParaRPr>
          </a:p>
        </p:txBody>
      </p:sp>
      <p:grpSp>
        <p:nvGrpSpPr>
          <p:cNvPr id="118" name="Google Shape;118;p19"/>
          <p:cNvGrpSpPr/>
          <p:nvPr/>
        </p:nvGrpSpPr>
        <p:grpSpPr>
          <a:xfrm>
            <a:off x="167220" y="58074"/>
            <a:ext cx="1035173" cy="1035155"/>
            <a:chOff x="6643075" y="3664250"/>
            <a:chExt cx="407950" cy="407975"/>
          </a:xfrm>
        </p:grpSpPr>
        <p:sp>
          <p:nvSpPr>
            <p:cNvPr id="119" name="Google Shape;119;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0" name="Google Shape;120;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121" name="Google Shape;121;p19"/>
          <p:cNvGrpSpPr/>
          <p:nvPr/>
        </p:nvGrpSpPr>
        <p:grpSpPr>
          <a:xfrm rot="-587406">
            <a:off x="91705" y="1280814"/>
            <a:ext cx="425594" cy="425570"/>
            <a:chOff x="576250" y="4319400"/>
            <a:chExt cx="442075" cy="442050"/>
          </a:xfrm>
        </p:grpSpPr>
        <p:sp>
          <p:nvSpPr>
            <p:cNvPr id="122" name="Google Shape;122;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3" name="Google Shape;123;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4" name="Google Shape;124;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5" name="Google Shape;125;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126" name="Google Shape;126;p19"/>
          <p:cNvSpPr/>
          <p:nvPr/>
        </p:nvSpPr>
        <p:spPr>
          <a:xfrm>
            <a:off x="109213" y="168438"/>
            <a:ext cx="161807" cy="15450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7" name="Google Shape;127;p19"/>
          <p:cNvSpPr/>
          <p:nvPr/>
        </p:nvSpPr>
        <p:spPr>
          <a:xfrm rot="2697385">
            <a:off x="1140796" y="422252"/>
            <a:ext cx="245621" cy="23452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8" name="Google Shape;128;p19"/>
          <p:cNvSpPr/>
          <p:nvPr/>
        </p:nvSpPr>
        <p:spPr>
          <a:xfrm>
            <a:off x="586423" y="1163805"/>
            <a:ext cx="98383" cy="9397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9" name="Google Shape;129;p19"/>
          <p:cNvSpPr/>
          <p:nvPr/>
        </p:nvSpPr>
        <p:spPr>
          <a:xfrm rot="1280154">
            <a:off x="706377" y="1102147"/>
            <a:ext cx="98367" cy="9397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30" name="Google Shape;130;p1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14</a:t>
            </a:fld>
            <a:endParaRPr dirty="0">
              <a:solidFill>
                <a:schemeClr val="tx1"/>
              </a:solidFill>
            </a:endParaRPr>
          </a:p>
        </p:txBody>
      </p:sp>
      <p:sp>
        <p:nvSpPr>
          <p:cNvPr id="2" name="TextBox 1"/>
          <p:cNvSpPr txBox="1"/>
          <p:nvPr/>
        </p:nvSpPr>
        <p:spPr>
          <a:xfrm>
            <a:off x="818469" y="845981"/>
            <a:ext cx="7941067" cy="3708708"/>
          </a:xfrm>
          <a:prstGeom prst="rect">
            <a:avLst/>
          </a:prstGeom>
          <a:noFill/>
        </p:spPr>
        <p:txBody>
          <a:bodyPr wrap="square" rtlCol="0">
            <a:spAutoFit/>
          </a:bodyPr>
          <a:lstStyle/>
          <a:p>
            <a:pPr marL="342900" indent="-342900">
              <a:spcAft>
                <a:spcPts val="600"/>
              </a:spcAft>
              <a:buClr>
                <a:srgbClr val="6C041D"/>
              </a:buClr>
              <a:buFont typeface="Wingdings" pitchFamily="2" charset="2"/>
              <a:buChar char="§"/>
            </a:pPr>
            <a:r>
              <a:rPr lang="en-US" sz="2000" dirty="0">
                <a:solidFill>
                  <a:schemeClr val="tx1"/>
                </a:solidFill>
                <a:latin typeface="Libre Baskerville" charset="0"/>
                <a:ea typeface="Libre Baskerville"/>
                <a:cs typeface="Libre Baskerville"/>
                <a:sym typeface="Montserrat"/>
              </a:rPr>
              <a:t>Triggered by an infection or vaccination </a:t>
            </a:r>
            <a:r>
              <a:rPr lang="en-US" sz="2000" dirty="0">
                <a:solidFill>
                  <a:schemeClr val="tx1"/>
                </a:solidFill>
                <a:latin typeface="Libre Baskerville" charset="0"/>
                <a:ea typeface="Libre Baskerville"/>
                <a:cs typeface="Libre Baskerville"/>
                <a:sym typeface="Wingdings" pitchFamily="2" charset="2"/>
              </a:rPr>
              <a:t></a:t>
            </a:r>
            <a:r>
              <a:rPr lang="en-US" sz="2000" dirty="0">
                <a:solidFill>
                  <a:schemeClr val="tx1"/>
                </a:solidFill>
                <a:latin typeface="Libre Baskerville" charset="0"/>
                <a:ea typeface="Libre Baskerville"/>
                <a:cs typeface="Libre Baskerville"/>
                <a:sym typeface="Montserrat"/>
              </a:rPr>
              <a:t> breaks down self-tolerance </a:t>
            </a:r>
            <a:r>
              <a:rPr lang="en-US" sz="2000" dirty="0">
                <a:solidFill>
                  <a:schemeClr val="tx1"/>
                </a:solidFill>
                <a:latin typeface="Libre Baskerville" charset="0"/>
                <a:ea typeface="Libre Baskerville"/>
                <a:cs typeface="Libre Baskerville"/>
                <a:sym typeface="Wingdings" pitchFamily="2" charset="2"/>
              </a:rPr>
              <a:t></a:t>
            </a:r>
            <a:r>
              <a:rPr lang="en-US" sz="2000" dirty="0">
                <a:solidFill>
                  <a:schemeClr val="tx1"/>
                </a:solidFill>
                <a:latin typeface="Libre Baskerville" charset="0"/>
                <a:ea typeface="Libre Baskerville"/>
                <a:cs typeface="Libre Baskerville"/>
                <a:sym typeface="Montserrat"/>
              </a:rPr>
              <a:t> an autoimmune response.</a:t>
            </a:r>
          </a:p>
          <a:p>
            <a:pPr marL="342900" indent="-342900">
              <a:spcAft>
                <a:spcPts val="600"/>
              </a:spcAft>
              <a:buClr>
                <a:srgbClr val="6C041D"/>
              </a:buClr>
              <a:buFont typeface="Wingdings" pitchFamily="2" charset="2"/>
              <a:buChar char="§"/>
            </a:pPr>
            <a:r>
              <a:rPr lang="en-US" sz="2000" dirty="0">
                <a:solidFill>
                  <a:schemeClr val="tx1"/>
                </a:solidFill>
                <a:latin typeface="Libre Baskerville" charset="0"/>
                <a:ea typeface="Libre Baskerville"/>
                <a:cs typeface="Libre Baskerville"/>
                <a:sym typeface="Montserrat"/>
              </a:rPr>
              <a:t>Usually </a:t>
            </a:r>
            <a:r>
              <a:rPr lang="en-US" sz="2000" dirty="0">
                <a:solidFill>
                  <a:schemeClr val="tx1"/>
                </a:solidFill>
                <a:latin typeface="Libre Baskerville" charset="0"/>
                <a:ea typeface="Libre Baskerville"/>
                <a:cs typeface="Libre Baskerville"/>
              </a:rPr>
              <a:t>acute, influenza-like illness from which the affected individual has recovered by the time the neuropathy becomes symptomatic. </a:t>
            </a:r>
          </a:p>
          <a:p>
            <a:pPr marL="342900" indent="-342900">
              <a:spcAft>
                <a:spcPts val="600"/>
              </a:spcAft>
              <a:buClr>
                <a:srgbClr val="6C041D"/>
              </a:buClr>
              <a:buFont typeface="Wingdings" pitchFamily="2" charset="2"/>
              <a:buChar char="§"/>
            </a:pPr>
            <a:r>
              <a:rPr lang="en-US" sz="2000" dirty="0">
                <a:solidFill>
                  <a:schemeClr val="tx1"/>
                </a:solidFill>
                <a:latin typeface="Libre Baskerville" charset="0"/>
                <a:ea typeface="Libre Baskerville"/>
                <a:cs typeface="Libre Baskerville"/>
              </a:rPr>
              <a:t>Infections with Campylobacter </a:t>
            </a:r>
            <a:r>
              <a:rPr lang="en-US" sz="2000" dirty="0" err="1">
                <a:solidFill>
                  <a:schemeClr val="tx1"/>
                </a:solidFill>
                <a:latin typeface="Libre Baskerville" charset="0"/>
                <a:ea typeface="Libre Baskerville"/>
                <a:cs typeface="Libre Baskerville"/>
              </a:rPr>
              <a:t>jejuni</a:t>
            </a:r>
            <a:r>
              <a:rPr lang="en-US" sz="2000" dirty="0">
                <a:solidFill>
                  <a:schemeClr val="tx1"/>
                </a:solidFill>
                <a:latin typeface="Libre Baskerville" charset="0"/>
                <a:ea typeface="Libre Baskerville"/>
                <a:cs typeface="Libre Baskerville"/>
              </a:rPr>
              <a:t>, CMV, Epstein-Barr virus, &amp; Mycoplasma </a:t>
            </a:r>
            <a:r>
              <a:rPr lang="en-US" sz="2000" dirty="0" err="1">
                <a:solidFill>
                  <a:schemeClr val="tx1"/>
                </a:solidFill>
                <a:latin typeface="Libre Baskerville" charset="0"/>
                <a:ea typeface="Libre Baskerville"/>
                <a:cs typeface="Libre Baskerville"/>
              </a:rPr>
              <a:t>pneumoniae</a:t>
            </a:r>
            <a:r>
              <a:rPr lang="en-US" sz="2000" dirty="0">
                <a:solidFill>
                  <a:schemeClr val="tx1"/>
                </a:solidFill>
                <a:latin typeface="Libre Baskerville" charset="0"/>
                <a:ea typeface="Libre Baskerville"/>
                <a:cs typeface="Libre Baskerville"/>
              </a:rPr>
              <a:t> are ass./w GBS</a:t>
            </a:r>
          </a:p>
          <a:p>
            <a:pPr marL="342900" indent="-342900">
              <a:spcAft>
                <a:spcPts val="600"/>
              </a:spcAft>
              <a:buClr>
                <a:srgbClr val="6C041D"/>
              </a:buClr>
              <a:buFont typeface="Wingdings" pitchFamily="2" charset="2"/>
              <a:buChar char="§"/>
            </a:pPr>
            <a:r>
              <a:rPr lang="en-US" sz="2000" dirty="0">
                <a:solidFill>
                  <a:schemeClr val="tx1"/>
                </a:solidFill>
                <a:latin typeface="Libre Baskerville" charset="0"/>
                <a:ea typeface="Libre Baskerville"/>
                <a:cs typeface="Libre Baskerville"/>
              </a:rPr>
              <a:t>Histological findings include Segmental demyelination &amp; inflammation of peripheral nerves, (</a:t>
            </a:r>
            <a:r>
              <a:rPr lang="en-US" sz="2000" dirty="0" err="1">
                <a:solidFill>
                  <a:schemeClr val="tx1"/>
                </a:solidFill>
                <a:latin typeface="Libre Baskerville" charset="0"/>
                <a:ea typeface="Libre Baskerville"/>
                <a:cs typeface="Libre Baskerville"/>
              </a:rPr>
              <a:t>perivenular</a:t>
            </a:r>
            <a:r>
              <a:rPr lang="en-US" sz="2000" dirty="0">
                <a:solidFill>
                  <a:schemeClr val="tx1"/>
                </a:solidFill>
                <a:latin typeface="Libre Baskerville" charset="0"/>
                <a:ea typeface="Libre Baskerville"/>
                <a:cs typeface="Libre Baskerville"/>
              </a:rPr>
              <a:t> and </a:t>
            </a:r>
            <a:r>
              <a:rPr lang="en-US" sz="2000" dirty="0" err="1">
                <a:solidFill>
                  <a:schemeClr val="tx1"/>
                </a:solidFill>
                <a:latin typeface="Libre Baskerville" charset="0"/>
                <a:ea typeface="Libre Baskerville"/>
                <a:cs typeface="Libre Baskerville"/>
              </a:rPr>
              <a:t>endoneurial</a:t>
            </a:r>
            <a:r>
              <a:rPr lang="en-US" sz="2000" dirty="0">
                <a:solidFill>
                  <a:schemeClr val="tx1"/>
                </a:solidFill>
                <a:latin typeface="Libre Baskerville" charset="0"/>
                <a:ea typeface="Libre Baskerville"/>
                <a:cs typeface="Libre Baskerville"/>
              </a:rPr>
              <a:t> mononuclear cell infiltrates rich in macrophages).</a:t>
            </a:r>
            <a:endParaRPr lang="en-US" sz="2000" dirty="0">
              <a:solidFill>
                <a:schemeClr val="tx1"/>
              </a:solidFill>
              <a:latin typeface="Libre Baskerville" charset="0"/>
              <a:ea typeface="Libre Baskerville"/>
              <a:cs typeface="Libre Baskerville"/>
              <a:sym typeface="Montserrat"/>
            </a:endParaRPr>
          </a:p>
        </p:txBody>
      </p:sp>
    </p:spTree>
    <p:extLst>
      <p:ext uri="{BB962C8B-B14F-4D97-AF65-F5344CB8AC3E}">
        <p14:creationId xmlns:p14="http://schemas.microsoft.com/office/powerpoint/2010/main" val="2128265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ctrTitle" idx="4294967295"/>
          </p:nvPr>
        </p:nvSpPr>
        <p:spPr>
          <a:xfrm>
            <a:off x="1093845" y="4005"/>
            <a:ext cx="7772400" cy="1159800"/>
          </a:xfrm>
          <a:prstGeom prst="rect">
            <a:avLst/>
          </a:prstGeom>
        </p:spPr>
        <p:txBody>
          <a:bodyPr spcFirstLastPara="1" wrap="square" lIns="91425" tIns="91425" rIns="91425" bIns="91425" anchor="ctr" anchorCtr="0">
            <a:noAutofit/>
          </a:bodyPr>
          <a:lstStyle/>
          <a:p>
            <a:pPr lvl="0">
              <a:spcAft>
                <a:spcPts val="600"/>
              </a:spcAft>
              <a:buClr>
                <a:schemeClr val="accent6"/>
              </a:buClr>
            </a:pPr>
            <a:r>
              <a:rPr lang="en-US" sz="2800" b="1" dirty="0">
                <a:solidFill>
                  <a:schemeClr val="tx1"/>
                </a:solidFill>
                <a:latin typeface="Montserrat" charset="0"/>
                <a:ea typeface="Libre Baskerville"/>
                <a:cs typeface="Libre Baskerville"/>
                <a:sym typeface="Arial"/>
              </a:rPr>
              <a:t>GBS- Clinical</a:t>
            </a:r>
            <a:endParaRPr sz="2800" b="1" dirty="0">
              <a:solidFill>
                <a:schemeClr val="tx1"/>
              </a:solidFill>
              <a:latin typeface="Montserrat" charset="0"/>
              <a:ea typeface="Libre Baskerville"/>
              <a:cs typeface="Libre Baskerville"/>
              <a:sym typeface="Arial"/>
            </a:endParaRPr>
          </a:p>
        </p:txBody>
      </p:sp>
      <p:grpSp>
        <p:nvGrpSpPr>
          <p:cNvPr id="118" name="Google Shape;118;p19"/>
          <p:cNvGrpSpPr/>
          <p:nvPr/>
        </p:nvGrpSpPr>
        <p:grpSpPr>
          <a:xfrm>
            <a:off x="167220" y="58074"/>
            <a:ext cx="1035173" cy="1035155"/>
            <a:chOff x="6643075" y="3664250"/>
            <a:chExt cx="407950" cy="407975"/>
          </a:xfrm>
        </p:grpSpPr>
        <p:sp>
          <p:nvSpPr>
            <p:cNvPr id="119" name="Google Shape;119;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0" name="Google Shape;120;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121" name="Google Shape;121;p19"/>
          <p:cNvGrpSpPr/>
          <p:nvPr/>
        </p:nvGrpSpPr>
        <p:grpSpPr>
          <a:xfrm rot="-587406">
            <a:off x="91705" y="1280814"/>
            <a:ext cx="425594" cy="425570"/>
            <a:chOff x="576250" y="4319400"/>
            <a:chExt cx="442075" cy="442050"/>
          </a:xfrm>
        </p:grpSpPr>
        <p:sp>
          <p:nvSpPr>
            <p:cNvPr id="122" name="Google Shape;122;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3" name="Google Shape;123;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4" name="Google Shape;124;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5" name="Google Shape;125;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126" name="Google Shape;126;p19"/>
          <p:cNvSpPr/>
          <p:nvPr/>
        </p:nvSpPr>
        <p:spPr>
          <a:xfrm>
            <a:off x="109213" y="168438"/>
            <a:ext cx="161807" cy="15450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7" name="Google Shape;127;p19"/>
          <p:cNvSpPr/>
          <p:nvPr/>
        </p:nvSpPr>
        <p:spPr>
          <a:xfrm rot="2697385">
            <a:off x="1140796" y="422252"/>
            <a:ext cx="245621" cy="23452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8" name="Google Shape;128;p19"/>
          <p:cNvSpPr/>
          <p:nvPr/>
        </p:nvSpPr>
        <p:spPr>
          <a:xfrm>
            <a:off x="586423" y="1163805"/>
            <a:ext cx="98383" cy="9397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9" name="Google Shape;129;p19"/>
          <p:cNvSpPr/>
          <p:nvPr/>
        </p:nvSpPr>
        <p:spPr>
          <a:xfrm rot="1280154">
            <a:off x="706377" y="1102147"/>
            <a:ext cx="98367" cy="9397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30" name="Google Shape;130;p1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15</a:t>
            </a:fld>
            <a:endParaRPr>
              <a:solidFill>
                <a:schemeClr val="tx1"/>
              </a:solidFill>
            </a:endParaRPr>
          </a:p>
        </p:txBody>
      </p:sp>
      <p:sp>
        <p:nvSpPr>
          <p:cNvPr id="2" name="TextBox 1"/>
          <p:cNvSpPr txBox="1"/>
          <p:nvPr/>
        </p:nvSpPr>
        <p:spPr>
          <a:xfrm>
            <a:off x="972660" y="1210793"/>
            <a:ext cx="7662185" cy="2708434"/>
          </a:xfrm>
          <a:prstGeom prst="rect">
            <a:avLst/>
          </a:prstGeom>
          <a:noFill/>
        </p:spPr>
        <p:txBody>
          <a:bodyPr wrap="square" rtlCol="0">
            <a:spAutoFit/>
          </a:bodyPr>
          <a:lstStyle/>
          <a:p>
            <a:pPr marL="342900" indent="-342900">
              <a:spcBef>
                <a:spcPts val="600"/>
              </a:spcBef>
              <a:buClr>
                <a:srgbClr val="6C041D"/>
              </a:buClr>
              <a:buFont typeface="Wingdings" pitchFamily="2" charset="2"/>
              <a:buChar char="§"/>
            </a:pPr>
            <a:r>
              <a:rPr lang="en-US" sz="2000" dirty="0">
                <a:solidFill>
                  <a:schemeClr val="tx1"/>
                </a:solidFill>
                <a:latin typeface="Libre Baskerville" charset="0"/>
              </a:rPr>
              <a:t>CSF protein levels are elevated due to inflammation and altered permeability of the microcirculation within the spinal roots.</a:t>
            </a:r>
          </a:p>
          <a:p>
            <a:pPr marL="342900" indent="-342900">
              <a:spcBef>
                <a:spcPts val="600"/>
              </a:spcBef>
              <a:buClr>
                <a:srgbClr val="6C041D"/>
              </a:buClr>
              <a:buFont typeface="Wingdings" pitchFamily="2" charset="2"/>
              <a:buChar char="§"/>
            </a:pPr>
            <a:r>
              <a:rPr lang="en-US" sz="2000" dirty="0">
                <a:solidFill>
                  <a:schemeClr val="tx1"/>
                </a:solidFill>
                <a:latin typeface="Libre Baskerville" charset="0"/>
              </a:rPr>
              <a:t>Treatments include </a:t>
            </a:r>
            <a:r>
              <a:rPr lang="en-US" sz="2000" dirty="0" err="1">
                <a:solidFill>
                  <a:schemeClr val="tx1"/>
                </a:solidFill>
                <a:latin typeface="Libre Baskerville" charset="0"/>
              </a:rPr>
              <a:t>plasmapheresis</a:t>
            </a:r>
            <a:r>
              <a:rPr lang="en-US" sz="2000" dirty="0">
                <a:solidFill>
                  <a:schemeClr val="tx1"/>
                </a:solidFill>
                <a:latin typeface="Libre Baskerville" charset="0"/>
              </a:rPr>
              <a:t> (to remove offending antibodies), intravenous immunoglobulin, and supportive care, such as </a:t>
            </a:r>
            <a:r>
              <a:rPr lang="en-US" sz="2000" dirty="0" err="1">
                <a:solidFill>
                  <a:schemeClr val="tx1"/>
                </a:solidFill>
                <a:latin typeface="Libre Baskerville" charset="0"/>
              </a:rPr>
              <a:t>ventilatory</a:t>
            </a:r>
            <a:r>
              <a:rPr lang="en-US" sz="2000" dirty="0">
                <a:solidFill>
                  <a:schemeClr val="tx1"/>
                </a:solidFill>
                <a:latin typeface="Libre Baskerville" charset="0"/>
              </a:rPr>
              <a:t> support. </a:t>
            </a:r>
          </a:p>
          <a:p>
            <a:pPr marL="342900" indent="-342900">
              <a:spcBef>
                <a:spcPts val="600"/>
              </a:spcBef>
              <a:buClr>
                <a:srgbClr val="6C041D"/>
              </a:buClr>
              <a:buFont typeface="Wingdings" pitchFamily="2" charset="2"/>
              <a:buChar char="§"/>
            </a:pPr>
            <a:r>
              <a:rPr lang="en-US" sz="2000" dirty="0">
                <a:solidFill>
                  <a:schemeClr val="tx1"/>
                </a:solidFill>
                <a:latin typeface="Libre Baskerville" charset="0"/>
              </a:rPr>
              <a:t>Patients who survive the initial acute phase of the disease usually recover with time.</a:t>
            </a:r>
          </a:p>
        </p:txBody>
      </p:sp>
    </p:spTree>
    <p:extLst>
      <p:ext uri="{BB962C8B-B14F-4D97-AF65-F5344CB8AC3E}">
        <p14:creationId xmlns:p14="http://schemas.microsoft.com/office/powerpoint/2010/main" val="3336625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solidFill>
                  <a:schemeClr val="tx1"/>
                </a:solidFill>
              </a:rPr>
              <a:t>16</a:t>
            </a:fld>
            <a:endParaRPr lang="en">
              <a:solidFill>
                <a:schemeClr val="tx1"/>
              </a:solidFill>
            </a:endParaRPr>
          </a:p>
        </p:txBody>
      </p:sp>
      <p:pic>
        <p:nvPicPr>
          <p:cNvPr id="2050" name="Picture 2" descr="Guillain-Barre Syndrome"/>
          <p:cNvPicPr>
            <a:picLocks noChangeAspect="1" noChangeArrowheads="1"/>
          </p:cNvPicPr>
          <p:nvPr/>
        </p:nvPicPr>
        <p:blipFill rotWithShape="1">
          <a:blip r:embed="rId2">
            <a:extLst>
              <a:ext uri="{28A0092B-C50C-407E-A947-70E740481C1C}">
                <a14:useLocalDpi xmlns:a14="http://schemas.microsoft.com/office/drawing/2010/main" val="0"/>
              </a:ext>
            </a:extLst>
          </a:blip>
          <a:srcRect t="4563"/>
          <a:stretch/>
        </p:blipFill>
        <p:spPr bwMode="auto">
          <a:xfrm>
            <a:off x="1246909" y="0"/>
            <a:ext cx="6577446"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704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ctrTitle" idx="4294967295"/>
          </p:nvPr>
        </p:nvSpPr>
        <p:spPr>
          <a:xfrm>
            <a:off x="1093845" y="67516"/>
            <a:ext cx="7772400" cy="1159800"/>
          </a:xfrm>
          <a:prstGeom prst="rect">
            <a:avLst/>
          </a:prstGeom>
        </p:spPr>
        <p:txBody>
          <a:bodyPr spcFirstLastPara="1" wrap="square" lIns="91425" tIns="91425" rIns="91425" bIns="91425" anchor="ctr" anchorCtr="0">
            <a:noAutofit/>
          </a:bodyPr>
          <a:lstStyle/>
          <a:p>
            <a:r>
              <a:rPr lang="en-US" sz="2800" b="1" dirty="0">
                <a:solidFill>
                  <a:schemeClr val="tx1"/>
                </a:solidFill>
              </a:rPr>
              <a:t>Chronic Inflammatory Demyelinating</a:t>
            </a:r>
            <a:br>
              <a:rPr lang="en-US" sz="2800" b="1" dirty="0">
                <a:solidFill>
                  <a:schemeClr val="tx1"/>
                </a:solidFill>
              </a:rPr>
            </a:br>
            <a:r>
              <a:rPr lang="en-US" sz="2800" b="1" dirty="0">
                <a:solidFill>
                  <a:schemeClr val="tx1"/>
                </a:solidFill>
              </a:rPr>
              <a:t>Poly(</a:t>
            </a:r>
            <a:r>
              <a:rPr lang="en-US" sz="2800" b="1" dirty="0" err="1">
                <a:solidFill>
                  <a:schemeClr val="tx1"/>
                </a:solidFill>
              </a:rPr>
              <a:t>radiculo</a:t>
            </a:r>
            <a:r>
              <a:rPr lang="en-US" sz="2800" b="1" dirty="0">
                <a:solidFill>
                  <a:schemeClr val="tx1"/>
                </a:solidFill>
              </a:rPr>
              <a:t>)neuropathy (CIDP)</a:t>
            </a:r>
            <a:endParaRPr sz="2800" b="1" dirty="0">
              <a:solidFill>
                <a:schemeClr val="tx1"/>
              </a:solidFill>
              <a:latin typeface="Montserrat" charset="0"/>
              <a:ea typeface="Libre Baskerville"/>
              <a:cs typeface="Libre Baskerville"/>
              <a:sym typeface="Arial"/>
            </a:endParaRPr>
          </a:p>
        </p:txBody>
      </p:sp>
      <p:grpSp>
        <p:nvGrpSpPr>
          <p:cNvPr id="118" name="Google Shape;118;p19"/>
          <p:cNvGrpSpPr/>
          <p:nvPr/>
        </p:nvGrpSpPr>
        <p:grpSpPr>
          <a:xfrm>
            <a:off x="167220" y="58074"/>
            <a:ext cx="1035173" cy="1035155"/>
            <a:chOff x="6643075" y="3664250"/>
            <a:chExt cx="407950" cy="407975"/>
          </a:xfrm>
        </p:grpSpPr>
        <p:sp>
          <p:nvSpPr>
            <p:cNvPr id="119" name="Google Shape;119;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0" name="Google Shape;120;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121" name="Google Shape;121;p19"/>
          <p:cNvGrpSpPr/>
          <p:nvPr/>
        </p:nvGrpSpPr>
        <p:grpSpPr>
          <a:xfrm rot="-587406">
            <a:off x="91705" y="1280814"/>
            <a:ext cx="425594" cy="425570"/>
            <a:chOff x="576250" y="4319400"/>
            <a:chExt cx="442075" cy="442050"/>
          </a:xfrm>
        </p:grpSpPr>
        <p:sp>
          <p:nvSpPr>
            <p:cNvPr id="122" name="Google Shape;122;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3" name="Google Shape;123;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4" name="Google Shape;124;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5" name="Google Shape;125;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126" name="Google Shape;126;p19"/>
          <p:cNvSpPr/>
          <p:nvPr/>
        </p:nvSpPr>
        <p:spPr>
          <a:xfrm>
            <a:off x="109213" y="168438"/>
            <a:ext cx="161807" cy="15450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7" name="Google Shape;127;p19"/>
          <p:cNvSpPr/>
          <p:nvPr/>
        </p:nvSpPr>
        <p:spPr>
          <a:xfrm rot="2697385">
            <a:off x="1140796" y="422252"/>
            <a:ext cx="245621" cy="23452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8" name="Google Shape;128;p19"/>
          <p:cNvSpPr/>
          <p:nvPr/>
        </p:nvSpPr>
        <p:spPr>
          <a:xfrm>
            <a:off x="586423" y="1163805"/>
            <a:ext cx="98383" cy="9397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9" name="Google Shape;129;p19"/>
          <p:cNvSpPr/>
          <p:nvPr/>
        </p:nvSpPr>
        <p:spPr>
          <a:xfrm rot="1280154">
            <a:off x="706377" y="1102147"/>
            <a:ext cx="98367" cy="9397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30" name="Google Shape;130;p1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17</a:t>
            </a:fld>
            <a:endParaRPr>
              <a:solidFill>
                <a:schemeClr val="tx1"/>
              </a:solidFill>
            </a:endParaRPr>
          </a:p>
        </p:txBody>
      </p:sp>
      <p:sp>
        <p:nvSpPr>
          <p:cNvPr id="2" name="TextBox 1"/>
          <p:cNvSpPr txBox="1"/>
          <p:nvPr/>
        </p:nvSpPr>
        <p:spPr>
          <a:xfrm>
            <a:off x="1086555" y="1263229"/>
            <a:ext cx="7423195" cy="3400931"/>
          </a:xfrm>
          <a:prstGeom prst="rect">
            <a:avLst/>
          </a:prstGeom>
          <a:noFill/>
        </p:spPr>
        <p:txBody>
          <a:bodyPr wrap="square" rtlCol="0">
            <a:spAutoFit/>
          </a:bodyPr>
          <a:lstStyle/>
          <a:p>
            <a:pPr marL="342900" indent="-342900">
              <a:spcBef>
                <a:spcPts val="600"/>
              </a:spcBef>
              <a:buClr>
                <a:srgbClr val="6C041D"/>
              </a:buClr>
              <a:buFont typeface="Wingdings" pitchFamily="2" charset="2"/>
              <a:buChar char="§"/>
            </a:pPr>
            <a:r>
              <a:rPr lang="en-US" sz="2000" dirty="0">
                <a:solidFill>
                  <a:schemeClr val="tx1"/>
                </a:solidFill>
                <a:latin typeface="Libre Baskerville" charset="0"/>
              </a:rPr>
              <a:t>The most common </a:t>
            </a:r>
            <a:r>
              <a:rPr lang="en-US" sz="2000" u="sng" dirty="0">
                <a:solidFill>
                  <a:schemeClr val="tx1"/>
                </a:solidFill>
                <a:latin typeface="Libre Baskerville" charset="0"/>
              </a:rPr>
              <a:t>chronic</a:t>
            </a:r>
            <a:r>
              <a:rPr lang="en-US" sz="2000" dirty="0">
                <a:solidFill>
                  <a:schemeClr val="tx1"/>
                </a:solidFill>
                <a:latin typeface="Libre Baskerville" charset="0"/>
              </a:rPr>
              <a:t> acquired </a:t>
            </a:r>
            <a:r>
              <a:rPr lang="en-US" sz="2000" u="sng" dirty="0">
                <a:solidFill>
                  <a:schemeClr val="tx1"/>
                </a:solidFill>
                <a:latin typeface="Libre Baskerville" charset="0"/>
              </a:rPr>
              <a:t>inflammatory</a:t>
            </a:r>
            <a:r>
              <a:rPr lang="en-US" sz="2000" dirty="0">
                <a:solidFill>
                  <a:schemeClr val="tx1"/>
                </a:solidFill>
                <a:latin typeface="Libre Baskerville" charset="0"/>
              </a:rPr>
              <a:t> peripheral neuropathy.</a:t>
            </a:r>
          </a:p>
          <a:p>
            <a:pPr marL="342900" indent="-342900">
              <a:spcBef>
                <a:spcPts val="600"/>
              </a:spcBef>
              <a:buClr>
                <a:srgbClr val="6C041D"/>
              </a:buClr>
              <a:buFont typeface="Wingdings" pitchFamily="2" charset="2"/>
              <a:buChar char="§"/>
            </a:pPr>
            <a:r>
              <a:rPr lang="en-US" sz="2000" dirty="0">
                <a:solidFill>
                  <a:schemeClr val="tx1"/>
                </a:solidFill>
                <a:latin typeface="Libre Baskerville" charset="0"/>
              </a:rPr>
              <a:t>Characterized by symmetrical mixed sensorimotor polyneuropathy that persists for 2 months (at least) or more.</a:t>
            </a:r>
          </a:p>
          <a:p>
            <a:pPr marL="342900" indent="-342900">
              <a:spcBef>
                <a:spcPts val="600"/>
              </a:spcBef>
              <a:buClr>
                <a:srgbClr val="6C041D"/>
              </a:buClr>
              <a:buFont typeface="Wingdings" pitchFamily="2" charset="2"/>
              <a:buChar char="§"/>
            </a:pPr>
            <a:r>
              <a:rPr lang="en-US" sz="2000" dirty="0">
                <a:solidFill>
                  <a:schemeClr val="tx1"/>
                </a:solidFill>
                <a:latin typeface="Libre Baskerville" charset="0"/>
              </a:rPr>
              <a:t>Abnormalities include weakness, difficulty in walking, numbness, and pain or tingling sensations.</a:t>
            </a:r>
          </a:p>
          <a:p>
            <a:pPr marL="342900" indent="-342900">
              <a:spcBef>
                <a:spcPts val="600"/>
              </a:spcBef>
              <a:buClr>
                <a:srgbClr val="6C041D"/>
              </a:buClr>
              <a:buFont typeface="Wingdings" pitchFamily="2" charset="2"/>
              <a:buChar char="§"/>
            </a:pPr>
            <a:r>
              <a:rPr lang="en-US" sz="2000" dirty="0">
                <a:solidFill>
                  <a:schemeClr val="tx1"/>
                </a:solidFill>
                <a:latin typeface="Libre Baskerville" charset="0"/>
              </a:rPr>
              <a:t>CIDP is immune mediated also, but in contrast to GBS, CIDP follows a chronic relapsing-remitting, or progressive course. </a:t>
            </a:r>
          </a:p>
        </p:txBody>
      </p:sp>
    </p:spTree>
    <p:extLst>
      <p:ext uri="{BB962C8B-B14F-4D97-AF65-F5344CB8AC3E}">
        <p14:creationId xmlns:p14="http://schemas.microsoft.com/office/powerpoint/2010/main" val="3442519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ctrTitle" idx="4294967295"/>
          </p:nvPr>
        </p:nvSpPr>
        <p:spPr>
          <a:xfrm>
            <a:off x="1093845" y="4005"/>
            <a:ext cx="7772400" cy="1159800"/>
          </a:xfrm>
          <a:prstGeom prst="rect">
            <a:avLst/>
          </a:prstGeom>
        </p:spPr>
        <p:txBody>
          <a:bodyPr spcFirstLastPara="1" wrap="square" lIns="91425" tIns="91425" rIns="91425" bIns="91425" anchor="ctr" anchorCtr="0">
            <a:noAutofit/>
          </a:bodyPr>
          <a:lstStyle/>
          <a:p>
            <a:r>
              <a:rPr lang="en-US" sz="2800" b="1" dirty="0">
                <a:solidFill>
                  <a:schemeClr val="tx1"/>
                </a:solidFill>
              </a:rPr>
              <a:t>Chronic Inflammatory Demyelinating</a:t>
            </a:r>
            <a:br>
              <a:rPr lang="en-US" sz="2800" b="1" dirty="0">
                <a:solidFill>
                  <a:schemeClr val="tx1"/>
                </a:solidFill>
              </a:rPr>
            </a:br>
            <a:r>
              <a:rPr lang="en-US" sz="2800" b="1" dirty="0">
                <a:solidFill>
                  <a:schemeClr val="tx1"/>
                </a:solidFill>
              </a:rPr>
              <a:t>Poly(</a:t>
            </a:r>
            <a:r>
              <a:rPr lang="en-US" sz="2800" b="1" dirty="0" err="1">
                <a:solidFill>
                  <a:schemeClr val="tx1"/>
                </a:solidFill>
              </a:rPr>
              <a:t>radiculo</a:t>
            </a:r>
            <a:r>
              <a:rPr lang="en-US" sz="2800" b="1" dirty="0">
                <a:solidFill>
                  <a:schemeClr val="tx1"/>
                </a:solidFill>
              </a:rPr>
              <a:t>)neuropathy (CIDP)</a:t>
            </a:r>
            <a:endParaRPr sz="2800" b="1" dirty="0">
              <a:solidFill>
                <a:schemeClr val="tx1"/>
              </a:solidFill>
              <a:latin typeface="Montserrat" charset="0"/>
              <a:ea typeface="Libre Baskerville"/>
              <a:cs typeface="Libre Baskerville"/>
              <a:sym typeface="Arial"/>
            </a:endParaRPr>
          </a:p>
        </p:txBody>
      </p:sp>
      <p:grpSp>
        <p:nvGrpSpPr>
          <p:cNvPr id="118" name="Google Shape;118;p19"/>
          <p:cNvGrpSpPr/>
          <p:nvPr/>
        </p:nvGrpSpPr>
        <p:grpSpPr>
          <a:xfrm>
            <a:off x="167220" y="58074"/>
            <a:ext cx="1035173" cy="1035155"/>
            <a:chOff x="6643075" y="3664250"/>
            <a:chExt cx="407950" cy="407975"/>
          </a:xfrm>
        </p:grpSpPr>
        <p:sp>
          <p:nvSpPr>
            <p:cNvPr id="119" name="Google Shape;119;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0" name="Google Shape;120;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121" name="Google Shape;121;p19"/>
          <p:cNvGrpSpPr/>
          <p:nvPr/>
        </p:nvGrpSpPr>
        <p:grpSpPr>
          <a:xfrm rot="-587406">
            <a:off x="91705" y="1280814"/>
            <a:ext cx="425594" cy="425570"/>
            <a:chOff x="576250" y="4319400"/>
            <a:chExt cx="442075" cy="442050"/>
          </a:xfrm>
        </p:grpSpPr>
        <p:sp>
          <p:nvSpPr>
            <p:cNvPr id="122" name="Google Shape;122;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3" name="Google Shape;123;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4" name="Google Shape;124;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5" name="Google Shape;125;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126" name="Google Shape;126;p19"/>
          <p:cNvSpPr/>
          <p:nvPr/>
        </p:nvSpPr>
        <p:spPr>
          <a:xfrm>
            <a:off x="109213" y="168438"/>
            <a:ext cx="161807" cy="15450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7" name="Google Shape;127;p19"/>
          <p:cNvSpPr/>
          <p:nvPr/>
        </p:nvSpPr>
        <p:spPr>
          <a:xfrm rot="2697385">
            <a:off x="1140796" y="422252"/>
            <a:ext cx="245621" cy="23452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8" name="Google Shape;128;p19"/>
          <p:cNvSpPr/>
          <p:nvPr/>
        </p:nvSpPr>
        <p:spPr>
          <a:xfrm>
            <a:off x="586423" y="1163805"/>
            <a:ext cx="98383" cy="9397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9" name="Google Shape;129;p19"/>
          <p:cNvSpPr/>
          <p:nvPr/>
        </p:nvSpPr>
        <p:spPr>
          <a:xfrm rot="1280154">
            <a:off x="706377" y="1102147"/>
            <a:ext cx="98367" cy="9397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30" name="Google Shape;130;p1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18</a:t>
            </a:fld>
            <a:endParaRPr>
              <a:solidFill>
                <a:schemeClr val="tx1"/>
              </a:solidFill>
            </a:endParaRPr>
          </a:p>
        </p:txBody>
      </p:sp>
      <p:sp>
        <p:nvSpPr>
          <p:cNvPr id="2" name="TextBox 1"/>
          <p:cNvSpPr txBox="1"/>
          <p:nvPr/>
        </p:nvSpPr>
        <p:spPr>
          <a:xfrm>
            <a:off x="972660" y="1257804"/>
            <a:ext cx="7849222" cy="3477875"/>
          </a:xfrm>
          <a:prstGeom prst="rect">
            <a:avLst/>
          </a:prstGeom>
          <a:noFill/>
        </p:spPr>
        <p:txBody>
          <a:bodyPr wrap="square" rtlCol="0">
            <a:spAutoFit/>
          </a:bodyPr>
          <a:lstStyle/>
          <a:p>
            <a:pPr marL="342900" indent="-342900">
              <a:buClr>
                <a:srgbClr val="6C041D"/>
              </a:buClr>
              <a:buFont typeface="Wingdings" pitchFamily="2" charset="2"/>
              <a:buChar char="§"/>
            </a:pPr>
            <a:r>
              <a:rPr lang="en-US" sz="2000" dirty="0">
                <a:solidFill>
                  <a:schemeClr val="tx1"/>
                </a:solidFill>
                <a:latin typeface="Libre Baskerville" charset="0"/>
              </a:rPr>
              <a:t>The peripheral nerves show segments of demyelination and </a:t>
            </a:r>
            <a:r>
              <a:rPr lang="en-US" sz="2000" dirty="0" err="1">
                <a:solidFill>
                  <a:schemeClr val="tx1"/>
                </a:solidFill>
                <a:latin typeface="Libre Baskerville" charset="0"/>
              </a:rPr>
              <a:t>remyelination</a:t>
            </a:r>
            <a:r>
              <a:rPr lang="en-US" sz="2000" dirty="0">
                <a:solidFill>
                  <a:schemeClr val="tx1"/>
                </a:solidFill>
                <a:latin typeface="Libre Baskerville" charset="0"/>
              </a:rPr>
              <a:t>.</a:t>
            </a:r>
          </a:p>
          <a:p>
            <a:pPr marL="342900" indent="-342900">
              <a:buClr>
                <a:srgbClr val="6C041D"/>
              </a:buClr>
              <a:buFont typeface="Wingdings" pitchFamily="2" charset="2"/>
              <a:buChar char="§"/>
            </a:pPr>
            <a:r>
              <a:rPr lang="en-US" sz="2000" dirty="0" err="1">
                <a:solidFill>
                  <a:schemeClr val="tx1"/>
                </a:solidFill>
                <a:latin typeface="Libre Baskerville" charset="0"/>
              </a:rPr>
              <a:t>Tx</a:t>
            </a:r>
            <a:r>
              <a:rPr lang="en-US" sz="2000" dirty="0">
                <a:solidFill>
                  <a:schemeClr val="tx1"/>
                </a:solidFill>
                <a:latin typeface="Libre Baskerville" charset="0"/>
              </a:rPr>
              <a:t> : </a:t>
            </a:r>
            <a:r>
              <a:rPr lang="en-US" sz="2000" dirty="0" err="1">
                <a:solidFill>
                  <a:schemeClr val="tx1"/>
                </a:solidFill>
                <a:latin typeface="Libre Baskerville" charset="0"/>
              </a:rPr>
              <a:t>Plasmapheresis</a:t>
            </a:r>
            <a:r>
              <a:rPr lang="en-US" sz="2000" dirty="0">
                <a:solidFill>
                  <a:schemeClr val="tx1"/>
                </a:solidFill>
                <a:latin typeface="Libre Baskerville" charset="0"/>
              </a:rPr>
              <a:t> and administration of immunosuppressive agents. Some patients recover completely, but more often recurrent bouts of symptomatic disease lead to permanent loss of nerve function.</a:t>
            </a:r>
          </a:p>
          <a:p>
            <a:pPr marL="342900" indent="-342900">
              <a:buClr>
                <a:srgbClr val="6C041D"/>
              </a:buClr>
              <a:buFont typeface="Wingdings" pitchFamily="2" charset="2"/>
              <a:buChar char="§"/>
            </a:pPr>
            <a:r>
              <a:rPr lang="en-US" sz="2000" dirty="0">
                <a:solidFill>
                  <a:schemeClr val="tx1"/>
                </a:solidFill>
                <a:latin typeface="Libre Baskerville" charset="0"/>
              </a:rPr>
              <a:t>The time course and the response to steroids distinguish chronic inflammatory demyelinating </a:t>
            </a:r>
            <a:r>
              <a:rPr lang="en-US" sz="2000" dirty="0" err="1">
                <a:solidFill>
                  <a:schemeClr val="tx1"/>
                </a:solidFill>
                <a:latin typeface="Libre Baskerville" charset="0"/>
              </a:rPr>
              <a:t>polyradiculoneuropathy</a:t>
            </a:r>
            <a:r>
              <a:rPr lang="en-US" sz="2000" dirty="0">
                <a:solidFill>
                  <a:schemeClr val="tx1"/>
                </a:solidFill>
                <a:latin typeface="Libre Baskerville" charset="0"/>
              </a:rPr>
              <a:t> from </a:t>
            </a:r>
            <a:r>
              <a:rPr lang="en-US" sz="2000" dirty="0" err="1">
                <a:solidFill>
                  <a:schemeClr val="tx1"/>
                </a:solidFill>
                <a:latin typeface="Libre Baskerville" charset="0"/>
              </a:rPr>
              <a:t>Guillain-Barré</a:t>
            </a:r>
            <a:r>
              <a:rPr lang="en-US" sz="2000" dirty="0">
                <a:solidFill>
                  <a:schemeClr val="tx1"/>
                </a:solidFill>
                <a:latin typeface="Libre Baskerville" charset="0"/>
              </a:rPr>
              <a:t> syndrome</a:t>
            </a:r>
            <a:r>
              <a:rPr lang="en-US" sz="2000" dirty="0">
                <a:solidFill>
                  <a:schemeClr val="tx1"/>
                </a:solidFill>
              </a:rPr>
              <a:t>.</a:t>
            </a:r>
            <a:endParaRPr lang="en-US" sz="2000" dirty="0">
              <a:solidFill>
                <a:schemeClr val="tx1"/>
              </a:solidFill>
              <a:latin typeface="Libre Baskerville" charset="0"/>
            </a:endParaRPr>
          </a:p>
        </p:txBody>
      </p:sp>
    </p:spTree>
    <p:extLst>
      <p:ext uri="{BB962C8B-B14F-4D97-AF65-F5344CB8AC3E}">
        <p14:creationId xmlns:p14="http://schemas.microsoft.com/office/powerpoint/2010/main" val="1759364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solidFill>
                  <a:schemeClr val="tx1"/>
                </a:solidFill>
              </a:rPr>
              <a:t>19</a:t>
            </a:fld>
            <a:endParaRPr lang="en">
              <a:solidFill>
                <a:schemeClr val="tx1"/>
              </a:solidFill>
            </a:endParaRPr>
          </a:p>
        </p:txBody>
      </p:sp>
      <p:pic>
        <p:nvPicPr>
          <p:cNvPr id="1026" name="Picture 2" descr="CMT 1A. Onion bulb formations. Transverse section. One myelin sheath is abnormally thin in relation to the size of the axon (thin arrow). One naked axon surrounded by concentric proliferation of Schwann cells (thick arrow). Scale bar: 4 Î¼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318656"/>
            <a:ext cx="4634345" cy="4457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0537" y="318656"/>
            <a:ext cx="3262746" cy="3785652"/>
          </a:xfrm>
          <a:prstGeom prst="rect">
            <a:avLst/>
          </a:prstGeom>
          <a:noFill/>
        </p:spPr>
        <p:txBody>
          <a:bodyPr wrap="square" rtlCol="0">
            <a:spAutoFit/>
          </a:bodyPr>
          <a:lstStyle/>
          <a:p>
            <a:r>
              <a:rPr lang="en-US" sz="2000" dirty="0">
                <a:solidFill>
                  <a:schemeClr val="tx1"/>
                </a:solidFill>
                <a:latin typeface="Libre Baskerville" charset="0"/>
              </a:rPr>
              <a:t>In long-standing cases, repeated activation and proliferation of Schwann cells result in the concentric arrangement of multiple Schwann cells around individual axons to produce multilayered structures </a:t>
            </a:r>
            <a:r>
              <a:rPr lang="en-US" sz="2000" dirty="0">
                <a:solidFill>
                  <a:schemeClr val="tx1"/>
                </a:solidFill>
                <a:latin typeface="Libre Baskerville" charset="0"/>
                <a:sym typeface="Wingdings" pitchFamily="2" charset="2"/>
              </a:rPr>
              <a:t> </a:t>
            </a:r>
            <a:r>
              <a:rPr lang="en-US" sz="2000" b="1" u="sng" dirty="0">
                <a:solidFill>
                  <a:schemeClr val="tx1"/>
                </a:solidFill>
                <a:latin typeface="Libre Baskerville" charset="0"/>
              </a:rPr>
              <a:t>onion bulbs</a:t>
            </a:r>
            <a:r>
              <a:rPr lang="en-US" sz="2000" dirty="0">
                <a:solidFill>
                  <a:schemeClr val="tx1"/>
                </a:solidFill>
                <a:latin typeface="Libre Baskerville" charset="0"/>
              </a:rPr>
              <a:t>. </a:t>
            </a:r>
          </a:p>
          <a:p>
            <a:endParaRPr lang="en-US" sz="2000" dirty="0">
              <a:solidFill>
                <a:schemeClr val="tx1"/>
              </a:solidFill>
            </a:endParaRPr>
          </a:p>
        </p:txBody>
      </p:sp>
    </p:spTree>
    <p:extLst>
      <p:ext uri="{BB962C8B-B14F-4D97-AF65-F5344CB8AC3E}">
        <p14:creationId xmlns:p14="http://schemas.microsoft.com/office/powerpoint/2010/main" val="1976684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solidFill>
                  <a:schemeClr val="tx1"/>
                </a:solidFill>
              </a:rPr>
              <a:t>2</a:t>
            </a:fld>
            <a:endParaRPr lang="en" dirty="0">
              <a:solidFill>
                <a:schemeClr val="tx1"/>
              </a:solidFill>
            </a:endParaRPr>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311727"/>
            <a:ext cx="4535632" cy="45356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98026" y="768927"/>
            <a:ext cx="3855027" cy="3785652"/>
          </a:xfrm>
          <a:prstGeom prst="rect">
            <a:avLst/>
          </a:prstGeom>
          <a:noFill/>
        </p:spPr>
        <p:txBody>
          <a:bodyPr wrap="square" rtlCol="0">
            <a:spAutoFit/>
          </a:bodyPr>
          <a:lstStyle/>
          <a:p>
            <a:r>
              <a:rPr lang="en-US" sz="2000" dirty="0">
                <a:solidFill>
                  <a:schemeClr val="tx1"/>
                </a:solidFill>
                <a:latin typeface="Mongolian Baiti" pitchFamily="66" charset="0"/>
                <a:cs typeface="Mongolian Baiti" pitchFamily="66" charset="0"/>
              </a:rPr>
              <a:t>Axons are bundled</a:t>
            </a:r>
          </a:p>
          <a:p>
            <a:r>
              <a:rPr lang="en-US" sz="2000" dirty="0">
                <a:solidFill>
                  <a:schemeClr val="tx1"/>
                </a:solidFill>
                <a:latin typeface="Mongolian Baiti" pitchFamily="66" charset="0"/>
                <a:cs typeface="Mongolian Baiti" pitchFamily="66" charset="0"/>
              </a:rPr>
              <a:t>together by three major connective tissue components: + the </a:t>
            </a:r>
            <a:r>
              <a:rPr lang="en-US" sz="2000" i="1" dirty="0">
                <a:solidFill>
                  <a:schemeClr val="tx1"/>
                </a:solidFill>
                <a:latin typeface="Mongolian Baiti" pitchFamily="66" charset="0"/>
                <a:cs typeface="Mongolian Baiti" pitchFamily="66" charset="0"/>
              </a:rPr>
              <a:t>epineurium</a:t>
            </a:r>
            <a:r>
              <a:rPr lang="en-US" sz="2000" dirty="0">
                <a:solidFill>
                  <a:schemeClr val="tx1"/>
                </a:solidFill>
                <a:latin typeface="Mongolian Baiti" pitchFamily="66" charset="0"/>
                <a:cs typeface="Mongolian Baiti" pitchFamily="66" charset="0"/>
              </a:rPr>
              <a:t>: encloses the entire </a:t>
            </a:r>
            <a:r>
              <a:rPr lang="en-US" sz="2000" b="1" dirty="0">
                <a:solidFill>
                  <a:schemeClr val="tx1"/>
                </a:solidFill>
                <a:latin typeface="Mongolian Baiti" pitchFamily="66" charset="0"/>
                <a:cs typeface="Mongolian Baiti" pitchFamily="66" charset="0"/>
              </a:rPr>
              <a:t>nerve</a:t>
            </a:r>
            <a:r>
              <a:rPr lang="en-US" sz="2000" dirty="0">
                <a:solidFill>
                  <a:schemeClr val="tx1"/>
                </a:solidFill>
                <a:latin typeface="Mongolian Baiti" pitchFamily="66" charset="0"/>
                <a:cs typeface="Mongolian Baiti" pitchFamily="66" charset="0"/>
              </a:rPr>
              <a:t>.</a:t>
            </a:r>
            <a:br>
              <a:rPr lang="en-US" sz="2000" dirty="0">
                <a:solidFill>
                  <a:schemeClr val="tx1"/>
                </a:solidFill>
                <a:latin typeface="Mongolian Baiti" pitchFamily="66" charset="0"/>
                <a:cs typeface="Mongolian Baiti" pitchFamily="66" charset="0"/>
              </a:rPr>
            </a:br>
            <a:r>
              <a:rPr lang="en-US" sz="2000" dirty="0">
                <a:solidFill>
                  <a:schemeClr val="tx1"/>
                </a:solidFill>
                <a:latin typeface="Mongolian Baiti" pitchFamily="66" charset="0"/>
                <a:cs typeface="Mongolian Baiti" pitchFamily="66" charset="0"/>
              </a:rPr>
              <a:t>+ the </a:t>
            </a:r>
            <a:r>
              <a:rPr lang="en-US" sz="2000" i="1" dirty="0" err="1">
                <a:solidFill>
                  <a:schemeClr val="tx1"/>
                </a:solidFill>
                <a:latin typeface="Mongolian Baiti" pitchFamily="66" charset="0"/>
                <a:cs typeface="Mongolian Baiti" pitchFamily="66" charset="0"/>
              </a:rPr>
              <a:t>perineurium</a:t>
            </a:r>
            <a:r>
              <a:rPr lang="en-US" sz="2000" dirty="0">
                <a:solidFill>
                  <a:schemeClr val="tx1"/>
                </a:solidFill>
                <a:latin typeface="Mongolian Baiti" pitchFamily="66" charset="0"/>
                <a:cs typeface="Mongolian Baiti" pitchFamily="66" charset="0"/>
              </a:rPr>
              <a:t>:</a:t>
            </a:r>
          </a:p>
          <a:p>
            <a:r>
              <a:rPr lang="en-US" sz="2000" dirty="0">
                <a:solidFill>
                  <a:schemeClr val="tx1"/>
                </a:solidFill>
                <a:latin typeface="Mongolian Baiti" pitchFamily="66" charset="0"/>
                <a:cs typeface="Mongolian Baiti" pitchFamily="66" charset="0"/>
              </a:rPr>
              <a:t>a multilayered concentric connective tissue sheath</a:t>
            </a:r>
          </a:p>
          <a:p>
            <a:r>
              <a:rPr lang="en-US" sz="2000" dirty="0">
                <a:solidFill>
                  <a:schemeClr val="tx1"/>
                </a:solidFill>
                <a:latin typeface="Mongolian Baiti" pitchFamily="66" charset="0"/>
                <a:cs typeface="Mongolian Baiti" pitchFamily="66" charset="0"/>
              </a:rPr>
              <a:t>that groups subsets of axons into </a:t>
            </a:r>
            <a:r>
              <a:rPr lang="en-US" sz="2000" b="1" dirty="0">
                <a:solidFill>
                  <a:schemeClr val="tx1"/>
                </a:solidFill>
                <a:latin typeface="Mongolian Baiti" pitchFamily="66" charset="0"/>
                <a:cs typeface="Mongolian Baiti" pitchFamily="66" charset="0"/>
              </a:rPr>
              <a:t>fascicles</a:t>
            </a:r>
            <a:r>
              <a:rPr lang="en-US" sz="2000" dirty="0">
                <a:solidFill>
                  <a:schemeClr val="tx1"/>
                </a:solidFill>
                <a:latin typeface="Mongolian Baiti" pitchFamily="66" charset="0"/>
                <a:cs typeface="Mongolian Baiti" pitchFamily="66" charset="0"/>
              </a:rPr>
              <a:t>.</a:t>
            </a:r>
            <a:br>
              <a:rPr lang="en-US" sz="2000" dirty="0">
                <a:solidFill>
                  <a:schemeClr val="tx1"/>
                </a:solidFill>
                <a:latin typeface="Mongolian Baiti" pitchFamily="66" charset="0"/>
                <a:cs typeface="Mongolian Baiti" pitchFamily="66" charset="0"/>
              </a:rPr>
            </a:br>
            <a:r>
              <a:rPr lang="en-US" sz="2000" dirty="0">
                <a:solidFill>
                  <a:schemeClr val="tx1"/>
                </a:solidFill>
                <a:latin typeface="Mongolian Baiti" pitchFamily="66" charset="0"/>
                <a:cs typeface="Mongolian Baiti" pitchFamily="66" charset="0"/>
              </a:rPr>
              <a:t>+</a:t>
            </a:r>
            <a:r>
              <a:rPr lang="en-US" sz="2000" i="1" dirty="0" err="1">
                <a:solidFill>
                  <a:schemeClr val="tx1"/>
                </a:solidFill>
                <a:latin typeface="Mongolian Baiti" pitchFamily="66" charset="0"/>
                <a:cs typeface="Mongolian Baiti" pitchFamily="66" charset="0"/>
              </a:rPr>
              <a:t>endoneurium</a:t>
            </a:r>
            <a:r>
              <a:rPr lang="en-US" sz="2000" dirty="0">
                <a:solidFill>
                  <a:schemeClr val="tx1"/>
                </a:solidFill>
                <a:latin typeface="Mongolian Baiti" pitchFamily="66" charset="0"/>
                <a:cs typeface="Mongolian Baiti" pitchFamily="66" charset="0"/>
              </a:rPr>
              <a:t>: surrounds individual nerve </a:t>
            </a:r>
            <a:r>
              <a:rPr lang="en-US" sz="2000" b="1" dirty="0">
                <a:solidFill>
                  <a:schemeClr val="tx1"/>
                </a:solidFill>
                <a:latin typeface="Mongolian Baiti" pitchFamily="66" charset="0"/>
                <a:cs typeface="Mongolian Baiti" pitchFamily="66" charset="0"/>
              </a:rPr>
              <a:t>fibers</a:t>
            </a:r>
          </a:p>
        </p:txBody>
      </p:sp>
    </p:spTree>
    <p:extLst>
      <p:ext uri="{BB962C8B-B14F-4D97-AF65-F5344CB8AC3E}">
        <p14:creationId xmlns:p14="http://schemas.microsoft.com/office/powerpoint/2010/main" val="276457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ctrTitle" idx="4294967295"/>
          </p:nvPr>
        </p:nvSpPr>
        <p:spPr>
          <a:xfrm>
            <a:off x="1093845" y="4005"/>
            <a:ext cx="7772400" cy="1159800"/>
          </a:xfrm>
          <a:prstGeom prst="rect">
            <a:avLst/>
          </a:prstGeom>
        </p:spPr>
        <p:txBody>
          <a:bodyPr spcFirstLastPara="1" wrap="square" lIns="91425" tIns="91425" rIns="91425" bIns="91425" anchor="ctr" anchorCtr="0">
            <a:noAutofit/>
          </a:bodyPr>
          <a:lstStyle/>
          <a:p>
            <a:r>
              <a:rPr lang="en-US" sz="3200" b="1" dirty="0">
                <a:solidFill>
                  <a:schemeClr val="tx1"/>
                </a:solidFill>
              </a:rPr>
              <a:t>Diabetic Peripheral Neuropathy</a:t>
            </a:r>
            <a:endParaRPr sz="3200" b="1" dirty="0">
              <a:solidFill>
                <a:schemeClr val="tx1"/>
              </a:solidFill>
              <a:latin typeface="Montserrat" charset="0"/>
              <a:ea typeface="Libre Baskerville"/>
              <a:cs typeface="Libre Baskerville"/>
              <a:sym typeface="Arial"/>
            </a:endParaRPr>
          </a:p>
        </p:txBody>
      </p:sp>
      <p:grpSp>
        <p:nvGrpSpPr>
          <p:cNvPr id="118" name="Google Shape;118;p19"/>
          <p:cNvGrpSpPr/>
          <p:nvPr/>
        </p:nvGrpSpPr>
        <p:grpSpPr>
          <a:xfrm>
            <a:off x="167220" y="58074"/>
            <a:ext cx="1035173" cy="1035155"/>
            <a:chOff x="6643075" y="3664250"/>
            <a:chExt cx="407950" cy="407975"/>
          </a:xfrm>
        </p:grpSpPr>
        <p:sp>
          <p:nvSpPr>
            <p:cNvPr id="119" name="Google Shape;119;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0" name="Google Shape;120;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121" name="Google Shape;121;p19"/>
          <p:cNvGrpSpPr/>
          <p:nvPr/>
        </p:nvGrpSpPr>
        <p:grpSpPr>
          <a:xfrm rot="-587406">
            <a:off x="91705" y="1280814"/>
            <a:ext cx="425594" cy="425570"/>
            <a:chOff x="576250" y="4319400"/>
            <a:chExt cx="442075" cy="442050"/>
          </a:xfrm>
        </p:grpSpPr>
        <p:sp>
          <p:nvSpPr>
            <p:cNvPr id="122" name="Google Shape;122;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3" name="Google Shape;123;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4" name="Google Shape;124;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5" name="Google Shape;125;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126" name="Google Shape;126;p19"/>
          <p:cNvSpPr/>
          <p:nvPr/>
        </p:nvSpPr>
        <p:spPr>
          <a:xfrm>
            <a:off x="109213" y="168438"/>
            <a:ext cx="161807" cy="15450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7" name="Google Shape;127;p19"/>
          <p:cNvSpPr/>
          <p:nvPr/>
        </p:nvSpPr>
        <p:spPr>
          <a:xfrm rot="2697385">
            <a:off x="1140796" y="422252"/>
            <a:ext cx="245621" cy="23452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8" name="Google Shape;128;p19"/>
          <p:cNvSpPr/>
          <p:nvPr/>
        </p:nvSpPr>
        <p:spPr>
          <a:xfrm>
            <a:off x="586423" y="1163805"/>
            <a:ext cx="98383" cy="9397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9" name="Google Shape;129;p19"/>
          <p:cNvSpPr/>
          <p:nvPr/>
        </p:nvSpPr>
        <p:spPr>
          <a:xfrm rot="1280154">
            <a:off x="706377" y="1102147"/>
            <a:ext cx="98367" cy="9397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30" name="Google Shape;130;p1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20</a:t>
            </a:fld>
            <a:endParaRPr>
              <a:solidFill>
                <a:schemeClr val="tx1"/>
              </a:solidFill>
            </a:endParaRPr>
          </a:p>
        </p:txBody>
      </p:sp>
      <p:sp>
        <p:nvSpPr>
          <p:cNvPr id="2" name="TextBox 1"/>
          <p:cNvSpPr txBox="1"/>
          <p:nvPr/>
        </p:nvSpPr>
        <p:spPr>
          <a:xfrm>
            <a:off x="972659" y="1004252"/>
            <a:ext cx="7433585" cy="3862596"/>
          </a:xfrm>
          <a:prstGeom prst="rect">
            <a:avLst/>
          </a:prstGeom>
          <a:noFill/>
        </p:spPr>
        <p:txBody>
          <a:bodyPr wrap="square" rtlCol="0">
            <a:spAutoFit/>
          </a:bodyPr>
          <a:lstStyle/>
          <a:p>
            <a:pPr marL="342900" indent="-342900">
              <a:spcBef>
                <a:spcPts val="600"/>
              </a:spcBef>
              <a:buClr>
                <a:srgbClr val="6C041D"/>
              </a:buClr>
              <a:buFont typeface="Wingdings" pitchFamily="2" charset="2"/>
              <a:buChar char="§"/>
            </a:pPr>
            <a:r>
              <a:rPr lang="en-US" sz="2000" b="1" dirty="0">
                <a:solidFill>
                  <a:schemeClr val="tx1"/>
                </a:solidFill>
                <a:latin typeface="Libre Baskerville" charset="0"/>
              </a:rPr>
              <a:t>Diabetes is the most common cause of peripheral neuropathy </a:t>
            </a:r>
            <a:r>
              <a:rPr lang="en-US" sz="2000" b="1" dirty="0">
                <a:solidFill>
                  <a:schemeClr val="tx1"/>
                </a:solidFill>
                <a:latin typeface="Libre Baskerville" charset="0"/>
                <a:sym typeface="Wingdings" pitchFamily="2" charset="2"/>
              </a:rPr>
              <a:t></a:t>
            </a:r>
            <a:r>
              <a:rPr lang="en-US" sz="2000" b="1" dirty="0">
                <a:solidFill>
                  <a:schemeClr val="tx1"/>
                </a:solidFill>
                <a:latin typeface="Libre Baskerville" charset="0"/>
              </a:rPr>
              <a:t> developing with long-standing disease</a:t>
            </a:r>
            <a:r>
              <a:rPr lang="en-US" sz="2000" dirty="0">
                <a:solidFill>
                  <a:schemeClr val="tx1"/>
                </a:solidFill>
                <a:latin typeface="Libre Baskerville" charset="0"/>
              </a:rPr>
              <a:t>.</a:t>
            </a:r>
          </a:p>
          <a:p>
            <a:pPr marL="342900" indent="-342900">
              <a:spcBef>
                <a:spcPts val="600"/>
              </a:spcBef>
              <a:buClr>
                <a:srgbClr val="6C041D"/>
              </a:buClr>
              <a:buFont typeface="Wingdings" pitchFamily="2" charset="2"/>
              <a:buChar char="§"/>
            </a:pPr>
            <a:r>
              <a:rPr lang="en-US" sz="2000" dirty="0">
                <a:solidFill>
                  <a:schemeClr val="tx1"/>
                </a:solidFill>
                <a:latin typeface="Libre Baskerville" charset="0"/>
              </a:rPr>
              <a:t>Includes several forms (can occur singly or together)</a:t>
            </a:r>
          </a:p>
          <a:p>
            <a:pPr>
              <a:spcBef>
                <a:spcPts val="600"/>
              </a:spcBef>
              <a:buClr>
                <a:srgbClr val="6C041D"/>
              </a:buClr>
            </a:pPr>
            <a:r>
              <a:rPr lang="en-US" sz="2000" dirty="0">
                <a:solidFill>
                  <a:schemeClr val="tx1"/>
                </a:solidFill>
                <a:latin typeface="Libre Baskerville" charset="0"/>
              </a:rPr>
              <a:t>1. </a:t>
            </a:r>
            <a:r>
              <a:rPr lang="en-US" sz="2000" b="1" i="1" dirty="0">
                <a:solidFill>
                  <a:schemeClr val="tx1"/>
                </a:solidFill>
                <a:latin typeface="Libre Baskerville" charset="0"/>
              </a:rPr>
              <a:t>Autonomic neuropathy </a:t>
            </a:r>
            <a:r>
              <a:rPr lang="en-US" sz="2000" dirty="0">
                <a:solidFill>
                  <a:schemeClr val="tx1"/>
                </a:solidFill>
                <a:latin typeface="Libre Baskerville" charset="0"/>
              </a:rPr>
              <a:t>is characterized by changes in bowel, bladder, cardiac, or sexual function.</a:t>
            </a:r>
          </a:p>
          <a:p>
            <a:pPr>
              <a:spcBef>
                <a:spcPts val="600"/>
              </a:spcBef>
              <a:buClr>
                <a:srgbClr val="6C041D"/>
              </a:buClr>
            </a:pPr>
            <a:r>
              <a:rPr lang="en-US" sz="2000" dirty="0">
                <a:solidFill>
                  <a:schemeClr val="tx1"/>
                </a:solidFill>
                <a:latin typeface="Libre Baskerville" charset="0"/>
              </a:rPr>
              <a:t>2. </a:t>
            </a:r>
            <a:r>
              <a:rPr lang="en-US" sz="2000" b="1" i="1" dirty="0">
                <a:solidFill>
                  <a:schemeClr val="tx1"/>
                </a:solidFill>
                <a:latin typeface="Libre Baskerville" charset="0"/>
              </a:rPr>
              <a:t>Lumbosacral radiculopathy </a:t>
            </a:r>
            <a:r>
              <a:rPr lang="en-US" sz="2000" dirty="0">
                <a:solidFill>
                  <a:schemeClr val="tx1"/>
                </a:solidFill>
                <a:latin typeface="Libre Baskerville" charset="0"/>
              </a:rPr>
              <a:t>manifests with asymmetric pain that can progress to lower extremity weakness &amp; muscle atrophy.</a:t>
            </a:r>
          </a:p>
          <a:p>
            <a:pPr>
              <a:spcBef>
                <a:spcPts val="600"/>
              </a:spcBef>
              <a:buClr>
                <a:srgbClr val="6C041D"/>
              </a:buClr>
            </a:pPr>
            <a:r>
              <a:rPr lang="en-US" sz="2000" dirty="0">
                <a:solidFill>
                  <a:schemeClr val="tx1"/>
                </a:solidFill>
                <a:latin typeface="Libre Baskerville" charset="0"/>
              </a:rPr>
              <a:t>3. </a:t>
            </a:r>
            <a:r>
              <a:rPr lang="en-US" sz="2000" b="1" i="1" dirty="0">
                <a:solidFill>
                  <a:schemeClr val="tx1"/>
                </a:solidFill>
                <a:latin typeface="Libre Baskerville" charset="0"/>
              </a:rPr>
              <a:t>Distal symmetric sensorimotor polyneuropathy</a:t>
            </a:r>
            <a:r>
              <a:rPr lang="en-US" sz="2000" i="1" dirty="0">
                <a:solidFill>
                  <a:schemeClr val="tx1"/>
                </a:solidFill>
                <a:latin typeface="Libre Baskerville" charset="0"/>
              </a:rPr>
              <a:t> </a:t>
            </a:r>
            <a:r>
              <a:rPr lang="en-US" sz="2000" u="sng" dirty="0">
                <a:solidFill>
                  <a:schemeClr val="tx1"/>
                </a:solidFill>
                <a:latin typeface="Libre Baskerville" charset="0"/>
              </a:rPr>
              <a:t>is the most common form of diabetic neuropathy.</a:t>
            </a:r>
          </a:p>
        </p:txBody>
      </p:sp>
    </p:spTree>
    <p:extLst>
      <p:ext uri="{BB962C8B-B14F-4D97-AF65-F5344CB8AC3E}">
        <p14:creationId xmlns:p14="http://schemas.microsoft.com/office/powerpoint/2010/main" val="3265680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ctrTitle" idx="4294967295"/>
          </p:nvPr>
        </p:nvSpPr>
        <p:spPr>
          <a:xfrm>
            <a:off x="1086556" y="135554"/>
            <a:ext cx="7772400" cy="841784"/>
          </a:xfrm>
          <a:prstGeom prst="rect">
            <a:avLst/>
          </a:prstGeom>
        </p:spPr>
        <p:txBody>
          <a:bodyPr spcFirstLastPara="1" wrap="square" lIns="91425" tIns="91425" rIns="91425" bIns="91425" anchor="ctr" anchorCtr="0">
            <a:noAutofit/>
          </a:bodyPr>
          <a:lstStyle/>
          <a:p>
            <a:r>
              <a:rPr lang="en-US" sz="3200" b="1" dirty="0">
                <a:solidFill>
                  <a:schemeClr val="tx1"/>
                </a:solidFill>
              </a:rPr>
              <a:t>Diabetic Peripheral Neuropathy</a:t>
            </a:r>
            <a:endParaRPr sz="3200" b="1" dirty="0">
              <a:solidFill>
                <a:schemeClr val="tx1"/>
              </a:solidFill>
              <a:latin typeface="Montserrat" charset="0"/>
              <a:ea typeface="Libre Baskerville"/>
              <a:cs typeface="Libre Baskerville"/>
              <a:sym typeface="Arial"/>
            </a:endParaRPr>
          </a:p>
        </p:txBody>
      </p:sp>
      <p:grpSp>
        <p:nvGrpSpPr>
          <p:cNvPr id="118" name="Google Shape;118;p19"/>
          <p:cNvGrpSpPr/>
          <p:nvPr/>
        </p:nvGrpSpPr>
        <p:grpSpPr>
          <a:xfrm>
            <a:off x="167220" y="58074"/>
            <a:ext cx="1035173" cy="1035155"/>
            <a:chOff x="6643075" y="3664250"/>
            <a:chExt cx="407950" cy="407975"/>
          </a:xfrm>
        </p:grpSpPr>
        <p:sp>
          <p:nvSpPr>
            <p:cNvPr id="119" name="Google Shape;119;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0" name="Google Shape;120;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121" name="Google Shape;121;p19"/>
          <p:cNvGrpSpPr/>
          <p:nvPr/>
        </p:nvGrpSpPr>
        <p:grpSpPr>
          <a:xfrm rot="-587406">
            <a:off x="91705" y="1280814"/>
            <a:ext cx="425594" cy="425570"/>
            <a:chOff x="576250" y="4319400"/>
            <a:chExt cx="442075" cy="442050"/>
          </a:xfrm>
        </p:grpSpPr>
        <p:sp>
          <p:nvSpPr>
            <p:cNvPr id="122" name="Google Shape;122;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3" name="Google Shape;123;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4" name="Google Shape;124;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5" name="Google Shape;125;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126" name="Google Shape;126;p19"/>
          <p:cNvSpPr/>
          <p:nvPr/>
        </p:nvSpPr>
        <p:spPr>
          <a:xfrm>
            <a:off x="109213" y="168438"/>
            <a:ext cx="161807" cy="15450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7" name="Google Shape;127;p19"/>
          <p:cNvSpPr/>
          <p:nvPr/>
        </p:nvSpPr>
        <p:spPr>
          <a:xfrm rot="2697385">
            <a:off x="1140796" y="422252"/>
            <a:ext cx="245621" cy="23452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8" name="Google Shape;128;p19"/>
          <p:cNvSpPr/>
          <p:nvPr/>
        </p:nvSpPr>
        <p:spPr>
          <a:xfrm>
            <a:off x="488040" y="1116817"/>
            <a:ext cx="98383" cy="9397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9" name="Google Shape;129;p19"/>
          <p:cNvSpPr/>
          <p:nvPr/>
        </p:nvSpPr>
        <p:spPr>
          <a:xfrm rot="1280154">
            <a:off x="1233922" y="275952"/>
            <a:ext cx="98367" cy="9397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30" name="Google Shape;130;p1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21</a:t>
            </a:fld>
            <a:endParaRPr>
              <a:solidFill>
                <a:schemeClr val="tx1"/>
              </a:solidFill>
            </a:endParaRPr>
          </a:p>
        </p:txBody>
      </p:sp>
      <p:sp>
        <p:nvSpPr>
          <p:cNvPr id="2" name="TextBox 1"/>
          <p:cNvSpPr txBox="1"/>
          <p:nvPr/>
        </p:nvSpPr>
        <p:spPr>
          <a:xfrm>
            <a:off x="684805" y="858779"/>
            <a:ext cx="8064340" cy="3708708"/>
          </a:xfrm>
          <a:prstGeom prst="rect">
            <a:avLst/>
          </a:prstGeom>
          <a:noFill/>
        </p:spPr>
        <p:txBody>
          <a:bodyPr wrap="square" rtlCol="0">
            <a:spAutoFit/>
          </a:bodyPr>
          <a:lstStyle/>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Sensory axons are more severely affected than motor axons </a:t>
            </a:r>
            <a:r>
              <a:rPr lang="en-US" sz="2000" dirty="0">
                <a:solidFill>
                  <a:schemeClr val="tx1"/>
                </a:solidFill>
                <a:latin typeface="Libre Baskerville" charset="0"/>
                <a:sym typeface="Wingdings" pitchFamily="2" charset="2"/>
              </a:rPr>
              <a:t> </a:t>
            </a:r>
            <a:r>
              <a:rPr lang="en-US" sz="2000" dirty="0">
                <a:solidFill>
                  <a:schemeClr val="tx1"/>
                </a:solidFill>
                <a:latin typeface="Libre Baskerville" charset="0"/>
              </a:rPr>
              <a:t>a presentation dominated by </a:t>
            </a:r>
            <a:r>
              <a:rPr lang="en-US" sz="2000" dirty="0" err="1">
                <a:solidFill>
                  <a:schemeClr val="tx1"/>
                </a:solidFill>
                <a:latin typeface="Libre Baskerville" charset="0"/>
              </a:rPr>
              <a:t>paresthesias</a:t>
            </a:r>
            <a:r>
              <a:rPr lang="en-US" sz="2000" dirty="0">
                <a:solidFill>
                  <a:schemeClr val="tx1"/>
                </a:solidFill>
                <a:latin typeface="Libre Baskerville" charset="0"/>
              </a:rPr>
              <a:t> &amp; numbness. </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This form results from the length-dependent degeneration of peripheral nerves &amp; often exhibits features of both axonal &amp; myelin injuries.</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Pathogenesis is complex; hyperglycemia </a:t>
            </a:r>
            <a:r>
              <a:rPr lang="en-US" sz="2000" dirty="0">
                <a:solidFill>
                  <a:schemeClr val="tx1"/>
                </a:solidFill>
                <a:latin typeface="Libre Baskerville" charset="0"/>
                <a:sym typeface="Wingdings" pitchFamily="2" charset="2"/>
              </a:rPr>
              <a:t> </a:t>
            </a:r>
            <a:r>
              <a:rPr lang="en-US" sz="2000" dirty="0">
                <a:solidFill>
                  <a:schemeClr val="tx1"/>
                </a:solidFill>
                <a:latin typeface="Libre Baskerville" charset="0"/>
              </a:rPr>
              <a:t>accumulation of advanced glycosylation end products(AGEs), increased levels of reactive oxygen species, </a:t>
            </a:r>
            <a:r>
              <a:rPr lang="en-US" sz="2000" dirty="0" err="1">
                <a:solidFill>
                  <a:schemeClr val="tx1"/>
                </a:solidFill>
                <a:latin typeface="Libre Baskerville" charset="0"/>
              </a:rPr>
              <a:t>microvascular</a:t>
            </a:r>
            <a:r>
              <a:rPr lang="en-US" sz="2000" dirty="0">
                <a:solidFill>
                  <a:schemeClr val="tx1"/>
                </a:solidFill>
                <a:latin typeface="Libre Baskerville" charset="0"/>
              </a:rPr>
              <a:t> injuries, &amp; changes in axonal metabolism.</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The best therapy: Strict glycemic control.</a:t>
            </a:r>
          </a:p>
        </p:txBody>
      </p:sp>
    </p:spTree>
    <p:extLst>
      <p:ext uri="{BB962C8B-B14F-4D97-AF65-F5344CB8AC3E}">
        <p14:creationId xmlns:p14="http://schemas.microsoft.com/office/powerpoint/2010/main" val="2690283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1014435" y="207817"/>
            <a:ext cx="6912300" cy="1891147"/>
          </a:xfrm>
          <a:prstGeom prst="rect">
            <a:avLst/>
          </a:prstGeom>
        </p:spPr>
        <p:txBody>
          <a:bodyPr spcFirstLastPara="1" wrap="square" lIns="91425" tIns="91425" rIns="91425" bIns="91425" anchor="b" anchorCtr="0">
            <a:noAutofit/>
          </a:bodyPr>
          <a:lstStyle/>
          <a:p>
            <a:r>
              <a:rPr lang="en-US" sz="3600" dirty="0">
                <a:solidFill>
                  <a:schemeClr val="tx1"/>
                </a:solidFill>
              </a:rPr>
              <a:t>PERIPHERAL NERVE SHEATH TUMORS</a:t>
            </a:r>
            <a:endParaRPr sz="3600" dirty="0">
              <a:solidFill>
                <a:schemeClr val="tx1"/>
              </a:solidFill>
            </a:endParaRPr>
          </a:p>
        </p:txBody>
      </p:sp>
      <p:grpSp>
        <p:nvGrpSpPr>
          <p:cNvPr id="62" name="Google Shape;62;p13"/>
          <p:cNvGrpSpPr/>
          <p:nvPr/>
        </p:nvGrpSpPr>
        <p:grpSpPr>
          <a:xfrm>
            <a:off x="3856948" y="2254072"/>
            <a:ext cx="1200062" cy="722263"/>
            <a:chOff x="1814513" y="571500"/>
            <a:chExt cx="1200062" cy="722263"/>
          </a:xfrm>
          <a:solidFill>
            <a:schemeClr val="tx1"/>
          </a:solidFill>
        </p:grpSpPr>
        <p:sp>
          <p:nvSpPr>
            <p:cNvPr id="63" name="Google Shape;63;p13"/>
            <p:cNvSpPr/>
            <p:nvPr/>
          </p:nvSpPr>
          <p:spPr>
            <a:xfrm>
              <a:off x="1814513" y="573088"/>
              <a:ext cx="1019100" cy="442800"/>
            </a:xfrm>
            <a:custGeom>
              <a:avLst/>
              <a:gdLst/>
              <a:ahLst/>
              <a:cxnLst/>
              <a:rect l="l" t="t" r="r" b="b"/>
              <a:pathLst>
                <a:path w="120000" h="120000" extrusionOk="0">
                  <a:moveTo>
                    <a:pt x="54114" y="19424"/>
                  </a:moveTo>
                  <a:cubicBezTo>
                    <a:pt x="40841" y="19098"/>
                    <a:pt x="33523" y="43541"/>
                    <a:pt x="32389" y="65181"/>
                  </a:cubicBezTo>
                  <a:cubicBezTo>
                    <a:pt x="32049" y="71374"/>
                    <a:pt x="31992" y="77436"/>
                    <a:pt x="32900" y="83432"/>
                  </a:cubicBezTo>
                  <a:cubicBezTo>
                    <a:pt x="33467" y="87083"/>
                    <a:pt x="34289" y="90407"/>
                    <a:pt x="35736" y="92493"/>
                  </a:cubicBezTo>
                  <a:cubicBezTo>
                    <a:pt x="36104" y="93014"/>
                    <a:pt x="36700" y="92558"/>
                    <a:pt x="37182" y="92623"/>
                  </a:cubicBezTo>
                  <a:cubicBezTo>
                    <a:pt x="37154" y="91515"/>
                    <a:pt x="37267" y="90277"/>
                    <a:pt x="37097" y="89364"/>
                  </a:cubicBezTo>
                  <a:cubicBezTo>
                    <a:pt x="36842" y="88126"/>
                    <a:pt x="36275" y="87148"/>
                    <a:pt x="35991" y="85909"/>
                  </a:cubicBezTo>
                  <a:cubicBezTo>
                    <a:pt x="35452" y="83498"/>
                    <a:pt x="35707" y="81347"/>
                    <a:pt x="36530" y="79521"/>
                  </a:cubicBezTo>
                  <a:cubicBezTo>
                    <a:pt x="37267" y="77827"/>
                    <a:pt x="38061" y="78087"/>
                    <a:pt x="38912" y="79000"/>
                  </a:cubicBezTo>
                  <a:cubicBezTo>
                    <a:pt x="41181" y="81477"/>
                    <a:pt x="42202" y="87213"/>
                    <a:pt x="41153" y="92753"/>
                  </a:cubicBezTo>
                  <a:cubicBezTo>
                    <a:pt x="40784" y="94709"/>
                    <a:pt x="40189" y="96469"/>
                    <a:pt x="39565" y="98098"/>
                  </a:cubicBezTo>
                  <a:cubicBezTo>
                    <a:pt x="38430" y="101162"/>
                    <a:pt x="38373" y="101097"/>
                    <a:pt x="39905" y="103443"/>
                  </a:cubicBezTo>
                  <a:cubicBezTo>
                    <a:pt x="44131" y="110092"/>
                    <a:pt x="49066" y="110809"/>
                    <a:pt x="52725" y="104812"/>
                  </a:cubicBezTo>
                  <a:cubicBezTo>
                    <a:pt x="53916" y="102922"/>
                    <a:pt x="54852" y="100054"/>
                    <a:pt x="55674" y="97251"/>
                  </a:cubicBezTo>
                  <a:cubicBezTo>
                    <a:pt x="56043" y="96013"/>
                    <a:pt x="56015" y="93731"/>
                    <a:pt x="55816" y="92167"/>
                  </a:cubicBezTo>
                  <a:cubicBezTo>
                    <a:pt x="55646" y="90863"/>
                    <a:pt x="54965" y="89103"/>
                    <a:pt x="54455" y="89038"/>
                  </a:cubicBezTo>
                  <a:cubicBezTo>
                    <a:pt x="53973" y="88908"/>
                    <a:pt x="53178" y="90407"/>
                    <a:pt x="52923" y="91645"/>
                  </a:cubicBezTo>
                  <a:cubicBezTo>
                    <a:pt x="52299" y="94513"/>
                    <a:pt x="51845" y="97381"/>
                    <a:pt x="50172" y="97447"/>
                  </a:cubicBezTo>
                  <a:cubicBezTo>
                    <a:pt x="48243" y="97577"/>
                    <a:pt x="46598" y="95947"/>
                    <a:pt x="45436" y="92493"/>
                  </a:cubicBezTo>
                  <a:cubicBezTo>
                    <a:pt x="42883" y="85062"/>
                    <a:pt x="41522" y="76393"/>
                    <a:pt x="41011" y="67072"/>
                  </a:cubicBezTo>
                  <a:cubicBezTo>
                    <a:pt x="40557" y="58728"/>
                    <a:pt x="40784" y="50516"/>
                    <a:pt x="42174" y="42563"/>
                  </a:cubicBezTo>
                  <a:cubicBezTo>
                    <a:pt x="43138" y="37218"/>
                    <a:pt x="44556" y="32590"/>
                    <a:pt x="46598" y="29462"/>
                  </a:cubicBezTo>
                  <a:cubicBezTo>
                    <a:pt x="47875" y="27571"/>
                    <a:pt x="49463" y="26463"/>
                    <a:pt x="50966" y="25942"/>
                  </a:cubicBezTo>
                  <a:cubicBezTo>
                    <a:pt x="51704" y="25681"/>
                    <a:pt x="52668" y="27246"/>
                    <a:pt x="53405" y="28484"/>
                  </a:cubicBezTo>
                  <a:cubicBezTo>
                    <a:pt x="54228" y="29853"/>
                    <a:pt x="54058" y="32265"/>
                    <a:pt x="53575" y="33894"/>
                  </a:cubicBezTo>
                  <a:cubicBezTo>
                    <a:pt x="53264" y="34937"/>
                    <a:pt x="52413" y="35393"/>
                    <a:pt x="51760" y="35524"/>
                  </a:cubicBezTo>
                  <a:cubicBezTo>
                    <a:pt x="51250" y="35719"/>
                    <a:pt x="50711" y="34741"/>
                    <a:pt x="50172" y="34741"/>
                  </a:cubicBezTo>
                  <a:cubicBezTo>
                    <a:pt x="49690" y="34807"/>
                    <a:pt x="48981" y="35067"/>
                    <a:pt x="48754" y="35850"/>
                  </a:cubicBezTo>
                  <a:cubicBezTo>
                    <a:pt x="48527" y="36632"/>
                    <a:pt x="48640" y="38326"/>
                    <a:pt x="48867" y="39304"/>
                  </a:cubicBezTo>
                  <a:cubicBezTo>
                    <a:pt x="49548" y="42563"/>
                    <a:pt x="50824" y="44454"/>
                    <a:pt x="52271" y="45627"/>
                  </a:cubicBezTo>
                  <a:cubicBezTo>
                    <a:pt x="53831" y="46800"/>
                    <a:pt x="55447" y="47713"/>
                    <a:pt x="57007" y="48951"/>
                  </a:cubicBezTo>
                  <a:cubicBezTo>
                    <a:pt x="59446" y="50776"/>
                    <a:pt x="61687" y="53253"/>
                    <a:pt x="63134" y="58468"/>
                  </a:cubicBezTo>
                  <a:cubicBezTo>
                    <a:pt x="64126" y="62053"/>
                    <a:pt x="64807" y="65898"/>
                    <a:pt x="64495" y="70266"/>
                  </a:cubicBezTo>
                  <a:cubicBezTo>
                    <a:pt x="64126" y="75024"/>
                    <a:pt x="63162" y="78804"/>
                    <a:pt x="60978" y="80108"/>
                  </a:cubicBezTo>
                  <a:cubicBezTo>
                    <a:pt x="60127" y="80630"/>
                    <a:pt x="59730" y="81542"/>
                    <a:pt x="60184" y="83628"/>
                  </a:cubicBezTo>
                  <a:cubicBezTo>
                    <a:pt x="60354" y="84410"/>
                    <a:pt x="60382" y="85388"/>
                    <a:pt x="60467" y="86235"/>
                  </a:cubicBezTo>
                  <a:cubicBezTo>
                    <a:pt x="61489" y="96730"/>
                    <a:pt x="60127" y="105529"/>
                    <a:pt x="56185" y="111200"/>
                  </a:cubicBezTo>
                  <a:cubicBezTo>
                    <a:pt x="50626" y="119217"/>
                    <a:pt x="44698" y="120000"/>
                    <a:pt x="38941" y="112504"/>
                  </a:cubicBezTo>
                  <a:cubicBezTo>
                    <a:pt x="30716" y="101814"/>
                    <a:pt x="28021" y="87343"/>
                    <a:pt x="28787" y="66224"/>
                  </a:cubicBezTo>
                  <a:cubicBezTo>
                    <a:pt x="28872" y="64139"/>
                    <a:pt x="28900" y="61988"/>
                    <a:pt x="28929" y="59902"/>
                  </a:cubicBezTo>
                  <a:cubicBezTo>
                    <a:pt x="28106" y="60228"/>
                    <a:pt x="27312" y="60619"/>
                    <a:pt x="26490" y="61010"/>
                  </a:cubicBezTo>
                  <a:cubicBezTo>
                    <a:pt x="24561" y="61988"/>
                    <a:pt x="22746" y="60879"/>
                    <a:pt x="20959" y="59380"/>
                  </a:cubicBezTo>
                  <a:cubicBezTo>
                    <a:pt x="19569" y="58272"/>
                    <a:pt x="19541" y="58337"/>
                    <a:pt x="19654" y="61792"/>
                  </a:cubicBezTo>
                  <a:cubicBezTo>
                    <a:pt x="19995" y="71113"/>
                    <a:pt x="17102" y="75936"/>
                    <a:pt x="13131" y="72156"/>
                  </a:cubicBezTo>
                  <a:cubicBezTo>
                    <a:pt x="9274" y="68506"/>
                    <a:pt x="5984" y="62705"/>
                    <a:pt x="3970" y="54166"/>
                  </a:cubicBezTo>
                  <a:cubicBezTo>
                    <a:pt x="992" y="41520"/>
                    <a:pt x="0" y="28158"/>
                    <a:pt x="2524" y="14470"/>
                  </a:cubicBezTo>
                  <a:cubicBezTo>
                    <a:pt x="3148" y="11080"/>
                    <a:pt x="4282" y="7887"/>
                    <a:pt x="5473" y="5279"/>
                  </a:cubicBezTo>
                  <a:cubicBezTo>
                    <a:pt x="6494" y="2933"/>
                    <a:pt x="7998" y="2281"/>
                    <a:pt x="9472" y="3193"/>
                  </a:cubicBezTo>
                  <a:cubicBezTo>
                    <a:pt x="10465" y="3845"/>
                    <a:pt x="11515" y="4627"/>
                    <a:pt x="11543" y="7626"/>
                  </a:cubicBezTo>
                  <a:cubicBezTo>
                    <a:pt x="11543" y="10233"/>
                    <a:pt x="11259" y="12645"/>
                    <a:pt x="10011" y="13688"/>
                  </a:cubicBezTo>
                  <a:cubicBezTo>
                    <a:pt x="9784" y="13883"/>
                    <a:pt x="9529" y="13948"/>
                    <a:pt x="9331" y="14209"/>
                  </a:cubicBezTo>
                  <a:cubicBezTo>
                    <a:pt x="8310" y="15382"/>
                    <a:pt x="8139" y="16686"/>
                    <a:pt x="9104" y="18055"/>
                  </a:cubicBezTo>
                  <a:cubicBezTo>
                    <a:pt x="10352" y="19750"/>
                    <a:pt x="11770" y="21379"/>
                    <a:pt x="13188" y="21770"/>
                  </a:cubicBezTo>
                  <a:cubicBezTo>
                    <a:pt x="15031" y="22227"/>
                    <a:pt x="16932" y="21379"/>
                    <a:pt x="18832" y="21184"/>
                  </a:cubicBezTo>
                  <a:cubicBezTo>
                    <a:pt x="20392" y="20988"/>
                    <a:pt x="21980" y="20532"/>
                    <a:pt x="23540" y="20727"/>
                  </a:cubicBezTo>
                  <a:cubicBezTo>
                    <a:pt x="26263" y="21118"/>
                    <a:pt x="28277" y="25551"/>
                    <a:pt x="28900" y="31939"/>
                  </a:cubicBezTo>
                  <a:cubicBezTo>
                    <a:pt x="29411" y="37023"/>
                    <a:pt x="28362" y="42954"/>
                    <a:pt x="26263" y="45953"/>
                  </a:cubicBezTo>
                  <a:cubicBezTo>
                    <a:pt x="25412" y="47256"/>
                    <a:pt x="24448" y="48039"/>
                    <a:pt x="23540" y="49147"/>
                  </a:cubicBezTo>
                  <a:cubicBezTo>
                    <a:pt x="22916" y="49929"/>
                    <a:pt x="23058" y="50907"/>
                    <a:pt x="23568" y="51558"/>
                  </a:cubicBezTo>
                  <a:cubicBezTo>
                    <a:pt x="24533" y="52601"/>
                    <a:pt x="25639" y="52992"/>
                    <a:pt x="26490" y="51428"/>
                  </a:cubicBezTo>
                  <a:cubicBezTo>
                    <a:pt x="28021" y="48625"/>
                    <a:pt x="29553" y="45757"/>
                    <a:pt x="30829" y="42368"/>
                  </a:cubicBezTo>
                  <a:cubicBezTo>
                    <a:pt x="32843" y="36892"/>
                    <a:pt x="34630" y="30896"/>
                    <a:pt x="36530" y="25225"/>
                  </a:cubicBezTo>
                  <a:cubicBezTo>
                    <a:pt x="36984" y="23921"/>
                    <a:pt x="36813" y="23335"/>
                    <a:pt x="36275" y="22813"/>
                  </a:cubicBezTo>
                  <a:cubicBezTo>
                    <a:pt x="35934" y="22422"/>
                    <a:pt x="35566" y="22096"/>
                    <a:pt x="35197" y="21705"/>
                  </a:cubicBezTo>
                  <a:cubicBezTo>
                    <a:pt x="32871" y="18837"/>
                    <a:pt x="31964" y="13948"/>
                    <a:pt x="32701" y="8017"/>
                  </a:cubicBezTo>
                  <a:cubicBezTo>
                    <a:pt x="33297" y="2933"/>
                    <a:pt x="35367" y="456"/>
                    <a:pt x="37494" y="2216"/>
                  </a:cubicBezTo>
                  <a:cubicBezTo>
                    <a:pt x="38856" y="3324"/>
                    <a:pt x="39394" y="7821"/>
                    <a:pt x="38600" y="11341"/>
                  </a:cubicBezTo>
                  <a:cubicBezTo>
                    <a:pt x="37920" y="14405"/>
                    <a:pt x="37948" y="14731"/>
                    <a:pt x="39451" y="14274"/>
                  </a:cubicBezTo>
                  <a:cubicBezTo>
                    <a:pt x="42032" y="13492"/>
                    <a:pt x="44585" y="12449"/>
                    <a:pt x="47137" y="11276"/>
                  </a:cubicBezTo>
                  <a:cubicBezTo>
                    <a:pt x="51023" y="9516"/>
                    <a:pt x="54937" y="8669"/>
                    <a:pt x="58879" y="10038"/>
                  </a:cubicBezTo>
                  <a:cubicBezTo>
                    <a:pt x="64864" y="12189"/>
                    <a:pt x="69458" y="19815"/>
                    <a:pt x="73429" y="29788"/>
                  </a:cubicBezTo>
                  <a:cubicBezTo>
                    <a:pt x="75329" y="34611"/>
                    <a:pt x="77059" y="39826"/>
                    <a:pt x="78846" y="44845"/>
                  </a:cubicBezTo>
                  <a:cubicBezTo>
                    <a:pt x="80293" y="49016"/>
                    <a:pt x="80434" y="49082"/>
                    <a:pt x="81285" y="44193"/>
                  </a:cubicBezTo>
                  <a:cubicBezTo>
                    <a:pt x="83072" y="33829"/>
                    <a:pt x="85908" y="25225"/>
                    <a:pt x="89482" y="17925"/>
                  </a:cubicBezTo>
                  <a:cubicBezTo>
                    <a:pt x="95126" y="6518"/>
                    <a:pt x="101621" y="0"/>
                    <a:pt x="109279" y="847"/>
                  </a:cubicBezTo>
                  <a:cubicBezTo>
                    <a:pt x="113476" y="1303"/>
                    <a:pt x="116766" y="5866"/>
                    <a:pt x="119602" y="12580"/>
                  </a:cubicBezTo>
                  <a:cubicBezTo>
                    <a:pt x="119801" y="13036"/>
                    <a:pt x="119858" y="13818"/>
                    <a:pt x="120000" y="14405"/>
                  </a:cubicBezTo>
                  <a:cubicBezTo>
                    <a:pt x="119659" y="14665"/>
                    <a:pt x="119319" y="15252"/>
                    <a:pt x="118978" y="15187"/>
                  </a:cubicBezTo>
                  <a:cubicBezTo>
                    <a:pt x="117589" y="14796"/>
                    <a:pt x="116114" y="14861"/>
                    <a:pt x="114809" y="13688"/>
                  </a:cubicBezTo>
                  <a:cubicBezTo>
                    <a:pt x="110952" y="10233"/>
                    <a:pt x="107151" y="8734"/>
                    <a:pt x="103096" y="11797"/>
                  </a:cubicBezTo>
                  <a:cubicBezTo>
                    <a:pt x="98529" y="15252"/>
                    <a:pt x="94814" y="21379"/>
                    <a:pt x="91779" y="29722"/>
                  </a:cubicBezTo>
                  <a:cubicBezTo>
                    <a:pt x="87638" y="41129"/>
                    <a:pt x="85710" y="54492"/>
                    <a:pt x="85341" y="69158"/>
                  </a:cubicBezTo>
                  <a:cubicBezTo>
                    <a:pt x="85228" y="73720"/>
                    <a:pt x="85256" y="74633"/>
                    <a:pt x="87440" y="74633"/>
                  </a:cubicBezTo>
                  <a:cubicBezTo>
                    <a:pt x="90333" y="74633"/>
                    <a:pt x="92517" y="78870"/>
                    <a:pt x="93311" y="85192"/>
                  </a:cubicBezTo>
                  <a:cubicBezTo>
                    <a:pt x="93821" y="89364"/>
                    <a:pt x="93367" y="92884"/>
                    <a:pt x="91836" y="94383"/>
                  </a:cubicBezTo>
                  <a:cubicBezTo>
                    <a:pt x="91155" y="95100"/>
                    <a:pt x="90077" y="95230"/>
                    <a:pt x="89454" y="94448"/>
                  </a:cubicBezTo>
                  <a:cubicBezTo>
                    <a:pt x="88943" y="93796"/>
                    <a:pt x="88773" y="91515"/>
                    <a:pt x="88546" y="89820"/>
                  </a:cubicBezTo>
                  <a:cubicBezTo>
                    <a:pt x="88461" y="89234"/>
                    <a:pt x="88574" y="88386"/>
                    <a:pt x="88716" y="87734"/>
                  </a:cubicBezTo>
                  <a:cubicBezTo>
                    <a:pt x="89283" y="85388"/>
                    <a:pt x="89085" y="83563"/>
                    <a:pt x="87979" y="82520"/>
                  </a:cubicBezTo>
                  <a:cubicBezTo>
                    <a:pt x="86986" y="81673"/>
                    <a:pt x="85965" y="82650"/>
                    <a:pt x="85398" y="85062"/>
                  </a:cubicBezTo>
                  <a:cubicBezTo>
                    <a:pt x="85228" y="85844"/>
                    <a:pt x="85114" y="86757"/>
                    <a:pt x="85001" y="87604"/>
                  </a:cubicBezTo>
                  <a:cubicBezTo>
                    <a:pt x="84490" y="91841"/>
                    <a:pt x="84490" y="91841"/>
                    <a:pt x="82533" y="91319"/>
                  </a:cubicBezTo>
                  <a:cubicBezTo>
                    <a:pt x="82221" y="91189"/>
                    <a:pt x="81909" y="91059"/>
                    <a:pt x="81597" y="90994"/>
                  </a:cubicBezTo>
                  <a:cubicBezTo>
                    <a:pt x="79839" y="90863"/>
                    <a:pt x="78676" y="89690"/>
                    <a:pt x="78080" y="85062"/>
                  </a:cubicBezTo>
                  <a:cubicBezTo>
                    <a:pt x="77315" y="79261"/>
                    <a:pt x="75329" y="75936"/>
                    <a:pt x="72606" y="75415"/>
                  </a:cubicBezTo>
                  <a:cubicBezTo>
                    <a:pt x="71302" y="75154"/>
                    <a:pt x="71075" y="76197"/>
                    <a:pt x="71302" y="79196"/>
                  </a:cubicBezTo>
                  <a:cubicBezTo>
                    <a:pt x="71472" y="81347"/>
                    <a:pt x="71614" y="84019"/>
                    <a:pt x="71217" y="85844"/>
                  </a:cubicBezTo>
                  <a:cubicBezTo>
                    <a:pt x="70224" y="90472"/>
                    <a:pt x="67501" y="90016"/>
                    <a:pt x="66225" y="85323"/>
                  </a:cubicBezTo>
                  <a:cubicBezTo>
                    <a:pt x="64977" y="80760"/>
                    <a:pt x="65629" y="72286"/>
                    <a:pt x="67700" y="69809"/>
                  </a:cubicBezTo>
                  <a:cubicBezTo>
                    <a:pt x="69487" y="67658"/>
                    <a:pt x="71500" y="66355"/>
                    <a:pt x="73486" y="65442"/>
                  </a:cubicBezTo>
                  <a:cubicBezTo>
                    <a:pt x="75102" y="64725"/>
                    <a:pt x="76549" y="66550"/>
                    <a:pt x="77655" y="69483"/>
                  </a:cubicBezTo>
                  <a:cubicBezTo>
                    <a:pt x="77797" y="69809"/>
                    <a:pt x="78052" y="69809"/>
                    <a:pt x="78251" y="69940"/>
                  </a:cubicBezTo>
                  <a:cubicBezTo>
                    <a:pt x="78307" y="69483"/>
                    <a:pt x="78449" y="68897"/>
                    <a:pt x="78364" y="68441"/>
                  </a:cubicBezTo>
                  <a:cubicBezTo>
                    <a:pt x="77882" y="65638"/>
                    <a:pt x="77456" y="62705"/>
                    <a:pt x="76861" y="59967"/>
                  </a:cubicBezTo>
                  <a:cubicBezTo>
                    <a:pt x="74847" y="50907"/>
                    <a:pt x="72039" y="43411"/>
                    <a:pt x="68125" y="38457"/>
                  </a:cubicBezTo>
                  <a:cubicBezTo>
                    <a:pt x="67331" y="37414"/>
                    <a:pt x="66395" y="36632"/>
                    <a:pt x="65488" y="36371"/>
                  </a:cubicBezTo>
                  <a:cubicBezTo>
                    <a:pt x="64807" y="36175"/>
                    <a:pt x="63928" y="36827"/>
                    <a:pt x="64552" y="39239"/>
                  </a:cubicBezTo>
                  <a:cubicBezTo>
                    <a:pt x="65232" y="41912"/>
                    <a:pt x="65005" y="44128"/>
                    <a:pt x="64069" y="46083"/>
                  </a:cubicBezTo>
                  <a:cubicBezTo>
                    <a:pt x="63134" y="47973"/>
                    <a:pt x="61999" y="48886"/>
                    <a:pt x="60808" y="47778"/>
                  </a:cubicBezTo>
                  <a:cubicBezTo>
                    <a:pt x="59560" y="46539"/>
                    <a:pt x="58851" y="44258"/>
                    <a:pt x="58794" y="40999"/>
                  </a:cubicBezTo>
                  <a:cubicBezTo>
                    <a:pt x="58709" y="35393"/>
                    <a:pt x="59985" y="30961"/>
                    <a:pt x="62283" y="28614"/>
                  </a:cubicBezTo>
                  <a:cubicBezTo>
                    <a:pt x="63048" y="27897"/>
                    <a:pt x="63757" y="26920"/>
                    <a:pt x="64495" y="26072"/>
                  </a:cubicBezTo>
                  <a:cubicBezTo>
                    <a:pt x="63729" y="24964"/>
                    <a:pt x="63020" y="23595"/>
                    <a:pt x="62198" y="22813"/>
                  </a:cubicBezTo>
                  <a:cubicBezTo>
                    <a:pt x="59617" y="20206"/>
                    <a:pt x="56894" y="19293"/>
                    <a:pt x="54114" y="19424"/>
                  </a:cubicBezTo>
                  <a:close/>
                  <a:moveTo>
                    <a:pt x="55306" y="76262"/>
                  </a:moveTo>
                  <a:cubicBezTo>
                    <a:pt x="54909" y="74698"/>
                    <a:pt x="54738" y="73460"/>
                    <a:pt x="54398" y="72547"/>
                  </a:cubicBezTo>
                  <a:cubicBezTo>
                    <a:pt x="53292" y="69679"/>
                    <a:pt x="52129" y="67072"/>
                    <a:pt x="51023" y="64269"/>
                  </a:cubicBezTo>
                  <a:cubicBezTo>
                    <a:pt x="49463" y="60293"/>
                    <a:pt x="47931" y="56186"/>
                    <a:pt x="46400" y="52145"/>
                  </a:cubicBezTo>
                  <a:cubicBezTo>
                    <a:pt x="46201" y="51624"/>
                    <a:pt x="45974" y="51167"/>
                    <a:pt x="45776" y="50711"/>
                  </a:cubicBezTo>
                  <a:cubicBezTo>
                    <a:pt x="45748" y="51428"/>
                    <a:pt x="45634" y="52145"/>
                    <a:pt x="45691" y="52797"/>
                  </a:cubicBezTo>
                  <a:cubicBezTo>
                    <a:pt x="46627" y="62639"/>
                    <a:pt x="48726" y="70917"/>
                    <a:pt x="52356" y="76784"/>
                  </a:cubicBezTo>
                  <a:cubicBezTo>
                    <a:pt x="52838" y="77566"/>
                    <a:pt x="53490" y="78153"/>
                    <a:pt x="54058" y="78153"/>
                  </a:cubicBezTo>
                  <a:cubicBezTo>
                    <a:pt x="54455" y="78153"/>
                    <a:pt x="54852" y="76979"/>
                    <a:pt x="55306" y="76262"/>
                  </a:cubicBezTo>
                  <a:close/>
                  <a:moveTo>
                    <a:pt x="15202" y="49603"/>
                  </a:moveTo>
                  <a:cubicBezTo>
                    <a:pt x="15400" y="49342"/>
                    <a:pt x="15911" y="48690"/>
                    <a:pt x="16450" y="48039"/>
                  </a:cubicBezTo>
                  <a:cubicBezTo>
                    <a:pt x="16109" y="46931"/>
                    <a:pt x="15911" y="45497"/>
                    <a:pt x="15457" y="44780"/>
                  </a:cubicBezTo>
                  <a:cubicBezTo>
                    <a:pt x="13925" y="42368"/>
                    <a:pt x="12280" y="40152"/>
                    <a:pt x="10692" y="37870"/>
                  </a:cubicBezTo>
                  <a:cubicBezTo>
                    <a:pt x="8622" y="34807"/>
                    <a:pt x="6721" y="31417"/>
                    <a:pt x="5615" y="26072"/>
                  </a:cubicBezTo>
                  <a:cubicBezTo>
                    <a:pt x="5502" y="25551"/>
                    <a:pt x="5275" y="25095"/>
                    <a:pt x="5076" y="24638"/>
                  </a:cubicBezTo>
                  <a:cubicBezTo>
                    <a:pt x="5048" y="25420"/>
                    <a:pt x="4906" y="26333"/>
                    <a:pt x="5020" y="27050"/>
                  </a:cubicBezTo>
                  <a:cubicBezTo>
                    <a:pt x="6097" y="33699"/>
                    <a:pt x="7629" y="39760"/>
                    <a:pt x="9926" y="44649"/>
                  </a:cubicBezTo>
                  <a:cubicBezTo>
                    <a:pt x="11288" y="47582"/>
                    <a:pt x="12876" y="49342"/>
                    <a:pt x="15202" y="49603"/>
                  </a:cubicBezTo>
                </a:path>
              </a:pathLst>
            </a:custGeom>
            <a:grpFill/>
            <a:ln>
              <a:noFill/>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sp>
          <p:nvSpPr>
            <p:cNvPr id="64" name="Google Shape;64;p13"/>
            <p:cNvSpPr/>
            <p:nvPr/>
          </p:nvSpPr>
          <p:spPr>
            <a:xfrm>
              <a:off x="2593975" y="571500"/>
              <a:ext cx="420600" cy="482700"/>
            </a:xfrm>
            <a:custGeom>
              <a:avLst/>
              <a:gdLst/>
              <a:ahLst/>
              <a:cxnLst/>
              <a:rect l="l" t="t" r="r" b="b"/>
              <a:pathLst>
                <a:path w="120000" h="120000" extrusionOk="0">
                  <a:moveTo>
                    <a:pt x="55495" y="15764"/>
                  </a:moveTo>
                  <a:cubicBezTo>
                    <a:pt x="64985" y="16543"/>
                    <a:pt x="74888" y="17442"/>
                    <a:pt x="84790" y="18161"/>
                  </a:cubicBezTo>
                  <a:cubicBezTo>
                    <a:pt x="88160" y="18341"/>
                    <a:pt x="91667" y="18281"/>
                    <a:pt x="95037" y="17802"/>
                  </a:cubicBezTo>
                  <a:cubicBezTo>
                    <a:pt x="97375" y="17502"/>
                    <a:pt x="99851" y="16603"/>
                    <a:pt x="101707" y="15344"/>
                  </a:cubicBezTo>
                  <a:cubicBezTo>
                    <a:pt x="104595" y="13426"/>
                    <a:pt x="104389" y="11628"/>
                    <a:pt x="101020" y="10129"/>
                  </a:cubicBezTo>
                  <a:cubicBezTo>
                    <a:pt x="98063" y="8871"/>
                    <a:pt x="97444" y="6893"/>
                    <a:pt x="97512" y="4435"/>
                  </a:cubicBezTo>
                  <a:cubicBezTo>
                    <a:pt x="97581" y="1318"/>
                    <a:pt x="98613" y="359"/>
                    <a:pt x="102257" y="239"/>
                  </a:cubicBezTo>
                  <a:cubicBezTo>
                    <a:pt x="109891" y="0"/>
                    <a:pt x="115117" y="3296"/>
                    <a:pt x="117318" y="10069"/>
                  </a:cubicBezTo>
                  <a:cubicBezTo>
                    <a:pt x="120000" y="18461"/>
                    <a:pt x="117799" y="26433"/>
                    <a:pt x="113123" y="33626"/>
                  </a:cubicBezTo>
                  <a:cubicBezTo>
                    <a:pt x="109959" y="38481"/>
                    <a:pt x="105627" y="42917"/>
                    <a:pt x="101020" y="46813"/>
                  </a:cubicBezTo>
                  <a:cubicBezTo>
                    <a:pt x="89879" y="56103"/>
                    <a:pt x="76813" y="62937"/>
                    <a:pt x="62166" y="67432"/>
                  </a:cubicBezTo>
                  <a:cubicBezTo>
                    <a:pt x="54257" y="69830"/>
                    <a:pt x="46212" y="70609"/>
                    <a:pt x="38097" y="67912"/>
                  </a:cubicBezTo>
                  <a:cubicBezTo>
                    <a:pt x="31908" y="65814"/>
                    <a:pt x="29088" y="61558"/>
                    <a:pt x="28951" y="55864"/>
                  </a:cubicBezTo>
                  <a:cubicBezTo>
                    <a:pt x="28951" y="52387"/>
                    <a:pt x="31908" y="51068"/>
                    <a:pt x="33971" y="48971"/>
                  </a:cubicBezTo>
                  <a:cubicBezTo>
                    <a:pt x="34590" y="48311"/>
                    <a:pt x="34865" y="47352"/>
                    <a:pt x="35346" y="46573"/>
                  </a:cubicBezTo>
                  <a:cubicBezTo>
                    <a:pt x="34452" y="46393"/>
                    <a:pt x="33421" y="46033"/>
                    <a:pt x="32595" y="46153"/>
                  </a:cubicBezTo>
                  <a:cubicBezTo>
                    <a:pt x="27369" y="46933"/>
                    <a:pt x="22624" y="48491"/>
                    <a:pt x="19530" y="52567"/>
                  </a:cubicBezTo>
                  <a:cubicBezTo>
                    <a:pt x="14303" y="59400"/>
                    <a:pt x="15197" y="68631"/>
                    <a:pt x="21799" y="74625"/>
                  </a:cubicBezTo>
                  <a:cubicBezTo>
                    <a:pt x="30876" y="82897"/>
                    <a:pt x="43392" y="84395"/>
                    <a:pt x="54670" y="78461"/>
                  </a:cubicBezTo>
                  <a:cubicBezTo>
                    <a:pt x="56252" y="77622"/>
                    <a:pt x="57765" y="76423"/>
                    <a:pt x="58727" y="75044"/>
                  </a:cubicBezTo>
                  <a:cubicBezTo>
                    <a:pt x="61684" y="70609"/>
                    <a:pt x="66292" y="68151"/>
                    <a:pt x="71587" y="66473"/>
                  </a:cubicBezTo>
                  <a:cubicBezTo>
                    <a:pt x="74544" y="65514"/>
                    <a:pt x="75025" y="65874"/>
                    <a:pt x="74475" y="68511"/>
                  </a:cubicBezTo>
                  <a:cubicBezTo>
                    <a:pt x="72550" y="77802"/>
                    <a:pt x="62578" y="88591"/>
                    <a:pt x="48481" y="89190"/>
                  </a:cubicBezTo>
                  <a:cubicBezTo>
                    <a:pt x="43117" y="89430"/>
                    <a:pt x="37753" y="89730"/>
                    <a:pt x="32458" y="90269"/>
                  </a:cubicBezTo>
                  <a:cubicBezTo>
                    <a:pt x="25925" y="90929"/>
                    <a:pt x="20286" y="92967"/>
                    <a:pt x="17467" y="98781"/>
                  </a:cubicBezTo>
                  <a:cubicBezTo>
                    <a:pt x="15885" y="102017"/>
                    <a:pt x="16916" y="106093"/>
                    <a:pt x="19873" y="108311"/>
                  </a:cubicBezTo>
                  <a:cubicBezTo>
                    <a:pt x="21799" y="109810"/>
                    <a:pt x="23381" y="109450"/>
                    <a:pt x="24068" y="107352"/>
                  </a:cubicBezTo>
                  <a:cubicBezTo>
                    <a:pt x="24206" y="107052"/>
                    <a:pt x="24137" y="106693"/>
                    <a:pt x="24206" y="106393"/>
                  </a:cubicBezTo>
                  <a:cubicBezTo>
                    <a:pt x="25169" y="102377"/>
                    <a:pt x="27644" y="100399"/>
                    <a:pt x="31289" y="100699"/>
                  </a:cubicBezTo>
                  <a:cubicBezTo>
                    <a:pt x="34796" y="100999"/>
                    <a:pt x="38166" y="104175"/>
                    <a:pt x="38303" y="107532"/>
                  </a:cubicBezTo>
                  <a:cubicBezTo>
                    <a:pt x="38510" y="111488"/>
                    <a:pt x="36859" y="114785"/>
                    <a:pt x="33008" y="116943"/>
                  </a:cubicBezTo>
                  <a:cubicBezTo>
                    <a:pt x="28538" y="119400"/>
                    <a:pt x="23587" y="120000"/>
                    <a:pt x="18842" y="117662"/>
                  </a:cubicBezTo>
                  <a:cubicBezTo>
                    <a:pt x="5295" y="110829"/>
                    <a:pt x="5157" y="97282"/>
                    <a:pt x="13684" y="89610"/>
                  </a:cubicBezTo>
                  <a:cubicBezTo>
                    <a:pt x="15266" y="88231"/>
                    <a:pt x="18085" y="86913"/>
                    <a:pt x="18154" y="85474"/>
                  </a:cubicBezTo>
                  <a:cubicBezTo>
                    <a:pt x="18223" y="84035"/>
                    <a:pt x="15472" y="82537"/>
                    <a:pt x="14028" y="80979"/>
                  </a:cubicBezTo>
                  <a:cubicBezTo>
                    <a:pt x="9214" y="75944"/>
                    <a:pt x="6945" y="69950"/>
                    <a:pt x="6120" y="63596"/>
                  </a:cubicBezTo>
                  <a:cubicBezTo>
                    <a:pt x="5432" y="58141"/>
                    <a:pt x="5157" y="52627"/>
                    <a:pt x="5088" y="47172"/>
                  </a:cubicBezTo>
                  <a:cubicBezTo>
                    <a:pt x="5020" y="42617"/>
                    <a:pt x="5020" y="38241"/>
                    <a:pt x="1856" y="34285"/>
                  </a:cubicBezTo>
                  <a:cubicBezTo>
                    <a:pt x="618" y="32667"/>
                    <a:pt x="0" y="30629"/>
                    <a:pt x="1650" y="28651"/>
                  </a:cubicBezTo>
                  <a:cubicBezTo>
                    <a:pt x="3232" y="26673"/>
                    <a:pt x="5088" y="26433"/>
                    <a:pt x="6395" y="28651"/>
                  </a:cubicBezTo>
                  <a:cubicBezTo>
                    <a:pt x="8458" y="32367"/>
                    <a:pt x="10040" y="36263"/>
                    <a:pt x="11690" y="40159"/>
                  </a:cubicBezTo>
                  <a:cubicBezTo>
                    <a:pt x="12446" y="41838"/>
                    <a:pt x="12859" y="43636"/>
                    <a:pt x="13409" y="45374"/>
                  </a:cubicBezTo>
                  <a:cubicBezTo>
                    <a:pt x="15128" y="44355"/>
                    <a:pt x="16710" y="43156"/>
                    <a:pt x="18498" y="42317"/>
                  </a:cubicBezTo>
                  <a:cubicBezTo>
                    <a:pt x="22487" y="40399"/>
                    <a:pt x="26613" y="38721"/>
                    <a:pt x="30670" y="36863"/>
                  </a:cubicBezTo>
                  <a:cubicBezTo>
                    <a:pt x="31770" y="36323"/>
                    <a:pt x="32733" y="35664"/>
                    <a:pt x="33765" y="35064"/>
                  </a:cubicBezTo>
                  <a:cubicBezTo>
                    <a:pt x="32871" y="34525"/>
                    <a:pt x="32045" y="33866"/>
                    <a:pt x="31151" y="33386"/>
                  </a:cubicBezTo>
                  <a:cubicBezTo>
                    <a:pt x="25787" y="30629"/>
                    <a:pt x="25581" y="27152"/>
                    <a:pt x="27851" y="23196"/>
                  </a:cubicBezTo>
                  <a:cubicBezTo>
                    <a:pt x="28676" y="21698"/>
                    <a:pt x="30601" y="20499"/>
                    <a:pt x="32389" y="19600"/>
                  </a:cubicBezTo>
                  <a:cubicBezTo>
                    <a:pt x="39404" y="16123"/>
                    <a:pt x="47174" y="15524"/>
                    <a:pt x="55495" y="15764"/>
                  </a:cubicBezTo>
                  <a:close/>
                  <a:moveTo>
                    <a:pt x="57765" y="41898"/>
                  </a:moveTo>
                  <a:cubicBezTo>
                    <a:pt x="69111" y="41718"/>
                    <a:pt x="78808" y="39680"/>
                    <a:pt x="88091" y="35904"/>
                  </a:cubicBezTo>
                  <a:cubicBezTo>
                    <a:pt x="91667" y="34465"/>
                    <a:pt x="94624" y="31708"/>
                    <a:pt x="98957" y="31828"/>
                  </a:cubicBezTo>
                  <a:cubicBezTo>
                    <a:pt x="99507" y="31828"/>
                    <a:pt x="100194" y="31108"/>
                    <a:pt x="100607" y="30629"/>
                  </a:cubicBezTo>
                  <a:cubicBezTo>
                    <a:pt x="101020" y="30089"/>
                    <a:pt x="101157" y="29430"/>
                    <a:pt x="101432" y="28831"/>
                  </a:cubicBezTo>
                  <a:cubicBezTo>
                    <a:pt x="100813" y="28891"/>
                    <a:pt x="100057" y="28831"/>
                    <a:pt x="99438" y="29070"/>
                  </a:cubicBezTo>
                  <a:cubicBezTo>
                    <a:pt x="91186" y="32667"/>
                    <a:pt x="82315" y="34525"/>
                    <a:pt x="73169" y="35604"/>
                  </a:cubicBezTo>
                  <a:cubicBezTo>
                    <a:pt x="66223" y="36443"/>
                    <a:pt x="59209" y="37102"/>
                    <a:pt x="52194" y="37942"/>
                  </a:cubicBezTo>
                  <a:cubicBezTo>
                    <a:pt x="51300" y="38001"/>
                    <a:pt x="50544" y="38901"/>
                    <a:pt x="49787" y="39440"/>
                  </a:cubicBezTo>
                  <a:cubicBezTo>
                    <a:pt x="50544" y="40099"/>
                    <a:pt x="51163" y="41178"/>
                    <a:pt x="52057" y="41358"/>
                  </a:cubicBezTo>
                  <a:cubicBezTo>
                    <a:pt x="54257" y="41778"/>
                    <a:pt x="56595" y="41838"/>
                    <a:pt x="57765" y="41898"/>
                  </a:cubicBezTo>
                </a:path>
              </a:pathLst>
            </a:custGeom>
            <a:grpFill/>
            <a:ln>
              <a:noFill/>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sp>
          <p:nvSpPr>
            <p:cNvPr id="65" name="Google Shape;65;p13"/>
            <p:cNvSpPr/>
            <p:nvPr/>
          </p:nvSpPr>
          <p:spPr>
            <a:xfrm>
              <a:off x="2222500" y="906463"/>
              <a:ext cx="411300" cy="387300"/>
            </a:xfrm>
            <a:custGeom>
              <a:avLst/>
              <a:gdLst/>
              <a:ahLst/>
              <a:cxnLst/>
              <a:rect l="l" t="t" r="r" b="b"/>
              <a:pathLst>
                <a:path w="120000" h="120000" extrusionOk="0">
                  <a:moveTo>
                    <a:pt x="112697" y="50789"/>
                  </a:moveTo>
                  <a:cubicBezTo>
                    <a:pt x="112908" y="57203"/>
                    <a:pt x="111503" y="64437"/>
                    <a:pt x="108624" y="71373"/>
                  </a:cubicBezTo>
                  <a:cubicBezTo>
                    <a:pt x="107641" y="73760"/>
                    <a:pt x="106869" y="75251"/>
                    <a:pt x="110520" y="75922"/>
                  </a:cubicBezTo>
                  <a:cubicBezTo>
                    <a:pt x="117542" y="77190"/>
                    <a:pt x="120000" y="81740"/>
                    <a:pt x="117612" y="88974"/>
                  </a:cubicBezTo>
                  <a:cubicBezTo>
                    <a:pt x="116559" y="92181"/>
                    <a:pt x="114803" y="95612"/>
                    <a:pt x="112486" y="97775"/>
                  </a:cubicBezTo>
                  <a:cubicBezTo>
                    <a:pt x="95705" y="113287"/>
                    <a:pt x="76606" y="120000"/>
                    <a:pt x="54558" y="113884"/>
                  </a:cubicBezTo>
                  <a:cubicBezTo>
                    <a:pt x="44025" y="111050"/>
                    <a:pt x="37495" y="99490"/>
                    <a:pt x="40374" y="89720"/>
                  </a:cubicBezTo>
                  <a:cubicBezTo>
                    <a:pt x="41568" y="85692"/>
                    <a:pt x="43534" y="83903"/>
                    <a:pt x="46974" y="83679"/>
                  </a:cubicBezTo>
                  <a:cubicBezTo>
                    <a:pt x="49643" y="83530"/>
                    <a:pt x="51889" y="84425"/>
                    <a:pt x="53294" y="87184"/>
                  </a:cubicBezTo>
                  <a:cubicBezTo>
                    <a:pt x="54628" y="89869"/>
                    <a:pt x="53715" y="91883"/>
                    <a:pt x="52030" y="93896"/>
                  </a:cubicBezTo>
                  <a:cubicBezTo>
                    <a:pt x="51187" y="94866"/>
                    <a:pt x="50696" y="96134"/>
                    <a:pt x="50064" y="97252"/>
                  </a:cubicBezTo>
                  <a:cubicBezTo>
                    <a:pt x="51468" y="97849"/>
                    <a:pt x="52873" y="98968"/>
                    <a:pt x="54277" y="98968"/>
                  </a:cubicBezTo>
                  <a:cubicBezTo>
                    <a:pt x="55962" y="98968"/>
                    <a:pt x="57717" y="98222"/>
                    <a:pt x="59192" y="97327"/>
                  </a:cubicBezTo>
                  <a:cubicBezTo>
                    <a:pt x="64248" y="94195"/>
                    <a:pt x="66846" y="89123"/>
                    <a:pt x="68180" y="83380"/>
                  </a:cubicBezTo>
                  <a:cubicBezTo>
                    <a:pt x="69444" y="77936"/>
                    <a:pt x="70356" y="72417"/>
                    <a:pt x="71620" y="66973"/>
                  </a:cubicBezTo>
                  <a:cubicBezTo>
                    <a:pt x="72674" y="62349"/>
                    <a:pt x="74499" y="58023"/>
                    <a:pt x="77799" y="54518"/>
                  </a:cubicBezTo>
                  <a:cubicBezTo>
                    <a:pt x="82925" y="48999"/>
                    <a:pt x="92685" y="47955"/>
                    <a:pt x="97109" y="57949"/>
                  </a:cubicBezTo>
                  <a:cubicBezTo>
                    <a:pt x="97952" y="59888"/>
                    <a:pt x="98935" y="61827"/>
                    <a:pt x="99918" y="63766"/>
                  </a:cubicBezTo>
                  <a:cubicBezTo>
                    <a:pt x="100971" y="61379"/>
                    <a:pt x="102305" y="59067"/>
                    <a:pt x="102937" y="56606"/>
                  </a:cubicBezTo>
                  <a:cubicBezTo>
                    <a:pt x="104903" y="49446"/>
                    <a:pt x="104692" y="42287"/>
                    <a:pt x="102516" y="35201"/>
                  </a:cubicBezTo>
                  <a:cubicBezTo>
                    <a:pt x="97952" y="19987"/>
                    <a:pt x="86296" y="13946"/>
                    <a:pt x="74078" y="13797"/>
                  </a:cubicBezTo>
                  <a:cubicBezTo>
                    <a:pt x="62984" y="13648"/>
                    <a:pt x="53364" y="28340"/>
                    <a:pt x="56734" y="39602"/>
                  </a:cubicBezTo>
                  <a:cubicBezTo>
                    <a:pt x="57858" y="43331"/>
                    <a:pt x="59332" y="44077"/>
                    <a:pt x="62071" y="41243"/>
                  </a:cubicBezTo>
                  <a:cubicBezTo>
                    <a:pt x="65231" y="38036"/>
                    <a:pt x="68039" y="34232"/>
                    <a:pt x="70567" y="30354"/>
                  </a:cubicBezTo>
                  <a:cubicBezTo>
                    <a:pt x="72533" y="27296"/>
                    <a:pt x="73797" y="23791"/>
                    <a:pt x="75412" y="20435"/>
                  </a:cubicBezTo>
                  <a:cubicBezTo>
                    <a:pt x="76325" y="18421"/>
                    <a:pt x="77659" y="17526"/>
                    <a:pt x="79976" y="17750"/>
                  </a:cubicBezTo>
                  <a:cubicBezTo>
                    <a:pt x="87911" y="18272"/>
                    <a:pt x="88753" y="19465"/>
                    <a:pt x="85804" y="27371"/>
                  </a:cubicBezTo>
                  <a:cubicBezTo>
                    <a:pt x="80748" y="40870"/>
                    <a:pt x="71831" y="51236"/>
                    <a:pt x="61158" y="59813"/>
                  </a:cubicBezTo>
                  <a:cubicBezTo>
                    <a:pt x="54488" y="65183"/>
                    <a:pt x="47396" y="70031"/>
                    <a:pt x="40093" y="74356"/>
                  </a:cubicBezTo>
                  <a:cubicBezTo>
                    <a:pt x="33914" y="78085"/>
                    <a:pt x="31176" y="83082"/>
                    <a:pt x="31316" y="90466"/>
                  </a:cubicBezTo>
                  <a:cubicBezTo>
                    <a:pt x="31456" y="95388"/>
                    <a:pt x="30965" y="100385"/>
                    <a:pt x="31035" y="105307"/>
                  </a:cubicBezTo>
                  <a:cubicBezTo>
                    <a:pt x="31035" y="106575"/>
                    <a:pt x="31808" y="107917"/>
                    <a:pt x="32510" y="109036"/>
                  </a:cubicBezTo>
                  <a:cubicBezTo>
                    <a:pt x="33282" y="110379"/>
                    <a:pt x="34125" y="111572"/>
                    <a:pt x="32650" y="112840"/>
                  </a:cubicBezTo>
                  <a:cubicBezTo>
                    <a:pt x="31035" y="114182"/>
                    <a:pt x="28858" y="115301"/>
                    <a:pt x="27454" y="113362"/>
                  </a:cubicBezTo>
                  <a:cubicBezTo>
                    <a:pt x="24645" y="109633"/>
                    <a:pt x="20081" y="107246"/>
                    <a:pt x="20152" y="101205"/>
                  </a:cubicBezTo>
                  <a:cubicBezTo>
                    <a:pt x="20222" y="98893"/>
                    <a:pt x="18186" y="96357"/>
                    <a:pt x="16711" y="94195"/>
                  </a:cubicBezTo>
                  <a:cubicBezTo>
                    <a:pt x="12358" y="87781"/>
                    <a:pt x="11445" y="80845"/>
                    <a:pt x="14183" y="73610"/>
                  </a:cubicBezTo>
                  <a:cubicBezTo>
                    <a:pt x="16781" y="66749"/>
                    <a:pt x="19730" y="59962"/>
                    <a:pt x="22609" y="53175"/>
                  </a:cubicBezTo>
                  <a:cubicBezTo>
                    <a:pt x="22750" y="52728"/>
                    <a:pt x="23452" y="52280"/>
                    <a:pt x="23943" y="52280"/>
                  </a:cubicBezTo>
                  <a:cubicBezTo>
                    <a:pt x="24224" y="52280"/>
                    <a:pt x="24786" y="53026"/>
                    <a:pt x="24856" y="53474"/>
                  </a:cubicBezTo>
                  <a:cubicBezTo>
                    <a:pt x="25207" y="56904"/>
                    <a:pt x="26541" y="60186"/>
                    <a:pt x="29842" y="60186"/>
                  </a:cubicBezTo>
                  <a:cubicBezTo>
                    <a:pt x="33984" y="60111"/>
                    <a:pt x="38338" y="59216"/>
                    <a:pt x="42129" y="57501"/>
                  </a:cubicBezTo>
                  <a:cubicBezTo>
                    <a:pt x="44868" y="56308"/>
                    <a:pt x="45359" y="51684"/>
                    <a:pt x="43815" y="48701"/>
                  </a:cubicBezTo>
                  <a:cubicBezTo>
                    <a:pt x="42832" y="46911"/>
                    <a:pt x="41568" y="45195"/>
                    <a:pt x="40093" y="43927"/>
                  </a:cubicBezTo>
                  <a:cubicBezTo>
                    <a:pt x="33633" y="38259"/>
                    <a:pt x="20643" y="37663"/>
                    <a:pt x="13551" y="42585"/>
                  </a:cubicBezTo>
                  <a:cubicBezTo>
                    <a:pt x="11023" y="44375"/>
                    <a:pt x="10953" y="44822"/>
                    <a:pt x="13341" y="47060"/>
                  </a:cubicBezTo>
                  <a:cubicBezTo>
                    <a:pt x="17343" y="50938"/>
                    <a:pt x="17483" y="57277"/>
                    <a:pt x="13622" y="61081"/>
                  </a:cubicBezTo>
                  <a:cubicBezTo>
                    <a:pt x="10953" y="63617"/>
                    <a:pt x="4915" y="62498"/>
                    <a:pt x="2878" y="58993"/>
                  </a:cubicBezTo>
                  <a:cubicBezTo>
                    <a:pt x="0" y="54070"/>
                    <a:pt x="772" y="46314"/>
                    <a:pt x="4915" y="41019"/>
                  </a:cubicBezTo>
                  <a:cubicBezTo>
                    <a:pt x="10181" y="34381"/>
                    <a:pt x="16711" y="30354"/>
                    <a:pt x="25137" y="30428"/>
                  </a:cubicBezTo>
                  <a:cubicBezTo>
                    <a:pt x="30895" y="30428"/>
                    <a:pt x="36512" y="31025"/>
                    <a:pt x="41708" y="33486"/>
                  </a:cubicBezTo>
                  <a:cubicBezTo>
                    <a:pt x="44306" y="34679"/>
                    <a:pt x="45570" y="34679"/>
                    <a:pt x="46062" y="31323"/>
                  </a:cubicBezTo>
                  <a:cubicBezTo>
                    <a:pt x="46342" y="28862"/>
                    <a:pt x="47255" y="26476"/>
                    <a:pt x="48028" y="24164"/>
                  </a:cubicBezTo>
                  <a:cubicBezTo>
                    <a:pt x="53645" y="8353"/>
                    <a:pt x="63545" y="0"/>
                    <a:pt x="83838" y="4101"/>
                  </a:cubicBezTo>
                  <a:cubicBezTo>
                    <a:pt x="93458" y="6041"/>
                    <a:pt x="100760" y="12156"/>
                    <a:pt x="105886" y="21106"/>
                  </a:cubicBezTo>
                  <a:cubicBezTo>
                    <a:pt x="110871" y="29906"/>
                    <a:pt x="112837" y="39453"/>
                    <a:pt x="112697" y="50789"/>
                  </a:cubicBezTo>
                  <a:close/>
                  <a:moveTo>
                    <a:pt x="63686" y="106799"/>
                  </a:moveTo>
                  <a:cubicBezTo>
                    <a:pt x="75201" y="106799"/>
                    <a:pt x="88332" y="97402"/>
                    <a:pt x="92896" y="85543"/>
                  </a:cubicBezTo>
                  <a:cubicBezTo>
                    <a:pt x="93879" y="83008"/>
                    <a:pt x="96196" y="79204"/>
                    <a:pt x="93598" y="77712"/>
                  </a:cubicBezTo>
                  <a:cubicBezTo>
                    <a:pt x="91070" y="76295"/>
                    <a:pt x="88402" y="79651"/>
                    <a:pt x="86787" y="82187"/>
                  </a:cubicBezTo>
                  <a:cubicBezTo>
                    <a:pt x="84681" y="85692"/>
                    <a:pt x="82925" y="89422"/>
                    <a:pt x="80959" y="92927"/>
                  </a:cubicBezTo>
                  <a:cubicBezTo>
                    <a:pt x="76676" y="100385"/>
                    <a:pt x="70708" y="104636"/>
                    <a:pt x="62282" y="104636"/>
                  </a:cubicBezTo>
                  <a:cubicBezTo>
                    <a:pt x="60526" y="104636"/>
                    <a:pt x="58771" y="105233"/>
                    <a:pt x="57086" y="105531"/>
                  </a:cubicBezTo>
                  <a:cubicBezTo>
                    <a:pt x="58911" y="105978"/>
                    <a:pt x="60667" y="106426"/>
                    <a:pt x="62492" y="106799"/>
                  </a:cubicBezTo>
                  <a:cubicBezTo>
                    <a:pt x="62913" y="106873"/>
                    <a:pt x="63265" y="106799"/>
                    <a:pt x="63686" y="106799"/>
                  </a:cubicBezTo>
                </a:path>
              </a:pathLst>
            </a:custGeom>
            <a:grpFill/>
            <a:ln>
              <a:noFill/>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sp>
          <p:nvSpPr>
            <p:cNvPr id="66" name="Google Shape;66;p13"/>
            <p:cNvSpPr/>
            <p:nvPr/>
          </p:nvSpPr>
          <p:spPr>
            <a:xfrm>
              <a:off x="2417763" y="588963"/>
              <a:ext cx="147600" cy="63600"/>
            </a:xfrm>
            <a:custGeom>
              <a:avLst/>
              <a:gdLst/>
              <a:ahLst/>
              <a:cxnLst/>
              <a:rect l="l" t="t" r="r" b="b"/>
              <a:pathLst>
                <a:path w="120000" h="120000" extrusionOk="0">
                  <a:moveTo>
                    <a:pt x="46288" y="0"/>
                  </a:moveTo>
                  <a:cubicBezTo>
                    <a:pt x="70210" y="6818"/>
                    <a:pt x="93549" y="29545"/>
                    <a:pt x="113776" y="70000"/>
                  </a:cubicBezTo>
                  <a:cubicBezTo>
                    <a:pt x="117860" y="78181"/>
                    <a:pt x="120000" y="87727"/>
                    <a:pt x="115137" y="98636"/>
                  </a:cubicBezTo>
                  <a:cubicBezTo>
                    <a:pt x="110858" y="107272"/>
                    <a:pt x="107358" y="120000"/>
                    <a:pt x="100551" y="105909"/>
                  </a:cubicBezTo>
                  <a:cubicBezTo>
                    <a:pt x="93938" y="92727"/>
                    <a:pt x="86936" y="80454"/>
                    <a:pt x="79351" y="71363"/>
                  </a:cubicBezTo>
                  <a:cubicBezTo>
                    <a:pt x="71961" y="62727"/>
                    <a:pt x="63598" y="56363"/>
                    <a:pt x="55235" y="52272"/>
                  </a:cubicBezTo>
                  <a:cubicBezTo>
                    <a:pt x="47455" y="48636"/>
                    <a:pt x="41426" y="50454"/>
                    <a:pt x="40648" y="77272"/>
                  </a:cubicBezTo>
                  <a:cubicBezTo>
                    <a:pt x="40064" y="104545"/>
                    <a:pt x="34619" y="112727"/>
                    <a:pt x="24311" y="115909"/>
                  </a:cubicBezTo>
                  <a:cubicBezTo>
                    <a:pt x="16337" y="118181"/>
                    <a:pt x="9335" y="115454"/>
                    <a:pt x="4862" y="97272"/>
                  </a:cubicBezTo>
                  <a:cubicBezTo>
                    <a:pt x="0" y="77727"/>
                    <a:pt x="972" y="50454"/>
                    <a:pt x="7390" y="34090"/>
                  </a:cubicBezTo>
                  <a:cubicBezTo>
                    <a:pt x="17115" y="9545"/>
                    <a:pt x="29951" y="1818"/>
                    <a:pt x="46288" y="0"/>
                  </a:cubicBezTo>
                  <a:close/>
                </a:path>
              </a:pathLst>
            </a:custGeom>
            <a:grpFill/>
            <a:ln>
              <a:noFill/>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grpSp>
    </p:spTree>
    <p:extLst>
      <p:ext uri="{BB962C8B-B14F-4D97-AF65-F5344CB8AC3E}">
        <p14:creationId xmlns:p14="http://schemas.microsoft.com/office/powerpoint/2010/main" val="2115397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ctrTitle" idx="4294967295"/>
          </p:nvPr>
        </p:nvSpPr>
        <p:spPr>
          <a:xfrm>
            <a:off x="1093845" y="197684"/>
            <a:ext cx="7772400" cy="1023175"/>
          </a:xfrm>
          <a:prstGeom prst="rect">
            <a:avLst/>
          </a:prstGeom>
        </p:spPr>
        <p:txBody>
          <a:bodyPr spcFirstLastPara="1" wrap="square" lIns="91425" tIns="91425" rIns="91425" bIns="91425" anchor="ctr" anchorCtr="0">
            <a:noAutofit/>
          </a:bodyPr>
          <a:lstStyle/>
          <a:p>
            <a:r>
              <a:rPr lang="en-US" sz="3200" b="1" dirty="0" err="1">
                <a:solidFill>
                  <a:schemeClr val="tx1"/>
                </a:solidFill>
              </a:rPr>
              <a:t>Schwannomas</a:t>
            </a:r>
            <a:endParaRPr lang="en-US" sz="3200" b="1" dirty="0">
              <a:solidFill>
                <a:schemeClr val="tx1"/>
              </a:solidFill>
              <a:latin typeface="Libre Baskerville" charset="0"/>
            </a:endParaRPr>
          </a:p>
        </p:txBody>
      </p:sp>
      <p:grpSp>
        <p:nvGrpSpPr>
          <p:cNvPr id="118" name="Google Shape;118;p19"/>
          <p:cNvGrpSpPr/>
          <p:nvPr/>
        </p:nvGrpSpPr>
        <p:grpSpPr>
          <a:xfrm>
            <a:off x="167220" y="58074"/>
            <a:ext cx="1035173" cy="1035155"/>
            <a:chOff x="6643075" y="3664250"/>
            <a:chExt cx="407950" cy="407975"/>
          </a:xfrm>
        </p:grpSpPr>
        <p:sp>
          <p:nvSpPr>
            <p:cNvPr id="119" name="Google Shape;119;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0" name="Google Shape;120;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grpSp>
        <p:nvGrpSpPr>
          <p:cNvPr id="121" name="Google Shape;121;p19"/>
          <p:cNvGrpSpPr/>
          <p:nvPr/>
        </p:nvGrpSpPr>
        <p:grpSpPr>
          <a:xfrm rot="-587406">
            <a:off x="91705" y="1280814"/>
            <a:ext cx="425594" cy="425570"/>
            <a:chOff x="576250" y="4319400"/>
            <a:chExt cx="442075" cy="442050"/>
          </a:xfrm>
        </p:grpSpPr>
        <p:sp>
          <p:nvSpPr>
            <p:cNvPr id="122" name="Google Shape;122;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3" name="Google Shape;123;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4" name="Google Shape;124;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5" name="Google Shape;125;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126" name="Google Shape;126;p19"/>
          <p:cNvSpPr/>
          <p:nvPr/>
        </p:nvSpPr>
        <p:spPr>
          <a:xfrm>
            <a:off x="109213" y="168438"/>
            <a:ext cx="161807" cy="15450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7" name="Google Shape;127;p19"/>
          <p:cNvSpPr/>
          <p:nvPr/>
        </p:nvSpPr>
        <p:spPr>
          <a:xfrm rot="2697385">
            <a:off x="1140796" y="422252"/>
            <a:ext cx="245621" cy="23452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8" name="Google Shape;128;p19"/>
          <p:cNvSpPr/>
          <p:nvPr/>
        </p:nvSpPr>
        <p:spPr>
          <a:xfrm>
            <a:off x="293775" y="168438"/>
            <a:ext cx="98383" cy="93976"/>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9" name="Google Shape;129;p19"/>
          <p:cNvSpPr/>
          <p:nvPr/>
        </p:nvSpPr>
        <p:spPr>
          <a:xfrm rot="1280154">
            <a:off x="1233922" y="275952"/>
            <a:ext cx="98367" cy="9397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30" name="Google Shape;130;p1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23</a:t>
            </a:fld>
            <a:endParaRPr dirty="0">
              <a:solidFill>
                <a:schemeClr val="tx1"/>
              </a:solidFill>
            </a:endParaRPr>
          </a:p>
        </p:txBody>
      </p:sp>
      <p:sp>
        <p:nvSpPr>
          <p:cNvPr id="2" name="TextBox 1"/>
          <p:cNvSpPr txBox="1"/>
          <p:nvPr/>
        </p:nvSpPr>
        <p:spPr>
          <a:xfrm>
            <a:off x="818467" y="1389533"/>
            <a:ext cx="8003413" cy="3108543"/>
          </a:xfrm>
          <a:prstGeom prst="rect">
            <a:avLst/>
          </a:prstGeom>
          <a:noFill/>
        </p:spPr>
        <p:txBody>
          <a:bodyPr wrap="square" rtlCol="0">
            <a:spAutoFit/>
          </a:bodyPr>
          <a:lstStyle/>
          <a:p>
            <a:pPr marL="342900" indent="-342900">
              <a:spcBef>
                <a:spcPts val="600"/>
              </a:spcBef>
              <a:spcAft>
                <a:spcPts val="600"/>
              </a:spcAft>
              <a:buClr>
                <a:srgbClr val="6C041D"/>
              </a:buClr>
              <a:buFont typeface="Arial" pitchFamily="34" charset="0"/>
              <a:buChar char="•"/>
            </a:pPr>
            <a:r>
              <a:rPr lang="en-US" sz="2200" dirty="0">
                <a:solidFill>
                  <a:schemeClr val="tx1"/>
                </a:solidFill>
                <a:latin typeface="Libre Baskerville" charset="0"/>
              </a:rPr>
              <a:t>Benign encapsulated tumors that may occur in soft tissues, internal organs, or spinal nerve roots.</a:t>
            </a:r>
          </a:p>
          <a:p>
            <a:pPr marL="342900" indent="-342900">
              <a:spcBef>
                <a:spcPts val="600"/>
              </a:spcBef>
              <a:spcAft>
                <a:spcPts val="600"/>
              </a:spcAft>
              <a:buClr>
                <a:srgbClr val="6C041D"/>
              </a:buClr>
              <a:buFont typeface="Arial" pitchFamily="34" charset="0"/>
              <a:buChar char="•"/>
            </a:pPr>
            <a:r>
              <a:rPr lang="en-US" sz="2200" dirty="0">
                <a:solidFill>
                  <a:schemeClr val="tx1"/>
                </a:solidFill>
                <a:latin typeface="Libre Baskerville" charset="0"/>
              </a:rPr>
              <a:t>The most commonly affected CN is the vestibular portion of the eighth nerve, symptoms related to nerve root compression, which includes hearing loss here.</a:t>
            </a:r>
          </a:p>
          <a:p>
            <a:pPr marL="342900" indent="-342900">
              <a:spcBef>
                <a:spcPts val="600"/>
              </a:spcBef>
              <a:spcAft>
                <a:spcPts val="600"/>
              </a:spcAft>
              <a:buClr>
                <a:srgbClr val="6C041D"/>
              </a:buClr>
              <a:buFont typeface="Arial" pitchFamily="34" charset="0"/>
              <a:buChar char="•"/>
            </a:pPr>
            <a:r>
              <a:rPr lang="en-US" sz="2200" dirty="0">
                <a:solidFill>
                  <a:schemeClr val="tx1"/>
                </a:solidFill>
                <a:latin typeface="Libre Baskerville" charset="0"/>
              </a:rPr>
              <a:t>Most are sporadic, ~10% are ass with familial neurofibromatosis type 2 (NF2)</a:t>
            </a:r>
          </a:p>
        </p:txBody>
      </p:sp>
    </p:spTree>
    <p:extLst>
      <p:ext uri="{BB962C8B-B14F-4D97-AF65-F5344CB8AC3E}">
        <p14:creationId xmlns:p14="http://schemas.microsoft.com/office/powerpoint/2010/main" val="2811396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21" name="Google Shape;121;p19"/>
          <p:cNvGrpSpPr/>
          <p:nvPr/>
        </p:nvGrpSpPr>
        <p:grpSpPr>
          <a:xfrm rot="-587406">
            <a:off x="231767" y="277620"/>
            <a:ext cx="720525" cy="661639"/>
            <a:chOff x="576250" y="4319400"/>
            <a:chExt cx="442075" cy="442050"/>
          </a:xfrm>
        </p:grpSpPr>
        <p:sp>
          <p:nvSpPr>
            <p:cNvPr id="122" name="Google Shape;122;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3" name="Google Shape;123;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4" name="Google Shape;124;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5" name="Google Shape;125;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130" name="Google Shape;130;p1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24</a:t>
            </a:fld>
            <a:endParaRPr dirty="0">
              <a:solidFill>
                <a:schemeClr val="tx1"/>
              </a:solidFill>
            </a:endParaRPr>
          </a:p>
        </p:txBody>
      </p:sp>
      <p:sp>
        <p:nvSpPr>
          <p:cNvPr id="2" name="TextBox 1"/>
          <p:cNvSpPr txBox="1"/>
          <p:nvPr/>
        </p:nvSpPr>
        <p:spPr>
          <a:xfrm>
            <a:off x="715977" y="1144682"/>
            <a:ext cx="2920841" cy="3247043"/>
          </a:xfrm>
          <a:prstGeom prst="rect">
            <a:avLst/>
          </a:prstGeom>
          <a:noFill/>
        </p:spPr>
        <p:txBody>
          <a:bodyPr wrap="square" rtlCol="0">
            <a:spAutoFit/>
          </a:bodyPr>
          <a:lstStyle/>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Grossly: Circumscribed masses abutting an adjacent nerve.</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Microscopically: an admixture of dense &amp; loose areas referred to as </a:t>
            </a:r>
            <a:r>
              <a:rPr lang="en-US" sz="2000" dirty="0" err="1">
                <a:solidFill>
                  <a:schemeClr val="tx1"/>
                </a:solidFill>
                <a:latin typeface="Libre Baskerville" charset="0"/>
              </a:rPr>
              <a:t>Antoni</a:t>
            </a:r>
            <a:r>
              <a:rPr lang="en-US" sz="2000" dirty="0">
                <a:solidFill>
                  <a:schemeClr val="tx1"/>
                </a:solidFill>
                <a:latin typeface="Libre Baskerville" charset="0"/>
              </a:rPr>
              <a:t> A and B, respectively.</a:t>
            </a:r>
          </a:p>
        </p:txBody>
      </p:sp>
      <p:sp>
        <p:nvSpPr>
          <p:cNvPr id="9" name="Google Shape;116;p19"/>
          <p:cNvSpPr txBox="1">
            <a:spLocks/>
          </p:cNvSpPr>
          <p:nvPr/>
        </p:nvSpPr>
        <p:spPr>
          <a:xfrm>
            <a:off x="917199" y="121507"/>
            <a:ext cx="7772400" cy="10231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1pPr>
            <a:lvl2pPr marR="0" lvl="1"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2pPr>
            <a:lvl3pPr marR="0" lvl="2"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3pPr>
            <a:lvl4pPr marR="0" lvl="3"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4pPr>
            <a:lvl5pPr marR="0" lvl="4"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5pPr>
            <a:lvl6pPr marR="0" lvl="5"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6pPr>
            <a:lvl7pPr marR="0" lvl="6"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7pPr>
            <a:lvl8pPr marR="0" lvl="7"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8pPr>
            <a:lvl9pPr marR="0" lvl="8"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9pPr>
          </a:lstStyle>
          <a:p>
            <a:r>
              <a:rPr lang="en-US" sz="3200" b="1" dirty="0" err="1">
                <a:solidFill>
                  <a:schemeClr val="tx1"/>
                </a:solidFill>
              </a:rPr>
              <a:t>Schwannomas</a:t>
            </a:r>
            <a:r>
              <a:rPr lang="en-US" sz="3200" b="1" dirty="0">
                <a:solidFill>
                  <a:schemeClr val="tx1"/>
                </a:solidFill>
              </a:rPr>
              <a:t> - Morphology</a:t>
            </a:r>
            <a:endParaRPr lang="en-US" sz="3200" b="1" dirty="0">
              <a:solidFill>
                <a:schemeClr val="tx1"/>
              </a:solidFill>
              <a:latin typeface="Libre Baskerville"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945" y="1144682"/>
            <a:ext cx="511146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669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21" name="Google Shape;121;p19"/>
          <p:cNvGrpSpPr/>
          <p:nvPr/>
        </p:nvGrpSpPr>
        <p:grpSpPr>
          <a:xfrm rot="-587406">
            <a:off x="281141" y="402448"/>
            <a:ext cx="619826" cy="610660"/>
            <a:chOff x="576250" y="4319400"/>
            <a:chExt cx="442075" cy="442050"/>
          </a:xfrm>
        </p:grpSpPr>
        <p:sp>
          <p:nvSpPr>
            <p:cNvPr id="122" name="Google Shape;122;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3" name="Google Shape;123;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4" name="Google Shape;124;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25" name="Google Shape;125;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175" cap="rnd" cmpd="sng">
              <a:solidFill>
                <a:srgbClr val="8A0A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grpSp>
      <p:sp>
        <p:nvSpPr>
          <p:cNvPr id="130" name="Google Shape;130;p1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25</a:t>
            </a:fld>
            <a:endParaRPr>
              <a:solidFill>
                <a:schemeClr val="tx1"/>
              </a:solidFill>
            </a:endParaRPr>
          </a:p>
        </p:txBody>
      </p:sp>
      <p:sp>
        <p:nvSpPr>
          <p:cNvPr id="2" name="TextBox 1"/>
          <p:cNvSpPr txBox="1"/>
          <p:nvPr/>
        </p:nvSpPr>
        <p:spPr>
          <a:xfrm>
            <a:off x="715977" y="1190271"/>
            <a:ext cx="7856521" cy="3477875"/>
          </a:xfrm>
          <a:prstGeom prst="rect">
            <a:avLst/>
          </a:prstGeom>
          <a:noFill/>
        </p:spPr>
        <p:txBody>
          <a:bodyPr wrap="square" rtlCol="0">
            <a:spAutoFit/>
          </a:bodyPr>
          <a:lstStyle/>
          <a:p>
            <a:pPr marL="342900" indent="-342900">
              <a:spcAft>
                <a:spcPts val="600"/>
              </a:spcAft>
              <a:buClr>
                <a:srgbClr val="6C041D"/>
              </a:buClr>
              <a:buFont typeface="Arial" pitchFamily="34" charset="0"/>
              <a:buChar char="•"/>
            </a:pPr>
            <a:r>
              <a:rPr lang="en-US" sz="2000" u="sng" dirty="0" err="1">
                <a:solidFill>
                  <a:schemeClr val="tx1"/>
                </a:solidFill>
                <a:effectLst>
                  <a:outerShdw blurRad="38100" dist="38100" dir="2700000" algn="tl">
                    <a:srgbClr val="000000">
                      <a:alpha val="43137"/>
                    </a:srgbClr>
                  </a:outerShdw>
                </a:effectLst>
                <a:latin typeface="Libre Baskerville" charset="0"/>
              </a:rPr>
              <a:t>Antoni</a:t>
            </a:r>
            <a:r>
              <a:rPr lang="en-US" sz="2000" u="sng" dirty="0">
                <a:solidFill>
                  <a:schemeClr val="tx1"/>
                </a:solidFill>
                <a:effectLst>
                  <a:outerShdw blurRad="38100" dist="38100" dir="2700000" algn="tl">
                    <a:srgbClr val="000000">
                      <a:alpha val="43137"/>
                    </a:srgbClr>
                  </a:outerShdw>
                </a:effectLst>
                <a:latin typeface="Libre Baskerville" charset="0"/>
              </a:rPr>
              <a:t> A: </a:t>
            </a:r>
            <a:r>
              <a:rPr lang="en-US" sz="2000" dirty="0">
                <a:solidFill>
                  <a:schemeClr val="tx1"/>
                </a:solidFill>
                <a:latin typeface="Libre Baskerville" charset="0"/>
              </a:rPr>
              <a:t>dense areas, bland spindle cells arranged into intersecting fascicles, often align to produce nuclear palisading </a:t>
            </a:r>
            <a:r>
              <a:rPr lang="en-US" sz="2000" dirty="0">
                <a:solidFill>
                  <a:schemeClr val="tx1"/>
                </a:solidFill>
                <a:latin typeface="Libre Baskerville" charset="0"/>
                <a:sym typeface="Wingdings" pitchFamily="2" charset="2"/>
              </a:rPr>
              <a:t></a:t>
            </a:r>
            <a:endParaRPr lang="en-US" sz="2000" dirty="0">
              <a:solidFill>
                <a:schemeClr val="tx1"/>
              </a:solidFill>
              <a:latin typeface="Libre Baskerville" charset="0"/>
            </a:endParaRPr>
          </a:p>
          <a:p>
            <a:pPr marL="342900" indent="-342900">
              <a:spcAft>
                <a:spcPts val="600"/>
              </a:spcAft>
              <a:buClr>
                <a:srgbClr val="6C041D"/>
              </a:buClr>
              <a:buFont typeface="Arial" pitchFamily="34" charset="0"/>
              <a:buChar char="•"/>
            </a:pPr>
            <a:r>
              <a:rPr lang="en-US" sz="2000" dirty="0" err="1">
                <a:solidFill>
                  <a:schemeClr val="tx1"/>
                </a:solidFill>
                <a:effectLst>
                  <a:outerShdw blurRad="38100" dist="38100" dir="2700000" algn="tl">
                    <a:srgbClr val="000000">
                      <a:alpha val="43137"/>
                    </a:srgbClr>
                  </a:outerShdw>
                </a:effectLst>
                <a:latin typeface="Libre Baskerville" charset="0"/>
              </a:rPr>
              <a:t>Verocay</a:t>
            </a:r>
            <a:r>
              <a:rPr lang="en-US" sz="2000" dirty="0">
                <a:solidFill>
                  <a:schemeClr val="tx1"/>
                </a:solidFill>
                <a:effectLst>
                  <a:outerShdw blurRad="38100" dist="38100" dir="2700000" algn="tl">
                    <a:srgbClr val="000000">
                      <a:alpha val="43137"/>
                    </a:srgbClr>
                  </a:outerShdw>
                </a:effectLst>
                <a:latin typeface="Libre Baskerville" charset="0"/>
              </a:rPr>
              <a:t> bodies:</a:t>
            </a:r>
            <a:r>
              <a:rPr lang="en-US" sz="2000" dirty="0">
                <a:solidFill>
                  <a:schemeClr val="tx1"/>
                </a:solidFill>
                <a:latin typeface="Libre Baskerville" charset="0"/>
              </a:rPr>
              <a:t> alternating bands of nuclear &amp; </a:t>
            </a:r>
            <a:r>
              <a:rPr lang="en-US" sz="2000" dirty="0" err="1">
                <a:solidFill>
                  <a:schemeClr val="tx1"/>
                </a:solidFill>
                <a:latin typeface="Libre Baskerville" charset="0"/>
              </a:rPr>
              <a:t>anuclear</a:t>
            </a:r>
            <a:r>
              <a:rPr lang="en-US" sz="2000" dirty="0">
                <a:solidFill>
                  <a:schemeClr val="tx1"/>
                </a:solidFill>
                <a:latin typeface="Libre Baskerville" charset="0"/>
              </a:rPr>
              <a:t> areas. </a:t>
            </a:r>
          </a:p>
          <a:p>
            <a:pPr marL="342900" indent="-342900">
              <a:spcAft>
                <a:spcPts val="600"/>
              </a:spcAft>
              <a:buClr>
                <a:srgbClr val="6C041D"/>
              </a:buClr>
              <a:buFont typeface="Arial" pitchFamily="34" charset="0"/>
              <a:buChar char="•"/>
            </a:pPr>
            <a:r>
              <a:rPr lang="en-US" sz="2000" u="sng" dirty="0" err="1">
                <a:solidFill>
                  <a:schemeClr val="tx1"/>
                </a:solidFill>
                <a:effectLst>
                  <a:outerShdw blurRad="38100" dist="38100" dir="2700000" algn="tl">
                    <a:srgbClr val="000000">
                      <a:alpha val="43137"/>
                    </a:srgbClr>
                  </a:outerShdw>
                </a:effectLst>
                <a:latin typeface="Libre Baskerville" charset="0"/>
              </a:rPr>
              <a:t>Antoni</a:t>
            </a:r>
            <a:r>
              <a:rPr lang="en-US" sz="2000" u="sng" dirty="0">
                <a:solidFill>
                  <a:schemeClr val="tx1"/>
                </a:solidFill>
                <a:effectLst>
                  <a:outerShdw blurRad="38100" dist="38100" dir="2700000" algn="tl">
                    <a:srgbClr val="000000">
                      <a:alpha val="43137"/>
                    </a:srgbClr>
                  </a:outerShdw>
                </a:effectLst>
                <a:latin typeface="Libre Baskerville" charset="0"/>
              </a:rPr>
              <a:t> B:</a:t>
            </a:r>
            <a:r>
              <a:rPr lang="en-US" sz="2000" dirty="0">
                <a:solidFill>
                  <a:schemeClr val="tx1"/>
                </a:solidFill>
                <a:latin typeface="Libre Baskerville" charset="0"/>
              </a:rPr>
              <a:t> loose areas, the spindle cells are spread apart by a prominent </a:t>
            </a:r>
            <a:r>
              <a:rPr lang="en-US" sz="2000" dirty="0" err="1">
                <a:solidFill>
                  <a:schemeClr val="tx1"/>
                </a:solidFill>
                <a:latin typeface="Libre Baskerville" charset="0"/>
              </a:rPr>
              <a:t>myxoid</a:t>
            </a:r>
            <a:r>
              <a:rPr lang="en-US" sz="2000" dirty="0">
                <a:solidFill>
                  <a:schemeClr val="tx1"/>
                </a:solidFill>
                <a:latin typeface="Libre Baskerville" charset="0"/>
              </a:rPr>
              <a:t> extracellular matrix. Thick-walled </a:t>
            </a:r>
            <a:r>
              <a:rPr lang="en-US" sz="2000" dirty="0" err="1">
                <a:solidFill>
                  <a:schemeClr val="tx1"/>
                </a:solidFill>
                <a:latin typeface="Libre Baskerville" charset="0"/>
              </a:rPr>
              <a:t>hyalinized</a:t>
            </a:r>
            <a:r>
              <a:rPr lang="en-US" sz="2000" dirty="0">
                <a:solidFill>
                  <a:schemeClr val="tx1"/>
                </a:solidFill>
                <a:latin typeface="Libre Baskerville" charset="0"/>
              </a:rPr>
              <a:t> vessels often are present</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Axons are largely </a:t>
            </a:r>
            <a:r>
              <a:rPr lang="en-US" sz="2000" u="sng" dirty="0">
                <a:solidFill>
                  <a:schemeClr val="tx1"/>
                </a:solidFill>
                <a:latin typeface="Libre Baskerville" charset="0"/>
              </a:rPr>
              <a:t>excluded</a:t>
            </a:r>
            <a:r>
              <a:rPr lang="en-US" sz="2000" dirty="0">
                <a:solidFill>
                  <a:schemeClr val="tx1"/>
                </a:solidFill>
                <a:latin typeface="Libre Baskerville" charset="0"/>
              </a:rPr>
              <a:t> from the tumor.</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Hemorrhage or cystic changes.</a:t>
            </a:r>
          </a:p>
        </p:txBody>
      </p:sp>
      <p:sp>
        <p:nvSpPr>
          <p:cNvPr id="9" name="Google Shape;116;p19"/>
          <p:cNvSpPr txBox="1">
            <a:spLocks/>
          </p:cNvSpPr>
          <p:nvPr/>
        </p:nvSpPr>
        <p:spPr>
          <a:xfrm>
            <a:off x="948372" y="121507"/>
            <a:ext cx="7772400" cy="10231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1pPr>
            <a:lvl2pPr marR="0" lvl="1"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2pPr>
            <a:lvl3pPr marR="0" lvl="2"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3pPr>
            <a:lvl4pPr marR="0" lvl="3"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4pPr>
            <a:lvl5pPr marR="0" lvl="4"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5pPr>
            <a:lvl6pPr marR="0" lvl="5"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6pPr>
            <a:lvl7pPr marR="0" lvl="6"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7pPr>
            <a:lvl8pPr marR="0" lvl="7"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8pPr>
            <a:lvl9pPr marR="0" lvl="8"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9pPr>
          </a:lstStyle>
          <a:p>
            <a:r>
              <a:rPr lang="en-US" sz="3200" b="1" dirty="0" err="1">
                <a:solidFill>
                  <a:schemeClr val="tx1"/>
                </a:solidFill>
              </a:rPr>
              <a:t>Schwannomas</a:t>
            </a:r>
            <a:r>
              <a:rPr lang="en-US" sz="3200" b="1" dirty="0">
                <a:solidFill>
                  <a:schemeClr val="tx1"/>
                </a:solidFill>
              </a:rPr>
              <a:t> - Morphology</a:t>
            </a:r>
            <a:endParaRPr lang="en-US" sz="3200" b="1" dirty="0">
              <a:solidFill>
                <a:schemeClr val="tx1"/>
              </a:solidFill>
              <a:latin typeface="Libre Baskerville" charset="0"/>
            </a:endParaRPr>
          </a:p>
        </p:txBody>
      </p:sp>
    </p:spTree>
    <p:extLst>
      <p:ext uri="{BB962C8B-B14F-4D97-AF65-F5344CB8AC3E}">
        <p14:creationId xmlns:p14="http://schemas.microsoft.com/office/powerpoint/2010/main" val="43548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5" name="Google Shape;95;p16"/>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26</a:t>
            </a:fld>
            <a:endParaRPr>
              <a:solidFill>
                <a:schemeClr val="tx1"/>
              </a:solidFill>
            </a:endParaRPr>
          </a:p>
        </p:txBody>
      </p:sp>
      <p:sp>
        <p:nvSpPr>
          <p:cNvPr id="4" name="TextBox 3"/>
          <p:cNvSpPr txBox="1"/>
          <p:nvPr/>
        </p:nvSpPr>
        <p:spPr>
          <a:xfrm>
            <a:off x="405245" y="439047"/>
            <a:ext cx="8427027" cy="830997"/>
          </a:xfrm>
          <a:prstGeom prst="rect">
            <a:avLst/>
          </a:prstGeom>
          <a:noFill/>
        </p:spPr>
        <p:txBody>
          <a:bodyPr wrap="square" rtlCol="0">
            <a:spAutoFit/>
          </a:bodyPr>
          <a:lstStyle/>
          <a:p>
            <a:pPr lvl="1"/>
            <a:r>
              <a:rPr lang="en-US" sz="2400" b="1" dirty="0">
                <a:solidFill>
                  <a:schemeClr val="tx1"/>
                </a:solidFill>
                <a:effectLst>
                  <a:outerShdw blurRad="38100" dist="38100" dir="2700000" algn="tl">
                    <a:srgbClr val="000000">
                      <a:alpha val="43137"/>
                    </a:srgbClr>
                  </a:outerShdw>
                </a:effectLst>
                <a:latin typeface="Libre Baskerville" charset="0"/>
              </a:rPr>
              <a:t>Tumor cells aligned in palisading rows </a:t>
            </a:r>
            <a:r>
              <a:rPr lang="en-US" sz="2400" b="1" dirty="0">
                <a:solidFill>
                  <a:schemeClr val="tx1"/>
                </a:solidFill>
                <a:effectLst>
                  <a:outerShdw blurRad="38100" dist="38100" dir="2700000" algn="tl">
                    <a:srgbClr val="000000">
                      <a:alpha val="43137"/>
                    </a:srgbClr>
                  </a:outerShdw>
                </a:effectLst>
                <a:latin typeface="Libre Baskerville" charset="0"/>
                <a:sym typeface="Wingdings" pitchFamily="2" charset="2"/>
              </a:rPr>
              <a:t></a:t>
            </a:r>
            <a:r>
              <a:rPr lang="en-US" sz="2400" b="1" dirty="0">
                <a:solidFill>
                  <a:schemeClr val="tx1"/>
                </a:solidFill>
                <a:effectLst>
                  <a:outerShdw blurRad="38100" dist="38100" dir="2700000" algn="tl">
                    <a:srgbClr val="000000">
                      <a:alpha val="43137"/>
                    </a:srgbClr>
                  </a:outerShdw>
                </a:effectLst>
                <a:latin typeface="Libre Baskerville" charset="0"/>
              </a:rPr>
              <a:t> </a:t>
            </a:r>
            <a:r>
              <a:rPr lang="en-US" sz="2400" b="1" dirty="0" err="1">
                <a:solidFill>
                  <a:schemeClr val="tx1"/>
                </a:solidFill>
                <a:effectLst>
                  <a:outerShdw blurRad="38100" dist="38100" dir="2700000" algn="tl">
                    <a:srgbClr val="000000">
                      <a:alpha val="43137"/>
                    </a:srgbClr>
                  </a:outerShdw>
                </a:effectLst>
                <a:latin typeface="Libre Baskerville" charset="0"/>
              </a:rPr>
              <a:t>Verocay</a:t>
            </a:r>
            <a:r>
              <a:rPr lang="en-US" sz="2400" b="1" dirty="0">
                <a:solidFill>
                  <a:schemeClr val="tx1"/>
                </a:solidFill>
                <a:effectLst>
                  <a:outerShdw blurRad="38100" dist="38100" dir="2700000" algn="tl">
                    <a:srgbClr val="000000">
                      <a:alpha val="43137"/>
                    </a:srgbClr>
                  </a:outerShdw>
                </a:effectLst>
                <a:latin typeface="Libre Baskerville" charset="0"/>
              </a:rPr>
              <a:t> bodies:</a:t>
            </a:r>
            <a:endParaRPr lang="en-US" sz="2400" b="1" dirty="0">
              <a:solidFill>
                <a:schemeClr val="tx1"/>
              </a:solidFill>
              <a:latin typeface="Libre Baskerville"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345" y="1485900"/>
            <a:ext cx="7138555" cy="344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27</a:t>
            </a:fld>
            <a:endParaRPr>
              <a:solidFill>
                <a:schemeClr val="tx1"/>
              </a:solidFill>
            </a:endParaRPr>
          </a:p>
        </p:txBody>
      </p:sp>
      <p:sp>
        <p:nvSpPr>
          <p:cNvPr id="2" name="TextBox 1"/>
          <p:cNvSpPr txBox="1"/>
          <p:nvPr/>
        </p:nvSpPr>
        <p:spPr>
          <a:xfrm>
            <a:off x="589185" y="1397254"/>
            <a:ext cx="8003799" cy="3170099"/>
          </a:xfrm>
          <a:prstGeom prst="rect">
            <a:avLst/>
          </a:prstGeom>
          <a:noFill/>
        </p:spPr>
        <p:txBody>
          <a:bodyPr wrap="square" rtlCol="0">
            <a:spAutoFit/>
          </a:bodyPr>
          <a:lstStyle/>
          <a:p>
            <a:pPr marL="342900" indent="-342900">
              <a:spcAft>
                <a:spcPts val="600"/>
              </a:spcAft>
              <a:buClr>
                <a:srgbClr val="6C041D"/>
              </a:buClr>
              <a:buFont typeface="Arial" pitchFamily="34" charset="0"/>
              <a:buChar char="•"/>
            </a:pPr>
            <a:r>
              <a:rPr lang="en-US" sz="2000" dirty="0" err="1">
                <a:solidFill>
                  <a:schemeClr val="tx1"/>
                </a:solidFill>
                <a:latin typeface="Libre Baskerville" charset="0"/>
              </a:rPr>
              <a:t>Neurofibromas</a:t>
            </a:r>
            <a:r>
              <a:rPr lang="en-US" sz="2000" dirty="0">
                <a:solidFill>
                  <a:schemeClr val="tx1"/>
                </a:solidFill>
                <a:latin typeface="Libre Baskerville" charset="0"/>
              </a:rPr>
              <a:t> are not encapsulated benign PNS tumor.</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Can be localized cutaneous tumors, Diffuse or </a:t>
            </a:r>
            <a:r>
              <a:rPr lang="en-US" sz="2000" dirty="0" err="1">
                <a:solidFill>
                  <a:schemeClr val="tx1"/>
                </a:solidFill>
                <a:latin typeface="Libre Baskerville" charset="0"/>
              </a:rPr>
              <a:t>Plexiform</a:t>
            </a:r>
            <a:r>
              <a:rPr lang="en-US" sz="2000" dirty="0">
                <a:solidFill>
                  <a:schemeClr val="tx1"/>
                </a:solidFill>
                <a:latin typeface="Libre Baskerville" charset="0"/>
              </a:rPr>
              <a:t>,</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In contrast to </a:t>
            </a:r>
            <a:r>
              <a:rPr lang="en-US" sz="2000" dirty="0" err="1">
                <a:solidFill>
                  <a:schemeClr val="tx1"/>
                </a:solidFill>
                <a:latin typeface="Libre Baskerville" charset="0"/>
              </a:rPr>
              <a:t>schwannomas</a:t>
            </a:r>
            <a:r>
              <a:rPr lang="en-US" sz="2000" dirty="0">
                <a:solidFill>
                  <a:schemeClr val="tx1"/>
                </a:solidFill>
                <a:latin typeface="Libre Baskerville" charset="0"/>
              </a:rPr>
              <a:t>, the neoplastic Schwann cells in </a:t>
            </a:r>
            <a:r>
              <a:rPr lang="en-US" sz="2000" dirty="0" err="1">
                <a:solidFill>
                  <a:schemeClr val="tx1"/>
                </a:solidFill>
                <a:latin typeface="Libre Baskerville" charset="0"/>
              </a:rPr>
              <a:t>neurofibroma</a:t>
            </a:r>
            <a:r>
              <a:rPr lang="en-US" sz="2000" dirty="0">
                <a:solidFill>
                  <a:schemeClr val="tx1"/>
                </a:solidFill>
                <a:latin typeface="Libre Baskerville" charset="0"/>
              </a:rPr>
              <a:t> are admixed with other cell types, mast cells, fibroblast like cells, &amp; </a:t>
            </a:r>
            <a:r>
              <a:rPr lang="en-US" sz="2000" dirty="0" err="1">
                <a:solidFill>
                  <a:schemeClr val="tx1"/>
                </a:solidFill>
                <a:latin typeface="Libre Baskerville" charset="0"/>
              </a:rPr>
              <a:t>perineurial</a:t>
            </a:r>
            <a:r>
              <a:rPr lang="en-US" sz="2000" dirty="0">
                <a:solidFill>
                  <a:schemeClr val="tx1"/>
                </a:solidFill>
                <a:latin typeface="Libre Baskerville" charset="0"/>
              </a:rPr>
              <a:t>-like cells. </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The background </a:t>
            </a:r>
            <a:r>
              <a:rPr lang="en-US" sz="2000" dirty="0" err="1">
                <a:solidFill>
                  <a:schemeClr val="tx1"/>
                </a:solidFill>
                <a:latin typeface="Libre Baskerville" charset="0"/>
              </a:rPr>
              <a:t>stroma</a:t>
            </a:r>
            <a:r>
              <a:rPr lang="en-US" sz="2000" dirty="0">
                <a:solidFill>
                  <a:schemeClr val="tx1"/>
                </a:solidFill>
                <a:latin typeface="Libre Baskerville" charset="0"/>
              </a:rPr>
              <a:t> often contains loose wavy collagen bundles.</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Malignant Peripheral Nerve Sheath Tumors can arise from them or de novo (50% of MPNST have NF1)</a:t>
            </a:r>
          </a:p>
        </p:txBody>
      </p:sp>
      <p:sp>
        <p:nvSpPr>
          <p:cNvPr id="9" name="Google Shape;116;p19"/>
          <p:cNvSpPr txBox="1">
            <a:spLocks/>
          </p:cNvSpPr>
          <p:nvPr/>
        </p:nvSpPr>
        <p:spPr>
          <a:xfrm>
            <a:off x="599576" y="432411"/>
            <a:ext cx="7888100" cy="8355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1pPr>
            <a:lvl2pPr marR="0" lvl="1"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2pPr>
            <a:lvl3pPr marR="0" lvl="2"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3pPr>
            <a:lvl4pPr marR="0" lvl="3"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4pPr>
            <a:lvl5pPr marR="0" lvl="4"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5pPr>
            <a:lvl6pPr marR="0" lvl="5"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6pPr>
            <a:lvl7pPr marR="0" lvl="6"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7pPr>
            <a:lvl8pPr marR="0" lvl="7"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8pPr>
            <a:lvl9pPr marR="0" lvl="8"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9pPr>
          </a:lstStyle>
          <a:p>
            <a:r>
              <a:rPr lang="en-US" sz="3600" b="1" dirty="0" err="1">
                <a:solidFill>
                  <a:schemeClr val="tx1"/>
                </a:solidFill>
              </a:rPr>
              <a:t>Neurofibromas</a:t>
            </a:r>
            <a:endParaRPr lang="en-US" sz="3600" b="1" dirty="0">
              <a:solidFill>
                <a:schemeClr val="tx1"/>
              </a:solidFill>
              <a:latin typeface="Libre Baskerville" charset="0"/>
            </a:endParaRPr>
          </a:p>
        </p:txBody>
      </p:sp>
    </p:spTree>
    <p:extLst>
      <p:ext uri="{BB962C8B-B14F-4D97-AF65-F5344CB8AC3E}">
        <p14:creationId xmlns:p14="http://schemas.microsoft.com/office/powerpoint/2010/main" val="1404999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28</a:t>
            </a:fld>
            <a:endParaRPr>
              <a:solidFill>
                <a:schemeClr val="tx1"/>
              </a:solidFill>
            </a:endParaRPr>
          </a:p>
        </p:txBody>
      </p:sp>
      <p:sp>
        <p:nvSpPr>
          <p:cNvPr id="9" name="Google Shape;116;p19"/>
          <p:cNvSpPr txBox="1">
            <a:spLocks/>
          </p:cNvSpPr>
          <p:nvPr/>
        </p:nvSpPr>
        <p:spPr>
          <a:xfrm>
            <a:off x="599576" y="432411"/>
            <a:ext cx="7888100" cy="8355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1pPr>
            <a:lvl2pPr marR="0" lvl="1"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2pPr>
            <a:lvl3pPr marR="0" lvl="2"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3pPr>
            <a:lvl4pPr marR="0" lvl="3"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4pPr>
            <a:lvl5pPr marR="0" lvl="4"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5pPr>
            <a:lvl6pPr marR="0" lvl="5"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6pPr>
            <a:lvl7pPr marR="0" lvl="6"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7pPr>
            <a:lvl8pPr marR="0" lvl="7"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8pPr>
            <a:lvl9pPr marR="0" lvl="8"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9pPr>
          </a:lstStyle>
          <a:p>
            <a:r>
              <a:rPr lang="en-US" sz="3600" b="1" dirty="0" err="1">
                <a:solidFill>
                  <a:schemeClr val="tx1"/>
                </a:solidFill>
              </a:rPr>
              <a:t>Neurofibromas</a:t>
            </a:r>
            <a:endParaRPr lang="en-US" sz="3600" b="1" dirty="0">
              <a:solidFill>
                <a:schemeClr val="tx1"/>
              </a:solidFill>
              <a:latin typeface="Libre Baskerville"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063" y="1267939"/>
            <a:ext cx="5973907"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541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14300">
              <a:spcBef>
                <a:spcPts val="600"/>
              </a:spcBef>
              <a:buSzPts val="1800"/>
            </a:pPr>
            <a:r>
              <a:rPr lang="en-US" sz="2400" b="1" dirty="0">
                <a:solidFill>
                  <a:schemeClr val="tx1"/>
                </a:solidFill>
                <a:latin typeface="Libre Baskerville"/>
                <a:ea typeface="Libre Baskerville"/>
                <a:cs typeface="Libre Baskerville"/>
                <a:sym typeface="Libre Baskerville"/>
              </a:rPr>
              <a:t>Familial Neurofibromatosis</a:t>
            </a:r>
          </a:p>
        </p:txBody>
      </p:sp>
      <p:sp>
        <p:nvSpPr>
          <p:cNvPr id="3" name="Text Placeholder 2"/>
          <p:cNvSpPr>
            <a:spLocks noGrp="1"/>
          </p:cNvSpPr>
          <p:nvPr>
            <p:ph type="body" idx="1"/>
          </p:nvPr>
        </p:nvSpPr>
        <p:spPr/>
        <p:txBody>
          <a:bodyPr/>
          <a:lstStyle/>
          <a:p>
            <a:r>
              <a:rPr lang="en-US" dirty="0">
                <a:solidFill>
                  <a:schemeClr val="tx1"/>
                </a:solidFill>
              </a:rPr>
              <a:t>Type 1 (1:3000)</a:t>
            </a:r>
          </a:p>
          <a:p>
            <a:r>
              <a:rPr lang="en-US" dirty="0">
                <a:solidFill>
                  <a:schemeClr val="tx1"/>
                </a:solidFill>
              </a:rPr>
              <a:t>AD, Chr. 17</a:t>
            </a:r>
          </a:p>
          <a:p>
            <a:r>
              <a:rPr lang="en-US" dirty="0" err="1">
                <a:solidFill>
                  <a:schemeClr val="tx1"/>
                </a:solidFill>
              </a:rPr>
              <a:t>Neurofibromas</a:t>
            </a:r>
            <a:r>
              <a:rPr lang="en-US" dirty="0">
                <a:solidFill>
                  <a:schemeClr val="tx1"/>
                </a:solidFill>
              </a:rPr>
              <a:t>, malignant peripheral nerve sheath tumors, optic </a:t>
            </a:r>
            <a:r>
              <a:rPr lang="en-US" dirty="0" err="1">
                <a:solidFill>
                  <a:schemeClr val="tx1"/>
                </a:solidFill>
              </a:rPr>
              <a:t>gliomas</a:t>
            </a:r>
            <a:r>
              <a:rPr lang="en-US" dirty="0">
                <a:solidFill>
                  <a:schemeClr val="tx1"/>
                </a:solidFill>
              </a:rPr>
              <a:t>.</a:t>
            </a:r>
          </a:p>
          <a:p>
            <a:r>
              <a:rPr lang="en-US" dirty="0">
                <a:solidFill>
                  <a:schemeClr val="tx1"/>
                </a:solidFill>
              </a:rPr>
              <a:t>pigmented nodules in iris </a:t>
            </a:r>
            <a:r>
              <a:rPr lang="en-US" i="1" dirty="0">
                <a:solidFill>
                  <a:schemeClr val="tx1"/>
                </a:solidFill>
              </a:rPr>
              <a:t>(</a:t>
            </a:r>
            <a:r>
              <a:rPr lang="en-US" i="1" dirty="0" err="1">
                <a:solidFill>
                  <a:schemeClr val="tx1"/>
                </a:solidFill>
              </a:rPr>
              <a:t>Lisch</a:t>
            </a:r>
            <a:r>
              <a:rPr lang="en-US" i="1" dirty="0">
                <a:solidFill>
                  <a:schemeClr val="tx1"/>
                </a:solidFill>
              </a:rPr>
              <a:t> nodules)</a:t>
            </a:r>
            <a:r>
              <a:rPr lang="en-US" dirty="0">
                <a:solidFill>
                  <a:schemeClr val="tx1"/>
                </a:solidFill>
              </a:rPr>
              <a:t>.</a:t>
            </a:r>
          </a:p>
          <a:p>
            <a:r>
              <a:rPr lang="en-US" dirty="0">
                <a:solidFill>
                  <a:schemeClr val="tx1"/>
                </a:solidFill>
              </a:rPr>
              <a:t>pigmented skin lesions (freckling &amp; café-au-</a:t>
            </a:r>
            <a:r>
              <a:rPr lang="en-US" dirty="0" err="1">
                <a:solidFill>
                  <a:schemeClr val="tx1"/>
                </a:solidFill>
              </a:rPr>
              <a:t>lait</a:t>
            </a:r>
            <a:r>
              <a:rPr lang="en-US" dirty="0">
                <a:solidFill>
                  <a:schemeClr val="tx1"/>
                </a:solidFill>
              </a:rPr>
              <a:t> spots)</a:t>
            </a:r>
          </a:p>
        </p:txBody>
      </p:sp>
      <p:sp>
        <p:nvSpPr>
          <p:cNvPr id="4" name="Text Placeholder 3"/>
          <p:cNvSpPr>
            <a:spLocks noGrp="1"/>
          </p:cNvSpPr>
          <p:nvPr>
            <p:ph type="body" idx="2"/>
          </p:nvPr>
        </p:nvSpPr>
        <p:spPr>
          <a:xfrm>
            <a:off x="4551218" y="1538675"/>
            <a:ext cx="4135557" cy="3158400"/>
          </a:xfrm>
        </p:spPr>
        <p:txBody>
          <a:bodyPr/>
          <a:lstStyle/>
          <a:p>
            <a:r>
              <a:rPr lang="en-US" dirty="0">
                <a:solidFill>
                  <a:schemeClr val="tx1"/>
                </a:solidFill>
              </a:rPr>
              <a:t>Type 2(1:40,000)</a:t>
            </a:r>
          </a:p>
          <a:p>
            <a:r>
              <a:rPr lang="en-US" dirty="0">
                <a:solidFill>
                  <a:schemeClr val="tx1"/>
                </a:solidFill>
              </a:rPr>
              <a:t>AD, Chr. 22</a:t>
            </a:r>
          </a:p>
          <a:p>
            <a:r>
              <a:rPr lang="en-US" dirty="0">
                <a:solidFill>
                  <a:schemeClr val="tx1"/>
                </a:solidFill>
              </a:rPr>
              <a:t>risk of developing multiple </a:t>
            </a:r>
            <a:r>
              <a:rPr lang="en-US" dirty="0" err="1">
                <a:solidFill>
                  <a:schemeClr val="tx1"/>
                </a:solidFill>
              </a:rPr>
              <a:t>schwannomas</a:t>
            </a:r>
            <a:r>
              <a:rPr lang="en-US" dirty="0">
                <a:solidFill>
                  <a:schemeClr val="tx1"/>
                </a:solidFill>
              </a:rPr>
              <a:t>, </a:t>
            </a:r>
            <a:r>
              <a:rPr lang="en-US" dirty="0" err="1">
                <a:solidFill>
                  <a:schemeClr val="tx1"/>
                </a:solidFill>
              </a:rPr>
              <a:t>meningiomas</a:t>
            </a:r>
            <a:r>
              <a:rPr lang="en-US" dirty="0">
                <a:solidFill>
                  <a:schemeClr val="tx1"/>
                </a:solidFill>
              </a:rPr>
              <a:t>, &amp; </a:t>
            </a:r>
            <a:r>
              <a:rPr lang="en-US" dirty="0" err="1">
                <a:solidFill>
                  <a:schemeClr val="tx1"/>
                </a:solidFill>
              </a:rPr>
              <a:t>ependymomas</a:t>
            </a:r>
            <a:r>
              <a:rPr lang="en-US" dirty="0">
                <a:solidFill>
                  <a:schemeClr val="tx1"/>
                </a:solidFill>
              </a:rPr>
              <a:t>.</a:t>
            </a:r>
          </a:p>
          <a:p>
            <a:r>
              <a:rPr lang="en-US" dirty="0">
                <a:solidFill>
                  <a:schemeClr val="tx1"/>
                </a:solidFill>
              </a:rPr>
              <a:t>Hearing loss, vertigo</a:t>
            </a:r>
          </a:p>
          <a:p>
            <a:r>
              <a:rPr lang="en-US" dirty="0">
                <a:solidFill>
                  <a:schemeClr val="tx1"/>
                </a:solidFill>
              </a:rPr>
              <a:t>Multiple CN neuropathies.</a:t>
            </a:r>
          </a:p>
          <a:p>
            <a:endParaRPr lang="en-US" dirty="0">
              <a:solidFill>
                <a:schemeClr val="tx1"/>
              </a:solidFill>
            </a:endParaRPr>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solidFill>
                  <a:schemeClr val="tx1"/>
                </a:solidFill>
              </a:rPr>
              <a:t>29</a:t>
            </a:fld>
            <a:endParaRPr lang="en">
              <a:solidFill>
                <a:schemeClr val="tx1"/>
              </a:solidFill>
            </a:endParaRPr>
          </a:p>
        </p:txBody>
      </p:sp>
    </p:spTree>
    <p:extLst>
      <p:ext uri="{BB962C8B-B14F-4D97-AF65-F5344CB8AC3E}">
        <p14:creationId xmlns:p14="http://schemas.microsoft.com/office/powerpoint/2010/main" val="2297850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415635" y="0"/>
            <a:ext cx="8125691" cy="712200"/>
          </a:xfrm>
          <a:prstGeom prst="rect">
            <a:avLst/>
          </a:prstGeom>
        </p:spPr>
        <p:txBody>
          <a:bodyPr spcFirstLastPara="1" wrap="square" lIns="91425" tIns="91425" rIns="91425" bIns="91425" anchor="ctr" anchorCtr="0">
            <a:noAutofit/>
          </a:bodyPr>
          <a:lstStyle/>
          <a:p>
            <a:pPr lvl="0"/>
            <a:r>
              <a:rPr lang="en-US" sz="2400" b="1" dirty="0">
                <a:solidFill>
                  <a:schemeClr val="tx1"/>
                </a:solidFill>
              </a:rPr>
              <a:t>Peripheral neuropathies are </a:t>
            </a:r>
            <a:r>
              <a:rPr lang="en-US" sz="2400" b="1" dirty="0" err="1">
                <a:solidFill>
                  <a:schemeClr val="tx1"/>
                </a:solidFill>
              </a:rPr>
              <a:t>subclassified</a:t>
            </a:r>
            <a:r>
              <a:rPr lang="en-US" sz="2400" b="1" dirty="0">
                <a:solidFill>
                  <a:schemeClr val="tx1"/>
                </a:solidFill>
              </a:rPr>
              <a:t> as:</a:t>
            </a:r>
            <a:endParaRPr sz="2400" b="1" dirty="0">
              <a:solidFill>
                <a:schemeClr val="tx1"/>
              </a:solidFill>
            </a:endParaRPr>
          </a:p>
        </p:txBody>
      </p:sp>
      <p:sp>
        <p:nvSpPr>
          <p:cNvPr id="72" name="Google Shape;72;p14"/>
          <p:cNvSpPr txBox="1">
            <a:spLocks noGrp="1"/>
          </p:cNvSpPr>
          <p:nvPr>
            <p:ph type="body" idx="2"/>
          </p:nvPr>
        </p:nvSpPr>
        <p:spPr>
          <a:xfrm>
            <a:off x="353290" y="1378939"/>
            <a:ext cx="3776700" cy="2207100"/>
          </a:xfrm>
          <a:prstGeom prst="rect">
            <a:avLst/>
          </a:prstGeom>
        </p:spPr>
        <p:txBody>
          <a:bodyPr spcFirstLastPara="1" wrap="square" lIns="91425" tIns="91425" rIns="91425" bIns="91425" anchor="t" anchorCtr="0">
            <a:noAutofit/>
          </a:bodyPr>
          <a:lstStyle/>
          <a:p>
            <a:pPr marL="114300" indent="0">
              <a:buNone/>
            </a:pPr>
            <a:r>
              <a:rPr lang="en-US" sz="2000" u="sng" dirty="0">
                <a:solidFill>
                  <a:schemeClr val="tx1"/>
                </a:solidFill>
              </a:rPr>
              <a:t>Axonal neuropathies:</a:t>
            </a:r>
          </a:p>
          <a:p>
            <a:pPr marL="114300" indent="0">
              <a:buNone/>
            </a:pPr>
            <a:r>
              <a:rPr lang="en-US" sz="2000" dirty="0">
                <a:solidFill>
                  <a:schemeClr val="tx1"/>
                </a:solidFill>
              </a:rPr>
              <a:t>Caused by insults that directly injure the axon. The entire </a:t>
            </a:r>
            <a:r>
              <a:rPr lang="en-US" sz="2000" b="1" u="sng" dirty="0">
                <a:solidFill>
                  <a:schemeClr val="tx1"/>
                </a:solidFill>
              </a:rPr>
              <a:t>distal</a:t>
            </a:r>
            <a:r>
              <a:rPr lang="en-US" sz="2000" dirty="0">
                <a:solidFill>
                  <a:schemeClr val="tx1"/>
                </a:solidFill>
              </a:rPr>
              <a:t> portion of an affected axon degenerates.  Secondary myelin loss can happen . </a:t>
            </a:r>
            <a:r>
              <a:rPr lang="en-US" sz="2000" b="1" u="sng" dirty="0">
                <a:solidFill>
                  <a:schemeClr val="tx1"/>
                </a:solidFill>
              </a:rPr>
              <a:t>(</a:t>
            </a:r>
            <a:r>
              <a:rPr lang="en-US" sz="2000" b="1" u="sng" dirty="0" err="1">
                <a:solidFill>
                  <a:schemeClr val="tx1"/>
                </a:solidFill>
              </a:rPr>
              <a:t>Wallerian</a:t>
            </a:r>
            <a:r>
              <a:rPr lang="en-US" sz="2000" b="1" u="sng" dirty="0">
                <a:solidFill>
                  <a:schemeClr val="tx1"/>
                </a:solidFill>
              </a:rPr>
              <a:t> degeneration</a:t>
            </a:r>
            <a:r>
              <a:rPr lang="en-US" sz="2000" dirty="0">
                <a:solidFill>
                  <a:schemeClr val="tx1"/>
                </a:solidFill>
              </a:rPr>
              <a:t>)</a:t>
            </a:r>
            <a:endParaRPr sz="2000" dirty="0">
              <a:solidFill>
                <a:schemeClr val="tx1"/>
              </a:solidFill>
            </a:endParaRPr>
          </a:p>
        </p:txBody>
      </p:sp>
      <p:sp>
        <p:nvSpPr>
          <p:cNvPr id="73" name="Google Shape;73;p14"/>
          <p:cNvSpPr txBox="1">
            <a:spLocks noGrp="1"/>
          </p:cNvSpPr>
          <p:nvPr>
            <p:ph type="body" idx="2"/>
          </p:nvPr>
        </p:nvSpPr>
        <p:spPr>
          <a:xfrm>
            <a:off x="4572000" y="1420504"/>
            <a:ext cx="4196210" cy="2207100"/>
          </a:xfrm>
          <a:prstGeom prst="rect">
            <a:avLst/>
          </a:prstGeom>
        </p:spPr>
        <p:txBody>
          <a:bodyPr spcFirstLastPara="1" wrap="square" lIns="91425" tIns="91425" rIns="91425" bIns="91425" anchor="t" anchorCtr="0">
            <a:noAutofit/>
          </a:bodyPr>
          <a:lstStyle/>
          <a:p>
            <a:pPr marL="114300" indent="0">
              <a:buNone/>
            </a:pPr>
            <a:r>
              <a:rPr lang="en-US" sz="2000" u="sng" dirty="0">
                <a:solidFill>
                  <a:schemeClr val="tx1"/>
                </a:solidFill>
              </a:rPr>
              <a:t>Demyelinating neuropathies</a:t>
            </a:r>
            <a:r>
              <a:rPr lang="en-US" sz="2000" dirty="0">
                <a:solidFill>
                  <a:schemeClr val="tx1"/>
                </a:solidFill>
              </a:rPr>
              <a:t> </a:t>
            </a:r>
          </a:p>
          <a:p>
            <a:pPr marL="114300" indent="0">
              <a:buNone/>
            </a:pPr>
            <a:r>
              <a:rPr lang="en-US" sz="2000" dirty="0">
                <a:solidFill>
                  <a:schemeClr val="tx1"/>
                </a:solidFill>
              </a:rPr>
              <a:t>Damage to Schwann cells or myelin with relative axonal sparing.</a:t>
            </a:r>
          </a:p>
          <a:p>
            <a:pPr marL="114300" indent="0">
              <a:buNone/>
            </a:pPr>
            <a:r>
              <a:rPr lang="en-US" sz="2000" dirty="0">
                <a:solidFill>
                  <a:schemeClr val="tx1"/>
                </a:solidFill>
              </a:rPr>
              <a:t>Typically occurs discontinuously </a:t>
            </a:r>
            <a:r>
              <a:rPr lang="en-US" sz="2000" dirty="0">
                <a:solidFill>
                  <a:schemeClr val="tx1"/>
                </a:solidFill>
                <a:sym typeface="Wingdings" pitchFamily="2" charset="2"/>
              </a:rPr>
              <a:t> </a:t>
            </a:r>
            <a:r>
              <a:rPr lang="en-US" sz="2000" b="1" u="sng" dirty="0">
                <a:solidFill>
                  <a:schemeClr val="tx1"/>
                </a:solidFill>
                <a:sym typeface="Wingdings" pitchFamily="2" charset="2"/>
              </a:rPr>
              <a:t>s</a:t>
            </a:r>
            <a:r>
              <a:rPr lang="en-US" sz="2000" b="1" u="sng" dirty="0">
                <a:solidFill>
                  <a:schemeClr val="tx1"/>
                </a:solidFill>
              </a:rPr>
              <a:t>egmental demyelination</a:t>
            </a:r>
          </a:p>
        </p:txBody>
      </p:sp>
      <p:sp>
        <p:nvSpPr>
          <p:cNvPr id="75" name="Google Shape;75;p14"/>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3</a:t>
            </a:fld>
            <a:endParaRPr dirty="0">
              <a:solidFill>
                <a:schemeClr val="tx1"/>
              </a:solidFill>
            </a:endParaRPr>
          </a:p>
        </p:txBody>
      </p:sp>
      <p:sp>
        <p:nvSpPr>
          <p:cNvPr id="76" name="Google Shape;76;p14"/>
          <p:cNvSpPr/>
          <p:nvPr/>
        </p:nvSpPr>
        <p:spPr>
          <a:xfrm>
            <a:off x="4369200" y="862355"/>
            <a:ext cx="405600" cy="393600"/>
          </a:xfrm>
          <a:custGeom>
            <a:avLst/>
            <a:gdLst/>
            <a:ahLst/>
            <a:cxnLst/>
            <a:rect l="l" t="t" r="r" b="b"/>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30" name="Google Shape;130;p19"/>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30</a:t>
            </a:fld>
            <a:endParaRPr dirty="0">
              <a:solidFill>
                <a:schemeClr val="tx1"/>
              </a:solidFill>
            </a:endParaRPr>
          </a:p>
        </p:txBody>
      </p:sp>
      <p:sp>
        <p:nvSpPr>
          <p:cNvPr id="2" name="TextBox 1"/>
          <p:cNvSpPr txBox="1"/>
          <p:nvPr/>
        </p:nvSpPr>
        <p:spPr>
          <a:xfrm>
            <a:off x="657426" y="1542728"/>
            <a:ext cx="8003799" cy="3170099"/>
          </a:xfrm>
          <a:prstGeom prst="rect">
            <a:avLst/>
          </a:prstGeom>
          <a:noFill/>
        </p:spPr>
        <p:txBody>
          <a:bodyPr wrap="square" rtlCol="0">
            <a:spAutoFit/>
          </a:bodyPr>
          <a:lstStyle/>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Neoplasms seen in adults.</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They may arise from transformation of a </a:t>
            </a:r>
            <a:r>
              <a:rPr lang="en-US" sz="2000" dirty="0" err="1">
                <a:solidFill>
                  <a:schemeClr val="tx1"/>
                </a:solidFill>
                <a:latin typeface="Libre Baskerville" charset="0"/>
              </a:rPr>
              <a:t>neurofibroma</a:t>
            </a:r>
            <a:r>
              <a:rPr lang="en-US" sz="2000" dirty="0">
                <a:solidFill>
                  <a:schemeClr val="tx1"/>
                </a:solidFill>
                <a:latin typeface="Libre Baskerville" charset="0"/>
              </a:rPr>
              <a:t>, (usually of the </a:t>
            </a:r>
            <a:r>
              <a:rPr lang="en-US" sz="2000" dirty="0" err="1">
                <a:solidFill>
                  <a:schemeClr val="tx1"/>
                </a:solidFill>
                <a:latin typeface="Libre Baskerville" charset="0"/>
              </a:rPr>
              <a:t>plexiform</a:t>
            </a:r>
            <a:r>
              <a:rPr lang="en-US" sz="2000" dirty="0">
                <a:solidFill>
                  <a:schemeClr val="tx1"/>
                </a:solidFill>
                <a:latin typeface="Libre Baskerville" charset="0"/>
              </a:rPr>
              <a:t> type). </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About one-half of such tumors arise in patients with NF1, (3-10%) of all patients with NF1 develop MPNST.</a:t>
            </a:r>
          </a:p>
          <a:p>
            <a:pPr marL="342900" indent="-342900">
              <a:spcAft>
                <a:spcPts val="600"/>
              </a:spcAft>
              <a:buClr>
                <a:srgbClr val="6C041D"/>
              </a:buClr>
              <a:buFont typeface="Arial" pitchFamily="34" charset="0"/>
              <a:buChar char="•"/>
            </a:pPr>
            <a:r>
              <a:rPr lang="en-US" sz="2000" dirty="0">
                <a:solidFill>
                  <a:schemeClr val="tx1"/>
                </a:solidFill>
                <a:latin typeface="Libre Baskerville" charset="0"/>
              </a:rPr>
              <a:t>Histologically, highly cellular and exhibit features of overt malignancy; </a:t>
            </a:r>
            <a:r>
              <a:rPr lang="en-US" sz="2000" dirty="0" err="1">
                <a:solidFill>
                  <a:schemeClr val="tx1"/>
                </a:solidFill>
                <a:latin typeface="Libre Baskerville" charset="0"/>
              </a:rPr>
              <a:t>anaplasia</a:t>
            </a:r>
            <a:r>
              <a:rPr lang="en-US" sz="2000" dirty="0">
                <a:solidFill>
                  <a:schemeClr val="tx1"/>
                </a:solidFill>
                <a:latin typeface="Libre Baskerville" charset="0"/>
              </a:rPr>
              <a:t>, necrosis, infiltrative growth pattern, </a:t>
            </a:r>
            <a:r>
              <a:rPr lang="en-US" sz="2000" dirty="0" err="1">
                <a:solidFill>
                  <a:schemeClr val="tx1"/>
                </a:solidFill>
                <a:latin typeface="Libre Baskerville" charset="0"/>
              </a:rPr>
              <a:t>pleomorphism</a:t>
            </a:r>
            <a:r>
              <a:rPr lang="en-US" sz="2000" dirty="0">
                <a:solidFill>
                  <a:schemeClr val="tx1"/>
                </a:solidFill>
                <a:latin typeface="Libre Baskerville" charset="0"/>
              </a:rPr>
              <a:t>, and high proliferative activity (mitoses).</a:t>
            </a:r>
          </a:p>
        </p:txBody>
      </p:sp>
      <p:sp>
        <p:nvSpPr>
          <p:cNvPr id="9" name="Google Shape;116;p19"/>
          <p:cNvSpPr txBox="1">
            <a:spLocks/>
          </p:cNvSpPr>
          <p:nvPr/>
        </p:nvSpPr>
        <p:spPr>
          <a:xfrm>
            <a:off x="657427" y="442802"/>
            <a:ext cx="7772400" cy="8355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1pPr>
            <a:lvl2pPr marR="0" lvl="1"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2pPr>
            <a:lvl3pPr marR="0" lvl="2"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3pPr>
            <a:lvl4pPr marR="0" lvl="3"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4pPr>
            <a:lvl5pPr marR="0" lvl="4"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5pPr>
            <a:lvl6pPr marR="0" lvl="5"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6pPr>
            <a:lvl7pPr marR="0" lvl="6"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7pPr>
            <a:lvl8pPr marR="0" lvl="7"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8pPr>
            <a:lvl9pPr marR="0" lvl="8"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9pPr>
          </a:lstStyle>
          <a:p>
            <a:r>
              <a:rPr lang="en-US" sz="3600" b="1" dirty="0">
                <a:solidFill>
                  <a:schemeClr val="tx1"/>
                </a:solidFill>
              </a:rPr>
              <a:t>Malignant Peripheral Nerve Sheath Tumors</a:t>
            </a:r>
          </a:p>
        </p:txBody>
      </p:sp>
    </p:spTree>
    <p:extLst>
      <p:ext uri="{BB962C8B-B14F-4D97-AF65-F5344CB8AC3E}">
        <p14:creationId xmlns:p14="http://schemas.microsoft.com/office/powerpoint/2010/main" val="145960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solidFill>
                  <a:schemeClr val="tx1"/>
                </a:solidFill>
              </a:rPr>
              <a:t>31</a:t>
            </a:fld>
            <a:endParaRPr lang="en">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375" y="1122218"/>
            <a:ext cx="6191250" cy="3773632"/>
          </a:xfrm>
          <a:prstGeom prst="rect">
            <a:avLst/>
          </a:prstGeom>
        </p:spPr>
      </p:pic>
      <p:sp>
        <p:nvSpPr>
          <p:cNvPr id="4" name="Google Shape;116;p19"/>
          <p:cNvSpPr txBox="1">
            <a:spLocks/>
          </p:cNvSpPr>
          <p:nvPr/>
        </p:nvSpPr>
        <p:spPr>
          <a:xfrm>
            <a:off x="627950" y="161998"/>
            <a:ext cx="7888100" cy="83552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1pPr>
            <a:lvl2pPr marR="0" lvl="1"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2pPr>
            <a:lvl3pPr marR="0" lvl="2"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3pPr>
            <a:lvl4pPr marR="0" lvl="3"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4pPr>
            <a:lvl5pPr marR="0" lvl="4"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5pPr>
            <a:lvl6pPr marR="0" lvl="5"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6pPr>
            <a:lvl7pPr marR="0" lvl="6"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7pPr>
            <a:lvl8pPr marR="0" lvl="7"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8pPr>
            <a:lvl9pPr marR="0" lvl="8" algn="ctr" rtl="0">
              <a:lnSpc>
                <a:spcPct val="100000"/>
              </a:lnSpc>
              <a:spcBef>
                <a:spcPts val="0"/>
              </a:spcBef>
              <a:spcAft>
                <a:spcPts val="0"/>
              </a:spcAft>
              <a:buClr>
                <a:srgbClr val="FFFFFF"/>
              </a:buClr>
              <a:buSzPts val="1400"/>
              <a:buFont typeface="Montserrat"/>
              <a:buNone/>
              <a:defRPr sz="1400" b="0" i="0" u="none" strike="noStrike" cap="none">
                <a:solidFill>
                  <a:srgbClr val="FFFFFF"/>
                </a:solidFill>
                <a:latin typeface="Montserrat"/>
                <a:ea typeface="Montserrat"/>
                <a:cs typeface="Montserrat"/>
                <a:sym typeface="Montserrat"/>
              </a:defRPr>
            </a:lvl9pPr>
          </a:lstStyle>
          <a:p>
            <a:r>
              <a:rPr lang="en-US" sz="3600" b="1" dirty="0">
                <a:solidFill>
                  <a:schemeClr val="tx1"/>
                </a:solidFill>
              </a:rPr>
              <a:t>MPNST</a:t>
            </a:r>
            <a:endParaRPr lang="en-US" sz="3600" b="1" dirty="0">
              <a:solidFill>
                <a:schemeClr val="tx1"/>
              </a:solidFill>
              <a:latin typeface="Libre Baskerville" charset="0"/>
            </a:endParaRPr>
          </a:p>
        </p:txBody>
      </p:sp>
    </p:spTree>
    <p:extLst>
      <p:ext uri="{BB962C8B-B14F-4D97-AF65-F5344CB8AC3E}">
        <p14:creationId xmlns:p14="http://schemas.microsoft.com/office/powerpoint/2010/main" val="103286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body" idx="1"/>
          </p:nvPr>
        </p:nvSpPr>
        <p:spPr>
          <a:xfrm>
            <a:off x="1568225" y="2161800"/>
            <a:ext cx="6007500" cy="8199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sz="4000" dirty="0">
                <a:solidFill>
                  <a:schemeClr val="tx1"/>
                </a:solidFill>
              </a:rPr>
              <a:t>Thank You ..&amp;</a:t>
            </a:r>
            <a:br>
              <a:rPr lang="en" sz="4000" dirty="0">
                <a:solidFill>
                  <a:schemeClr val="tx1"/>
                </a:solidFill>
              </a:rPr>
            </a:br>
            <a:r>
              <a:rPr lang="en" sz="4000" dirty="0">
                <a:solidFill>
                  <a:schemeClr val="tx1"/>
                </a:solidFill>
              </a:rPr>
              <a:t>Good Luck! </a:t>
            </a:r>
            <a:r>
              <a:rPr lang="en" sz="4000" dirty="0">
                <a:solidFill>
                  <a:schemeClr val="tx1"/>
                </a:solidFill>
                <a:sym typeface="Wingdings" pitchFamily="2" charset="2"/>
              </a:rPr>
              <a:t></a:t>
            </a:r>
            <a:endParaRPr sz="4000" dirty="0">
              <a:solidFill>
                <a:schemeClr val="tx1"/>
              </a:solidFill>
            </a:endParaRPr>
          </a:p>
        </p:txBody>
      </p:sp>
      <p:sp>
        <p:nvSpPr>
          <p:cNvPr id="102" name="Google Shape;102;p17"/>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32</a:t>
            </a:fld>
            <a:endParaRPr>
              <a:solidFill>
                <a:schemeClr val="tx1"/>
              </a:solidFill>
            </a:endParaRPr>
          </a:p>
        </p:txBody>
      </p:sp>
      <p:sp>
        <p:nvSpPr>
          <p:cNvPr id="103" name="Google Shape;103;p17"/>
          <p:cNvSpPr/>
          <p:nvPr/>
        </p:nvSpPr>
        <p:spPr>
          <a:xfrm>
            <a:off x="4450925" y="4420713"/>
            <a:ext cx="242100" cy="234900"/>
          </a:xfrm>
          <a:custGeom>
            <a:avLst/>
            <a:gdLst/>
            <a:ahLst/>
            <a:cxnLst/>
            <a:rect l="l" t="t" r="r" b="b"/>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solidFill>
                  <a:schemeClr val="tx1"/>
                </a:solidFill>
              </a:rPr>
              <a:t>4</a:t>
            </a:fld>
            <a:endParaRPr lang="en">
              <a:solidFill>
                <a:schemeClr val="tx1"/>
              </a:solidFill>
            </a:endParaRPr>
          </a:p>
        </p:txBody>
      </p:sp>
      <p:sp>
        <p:nvSpPr>
          <p:cNvPr id="3" name="AutoShape 2" descr="Image result for wallerian degene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4" name="AutoShape 4" descr="Image result for wallerian degener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sp>
        <p:nvSpPr>
          <p:cNvPr id="5" name="AutoShape 6" descr="Image result for wallerian degenerati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175" y="465138"/>
            <a:ext cx="7755370" cy="4086080"/>
          </a:xfrm>
          <a:prstGeom prst="rect">
            <a:avLst/>
          </a:prstGeom>
        </p:spPr>
      </p:pic>
    </p:spTree>
    <p:extLst>
      <p:ext uri="{BB962C8B-B14F-4D97-AF65-F5344CB8AC3E}">
        <p14:creationId xmlns:p14="http://schemas.microsoft.com/office/powerpoint/2010/main" val="124337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solidFill>
                  <a:schemeClr val="tx1"/>
                </a:solidFill>
              </a:rPr>
              <a:t>5</a:t>
            </a:fld>
            <a:endParaRPr lang="en">
              <a:solidFill>
                <a:schemeClr val="tx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3434"/>
          <a:stretch/>
        </p:blipFill>
        <p:spPr>
          <a:xfrm>
            <a:off x="477982" y="0"/>
            <a:ext cx="8188036" cy="4966855"/>
          </a:xfrm>
          <a:prstGeom prst="rect">
            <a:avLst/>
          </a:prstGeom>
        </p:spPr>
      </p:pic>
    </p:spTree>
    <p:extLst>
      <p:ext uri="{BB962C8B-B14F-4D97-AF65-F5344CB8AC3E}">
        <p14:creationId xmlns:p14="http://schemas.microsoft.com/office/powerpoint/2010/main" val="3532329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748146" y="0"/>
            <a:ext cx="7475898" cy="712200"/>
          </a:xfrm>
          <a:prstGeom prst="rect">
            <a:avLst/>
          </a:prstGeom>
        </p:spPr>
        <p:txBody>
          <a:bodyPr spcFirstLastPara="1" wrap="square" lIns="91425" tIns="91425" rIns="91425" bIns="91425" anchor="ctr" anchorCtr="0">
            <a:noAutofit/>
          </a:bodyPr>
          <a:lstStyle/>
          <a:p>
            <a:pPr marL="114300" indent="0"/>
            <a:r>
              <a:rPr lang="en-US" sz="3600" b="1" dirty="0">
                <a:solidFill>
                  <a:schemeClr val="tx1"/>
                </a:solidFill>
              </a:rPr>
              <a:t>Axonal neuropathies</a:t>
            </a:r>
          </a:p>
        </p:txBody>
      </p:sp>
      <p:sp>
        <p:nvSpPr>
          <p:cNvPr id="72" name="Google Shape;72;p14"/>
          <p:cNvSpPr txBox="1">
            <a:spLocks noGrp="1"/>
          </p:cNvSpPr>
          <p:nvPr>
            <p:ph type="body" idx="2"/>
          </p:nvPr>
        </p:nvSpPr>
        <p:spPr>
          <a:xfrm>
            <a:off x="467591" y="1690665"/>
            <a:ext cx="8063346" cy="2455307"/>
          </a:xfrm>
          <a:prstGeom prst="rect">
            <a:avLst/>
          </a:prstGeom>
        </p:spPr>
        <p:txBody>
          <a:bodyPr spcFirstLastPara="1" wrap="square" lIns="91425" tIns="91425" rIns="91425" bIns="91425" anchor="t" anchorCtr="0">
            <a:noAutofit/>
          </a:bodyPr>
          <a:lstStyle/>
          <a:p>
            <a:pPr marL="457200" lvl="1">
              <a:spcBef>
                <a:spcPts val="600"/>
              </a:spcBef>
              <a:buFont typeface="Libre Baskerville"/>
              <a:buChar char="▪"/>
            </a:pPr>
            <a:r>
              <a:rPr lang="en-US" sz="2000" dirty="0">
                <a:solidFill>
                  <a:schemeClr val="tx1"/>
                </a:solidFill>
              </a:rPr>
              <a:t>Regeneration takes place through axonal regrowth and subsequent </a:t>
            </a:r>
            <a:r>
              <a:rPr lang="en-US" sz="2000" dirty="0" err="1">
                <a:solidFill>
                  <a:schemeClr val="tx1"/>
                </a:solidFill>
              </a:rPr>
              <a:t>remyelination</a:t>
            </a:r>
            <a:r>
              <a:rPr lang="en-US" sz="2000" dirty="0">
                <a:solidFill>
                  <a:schemeClr val="tx1"/>
                </a:solidFill>
              </a:rPr>
              <a:t> of the distal axon, where the </a:t>
            </a:r>
            <a:r>
              <a:rPr lang="en-US" dirty="0">
                <a:solidFill>
                  <a:schemeClr val="tx1"/>
                </a:solidFill>
              </a:rPr>
              <a:t>proximal stump of the axon sprouts and elongate.</a:t>
            </a:r>
          </a:p>
          <a:p>
            <a:pPr marL="114300" lvl="1" indent="0">
              <a:spcBef>
                <a:spcPts val="600"/>
              </a:spcBef>
              <a:buNone/>
            </a:pPr>
            <a:r>
              <a:rPr lang="en-US" sz="2000" dirty="0">
                <a:solidFill>
                  <a:schemeClr val="tx1"/>
                </a:solidFill>
              </a:rPr>
              <a:t> </a:t>
            </a:r>
          </a:p>
          <a:p>
            <a:r>
              <a:rPr lang="en-US" sz="2000" dirty="0">
                <a:solidFill>
                  <a:schemeClr val="tx1"/>
                </a:solidFill>
              </a:rPr>
              <a:t>The morphologic hallmark of axonal neuropathies is a </a:t>
            </a:r>
            <a:r>
              <a:rPr lang="en-US" sz="2000" u="sng" dirty="0">
                <a:solidFill>
                  <a:schemeClr val="tx1"/>
                </a:solidFill>
              </a:rPr>
              <a:t>decrease in the density of axons</a:t>
            </a:r>
            <a:r>
              <a:rPr lang="en-US" sz="2000" dirty="0">
                <a:solidFill>
                  <a:schemeClr val="tx1"/>
                </a:solidFill>
              </a:rPr>
              <a:t>, which in </a:t>
            </a:r>
            <a:r>
              <a:rPr lang="en-US" sz="2000" dirty="0" err="1">
                <a:solidFill>
                  <a:schemeClr val="tx1"/>
                </a:solidFill>
              </a:rPr>
              <a:t>electrophysiologic</a:t>
            </a:r>
            <a:r>
              <a:rPr lang="en-US" sz="2000" dirty="0">
                <a:solidFill>
                  <a:schemeClr val="tx1"/>
                </a:solidFill>
              </a:rPr>
              <a:t> studies correlates with </a:t>
            </a:r>
            <a:r>
              <a:rPr lang="en-US" sz="2000" u="sng" dirty="0">
                <a:solidFill>
                  <a:schemeClr val="tx1"/>
                </a:solidFill>
              </a:rPr>
              <a:t>a decrease in the signal strength or amplitude of nerve impulses</a:t>
            </a:r>
            <a:r>
              <a:rPr lang="en-US" sz="2000" dirty="0">
                <a:solidFill>
                  <a:schemeClr val="tx1"/>
                </a:solidFill>
              </a:rPr>
              <a:t>.</a:t>
            </a:r>
            <a:endParaRPr sz="2000" dirty="0">
              <a:solidFill>
                <a:schemeClr val="tx1"/>
              </a:solidFill>
            </a:endParaRPr>
          </a:p>
        </p:txBody>
      </p:sp>
      <p:sp>
        <p:nvSpPr>
          <p:cNvPr id="75" name="Google Shape;75;p14"/>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6</a:t>
            </a:fld>
            <a:endParaRPr dirty="0">
              <a:solidFill>
                <a:schemeClr val="tx1"/>
              </a:solidFill>
            </a:endParaRPr>
          </a:p>
        </p:txBody>
      </p:sp>
      <p:sp>
        <p:nvSpPr>
          <p:cNvPr id="76" name="Google Shape;76;p14"/>
          <p:cNvSpPr/>
          <p:nvPr/>
        </p:nvSpPr>
        <p:spPr>
          <a:xfrm>
            <a:off x="4369200" y="862355"/>
            <a:ext cx="405600" cy="393600"/>
          </a:xfrm>
          <a:custGeom>
            <a:avLst/>
            <a:gdLst/>
            <a:ahLst/>
            <a:cxnLst/>
            <a:rect l="l" t="t" r="r" b="b"/>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2869511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748146" y="0"/>
            <a:ext cx="7475898" cy="712200"/>
          </a:xfrm>
          <a:prstGeom prst="rect">
            <a:avLst/>
          </a:prstGeom>
        </p:spPr>
        <p:txBody>
          <a:bodyPr spcFirstLastPara="1" wrap="square" lIns="91425" tIns="91425" rIns="91425" bIns="91425" anchor="ctr" anchorCtr="0">
            <a:noAutofit/>
          </a:bodyPr>
          <a:lstStyle/>
          <a:p>
            <a:pPr marL="114300" indent="0"/>
            <a:r>
              <a:rPr lang="en-US" sz="3600" b="1" dirty="0">
                <a:solidFill>
                  <a:schemeClr val="tx1"/>
                </a:solidFill>
              </a:rPr>
              <a:t>Demyelinating neuropathies </a:t>
            </a:r>
          </a:p>
        </p:txBody>
      </p:sp>
      <p:sp>
        <p:nvSpPr>
          <p:cNvPr id="72" name="Google Shape;72;p14"/>
          <p:cNvSpPr txBox="1">
            <a:spLocks noGrp="1"/>
          </p:cNvSpPr>
          <p:nvPr>
            <p:ph type="body" idx="2"/>
          </p:nvPr>
        </p:nvSpPr>
        <p:spPr>
          <a:xfrm>
            <a:off x="306532" y="1836138"/>
            <a:ext cx="8530936" cy="2455307"/>
          </a:xfrm>
          <a:prstGeom prst="rect">
            <a:avLst/>
          </a:prstGeom>
        </p:spPr>
        <p:txBody>
          <a:bodyPr spcFirstLastPara="1" wrap="square" lIns="91425" tIns="91425" rIns="91425" bIns="91425" anchor="t" anchorCtr="0">
            <a:noAutofit/>
          </a:bodyPr>
          <a:lstStyle/>
          <a:p>
            <a:r>
              <a:rPr lang="en-US" sz="2000" dirty="0">
                <a:solidFill>
                  <a:schemeClr val="tx1"/>
                </a:solidFill>
                <a:sym typeface="Wingdings" pitchFamily="2" charset="2"/>
              </a:rPr>
              <a:t>S</a:t>
            </a:r>
            <a:r>
              <a:rPr lang="en-US" sz="2000" dirty="0">
                <a:solidFill>
                  <a:schemeClr val="tx1"/>
                </a:solidFill>
              </a:rPr>
              <a:t>egmental demyelination: affecting individual internodes along the length of an axon (while saving others) in a </a:t>
            </a:r>
            <a:r>
              <a:rPr lang="en-US" sz="2000" u="sng" dirty="0">
                <a:solidFill>
                  <a:schemeClr val="tx1"/>
                </a:solidFill>
              </a:rPr>
              <a:t>random</a:t>
            </a:r>
            <a:r>
              <a:rPr lang="en-US" sz="2000" dirty="0">
                <a:solidFill>
                  <a:schemeClr val="tx1"/>
                </a:solidFill>
              </a:rPr>
              <a:t> pattern.</a:t>
            </a:r>
          </a:p>
          <a:p>
            <a:r>
              <a:rPr lang="en-US" sz="2000" dirty="0">
                <a:solidFill>
                  <a:schemeClr val="tx1"/>
                </a:solidFill>
              </a:rPr>
              <a:t>Resulting in </a:t>
            </a:r>
            <a:r>
              <a:rPr lang="en-US" sz="2000" u="sng" dirty="0">
                <a:solidFill>
                  <a:schemeClr val="tx1"/>
                </a:solidFill>
              </a:rPr>
              <a:t>slow nerve conduction velocities but preserved amplitude</a:t>
            </a:r>
            <a:r>
              <a:rPr lang="en-US" sz="2000" dirty="0">
                <a:solidFill>
                  <a:schemeClr val="tx1"/>
                </a:solidFill>
              </a:rPr>
              <a:t>, with relatively normal density of axons.</a:t>
            </a:r>
          </a:p>
          <a:p>
            <a:endParaRPr sz="2000" dirty="0">
              <a:solidFill>
                <a:schemeClr val="tx1"/>
              </a:solidFill>
            </a:endParaRPr>
          </a:p>
        </p:txBody>
      </p:sp>
      <p:sp>
        <p:nvSpPr>
          <p:cNvPr id="75" name="Google Shape;75;p14"/>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7</a:t>
            </a:fld>
            <a:endParaRPr dirty="0">
              <a:solidFill>
                <a:schemeClr val="tx1"/>
              </a:solidFill>
            </a:endParaRPr>
          </a:p>
        </p:txBody>
      </p:sp>
      <p:sp>
        <p:nvSpPr>
          <p:cNvPr id="76" name="Google Shape;76;p14"/>
          <p:cNvSpPr/>
          <p:nvPr/>
        </p:nvSpPr>
        <p:spPr>
          <a:xfrm>
            <a:off x="4369200" y="862355"/>
            <a:ext cx="405600" cy="393600"/>
          </a:xfrm>
          <a:custGeom>
            <a:avLst/>
            <a:gdLst/>
            <a:ahLst/>
            <a:cxnLst/>
            <a:rect l="l" t="t" r="r" b="b"/>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2729388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748146" y="0"/>
            <a:ext cx="7475898" cy="712200"/>
          </a:xfrm>
          <a:prstGeom prst="rect">
            <a:avLst/>
          </a:prstGeom>
        </p:spPr>
        <p:txBody>
          <a:bodyPr spcFirstLastPara="1" wrap="square" lIns="91425" tIns="91425" rIns="91425" bIns="91425" anchor="ctr" anchorCtr="0">
            <a:noAutofit/>
          </a:bodyPr>
          <a:lstStyle/>
          <a:p>
            <a:pPr marL="114300" indent="0"/>
            <a:r>
              <a:rPr lang="en-US" sz="3600" b="1" dirty="0">
                <a:solidFill>
                  <a:schemeClr val="tx1"/>
                </a:solidFill>
              </a:rPr>
              <a:t>Demyelinating neuropathies </a:t>
            </a:r>
          </a:p>
        </p:txBody>
      </p:sp>
      <p:sp>
        <p:nvSpPr>
          <p:cNvPr id="72" name="Google Shape;72;p14"/>
          <p:cNvSpPr txBox="1">
            <a:spLocks noGrp="1"/>
          </p:cNvSpPr>
          <p:nvPr>
            <p:ph type="body" idx="2"/>
          </p:nvPr>
        </p:nvSpPr>
        <p:spPr>
          <a:xfrm>
            <a:off x="467590" y="1378938"/>
            <a:ext cx="4748645" cy="2455307"/>
          </a:xfrm>
          <a:prstGeom prst="rect">
            <a:avLst/>
          </a:prstGeom>
        </p:spPr>
        <p:txBody>
          <a:bodyPr spcFirstLastPara="1" wrap="square" lIns="91425" tIns="91425" rIns="91425" bIns="91425" anchor="t" anchorCtr="0">
            <a:noAutofit/>
          </a:bodyPr>
          <a:lstStyle/>
          <a:p>
            <a:r>
              <a:rPr lang="en-US" sz="2000" dirty="0">
                <a:solidFill>
                  <a:schemeClr val="tx1"/>
                </a:solidFill>
              </a:rPr>
              <a:t>Denuded axon provides a stimulus for </a:t>
            </a:r>
            <a:r>
              <a:rPr lang="en-US" sz="2000" dirty="0" err="1">
                <a:solidFill>
                  <a:schemeClr val="tx1"/>
                </a:solidFill>
              </a:rPr>
              <a:t>remyelination</a:t>
            </a:r>
            <a:r>
              <a:rPr lang="en-US" sz="2000" dirty="0">
                <a:solidFill>
                  <a:schemeClr val="tx1"/>
                </a:solidFill>
              </a:rPr>
              <a:t> &amp;  cells within the </a:t>
            </a:r>
            <a:r>
              <a:rPr lang="en-US" sz="2000" dirty="0" err="1">
                <a:solidFill>
                  <a:schemeClr val="tx1"/>
                </a:solidFill>
              </a:rPr>
              <a:t>endoneurium</a:t>
            </a:r>
            <a:r>
              <a:rPr lang="en-US" sz="2000" dirty="0">
                <a:solidFill>
                  <a:schemeClr val="tx1"/>
                </a:solidFill>
              </a:rPr>
              <a:t> differentiating to replace injured Schwann cells.</a:t>
            </a:r>
          </a:p>
          <a:p>
            <a:r>
              <a:rPr lang="en-US" sz="2000" dirty="0">
                <a:solidFill>
                  <a:schemeClr val="tx1"/>
                </a:solidFill>
              </a:rPr>
              <a:t>Regeneration gives </a:t>
            </a:r>
            <a:r>
              <a:rPr lang="en-US" sz="2000" u="sng" dirty="0">
                <a:solidFill>
                  <a:schemeClr val="tx1"/>
                </a:solidFill>
              </a:rPr>
              <a:t>thinly</a:t>
            </a:r>
            <a:r>
              <a:rPr lang="en-US" sz="2000" dirty="0">
                <a:solidFill>
                  <a:schemeClr val="tx1"/>
                </a:solidFill>
              </a:rPr>
              <a:t> </a:t>
            </a:r>
            <a:r>
              <a:rPr lang="en-US" sz="2000" dirty="0" err="1">
                <a:solidFill>
                  <a:schemeClr val="tx1"/>
                </a:solidFill>
              </a:rPr>
              <a:t>myelinated</a:t>
            </a:r>
            <a:r>
              <a:rPr lang="en-US" sz="2000" dirty="0">
                <a:solidFill>
                  <a:schemeClr val="tx1"/>
                </a:solidFill>
              </a:rPr>
              <a:t> internodes of uneven length (</a:t>
            </a:r>
            <a:r>
              <a:rPr lang="en-US" sz="2000" u="sng" dirty="0">
                <a:solidFill>
                  <a:schemeClr val="tx1"/>
                </a:solidFill>
              </a:rPr>
              <a:t>shorter</a:t>
            </a:r>
            <a:r>
              <a:rPr lang="en-US" sz="2000" dirty="0">
                <a:solidFill>
                  <a:schemeClr val="tx1"/>
                </a:solidFill>
              </a:rPr>
              <a:t>).</a:t>
            </a:r>
          </a:p>
        </p:txBody>
      </p:sp>
      <p:sp>
        <p:nvSpPr>
          <p:cNvPr id="75" name="Google Shape;75;p14"/>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8</a:t>
            </a:fld>
            <a:endParaRPr dirty="0">
              <a:solidFill>
                <a:schemeClr val="tx1"/>
              </a:solidFill>
            </a:endParaRPr>
          </a:p>
        </p:txBody>
      </p:sp>
      <p:sp>
        <p:nvSpPr>
          <p:cNvPr id="76" name="Google Shape;76;p14"/>
          <p:cNvSpPr/>
          <p:nvPr/>
        </p:nvSpPr>
        <p:spPr>
          <a:xfrm>
            <a:off x="4369200" y="862355"/>
            <a:ext cx="405600" cy="393600"/>
          </a:xfrm>
          <a:custGeom>
            <a:avLst/>
            <a:gdLst/>
            <a:ahLst/>
            <a:cxnLst/>
            <a:rect l="l" t="t" r="r" b="b"/>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4255"/>
          <a:stretch/>
        </p:blipFill>
        <p:spPr>
          <a:xfrm>
            <a:off x="5309755" y="717967"/>
            <a:ext cx="3520131" cy="4186543"/>
          </a:xfrm>
          <a:prstGeom prst="rect">
            <a:avLst/>
          </a:prstGeom>
        </p:spPr>
      </p:pic>
    </p:spTree>
    <p:extLst>
      <p:ext uri="{BB962C8B-B14F-4D97-AF65-F5344CB8AC3E}">
        <p14:creationId xmlns:p14="http://schemas.microsoft.com/office/powerpoint/2010/main" val="1719463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title"/>
          </p:nvPr>
        </p:nvSpPr>
        <p:spPr>
          <a:xfrm>
            <a:off x="581890" y="0"/>
            <a:ext cx="7855527" cy="712200"/>
          </a:xfrm>
          <a:prstGeom prst="rect">
            <a:avLst/>
          </a:prstGeom>
        </p:spPr>
        <p:txBody>
          <a:bodyPr spcFirstLastPara="1" wrap="square" lIns="91425" tIns="91425" rIns="91425" bIns="91425" anchor="ctr" anchorCtr="0">
            <a:noAutofit/>
          </a:bodyPr>
          <a:lstStyle/>
          <a:p>
            <a:r>
              <a:rPr lang="en-US" sz="2400" b="1" dirty="0">
                <a:solidFill>
                  <a:schemeClr val="tx1"/>
                </a:solidFill>
              </a:rPr>
              <a:t>Peripheral neuropathies  anatomic patterns.</a:t>
            </a:r>
            <a:endParaRPr sz="2400" b="1" dirty="0">
              <a:solidFill>
                <a:schemeClr val="tx1"/>
              </a:solidFill>
            </a:endParaRPr>
          </a:p>
        </p:txBody>
      </p:sp>
      <p:sp>
        <p:nvSpPr>
          <p:cNvPr id="170" name="Google Shape;170;p24"/>
          <p:cNvSpPr/>
          <p:nvPr/>
        </p:nvSpPr>
        <p:spPr>
          <a:xfrm>
            <a:off x="3127687" y="1537855"/>
            <a:ext cx="2888626" cy="2566461"/>
          </a:xfrm>
          <a:prstGeom prst="ellipse">
            <a:avLst/>
          </a:prstGeom>
          <a:noFill/>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lvl="0" algn="ctr"/>
            <a:r>
              <a:rPr lang="en-US" sz="2000" b="1" dirty="0" err="1">
                <a:solidFill>
                  <a:schemeClr val="tx1"/>
                </a:solidFill>
                <a:latin typeface="Montserrat" charset="0"/>
                <a:cs typeface="Aharoni" pitchFamily="2" charset="-79"/>
              </a:rPr>
              <a:t>Mononeuritis</a:t>
            </a:r>
            <a:r>
              <a:rPr lang="en-US" sz="2000" b="1" dirty="0">
                <a:solidFill>
                  <a:schemeClr val="tx1"/>
                </a:solidFill>
                <a:latin typeface="Montserrat" charset="0"/>
                <a:cs typeface="Aharoni" pitchFamily="2" charset="-79"/>
              </a:rPr>
              <a:t> multiplex</a:t>
            </a:r>
            <a:endParaRPr sz="2000" b="1" dirty="0">
              <a:solidFill>
                <a:schemeClr val="tx1"/>
              </a:solidFill>
              <a:latin typeface="Montserrat" charset="0"/>
              <a:ea typeface="Libre Baskerville"/>
              <a:cs typeface="Aharoni" pitchFamily="2" charset="-79"/>
              <a:sym typeface="Libre Baskerville"/>
            </a:endParaRPr>
          </a:p>
        </p:txBody>
      </p:sp>
      <p:sp>
        <p:nvSpPr>
          <p:cNvPr id="171" name="Google Shape;171;p24"/>
          <p:cNvSpPr/>
          <p:nvPr/>
        </p:nvSpPr>
        <p:spPr>
          <a:xfrm>
            <a:off x="301336" y="1527464"/>
            <a:ext cx="3283528" cy="2566461"/>
          </a:xfrm>
          <a:prstGeom prst="ellipse">
            <a:avLst/>
          </a:prstGeom>
          <a:noFill/>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r>
              <a:rPr lang="en-US" sz="1800" b="1" dirty="0">
                <a:solidFill>
                  <a:schemeClr val="tx1"/>
                </a:solidFill>
                <a:latin typeface="Montserrat" charset="0"/>
                <a:cs typeface="Aharoni" pitchFamily="2" charset="-79"/>
              </a:rPr>
              <a:t>Polyneuropathies</a:t>
            </a:r>
            <a:endParaRPr sz="1800" b="1" dirty="0">
              <a:solidFill>
                <a:schemeClr val="tx1"/>
              </a:solidFill>
              <a:latin typeface="Montserrat" charset="0"/>
              <a:cs typeface="Aharoni" pitchFamily="2" charset="-79"/>
              <a:sym typeface="Libre Baskerville"/>
            </a:endParaRPr>
          </a:p>
        </p:txBody>
      </p:sp>
      <p:sp>
        <p:nvSpPr>
          <p:cNvPr id="172" name="Google Shape;172;p24"/>
          <p:cNvSpPr/>
          <p:nvPr/>
        </p:nvSpPr>
        <p:spPr>
          <a:xfrm>
            <a:off x="5494713" y="1548246"/>
            <a:ext cx="3316777" cy="2566461"/>
          </a:xfrm>
          <a:prstGeom prst="ellipse">
            <a:avLst/>
          </a:prstGeom>
          <a:noFill/>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algn="ctr"/>
            <a:r>
              <a:rPr lang="en-US" sz="1800" b="1" dirty="0" err="1">
                <a:solidFill>
                  <a:schemeClr val="tx1"/>
                </a:solidFill>
                <a:latin typeface="Montserrat" charset="0"/>
                <a:cs typeface="Aharoni" pitchFamily="2" charset="-79"/>
              </a:rPr>
              <a:t>Mononeuropathy</a:t>
            </a:r>
            <a:endParaRPr sz="1800" b="1" dirty="0">
              <a:solidFill>
                <a:schemeClr val="tx1"/>
              </a:solidFill>
              <a:latin typeface="Montserrat" charset="0"/>
              <a:cs typeface="Aharoni" pitchFamily="2" charset="-79"/>
              <a:sym typeface="Libre Baskerville"/>
            </a:endParaRPr>
          </a:p>
        </p:txBody>
      </p:sp>
      <p:sp>
        <p:nvSpPr>
          <p:cNvPr id="173" name="Google Shape;173;p24"/>
          <p:cNvSpPr txBox="1">
            <a:spLocks noGrp="1"/>
          </p:cNvSpPr>
          <p:nvPr>
            <p:ph type="sldNum" idx="12"/>
          </p:nvPr>
        </p:nvSpPr>
        <p:spPr>
          <a:xfrm>
            <a:off x="38389" y="4749900"/>
            <a:ext cx="91056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tx1"/>
                </a:solidFill>
              </a:rPr>
              <a:t>9</a:t>
            </a:fld>
            <a:endParaRPr>
              <a:solidFill>
                <a:schemeClr val="tx1"/>
              </a:solidFill>
            </a:endParaRPr>
          </a:p>
        </p:txBody>
      </p:sp>
      <p:sp>
        <p:nvSpPr>
          <p:cNvPr id="174" name="Google Shape;174;p24"/>
          <p:cNvSpPr/>
          <p:nvPr/>
        </p:nvSpPr>
        <p:spPr>
          <a:xfrm>
            <a:off x="4369200" y="862355"/>
            <a:ext cx="405600" cy="393600"/>
          </a:xfrm>
          <a:custGeom>
            <a:avLst/>
            <a:gdLst/>
            <a:ahLst/>
            <a:cxnLst/>
            <a:rect l="l" t="t" r="r" b="b"/>
            <a:pathLst>
              <a:path w="120000" h="120000" extrusionOk="0">
                <a:moveTo>
                  <a:pt x="76645" y="57866"/>
                </a:moveTo>
                <a:cubicBezTo>
                  <a:pt x="73203" y="57842"/>
                  <a:pt x="68076" y="57296"/>
                  <a:pt x="62996" y="56353"/>
                </a:cubicBezTo>
                <a:cubicBezTo>
                  <a:pt x="61841" y="56155"/>
                  <a:pt x="61095" y="56353"/>
                  <a:pt x="60469" y="57346"/>
                </a:cubicBezTo>
                <a:cubicBezTo>
                  <a:pt x="59097" y="59454"/>
                  <a:pt x="57604" y="61488"/>
                  <a:pt x="56353" y="63670"/>
                </a:cubicBezTo>
                <a:cubicBezTo>
                  <a:pt x="54932" y="66176"/>
                  <a:pt x="54788" y="69028"/>
                  <a:pt x="54788" y="71880"/>
                </a:cubicBezTo>
                <a:cubicBezTo>
                  <a:pt x="54788" y="72054"/>
                  <a:pt x="54884" y="72327"/>
                  <a:pt x="55005" y="72377"/>
                </a:cubicBezTo>
                <a:cubicBezTo>
                  <a:pt x="55149" y="72426"/>
                  <a:pt x="55414" y="72302"/>
                  <a:pt x="55534" y="72178"/>
                </a:cubicBezTo>
                <a:cubicBezTo>
                  <a:pt x="56280" y="71310"/>
                  <a:pt x="57027" y="70417"/>
                  <a:pt x="57749" y="69524"/>
                </a:cubicBezTo>
                <a:cubicBezTo>
                  <a:pt x="62347" y="63819"/>
                  <a:pt x="70002" y="64787"/>
                  <a:pt x="74022" y="67292"/>
                </a:cubicBezTo>
                <a:cubicBezTo>
                  <a:pt x="74431" y="67540"/>
                  <a:pt x="74816" y="67862"/>
                  <a:pt x="75081" y="68234"/>
                </a:cubicBezTo>
                <a:cubicBezTo>
                  <a:pt x="77151" y="71161"/>
                  <a:pt x="78427" y="74386"/>
                  <a:pt x="78042" y="78057"/>
                </a:cubicBezTo>
                <a:cubicBezTo>
                  <a:pt x="77897" y="79446"/>
                  <a:pt x="77488" y="80934"/>
                  <a:pt x="76814" y="82149"/>
                </a:cubicBezTo>
                <a:cubicBezTo>
                  <a:pt x="75105" y="85101"/>
                  <a:pt x="73155" y="87879"/>
                  <a:pt x="71374" y="90806"/>
                </a:cubicBezTo>
                <a:cubicBezTo>
                  <a:pt x="69905" y="93187"/>
                  <a:pt x="68437" y="95568"/>
                  <a:pt x="67233" y="98073"/>
                </a:cubicBezTo>
                <a:cubicBezTo>
                  <a:pt x="65789" y="101099"/>
                  <a:pt x="65957" y="104274"/>
                  <a:pt x="67474" y="107250"/>
                </a:cubicBezTo>
                <a:cubicBezTo>
                  <a:pt x="68341" y="108912"/>
                  <a:pt x="69424" y="110549"/>
                  <a:pt x="70651" y="111963"/>
                </a:cubicBezTo>
                <a:cubicBezTo>
                  <a:pt x="72240" y="113774"/>
                  <a:pt x="74551" y="114270"/>
                  <a:pt x="76766" y="114791"/>
                </a:cubicBezTo>
                <a:cubicBezTo>
                  <a:pt x="85311" y="116775"/>
                  <a:pt x="91907" y="111789"/>
                  <a:pt x="95181" y="105589"/>
                </a:cubicBezTo>
                <a:cubicBezTo>
                  <a:pt x="96529" y="103009"/>
                  <a:pt x="97396" y="100281"/>
                  <a:pt x="97227" y="97304"/>
                </a:cubicBezTo>
                <a:cubicBezTo>
                  <a:pt x="97059" y="93856"/>
                  <a:pt x="95013" y="91674"/>
                  <a:pt x="91691" y="91326"/>
                </a:cubicBezTo>
                <a:cubicBezTo>
                  <a:pt x="90680" y="91227"/>
                  <a:pt x="89693" y="91277"/>
                  <a:pt x="88970" y="92219"/>
                </a:cubicBezTo>
                <a:cubicBezTo>
                  <a:pt x="88802" y="92418"/>
                  <a:pt x="88609" y="92616"/>
                  <a:pt x="88369" y="92740"/>
                </a:cubicBezTo>
                <a:cubicBezTo>
                  <a:pt x="88224" y="92840"/>
                  <a:pt x="87983" y="92864"/>
                  <a:pt x="87839" y="92790"/>
                </a:cubicBezTo>
                <a:cubicBezTo>
                  <a:pt x="87743" y="92740"/>
                  <a:pt x="87695" y="92393"/>
                  <a:pt x="87767" y="92294"/>
                </a:cubicBezTo>
                <a:cubicBezTo>
                  <a:pt x="89187" y="90235"/>
                  <a:pt x="90824" y="88449"/>
                  <a:pt x="93327" y="87829"/>
                </a:cubicBezTo>
                <a:cubicBezTo>
                  <a:pt x="93833" y="87705"/>
                  <a:pt x="94387" y="87656"/>
                  <a:pt x="94916" y="87680"/>
                </a:cubicBezTo>
                <a:cubicBezTo>
                  <a:pt x="98286" y="87953"/>
                  <a:pt x="101801" y="92120"/>
                  <a:pt x="101512" y="95618"/>
                </a:cubicBezTo>
                <a:cubicBezTo>
                  <a:pt x="101271" y="98569"/>
                  <a:pt x="100670" y="101471"/>
                  <a:pt x="99586" y="104224"/>
                </a:cubicBezTo>
                <a:cubicBezTo>
                  <a:pt x="96577" y="111914"/>
                  <a:pt x="90920" y="116453"/>
                  <a:pt x="83289" y="118511"/>
                </a:cubicBezTo>
                <a:cubicBezTo>
                  <a:pt x="79727" y="119454"/>
                  <a:pt x="76068" y="120000"/>
                  <a:pt x="72385" y="119826"/>
                </a:cubicBezTo>
                <a:cubicBezTo>
                  <a:pt x="64561" y="119429"/>
                  <a:pt x="56810" y="118462"/>
                  <a:pt x="49588" y="114989"/>
                </a:cubicBezTo>
                <a:cubicBezTo>
                  <a:pt x="40296" y="110525"/>
                  <a:pt x="33797" y="103505"/>
                  <a:pt x="31390" y="93038"/>
                </a:cubicBezTo>
                <a:cubicBezTo>
                  <a:pt x="29753" y="85969"/>
                  <a:pt x="30355" y="79049"/>
                  <a:pt x="33917" y="72649"/>
                </a:cubicBezTo>
                <a:cubicBezTo>
                  <a:pt x="35891" y="69152"/>
                  <a:pt x="38611" y="66473"/>
                  <a:pt x="42583" y="65481"/>
                </a:cubicBezTo>
                <a:cubicBezTo>
                  <a:pt x="43233" y="65332"/>
                  <a:pt x="43907" y="65233"/>
                  <a:pt x="44557" y="65183"/>
                </a:cubicBezTo>
                <a:cubicBezTo>
                  <a:pt x="48312" y="64960"/>
                  <a:pt x="49540" y="65779"/>
                  <a:pt x="50984" y="69350"/>
                </a:cubicBezTo>
                <a:cubicBezTo>
                  <a:pt x="51057" y="69524"/>
                  <a:pt x="51201" y="69673"/>
                  <a:pt x="51321" y="69822"/>
                </a:cubicBezTo>
                <a:cubicBezTo>
                  <a:pt x="51418" y="69673"/>
                  <a:pt x="51562" y="69549"/>
                  <a:pt x="51586" y="69400"/>
                </a:cubicBezTo>
                <a:cubicBezTo>
                  <a:pt x="52477" y="64762"/>
                  <a:pt x="54716" y="60793"/>
                  <a:pt x="57243" y="56949"/>
                </a:cubicBezTo>
                <a:cubicBezTo>
                  <a:pt x="57388" y="56725"/>
                  <a:pt x="57556" y="56502"/>
                  <a:pt x="57725" y="56304"/>
                </a:cubicBezTo>
                <a:cubicBezTo>
                  <a:pt x="58134" y="55733"/>
                  <a:pt x="57917" y="55485"/>
                  <a:pt x="57364" y="55262"/>
                </a:cubicBezTo>
                <a:cubicBezTo>
                  <a:pt x="54980" y="54344"/>
                  <a:pt x="52573" y="53501"/>
                  <a:pt x="50262" y="52410"/>
                </a:cubicBezTo>
                <a:cubicBezTo>
                  <a:pt x="43522" y="49185"/>
                  <a:pt x="38876" y="43877"/>
                  <a:pt x="36324" y="36684"/>
                </a:cubicBezTo>
                <a:cubicBezTo>
                  <a:pt x="35025" y="32988"/>
                  <a:pt x="34326" y="29144"/>
                  <a:pt x="34182" y="25175"/>
                </a:cubicBezTo>
                <a:cubicBezTo>
                  <a:pt x="34110" y="22273"/>
                  <a:pt x="34062" y="19421"/>
                  <a:pt x="34471" y="16544"/>
                </a:cubicBezTo>
                <a:cubicBezTo>
                  <a:pt x="34808" y="14113"/>
                  <a:pt x="33773" y="12079"/>
                  <a:pt x="32184" y="10392"/>
                </a:cubicBezTo>
                <a:cubicBezTo>
                  <a:pt x="28573" y="6548"/>
                  <a:pt x="24072" y="5159"/>
                  <a:pt x="19017" y="5878"/>
                </a:cubicBezTo>
                <a:cubicBezTo>
                  <a:pt x="11458" y="6969"/>
                  <a:pt x="7606" y="13691"/>
                  <a:pt x="6812" y="18503"/>
                </a:cubicBezTo>
                <a:cubicBezTo>
                  <a:pt x="6234" y="21827"/>
                  <a:pt x="7462" y="24754"/>
                  <a:pt x="9821" y="27085"/>
                </a:cubicBezTo>
                <a:cubicBezTo>
                  <a:pt x="11289" y="28524"/>
                  <a:pt x="12974" y="29020"/>
                  <a:pt x="14972" y="28052"/>
                </a:cubicBezTo>
                <a:cubicBezTo>
                  <a:pt x="16224" y="27432"/>
                  <a:pt x="16657" y="27829"/>
                  <a:pt x="16585" y="29268"/>
                </a:cubicBezTo>
                <a:cubicBezTo>
                  <a:pt x="16513" y="31326"/>
                  <a:pt x="15430" y="32691"/>
                  <a:pt x="13552" y="33410"/>
                </a:cubicBezTo>
                <a:cubicBezTo>
                  <a:pt x="10688" y="34526"/>
                  <a:pt x="8328" y="33534"/>
                  <a:pt x="6162" y="31649"/>
                </a:cubicBezTo>
                <a:cubicBezTo>
                  <a:pt x="4597" y="30260"/>
                  <a:pt x="3634" y="28474"/>
                  <a:pt x="2984" y="26465"/>
                </a:cubicBezTo>
                <a:cubicBezTo>
                  <a:pt x="0" y="17015"/>
                  <a:pt x="5199" y="4415"/>
                  <a:pt x="17307" y="2033"/>
                </a:cubicBezTo>
                <a:cubicBezTo>
                  <a:pt x="19883" y="1537"/>
                  <a:pt x="22483" y="1264"/>
                  <a:pt x="25083" y="1711"/>
                </a:cubicBezTo>
                <a:cubicBezTo>
                  <a:pt x="31558" y="2827"/>
                  <a:pt x="35675" y="6845"/>
                  <a:pt x="37865" y="13121"/>
                </a:cubicBezTo>
                <a:cubicBezTo>
                  <a:pt x="37961" y="13393"/>
                  <a:pt x="38010" y="13666"/>
                  <a:pt x="38106" y="13914"/>
                </a:cubicBezTo>
                <a:cubicBezTo>
                  <a:pt x="38226" y="14262"/>
                  <a:pt x="38395" y="14609"/>
                  <a:pt x="38539" y="14956"/>
                </a:cubicBezTo>
                <a:cubicBezTo>
                  <a:pt x="38780" y="14733"/>
                  <a:pt x="39021" y="14510"/>
                  <a:pt x="39237" y="14237"/>
                </a:cubicBezTo>
                <a:cubicBezTo>
                  <a:pt x="43787" y="8334"/>
                  <a:pt x="49757" y="5481"/>
                  <a:pt x="57051" y="5630"/>
                </a:cubicBezTo>
                <a:cubicBezTo>
                  <a:pt x="59434" y="5704"/>
                  <a:pt x="61889" y="5729"/>
                  <a:pt x="64224" y="6225"/>
                </a:cubicBezTo>
                <a:cubicBezTo>
                  <a:pt x="72072" y="7862"/>
                  <a:pt x="77753" y="12302"/>
                  <a:pt x="80256" y="20363"/>
                </a:cubicBezTo>
                <a:cubicBezTo>
                  <a:pt x="81941" y="25795"/>
                  <a:pt x="81147" y="31128"/>
                  <a:pt x="78836" y="36238"/>
                </a:cubicBezTo>
                <a:cubicBezTo>
                  <a:pt x="76140" y="42190"/>
                  <a:pt x="72240" y="47201"/>
                  <a:pt x="67233" y="51293"/>
                </a:cubicBezTo>
                <a:cubicBezTo>
                  <a:pt x="66896" y="51541"/>
                  <a:pt x="66559" y="51765"/>
                  <a:pt x="66270" y="52038"/>
                </a:cubicBezTo>
                <a:cubicBezTo>
                  <a:pt x="66126" y="52162"/>
                  <a:pt x="66006" y="52335"/>
                  <a:pt x="65885" y="52484"/>
                </a:cubicBezTo>
                <a:cubicBezTo>
                  <a:pt x="66078" y="52608"/>
                  <a:pt x="66270" y="52831"/>
                  <a:pt x="66463" y="52856"/>
                </a:cubicBezTo>
                <a:cubicBezTo>
                  <a:pt x="69713" y="53253"/>
                  <a:pt x="72962" y="53799"/>
                  <a:pt x="76212" y="53972"/>
                </a:cubicBezTo>
                <a:cubicBezTo>
                  <a:pt x="82471" y="54319"/>
                  <a:pt x="88609" y="53551"/>
                  <a:pt x="94651" y="51839"/>
                </a:cubicBezTo>
                <a:cubicBezTo>
                  <a:pt x="101464" y="49880"/>
                  <a:pt x="106206" y="45440"/>
                  <a:pt x="109456" y="39115"/>
                </a:cubicBezTo>
                <a:cubicBezTo>
                  <a:pt x="110635" y="36808"/>
                  <a:pt x="111695" y="34427"/>
                  <a:pt x="111863" y="31748"/>
                </a:cubicBezTo>
                <a:cubicBezTo>
                  <a:pt x="111863" y="31674"/>
                  <a:pt x="111887" y="31599"/>
                  <a:pt x="111887" y="31525"/>
                </a:cubicBezTo>
                <a:cubicBezTo>
                  <a:pt x="112056" y="26936"/>
                  <a:pt x="111285" y="26738"/>
                  <a:pt x="107915" y="26539"/>
                </a:cubicBezTo>
                <a:cubicBezTo>
                  <a:pt x="104882" y="26366"/>
                  <a:pt x="102980" y="24803"/>
                  <a:pt x="101945" y="21901"/>
                </a:cubicBezTo>
                <a:cubicBezTo>
                  <a:pt x="101247" y="19966"/>
                  <a:pt x="100405" y="18131"/>
                  <a:pt x="100405" y="15973"/>
                </a:cubicBezTo>
                <a:cubicBezTo>
                  <a:pt x="100429" y="13716"/>
                  <a:pt x="100910" y="11632"/>
                  <a:pt x="101921" y="9623"/>
                </a:cubicBezTo>
                <a:cubicBezTo>
                  <a:pt x="102355" y="8755"/>
                  <a:pt x="102643" y="7689"/>
                  <a:pt x="102619" y="6696"/>
                </a:cubicBezTo>
                <a:cubicBezTo>
                  <a:pt x="102571" y="4489"/>
                  <a:pt x="101295" y="3373"/>
                  <a:pt x="99129" y="3348"/>
                </a:cubicBezTo>
                <a:cubicBezTo>
                  <a:pt x="98455" y="3323"/>
                  <a:pt x="97781" y="3447"/>
                  <a:pt x="97131" y="3323"/>
                </a:cubicBezTo>
                <a:cubicBezTo>
                  <a:pt x="96770" y="3249"/>
                  <a:pt x="96337" y="2852"/>
                  <a:pt x="96168" y="2505"/>
                </a:cubicBezTo>
                <a:cubicBezTo>
                  <a:pt x="96096" y="2356"/>
                  <a:pt x="96481" y="1761"/>
                  <a:pt x="96794" y="1612"/>
                </a:cubicBezTo>
                <a:cubicBezTo>
                  <a:pt x="98936" y="545"/>
                  <a:pt x="101103" y="0"/>
                  <a:pt x="103558" y="595"/>
                </a:cubicBezTo>
                <a:cubicBezTo>
                  <a:pt x="109167" y="1959"/>
                  <a:pt x="112633" y="5952"/>
                  <a:pt x="115305" y="10789"/>
                </a:cubicBezTo>
                <a:cubicBezTo>
                  <a:pt x="119013" y="17461"/>
                  <a:pt x="119999" y="24704"/>
                  <a:pt x="118074" y="32145"/>
                </a:cubicBezTo>
                <a:cubicBezTo>
                  <a:pt x="116678" y="37577"/>
                  <a:pt x="113741" y="42315"/>
                  <a:pt x="110130" y="46581"/>
                </a:cubicBezTo>
                <a:cubicBezTo>
                  <a:pt x="107049" y="50227"/>
                  <a:pt x="103293" y="52856"/>
                  <a:pt x="98816" y="54468"/>
                </a:cubicBezTo>
                <a:cubicBezTo>
                  <a:pt x="92196" y="56849"/>
                  <a:pt x="85360" y="57891"/>
                  <a:pt x="76645" y="57866"/>
                </a:cubicBezTo>
                <a:close/>
                <a:moveTo>
                  <a:pt x="76236" y="26316"/>
                </a:moveTo>
                <a:cubicBezTo>
                  <a:pt x="76164" y="25126"/>
                  <a:pt x="76164" y="24233"/>
                  <a:pt x="76068" y="23340"/>
                </a:cubicBezTo>
                <a:cubicBezTo>
                  <a:pt x="75490" y="18453"/>
                  <a:pt x="73059" y="14882"/>
                  <a:pt x="68774" y="12724"/>
                </a:cubicBezTo>
                <a:cubicBezTo>
                  <a:pt x="67715" y="12178"/>
                  <a:pt x="66583" y="11707"/>
                  <a:pt x="65452" y="11310"/>
                </a:cubicBezTo>
                <a:cubicBezTo>
                  <a:pt x="56569" y="8259"/>
                  <a:pt x="48794" y="9946"/>
                  <a:pt x="42126" y="16891"/>
                </a:cubicBezTo>
                <a:cubicBezTo>
                  <a:pt x="39117" y="20041"/>
                  <a:pt x="38106" y="23761"/>
                  <a:pt x="38539" y="28028"/>
                </a:cubicBezTo>
                <a:cubicBezTo>
                  <a:pt x="38900" y="31773"/>
                  <a:pt x="39983" y="35295"/>
                  <a:pt x="41572" y="38644"/>
                </a:cubicBezTo>
                <a:cubicBezTo>
                  <a:pt x="42752" y="41124"/>
                  <a:pt x="44148" y="43505"/>
                  <a:pt x="46363" y="45167"/>
                </a:cubicBezTo>
                <a:cubicBezTo>
                  <a:pt x="50094" y="47945"/>
                  <a:pt x="54234" y="49731"/>
                  <a:pt x="58736" y="50797"/>
                </a:cubicBezTo>
                <a:cubicBezTo>
                  <a:pt x="60565" y="51219"/>
                  <a:pt x="62010" y="50797"/>
                  <a:pt x="63358" y="49632"/>
                </a:cubicBezTo>
                <a:cubicBezTo>
                  <a:pt x="66054" y="47275"/>
                  <a:pt x="68557" y="44720"/>
                  <a:pt x="70772" y="41868"/>
                </a:cubicBezTo>
                <a:cubicBezTo>
                  <a:pt x="74431" y="37205"/>
                  <a:pt x="75875" y="31847"/>
                  <a:pt x="76236" y="26316"/>
                </a:cubicBezTo>
              </a:path>
            </a:pathLst>
          </a:custGeom>
          <a:solidFill>
            <a:srgbClr val="43434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3414783636"/>
      </p:ext>
    </p:extLst>
  </p:cSld>
  <p:clrMapOvr>
    <a:masterClrMapping/>
  </p:clrMapOvr>
</p:sld>
</file>

<file path=ppt/theme/theme1.xml><?xml version="1.0" encoding="utf-8"?>
<a:theme xmlns:a="http://schemas.openxmlformats.org/drawingml/2006/main" name="Neriss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415D2B3874B645AF51B40E73E2069E" ma:contentTypeVersion="2" ma:contentTypeDescription="Create a new document." ma:contentTypeScope="" ma:versionID="ef77a467b4fed91349b1de916566b6f9">
  <xsd:schema xmlns:xsd="http://www.w3.org/2001/XMLSchema" xmlns:xs="http://www.w3.org/2001/XMLSchema" xmlns:p="http://schemas.microsoft.com/office/2006/metadata/properties" xmlns:ns2="ccd712ab-bc99-4d9e-9eb1-d08d0aa630cf" targetNamespace="http://schemas.microsoft.com/office/2006/metadata/properties" ma:root="true" ma:fieldsID="8ddb7043dd0925827f83dcf4033d6a1c" ns2:_="">
    <xsd:import namespace="ccd712ab-bc99-4d9e-9eb1-d08d0aa630c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d712ab-bc99-4d9e-9eb1-d08d0aa630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4D7092-81BB-4157-835B-E1066BEC5B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d712ab-bc99-4d9e-9eb1-d08d0aa630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45152E-DCB3-4015-8E89-942F5E80AFF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89C36D0-FDA3-41FC-A53F-987B48EAFA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1744</TotalTime>
  <Words>1377</Words>
  <Application>Microsoft Office PowerPoint</Application>
  <PresentationFormat>On-screen Show (16:9)</PresentationFormat>
  <Paragraphs>140</Paragraphs>
  <Slides>32</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Wingdings</vt:lpstr>
      <vt:lpstr>Calibri</vt:lpstr>
      <vt:lpstr>Montserrat</vt:lpstr>
      <vt:lpstr>Libre Baskerville</vt:lpstr>
      <vt:lpstr>Mongolian Baiti</vt:lpstr>
      <vt:lpstr>Arial</vt:lpstr>
      <vt:lpstr>Nerissa template</vt:lpstr>
      <vt:lpstr>Peripheral Nervous system Pathology</vt:lpstr>
      <vt:lpstr>PowerPoint Presentation</vt:lpstr>
      <vt:lpstr>Peripheral neuropathies are subclassified as:</vt:lpstr>
      <vt:lpstr>PowerPoint Presentation</vt:lpstr>
      <vt:lpstr>PowerPoint Presentation</vt:lpstr>
      <vt:lpstr>Axonal neuropathies</vt:lpstr>
      <vt:lpstr>Demyelinating neuropathies </vt:lpstr>
      <vt:lpstr>Demyelinating neuropathies </vt:lpstr>
      <vt:lpstr>Peripheral neuropathies  anatomic patterns.</vt:lpstr>
      <vt:lpstr>Polyneuropathies</vt:lpstr>
      <vt:lpstr>Simple &amp; multiplex Mononeuritis</vt:lpstr>
      <vt:lpstr>PowerPoint Presentation</vt:lpstr>
      <vt:lpstr>Guillain-Barré Syndrome</vt:lpstr>
      <vt:lpstr>GBS – pathogenesis &amp; morphology</vt:lpstr>
      <vt:lpstr>GBS- Clinical</vt:lpstr>
      <vt:lpstr>PowerPoint Presentation</vt:lpstr>
      <vt:lpstr>Chronic Inflammatory Demyelinating Poly(radiculo)neuropathy (CIDP)</vt:lpstr>
      <vt:lpstr>Chronic Inflammatory Demyelinating Poly(radiculo)neuropathy (CIDP)</vt:lpstr>
      <vt:lpstr>PowerPoint Presentation</vt:lpstr>
      <vt:lpstr>Diabetic Peripheral Neuropathy</vt:lpstr>
      <vt:lpstr>Diabetic Peripheral Neuropathy</vt:lpstr>
      <vt:lpstr>PERIPHERAL NERVE SHEATH TUMORS</vt:lpstr>
      <vt:lpstr>Schwannomas</vt:lpstr>
      <vt:lpstr>PowerPoint Presentation</vt:lpstr>
      <vt:lpstr>PowerPoint Presentation</vt:lpstr>
      <vt:lpstr>PowerPoint Presentation</vt:lpstr>
      <vt:lpstr>PowerPoint Presentation</vt:lpstr>
      <vt:lpstr>PowerPoint Presentation</vt:lpstr>
      <vt:lpstr>Familial Neurofibromatosis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Peripheral Nervous system Pathology</dc:title>
  <dc:creator>mohammed hayel</dc:creator>
  <cp:lastModifiedBy>محمود بركات</cp:lastModifiedBy>
  <cp:revision>77</cp:revision>
  <dcterms:modified xsi:type="dcterms:W3CDTF">2021-03-07T14:13:30Z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0x01010070415D2B3874B645AF51B40E73E2069E</vt:lpwstr>
  </property>
</Properties>
</file>