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1535" r:id="rId2"/>
    <p:sldId id="2073" r:id="rId3"/>
    <p:sldId id="2076" r:id="rId4"/>
    <p:sldId id="2079" r:id="rId5"/>
    <p:sldId id="2434" r:id="rId6"/>
    <p:sldId id="2081" r:id="rId7"/>
    <p:sldId id="2086" r:id="rId8"/>
    <p:sldId id="2401" r:id="rId9"/>
    <p:sldId id="2087" r:id="rId10"/>
    <p:sldId id="2399" r:id="rId11"/>
    <p:sldId id="2089" r:id="rId12"/>
    <p:sldId id="2091" r:id="rId13"/>
    <p:sldId id="2592" r:id="rId14"/>
    <p:sldId id="2594" r:id="rId15"/>
    <p:sldId id="2564" r:id="rId16"/>
    <p:sldId id="2560" r:id="rId17"/>
    <p:sldId id="2561" r:id="rId18"/>
    <p:sldId id="2562" r:id="rId19"/>
    <p:sldId id="2094" r:id="rId20"/>
    <p:sldId id="2598" r:id="rId21"/>
    <p:sldId id="2095" r:id="rId22"/>
    <p:sldId id="2600" r:id="rId23"/>
    <p:sldId id="2451" r:id="rId24"/>
    <p:sldId id="2452" r:id="rId25"/>
    <p:sldId id="2419" r:id="rId26"/>
    <p:sldId id="2098" r:id="rId27"/>
    <p:sldId id="2097" r:id="rId28"/>
    <p:sldId id="2409" r:id="rId2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660066"/>
    <a:srgbClr val="008000"/>
    <a:srgbClr val="FF6699"/>
    <a:srgbClr val="3333FF"/>
    <a:srgbClr val="669900"/>
    <a:srgbClr val="FFC319"/>
    <a:srgbClr val="66FF33"/>
    <a:srgbClr val="FF9900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>
        <p:scale>
          <a:sx n="66" d="100"/>
          <a:sy n="66" d="100"/>
        </p:scale>
        <p:origin x="-125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AB6AD-E5BF-41B4-98D6-36D536571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9984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F1FCCB-239B-4F8B-B21B-EFF6B79CC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68165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39244A29-41BF-4B9B-B918-F4E10D6789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96B3-C257-4CAE-8970-4017CBBBA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17211599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0393A-1D23-4DE6-B9C1-40ADD0633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76522404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0842F3-A712-4C6B-80A6-8AC57D80C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13014420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53CFED-5044-408B-9AAD-1BDD39F4B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84592086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F5E384-5DCD-4043-93EC-53B1E1C6E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69331193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AC68D0-F9D5-4747-9E85-EB1D86F81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22879787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4CCD76-C058-4C1A-917F-ED418C77F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088829821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F5E1-AF52-45ED-A47B-2CCCA57B0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D8CA9-64D2-4FE5-B011-C867C0EF3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7267140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A9D20-8DA2-4129-9372-2C3692A67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9896085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F8F67-579B-4523-963F-C34226A33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7167535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AB648-F613-4A74-A4BB-8D46C7BBD3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80390612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16A6A-D2C6-4561-AD7E-DB950003F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74246993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50D81-DC5D-46D0-A88B-B7CB9CDDE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94478152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4376F-EB6B-4B29-A294-32BEF4DE3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5369447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BCE37-F790-414C-B77C-6DC3BA674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5126689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348AF7-04F5-45B8-A7F5-0EC5593EC5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85852" y="3971932"/>
            <a:ext cx="6429420" cy="1743084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+mn-lt"/>
              </a:rPr>
              <a:t>Lipid chemistry</a:t>
            </a:r>
          </a:p>
          <a:p>
            <a:pPr algn="ctr"/>
            <a:r>
              <a:rPr lang="en-US" sz="4000" b="1" dirty="0" smtClean="0">
                <a:solidFill>
                  <a:srgbClr val="008000"/>
                </a:solidFill>
                <a:latin typeface="+mn-lt"/>
              </a:rPr>
              <a:t> Lecture 1 (28 slides)</a:t>
            </a:r>
          </a:p>
          <a:p>
            <a:pPr algn="ctr"/>
            <a:endParaRPr lang="en-US" sz="40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142908" y="1214422"/>
            <a:ext cx="8229600" cy="1470025"/>
          </a:xfrm>
        </p:spPr>
        <p:txBody>
          <a:bodyPr/>
          <a:lstStyle/>
          <a:p>
            <a:pPr algn="ctr"/>
            <a:r>
              <a:rPr lang="en-US" dirty="0" smtClean="0"/>
              <a:t>Dr. </a:t>
            </a:r>
            <a:r>
              <a:rPr lang="en-US" dirty="0" err="1" smtClean="0"/>
              <a:t>Eman</a:t>
            </a:r>
            <a:r>
              <a:rPr lang="en-US" dirty="0" smtClean="0"/>
              <a:t> </a:t>
            </a:r>
            <a:r>
              <a:rPr lang="en-US" dirty="0" err="1" smtClean="0"/>
              <a:t>Shaat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0070C0"/>
                </a:solidFill>
              </a:rPr>
              <a:t>Professor </a:t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3600" dirty="0" smtClean="0">
                <a:solidFill>
                  <a:srgbClr val="0070C0"/>
                </a:solidFill>
              </a:rPr>
              <a:t>of Medical Biochemistry and Molecular Biology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5" y="1714488"/>
            <a:ext cx="8321703" cy="4286280"/>
          </a:xfrm>
          <a:prstGeom prst="rect">
            <a:avLst/>
          </a:prstGeom>
          <a:noFill/>
          <a:ln w="82550" cmpd="thinThick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Arial" charset="0"/>
              </a:rPr>
              <a:t>Nomenclature of fatty acids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467544" y="2671700"/>
            <a:ext cx="5972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None/>
            </a:pPr>
            <a:r>
              <a:rPr lang="en-US" sz="1800" b="1" dirty="0">
                <a:solidFill>
                  <a:srgbClr val="C00000"/>
                </a:solidFill>
                <a:latin typeface="Arial" charset="0"/>
              </a:rPr>
              <a:t>omega end (</a:t>
            </a:r>
            <a:r>
              <a:rPr lang="en-US" altLang="en-US" sz="2000" b="1" dirty="0">
                <a:solidFill>
                  <a:srgbClr val="C00000"/>
                </a:solidFill>
                <a:latin typeface="Symbol" pitchFamily="18" charset="2"/>
              </a:rPr>
              <a:t>w</a:t>
            </a:r>
            <a:r>
              <a:rPr lang="en-US" sz="1800" b="1" dirty="0">
                <a:solidFill>
                  <a:srgbClr val="C00000"/>
                </a:solidFill>
                <a:latin typeface="Arial" charset="0"/>
              </a:rPr>
              <a:t>)</a:t>
            </a:r>
            <a:r>
              <a:rPr lang="en-US" altLang="en-US" sz="2000" b="1" dirty="0">
                <a:solidFill>
                  <a:srgbClr val="C00000"/>
                </a:solidFill>
                <a:latin typeface="Symbol" pitchFamily="18" charset="2"/>
              </a:rPr>
              <a:t> 		</a:t>
            </a:r>
            <a:r>
              <a:rPr lang="en-US" sz="1800" b="1" dirty="0" smtClean="0">
                <a:solidFill>
                  <a:srgbClr val="C00000"/>
                </a:solidFill>
                <a:latin typeface="Arial" charset="0"/>
              </a:rPr>
              <a:t>carboxyl </a:t>
            </a:r>
            <a:r>
              <a:rPr lang="en-US" sz="1800" b="1" dirty="0">
                <a:solidFill>
                  <a:srgbClr val="C00000"/>
                </a:solidFill>
                <a:latin typeface="Arial" charset="0"/>
              </a:rPr>
              <a:t>end (1)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86116" y="3071810"/>
            <a:ext cx="857256" cy="714380"/>
          </a:xfrm>
          <a:prstGeom prst="rect">
            <a:avLst/>
          </a:prstGeom>
          <a:noFill/>
          <a:ln w="6350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285852" y="3143248"/>
            <a:ext cx="714380" cy="714380"/>
          </a:xfrm>
          <a:prstGeom prst="rect">
            <a:avLst/>
          </a:prstGeom>
          <a:noFill/>
          <a:ln w="6350" cap="flat" cmpd="sng" algn="ctr">
            <a:solidFill>
              <a:srgbClr val="FF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785794"/>
            <a:ext cx="8429684" cy="5929354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600" b="1" dirty="0" smtClean="0">
                <a:solidFill>
                  <a:srgbClr val="0070C0"/>
                </a:solidFill>
              </a:rPr>
              <a:t>A- According to chain length: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200" b="1" i="1" dirty="0" smtClean="0">
                <a:solidFill>
                  <a:srgbClr val="008000"/>
                </a:solidFill>
              </a:rPr>
              <a:t>1.	</a:t>
            </a:r>
            <a:r>
              <a:rPr lang="en-US" sz="2200" b="1" i="1" u="sng" dirty="0" smtClean="0">
                <a:solidFill>
                  <a:srgbClr val="008000"/>
                </a:solidFill>
              </a:rPr>
              <a:t>Low fatty acids (short chain fatty acids):  </a:t>
            </a:r>
            <a:r>
              <a:rPr lang="en-US" sz="2200" b="1" dirty="0" smtClean="0"/>
              <a:t>i.e.  </a:t>
            </a:r>
            <a:r>
              <a:rPr lang="en-US" sz="2200" dirty="0" smtClean="0"/>
              <a:t>containing 10 carbon atoms or less (from 2-10) such as: </a:t>
            </a:r>
            <a:endParaRPr lang="en-US" sz="2200" dirty="0" smtClean="0">
              <a:sym typeface="Symbol" pitchFamily="18" charset="2"/>
            </a:endParaRPr>
          </a:p>
          <a:p>
            <a:pPr>
              <a:defRPr/>
            </a:pPr>
            <a:r>
              <a:rPr lang="en-US" sz="2200" dirty="0" smtClean="0"/>
              <a:t>Acetic acid (2 C):  CH3-COOH  (vinegar)</a:t>
            </a:r>
            <a:endParaRPr lang="en-US" sz="2200" dirty="0" smtClean="0">
              <a:sym typeface="Symbol" pitchFamily="18" charset="2"/>
            </a:endParaRPr>
          </a:p>
          <a:p>
            <a:pPr>
              <a:defRPr/>
            </a:pPr>
            <a:r>
              <a:rPr lang="en-US" sz="2200" dirty="0" smtClean="0"/>
              <a:t>Butyric (4 C):        CH3-CH2-CH2-COOH  (butter)</a:t>
            </a:r>
            <a:endParaRPr lang="en-US" sz="2200" dirty="0" smtClean="0">
              <a:sym typeface="Symbol" pitchFamily="18" charset="2"/>
            </a:endParaRPr>
          </a:p>
          <a:p>
            <a:pPr>
              <a:defRPr/>
            </a:pPr>
            <a:r>
              <a:rPr lang="en-US" sz="2200" dirty="0" err="1" smtClean="0"/>
              <a:t>Caproic</a:t>
            </a:r>
            <a:r>
              <a:rPr lang="en-US" sz="2200" dirty="0" smtClean="0"/>
              <a:t> (6 C):       CH3-(CH2)4-COOH  (butter)</a:t>
            </a:r>
          </a:p>
          <a:p>
            <a:pPr marL="457200" indent="-457200">
              <a:buAutoNum type="arabicPeriod" startAt="2"/>
              <a:defRPr/>
            </a:pPr>
            <a:r>
              <a:rPr lang="en-US" sz="2200" b="1" i="1" u="sng" dirty="0" smtClean="0">
                <a:solidFill>
                  <a:srgbClr val="008000"/>
                </a:solidFill>
              </a:rPr>
              <a:t>High fatty acids (long chain fatty acids): </a:t>
            </a:r>
            <a:r>
              <a:rPr lang="en-US" sz="2200" dirty="0" smtClean="0"/>
              <a:t>contain more than 10 carbon atoms.  Such as: </a:t>
            </a:r>
            <a:endParaRPr lang="en-US" sz="2200" b="1" dirty="0" smtClean="0">
              <a:sym typeface="Symbol" pitchFamily="18" charset="2"/>
            </a:endParaRPr>
          </a:p>
          <a:p>
            <a:pPr>
              <a:buNone/>
              <a:defRPr/>
            </a:pPr>
            <a:r>
              <a:rPr lang="en-US" sz="2200" dirty="0" smtClean="0">
                <a:sym typeface="Symbol" pitchFamily="18" charset="2"/>
              </a:rPr>
              <a:t></a:t>
            </a:r>
            <a:r>
              <a:rPr lang="en-US" sz="2200" dirty="0" smtClean="0"/>
              <a:t>	</a:t>
            </a:r>
            <a:r>
              <a:rPr lang="en-US" sz="2200" dirty="0" err="1" smtClean="0"/>
              <a:t>Palmitic</a:t>
            </a:r>
            <a:r>
              <a:rPr lang="en-US" sz="2200" dirty="0" smtClean="0"/>
              <a:t> (16 C):    CH3-(CH2)14-COOH  (body fat)</a:t>
            </a:r>
            <a:endParaRPr lang="en-US" sz="2200" dirty="0" smtClean="0">
              <a:sym typeface="Symbol" pitchFamily="18" charset="2"/>
            </a:endParaRPr>
          </a:p>
          <a:p>
            <a:pPr>
              <a:buNone/>
              <a:defRPr/>
            </a:pPr>
            <a:r>
              <a:rPr lang="en-US" sz="2200" dirty="0" smtClean="0">
                <a:sym typeface="Symbol" pitchFamily="18" charset="2"/>
              </a:rPr>
              <a:t></a:t>
            </a:r>
            <a:r>
              <a:rPr lang="en-US" sz="2200" dirty="0" smtClean="0"/>
              <a:t>	</a:t>
            </a:r>
            <a:r>
              <a:rPr lang="en-US" sz="2200" dirty="0" err="1" smtClean="0"/>
              <a:t>Stearic</a:t>
            </a:r>
            <a:r>
              <a:rPr lang="en-US" sz="2200" dirty="0" smtClean="0"/>
              <a:t> (18 C):      CH3-(CH2)16-COOH  (body fat)</a:t>
            </a:r>
            <a:endParaRPr lang="en-US" sz="2200" dirty="0" smtClean="0">
              <a:sym typeface="Symbol" pitchFamily="18" charset="2"/>
            </a:endParaRPr>
          </a:p>
          <a:p>
            <a:pPr>
              <a:buFont typeface="Symbol"/>
              <a:buChar char="·"/>
              <a:defRPr/>
            </a:pPr>
            <a:r>
              <a:rPr lang="en-US" sz="2200" dirty="0" err="1" smtClean="0"/>
              <a:t>Arachidic</a:t>
            </a:r>
            <a:r>
              <a:rPr lang="en-US" sz="2200" dirty="0" smtClean="0"/>
              <a:t> (20 C):  CH3-(CH2)18-COOH  (peanut oil)</a:t>
            </a:r>
          </a:p>
          <a:p>
            <a:pPr>
              <a:buFont typeface="Symbol"/>
              <a:buChar char="·"/>
              <a:defRPr/>
            </a:pPr>
            <a:r>
              <a:rPr lang="en-US" sz="2200" dirty="0" smtClean="0"/>
              <a:t>Oleic, </a:t>
            </a:r>
            <a:r>
              <a:rPr lang="en-US" sz="2200" dirty="0" err="1" smtClean="0"/>
              <a:t>linoleic</a:t>
            </a:r>
            <a:r>
              <a:rPr lang="en-US" sz="2200" dirty="0" smtClean="0"/>
              <a:t>, </a:t>
            </a:r>
            <a:r>
              <a:rPr lang="en-US" sz="2200" dirty="0" err="1" smtClean="0"/>
              <a:t>linolenic</a:t>
            </a:r>
            <a:r>
              <a:rPr lang="en-US" sz="2200" dirty="0" smtClean="0"/>
              <a:t>, </a:t>
            </a:r>
            <a:r>
              <a:rPr lang="en-US" sz="2200" dirty="0" err="1" smtClean="0"/>
              <a:t>arachidonic</a:t>
            </a:r>
            <a:r>
              <a:rPr lang="en-US" sz="2200" dirty="0" smtClean="0"/>
              <a:t>, </a:t>
            </a:r>
            <a:r>
              <a:rPr lang="en-US" sz="2200" dirty="0" err="1" smtClean="0"/>
              <a:t>docosahexaenoic</a:t>
            </a:r>
            <a:r>
              <a:rPr lang="en-US" sz="2200" dirty="0" smtClean="0"/>
              <a:t> acid.</a:t>
            </a:r>
          </a:p>
          <a:p>
            <a:pPr lvl="0">
              <a:buNone/>
            </a:pPr>
            <a:r>
              <a:rPr lang="en-US" sz="2200" dirty="0" smtClean="0"/>
              <a:t> [Long-chain fatty acids cannot cross the blood–brain barrier and so cannot be used as fuel by the cells of the CNS; however, free short-chain fatty acids can cross it.]</a:t>
            </a:r>
          </a:p>
          <a:p>
            <a:pPr>
              <a:buFont typeface="Symbol"/>
              <a:buChar char="·"/>
              <a:defRPr/>
            </a:pPr>
            <a:endParaRPr lang="en-US" sz="2400" dirty="0" smtClean="0"/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14422"/>
            <a:ext cx="8429684" cy="500066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B- According to saturation and </a:t>
            </a:r>
            <a:r>
              <a:rPr lang="en-US" sz="2800" b="1" dirty="0" err="1" smtClean="0">
                <a:solidFill>
                  <a:srgbClr val="0070C0"/>
                </a:solidFill>
              </a:rPr>
              <a:t>unsaturation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</a:p>
          <a:p>
            <a:pPr marL="514350" indent="-514350" algn="l" rtl="0" eaLnBrk="1" hangingPunct="1">
              <a:buFont typeface="Wingdings" pitchFamily="2" charset="2"/>
              <a:buAutoNum type="arabicPeriod"/>
              <a:defRPr/>
            </a:pPr>
            <a:r>
              <a:rPr lang="en-US" sz="2800" b="1" i="1" u="sng" dirty="0" smtClean="0">
                <a:solidFill>
                  <a:srgbClr val="008000"/>
                </a:solidFill>
              </a:rPr>
              <a:t>Saturated fatty acids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double bonds)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such as Butyric, </a:t>
            </a:r>
            <a:r>
              <a:rPr lang="en-US" sz="2400" dirty="0" err="1" smtClean="0"/>
              <a:t>Caproic</a:t>
            </a:r>
            <a:r>
              <a:rPr lang="en-US" sz="2400" dirty="0" smtClean="0"/>
              <a:t>, </a:t>
            </a:r>
            <a:r>
              <a:rPr lang="en-US" sz="2400" dirty="0" err="1" smtClean="0"/>
              <a:t>Palmitic</a:t>
            </a:r>
            <a:r>
              <a:rPr lang="en-US" sz="2400" dirty="0" smtClean="0"/>
              <a:t>, </a:t>
            </a:r>
            <a:r>
              <a:rPr lang="en-US" sz="2400" dirty="0" err="1" smtClean="0"/>
              <a:t>Stearic</a:t>
            </a:r>
            <a:r>
              <a:rPr lang="en-US" sz="2400" dirty="0" smtClean="0"/>
              <a:t>.</a:t>
            </a:r>
          </a:p>
          <a:p>
            <a:pPr marL="609600" indent="-609600"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2.	</a:t>
            </a:r>
            <a:r>
              <a:rPr lang="en-US" sz="2800" b="1" i="1" u="sng" dirty="0" smtClean="0">
                <a:solidFill>
                  <a:srgbClr val="008000"/>
                </a:solidFill>
              </a:rPr>
              <a:t>Unsaturated fatty acids: </a:t>
            </a:r>
            <a:r>
              <a:rPr lang="en-US" sz="2400" dirty="0" smtClean="0"/>
              <a:t>contain one or more double bonds.  They can be classified into:</a:t>
            </a:r>
          </a:p>
          <a:p>
            <a:pPr marL="609600" indent="-609600"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a. Monounsaturated fatty acids: </a:t>
            </a:r>
            <a:r>
              <a:rPr lang="en-US" sz="2000" dirty="0" smtClean="0"/>
              <a:t>contain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000" dirty="0" smtClean="0"/>
              <a:t> double </a:t>
            </a:r>
            <a:r>
              <a:rPr lang="en-US" sz="2000" dirty="0" err="1" smtClean="0"/>
              <a:t>bond.e.g</a:t>
            </a:r>
            <a:r>
              <a:rPr lang="en-US" sz="2000" dirty="0" smtClean="0"/>
              <a:t>.: </a:t>
            </a:r>
            <a:r>
              <a:rPr lang="en-US" sz="2400" b="1" dirty="0" smtClean="0">
                <a:solidFill>
                  <a:schemeClr val="tx2"/>
                </a:solidFill>
              </a:rPr>
              <a:t>Oleic acid</a:t>
            </a:r>
          </a:p>
          <a:p>
            <a:pPr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b. Polyunsaturated fatty acids (PUFA): </a:t>
            </a:r>
            <a:r>
              <a:rPr lang="en-US" sz="2000" dirty="0" smtClean="0"/>
              <a:t>Contain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one double bond</a:t>
            </a:r>
            <a:r>
              <a:rPr lang="en-US" sz="2000" dirty="0" smtClean="0"/>
              <a:t>.  Usually the double bonds are separated by </a:t>
            </a:r>
            <a:r>
              <a:rPr lang="en-US" sz="2000" dirty="0" err="1" smtClean="0"/>
              <a:t>methylene</a:t>
            </a:r>
            <a:r>
              <a:rPr lang="en-US" sz="2000" dirty="0" smtClean="0"/>
              <a:t> groups </a:t>
            </a:r>
            <a:r>
              <a:rPr lang="en-US" sz="2000" b="1" dirty="0" smtClean="0">
                <a:solidFill>
                  <a:srgbClr val="7030A0"/>
                </a:solidFill>
              </a:rPr>
              <a:t>(-CH2-</a:t>
            </a:r>
            <a:r>
              <a:rPr lang="en-US" sz="2000" dirty="0" smtClean="0"/>
              <a:t>). </a:t>
            </a:r>
          </a:p>
          <a:p>
            <a:pPr>
              <a:buNone/>
              <a:defRPr/>
            </a:pPr>
            <a:r>
              <a:rPr lang="en-US" sz="2000" dirty="0" smtClean="0"/>
              <a:t> e.g.</a:t>
            </a:r>
            <a:r>
              <a:rPr lang="en-US" sz="11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Linoleic</a:t>
            </a:r>
            <a:r>
              <a:rPr lang="en-US" sz="2400" b="1" dirty="0" smtClean="0">
                <a:solidFill>
                  <a:srgbClr val="008000"/>
                </a:solidFill>
              </a:rPr>
              <a:t>, </a:t>
            </a:r>
            <a:r>
              <a:rPr lang="el-GR" sz="2400" b="1" dirty="0" smtClean="0">
                <a:solidFill>
                  <a:schemeClr val="tx2"/>
                </a:solidFill>
              </a:rPr>
              <a:t>α</a:t>
            </a:r>
            <a:r>
              <a:rPr lang="en-US" sz="2400" b="1" dirty="0" smtClean="0">
                <a:solidFill>
                  <a:schemeClr val="tx2"/>
                </a:solidFill>
              </a:rPr>
              <a:t>-</a:t>
            </a:r>
            <a:r>
              <a:rPr lang="en-US" sz="2400" b="1" dirty="0" err="1" smtClean="0">
                <a:solidFill>
                  <a:schemeClr val="tx2"/>
                </a:solidFill>
              </a:rPr>
              <a:t>Linolenic</a:t>
            </a:r>
            <a:r>
              <a:rPr lang="en-US" sz="2400" b="1" dirty="0" smtClean="0">
                <a:solidFill>
                  <a:schemeClr val="tx2"/>
                </a:solidFill>
              </a:rPr>
              <a:t>, </a:t>
            </a:r>
            <a:r>
              <a:rPr lang="en-US" sz="2400" b="1" dirty="0" err="1" smtClean="0">
                <a:solidFill>
                  <a:schemeClr val="tx2"/>
                </a:solidFill>
              </a:rPr>
              <a:t>arachidonic</a:t>
            </a:r>
            <a:r>
              <a:rPr lang="en-US" sz="2400" b="1" dirty="0" smtClean="0">
                <a:solidFill>
                  <a:schemeClr val="tx2"/>
                </a:solidFill>
              </a:rPr>
              <a:t> acids, </a:t>
            </a:r>
            <a:r>
              <a:rPr lang="en-US" sz="2400" b="1" dirty="0" err="1" smtClean="0">
                <a:solidFill>
                  <a:srgbClr val="C00000"/>
                </a:solidFill>
              </a:rPr>
              <a:t>docosahexaenoic</a:t>
            </a:r>
            <a:r>
              <a:rPr lang="en-US" sz="2400" b="1" dirty="0" smtClean="0">
                <a:solidFill>
                  <a:srgbClr val="C00000"/>
                </a:solidFill>
              </a:rPr>
              <a:t> acid. </a:t>
            </a:r>
            <a:endParaRPr lang="en-US" sz="2400" b="1" dirty="0" smtClean="0">
              <a:solidFill>
                <a:srgbClr val="C00000"/>
              </a:solidFill>
              <a:sym typeface="Symbol" pitchFamily="18" charset="2"/>
            </a:endParaRPr>
          </a:p>
          <a:p>
            <a:pPr marL="609600" indent="-609600">
              <a:buFont typeface="Symbol"/>
              <a:buChar char="·"/>
              <a:defRPr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 algn="l" rtl="0" eaLnBrk="1" hangingPunct="1">
              <a:buFont typeface="Wingdings" pitchFamily="2" charset="2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457575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JO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714348" y="1162048"/>
            <a:ext cx="8143932" cy="1481134"/>
          </a:xfrm>
        </p:spPr>
        <p:txBody>
          <a:bodyPr/>
          <a:lstStyle/>
          <a:p>
            <a:r>
              <a:rPr lang="en-US" sz="2400" dirty="0" smtClean="0"/>
              <a:t>Double bonds in fatty acids usually have the </a:t>
            </a:r>
            <a:r>
              <a:rPr lang="en-US" sz="2400" b="1" dirty="0" err="1" smtClean="0">
                <a:solidFill>
                  <a:srgbClr val="000099"/>
                </a:solidFill>
              </a:rPr>
              <a:t>cis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dirty="0" smtClean="0"/>
              <a:t>configuration. </a:t>
            </a:r>
          </a:p>
          <a:p>
            <a:r>
              <a:rPr lang="en-US" sz="2400" dirty="0" smtClean="0"/>
              <a:t>Each </a:t>
            </a:r>
            <a:r>
              <a:rPr lang="en-US" sz="2400" dirty="0" err="1" smtClean="0"/>
              <a:t>cis</a:t>
            </a:r>
            <a:r>
              <a:rPr lang="en-US" sz="2400" dirty="0" smtClean="0"/>
              <a:t> double bond causes a </a:t>
            </a:r>
            <a:r>
              <a:rPr lang="en-US" sz="2400" b="1" dirty="0" smtClean="0">
                <a:solidFill>
                  <a:srgbClr val="000099"/>
                </a:solidFill>
              </a:rPr>
              <a:t>kink</a:t>
            </a:r>
            <a:r>
              <a:rPr lang="en-US" sz="2400" dirty="0" smtClean="0"/>
              <a:t> in the chain.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ar-JO" sz="2400" dirty="0"/>
          </a:p>
        </p:txBody>
      </p:sp>
      <p:sp>
        <p:nvSpPr>
          <p:cNvPr id="7" name="Rectangle 6"/>
          <p:cNvSpPr/>
          <p:nvPr/>
        </p:nvSpPr>
        <p:spPr>
          <a:xfrm>
            <a:off x="500034" y="500042"/>
            <a:ext cx="6854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General patterns of double bonds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>
          <a:xfrm>
            <a:off x="1571604" y="2786058"/>
            <a:ext cx="6357982" cy="3786214"/>
          </a:xfrm>
          <a:blipFill>
            <a:blip r:embed="rId3" cstate="print">
              <a:lum bright="-40000"/>
            </a:blip>
            <a:tile tx="0" ty="0" sx="100000" sy="100000" flip="none" algn="tl"/>
          </a:blipFill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57242" y="5788048"/>
            <a:ext cx="8229600" cy="927100"/>
          </a:xfrm>
        </p:spPr>
        <p:txBody>
          <a:bodyPr/>
          <a:lstStyle/>
          <a:p>
            <a:pPr algn="ctr" eaLnBrk="1" hangingPunct="1"/>
            <a:r>
              <a:rPr lang="en-US" sz="2400" b="0" dirty="0" err="1" smtClean="0"/>
              <a:t>Cis</a:t>
            </a:r>
            <a:r>
              <a:rPr lang="en-US" sz="2400" b="0" dirty="0" smtClean="0"/>
              <a:t>- and trans- fatty acids</a:t>
            </a:r>
            <a:endParaRPr lang="ar-JO" sz="2400" b="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4F5E1-AF52-45ED-A47B-2CCCA57B03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The packing of fatty acids</a:t>
            </a:r>
            <a:endParaRPr lang="en-US" sz="4000" dirty="0"/>
          </a:p>
        </p:txBody>
      </p:sp>
      <p:pic>
        <p:nvPicPr>
          <p:cNvPr id="2457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71612"/>
            <a:ext cx="2671754" cy="2219338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2458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8694" y="1500174"/>
            <a:ext cx="3190892" cy="2286016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24581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986213"/>
            <a:ext cx="2643206" cy="2195512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24582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4000504"/>
            <a:ext cx="3214710" cy="2173287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 flipH="1" flipV="1">
            <a:off x="9144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3335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1752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2133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2514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2895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276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36957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1148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4958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48768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52959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57150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61341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6515100" y="2476500"/>
            <a:ext cx="609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 flipH="1">
            <a:off x="6934200" y="2438400"/>
            <a:ext cx="6096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7353300" y="2476500"/>
            <a:ext cx="609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1943100" y="26289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16200000" flipH="1">
            <a:off x="3086100" y="25527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 flipH="1" flipV="1">
            <a:off x="4305300" y="26289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TextBox 127"/>
          <p:cNvSpPr txBox="1">
            <a:spLocks noChangeArrowheads="1"/>
          </p:cNvSpPr>
          <p:nvPr/>
        </p:nvSpPr>
        <p:spPr bwMode="auto">
          <a:xfrm>
            <a:off x="7567642" y="1988098"/>
            <a:ext cx="1219200" cy="3693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    COOH</a:t>
            </a:r>
          </a:p>
        </p:txBody>
      </p:sp>
      <p:sp>
        <p:nvSpPr>
          <p:cNvPr id="19480" name="TextBox 128"/>
          <p:cNvSpPr txBox="1">
            <a:spLocks noChangeArrowheads="1"/>
          </p:cNvSpPr>
          <p:nvPr/>
        </p:nvSpPr>
        <p:spPr bwMode="auto">
          <a:xfrm>
            <a:off x="7696200" y="1981200"/>
            <a:ext cx="284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Georgia" pitchFamily="18" charset="0"/>
              </a:rPr>
              <a:t>1</a:t>
            </a:r>
          </a:p>
        </p:txBody>
      </p:sp>
      <p:sp>
        <p:nvSpPr>
          <p:cNvPr id="19481" name="TextBox 129"/>
          <p:cNvSpPr txBox="1">
            <a:spLocks noChangeArrowheads="1"/>
          </p:cNvSpPr>
          <p:nvPr/>
        </p:nvSpPr>
        <p:spPr bwMode="auto">
          <a:xfrm>
            <a:off x="7315200" y="28956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2</a:t>
            </a:r>
          </a:p>
        </p:txBody>
      </p:sp>
      <p:sp>
        <p:nvSpPr>
          <p:cNvPr id="19482" name="TextBox 130"/>
          <p:cNvSpPr txBox="1">
            <a:spLocks noChangeArrowheads="1"/>
          </p:cNvSpPr>
          <p:nvPr/>
        </p:nvSpPr>
        <p:spPr bwMode="auto">
          <a:xfrm>
            <a:off x="6858000" y="1981200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3</a:t>
            </a:r>
          </a:p>
        </p:txBody>
      </p:sp>
      <p:sp>
        <p:nvSpPr>
          <p:cNvPr id="19483" name="TextBox 131"/>
          <p:cNvSpPr txBox="1">
            <a:spLocks noChangeArrowheads="1"/>
          </p:cNvSpPr>
          <p:nvPr/>
        </p:nvSpPr>
        <p:spPr bwMode="auto">
          <a:xfrm>
            <a:off x="6477000" y="289560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4</a:t>
            </a:r>
          </a:p>
        </p:txBody>
      </p:sp>
      <p:sp>
        <p:nvSpPr>
          <p:cNvPr id="19484" name="TextBox 132"/>
          <p:cNvSpPr txBox="1">
            <a:spLocks noChangeArrowheads="1"/>
          </p:cNvSpPr>
          <p:nvPr/>
        </p:nvSpPr>
        <p:spPr bwMode="auto">
          <a:xfrm>
            <a:off x="5943600" y="2057400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5</a:t>
            </a:r>
          </a:p>
        </p:txBody>
      </p:sp>
      <p:sp>
        <p:nvSpPr>
          <p:cNvPr id="19485" name="TextBox 133"/>
          <p:cNvSpPr txBox="1">
            <a:spLocks noChangeArrowheads="1"/>
          </p:cNvSpPr>
          <p:nvPr/>
        </p:nvSpPr>
        <p:spPr bwMode="auto">
          <a:xfrm>
            <a:off x="5638800" y="297180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6</a:t>
            </a:r>
          </a:p>
        </p:txBody>
      </p:sp>
      <p:sp>
        <p:nvSpPr>
          <p:cNvPr id="19486" name="TextBox 134"/>
          <p:cNvSpPr txBox="1">
            <a:spLocks noChangeArrowheads="1"/>
          </p:cNvSpPr>
          <p:nvPr/>
        </p:nvSpPr>
        <p:spPr bwMode="auto">
          <a:xfrm>
            <a:off x="5181600" y="21336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7</a:t>
            </a:r>
          </a:p>
        </p:txBody>
      </p:sp>
      <p:sp>
        <p:nvSpPr>
          <p:cNvPr id="19487" name="TextBox 135"/>
          <p:cNvSpPr txBox="1">
            <a:spLocks noChangeArrowheads="1"/>
          </p:cNvSpPr>
          <p:nvPr/>
        </p:nvSpPr>
        <p:spPr bwMode="auto">
          <a:xfrm>
            <a:off x="4800600" y="2971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8</a:t>
            </a:r>
          </a:p>
        </p:txBody>
      </p:sp>
      <p:sp>
        <p:nvSpPr>
          <p:cNvPr id="19488" name="TextBox 136"/>
          <p:cNvSpPr txBox="1">
            <a:spLocks noChangeArrowheads="1"/>
          </p:cNvSpPr>
          <p:nvPr/>
        </p:nvSpPr>
        <p:spPr bwMode="auto">
          <a:xfrm>
            <a:off x="4419600" y="213360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9</a:t>
            </a:r>
          </a:p>
        </p:txBody>
      </p:sp>
      <p:sp>
        <p:nvSpPr>
          <p:cNvPr id="19489" name="TextBox 137"/>
          <p:cNvSpPr txBox="1">
            <a:spLocks noChangeArrowheads="1"/>
          </p:cNvSpPr>
          <p:nvPr/>
        </p:nvSpPr>
        <p:spPr bwMode="auto">
          <a:xfrm>
            <a:off x="3962400" y="2971800"/>
            <a:ext cx="425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10</a:t>
            </a:r>
          </a:p>
        </p:txBody>
      </p:sp>
      <p:sp>
        <p:nvSpPr>
          <p:cNvPr id="19490" name="TextBox 138"/>
          <p:cNvSpPr txBox="1">
            <a:spLocks noChangeArrowheads="1"/>
          </p:cNvSpPr>
          <p:nvPr/>
        </p:nvSpPr>
        <p:spPr bwMode="auto">
          <a:xfrm>
            <a:off x="3505200" y="2133600"/>
            <a:ext cx="384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11</a:t>
            </a:r>
          </a:p>
        </p:txBody>
      </p:sp>
      <p:sp>
        <p:nvSpPr>
          <p:cNvPr id="19491" name="TextBox 139"/>
          <p:cNvSpPr txBox="1">
            <a:spLocks noChangeArrowheads="1"/>
          </p:cNvSpPr>
          <p:nvPr/>
        </p:nvSpPr>
        <p:spPr bwMode="auto">
          <a:xfrm>
            <a:off x="3200400" y="2971800"/>
            <a:ext cx="412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12</a:t>
            </a:r>
          </a:p>
        </p:txBody>
      </p:sp>
      <p:sp>
        <p:nvSpPr>
          <p:cNvPr id="19492" name="TextBox 140"/>
          <p:cNvSpPr txBox="1">
            <a:spLocks noChangeArrowheads="1"/>
          </p:cNvSpPr>
          <p:nvPr/>
        </p:nvSpPr>
        <p:spPr bwMode="auto">
          <a:xfrm>
            <a:off x="2743200" y="2133600"/>
            <a:ext cx="411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13</a:t>
            </a:r>
          </a:p>
        </p:txBody>
      </p:sp>
      <p:sp>
        <p:nvSpPr>
          <p:cNvPr id="19493" name="TextBox 141"/>
          <p:cNvSpPr txBox="1">
            <a:spLocks noChangeArrowheads="1"/>
          </p:cNvSpPr>
          <p:nvPr/>
        </p:nvSpPr>
        <p:spPr bwMode="auto">
          <a:xfrm>
            <a:off x="2362200" y="2895600"/>
            <a:ext cx="41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14</a:t>
            </a:r>
          </a:p>
        </p:txBody>
      </p:sp>
      <p:sp>
        <p:nvSpPr>
          <p:cNvPr id="19494" name="TextBox 142"/>
          <p:cNvSpPr txBox="1">
            <a:spLocks noChangeArrowheads="1"/>
          </p:cNvSpPr>
          <p:nvPr/>
        </p:nvSpPr>
        <p:spPr bwMode="auto">
          <a:xfrm>
            <a:off x="1981200" y="2133600"/>
            <a:ext cx="40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15</a:t>
            </a:r>
          </a:p>
        </p:txBody>
      </p:sp>
      <p:sp>
        <p:nvSpPr>
          <p:cNvPr id="19495" name="TextBox 143"/>
          <p:cNvSpPr txBox="1">
            <a:spLocks noChangeArrowheads="1"/>
          </p:cNvSpPr>
          <p:nvPr/>
        </p:nvSpPr>
        <p:spPr bwMode="auto">
          <a:xfrm>
            <a:off x="1600200" y="2971800"/>
            <a:ext cx="41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16</a:t>
            </a:r>
          </a:p>
        </p:txBody>
      </p:sp>
      <p:sp>
        <p:nvSpPr>
          <p:cNvPr id="19496" name="TextBox 144"/>
          <p:cNvSpPr txBox="1">
            <a:spLocks noChangeArrowheads="1"/>
          </p:cNvSpPr>
          <p:nvPr/>
        </p:nvSpPr>
        <p:spPr bwMode="auto">
          <a:xfrm>
            <a:off x="1219200" y="2133600"/>
            <a:ext cx="400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17</a:t>
            </a:r>
          </a:p>
        </p:txBody>
      </p:sp>
      <p:sp>
        <p:nvSpPr>
          <p:cNvPr id="19497" name="TextBox 145"/>
          <p:cNvSpPr txBox="1">
            <a:spLocks noChangeArrowheads="1"/>
          </p:cNvSpPr>
          <p:nvPr/>
        </p:nvSpPr>
        <p:spPr bwMode="auto">
          <a:xfrm>
            <a:off x="838200" y="2971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Georgia" pitchFamily="18" charset="0"/>
              </a:rPr>
              <a:t>18</a:t>
            </a:r>
          </a:p>
        </p:txBody>
      </p:sp>
      <p:sp>
        <p:nvSpPr>
          <p:cNvPr id="19498" name="TextBox 146"/>
          <p:cNvSpPr txBox="1">
            <a:spLocks noChangeArrowheads="1"/>
          </p:cNvSpPr>
          <p:nvPr/>
        </p:nvSpPr>
        <p:spPr bwMode="auto">
          <a:xfrm>
            <a:off x="2743200" y="35814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Number of Double Bonds</a:t>
            </a:r>
          </a:p>
        </p:txBody>
      </p:sp>
      <p:sp>
        <p:nvSpPr>
          <p:cNvPr id="19499" name="TextBox 147"/>
          <p:cNvSpPr txBox="1">
            <a:spLocks noChangeArrowheads="1"/>
          </p:cNvSpPr>
          <p:nvPr/>
        </p:nvSpPr>
        <p:spPr bwMode="auto">
          <a:xfrm>
            <a:off x="6019800" y="4038600"/>
            <a:ext cx="277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Position of Double Bonds</a:t>
            </a:r>
          </a:p>
        </p:txBody>
      </p:sp>
      <p:sp>
        <p:nvSpPr>
          <p:cNvPr id="19500" name="TextBox 148"/>
          <p:cNvSpPr txBox="1">
            <a:spLocks noChangeArrowheads="1"/>
          </p:cNvSpPr>
          <p:nvPr/>
        </p:nvSpPr>
        <p:spPr bwMode="auto">
          <a:xfrm>
            <a:off x="457200" y="4038600"/>
            <a:ext cx="23701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Carbon Chain Length</a:t>
            </a:r>
          </a:p>
        </p:txBody>
      </p:sp>
      <p:sp>
        <p:nvSpPr>
          <p:cNvPr id="19501" name="TextBox 149"/>
          <p:cNvSpPr txBox="1">
            <a:spLocks noChangeArrowheads="1"/>
          </p:cNvSpPr>
          <p:nvPr/>
        </p:nvSpPr>
        <p:spPr bwMode="auto">
          <a:xfrm>
            <a:off x="3581400" y="48006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18:3    (      9, 12, 15</a:t>
            </a:r>
            <a:r>
              <a:rPr lang="en-US" b="1" dirty="0" smtClean="0">
                <a:latin typeface="Georgia" pitchFamily="18" charset="0"/>
              </a:rPr>
              <a:t>)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154" name="Isosceles Triangle 153"/>
          <p:cNvSpPr/>
          <p:nvPr/>
        </p:nvSpPr>
        <p:spPr>
          <a:xfrm>
            <a:off x="4495800" y="4876800"/>
            <a:ext cx="304800" cy="22860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6" name="Straight Arrow Connector 155"/>
          <p:cNvCxnSpPr/>
          <p:nvPr/>
        </p:nvCxnSpPr>
        <p:spPr>
          <a:xfrm rot="5400000">
            <a:off x="3619501" y="4381500"/>
            <a:ext cx="9906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endCxn id="19501" idx="1"/>
          </p:cNvCxnSpPr>
          <p:nvPr/>
        </p:nvCxnSpPr>
        <p:spPr>
          <a:xfrm>
            <a:off x="1981200" y="4419600"/>
            <a:ext cx="1600200" cy="5651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rot="10800000" flipV="1">
            <a:off x="5638800" y="4495800"/>
            <a:ext cx="1143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127"/>
          <p:cNvSpPr txBox="1">
            <a:spLocks noChangeArrowheads="1"/>
          </p:cNvSpPr>
          <p:nvPr/>
        </p:nvSpPr>
        <p:spPr bwMode="auto">
          <a:xfrm>
            <a:off x="357158" y="2571744"/>
            <a:ext cx="428628" cy="830997"/>
          </a:xfrm>
          <a:prstGeom prst="rect">
            <a:avLst/>
          </a:prstGeom>
          <a:noFill/>
          <a:ln w="28575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Georgia" pitchFamily="18" charset="0"/>
              </a:rPr>
              <a:t>    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 smtClean="0">
                <a:latin typeface="Symbol" pitchFamily="18" charset="2"/>
              </a:rPr>
              <a:t>w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57" name="Title 2"/>
          <p:cNvSpPr>
            <a:spLocks noGrp="1"/>
          </p:cNvSpPr>
          <p:nvPr>
            <p:ph type="title"/>
          </p:nvPr>
        </p:nvSpPr>
        <p:spPr>
          <a:xfrm>
            <a:off x="414366" y="501636"/>
            <a:ext cx="8229600" cy="9271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</a:rPr>
              <a:t>Nomenclature of fatty acids</a:t>
            </a:r>
            <a:endParaRPr lang="en-US" dirty="0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 animBg="1"/>
      <p:bldP spid="19479" grpId="1" animBg="1"/>
      <p:bldP spid="51" grpId="0" animBg="1"/>
      <p:bldP spid="5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32" y="1600200"/>
            <a:ext cx="8258172" cy="4525963"/>
          </a:xfrm>
        </p:spPr>
        <p:txBody>
          <a:bodyPr/>
          <a:lstStyle/>
          <a:p>
            <a:r>
              <a:rPr lang="en-US" sz="4000" b="1" dirty="0" smtClean="0"/>
              <a:t> </a:t>
            </a:r>
            <a:r>
              <a:rPr lang="en-US" sz="3600" b="1" dirty="0" smtClean="0">
                <a:solidFill>
                  <a:srgbClr val="008000"/>
                </a:solidFill>
              </a:rPr>
              <a:t>Oleic acid  [18: 1; 9 ]  [18:1 cis</a:t>
            </a:r>
            <a:r>
              <a:rPr lang="en-US" sz="3600" b="1" dirty="0" smtClean="0">
                <a:solidFill>
                  <a:srgbClr val="008000"/>
                </a:solidFill>
                <a:latin typeface="Symbol" pitchFamily="18" charset="2"/>
              </a:rPr>
              <a:t>D</a:t>
            </a:r>
            <a:r>
              <a:rPr lang="en-US" sz="3600" b="1" baseline="30000" dirty="0" smtClean="0">
                <a:solidFill>
                  <a:srgbClr val="008000"/>
                </a:solidFill>
              </a:rPr>
              <a:t>9</a:t>
            </a:r>
            <a:r>
              <a:rPr lang="en-US" sz="3600" b="1" dirty="0" smtClean="0">
                <a:solidFill>
                  <a:srgbClr val="008000"/>
                </a:solidFill>
              </a:rPr>
              <a:t> ]</a:t>
            </a:r>
            <a:endParaRPr lang="en-US" sz="4000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3600" b="1" dirty="0" smtClean="0"/>
              <a:t>CH3-(CH2)7-HC = CH-(CH2)7-COOH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r>
              <a:rPr lang="en-US" sz="3600" b="1" dirty="0" smtClean="0">
                <a:solidFill>
                  <a:srgbClr val="7030A0"/>
                </a:solidFill>
              </a:rPr>
              <a:t>Oleic acid (</a:t>
            </a:r>
            <a:r>
              <a:rPr lang="el-GR" sz="3600" b="1" dirty="0" smtClean="0">
                <a:solidFill>
                  <a:srgbClr val="7030A0"/>
                </a:solidFill>
              </a:rPr>
              <a:t>ω </a:t>
            </a:r>
            <a:r>
              <a:rPr lang="en-US" sz="3600" b="1" dirty="0" smtClean="0">
                <a:solidFill>
                  <a:srgbClr val="7030A0"/>
                </a:solidFill>
              </a:rPr>
              <a:t>9)</a:t>
            </a:r>
          </a:p>
          <a:p>
            <a:pPr>
              <a:buNone/>
            </a:pPr>
            <a:r>
              <a:rPr lang="en-US" sz="2800" dirty="0" smtClean="0"/>
              <a:t>    (body fat, olive oil)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830164" y="262002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643182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18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2643182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10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2710" y="264318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9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342900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Symbol" pitchFamily="18" charset="2"/>
              </a:rPr>
              <a:t>w1</a:t>
            </a:r>
            <a:endParaRPr lang="en-US" sz="4000" b="1" dirty="0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40" y="342900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Symbol" pitchFamily="18" charset="2"/>
              </a:rPr>
              <a:t>w9</a:t>
            </a:r>
            <a:endParaRPr lang="en-US" sz="4000" b="1" dirty="0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12" name="TextBox 127"/>
          <p:cNvSpPr txBox="1">
            <a:spLocks noChangeArrowheads="1"/>
          </p:cNvSpPr>
          <p:nvPr/>
        </p:nvSpPr>
        <p:spPr bwMode="auto">
          <a:xfrm>
            <a:off x="6858016" y="3202544"/>
            <a:ext cx="1576358" cy="3693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    </a:t>
            </a:r>
          </a:p>
        </p:txBody>
      </p:sp>
      <p:sp>
        <p:nvSpPr>
          <p:cNvPr id="13" name="TextBox 127"/>
          <p:cNvSpPr txBox="1">
            <a:spLocks noChangeArrowheads="1"/>
          </p:cNvSpPr>
          <p:nvPr/>
        </p:nvSpPr>
        <p:spPr bwMode="auto">
          <a:xfrm>
            <a:off x="571472" y="571480"/>
            <a:ext cx="3286148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smtClean="0">
                <a:latin typeface="Georgia" pitchFamily="18" charset="0"/>
              </a:rPr>
              <a:t>Oleic acid</a:t>
            </a:r>
          </a:p>
          <a:p>
            <a:r>
              <a:rPr lang="en-US" sz="2800" b="1" dirty="0" smtClean="0">
                <a:latin typeface="Symbol" pitchFamily="18" charset="2"/>
              </a:rPr>
              <a:t> w 9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71934" y="967071"/>
            <a:ext cx="3328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Monounsaturated  FA</a:t>
            </a:r>
            <a:endParaRPr lang="en-US" sz="2400" i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Polyunsaturated fatty acid, </a:t>
            </a:r>
            <a:r>
              <a:rPr lang="en-US" sz="2800" b="1" i="1" dirty="0" err="1" smtClean="0"/>
              <a:t>Dienoic</a:t>
            </a:r>
            <a:r>
              <a:rPr lang="en-US" sz="2800" b="1" i="1" dirty="0" smtClean="0"/>
              <a:t> acid</a:t>
            </a:r>
            <a:endParaRPr lang="en-US" sz="2800" dirty="0" smtClean="0">
              <a:solidFill>
                <a:srgbClr val="7030A0"/>
              </a:solidFill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1200" b="1" dirty="0" smtClean="0"/>
          </a:p>
          <a:p>
            <a:pPr marL="514350" indent="-514350">
              <a:buNone/>
              <a:defRPr/>
            </a:pPr>
            <a:r>
              <a:rPr lang="en-US" sz="2800" b="1" dirty="0" err="1" smtClean="0">
                <a:solidFill>
                  <a:srgbClr val="C00000"/>
                </a:solidFill>
              </a:rPr>
              <a:t>Linoleic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[18: 2; 9, 12] [18:2 cis</a:t>
            </a:r>
            <a:r>
              <a:rPr lang="en-US" sz="2800" dirty="0" smtClean="0">
                <a:latin typeface="Symbol" pitchFamily="18" charset="2"/>
              </a:rPr>
              <a:t>D</a:t>
            </a:r>
            <a:r>
              <a:rPr lang="en-US" sz="2800" baseline="30000" dirty="0" smtClean="0"/>
              <a:t>9,12 ]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/>
              <a:t>  CH3-(CH2)4-CH = CH-CH2-CH = CH-(CH2)7-COOH</a:t>
            </a:r>
            <a:endParaRPr lang="en-US" sz="2800" b="1" dirty="0" smtClean="0"/>
          </a:p>
          <a:p>
            <a:pPr>
              <a:buNone/>
              <a:defRPr/>
            </a:pPr>
            <a:r>
              <a:rPr lang="en-US" sz="2800" dirty="0" smtClean="0"/>
              <a:t> </a:t>
            </a:r>
          </a:p>
          <a:p>
            <a:pPr algn="ctr">
              <a:buNone/>
              <a:defRPr/>
            </a:pPr>
            <a:r>
              <a:rPr lang="en-US" sz="2800" b="1" dirty="0" smtClean="0"/>
              <a:t>(</a:t>
            </a:r>
            <a:r>
              <a:rPr lang="el-GR" sz="2800" b="1" dirty="0" smtClean="0"/>
              <a:t>ω </a:t>
            </a:r>
            <a:r>
              <a:rPr lang="en-US" sz="2800" b="1" dirty="0" smtClean="0"/>
              <a:t>6)</a:t>
            </a:r>
            <a:r>
              <a:rPr lang="en-US" sz="2800" b="1" i="1" dirty="0" smtClean="0"/>
              <a:t>.  </a:t>
            </a:r>
          </a:p>
          <a:p>
            <a:pPr>
              <a:buNone/>
              <a:defRPr/>
            </a:pPr>
            <a:r>
              <a:rPr lang="en-US" sz="2800" dirty="0" smtClean="0"/>
              <a:t> (vegetable oil)</a:t>
            </a:r>
          </a:p>
          <a:p>
            <a:pPr algn="l" rtl="0" eaLnBrk="1" hangingPunct="1">
              <a:buFont typeface="Symbol" pitchFamily="18" charset="2"/>
              <a:buNone/>
              <a:defRPr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57818" y="30718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9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307181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3610277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Symbol" pitchFamily="18" charset="2"/>
              </a:rPr>
              <a:t>w</a:t>
            </a:r>
            <a:r>
              <a:rPr lang="en-US" sz="2800" b="1" dirty="0" smtClean="0">
                <a:solidFill>
                  <a:srgbClr val="7030A0"/>
                </a:solidFill>
              </a:rPr>
              <a:t>6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0" name="TextBox 127"/>
          <p:cNvSpPr txBox="1">
            <a:spLocks noChangeArrowheads="1"/>
          </p:cNvSpPr>
          <p:nvPr/>
        </p:nvSpPr>
        <p:spPr bwMode="auto">
          <a:xfrm>
            <a:off x="571472" y="500042"/>
            <a:ext cx="3286148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err="1" smtClean="0">
                <a:latin typeface="Georgia" pitchFamily="18" charset="0"/>
              </a:rPr>
              <a:t>Linoleic</a:t>
            </a:r>
            <a:r>
              <a:rPr lang="en-US" sz="2800" b="1" dirty="0" smtClean="0">
                <a:latin typeface="Georgia" pitchFamily="18" charset="0"/>
              </a:rPr>
              <a:t>  acid</a:t>
            </a:r>
          </a:p>
          <a:p>
            <a:r>
              <a:rPr lang="en-US" sz="2800" b="1" dirty="0" smtClean="0">
                <a:latin typeface="Symbol" pitchFamily="18" charset="2"/>
              </a:rPr>
              <a:t> w 6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Polyunsaturated fatty acids, </a:t>
            </a:r>
            <a:r>
              <a:rPr lang="en-US" sz="2400" b="1" i="1" dirty="0" err="1" smtClean="0"/>
              <a:t>Trienoic</a:t>
            </a:r>
            <a:r>
              <a:rPr lang="en-US" sz="2400" b="1" i="1" dirty="0" smtClean="0"/>
              <a:t> acid</a:t>
            </a:r>
            <a:endParaRPr lang="en-US" sz="1200" b="1" dirty="0" smtClean="0"/>
          </a:p>
          <a:p>
            <a:pPr>
              <a:buNone/>
              <a:defRPr/>
            </a:pPr>
            <a:endParaRPr lang="en-US" sz="2800" b="1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buNone/>
              <a:defRPr/>
            </a:pPr>
            <a:r>
              <a:rPr lang="el-GR" sz="2800" b="1" dirty="0" smtClean="0">
                <a:solidFill>
                  <a:schemeClr val="tx2"/>
                </a:solidFill>
              </a:rPr>
              <a:t>α</a:t>
            </a:r>
            <a:r>
              <a:rPr lang="en-US" sz="2800" b="1" dirty="0" smtClean="0">
                <a:solidFill>
                  <a:schemeClr val="tx2"/>
                </a:solidFill>
              </a:rPr>
              <a:t>-</a:t>
            </a:r>
            <a:r>
              <a:rPr lang="en-US" sz="2800" b="1" dirty="0" err="1" smtClean="0">
                <a:solidFill>
                  <a:schemeClr val="tx2"/>
                </a:solidFill>
              </a:rPr>
              <a:t>Linolenic</a:t>
            </a:r>
            <a:r>
              <a:rPr lang="en-US" sz="2800" b="1" dirty="0" smtClean="0">
                <a:solidFill>
                  <a:schemeClr val="tx2"/>
                </a:solidFill>
              </a:rPr>
              <a:t>  </a:t>
            </a:r>
            <a:r>
              <a:rPr lang="en-US" sz="2800" dirty="0" smtClean="0"/>
              <a:t>[18: 3; 9 12, 15] [18:3 cis</a:t>
            </a:r>
            <a:r>
              <a:rPr lang="en-US" sz="2800" dirty="0" smtClean="0">
                <a:latin typeface="Symbol" pitchFamily="18" charset="2"/>
              </a:rPr>
              <a:t>D</a:t>
            </a:r>
            <a:r>
              <a:rPr lang="en-US" sz="2800" baseline="30000" dirty="0" smtClean="0"/>
              <a:t>9,12,15 ]</a:t>
            </a:r>
            <a:r>
              <a:rPr lang="en-US" sz="2800" dirty="0" smtClean="0"/>
              <a:t>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    CH3-CH2-CH=CH-CH2-CH=CH-CH2-CH = CH-(CH2)7-COOH</a:t>
            </a:r>
          </a:p>
          <a:p>
            <a:pPr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                      </a:t>
            </a:r>
            <a:r>
              <a:rPr lang="el-GR" sz="2000" b="1" dirty="0" smtClean="0">
                <a:solidFill>
                  <a:srgbClr val="7030A0"/>
                </a:solidFill>
              </a:rPr>
              <a:t>ω </a:t>
            </a:r>
            <a:r>
              <a:rPr lang="en-US" sz="2000" b="1" dirty="0" smtClean="0">
                <a:solidFill>
                  <a:srgbClr val="7030A0"/>
                </a:solidFill>
              </a:rPr>
              <a:t>3</a:t>
            </a:r>
            <a:endParaRPr lang="en-US" sz="2000" dirty="0" smtClean="0">
              <a:sym typeface="Symbol" pitchFamily="18" charset="2"/>
            </a:endParaRPr>
          </a:p>
          <a:p>
            <a:pPr algn="ctr">
              <a:buNone/>
              <a:defRPr/>
            </a:pPr>
            <a:r>
              <a:rPr lang="en-US" sz="2800" b="1" dirty="0" smtClean="0"/>
              <a:t>(</a:t>
            </a:r>
            <a:r>
              <a:rPr lang="el-GR" sz="2800" b="1" dirty="0" smtClean="0"/>
              <a:t>ω </a:t>
            </a:r>
            <a:r>
              <a:rPr lang="en-US" sz="2800" b="1" dirty="0" smtClean="0"/>
              <a:t>3). </a:t>
            </a:r>
            <a:endParaRPr lang="en-US" sz="2800" b="1" i="1" dirty="0" smtClean="0"/>
          </a:p>
          <a:p>
            <a:pPr>
              <a:buNone/>
              <a:defRPr/>
            </a:pPr>
            <a:r>
              <a:rPr lang="en-US" sz="2800" dirty="0" smtClean="0"/>
              <a:t>(vegetable oil)</a:t>
            </a:r>
          </a:p>
          <a:p>
            <a:pPr>
              <a:buNone/>
              <a:defRPr/>
            </a:pPr>
            <a:endParaRPr lang="en-US" sz="2800" b="1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dirty="0" smtClean="0">
              <a:sym typeface="Symbol" pitchFamily="18" charset="2"/>
            </a:endParaRPr>
          </a:p>
          <a:p>
            <a:pPr algn="l" rtl="0" eaLnBrk="1" hangingPunct="1">
              <a:buFont typeface="Symbol" pitchFamily="18" charset="2"/>
              <a:buNone/>
              <a:defRPr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87448" y="33245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9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1934" y="328612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1300" y="328612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" name="TextBox 127"/>
          <p:cNvSpPr txBox="1">
            <a:spLocks noChangeArrowheads="1"/>
          </p:cNvSpPr>
          <p:nvPr/>
        </p:nvSpPr>
        <p:spPr bwMode="auto">
          <a:xfrm>
            <a:off x="571472" y="500042"/>
            <a:ext cx="4143404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smtClean="0">
                <a:latin typeface="Symbol" pitchFamily="18" charset="2"/>
              </a:rPr>
              <a:t>a</a:t>
            </a:r>
            <a:r>
              <a:rPr lang="en-US" sz="2800" b="1" dirty="0" smtClean="0">
                <a:latin typeface="Georgia" pitchFamily="18" charset="0"/>
              </a:rPr>
              <a:t>- </a:t>
            </a:r>
            <a:r>
              <a:rPr lang="en-US" sz="2800" b="1" dirty="0" err="1" smtClean="0">
                <a:latin typeface="Georgia" pitchFamily="18" charset="0"/>
              </a:rPr>
              <a:t>Linolenic</a:t>
            </a:r>
            <a:r>
              <a:rPr lang="en-US" sz="2800" b="1" dirty="0" smtClean="0">
                <a:latin typeface="Georgia" pitchFamily="18" charset="0"/>
              </a:rPr>
              <a:t>  acid</a:t>
            </a:r>
          </a:p>
          <a:p>
            <a:r>
              <a:rPr lang="en-US" sz="2800" b="1" dirty="0" smtClean="0">
                <a:latin typeface="Symbol" pitchFamily="18" charset="2"/>
              </a:rPr>
              <a:t> w 3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Polyunsaturated fatty acid, </a:t>
            </a:r>
            <a:r>
              <a:rPr lang="en-US" sz="2800" i="1" dirty="0" err="1" smtClean="0"/>
              <a:t>Eicosa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tetraenoic</a:t>
            </a:r>
            <a:r>
              <a:rPr lang="en-US" sz="2800" i="1" dirty="0" smtClean="0"/>
              <a:t> acid</a:t>
            </a:r>
          </a:p>
          <a:p>
            <a:pPr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Eicosa</a:t>
            </a:r>
            <a:r>
              <a:rPr lang="en-US" sz="2000" dirty="0" smtClean="0"/>
              <a:t>=20)</a:t>
            </a:r>
            <a:endParaRPr lang="en-US" sz="2400" b="1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defRPr/>
            </a:pPr>
            <a:r>
              <a:rPr lang="en-US" sz="2800" b="1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Arachidonic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[20: 4; 5,8,11,14] or [20:4 cis</a:t>
            </a:r>
            <a:r>
              <a:rPr lang="en-US" sz="2400" dirty="0" smtClean="0">
                <a:latin typeface="Symbol" pitchFamily="18" charset="2"/>
              </a:rPr>
              <a:t>D</a:t>
            </a:r>
            <a:r>
              <a:rPr lang="en-US" sz="2400" baseline="30000" dirty="0" smtClean="0"/>
              <a:t>5,8,11,14</a:t>
            </a:r>
            <a:r>
              <a:rPr lang="en-US" sz="2400" dirty="0" smtClean="0"/>
              <a:t> ]  </a:t>
            </a:r>
            <a:endParaRPr lang="en-US" dirty="0" smtClean="0"/>
          </a:p>
          <a:p>
            <a:pPr algn="ctr" rtl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(</a:t>
            </a:r>
            <a:r>
              <a:rPr lang="el-GR" b="1" dirty="0" smtClean="0">
                <a:solidFill>
                  <a:srgbClr val="7030A0"/>
                </a:solidFill>
              </a:rPr>
              <a:t>ω </a:t>
            </a:r>
            <a:r>
              <a:rPr lang="en-US" b="1" dirty="0" smtClean="0">
                <a:solidFill>
                  <a:srgbClr val="7030A0"/>
                </a:solidFill>
              </a:rPr>
              <a:t>6)  </a:t>
            </a:r>
            <a:r>
              <a:rPr lang="en-US" sz="2000" dirty="0" smtClean="0">
                <a:solidFill>
                  <a:srgbClr val="7030A0"/>
                </a:solidFill>
              </a:rPr>
              <a:t>(vegetable oil)</a:t>
            </a:r>
            <a:endParaRPr lang="en-US" sz="2800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  <a:p>
            <a:pPr algn="ctr" rtl="0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  <a:p>
            <a:pPr algn="ctr" rtl="0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 cstate="print"/>
          <a:srcRect b="14778"/>
          <a:stretch>
            <a:fillRect/>
          </a:stretch>
        </p:blipFill>
        <p:spPr bwMode="auto">
          <a:xfrm>
            <a:off x="539750" y="4071942"/>
            <a:ext cx="820896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27"/>
          <p:cNvSpPr txBox="1">
            <a:spLocks noChangeArrowheads="1"/>
          </p:cNvSpPr>
          <p:nvPr/>
        </p:nvSpPr>
        <p:spPr bwMode="auto">
          <a:xfrm>
            <a:off x="571472" y="500042"/>
            <a:ext cx="4714908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err="1" smtClean="0">
                <a:latin typeface="Georgia" pitchFamily="18" charset="0"/>
              </a:rPr>
              <a:t>Arachidonic</a:t>
            </a:r>
            <a:r>
              <a:rPr lang="en-US" sz="2800" b="1" dirty="0" smtClean="0">
                <a:latin typeface="Georgia" pitchFamily="18" charset="0"/>
              </a:rPr>
              <a:t>  acid</a:t>
            </a:r>
          </a:p>
          <a:p>
            <a:r>
              <a:rPr lang="en-US" sz="2800" b="1" dirty="0" smtClean="0">
                <a:latin typeface="Symbol" pitchFamily="18" charset="2"/>
              </a:rPr>
              <a:t> w 6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Lipids</a:t>
            </a:r>
            <a:br>
              <a:rPr lang="en-US" b="1" dirty="0" smtClean="0"/>
            </a:br>
            <a:r>
              <a:rPr lang="en-US" sz="3600" b="1" dirty="0" smtClean="0"/>
              <a:t>Definition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Lipids are heterogeneous group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</a:t>
            </a:r>
            <a:r>
              <a:rPr lang="en-US" sz="2400" dirty="0" smtClean="0"/>
              <a:t> compounds related, either actually or potentially to </a:t>
            </a:r>
            <a:r>
              <a:rPr lang="en-US" sz="2400" b="1" dirty="0" smtClean="0"/>
              <a:t>fatty acids (FA)</a:t>
            </a:r>
            <a:r>
              <a:rPr lang="en-US" sz="2400" dirty="0" smtClean="0"/>
              <a:t>. They contain  </a:t>
            </a:r>
            <a:r>
              <a:rPr lang="en-US" sz="2800" b="1" dirty="0" smtClean="0">
                <a:solidFill>
                  <a:srgbClr val="0070C0"/>
                </a:solidFill>
              </a:rPr>
              <a:t>C </a:t>
            </a:r>
            <a:r>
              <a:rPr lang="en-US" sz="2400" dirty="0" smtClean="0"/>
              <a:t>, </a:t>
            </a:r>
            <a:r>
              <a:rPr lang="en-US" sz="2800" b="1" dirty="0" smtClean="0">
                <a:solidFill>
                  <a:srgbClr val="0070C0"/>
                </a:solidFill>
              </a:rPr>
              <a:t>H</a:t>
            </a:r>
            <a:r>
              <a:rPr lang="en-US" sz="2400" dirty="0" smtClean="0"/>
              <a:t> , and </a:t>
            </a:r>
            <a:r>
              <a:rPr lang="en-US" sz="2800" b="1" dirty="0" smtClean="0">
                <a:solidFill>
                  <a:srgbClr val="0070C0"/>
                </a:solidFill>
              </a:rPr>
              <a:t>O.</a:t>
            </a:r>
            <a:r>
              <a:rPr lang="ar-EG" sz="28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They may also contain </a:t>
            </a:r>
            <a:r>
              <a:rPr lang="en-US" sz="2400" b="1" dirty="0" smtClean="0">
                <a:solidFill>
                  <a:srgbClr val="008000"/>
                </a:solidFill>
              </a:rPr>
              <a:t>P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008000"/>
                </a:solidFill>
              </a:rPr>
              <a:t>N</a:t>
            </a:r>
            <a:r>
              <a:rPr lang="en-US" sz="2400" dirty="0" smtClean="0"/>
              <a:t>, and </a:t>
            </a:r>
            <a:r>
              <a:rPr lang="en-US" sz="2400" b="1" dirty="0" smtClean="0">
                <a:solidFill>
                  <a:srgbClr val="008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>
              <a:buNone/>
              <a:defRPr/>
            </a:pPr>
            <a:r>
              <a:rPr lang="en-US" b="1" dirty="0" smtClean="0">
                <a:solidFill>
                  <a:schemeClr val="tx2"/>
                </a:solidFill>
              </a:rPr>
              <a:t>Common property of lipids </a:t>
            </a:r>
            <a:endParaRPr lang="en-US" dirty="0" smtClean="0">
              <a:solidFill>
                <a:schemeClr val="tx2"/>
              </a:solidFill>
            </a:endParaRPr>
          </a:p>
          <a:p>
            <a:pPr marL="609600" indent="-609600">
              <a:buNone/>
              <a:defRPr/>
            </a:pPr>
            <a:r>
              <a:rPr lang="en-US" sz="2400" dirty="0" smtClean="0"/>
              <a:t>1. Relatively </a:t>
            </a:r>
            <a:r>
              <a:rPr lang="en-US" sz="2400" b="1" i="1" dirty="0" smtClean="0">
                <a:solidFill>
                  <a:srgbClr val="0070C0"/>
                </a:solidFill>
              </a:rPr>
              <a:t>insoluble in water</a:t>
            </a:r>
            <a:r>
              <a:rPr lang="en-US" sz="2400" dirty="0" smtClean="0"/>
              <a:t>.</a:t>
            </a:r>
          </a:p>
          <a:p>
            <a:pPr marL="609600" indent="-609600">
              <a:buNone/>
              <a:defRPr/>
            </a:pPr>
            <a:endParaRPr lang="en-US" sz="100" dirty="0" smtClean="0"/>
          </a:p>
          <a:p>
            <a:pPr marL="609600" indent="-609600">
              <a:buFont typeface="Wingdings" pitchFamily="2" charset="2"/>
              <a:buAutoNum type="arabicPeriod" startAt="2"/>
              <a:defRPr/>
            </a:pPr>
            <a:r>
              <a:rPr lang="en-US" sz="2400" b="1" i="1" dirty="0" smtClean="0">
                <a:solidFill>
                  <a:srgbClr val="0070C0"/>
                </a:solidFill>
              </a:rPr>
              <a:t>Soluble in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nonpolar</a:t>
            </a:r>
            <a:r>
              <a:rPr lang="en-US" sz="2400" b="1" i="1" dirty="0" smtClean="0">
                <a:solidFill>
                  <a:srgbClr val="0070C0"/>
                </a:solidFill>
              </a:rPr>
              <a:t> solvents </a:t>
            </a:r>
            <a:r>
              <a:rPr lang="en-US" sz="2400" dirty="0" smtClean="0"/>
              <a:t>(fat solvents) as ether, chloroform, benzene and acetone. </a:t>
            </a:r>
          </a:p>
          <a:p>
            <a:pPr marL="609600" indent="-609600">
              <a:buFont typeface="Wingdings" pitchFamily="2" charset="2"/>
              <a:buAutoNum type="arabicPeriod" startAt="2"/>
              <a:defRPr/>
            </a:pPr>
            <a:r>
              <a:rPr lang="en-US" sz="2400" dirty="0" smtClean="0"/>
              <a:t>They can be </a:t>
            </a:r>
            <a:r>
              <a:rPr lang="en-US" sz="2400" b="1" i="1" dirty="0" smtClean="0">
                <a:solidFill>
                  <a:srgbClr val="0070C0"/>
                </a:solidFill>
              </a:rPr>
              <a:t>utilized</a:t>
            </a:r>
            <a:r>
              <a:rPr lang="en-US" sz="2400" dirty="0" smtClean="0"/>
              <a:t> by the living organisms.</a:t>
            </a:r>
          </a:p>
          <a:p>
            <a:pPr marL="609600" indent="-609600">
              <a:buFont typeface="Wingdings" pitchFamily="2" charset="2"/>
              <a:buAutoNum type="arabicPeriod" startAt="2"/>
              <a:defRPr/>
            </a:pPr>
            <a:r>
              <a:rPr lang="en-US" sz="2400" dirty="0" smtClean="0"/>
              <a:t>They are molecules that contain </a:t>
            </a:r>
            <a:r>
              <a:rPr lang="en-US" sz="2400" b="1" i="1" dirty="0" smtClean="0">
                <a:solidFill>
                  <a:srgbClr val="0070C0"/>
                </a:solidFill>
              </a:rPr>
              <a:t>fatty acids </a:t>
            </a:r>
            <a:r>
              <a:rPr lang="en-US" sz="2400" dirty="0" smtClean="0"/>
              <a:t>or derived from fatty acids compound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Docosa-Hexa-enoic</a:t>
            </a:r>
            <a:r>
              <a:rPr lang="en-US" dirty="0" smtClean="0">
                <a:solidFill>
                  <a:schemeClr val="tx1"/>
                </a:solidFill>
              </a:rPr>
              <a:t> acid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60491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Docosa-Hexa-enoic</a:t>
            </a:r>
            <a:r>
              <a:rPr lang="en-US" sz="2400" b="1" dirty="0" smtClean="0">
                <a:solidFill>
                  <a:srgbClr val="C00000"/>
                </a:solidFill>
              </a:rPr>
              <a:t> acid (DHA):</a:t>
            </a:r>
          </a:p>
          <a:p>
            <a:r>
              <a:rPr lang="en-US" sz="2400" dirty="0" smtClean="0"/>
              <a:t>22:6   </a:t>
            </a:r>
            <a:r>
              <a:rPr lang="en-US" sz="2400" i="1" dirty="0" smtClean="0"/>
              <a:t>cis</a:t>
            </a:r>
            <a:r>
              <a:rPr lang="en-US" sz="2400" dirty="0" smtClean="0"/>
              <a:t>,</a:t>
            </a:r>
            <a:r>
              <a:rPr lang="en-US" sz="2400" i="1" dirty="0" smtClean="0"/>
              <a:t>cis</a:t>
            </a:r>
            <a:r>
              <a:rPr lang="en-US" sz="2400" dirty="0" smtClean="0"/>
              <a:t>,</a:t>
            </a:r>
            <a:r>
              <a:rPr lang="en-US" sz="2400" i="1" dirty="0" smtClean="0"/>
              <a:t>cis</a:t>
            </a:r>
            <a:r>
              <a:rPr lang="en-US" sz="2400" dirty="0" smtClean="0"/>
              <a:t>,</a:t>
            </a:r>
            <a:r>
              <a:rPr lang="en-US" sz="2400" i="1" dirty="0" smtClean="0"/>
              <a:t>cis</a:t>
            </a:r>
            <a:r>
              <a:rPr lang="en-US" sz="2400" dirty="0" smtClean="0"/>
              <a:t>,</a:t>
            </a:r>
            <a:r>
              <a:rPr lang="en-US" sz="2400" i="1" dirty="0" smtClean="0"/>
              <a:t>cis</a:t>
            </a:r>
            <a:r>
              <a:rPr lang="en-US" sz="2400" dirty="0" smtClean="0"/>
              <a:t>,</a:t>
            </a:r>
            <a:r>
              <a:rPr lang="en-US" sz="2400" i="1" dirty="0" smtClean="0"/>
              <a:t>cis</a:t>
            </a:r>
            <a:r>
              <a:rPr lang="en-US" sz="2400" dirty="0" smtClean="0"/>
              <a:t>-Δ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,Δ</a:t>
            </a:r>
            <a:r>
              <a:rPr lang="en-US" sz="2400" baseline="30000" dirty="0" smtClean="0"/>
              <a:t>7</a:t>
            </a:r>
            <a:r>
              <a:rPr lang="en-US" sz="2400" dirty="0" smtClean="0"/>
              <a:t>,Δ</a:t>
            </a:r>
            <a:r>
              <a:rPr lang="en-US" sz="2400" baseline="30000" dirty="0" smtClean="0"/>
              <a:t>10</a:t>
            </a:r>
            <a:r>
              <a:rPr lang="en-US" sz="2400" dirty="0" smtClean="0"/>
              <a:t>,Δ</a:t>
            </a:r>
            <a:r>
              <a:rPr lang="en-US" sz="2400" baseline="30000" dirty="0" smtClean="0"/>
              <a:t>13</a:t>
            </a:r>
            <a:r>
              <a:rPr lang="en-US" sz="2400" dirty="0" smtClean="0"/>
              <a:t>,Δ</a:t>
            </a:r>
            <a:r>
              <a:rPr lang="en-US" sz="2400" baseline="30000" dirty="0" smtClean="0"/>
              <a:t>16</a:t>
            </a:r>
            <a:r>
              <a:rPr lang="en-US" sz="2400" dirty="0" smtClean="0"/>
              <a:t>,Δ</a:t>
            </a:r>
            <a:r>
              <a:rPr lang="en-US" sz="2400" baseline="30000" dirty="0" smtClean="0"/>
              <a:t>19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22:6   </a:t>
            </a:r>
            <a:r>
              <a:rPr lang="en-US" sz="2400" i="1" dirty="0" smtClean="0"/>
              <a:t>cis</a:t>
            </a:r>
            <a:r>
              <a:rPr lang="en-US" sz="2400" dirty="0" smtClean="0"/>
              <a:t>-Δ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7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10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13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16</a:t>
            </a:r>
            <a:r>
              <a:rPr lang="en-US" sz="2400" dirty="0" smtClean="0"/>
              <a:t>,</a:t>
            </a:r>
            <a:r>
              <a:rPr lang="en-US" sz="2400" baseline="30000" dirty="0" smtClean="0"/>
              <a:t>19</a:t>
            </a:r>
            <a:r>
              <a:rPr lang="en-US" sz="2400" dirty="0" smtClean="0"/>
              <a:t>        </a:t>
            </a:r>
            <a:endParaRPr lang="en-US" sz="2400" dirty="0" smtClean="0"/>
          </a:p>
          <a:p>
            <a:r>
              <a:rPr lang="el-GR" sz="2400" b="1" dirty="0" smtClean="0"/>
              <a:t>ω </a:t>
            </a:r>
            <a:r>
              <a:rPr lang="en-US" sz="2400" b="1" dirty="0" smtClean="0"/>
              <a:t>3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FF"/>
                </a:solidFill>
              </a:rPr>
              <a:t>                  </a:t>
            </a:r>
            <a:r>
              <a:rPr lang="el-GR" sz="2000" b="1" dirty="0" smtClean="0">
                <a:solidFill>
                  <a:srgbClr val="C00000"/>
                </a:solidFill>
              </a:rPr>
              <a:t>ω </a:t>
            </a:r>
            <a:r>
              <a:rPr lang="en-US" sz="2000" b="1" dirty="0" smtClean="0">
                <a:solidFill>
                  <a:srgbClr val="C00000"/>
                </a:solidFill>
              </a:rPr>
              <a:t>3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b="1" dirty="0" smtClean="0"/>
              <a:t>CH=CH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b="1" dirty="0" smtClean="0"/>
              <a:t>CH=CH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b="1" dirty="0" smtClean="0"/>
              <a:t>CH=CH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b="1" dirty="0" smtClean="0"/>
              <a:t>CH=CH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b="1" dirty="0" smtClean="0"/>
              <a:t>CH=CH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b="1" dirty="0" smtClean="0"/>
              <a:t>CH=CH</a:t>
            </a:r>
            <a:r>
              <a:rPr lang="en-US" sz="2400" dirty="0" smtClean="0"/>
              <a:t>(CH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COOH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DHA can be obtained from oily </a:t>
            </a:r>
            <a:r>
              <a:rPr lang="en-US" sz="2400" b="1" dirty="0" smtClean="0"/>
              <a:t>fish such as </a:t>
            </a:r>
            <a:r>
              <a:rPr lang="en-US" sz="2400" b="1" u="sng" dirty="0" smtClean="0"/>
              <a:t>salmon, </a:t>
            </a:r>
            <a:r>
              <a:rPr lang="en-US" sz="2400" b="1" dirty="0" smtClean="0"/>
              <a:t>, </a:t>
            </a:r>
            <a:r>
              <a:rPr lang="en-US" sz="2400" b="1" u="sng" dirty="0" smtClean="0"/>
              <a:t>mackerel</a:t>
            </a:r>
            <a:r>
              <a:rPr lang="en-US" sz="2400" b="1" dirty="0" smtClean="0"/>
              <a:t>, </a:t>
            </a:r>
            <a:r>
              <a:rPr lang="en-US" sz="2400" b="1" u="sng" dirty="0" smtClean="0"/>
              <a:t>anchovies</a:t>
            </a:r>
            <a:r>
              <a:rPr lang="en-US" sz="2400" b="1" dirty="0" smtClean="0"/>
              <a:t>, and </a:t>
            </a:r>
            <a:r>
              <a:rPr lang="en-US" sz="2400" b="1" u="sng" dirty="0" smtClean="0"/>
              <a:t>sardines</a:t>
            </a:r>
            <a:r>
              <a:rPr lang="en-US" sz="2400" b="1" dirty="0" smtClean="0"/>
              <a:t>. </a:t>
            </a:r>
          </a:p>
          <a:p>
            <a:r>
              <a:rPr lang="en-US" sz="2400" b="1" dirty="0" smtClean="0"/>
              <a:t>DHA is found in high abundance in the human brain.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143372" y="3429000"/>
            <a:ext cx="1000132" cy="357190"/>
          </a:xfrm>
          <a:prstGeom prst="rect">
            <a:avLst/>
          </a:prstGeom>
          <a:noFill/>
          <a:ln w="63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40108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C. Biological classification of fatty acids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From the nutritional point of view fatty acids can be classified into: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1.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Essential fatty acids: </a:t>
            </a:r>
            <a:r>
              <a:rPr lang="en-US" sz="2400" dirty="0" smtClean="0"/>
              <a:t>These are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polyunsaturated </a:t>
            </a:r>
            <a:r>
              <a:rPr lang="en-US" sz="2400" dirty="0" smtClean="0"/>
              <a:t>fatty acids as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Linoleic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6), </a:t>
            </a:r>
            <a:r>
              <a:rPr lang="en-US" sz="2400" b="1" dirty="0" err="1" smtClean="0">
                <a:solidFill>
                  <a:schemeClr val="tx2"/>
                </a:solidFill>
              </a:rPr>
              <a:t>Linolenic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3), </a:t>
            </a:r>
            <a:r>
              <a:rPr lang="en-US" sz="2400" b="1" dirty="0" err="1" smtClean="0">
                <a:solidFill>
                  <a:srgbClr val="C00000"/>
                </a:solidFill>
              </a:rPr>
              <a:t>Docosa-Hexa-enoic</a:t>
            </a:r>
            <a:r>
              <a:rPr lang="en-US" sz="2400" b="1" dirty="0" smtClean="0">
                <a:solidFill>
                  <a:srgbClr val="C00000"/>
                </a:solidFill>
              </a:rPr>
              <a:t> acid (</a:t>
            </a:r>
            <a:r>
              <a:rPr lang="el-GR" sz="2400" b="1" dirty="0" smtClean="0">
                <a:solidFill>
                  <a:srgbClr val="C00000"/>
                </a:solidFill>
              </a:rPr>
              <a:t>ω</a:t>
            </a:r>
            <a:r>
              <a:rPr lang="en-US" sz="2400" b="1" dirty="0" smtClean="0">
                <a:solidFill>
                  <a:srgbClr val="C00000"/>
                </a:solidFill>
              </a:rPr>
              <a:t>3).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 smtClean="0"/>
              <a:t>They can not be synthesized by mammals and must be obtained from plant or fish.</a:t>
            </a:r>
          </a:p>
          <a:p>
            <a:pPr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2. 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Non essential fatty acids:</a:t>
            </a:r>
            <a:r>
              <a:rPr lang="en-US" sz="2400" u="sng" dirty="0" smtClean="0"/>
              <a:t> </a:t>
            </a:r>
            <a:r>
              <a:rPr lang="en-US" sz="2400" dirty="0" smtClean="0"/>
              <a:t>Those which are </a:t>
            </a:r>
            <a:r>
              <a:rPr lang="en-US" sz="2400" u="sng" dirty="0" smtClean="0"/>
              <a:t>saturated</a:t>
            </a:r>
            <a:r>
              <a:rPr lang="en-US" sz="2400" dirty="0" smtClean="0"/>
              <a:t> fatty acids or FA contain </a:t>
            </a:r>
            <a:r>
              <a:rPr lang="en-US" sz="2400" u="sng" dirty="0" smtClean="0"/>
              <a:t>one double bond</a:t>
            </a:r>
            <a:r>
              <a:rPr lang="en-US" sz="2400" dirty="0" smtClean="0"/>
              <a:t>, mammals can synthesize them from other precursors.</a:t>
            </a:r>
          </a:p>
          <a:p>
            <a:pPr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3. 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Relatively essential  </a:t>
            </a:r>
            <a:r>
              <a:rPr lang="en-US" sz="2400" dirty="0" smtClean="0"/>
              <a:t>e.g. </a:t>
            </a:r>
            <a:r>
              <a:rPr lang="en-US" sz="2400" b="1" dirty="0" err="1" smtClean="0">
                <a:solidFill>
                  <a:schemeClr val="tx2"/>
                </a:solidFill>
              </a:rPr>
              <a:t>Arachidonic</a:t>
            </a:r>
            <a:r>
              <a:rPr lang="en-US" sz="2400" b="1" dirty="0" smtClean="0">
                <a:solidFill>
                  <a:schemeClr val="tx2"/>
                </a:solidFill>
              </a:rPr>
              <a:t> acid (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6). </a:t>
            </a:r>
            <a:r>
              <a:rPr lang="en-US" sz="2400" dirty="0" smtClean="0"/>
              <a:t>It is found in animal fats and peanut oil, and is synthesized in the body from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linoleic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acid </a:t>
            </a:r>
            <a:r>
              <a:rPr lang="en-US" sz="2400" dirty="0" smtClean="0"/>
              <a:t>. </a:t>
            </a:r>
            <a:r>
              <a:rPr lang="en-US" sz="2400" dirty="0" err="1" smtClean="0"/>
              <a:t>Arachidonic</a:t>
            </a:r>
            <a:r>
              <a:rPr lang="en-US" sz="2400" dirty="0" smtClean="0"/>
              <a:t> acid becomes essential if its precursor; </a:t>
            </a:r>
            <a:r>
              <a:rPr lang="en-US" sz="2400" dirty="0" err="1" smtClean="0"/>
              <a:t>linoleic</a:t>
            </a:r>
            <a:r>
              <a:rPr lang="en-US" sz="2400" dirty="0" smtClean="0"/>
              <a:t> acid is missing in the diet.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6543692" cy="517525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en-US" sz="3200" dirty="0" smtClean="0"/>
              <a:t>Essential fatty acids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8" y="830265"/>
            <a:ext cx="7758138" cy="5170503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Both omega-3 and omega-6 fatty acids are essential.</a:t>
            </a:r>
          </a:p>
          <a:p>
            <a:pPr>
              <a:defRPr/>
            </a:pPr>
            <a:r>
              <a:rPr lang="en-US" sz="2000" dirty="0" smtClean="0"/>
              <a:t>Best dietary sources are </a:t>
            </a:r>
            <a:r>
              <a:rPr lang="en-US" sz="2000" b="1" dirty="0" smtClean="0">
                <a:solidFill>
                  <a:srgbClr val="0070C0"/>
                </a:solidFill>
              </a:rPr>
              <a:t>vegetable oils </a:t>
            </a:r>
            <a:r>
              <a:rPr lang="en-US" sz="2000" dirty="0" smtClean="0"/>
              <a:t>(corn oil, sunflower oil) for </a:t>
            </a: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dirty="0" smtClean="0"/>
              <a:t>6 and </a:t>
            </a:r>
            <a:r>
              <a:rPr lang="en-US" sz="2000" b="1" dirty="0" smtClean="0">
                <a:solidFill>
                  <a:srgbClr val="0070C0"/>
                </a:solidFill>
              </a:rPr>
              <a:t>oil rich fish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dirty="0" smtClean="0"/>
              <a:t>3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Sardine, </a:t>
            </a:r>
            <a:r>
              <a:rPr lang="en-US" sz="2000" smtClean="0"/>
              <a:t>salmon, mackerel</a:t>
            </a:r>
            <a:r>
              <a:rPr lang="en-US" sz="2000" dirty="0" smtClean="0"/>
              <a:t>).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Essential fatty acids synthesize  </a:t>
            </a:r>
            <a:r>
              <a:rPr lang="en-US" sz="2000" b="1" dirty="0" err="1" smtClean="0">
                <a:solidFill>
                  <a:srgbClr val="0070C0"/>
                </a:solidFill>
              </a:rPr>
              <a:t>prostoglandins</a:t>
            </a:r>
            <a:r>
              <a:rPr lang="en-US" sz="2000" b="1" dirty="0" smtClean="0">
                <a:solidFill>
                  <a:srgbClr val="0070C0"/>
                </a:solidFill>
              </a:rPr>
              <a:t>,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leukotriens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 which regulate body functions such as </a:t>
            </a:r>
            <a:r>
              <a:rPr lang="en-US" sz="2000" i="1" dirty="0" smtClean="0">
                <a:solidFill>
                  <a:srgbClr val="660066"/>
                </a:solidFill>
              </a:rPr>
              <a:t>blood clotting</a:t>
            </a:r>
            <a:r>
              <a:rPr lang="en-US" sz="2000" i="1" dirty="0" smtClean="0">
                <a:solidFill>
                  <a:srgbClr val="008000"/>
                </a:solidFill>
              </a:rPr>
              <a:t>, </a:t>
            </a:r>
            <a:r>
              <a:rPr lang="en-US" sz="2000" i="1" dirty="0" smtClean="0">
                <a:solidFill>
                  <a:srgbClr val="660066"/>
                </a:solidFill>
              </a:rPr>
              <a:t>inflammation</a:t>
            </a:r>
            <a:r>
              <a:rPr lang="en-US" sz="2000" i="1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etc.</a:t>
            </a:r>
          </a:p>
          <a:p>
            <a:pPr>
              <a:defRPr/>
            </a:pPr>
            <a:r>
              <a:rPr lang="en-US" sz="2000" dirty="0" smtClean="0"/>
              <a:t>Omega-3 and omega-6 compete for the same metabolic enzymes, thus the omega-6:omega-3 ratio will influence the ratio of the formed prostaglandins, </a:t>
            </a:r>
            <a:r>
              <a:rPr lang="en-US" sz="2000" dirty="0" err="1" smtClean="0"/>
              <a:t>leukotrienes</a:t>
            </a:r>
            <a:r>
              <a:rPr lang="en-US" sz="2000" dirty="0" smtClean="0"/>
              <a:t>, </a:t>
            </a:r>
            <a:r>
              <a:rPr lang="en-US" sz="2000" dirty="0" err="1" smtClean="0"/>
              <a:t>thromboxanes</a:t>
            </a:r>
            <a:r>
              <a:rPr lang="en-US" sz="2000" dirty="0" smtClean="0"/>
              <a:t> and will alter the body's metabolic function.</a:t>
            </a:r>
          </a:p>
          <a:p>
            <a:pPr>
              <a:defRPr/>
            </a:pPr>
            <a:r>
              <a:rPr lang="en-US" sz="2000" dirty="0" smtClean="0"/>
              <a:t>Metabolites of </a:t>
            </a:r>
            <a:r>
              <a:rPr lang="en-US" sz="2000" b="1" dirty="0" smtClean="0"/>
              <a:t>omega-6</a:t>
            </a:r>
            <a:r>
              <a:rPr lang="en-US" sz="2000" dirty="0" smtClean="0"/>
              <a:t> are significantly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inflammatory </a:t>
            </a:r>
            <a:r>
              <a:rPr lang="en-US" sz="2000" dirty="0" smtClean="0"/>
              <a:t>than those of </a:t>
            </a:r>
            <a:r>
              <a:rPr lang="en-US" sz="2000" b="1" dirty="0" smtClean="0"/>
              <a:t>omega-3</a:t>
            </a:r>
            <a:r>
              <a:rPr lang="en-US" sz="2000" dirty="0" smtClean="0"/>
              <a:t>.</a:t>
            </a:r>
          </a:p>
          <a:p>
            <a:pPr>
              <a:defRPr/>
            </a:pPr>
            <a:r>
              <a:rPr lang="en-US" sz="2000" dirty="0" smtClean="0"/>
              <a:t>the ideal ratio of omega-6:omega-3 being from 3:1 to 5:1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Essential fatty acid deficiency </a:t>
            </a:r>
            <a:r>
              <a:rPr lang="en-US" sz="2000" dirty="0" smtClean="0"/>
              <a:t>can result in abnormalities like </a:t>
            </a:r>
            <a:r>
              <a:rPr lang="en-US" sz="2000" i="1" dirty="0" smtClean="0">
                <a:solidFill>
                  <a:srgbClr val="C00000"/>
                </a:solidFill>
              </a:rPr>
              <a:t>poor growth, increase food intake, scale inflammation of skin </a:t>
            </a:r>
            <a:r>
              <a:rPr lang="en-US" sz="2000" dirty="0" smtClean="0">
                <a:solidFill>
                  <a:srgbClr val="C00000"/>
                </a:solidFill>
              </a:rPr>
              <a:t>and </a:t>
            </a:r>
            <a:r>
              <a:rPr lang="en-US" sz="2000" i="1" dirty="0" smtClean="0">
                <a:solidFill>
                  <a:srgbClr val="C00000"/>
                </a:solidFill>
              </a:rPr>
              <a:t>impaired immune response.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3375" y="2387603"/>
            <a:ext cx="8229600" cy="1470025"/>
          </a:xfrm>
        </p:spPr>
        <p:txBody>
          <a:bodyPr/>
          <a:lstStyle/>
          <a:p>
            <a:r>
              <a:rPr lang="en-US" dirty="0" err="1" smtClean="0"/>
              <a:t>I.Simple</a:t>
            </a:r>
            <a:r>
              <a:rPr lang="en-US" dirty="0" smtClean="0"/>
              <a:t> lipids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</a:rPr>
              <a:t>1.</a:t>
            </a:r>
            <a:r>
              <a:rPr lang="en-US" sz="4400" dirty="0" smtClean="0">
                <a:solidFill>
                  <a:srgbClr val="0070C0"/>
                </a:solidFill>
              </a:rPr>
              <a:t>True fat</a:t>
            </a:r>
            <a:br>
              <a:rPr lang="en-US" sz="4400" dirty="0" smtClean="0">
                <a:solidFill>
                  <a:srgbClr val="0070C0"/>
                </a:solidFill>
              </a:rPr>
            </a:br>
            <a:r>
              <a:rPr lang="en-US" sz="4400" dirty="0" smtClean="0">
                <a:solidFill>
                  <a:srgbClr val="0070C0"/>
                </a:solidFill>
              </a:rPr>
              <a:t>         </a:t>
            </a:r>
            <a:r>
              <a:rPr lang="en-US" sz="3600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smtClean="0">
                <a:solidFill>
                  <a:srgbClr val="008000"/>
                </a:solidFill>
              </a:rPr>
              <a:t>ri</a:t>
            </a:r>
            <a:r>
              <a:rPr lang="en-US" sz="3600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3600" dirty="0" smtClean="0">
                <a:solidFill>
                  <a:srgbClr val="008000"/>
                </a:solidFill>
              </a:rPr>
              <a:t>lycerides (TG) </a:t>
            </a:r>
            <a:br>
              <a:rPr lang="en-US" sz="3600" dirty="0" smtClean="0">
                <a:solidFill>
                  <a:srgbClr val="008000"/>
                </a:solidFill>
              </a:rPr>
            </a:br>
            <a:r>
              <a:rPr lang="en-US" sz="3600" dirty="0" smtClean="0">
                <a:solidFill>
                  <a:srgbClr val="008000"/>
                </a:solidFill>
              </a:rPr>
              <a:t>           </a:t>
            </a:r>
            <a:r>
              <a:rPr lang="en-US" sz="3600" u="sng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err="1" smtClean="0">
                <a:solidFill>
                  <a:srgbClr val="008000"/>
                </a:solidFill>
              </a:rPr>
              <a:t>ri</a:t>
            </a:r>
            <a:r>
              <a:rPr lang="en-US" sz="3600" u="sng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solidFill>
                  <a:srgbClr val="008000"/>
                </a:solidFill>
              </a:rPr>
              <a:t>cyl</a:t>
            </a:r>
            <a:r>
              <a:rPr lang="en-US" sz="3600" u="sng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3600" dirty="0" err="1" smtClean="0">
                <a:solidFill>
                  <a:srgbClr val="008000"/>
                </a:solidFill>
              </a:rPr>
              <a:t>lycerol</a:t>
            </a:r>
            <a:r>
              <a:rPr lang="en-US" sz="3600" dirty="0" smtClean="0">
                <a:solidFill>
                  <a:srgbClr val="008000"/>
                </a:solidFill>
              </a:rPr>
              <a:t>  (TAG)</a:t>
            </a:r>
            <a:endParaRPr lang="en-US" sz="3600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642910" y="4572008"/>
          <a:ext cx="7929618" cy="1928826"/>
        </p:xfrm>
        <a:graphic>
          <a:graphicData uri="http://schemas.openxmlformats.org/presentationml/2006/ole">
            <p:oleObj spid="_x0000_s823298" r:id="rId3" imgW="2686812" imgH="914400" progId="Word.Picture.8">
              <p:embed/>
            </p:oleObj>
          </a:graphicData>
        </a:graphic>
      </p:graphicFrame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9271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4000" b="1" dirty="0" smtClean="0"/>
              <a:t>I.  Simple lipids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1.True fats (</a:t>
            </a:r>
            <a:r>
              <a:rPr lang="en-US" sz="2800" b="1" i="1" dirty="0" smtClean="0">
                <a:solidFill>
                  <a:srgbClr val="0070C0"/>
                </a:solidFill>
              </a:rPr>
              <a:t>neutral fats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These are esters of glycerol and various fatty acids.  If all the three hydroxyl groups of glycerol are </a:t>
            </a:r>
            <a:r>
              <a:rPr lang="en-US" sz="2400" dirty="0" err="1" smtClean="0"/>
              <a:t>esterified</a:t>
            </a:r>
            <a:r>
              <a:rPr lang="en-US" sz="2400" dirty="0" smtClean="0"/>
              <a:t>, fats are known as </a:t>
            </a:r>
            <a:r>
              <a:rPr lang="en-US" sz="2400" dirty="0" err="1" smtClean="0"/>
              <a:t>triacylglycerol</a:t>
            </a:r>
            <a:r>
              <a:rPr lang="en-US" sz="2400" dirty="0" smtClean="0"/>
              <a:t> (TG; TAG). </a:t>
            </a:r>
            <a:endParaRPr lang="en-US" dirty="0" smtClean="0"/>
          </a:p>
          <a:p>
            <a:pPr>
              <a:lnSpc>
                <a:spcPct val="90000"/>
              </a:lnSpc>
              <a:buNone/>
              <a:defRPr/>
            </a:pPr>
            <a:endParaRPr lang="en-US" dirty="0" smtClean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6291292" y="2571744"/>
          <a:ext cx="2495550" cy="2143140"/>
        </p:xfrm>
        <a:graphic>
          <a:graphicData uri="http://schemas.openxmlformats.org/presentationml/2006/ole">
            <p:oleObj spid="_x0000_s823297" name="Picture" r:id="rId4" imgW="1143000" imgH="1314360" progId="Word.Picture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0446" y="3214686"/>
            <a:ext cx="5461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CH3-CH2-CH2-CH2-CH2-COOH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857752" y="3214686"/>
            <a:ext cx="1214446" cy="50006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858148" y="2643182"/>
            <a:ext cx="428628" cy="50006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4800" y="1447800"/>
            <a:ext cx="6696092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en-US" sz="2000" b="1" dirty="0">
                <a:latin typeface="Arial" pitchFamily="34" charset="0"/>
              </a:rPr>
              <a:t>Physical </a:t>
            </a:r>
            <a:r>
              <a:rPr lang="en-US" sz="2000" b="1" dirty="0" smtClean="0">
                <a:latin typeface="Arial" pitchFamily="34" charset="0"/>
              </a:rPr>
              <a:t>properties </a:t>
            </a:r>
            <a:r>
              <a:rPr lang="en-US" sz="2000" b="1" dirty="0">
                <a:latin typeface="Arial" pitchFamily="34" charset="0"/>
              </a:rPr>
              <a:t>depend on the fatty acid </a:t>
            </a:r>
            <a:r>
              <a:rPr lang="en-US" sz="2000" b="1" dirty="0" smtClean="0">
                <a:latin typeface="Arial" pitchFamily="34" charset="0"/>
              </a:rPr>
              <a:t>components.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the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melting point </a:t>
            </a:r>
            <a:r>
              <a:rPr lang="en-US" sz="2400" dirty="0">
                <a:latin typeface="Arial" pitchFamily="34" charset="0"/>
              </a:rPr>
              <a:t>increases as the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</a:rPr>
              <a:t>number of carbons </a:t>
            </a:r>
            <a:r>
              <a:rPr lang="en-US" sz="2400" dirty="0">
                <a:latin typeface="Arial" pitchFamily="34" charset="0"/>
              </a:rPr>
              <a:t>in the hydrocarbon chain increases and as the number of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</a:rPr>
              <a:t>double bonds </a:t>
            </a:r>
            <a:r>
              <a:rPr lang="en-US" sz="2400" dirty="0" smtClean="0">
                <a:latin typeface="Arial" pitchFamily="34" charset="0"/>
              </a:rPr>
              <a:t>decrease.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triglycerides </a:t>
            </a:r>
            <a:r>
              <a:rPr lang="en-US" sz="2400" dirty="0">
                <a:latin typeface="Arial" pitchFamily="34" charset="0"/>
              </a:rPr>
              <a:t>rich in unsaturated (</a:t>
            </a:r>
            <a:r>
              <a:rPr lang="en-US" sz="2400" b="1" dirty="0" err="1">
                <a:solidFill>
                  <a:srgbClr val="33CC33"/>
                </a:solidFill>
                <a:latin typeface="Arial" pitchFamily="34" charset="0"/>
              </a:rPr>
              <a:t>cis</a:t>
            </a:r>
            <a:r>
              <a:rPr lang="en-US" sz="2400" b="1" dirty="0">
                <a:solidFill>
                  <a:srgbClr val="33CC33"/>
                </a:solidFill>
                <a:latin typeface="Arial" pitchFamily="34" charset="0"/>
              </a:rPr>
              <a:t> double bonds</a:t>
            </a:r>
            <a:r>
              <a:rPr lang="en-US" sz="2400" dirty="0">
                <a:latin typeface="Arial" pitchFamily="34" charset="0"/>
              </a:rPr>
              <a:t>) fatty acids are generally liquid at room temperature and are called </a:t>
            </a:r>
            <a:r>
              <a:rPr lang="en-US" sz="24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oils</a:t>
            </a:r>
            <a:r>
              <a:rPr lang="en-US" sz="2400" dirty="0" smtClean="0">
                <a:latin typeface="Arial" pitchFamily="34" charset="0"/>
              </a:rPr>
              <a:t>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triglycerides </a:t>
            </a:r>
            <a:r>
              <a:rPr lang="en-US" sz="2400" dirty="0">
                <a:latin typeface="Arial" pitchFamily="34" charset="0"/>
              </a:rPr>
              <a:t>rich in saturated fatty acids are generally semisolids or solids at room temperature and are called 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fats</a:t>
            </a:r>
            <a:r>
              <a:rPr lang="en-US" sz="2400" b="1" dirty="0">
                <a:latin typeface="Arial" pitchFamily="34" charset="0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 (TG; TAG)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 noChangeArrowheads="1"/>
          </p:cNvPicPr>
          <p:nvPr/>
        </p:nvPicPr>
        <p:blipFill>
          <a:blip r:embed="rId2" cstate="print"/>
          <a:srcRect l="-957" r="51131" b="4921"/>
          <a:stretch>
            <a:fillRect/>
          </a:stretch>
        </p:blipFill>
        <p:spPr bwMode="auto">
          <a:xfrm>
            <a:off x="7143768" y="3786190"/>
            <a:ext cx="17859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 l="50824" b="4921"/>
          <a:stretch>
            <a:fillRect/>
          </a:stretch>
        </p:blipFill>
        <p:spPr bwMode="auto">
          <a:xfrm>
            <a:off x="7072330" y="1000108"/>
            <a:ext cx="185738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A6A-D2C6-4561-AD7E-DB950003FB5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644512"/>
            <a:ext cx="8258204" cy="569910"/>
          </a:xfrm>
        </p:spPr>
        <p:txBody>
          <a:bodyPr/>
          <a:lstStyle/>
          <a:p>
            <a:r>
              <a:rPr lang="en-US" sz="3200" dirty="0" smtClean="0"/>
              <a:t>Biological importance of true fats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/>
              <a:t>1.</a:t>
            </a:r>
            <a:r>
              <a:rPr lang="en-US" sz="2400" dirty="0" smtClean="0"/>
              <a:t>They form reserve foods in animals. In animals, they are found as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depot fat </a:t>
            </a:r>
            <a:r>
              <a:rPr lang="en-US" sz="2400" dirty="0" smtClean="0"/>
              <a:t>in the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subcutaneous tissues</a:t>
            </a:r>
            <a:r>
              <a:rPr lang="en-US" sz="2400" dirty="0" smtClean="0"/>
              <a:t>.  This depot fat is mobilized during starvation to </a:t>
            </a:r>
            <a:r>
              <a:rPr lang="en-US" sz="2400" b="1" dirty="0" smtClean="0">
                <a:solidFill>
                  <a:srgbClr val="0070C0"/>
                </a:solidFill>
              </a:rPr>
              <a:t>produce energy </a:t>
            </a:r>
            <a:r>
              <a:rPr lang="en-US" sz="2400" dirty="0" smtClean="0"/>
              <a:t>and so its amount is variable, and thus true fats are known as </a:t>
            </a:r>
            <a:r>
              <a:rPr lang="en-US" sz="2800" b="1" i="1" u="sng" dirty="0" smtClean="0">
                <a:solidFill>
                  <a:srgbClr val="008000"/>
                </a:solidFill>
              </a:rPr>
              <a:t>variable element of fat.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b="1" i="1" u="sng" dirty="0" smtClean="0">
              <a:solidFill>
                <a:srgbClr val="008000"/>
              </a:solidFill>
            </a:endParaRPr>
          </a:p>
          <a:p>
            <a:pPr>
              <a:buNone/>
              <a:defRPr/>
            </a:pPr>
            <a:r>
              <a:rPr lang="en-US" sz="2400" b="1" dirty="0" smtClean="0"/>
              <a:t>2.</a:t>
            </a:r>
            <a:r>
              <a:rPr lang="en-US" sz="2400" dirty="0" smtClean="0"/>
              <a:t>They are the most compact form in which energy can be stored. </a:t>
            </a:r>
            <a:r>
              <a:rPr lang="en-US" sz="2800" b="1" dirty="0" smtClean="0">
                <a:solidFill>
                  <a:srgbClr val="0070C0"/>
                </a:solidFill>
              </a:rPr>
              <a:t>(1 gm of fat </a:t>
            </a:r>
            <a:r>
              <a:rPr lang="en-US" sz="28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sz="2800" b="1" dirty="0" smtClean="0">
                <a:solidFill>
                  <a:srgbClr val="0070C0"/>
                </a:solidFill>
              </a:rPr>
              <a:t> 9.3 </a:t>
            </a:r>
            <a:r>
              <a:rPr lang="en-US" sz="2800" b="1" dirty="0" err="1" smtClean="0">
                <a:solidFill>
                  <a:srgbClr val="0070C0"/>
                </a:solidFill>
              </a:rPr>
              <a:t>KCal</a:t>
            </a:r>
            <a:r>
              <a:rPr lang="en-US" sz="2800" b="1" dirty="0" smtClean="0">
                <a:solidFill>
                  <a:srgbClr val="0070C0"/>
                </a:solidFill>
              </a:rPr>
              <a:t>).</a:t>
            </a:r>
          </a:p>
          <a:p>
            <a:pPr>
              <a:buNone/>
              <a:defRPr/>
            </a:pPr>
            <a:endParaRPr lang="en-US" sz="2800" b="1" dirty="0" smtClean="0"/>
          </a:p>
          <a:p>
            <a:pPr>
              <a:buNone/>
              <a:defRPr/>
            </a:pPr>
            <a:r>
              <a:rPr lang="en-US" sz="2400" b="1" dirty="0" smtClean="0"/>
              <a:t>3.</a:t>
            </a:r>
            <a:r>
              <a:rPr lang="en-US" sz="2400" dirty="0" smtClean="0"/>
              <a:t>True fats are also found as </a:t>
            </a:r>
            <a:r>
              <a:rPr lang="en-US" sz="2400" b="1" dirty="0" smtClean="0">
                <a:solidFill>
                  <a:srgbClr val="0070C0"/>
                </a:solidFill>
              </a:rPr>
              <a:t>supporting material </a:t>
            </a:r>
            <a:r>
              <a:rPr lang="en-US" sz="2400" dirty="0" smtClean="0"/>
              <a:t>in some parts of the body as around the kidneys.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400" u="sng" dirty="0" smtClean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They may be:</a:t>
            </a:r>
            <a:endParaRPr lang="en-US" sz="6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1.Simple </a:t>
            </a:r>
            <a:r>
              <a:rPr lang="en-US" sz="2400" b="1" dirty="0" err="1" smtClean="0">
                <a:solidFill>
                  <a:srgbClr val="0070C0"/>
                </a:solidFill>
              </a:rPr>
              <a:t>triacylglycerols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800" dirty="0" smtClean="0"/>
              <a:t>i.e.  </a:t>
            </a:r>
            <a:r>
              <a:rPr lang="en-US" sz="2400" dirty="0" smtClean="0"/>
              <a:t>contain a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kind of fatty acid </a:t>
            </a:r>
            <a:r>
              <a:rPr lang="en-US" sz="2400" dirty="0" smtClean="0"/>
              <a:t>in all the three ester positions.  </a:t>
            </a:r>
            <a:r>
              <a:rPr lang="en-US" sz="2400" dirty="0" err="1" smtClean="0"/>
              <a:t>e.g.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Tristearin</a:t>
            </a:r>
            <a:r>
              <a:rPr lang="en-US" sz="2400" dirty="0" err="1" smtClean="0"/>
              <a:t>,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Tripalmitin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Triolein</a:t>
            </a:r>
            <a:r>
              <a:rPr lang="en-US" sz="2400" b="1" i="1" dirty="0" smtClean="0">
                <a:solidFill>
                  <a:schemeClr val="tx2"/>
                </a:solidFill>
              </a:rPr>
              <a:t>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5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2.Mixed </a:t>
            </a:r>
            <a:r>
              <a:rPr lang="en-US" sz="2400" b="1" dirty="0" err="1" smtClean="0">
                <a:solidFill>
                  <a:srgbClr val="0070C0"/>
                </a:solidFill>
              </a:rPr>
              <a:t>triacylglycerols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i.e.  contain 2 or more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fatty acids </a:t>
            </a:r>
            <a:r>
              <a:rPr lang="en-US" sz="2400" dirty="0" smtClean="0"/>
              <a:t>in the molecule.  e.g. </a:t>
            </a:r>
            <a:r>
              <a:rPr lang="en-US" sz="2400" b="1" i="1" dirty="0" smtClean="0">
                <a:solidFill>
                  <a:schemeClr val="tx2"/>
                </a:solidFill>
              </a:rPr>
              <a:t>1,3- </a:t>
            </a:r>
            <a:r>
              <a:rPr lang="en-US" sz="2400" b="1" i="1" dirty="0" err="1" smtClean="0">
                <a:solidFill>
                  <a:schemeClr val="tx2"/>
                </a:solidFill>
              </a:rPr>
              <a:t>Distearopalmitin</a:t>
            </a:r>
            <a:endParaRPr lang="en-US" sz="2400" b="1" i="1" dirty="0" smtClean="0">
              <a:solidFill>
                <a:schemeClr val="tx2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Classification of triglycerides (TG;TAG)</a:t>
            </a:r>
            <a:endParaRPr lang="en-US" sz="3200" dirty="0"/>
          </a:p>
        </p:txBody>
      </p:sp>
      <p:pic>
        <p:nvPicPr>
          <p:cNvPr id="5" name="Picture 9" descr="tlc1f18UN03_a"/>
          <p:cNvPicPr>
            <a:picLocks noChangeAspect="1" noChangeArrowheads="1"/>
          </p:cNvPicPr>
          <p:nvPr/>
        </p:nvPicPr>
        <p:blipFill>
          <a:blip r:embed="rId2" cstate="print"/>
          <a:srcRect l="932" b="9489"/>
          <a:stretch>
            <a:fillRect/>
          </a:stretch>
        </p:blipFill>
        <p:spPr bwMode="auto">
          <a:xfrm>
            <a:off x="785786" y="3929066"/>
            <a:ext cx="797245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dirty="0" err="1" smtClean="0">
                <a:latin typeface="Arial" charset="0"/>
              </a:rPr>
              <a:t>Triacylglycerol</a:t>
            </a:r>
            <a:r>
              <a:rPr lang="en-US" sz="4000" b="1" dirty="0" smtClean="0">
                <a:latin typeface="Arial" charset="0"/>
              </a:rPr>
              <a:t> (TG; TAG)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1000" y="1447800"/>
            <a:ext cx="84582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742950" lvl="1" indent="-2857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ex.Triglyceride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is derived from glycerol plus one molecule each of </a:t>
            </a:r>
            <a:r>
              <a:rPr lang="en-US" sz="2400" dirty="0" err="1">
                <a:latin typeface="+mn-lt"/>
              </a:rPr>
              <a:t>palmitic</a:t>
            </a:r>
            <a:r>
              <a:rPr lang="en-US" sz="2400" dirty="0">
                <a:latin typeface="+mn-lt"/>
              </a:rPr>
              <a:t> acid, oleic acid, and </a:t>
            </a:r>
            <a:r>
              <a:rPr lang="en-US" sz="2400" dirty="0" err="1">
                <a:latin typeface="+mn-lt"/>
              </a:rPr>
              <a:t>stearic</a:t>
            </a:r>
            <a:r>
              <a:rPr lang="en-US" sz="2400" dirty="0">
                <a:latin typeface="+mn-lt"/>
              </a:rPr>
              <a:t> acid, the three most abundant fatty acids.</a:t>
            </a:r>
          </a:p>
          <a:p>
            <a:pPr marL="742950" lvl="1" indent="-285750">
              <a:spcBef>
                <a:spcPct val="20000"/>
              </a:spcBef>
            </a:pPr>
            <a:endParaRPr lang="en-US" sz="2800" b="1" dirty="0">
              <a:latin typeface="+mn-lt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57496"/>
            <a:ext cx="7391400" cy="15716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71604" y="4714884"/>
            <a:ext cx="5900782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70C0"/>
                </a:solidFill>
                <a:latin typeface="Helvetica" pitchFamily="34" charset="0"/>
              </a:rPr>
              <a:t>A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very non-polar </a:t>
            </a:r>
            <a:r>
              <a:rPr lang="en-US" sz="2400" b="1" dirty="0">
                <a:solidFill>
                  <a:srgbClr val="0070C0"/>
                </a:solidFill>
                <a:latin typeface="Helvetica" pitchFamily="34" charset="0"/>
              </a:rPr>
              <a:t>molecule (storage fat</a:t>
            </a:r>
            <a:r>
              <a:rPr lang="en-US" sz="2400" b="1" dirty="0" smtClean="0">
                <a:solidFill>
                  <a:srgbClr val="0070C0"/>
                </a:solidFill>
                <a:latin typeface="Helvetica" pitchFamily="34" charset="0"/>
              </a:rPr>
              <a:t>)</a:t>
            </a:r>
          </a:p>
          <a:p>
            <a:pPr eaLnBrk="0" hangingPunct="0"/>
            <a:r>
              <a:rPr lang="en-US" sz="2400" b="1" dirty="0" smtClean="0">
                <a:solidFill>
                  <a:srgbClr val="0070C0"/>
                </a:solidFill>
                <a:latin typeface="Helvetica" pitchFamily="34" charset="0"/>
              </a:rPr>
              <a:t>Mixed TG</a:t>
            </a:r>
            <a:endParaRPr lang="en-US" sz="2400" b="1" dirty="0">
              <a:solidFill>
                <a:srgbClr val="0070C0"/>
              </a:solidFill>
              <a:latin typeface="Helvetic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51541" y="5786454"/>
            <a:ext cx="42559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000" b="1" dirty="0" smtClean="0">
                <a:solidFill>
                  <a:srgbClr val="FF00FF"/>
                </a:solidFill>
                <a:latin typeface="Brush Script MT" pitchFamily="66" charset="0"/>
              </a:rPr>
              <a:t>Thank you &amp; </a:t>
            </a:r>
            <a:r>
              <a:rPr lang="en-US" sz="4000" b="1" smtClean="0">
                <a:solidFill>
                  <a:srgbClr val="FF00FF"/>
                </a:solidFill>
                <a:latin typeface="Brush Script MT" pitchFamily="66" charset="0"/>
              </a:rPr>
              <a:t>best wishes</a:t>
            </a:r>
            <a:endParaRPr lang="en-US" sz="4000" b="1" dirty="0">
              <a:solidFill>
                <a:srgbClr val="FF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A6A-D2C6-4561-AD7E-DB950003FB5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b="1" dirty="0" smtClean="0"/>
              <a:t>Biomedical importance of lipids: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400" dirty="0" smtClean="0"/>
              <a:t>1.  They have </a:t>
            </a:r>
            <a:r>
              <a:rPr lang="en-US" sz="2400" b="1" i="1" dirty="0" smtClean="0">
                <a:solidFill>
                  <a:srgbClr val="0070C0"/>
                </a:solidFill>
              </a:rPr>
              <a:t>high caloric energy </a:t>
            </a:r>
            <a:r>
              <a:rPr lang="en-US" sz="2400" dirty="0" smtClean="0"/>
              <a:t>value.  Fat serves as an efficient source of energy; both directly and potentially when stored in adipose tissue.</a:t>
            </a:r>
          </a:p>
          <a:p>
            <a:pPr>
              <a:buNone/>
              <a:defRPr/>
            </a:pPr>
            <a:r>
              <a:rPr lang="en-US" sz="2400" dirty="0" smtClean="0"/>
              <a:t>2. Lipids are important dietary constituents; because of the </a:t>
            </a:r>
            <a:r>
              <a:rPr lang="en-US" sz="2400" b="1" i="1" dirty="0" smtClean="0">
                <a:solidFill>
                  <a:srgbClr val="0070C0"/>
                </a:solidFill>
              </a:rPr>
              <a:t>fat soluble vitamins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rgbClr val="0070C0"/>
                </a:solidFill>
              </a:rPr>
              <a:t>essential fatty acids </a:t>
            </a:r>
            <a:r>
              <a:rPr lang="en-US" sz="2400" dirty="0" smtClean="0"/>
              <a:t>contained in the fat of natural food.</a:t>
            </a:r>
          </a:p>
          <a:p>
            <a:pPr>
              <a:buNone/>
              <a:defRPr/>
            </a:pPr>
            <a:r>
              <a:rPr lang="en-US" sz="2400" dirty="0" smtClean="0"/>
              <a:t>3. They serve as </a:t>
            </a:r>
            <a:r>
              <a:rPr lang="en-US" sz="2400" b="1" i="1" dirty="0" smtClean="0">
                <a:solidFill>
                  <a:srgbClr val="0070C0"/>
                </a:solidFill>
              </a:rPr>
              <a:t>protective coating </a:t>
            </a:r>
            <a:r>
              <a:rPr lang="en-US" sz="2400" dirty="0" smtClean="0"/>
              <a:t>on the surface, and around certain organs to keep them in position.</a:t>
            </a:r>
          </a:p>
          <a:p>
            <a:pPr>
              <a:buNone/>
              <a:defRPr/>
            </a:pPr>
            <a:r>
              <a:rPr lang="en-US" sz="2400" b="1" dirty="0" smtClean="0"/>
              <a:t>4. </a:t>
            </a:r>
            <a:r>
              <a:rPr lang="en-US" sz="2400" dirty="0" smtClean="0"/>
              <a:t>It serves as a </a:t>
            </a:r>
            <a:r>
              <a:rPr lang="en-US" sz="2400" b="1" i="1" dirty="0" smtClean="0">
                <a:solidFill>
                  <a:srgbClr val="0070C0"/>
                </a:solidFill>
              </a:rPr>
              <a:t>thermal insulator </a:t>
            </a:r>
            <a:r>
              <a:rPr lang="en-US" sz="2400" dirty="0" smtClean="0"/>
              <a:t>in the subcutaneous tissues and also acts as an </a:t>
            </a:r>
            <a:r>
              <a:rPr lang="en-US" sz="2400" b="1" i="1" dirty="0" smtClean="0">
                <a:solidFill>
                  <a:srgbClr val="0070C0"/>
                </a:solidFill>
              </a:rPr>
              <a:t>electrical insulator </a:t>
            </a:r>
            <a:r>
              <a:rPr lang="en-US" sz="2400" dirty="0" smtClean="0"/>
              <a:t>allowing rapid propagation of depolarization waves along </a:t>
            </a:r>
            <a:r>
              <a:rPr lang="en-US" sz="2400" dirty="0" err="1" smtClean="0"/>
              <a:t>myelinated</a:t>
            </a:r>
            <a:r>
              <a:rPr lang="en-US" sz="2400" dirty="0" smtClean="0"/>
              <a:t> nerves.</a:t>
            </a:r>
          </a:p>
          <a:p>
            <a:pPr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•"/>
              <a:defRPr/>
            </a:pPr>
            <a:endParaRPr lang="en-US" sz="2400" dirty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30000"/>
              </a:spcBef>
            </a:pPr>
            <a:endParaRPr lang="en-US" sz="120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401080" cy="4525963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sz="2400" dirty="0" smtClean="0"/>
              <a:t>5. As a cell surface component, they are concerned with</a:t>
            </a:r>
          </a:p>
          <a:p>
            <a:pPr marL="609600" indent="-609600">
              <a:buNone/>
              <a:defRPr/>
            </a:pPr>
            <a:r>
              <a:rPr lang="en-US" sz="2400" b="1" i="1" dirty="0" smtClean="0">
                <a:solidFill>
                  <a:srgbClr val="0070C0"/>
                </a:solidFill>
              </a:rPr>
              <a:t>cell recognition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0070C0"/>
                </a:solidFill>
              </a:rPr>
              <a:t>species specificity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rgbClr val="0070C0"/>
                </a:solidFill>
              </a:rPr>
              <a:t>tissue immunity</a:t>
            </a:r>
            <a:r>
              <a:rPr lang="en-US" sz="2400" dirty="0" smtClean="0"/>
              <a:t>.</a:t>
            </a:r>
          </a:p>
          <a:p>
            <a:pPr marL="609600" indent="-609600">
              <a:buNone/>
              <a:defRPr/>
            </a:pPr>
            <a:r>
              <a:rPr lang="en-US" sz="2400" dirty="0" smtClean="0">
                <a:cs typeface="Arial" charset="0"/>
              </a:rPr>
              <a:t>6. Lipids are the constituents of cell membrane and regulate </a:t>
            </a:r>
            <a:r>
              <a:rPr lang="en-US" sz="2400" b="1" i="1" dirty="0" smtClean="0">
                <a:solidFill>
                  <a:srgbClr val="0070C0"/>
                </a:solidFill>
              </a:rPr>
              <a:t>membrane permeability.</a:t>
            </a:r>
          </a:p>
          <a:p>
            <a:pPr>
              <a:buNone/>
              <a:defRPr/>
            </a:pPr>
            <a:r>
              <a:rPr lang="en-US" sz="2400" dirty="0" smtClean="0"/>
              <a:t>7. Combinations of fat and protein (lipoproteins) serve as the means of </a:t>
            </a:r>
            <a:r>
              <a:rPr lang="en-US" sz="2400" b="1" i="1" dirty="0" smtClean="0">
                <a:solidFill>
                  <a:srgbClr val="0070C0"/>
                </a:solidFill>
              </a:rPr>
              <a:t>transporting lipids </a:t>
            </a:r>
            <a:r>
              <a:rPr lang="en-US" sz="2400" dirty="0" smtClean="0"/>
              <a:t>in the blood.</a:t>
            </a:r>
          </a:p>
          <a:p>
            <a:pPr>
              <a:buNone/>
              <a:defRPr/>
            </a:pPr>
            <a:r>
              <a:rPr lang="en-US" sz="2400" b="1" i="1" dirty="0" smtClean="0">
                <a:solidFill>
                  <a:srgbClr val="0070C0"/>
                </a:solidFill>
              </a:rPr>
              <a:t>8. metabolic regulators</a:t>
            </a:r>
            <a:r>
              <a:rPr lang="en-US" sz="2400" dirty="0" smtClean="0"/>
              <a:t> as hormones.</a:t>
            </a:r>
          </a:p>
          <a:p>
            <a:pPr>
              <a:buNone/>
              <a:defRPr/>
            </a:pPr>
            <a:r>
              <a:rPr lang="en-US" sz="2400" dirty="0" smtClean="0"/>
              <a:t>9. Knowledge of lipid biochemistry is important in </a:t>
            </a:r>
            <a:r>
              <a:rPr lang="en-US" sz="2400" b="1" i="1" dirty="0" smtClean="0">
                <a:solidFill>
                  <a:srgbClr val="0070C0"/>
                </a:solidFill>
              </a:rPr>
              <a:t>understanding many areas of interest</a:t>
            </a:r>
            <a:r>
              <a:rPr lang="en-US" sz="2400" dirty="0" smtClean="0"/>
              <a:t> like obesity, atherosclerosis, and the role of various polyunsaturated fatty acids in nutrition and health.</a:t>
            </a:r>
          </a:p>
          <a:p>
            <a:pPr marL="609600" indent="-609600">
              <a:buNone/>
              <a:defRPr/>
            </a:pPr>
            <a:endParaRPr lang="en-US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b="1" dirty="0" smtClean="0"/>
              <a:t>Biomedical importance of lipids: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Classification of lipids</a:t>
            </a:r>
            <a:endParaRPr lang="ar-SA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1625" y="1285860"/>
            <a:ext cx="8504238" cy="4876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dirty="0" smtClean="0"/>
              <a:t>Lipids</a:t>
            </a:r>
          </a:p>
        </p:txBody>
      </p:sp>
      <p:sp>
        <p:nvSpPr>
          <p:cNvPr id="11268" name="Content Placeholder 2"/>
          <p:cNvSpPr txBox="1">
            <a:spLocks/>
          </p:cNvSpPr>
          <p:nvPr/>
        </p:nvSpPr>
        <p:spPr bwMode="auto">
          <a:xfrm>
            <a:off x="147662" y="1285860"/>
            <a:ext cx="7924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ar-SA" sz="2700">
              <a:latin typeface="Georgi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19200" y="1857364"/>
            <a:ext cx="655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954088" y="2124064"/>
            <a:ext cx="5318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7595408" y="2035945"/>
            <a:ext cx="369882" cy="12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393406" y="2050238"/>
            <a:ext cx="3571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TextBox 21"/>
          <p:cNvSpPr txBox="1">
            <a:spLocks noChangeArrowheads="1"/>
          </p:cNvSpPr>
          <p:nvPr/>
        </p:nvSpPr>
        <p:spPr bwMode="auto">
          <a:xfrm>
            <a:off x="571472" y="2390764"/>
            <a:ext cx="2133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/>
            <a:r>
              <a:rPr lang="en-US" dirty="0"/>
              <a:t>   </a:t>
            </a:r>
            <a:r>
              <a:rPr lang="en-US" b="1" dirty="0"/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Simple</a:t>
            </a:r>
            <a:endParaRPr lang="en-US" dirty="0"/>
          </a:p>
          <a:p>
            <a:pPr marL="342900" indent="-342900" algn="l">
              <a:buFontTx/>
              <a:buAutoNum type="arabicPeriod"/>
            </a:pPr>
            <a:r>
              <a:rPr lang="en-US" dirty="0" err="1" smtClean="0"/>
              <a:t>Triacylglycerol</a:t>
            </a:r>
            <a:endParaRPr lang="en-US" dirty="0" smtClean="0"/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Wax esters</a:t>
            </a:r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Sterol esters</a:t>
            </a:r>
            <a:endParaRPr lang="en-US" dirty="0"/>
          </a:p>
        </p:txBody>
      </p:sp>
      <p:sp>
        <p:nvSpPr>
          <p:cNvPr id="11274" name="TextBox 22"/>
          <p:cNvSpPr txBox="1">
            <a:spLocks noChangeArrowheads="1"/>
          </p:cNvSpPr>
          <p:nvPr/>
        </p:nvSpPr>
        <p:spPr bwMode="auto">
          <a:xfrm>
            <a:off x="3214678" y="2157394"/>
            <a:ext cx="3286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Georgia" pitchFamily="18" charset="0"/>
              </a:rPr>
              <a:t>Complex (compound)</a:t>
            </a:r>
            <a:endParaRPr lang="ar-SA" sz="2000" b="1" dirty="0">
              <a:solidFill>
                <a:schemeClr val="tx2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275" name="TextBox 23"/>
          <p:cNvSpPr txBox="1">
            <a:spLocks noChangeArrowheads="1"/>
          </p:cNvSpPr>
          <p:nvPr/>
        </p:nvSpPr>
        <p:spPr bwMode="auto">
          <a:xfrm>
            <a:off x="6848476" y="2157394"/>
            <a:ext cx="21526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/>
            <a:r>
              <a:rPr lang="en-US" sz="2000" b="1" dirty="0">
                <a:solidFill>
                  <a:schemeClr val="tx2"/>
                </a:solidFill>
              </a:rPr>
              <a:t>       </a:t>
            </a:r>
            <a:r>
              <a:rPr lang="en-US" sz="2000" b="1" dirty="0" smtClean="0">
                <a:solidFill>
                  <a:schemeClr val="tx2"/>
                </a:solidFill>
              </a:rPr>
              <a:t>Derived &amp; associated</a:t>
            </a: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l">
              <a:buFontTx/>
              <a:buAutoNum type="arabicPeriod"/>
            </a:pPr>
            <a:r>
              <a:rPr lang="en-US" dirty="0"/>
              <a:t>Fatty acids</a:t>
            </a:r>
          </a:p>
          <a:p>
            <a:pPr marL="342900" indent="-342900" algn="l">
              <a:buFontTx/>
              <a:buAutoNum type="arabicPeriod"/>
            </a:pPr>
            <a:r>
              <a:rPr lang="en-US" dirty="0"/>
              <a:t>Sterols</a:t>
            </a:r>
          </a:p>
          <a:p>
            <a:pPr marL="342900" indent="-342900" algn="l">
              <a:buFontTx/>
              <a:buAutoNum type="arabicPeriod"/>
            </a:pPr>
            <a:r>
              <a:rPr lang="en-US" dirty="0" err="1"/>
              <a:t>Diglycerides</a:t>
            </a:r>
            <a:endParaRPr lang="en-US" dirty="0"/>
          </a:p>
          <a:p>
            <a:pPr marL="342900" indent="-342900" algn="l">
              <a:buFontTx/>
              <a:buAutoNum type="arabicPeriod"/>
            </a:pPr>
            <a:r>
              <a:rPr lang="en-US" dirty="0" err="1" smtClean="0"/>
              <a:t>Monoglycerides</a:t>
            </a:r>
            <a:endParaRPr lang="en-US" dirty="0" smtClean="0"/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Steroids.</a:t>
            </a:r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Bile acids.</a:t>
            </a:r>
          </a:p>
          <a:p>
            <a:pPr marL="342900" indent="-342900" algn="l">
              <a:buFontTx/>
              <a:buAutoNum type="arabicPeriod"/>
            </a:pPr>
            <a:r>
              <a:rPr lang="en-US" sz="1400" dirty="0" smtClean="0"/>
              <a:t>Fat soluble vitamins</a:t>
            </a:r>
            <a:endParaRPr lang="en-US" sz="1400" dirty="0"/>
          </a:p>
        </p:txBody>
      </p:sp>
      <p:cxnSp>
        <p:nvCxnSpPr>
          <p:cNvPr id="26" name="Straight Connector 25"/>
          <p:cNvCxnSpPr>
            <a:stCxn id="11274" idx="2"/>
            <a:endCxn id="11274" idx="2"/>
          </p:cNvCxnSpPr>
          <p:nvPr/>
        </p:nvCxnSpPr>
        <p:spPr>
          <a:xfrm rot="5400000">
            <a:off x="4857752" y="2557504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383088" y="2760656"/>
            <a:ext cx="3794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76600" y="2928934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2854317" y="3354393"/>
            <a:ext cx="855670" cy="7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H="1">
            <a:off x="5393537" y="3250404"/>
            <a:ext cx="64294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1" name="TextBox 53"/>
          <p:cNvSpPr txBox="1">
            <a:spLocks noChangeArrowheads="1"/>
          </p:cNvSpPr>
          <p:nvPr/>
        </p:nvSpPr>
        <p:spPr bwMode="auto">
          <a:xfrm>
            <a:off x="2571736" y="3845486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Georgia" pitchFamily="18" charset="0"/>
              </a:rPr>
              <a:t>Phospholipids</a:t>
            </a:r>
            <a:endParaRPr lang="ar-SA" b="1" dirty="0">
              <a:solidFill>
                <a:srgbClr val="008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282" name="TextBox 54"/>
          <p:cNvSpPr txBox="1">
            <a:spLocks noChangeArrowheads="1"/>
          </p:cNvSpPr>
          <p:nvPr/>
        </p:nvSpPr>
        <p:spPr bwMode="auto">
          <a:xfrm>
            <a:off x="4724416" y="3571876"/>
            <a:ext cx="2133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</a:t>
            </a:r>
            <a:r>
              <a:rPr lang="en-US" b="1" dirty="0" err="1">
                <a:solidFill>
                  <a:srgbClr val="008000"/>
                </a:solidFill>
                <a:latin typeface="Georgia" pitchFamily="18" charset="0"/>
              </a:rPr>
              <a:t>Glycolipids</a:t>
            </a:r>
            <a:endParaRPr lang="en-US" b="1" dirty="0">
              <a:solidFill>
                <a:srgbClr val="008000"/>
              </a:solidFill>
              <a:latin typeface="Georgia" pitchFamily="18" charset="0"/>
            </a:endParaRPr>
          </a:p>
          <a:p>
            <a:pPr algn="l"/>
            <a:r>
              <a:rPr lang="en-US" dirty="0" smtClean="0">
                <a:latin typeface="Georgia" pitchFamily="18" charset="0"/>
              </a:rPr>
              <a:t>1.Cerebrosides</a:t>
            </a:r>
          </a:p>
          <a:p>
            <a:pPr algn="l"/>
            <a:r>
              <a:rPr lang="en-US" dirty="0" smtClean="0">
                <a:latin typeface="Georgia" pitchFamily="18" charset="0"/>
              </a:rPr>
              <a:t>2. </a:t>
            </a:r>
            <a:r>
              <a:rPr lang="en-US" dirty="0" err="1" smtClean="0">
                <a:latin typeface="Georgia" pitchFamily="18" charset="0"/>
              </a:rPr>
              <a:t>sulfatides</a:t>
            </a:r>
            <a:endParaRPr lang="en-US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3</a:t>
            </a:r>
            <a:r>
              <a:rPr lang="en-US" dirty="0" smtClean="0">
                <a:latin typeface="Georgia" pitchFamily="18" charset="0"/>
              </a:rPr>
              <a:t>.Gangliosides</a:t>
            </a:r>
            <a:endParaRPr lang="ar-SA" dirty="0">
              <a:latin typeface="Georgia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2984499" y="4576771"/>
            <a:ext cx="592132" cy="11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295400" y="4876800"/>
            <a:ext cx="6400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5" name="TextBox 60"/>
          <p:cNvSpPr txBox="1">
            <a:spLocks noChangeArrowheads="1"/>
          </p:cNvSpPr>
          <p:nvPr/>
        </p:nvSpPr>
        <p:spPr bwMode="auto">
          <a:xfrm>
            <a:off x="381000" y="5029200"/>
            <a:ext cx="43338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b="1" dirty="0" err="1">
                <a:latin typeface="Georgia" pitchFamily="18" charset="0"/>
              </a:rPr>
              <a:t>Glycerophospholipids</a:t>
            </a:r>
            <a:endParaRPr lang="en-US" b="1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1.Phosphatidylcholine </a:t>
            </a:r>
            <a:r>
              <a:rPr lang="en-US" dirty="0" smtClean="0">
                <a:latin typeface="Georgia" pitchFamily="18" charset="0"/>
              </a:rPr>
              <a:t>(lecithin)</a:t>
            </a:r>
            <a:endParaRPr lang="en-US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2.Phosphatidylethanolamine </a:t>
            </a:r>
            <a:r>
              <a:rPr lang="en-US" dirty="0" smtClean="0">
                <a:latin typeface="Georgia" pitchFamily="18" charset="0"/>
              </a:rPr>
              <a:t>(</a:t>
            </a:r>
            <a:r>
              <a:rPr lang="en-US" dirty="0" err="1" smtClean="0">
                <a:latin typeface="Georgia" pitchFamily="18" charset="0"/>
              </a:rPr>
              <a:t>cephalin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US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3.Phosphatidylinositol (PI</a:t>
            </a:r>
            <a:r>
              <a:rPr lang="en-US" dirty="0" smtClean="0">
                <a:latin typeface="Georgia" pitchFamily="18" charset="0"/>
              </a:rPr>
              <a:t>)</a:t>
            </a:r>
          </a:p>
          <a:p>
            <a:pPr algn="l"/>
            <a:r>
              <a:rPr lang="en-US" dirty="0" smtClean="0">
                <a:latin typeface="Georgia" pitchFamily="18" charset="0"/>
              </a:rPr>
              <a:t>4. </a:t>
            </a:r>
            <a:r>
              <a:rPr lang="en-US" dirty="0" err="1" smtClean="0">
                <a:latin typeface="Georgia" pitchFamily="18" charset="0"/>
              </a:rPr>
              <a:t>Cardiolipin</a:t>
            </a:r>
            <a:r>
              <a:rPr lang="en-US" dirty="0" smtClean="0">
                <a:latin typeface="Georgia" pitchFamily="18" charset="0"/>
              </a:rPr>
              <a:t> </a:t>
            </a:r>
            <a:endParaRPr lang="en-US" dirty="0">
              <a:latin typeface="Georgia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1181101" y="4991100"/>
            <a:ext cx="2286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7581901" y="4991100"/>
            <a:ext cx="2286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8" name="TextBox 65"/>
          <p:cNvSpPr txBox="1">
            <a:spLocks noChangeArrowheads="1"/>
          </p:cNvSpPr>
          <p:nvPr/>
        </p:nvSpPr>
        <p:spPr bwMode="auto">
          <a:xfrm>
            <a:off x="6172200" y="5105400"/>
            <a:ext cx="2514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         </a:t>
            </a:r>
            <a:r>
              <a:rPr lang="en-US" b="1" dirty="0" err="1">
                <a:latin typeface="Georgia" pitchFamily="18" charset="0"/>
              </a:rPr>
              <a:t>Sphingolipids</a:t>
            </a:r>
            <a:endParaRPr lang="en-US" b="1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           1.Ceramides</a:t>
            </a:r>
          </a:p>
          <a:p>
            <a:pPr algn="l"/>
            <a:r>
              <a:rPr lang="en-US" dirty="0">
                <a:latin typeface="Georgia" pitchFamily="18" charset="0"/>
              </a:rPr>
              <a:t>           2.Sphingomyelin</a:t>
            </a:r>
            <a:endParaRPr lang="ar-SA" dirty="0">
              <a:latin typeface="Georgia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421188" y="2722557"/>
            <a:ext cx="304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53"/>
          <p:cNvSpPr txBox="1">
            <a:spLocks noChangeArrowheads="1"/>
          </p:cNvSpPr>
          <p:nvPr/>
        </p:nvSpPr>
        <p:spPr bwMode="auto">
          <a:xfrm>
            <a:off x="3595694" y="3143248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Georgia" pitchFamily="18" charset="0"/>
                <a:cs typeface="Times New Roman" pitchFamily="18" charset="0"/>
              </a:rPr>
              <a:t>lipoproteins</a:t>
            </a:r>
            <a:endParaRPr lang="ar-SA" b="1" dirty="0">
              <a:solidFill>
                <a:srgbClr val="008000"/>
              </a:solidFill>
              <a:latin typeface="Georgia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4421188" y="2989260"/>
            <a:ext cx="304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7322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lipids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60491"/>
            <a:ext cx="8186766" cy="5026029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I.  </a:t>
            </a:r>
            <a:r>
              <a:rPr lang="en-US" sz="2000" b="1" u="sng" dirty="0" smtClean="0">
                <a:solidFill>
                  <a:srgbClr val="0070C0"/>
                </a:solidFill>
              </a:rPr>
              <a:t>Simple lipids: </a:t>
            </a:r>
            <a:r>
              <a:rPr lang="en-US" sz="2000" b="1" dirty="0" smtClean="0">
                <a:solidFill>
                  <a:srgbClr val="0070C0"/>
                </a:solidFill>
              </a:rPr>
              <a:t>(= alcohol + F.A.)</a:t>
            </a:r>
            <a:endParaRPr lang="en-US" sz="2000" b="1" i="1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i="1" dirty="0" smtClean="0">
                <a:solidFill>
                  <a:srgbClr val="669900"/>
                </a:solidFill>
              </a:rPr>
              <a:t>1. </a:t>
            </a:r>
            <a:r>
              <a:rPr lang="en-US" sz="2000" b="1" dirty="0" smtClean="0">
                <a:solidFill>
                  <a:srgbClr val="669900"/>
                </a:solidFill>
              </a:rPr>
              <a:t>True fats: </a:t>
            </a:r>
            <a:r>
              <a:rPr lang="en-US" sz="2000" dirty="0" smtClean="0"/>
              <a:t>Esters of fatty acids with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glycerol</a:t>
            </a:r>
            <a:r>
              <a:rPr lang="en-US" sz="2000" dirty="0" smtClean="0"/>
              <a:t>.</a:t>
            </a:r>
            <a:endParaRPr lang="en-US" sz="2000" b="1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669900"/>
                </a:solidFill>
              </a:rPr>
              <a:t>2. Waxes:</a:t>
            </a:r>
            <a:r>
              <a:rPr lang="en-US" sz="2000" dirty="0" smtClean="0"/>
              <a:t> Esters of fatty acids  with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</a:t>
            </a:r>
            <a:r>
              <a:rPr lang="en-US" sz="2000" dirty="0" smtClean="0"/>
              <a:t> molecular weight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monohydric</a:t>
            </a:r>
            <a:r>
              <a:rPr lang="en-US" sz="2000" dirty="0" smtClean="0"/>
              <a:t> alcohol. </a:t>
            </a:r>
          </a:p>
          <a:p>
            <a:pPr marL="812800" indent="-812800">
              <a:lnSpc>
                <a:spcPct val="90000"/>
              </a:lnSpc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II. </a:t>
            </a:r>
            <a:r>
              <a:rPr lang="en-US" sz="2000" b="1" u="sng" dirty="0" smtClean="0">
                <a:solidFill>
                  <a:srgbClr val="0070C0"/>
                </a:solidFill>
              </a:rPr>
              <a:t>Complex lipids </a:t>
            </a:r>
            <a:r>
              <a:rPr lang="en-US" sz="2000" b="1" dirty="0" smtClean="0">
                <a:solidFill>
                  <a:srgbClr val="0070C0"/>
                </a:solidFill>
              </a:rPr>
              <a:t>(compound lipids):</a:t>
            </a:r>
          </a:p>
          <a:p>
            <a:pPr marL="812800" indent="-812800">
              <a:lnSpc>
                <a:spcPct val="90000"/>
              </a:lnSpc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    (= alcohol + F.A. + group)</a:t>
            </a:r>
          </a:p>
          <a:p>
            <a:pPr marL="812800" indent="-812800">
              <a:lnSpc>
                <a:spcPct val="90000"/>
              </a:lnSpc>
              <a:defRPr/>
            </a:pPr>
            <a:r>
              <a:rPr lang="en-US" sz="2000" dirty="0" smtClean="0"/>
              <a:t>They are esters of fatty acids with alcohol and in addition they contain another group. </a:t>
            </a:r>
            <a:r>
              <a:rPr lang="en-US" sz="2000" i="1" dirty="0" smtClean="0"/>
              <a:t>e.g. (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phosphate, carbohydrate, </a:t>
            </a:r>
            <a:r>
              <a:rPr lang="en-U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sulphate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protein).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III.  </a:t>
            </a:r>
            <a:r>
              <a:rPr lang="en-US" sz="2000" b="1" u="sng" dirty="0" smtClean="0">
                <a:solidFill>
                  <a:srgbClr val="0070C0"/>
                </a:solidFill>
              </a:rPr>
              <a:t>Derived &amp; associated lipids:</a:t>
            </a:r>
            <a:endParaRPr lang="en-US" sz="2000" b="1" u="sng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1. Fatty acids.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2. Alcohols: glycerol, </a:t>
            </a:r>
            <a:r>
              <a:rPr lang="en-US" sz="2000" dirty="0" err="1" smtClean="0"/>
              <a:t>sphingosine</a:t>
            </a:r>
            <a:r>
              <a:rPr lang="en-US" sz="2000" dirty="0" smtClean="0"/>
              <a:t>, cholesterol.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3. Steroids: sex hormones, </a:t>
            </a:r>
            <a:r>
              <a:rPr lang="en-US" sz="2000" dirty="0" err="1" smtClean="0"/>
              <a:t>mineralocorticoids</a:t>
            </a:r>
            <a:r>
              <a:rPr lang="en-US" sz="2000" dirty="0" smtClean="0"/>
              <a:t>, …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4. </a:t>
            </a:r>
            <a:r>
              <a:rPr lang="en-US" sz="2000" dirty="0" err="1" smtClean="0"/>
              <a:t>Carotenoids</a:t>
            </a:r>
            <a:r>
              <a:rPr lang="en-US" sz="2000" dirty="0" smtClean="0"/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5. Fat soluble vitamins: Vitamins A, D, E and K.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Alcohols:</a:t>
            </a:r>
            <a:br>
              <a:rPr lang="en-US" sz="3200" dirty="0" smtClean="0"/>
            </a:br>
            <a:r>
              <a:rPr lang="en-US" sz="3200" dirty="0" smtClean="0"/>
              <a:t>1. Glycerol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0491"/>
            <a:ext cx="5400684" cy="45259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It is a </a:t>
            </a:r>
            <a:r>
              <a:rPr lang="en-US" sz="2400" b="1" dirty="0" err="1" smtClean="0">
                <a:solidFill>
                  <a:srgbClr val="0070C0"/>
                </a:solidFill>
              </a:rPr>
              <a:t>trihydric</a:t>
            </a:r>
            <a:r>
              <a:rPr lang="en-US" sz="2400" dirty="0" smtClean="0"/>
              <a:t> alcohol containing three hydroxyl groups.  It is colorless, syrupy liquid, sweet and very hygroscopic.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Sphingosine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lnSpc>
                <a:spcPct val="95000"/>
              </a:lnSpc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err="1" smtClean="0"/>
              <a:t>Sphingosine</a:t>
            </a:r>
            <a:r>
              <a:rPr lang="en-US" sz="2400" dirty="0" smtClean="0"/>
              <a:t> may be </a:t>
            </a:r>
            <a:r>
              <a:rPr lang="en-US" sz="2400" dirty="0" err="1" smtClean="0"/>
              <a:t>phosphorylated</a:t>
            </a:r>
            <a:r>
              <a:rPr lang="en-US" sz="2400" dirty="0" smtClean="0"/>
              <a:t> to produce the </a:t>
            </a:r>
            <a:r>
              <a:rPr lang="en-US" sz="24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molecule </a:t>
            </a:r>
            <a:r>
              <a:rPr lang="en-US" sz="2400" b="1" dirty="0" smtClean="0">
                <a:solidFill>
                  <a:srgbClr val="0070C0"/>
                </a:solidFill>
              </a:rPr>
              <a:t>sphingosine-1-phosphate</a:t>
            </a:r>
            <a:r>
              <a:rPr lang="en-US" sz="2400" dirty="0" smtClean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95000"/>
              </a:lnSpc>
              <a:spcAft>
                <a:spcPct val="30000"/>
              </a:spcAft>
            </a:pPr>
            <a:r>
              <a:rPr lang="en-US" sz="2400" dirty="0" smtClean="0"/>
              <a:t>Derivatives of </a:t>
            </a:r>
            <a:r>
              <a:rPr lang="en-US" sz="2400" dirty="0" err="1" smtClean="0"/>
              <a:t>sphingosine</a:t>
            </a:r>
            <a:r>
              <a:rPr lang="en-US" sz="2400" dirty="0" smtClean="0"/>
              <a:t> are commonly found as constituents of biological </a:t>
            </a:r>
            <a:r>
              <a:rPr lang="en-US" sz="2400" b="1" dirty="0" smtClean="0">
                <a:solidFill>
                  <a:srgbClr val="0070C0"/>
                </a:solidFill>
              </a:rPr>
              <a:t>membranes.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</p:txBody>
      </p:sp>
      <p:graphicFrame>
        <p:nvGraphicFramePr>
          <p:cNvPr id="323585" name="Object 4"/>
          <p:cNvGraphicFramePr>
            <a:graphicFrameLocks noChangeAspect="1"/>
          </p:cNvGraphicFramePr>
          <p:nvPr/>
        </p:nvGraphicFramePr>
        <p:xfrm>
          <a:off x="6005540" y="785794"/>
          <a:ext cx="2495550" cy="2500329"/>
        </p:xfrm>
        <a:graphic>
          <a:graphicData uri="http://schemas.openxmlformats.org/presentationml/2006/ole">
            <p:oleObj spid="_x0000_s323585" name="Picture" r:id="rId3" imgW="1143000" imgH="1314360" progId="Word.Picture.8">
              <p:embed/>
            </p:oleObj>
          </a:graphicData>
        </a:graphic>
      </p:graphicFrame>
      <p:graphicFrame>
        <p:nvGraphicFramePr>
          <p:cNvPr id="323586" name="Object 4"/>
          <p:cNvGraphicFramePr>
            <a:graphicFrameLocks noChangeAspect="1"/>
          </p:cNvGraphicFramePr>
          <p:nvPr/>
        </p:nvGraphicFramePr>
        <p:xfrm>
          <a:off x="6072197" y="3286141"/>
          <a:ext cx="2428865" cy="3071817"/>
        </p:xfrm>
        <a:graphic>
          <a:graphicData uri="http://schemas.openxmlformats.org/presentationml/2006/ole">
            <p:oleObj spid="_x0000_s323586" name="Picture" r:id="rId4" imgW="1428840" imgH="1714680" progId="Word.Picture.8">
              <p:embed/>
            </p:oleObj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6643702" y="3357562"/>
            <a:ext cx="571504" cy="357190"/>
          </a:xfrm>
          <a:prstGeom prst="ellipse">
            <a:avLst/>
          </a:prstGeom>
          <a:noFill/>
          <a:ln w="63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Oval 7"/>
          <p:cNvSpPr/>
          <p:nvPr/>
        </p:nvSpPr>
        <p:spPr bwMode="auto">
          <a:xfrm>
            <a:off x="7000892" y="4357694"/>
            <a:ext cx="571504" cy="357190"/>
          </a:xfrm>
          <a:prstGeom prst="ellipse">
            <a:avLst/>
          </a:prstGeom>
          <a:noFill/>
          <a:ln w="63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Fatty acids (F.A.)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Fatty acids structure</a:t>
            </a:r>
            <a:endParaRPr lang="en-US" sz="32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They are </a:t>
            </a:r>
            <a:r>
              <a:rPr lang="en-US" sz="2400" b="1" dirty="0" smtClean="0">
                <a:solidFill>
                  <a:srgbClr val="0070C0"/>
                </a:solidFill>
              </a:rPr>
              <a:t>aliphatic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monocarboxylic</a:t>
            </a:r>
            <a:r>
              <a:rPr lang="en-US" sz="2400" dirty="0" smtClean="0"/>
              <a:t> organic acids.</a:t>
            </a:r>
          </a:p>
          <a:p>
            <a:pPr lvl="0">
              <a:lnSpc>
                <a:spcPct val="90000"/>
              </a:lnSpc>
              <a:defRPr/>
            </a:pPr>
            <a:r>
              <a:rPr lang="en-US" sz="2400" dirty="0" smtClean="0"/>
              <a:t>They are obtained mostly from the hydrolysis of natural fats and oils (triglycerides &amp; phospholipids). Most naturally occurring fatty acids have an </a:t>
            </a:r>
            <a:r>
              <a:rPr lang="en-US" sz="2400" b="1" dirty="0" smtClean="0">
                <a:solidFill>
                  <a:srgbClr val="C00000"/>
                </a:solidFill>
              </a:rPr>
              <a:t>even</a:t>
            </a:r>
            <a:r>
              <a:rPr lang="en-US" sz="2400" dirty="0" smtClean="0"/>
              <a:t> number of carbon atoms, from </a:t>
            </a:r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r>
              <a:rPr lang="en-US" sz="2400" dirty="0" smtClean="0"/>
              <a:t> to </a:t>
            </a:r>
            <a:r>
              <a:rPr lang="en-US" sz="2400" b="1" dirty="0" smtClean="0">
                <a:solidFill>
                  <a:srgbClr val="C00000"/>
                </a:solidFill>
              </a:rPr>
              <a:t>28</a:t>
            </a:r>
            <a:r>
              <a:rPr lang="en-US" sz="2400" dirty="0" smtClean="0"/>
              <a:t>. </a:t>
            </a:r>
            <a:endParaRPr lang="en-US" sz="2400" b="1" dirty="0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Naming fatty acids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Arabic nomenclature: carboxyl carbon </a:t>
            </a:r>
            <a:r>
              <a:rPr lang="en-US" alt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C-1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Common nomenclature: </a:t>
            </a:r>
            <a:r>
              <a:rPr lang="en-US" altLang="en-US" sz="2400" b="1" dirty="0" smtClean="0">
                <a:latin typeface="Symbol" pitchFamily="18" charset="2"/>
              </a:rPr>
              <a:t>a, b, g, d, e </a:t>
            </a:r>
            <a:r>
              <a:rPr lang="en-US" altLang="en-US" sz="2400" dirty="0" smtClean="0"/>
              <a:t>etc. </a:t>
            </a:r>
            <a:r>
              <a:rPr lang="en-US" alt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C-1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Carbon </a:t>
            </a:r>
            <a:r>
              <a:rPr lang="en-US" alt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farthest from carboxyl </a:t>
            </a:r>
            <a:r>
              <a:rPr lang="en-US" altLang="en-US" sz="2400" dirty="0" smtClean="0"/>
              <a:t>is </a:t>
            </a:r>
            <a:r>
              <a:rPr lang="en-US" altLang="en-US" sz="2400" b="1" dirty="0" smtClean="0">
                <a:latin typeface="Symbol" pitchFamily="18" charset="2"/>
              </a:rPr>
              <a:t>w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solidFill>
                <a:schemeClr val="tx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85852" y="4929198"/>
            <a:ext cx="6477026" cy="142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DF58D"/>
    </a:lt1>
    <a:dk2>
      <a:srgbClr val="CC3300"/>
    </a:dk2>
    <a:lt2>
      <a:srgbClr val="808080"/>
    </a:lt2>
    <a:accent1>
      <a:srgbClr val="FF6161"/>
    </a:accent1>
    <a:accent2>
      <a:srgbClr val="FFC319"/>
    </a:accent2>
    <a:accent3>
      <a:srgbClr val="FEF9C5"/>
    </a:accent3>
    <a:accent4>
      <a:srgbClr val="000000"/>
    </a:accent4>
    <a:accent5>
      <a:srgbClr val="FFB7B7"/>
    </a:accent5>
    <a:accent6>
      <a:srgbClr val="E7B016"/>
    </a:accent6>
    <a:hlink>
      <a:srgbClr val="A8D02A"/>
    </a:hlink>
    <a:folHlink>
      <a:srgbClr val="5CB1F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5524</TotalTime>
  <Words>1580</Words>
  <Application>Microsoft Office PowerPoint</Application>
  <PresentationFormat>On-screen Show (4:3)</PresentationFormat>
  <Paragraphs>265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580TGp_general_light_ani</vt:lpstr>
      <vt:lpstr>Picture</vt:lpstr>
      <vt:lpstr>Microsoft Word Picture</vt:lpstr>
      <vt:lpstr>Dr. Eman Shaat Professor  of Medical Biochemistry and Molecular Biology</vt:lpstr>
      <vt:lpstr>Lipids Definition</vt:lpstr>
      <vt:lpstr>Biomedical importance of lipids:</vt:lpstr>
      <vt:lpstr>Biomedical importance of lipids:</vt:lpstr>
      <vt:lpstr>Classification of lipids</vt:lpstr>
      <vt:lpstr>Classification of lipids</vt:lpstr>
      <vt:lpstr>Alcohols: 1. Glycerol</vt:lpstr>
      <vt:lpstr>Fatty acids (F.A.)</vt:lpstr>
      <vt:lpstr>Fatty acids structure</vt:lpstr>
      <vt:lpstr>Nomenclature of fatty acids</vt:lpstr>
      <vt:lpstr>Classification of fatty acids</vt:lpstr>
      <vt:lpstr>Classification of fatty acids</vt:lpstr>
      <vt:lpstr>Cis- and trans- fatty acids</vt:lpstr>
      <vt:lpstr>The packing of fatty acids</vt:lpstr>
      <vt:lpstr>Nomenclature of fatty acids</vt:lpstr>
      <vt:lpstr>Slide 16</vt:lpstr>
      <vt:lpstr>Slide 17</vt:lpstr>
      <vt:lpstr>Slide 18</vt:lpstr>
      <vt:lpstr>Slide 19</vt:lpstr>
      <vt:lpstr>Docosa-Hexa-enoic acid</vt:lpstr>
      <vt:lpstr>Classification of fatty acids</vt:lpstr>
      <vt:lpstr>    Essential fatty acids</vt:lpstr>
      <vt:lpstr>I.Simple lipids     1.True fat          Triglycerides (TG)             Triacylglycerol  (TAG)</vt:lpstr>
      <vt:lpstr>I.  Simple lipids</vt:lpstr>
      <vt:lpstr>Triglyceride (TG; TAG)</vt:lpstr>
      <vt:lpstr>Biological importance of true fats </vt:lpstr>
      <vt:lpstr>Classification of triglycerides (TG;TAG)</vt:lpstr>
      <vt:lpstr>Triacylglycerol (TG; TAG)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SONY</dc:creator>
  <cp:lastModifiedBy>emans</cp:lastModifiedBy>
  <cp:revision>1086</cp:revision>
  <dcterms:created xsi:type="dcterms:W3CDTF">2013-11-26T13:19:47Z</dcterms:created>
  <dcterms:modified xsi:type="dcterms:W3CDTF">2018-10-07T18:00:59Z</dcterms:modified>
</cp:coreProperties>
</file>