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330" r:id="rId5"/>
    <p:sldId id="328" r:id="rId6"/>
    <p:sldId id="292" r:id="rId7"/>
    <p:sldId id="256" r:id="rId8"/>
    <p:sldId id="257" r:id="rId9"/>
    <p:sldId id="258" r:id="rId10"/>
    <p:sldId id="259" r:id="rId11"/>
    <p:sldId id="261" r:id="rId12"/>
    <p:sldId id="331" r:id="rId13"/>
    <p:sldId id="303" r:id="rId14"/>
    <p:sldId id="306" r:id="rId15"/>
    <p:sldId id="308" r:id="rId16"/>
    <p:sldId id="307" r:id="rId17"/>
    <p:sldId id="304" r:id="rId18"/>
    <p:sldId id="305" r:id="rId19"/>
    <p:sldId id="299" r:id="rId20"/>
    <p:sldId id="262" r:id="rId21"/>
    <p:sldId id="263" r:id="rId22"/>
    <p:sldId id="266" r:id="rId23"/>
    <p:sldId id="326" r:id="rId24"/>
    <p:sldId id="309" r:id="rId25"/>
    <p:sldId id="313" r:id="rId26"/>
    <p:sldId id="314" r:id="rId27"/>
    <p:sldId id="315" r:id="rId28"/>
    <p:sldId id="316" r:id="rId29"/>
    <p:sldId id="317" r:id="rId30"/>
    <p:sldId id="333" r:id="rId31"/>
    <p:sldId id="318" r:id="rId32"/>
    <p:sldId id="319" r:id="rId33"/>
    <p:sldId id="320" r:id="rId34"/>
    <p:sldId id="321" r:id="rId35"/>
    <p:sldId id="322" r:id="rId36"/>
    <p:sldId id="332" r:id="rId37"/>
    <p:sldId id="323" r:id="rId38"/>
    <p:sldId id="324" r:id="rId39"/>
    <p:sldId id="325" r:id="rId40"/>
    <p:sldId id="32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08EB-24DF-4909-92CC-EFB7DC132DD5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840D-A4A3-4D9D-AB8A-5384AF6D1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18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33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12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69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20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673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88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668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15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8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6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92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2CCF-E85F-436F-84E8-3F7D2B25BDF8}" type="datetimeFigureOut">
              <a:rPr lang="en-MY" smtClean="0"/>
              <a:t>9/6/2022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81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https://www.etsy.com/listing/130403101/white-chalk-pencil-for-chalkboards-white?ga_order=most_relevant&amp;ga_search_type=all&amp;ga_view_type=gallery&amp;ga_search_query=slate+pencils&amp;ref=sr_gallery-1-14&amp;ep_click=1" TargetMode="Externa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hyperlink" Target="https://www.etsy.com/listing/463718503/grade-a-fine-white-slate-pencils-250?ga_order=most_relevant&amp;ga_search_type=all&amp;ga_view_type=gallery&amp;ga_search_query=slate+pencils&amp;ref=sr_gallery-1-11" TargetMode="Externa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hyperlink" Target="https://www.etsy.com/listing/643951448/rawsimple-brand-slate-pencils-big-12?ga_order=most_relevant&amp;ga_search_type=all&amp;ga_view_type=gallery&amp;ga_search_query=slate+pencils&amp;ref=sr_gallery-1-7" TargetMode="Externa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pneumoconiosis-140723053017-phpapp02/95/pneumoconiosis-33-638.jpg?cb=1406093492" TargetMode="External" /><Relationship Id="rId2" Type="http://schemas.openxmlformats.org/officeDocument/2006/relationships/hyperlink" Target="http://www.nioh.org/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jpe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31633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683" y="1609197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396493">
            <a:off x="5643304" y="2398721"/>
            <a:ext cx="2952328" cy="3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5078" y="2204864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28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528" y="620688"/>
            <a:ext cx="9144000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I ) Classic silicosis 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Chronic silicosis: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most common form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results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long-term exposure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to 20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years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or longer)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latin typeface="Garamond" pitchFamily="18" charset="0"/>
              </a:rPr>
              <a:t>Result from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low to moderate </a:t>
            </a:r>
            <a:r>
              <a:rPr lang="en-US" sz="2600" b="1" dirty="0">
                <a:solidFill>
                  <a:schemeClr val="accent1"/>
                </a:solidFill>
                <a:latin typeface="Garamond" pitchFamily="18" charset="0"/>
              </a:rPr>
              <a:t>exposure </a:t>
            </a:r>
            <a:r>
              <a:rPr lang="en-US" sz="2600" b="1" dirty="0">
                <a:latin typeface="Garamond" pitchFamily="18" charset="0"/>
              </a:rPr>
              <a:t>to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containing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less than 30%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content</a:t>
            </a:r>
            <a:endParaRPr lang="en-US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latin typeface="Garamond" pitchFamily="18" charset="0"/>
              </a:rPr>
              <a:t>but may occur with shorter exposure.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sz="1600" b="1" dirty="0">
                <a:latin typeface="Garamond"/>
              </a:rPr>
              <a:t>In early case patient may complain of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cough</a:t>
            </a:r>
            <a:r>
              <a:rPr lang="en-US" sz="1600" b="1" dirty="0">
                <a:latin typeface="Garamond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expectoration</a:t>
            </a:r>
            <a:r>
              <a:rPr lang="en-US" sz="1600" b="1" dirty="0">
                <a:latin typeface="Garamond"/>
              </a:rPr>
              <a:t>  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Font typeface="Arial" pitchFamily="2" charset="2"/>
              <a:buChar char="•"/>
              <a:defRPr/>
            </a:pPr>
            <a:r>
              <a:rPr lang="en-US" sz="1600" b="1" dirty="0">
                <a:latin typeface="Garamond"/>
              </a:rPr>
              <a:t>and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if dyspnea </a:t>
            </a:r>
            <a:r>
              <a:rPr lang="en-US" sz="1600" b="1" dirty="0">
                <a:latin typeface="Garamond"/>
              </a:rPr>
              <a:t>is present it </a:t>
            </a:r>
            <a:r>
              <a:rPr lang="en-US" sz="1600" b="1" dirty="0">
                <a:solidFill>
                  <a:srgbClr val="0070C0"/>
                </a:solidFill>
                <a:latin typeface="Garamond"/>
              </a:rPr>
              <a:t>is not due to silicosis </a:t>
            </a:r>
            <a:r>
              <a:rPr lang="en-US" sz="1600" b="1" dirty="0">
                <a:latin typeface="Garamond"/>
              </a:rPr>
              <a:t>but is</a:t>
            </a:r>
            <a:endParaRPr lang="en-US" sz="1600" b="1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latin typeface="Garamond"/>
              </a:rPr>
              <a:t> related to industrial bronchitis or concurrent smoking</a:t>
            </a:r>
            <a:r>
              <a:rPr lang="en-US" sz="1600" dirty="0">
                <a:solidFill>
                  <a:srgbClr val="00B050"/>
                </a:solidFill>
                <a:latin typeface="Garamond"/>
              </a:rPr>
              <a:t>.</a:t>
            </a:r>
            <a:endParaRPr lang="en-US"/>
          </a:p>
          <a:p>
            <a:pPr marL="285750" indent="-285750">
              <a:buFont typeface="Arial,Sans-Serif" pitchFamily="2" charset="2"/>
              <a:buChar char="•"/>
              <a:defRPr/>
            </a:pPr>
            <a:r>
              <a:rPr lang="en-US" sz="1600" dirty="0" err="1">
                <a:latin typeface="Calibri"/>
                <a:cs typeface="Calibri"/>
              </a:rPr>
              <a:t>في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حاله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مبكره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قد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يشكو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المريض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من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السعال</a:t>
            </a:r>
            <a:r>
              <a:rPr lang="en-US" sz="1600" dirty="0">
                <a:latin typeface="Calibri"/>
                <a:cs typeface="Calibri"/>
              </a:rPr>
              <a:t> ، </a:t>
            </a:r>
            <a:r>
              <a:rPr lang="en-US" sz="1600" dirty="0" err="1">
                <a:latin typeface="Calibri"/>
                <a:cs typeface="Calibri"/>
              </a:rPr>
              <a:t>نخامه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,Sans-Serif" pitchFamily="2" charset="2"/>
              <a:buChar char="•"/>
              <a:defRPr/>
            </a:pPr>
            <a:r>
              <a:rPr lang="en-US" sz="1600" dirty="0" err="1">
                <a:latin typeface="Calibri"/>
                <a:cs typeface="Calibri"/>
              </a:rPr>
              <a:t>وإذا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كان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ضيق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التنفس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موجودًا</a:t>
            </a:r>
            <a:r>
              <a:rPr lang="en-US" sz="1600" dirty="0">
                <a:latin typeface="Calibri"/>
                <a:cs typeface="Calibri"/>
              </a:rPr>
              <a:t> ، </a:t>
            </a:r>
            <a:r>
              <a:rPr lang="en-US" sz="1600" dirty="0" err="1">
                <a:latin typeface="Calibri"/>
                <a:cs typeface="Calibri"/>
              </a:rPr>
              <a:t>فليس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بسبب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السحار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السيليسي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ولكنه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موجود</a:t>
            </a:r>
            <a:endParaRPr lang="en-US" sz="1600" dirty="0" err="1">
              <a:ea typeface="+mn-lt"/>
              <a:cs typeface="+mn-lt"/>
            </a:endParaRPr>
          </a:p>
          <a:p>
            <a:pPr marL="285750" indent="-285750">
              <a:buFont typeface="Arial,Sans-Serif" pitchFamily="2" charset="2"/>
              <a:buChar char="•"/>
              <a:defRPr/>
            </a:pPr>
            <a:r>
              <a:rPr lang="en-US" sz="1600" dirty="0" err="1">
                <a:latin typeface="Calibri"/>
                <a:cs typeface="Calibri"/>
              </a:rPr>
              <a:t>المتعلقة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بالتهاب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الشعب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الهوائية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الصناعي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أو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التدخين</a:t>
            </a: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 err="1">
                <a:latin typeface="Calibri"/>
                <a:cs typeface="Calibri"/>
              </a:rPr>
              <a:t>المتزامن</a:t>
            </a:r>
            <a:endParaRPr lang="en-US" dirty="0" err="1"/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b="1" dirty="0">
                <a:latin typeface="Garamond"/>
              </a:rPr>
              <a:t>By time </a:t>
            </a:r>
            <a:r>
              <a:rPr lang="en-US" b="1" dirty="0">
                <a:solidFill>
                  <a:srgbClr val="FF0000"/>
                </a:solidFill>
                <a:latin typeface="Garamond"/>
              </a:rPr>
              <a:t>dyspnea</a:t>
            </a:r>
            <a:r>
              <a:rPr lang="en-US" b="1" dirty="0">
                <a:latin typeface="Garamond"/>
              </a:rPr>
              <a:t> is apparent and is now </a:t>
            </a:r>
            <a:r>
              <a:rPr lang="en-US" b="1" dirty="0">
                <a:solidFill>
                  <a:srgbClr val="FF0000"/>
                </a:solidFill>
                <a:latin typeface="Garamond"/>
              </a:rPr>
              <a:t>related to silica </a:t>
            </a:r>
            <a:r>
              <a:rPr lang="en-US" b="1" dirty="0">
                <a:latin typeface="Garamond"/>
              </a:rPr>
              <a:t>exposure (</a:t>
            </a:r>
            <a:r>
              <a:rPr lang="en-US" b="1" dirty="0">
                <a:solidFill>
                  <a:srgbClr val="FF0000"/>
                </a:solidFill>
                <a:latin typeface="Garamond"/>
              </a:rPr>
              <a:t>simple silicosis</a:t>
            </a:r>
            <a:r>
              <a:rPr lang="en-US" b="1" dirty="0">
                <a:latin typeface="Garamond"/>
              </a:rPr>
              <a:t>). Late symptom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b="1" dirty="0">
                <a:latin typeface="Garamond"/>
              </a:rPr>
              <a:t>Simple silicosis is a risk for development of </a:t>
            </a:r>
            <a:r>
              <a:rPr lang="en-US" b="1" dirty="0">
                <a:solidFill>
                  <a:srgbClr val="FF0000"/>
                </a:solidFill>
                <a:latin typeface="Garamond"/>
              </a:rPr>
              <a:t>complications </a:t>
            </a:r>
            <a:r>
              <a:rPr lang="en-US" dirty="0" err="1">
                <a:ea typeface="+mn-lt"/>
                <a:cs typeface="+mn-lt"/>
              </a:rPr>
              <a:t>بمرور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الوقت</a:t>
            </a:r>
            <a:r>
              <a:rPr lang="en-US" dirty="0">
                <a:ea typeface="+mn-lt"/>
                <a:cs typeface="+mn-lt"/>
              </a:rPr>
              <a:t> ، </a:t>
            </a:r>
            <a:r>
              <a:rPr lang="en-US" dirty="0" err="1">
                <a:ea typeface="+mn-lt"/>
                <a:cs typeface="+mn-lt"/>
              </a:rPr>
              <a:t>يكون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ضيق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التنفس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واضحًا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ويرتبط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الآن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بالتعرض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للسيليكا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السحار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السيليسي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البسيط</a:t>
            </a:r>
            <a:r>
              <a:rPr lang="en-US" dirty="0">
                <a:ea typeface="+mn-lt"/>
                <a:cs typeface="+mn-lt"/>
              </a:rPr>
              <a:t>). </a:t>
            </a:r>
            <a:r>
              <a:rPr lang="en-US" dirty="0" err="1">
                <a:ea typeface="+mn-lt"/>
                <a:cs typeface="+mn-lt"/>
              </a:rPr>
              <a:t>الأعراض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المتأخرة</a:t>
            </a:r>
            <a:endParaRPr lang="en-MY" b="1" dirty="0" err="1">
              <a:solidFill>
                <a:srgbClr val="000000"/>
              </a:solidFill>
              <a:latin typeface="Garamond"/>
            </a:endParaRPr>
          </a:p>
          <a:p>
            <a:pPr>
              <a:buFont typeface="Arial" pitchFamily="2" charset="2"/>
              <a:buChar char="•"/>
              <a:defRPr/>
            </a:pPr>
            <a:r>
              <a:rPr lang="en-US" dirty="0" err="1">
                <a:ea typeface="+mn-lt"/>
                <a:cs typeface="+mn-lt"/>
              </a:rPr>
              <a:t>يُعد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السحار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السيليسي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البسيط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خطرًا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على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حدوث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مضاعفات</a:t>
            </a:r>
            <a:endParaRPr lang="en-US" dirty="0" err="1"/>
          </a:p>
          <a:p>
            <a:pPr marL="457200" indent="-457200">
              <a:buFont typeface="Wingdings" pitchFamily="2" charset="2"/>
              <a:buChar char="v"/>
              <a:defRPr/>
            </a:pPr>
            <a:endParaRPr lang="en-US" b="1" dirty="0">
              <a:solidFill>
                <a:srgbClr val="FF0000"/>
              </a:solidFill>
              <a:latin typeface="Garamond"/>
            </a:endParaRPr>
          </a:p>
        </p:txBody>
      </p:sp>
      <p:pic>
        <p:nvPicPr>
          <p:cNvPr id="4" name="Picture 2" descr="https://i.etsystatic.com/7412405/d/il/d1eb95/1177241443/il_340x270.1177241443_46j4.jpg?versio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037695" cy="9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5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3" y="332656"/>
            <a:ext cx="8823208" cy="43704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X-ray:</a:t>
            </a:r>
          </a:p>
          <a:p>
            <a:pPr>
              <a:defRPr/>
            </a:pPr>
            <a:r>
              <a:rPr lang="en-US" sz="2600" dirty="0">
                <a:latin typeface="Garamond"/>
              </a:rPr>
              <a:t>      </a:t>
            </a:r>
            <a:r>
              <a:rPr lang="en-US" sz="1600" b="1" dirty="0">
                <a:latin typeface="Garamond"/>
              </a:rPr>
              <a:t>The characteristic pattern of simple silicosis is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Garamond"/>
              </a:rPr>
              <a:t> </a:t>
            </a:r>
            <a:r>
              <a:rPr lang="en-US" sz="1600" b="1" dirty="0">
                <a:solidFill>
                  <a:srgbClr val="C00000"/>
                </a:solidFill>
                <a:latin typeface="Garamond"/>
              </a:rPr>
              <a:t>small round opacities </a:t>
            </a:r>
            <a:r>
              <a:rPr lang="en-US" sz="1600" dirty="0">
                <a:latin typeface="Garamond"/>
              </a:rPr>
              <a:t>that range in size from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1-10 mm. common 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 in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upper</a:t>
            </a:r>
            <a:r>
              <a:rPr lang="en-US" sz="1600" b="1" dirty="0">
                <a:latin typeface="Garamond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lung zones </a:t>
            </a:r>
            <a:r>
              <a:rPr lang="en-US" sz="1600" dirty="0">
                <a:latin typeface="Garamond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snow storm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appearance</a:t>
            </a:r>
            <a:r>
              <a:rPr lang="en-US" sz="1600" dirty="0">
                <a:solidFill>
                  <a:schemeClr val="tx2"/>
                </a:solidFill>
                <a:latin typeface="Garamond"/>
              </a:rPr>
              <a:t>)</a:t>
            </a:r>
            <a:r>
              <a:rPr lang="en-US" sz="1600" dirty="0">
                <a:latin typeface="Garamond"/>
              </a:rPr>
              <a:t>.</a:t>
            </a:r>
            <a:r>
              <a:rPr lang="en-US" sz="1600" dirty="0" err="1">
                <a:ea typeface="+mn-lt"/>
                <a:cs typeface="+mn-lt"/>
              </a:rPr>
              <a:t>النمط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المميز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للسحار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السيليسي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البسيط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هو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sz="1600" dirty="0" err="1">
                <a:ea typeface="+mn-lt"/>
                <a:cs typeface="+mn-lt"/>
              </a:rPr>
              <a:t>عتامات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دائرية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صغيرة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تتراوح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في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الحجم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من</a:t>
            </a:r>
            <a:r>
              <a:rPr lang="en-US" sz="1600" dirty="0">
                <a:ea typeface="+mn-lt"/>
                <a:cs typeface="+mn-lt"/>
              </a:rPr>
              <a:t> 1-10 </a:t>
            </a:r>
            <a:r>
              <a:rPr lang="en-US" sz="1600" dirty="0" err="1">
                <a:ea typeface="+mn-lt"/>
                <a:cs typeface="+mn-lt"/>
              </a:rPr>
              <a:t>مم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شائع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في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مناطق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الرئة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العليا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ظهور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عاصفة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ثلجية</a:t>
            </a:r>
            <a:r>
              <a:rPr lang="en-US" sz="1600" dirty="0">
                <a:ea typeface="+mn-lt"/>
                <a:cs typeface="+mn-lt"/>
              </a:rPr>
              <a:t>)</a:t>
            </a:r>
            <a:endParaRPr lang="en-US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1600" dirty="0">
              <a:latin typeface="Garamond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FF0000"/>
                </a:solidFill>
                <a:latin typeface="Garamond"/>
              </a:rPr>
              <a:t>Hilar lymph </a:t>
            </a:r>
            <a:r>
              <a:rPr lang="en-US" sz="1600" b="1" dirty="0">
                <a:latin typeface="Garamond"/>
              </a:rPr>
              <a:t>nodes are usually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enlarged</a:t>
            </a:r>
            <a:r>
              <a:rPr lang="en-US" sz="1600" b="1" dirty="0">
                <a:latin typeface="Garamond"/>
              </a:rPr>
              <a:t> or may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calcify</a:t>
            </a:r>
            <a:r>
              <a:rPr lang="en-US" sz="1600" b="1" dirty="0">
                <a:latin typeface="Garamond"/>
              </a:rPr>
              <a:t> circumferentially producing the so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called eggshell </a:t>
            </a:r>
            <a:r>
              <a:rPr lang="en-US" sz="1600" b="1" dirty="0">
                <a:latin typeface="Garamond"/>
              </a:rPr>
              <a:t>pattern of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calcifications</a:t>
            </a:r>
            <a:r>
              <a:rPr lang="en-US" sz="1600" b="1" dirty="0">
                <a:latin typeface="Garamond"/>
              </a:rPr>
              <a:t>. </a:t>
            </a:r>
            <a:r>
              <a:rPr lang="en-US" sz="1600" dirty="0" err="1">
                <a:ea typeface="+mn-lt"/>
                <a:cs typeface="+mn-lt"/>
              </a:rPr>
              <a:t>عادةً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ما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تتضخم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الغدد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الليمفاوية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النقيرية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أو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قد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تتكلس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محيطيًا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مما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ينتج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ما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يسمى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بنمط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قشر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البيض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للتكلسات</a:t>
            </a:r>
            <a:endParaRPr lang="en-US" sz="1600" b="1" dirty="0" err="1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b="1" i="1" dirty="0">
                <a:latin typeface="Garamond"/>
              </a:rPr>
              <a:t>Similar x-ray picture are seen in:  </a:t>
            </a:r>
            <a:r>
              <a:rPr lang="en-US" sz="1600" b="1" i="1" dirty="0" err="1">
                <a:latin typeface="Garamond"/>
              </a:rPr>
              <a:t>Sarcoidiosis</a:t>
            </a:r>
            <a:r>
              <a:rPr lang="en-US" sz="1600" b="1" i="1" dirty="0">
                <a:latin typeface="Garamond"/>
              </a:rPr>
              <a:t>, Scleroderma, Amyloidosis,</a:t>
            </a:r>
            <a:r>
              <a:rPr lang="en-US" sz="1600" i="1" dirty="0">
                <a:latin typeface="Garamond"/>
              </a:rPr>
              <a:t>………, </a:t>
            </a:r>
            <a:r>
              <a:rPr lang="en-US" sz="1600" b="1" i="1" dirty="0">
                <a:latin typeface="Garamond"/>
              </a:rPr>
              <a:t>However the </a:t>
            </a:r>
            <a:r>
              <a:rPr lang="en-US" sz="1600" b="1" i="1" dirty="0">
                <a:solidFill>
                  <a:schemeClr val="tx2"/>
                </a:solidFill>
                <a:latin typeface="Garamond"/>
              </a:rPr>
              <a:t>background of </a:t>
            </a:r>
            <a:r>
              <a:rPr lang="en-US" sz="1600" b="1" i="1" dirty="0">
                <a:solidFill>
                  <a:srgbClr val="FF0000"/>
                </a:solidFill>
                <a:latin typeface="Garamond"/>
              </a:rPr>
              <a:t>small opacities </a:t>
            </a:r>
            <a:r>
              <a:rPr lang="en-US" sz="1600" b="1" i="1" dirty="0">
                <a:solidFill>
                  <a:schemeClr val="tx2"/>
                </a:solidFill>
                <a:latin typeface="Garamond"/>
              </a:rPr>
              <a:t>reinforces the clinical diagnosis of silicosis</a:t>
            </a:r>
            <a:r>
              <a:rPr lang="en-US" sz="1600" dirty="0">
                <a:latin typeface="Garamond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FF0000"/>
                </a:solidFill>
                <a:latin typeface="Garamond"/>
              </a:rPr>
              <a:t>Large opacities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retract </a:t>
            </a:r>
            <a:r>
              <a:rPr lang="en-US" sz="1600" b="1" dirty="0">
                <a:latin typeface="Garamond"/>
              </a:rPr>
              <a:t>toward the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hilum </a:t>
            </a:r>
            <a:r>
              <a:rPr lang="en-US" sz="1600" b="1" dirty="0">
                <a:latin typeface="Garamond"/>
              </a:rPr>
              <a:t>resulting  in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sub pleural areas </a:t>
            </a:r>
            <a:r>
              <a:rPr lang="en-US" sz="1600" dirty="0">
                <a:solidFill>
                  <a:schemeClr val="tx2"/>
                </a:solidFill>
                <a:latin typeface="Garamond"/>
              </a:rPr>
              <a:t>of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air space enlargement </a:t>
            </a:r>
            <a:r>
              <a:rPr lang="en-US" sz="1600" b="1" dirty="0">
                <a:latin typeface="Garamond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appear as bullae</a:t>
            </a:r>
            <a:r>
              <a:rPr lang="en-US" sz="1600" dirty="0">
                <a:latin typeface="Garamond"/>
              </a:rPr>
              <a:t>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b="1" dirty="0">
                <a:latin typeface="Garamond"/>
              </a:rPr>
              <a:t>Large opacities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combine</a:t>
            </a:r>
            <a:r>
              <a:rPr lang="en-US" sz="1600" b="1" dirty="0">
                <a:latin typeface="Garamond"/>
              </a:rPr>
              <a:t> in the </a:t>
            </a:r>
            <a:r>
              <a:rPr lang="en-US" sz="1600" b="1" dirty="0">
                <a:solidFill>
                  <a:schemeClr val="tx2"/>
                </a:solidFill>
                <a:latin typeface="Garamond"/>
              </a:rPr>
              <a:t>upper </a:t>
            </a:r>
            <a:r>
              <a:rPr lang="en-US" sz="1600" b="1" dirty="0">
                <a:latin typeface="Garamond"/>
              </a:rPr>
              <a:t>lung zones result in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b="1" dirty="0">
                <a:latin typeface="Garamond"/>
              </a:rPr>
              <a:t> 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loss of upper </a:t>
            </a:r>
            <a:r>
              <a:rPr lang="en-US" sz="1600" b="1" dirty="0">
                <a:latin typeface="Garamond"/>
              </a:rPr>
              <a:t>zone volume </a:t>
            </a:r>
            <a:r>
              <a:rPr lang="en-US" sz="1600" dirty="0">
                <a:latin typeface="Garamond"/>
              </a:rPr>
              <a:t>and elevation of both hila and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1600" dirty="0">
                <a:latin typeface="Garamond"/>
              </a:rPr>
              <a:t> </a:t>
            </a:r>
            <a:r>
              <a:rPr lang="en-US" sz="1600" b="1" dirty="0">
                <a:latin typeface="Garamond"/>
              </a:rPr>
              <a:t>development of </a:t>
            </a:r>
            <a:r>
              <a:rPr lang="en-US" sz="1600" b="1" dirty="0">
                <a:solidFill>
                  <a:srgbClr val="FF0000"/>
                </a:solidFill>
                <a:latin typeface="Garamond"/>
              </a:rPr>
              <a:t>basilar emphysema.</a:t>
            </a:r>
          </a:p>
        </p:txBody>
      </p:sp>
    </p:spTree>
    <p:extLst>
      <p:ext uri="{BB962C8B-B14F-4D97-AF65-F5344CB8AC3E}">
        <p14:creationId xmlns:p14="http://schemas.microsoft.com/office/powerpoint/2010/main" val="38783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8" y="279941"/>
            <a:ext cx="8928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868" y="225514"/>
            <a:ext cx="772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Eggshell" calcification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, when present, is strongly suggestive of silicosis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909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7649"/>
            <a:ext cx="9173732" cy="57861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Pathology and pathogenesis: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/>
                </a:solidFill>
                <a:latin typeface="Garamond"/>
              </a:rPr>
              <a:t>Lung is firm and blacker than </a:t>
            </a:r>
            <a:r>
              <a:rPr lang="en-US" b="1" dirty="0">
                <a:latin typeface="Garamond"/>
              </a:rPr>
              <a:t>normal,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</a:rPr>
              <a:t> surface is coarse and nodular, </a:t>
            </a:r>
            <a:endParaRPr lang="en-US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</a:rPr>
              <a:t>Peri bronchial and hilar </a:t>
            </a:r>
            <a:r>
              <a:rPr lang="en-US" b="1" dirty="0">
                <a:solidFill>
                  <a:srgbClr val="FF0000"/>
                </a:solidFill>
                <a:latin typeface="Garamond"/>
              </a:rPr>
              <a:t>lymph nodes </a:t>
            </a:r>
            <a:r>
              <a:rPr lang="en-US" b="1" dirty="0">
                <a:latin typeface="Garamond"/>
              </a:rPr>
              <a:t>are </a:t>
            </a:r>
            <a:r>
              <a:rPr lang="en-US" b="1" dirty="0">
                <a:solidFill>
                  <a:schemeClr val="tx2"/>
                </a:solidFill>
                <a:latin typeface="Garamond"/>
              </a:rPr>
              <a:t>enlarged.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b="1" dirty="0">
                <a:latin typeface="Garamond"/>
              </a:rPr>
              <a:t>The </a:t>
            </a:r>
            <a:r>
              <a:rPr lang="en-US" b="1" u="sng" dirty="0" err="1">
                <a:solidFill>
                  <a:srgbClr val="FF0000"/>
                </a:solidFill>
                <a:latin typeface="Garamond"/>
              </a:rPr>
              <a:t>silicotic</a:t>
            </a:r>
            <a:r>
              <a:rPr lang="en-US" b="1" u="sng" dirty="0">
                <a:solidFill>
                  <a:srgbClr val="FF0000"/>
                </a:solidFill>
                <a:latin typeface="Garamond"/>
              </a:rPr>
              <a:t> nodule </a:t>
            </a:r>
            <a:r>
              <a:rPr lang="en-US" b="1" dirty="0">
                <a:latin typeface="Garamond"/>
              </a:rPr>
              <a:t>is the </a:t>
            </a:r>
            <a:r>
              <a:rPr lang="en-US" b="1" dirty="0">
                <a:solidFill>
                  <a:schemeClr val="tx2"/>
                </a:solidFill>
                <a:latin typeface="Garamond"/>
              </a:rPr>
              <a:t>pathologic hallmark of silicosis</a:t>
            </a:r>
            <a:r>
              <a:rPr lang="en-US" b="1" dirty="0">
                <a:latin typeface="Garamond"/>
              </a:rPr>
              <a:t>, </a:t>
            </a:r>
            <a:endParaRPr lang="en-US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</a:rPr>
              <a:t>Consists of central hyalinized zone composed of concentrically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b="1" dirty="0">
                <a:latin typeface="Garamond"/>
              </a:rPr>
              <a:t> arranged collagen fibers with few particles of crystalline </a:t>
            </a:r>
            <a:r>
              <a:rPr lang="en-US" b="1" dirty="0" err="1">
                <a:latin typeface="Garamond"/>
              </a:rPr>
              <a:t>silica.</a:t>
            </a:r>
            <a:r>
              <a:rPr lang="en-US" dirty="0" err="1">
                <a:ea typeface="+mn-lt"/>
                <a:cs typeface="+mn-lt"/>
              </a:rPr>
              <a:t>العقدة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السيليكية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هي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السمة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المرضية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للسحار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السيليسي</a:t>
            </a:r>
            <a:r>
              <a:rPr lang="en-US" dirty="0">
                <a:ea typeface="+mn-lt"/>
                <a:cs typeface="+mn-lt"/>
              </a:rPr>
              <a:t> ،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dirty="0" err="1">
                <a:ea typeface="+mn-lt"/>
                <a:cs typeface="+mn-lt"/>
              </a:rPr>
              <a:t>يتكون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منطقة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هيالين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مركزية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مكونة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مركز</a:t>
            </a:r>
            <a:endParaRPr lang="en-US" dirty="0" err="1"/>
          </a:p>
          <a:p>
            <a:pPr>
              <a:buFont typeface="Arial" pitchFamily="2" charset="2"/>
              <a:buChar char="•"/>
              <a:defRPr/>
            </a:pP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ألياف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الكولاجين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مرتبة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جزيئات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قليلة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السيليكا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البلورية</a:t>
            </a:r>
            <a:endParaRPr lang="en-US" dirty="0" err="1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b="1" dirty="0">
              <a:latin typeface="Garamond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b="1" dirty="0">
                <a:latin typeface="Garamond"/>
              </a:rPr>
              <a:t>Union of </a:t>
            </a:r>
            <a:r>
              <a:rPr lang="en-US" b="1" dirty="0" err="1">
                <a:latin typeface="Garamond"/>
              </a:rPr>
              <a:t>silicotic</a:t>
            </a:r>
            <a:r>
              <a:rPr lang="en-US" b="1" dirty="0">
                <a:latin typeface="Garamond"/>
              </a:rPr>
              <a:t> nodules form </a:t>
            </a:r>
            <a:r>
              <a:rPr lang="en-US" b="1" u="sng" dirty="0">
                <a:latin typeface="Garamond"/>
              </a:rPr>
              <a:t>PMF (</a:t>
            </a:r>
            <a:r>
              <a:rPr lang="en-US" b="1" dirty="0">
                <a:solidFill>
                  <a:schemeClr val="tx2"/>
                </a:solidFill>
                <a:latin typeface="Garamond"/>
              </a:rPr>
              <a:t>Progressive massive fibrosis</a:t>
            </a:r>
            <a:r>
              <a:rPr lang="en-US" b="1" u="sng" dirty="0">
                <a:latin typeface="Garamond"/>
              </a:rPr>
              <a:t>)lesion </a:t>
            </a:r>
            <a:r>
              <a:rPr lang="en-US" b="1" dirty="0">
                <a:latin typeface="Garamond"/>
              </a:rPr>
              <a:t>and their  </a:t>
            </a:r>
            <a:r>
              <a:rPr lang="en-US" b="1" dirty="0">
                <a:solidFill>
                  <a:schemeClr val="tx2"/>
                </a:solidFill>
                <a:latin typeface="Garamond"/>
              </a:rPr>
              <a:t>center cavitate </a:t>
            </a:r>
            <a:r>
              <a:rPr lang="en-US" b="1" dirty="0">
                <a:latin typeface="Garamond"/>
              </a:rPr>
              <a:t>either due to ischemic necrosis or T.B. </a:t>
            </a:r>
            <a:r>
              <a:rPr lang="en-US" b="1" dirty="0" err="1">
                <a:latin typeface="Garamond"/>
              </a:rPr>
              <a:t>infection.</a:t>
            </a:r>
            <a:r>
              <a:rPr lang="en-US" dirty="0" err="1">
                <a:ea typeface="+mn-lt"/>
                <a:cs typeface="+mn-lt"/>
              </a:rPr>
              <a:t>يتكون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اتحاد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العقيدات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السيليكية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من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آفة</a:t>
            </a:r>
            <a:r>
              <a:rPr lang="en-US" dirty="0">
                <a:ea typeface="+mn-lt"/>
                <a:cs typeface="+mn-lt"/>
              </a:rPr>
              <a:t> PMF (</a:t>
            </a:r>
            <a:r>
              <a:rPr lang="en-US" dirty="0" err="1">
                <a:ea typeface="+mn-lt"/>
                <a:cs typeface="+mn-lt"/>
              </a:rPr>
              <a:t>تليف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ضخم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مترقي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وتجويف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مركزها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إما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بسبب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النخر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الإقفاري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أو</a:t>
            </a:r>
            <a:r>
              <a:rPr lang="en-US" dirty="0">
                <a:ea typeface="+mn-lt"/>
                <a:cs typeface="+mn-lt"/>
              </a:rPr>
              <a:t> T.B. </a:t>
            </a:r>
            <a:r>
              <a:rPr lang="en-US" dirty="0" err="1">
                <a:ea typeface="+mn-lt"/>
                <a:cs typeface="+mn-lt"/>
              </a:rPr>
              <a:t>عدوى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Garamond"/>
              </a:rPr>
              <a:t>Diagnosis: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Garamond"/>
              </a:rPr>
              <a:t>History of silica exposure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Garamond"/>
              </a:rPr>
              <a:t>Chest radiographic abnormalities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Garamond"/>
              </a:rPr>
              <a:t>Pulmonary function tests show  obstructive lesion.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Garamond"/>
              </a:rPr>
              <a:t> Absence of other illnesses that mimic silicosis as </a:t>
            </a:r>
            <a:r>
              <a:rPr lang="en-US" b="1" dirty="0"/>
              <a:t>Miliary T.B, </a:t>
            </a:r>
            <a:r>
              <a:rPr lang="en-US" dirty="0">
                <a:latin typeface="Garamond"/>
              </a:rPr>
              <a:t>pulmonary fungal infection (D.D)</a:t>
            </a:r>
            <a:endParaRPr lang="ar-EG">
              <a:latin typeface="Garamond"/>
              <a:cs typeface="Arial"/>
            </a:endParaRPr>
          </a:p>
        </p:txBody>
      </p:sp>
      <p:pic>
        <p:nvPicPr>
          <p:cNvPr id="3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74" y="-33389"/>
            <a:ext cx="1800200" cy="17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95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02" y="1748909"/>
            <a:ext cx="914441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Simple silicosis is a risk for development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of complications</a:t>
            </a:r>
            <a:r>
              <a:rPr lang="en-US" u="sng" dirty="0"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            (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1)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Cardiorespiratory complications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Progressive massive fibrosis </a:t>
            </a:r>
            <a:r>
              <a:rPr lang="en-US" sz="2400" b="1" dirty="0">
                <a:latin typeface="Garamond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PMF)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About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three fold risk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pulmonary</a:t>
            </a:r>
            <a:r>
              <a:rPr lang="en-US" sz="2400" b="1" dirty="0">
                <a:latin typeface="Garamond" pitchFamily="18" charset="0"/>
              </a:rPr>
              <a:t> and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extra pulmonary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T.B.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Core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pulmonale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Rt. side heart failure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Basilar emphysema </a:t>
            </a:r>
            <a:r>
              <a:rPr lang="en-US" sz="2400" b="1" dirty="0">
                <a:latin typeface="Garamond" pitchFamily="18" charset="0"/>
              </a:rPr>
              <a:t>associated with P.M.F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increases</a:t>
            </a:r>
            <a:r>
              <a:rPr lang="en-US" sz="2400" b="1" dirty="0">
                <a:latin typeface="Garamond" pitchFamily="18" charset="0"/>
              </a:rPr>
              <a:t> the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 risk 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spontaneous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pneumothorax.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stiff lung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inability to expand </a:t>
            </a:r>
            <a:r>
              <a:rPr lang="en-US" sz="2400" b="1" dirty="0">
                <a:latin typeface="Garamond" pitchFamily="18" charset="0"/>
              </a:rPr>
              <a:t>well eventually lead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to Death </a:t>
            </a:r>
            <a:r>
              <a:rPr lang="en-US" sz="2400" b="1" dirty="0">
                <a:latin typeface="Garamond" pitchFamily="18" charset="0"/>
              </a:rPr>
              <a:t>due to progressive respiratory insufficiency</a:t>
            </a:r>
            <a:r>
              <a:rPr lang="en-US" sz="2800" dirty="0">
                <a:latin typeface="Garamond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(2)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Immune mediated complications: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Disseminated sclerosis (DS).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Scleroderma.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Rheumatoid arthritis and </a:t>
            </a:r>
            <a:r>
              <a:rPr lang="en-US" sz="2400" b="1" dirty="0" err="1">
                <a:latin typeface="Garamond" pitchFamily="18" charset="0"/>
              </a:rPr>
              <a:t>caplan's</a:t>
            </a:r>
            <a:r>
              <a:rPr lang="en-US" sz="2400" b="1" dirty="0">
                <a:latin typeface="Garamond" pitchFamily="18" charset="0"/>
              </a:rPr>
              <a:t> syndrome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ar-EG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0400" y="44624"/>
            <a:ext cx="9311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Lung function</a:t>
            </a:r>
            <a:r>
              <a:rPr lang="en-US" sz="2400" dirty="0">
                <a:latin typeface="Garamond" pitchFamily="18" charset="0"/>
              </a:rPr>
              <a:t>: </a:t>
            </a:r>
            <a:r>
              <a:rPr lang="en-US" sz="2400" b="1" dirty="0">
                <a:latin typeface="Garamond" pitchFamily="18" charset="0"/>
              </a:rPr>
              <a:t>In general when the radiographs show only small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 rounded opacities of low profusion of simple silicosis →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no significant impairment in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ventilatory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capacity </a:t>
            </a:r>
            <a:r>
              <a:rPr lang="en-US" sz="2400" b="1" dirty="0">
                <a:latin typeface="Garamond" pitchFamily="18" charset="0"/>
              </a:rPr>
              <a:t>is associated.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But later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latin typeface="Garamond" pitchFamily="18" charset="0"/>
              </a:rPr>
              <a:t>shows obstructive lung changes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Garamond" pitchFamily="18" charset="0"/>
              </a:rPr>
              <a:t>decreased </a:t>
            </a:r>
            <a:r>
              <a:rPr lang="en-US" sz="2200" b="1" dirty="0">
                <a:solidFill>
                  <a:srgbClr val="FFC000"/>
                </a:solidFill>
                <a:latin typeface="Garamond" pitchFamily="18" charset="0"/>
              </a:rPr>
              <a:t>FEV1 /FVC </a:t>
            </a:r>
            <a:r>
              <a:rPr lang="en-US" sz="2400" b="1" dirty="0">
                <a:solidFill>
                  <a:srgbClr val="FFC000"/>
                </a:solidFill>
                <a:latin typeface="Garamond" pitchFamily="18" charset="0"/>
              </a:rPr>
              <a:t>%)</a:t>
            </a:r>
            <a:endParaRPr lang="ar-EG" sz="2400" b="1" dirty="0">
              <a:solidFill>
                <a:srgbClr val="FFC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98" y="213867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(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3) Renal complication</a:t>
            </a:r>
            <a:r>
              <a:rPr lang="en-US" sz="2600" b="1" dirty="0">
                <a:latin typeface="Garamond" pitchFamily="18" charset="0"/>
              </a:rPr>
              <a:t> (a spectrum of nephropathy):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Glomerulonephritis or </a:t>
            </a:r>
            <a:r>
              <a:rPr lang="en-US" sz="2600" b="1" dirty="0" err="1">
                <a:latin typeface="Garamond" pitchFamily="18" charset="0"/>
              </a:rPr>
              <a:t>nephrotic</a:t>
            </a:r>
            <a:r>
              <a:rPr lang="en-US" sz="2600" b="1" dirty="0">
                <a:latin typeface="Garamond" pitchFamily="18" charset="0"/>
              </a:rPr>
              <a:t> syndrome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Tubular damage </a:t>
            </a:r>
            <a:r>
              <a:rPr lang="en-US" sz="2600" dirty="0">
                <a:latin typeface="Garamond" pitchFamily="18" charset="0"/>
              </a:rPr>
              <a:t>→ ++ low molecular weight proteinuria</a:t>
            </a:r>
          </a:p>
          <a:p>
            <a:pPr>
              <a:defRPr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     (4) Cancer:</a:t>
            </a:r>
            <a:r>
              <a:rPr lang="en-US" sz="2600" b="1" dirty="0">
                <a:latin typeface="Garamond" pitchFamily="18" charset="0"/>
              </a:rPr>
              <a:t> by crystalline silica exposure.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698" y="2132856"/>
            <a:ext cx="86409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 II ) Accelerated silicosis</a:t>
            </a:r>
          </a:p>
          <a:p>
            <a:r>
              <a:rPr lang="en-US" sz="2600" dirty="0">
                <a:latin typeface="Garamond" pitchFamily="18" charset="0"/>
              </a:rPr>
              <a:t>Results from exposure </a:t>
            </a:r>
            <a:r>
              <a:rPr lang="en-US" sz="2600" b="1" dirty="0">
                <a:latin typeface="Garamond" pitchFamily="18" charset="0"/>
              </a:rPr>
              <a:t>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higher concentration </a:t>
            </a:r>
            <a:r>
              <a:rPr lang="en-US" sz="2600" b="1" dirty="0">
                <a:latin typeface="Garamond" pitchFamily="18" charset="0"/>
              </a:rPr>
              <a:t>of silica </a:t>
            </a:r>
            <a:r>
              <a:rPr lang="en-US" sz="2600" dirty="0">
                <a:latin typeface="Garamond" pitchFamily="18" charset="0"/>
              </a:rPr>
              <a:t>over a period 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5-10 years.</a:t>
            </a:r>
          </a:p>
          <a:p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Due to a high exposure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fine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high silica content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clinical autoimmune connective tissue diseases are</a:t>
            </a: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frequently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associated.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</a:rPr>
              <a:t>- </a:t>
            </a:r>
            <a:r>
              <a:rPr lang="en-US" sz="2600" b="1" dirty="0">
                <a:latin typeface="Garamond" pitchFamily="18" charset="0"/>
              </a:rPr>
              <a:t>Scleroderma   - Rheumatoid arthritis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- Lupus </a:t>
            </a:r>
            <a:r>
              <a:rPr lang="en-US" sz="2600" b="1" dirty="0" err="1">
                <a:latin typeface="Garamond" pitchFamily="18" charset="0"/>
              </a:rPr>
              <a:t>erythmatosis</a:t>
            </a:r>
            <a:r>
              <a:rPr lang="en-US" sz="2600" b="1" dirty="0">
                <a:latin typeface="Garamond" pitchFamily="18" charset="0"/>
              </a:rPr>
              <a:t> (LE)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latin typeface="Garamond" pitchFamily="18" charset="0"/>
              </a:rPr>
              <a:t>Condition is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progressive even </a:t>
            </a:r>
            <a:r>
              <a:rPr lang="en-US" sz="2600" b="1" dirty="0">
                <a:latin typeface="Garamond" pitchFamily="18" charset="0"/>
              </a:rPr>
              <a:t>if worker is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removed from </a:t>
            </a:r>
            <a:r>
              <a:rPr lang="en-US" sz="2600" b="1" dirty="0">
                <a:latin typeface="Garamond" pitchFamily="18" charset="0"/>
              </a:rPr>
              <a:t>exposure</a:t>
            </a:r>
            <a:endParaRPr lang="en-MY" sz="2600" dirty="0"/>
          </a:p>
        </p:txBody>
      </p:sp>
      <p:pic>
        <p:nvPicPr>
          <p:cNvPr id="4" name="Picture 3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23068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732" y="620688"/>
            <a:ext cx="9109039" cy="3231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(III ) Acute silicosis =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Silicoproteinosis</a:t>
            </a:r>
            <a:endParaRPr lang="en-US" sz="24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Results from </a:t>
            </a:r>
            <a:r>
              <a:rPr lang="en-US" sz="1600" b="1" dirty="0">
                <a:solidFill>
                  <a:srgbClr val="FF0000"/>
                </a:solidFill>
              </a:rPr>
              <a:t>over whelming excessive concentrations </a:t>
            </a:r>
            <a:r>
              <a:rPr lang="en-US" sz="1600" b="1" dirty="0"/>
              <a:t>,</a:t>
            </a:r>
            <a:r>
              <a:rPr lang="en-MY" sz="1600" dirty="0">
                <a:cs typeface="Times New Roman"/>
              </a:rPr>
              <a:t> </a:t>
            </a:r>
            <a:r>
              <a:rPr lang="en-MY" sz="1600" b="1" dirty="0">
                <a:solidFill>
                  <a:srgbClr val="FF0000"/>
                </a:solidFill>
                <a:cs typeface="Times New Roman"/>
              </a:rPr>
              <a:t>very heavy </a:t>
            </a:r>
            <a:r>
              <a:rPr lang="en-MY" sz="1600" b="1" dirty="0">
                <a:solidFill>
                  <a:srgbClr val="0070C0"/>
                </a:solidFill>
                <a:cs typeface="Times New Roman"/>
              </a:rPr>
              <a:t>exposure </a:t>
            </a:r>
            <a:r>
              <a:rPr lang="en-MY" sz="1600" dirty="0">
                <a:cs typeface="Times New Roman"/>
              </a:rPr>
              <a:t>to </a:t>
            </a:r>
            <a:r>
              <a:rPr lang="en-MY" sz="1600" b="1" dirty="0">
                <a:solidFill>
                  <a:srgbClr val="FF0000"/>
                </a:solidFill>
                <a:cs typeface="Times New Roman"/>
              </a:rPr>
              <a:t>fine dust </a:t>
            </a:r>
            <a:r>
              <a:rPr lang="en-MY" sz="1600" b="1" dirty="0">
                <a:solidFill>
                  <a:schemeClr val="tx2"/>
                </a:solidFill>
                <a:cs typeface="Times New Roman"/>
              </a:rPr>
              <a:t>for </a:t>
            </a:r>
            <a:r>
              <a:rPr lang="en-MY" sz="1600" b="1" dirty="0" err="1">
                <a:solidFill>
                  <a:schemeClr val="tx2"/>
                </a:solidFill>
                <a:cs typeface="Times New Roman"/>
              </a:rPr>
              <a:t>months</a:t>
            </a:r>
            <a:r>
              <a:rPr lang="en-MY" sz="1600" dirty="0" err="1">
                <a:cs typeface="Times New Roman"/>
              </a:rPr>
              <a:t>,</a:t>
            </a:r>
            <a:r>
              <a:rPr lang="en-MY" sz="1600" dirty="0" err="1">
                <a:ea typeface="+mn-lt"/>
                <a:cs typeface="+mn-lt"/>
              </a:rPr>
              <a:t>ينتج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عن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إنحناء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التركيزات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المفرطة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والتعرض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الشديد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للغبار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الناعم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لأشهر</a:t>
            </a:r>
            <a:endParaRPr lang="en-US" sz="1600" b="1" dirty="0" err="1"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1600" dirty="0">
                <a:cs typeface="Times New Roman"/>
              </a:rPr>
              <a:t> shows </a:t>
            </a:r>
            <a:r>
              <a:rPr lang="en-MY" sz="1600" b="1" dirty="0">
                <a:solidFill>
                  <a:srgbClr val="FF0000"/>
                </a:solidFill>
                <a:cs typeface="Times New Roman"/>
              </a:rPr>
              <a:t>symptoms </a:t>
            </a:r>
            <a:r>
              <a:rPr lang="en-MY" sz="1600" b="1" dirty="0">
                <a:cs typeface="Times New Roman"/>
              </a:rPr>
              <a:t>within</a:t>
            </a:r>
            <a:r>
              <a:rPr lang="en-MY" sz="1600" b="1" dirty="0">
                <a:solidFill>
                  <a:srgbClr val="FF0000"/>
                </a:solidFill>
                <a:cs typeface="Times New Roman"/>
              </a:rPr>
              <a:t> weeks to months </a:t>
            </a:r>
            <a:r>
              <a:rPr lang="en-MY" sz="1600" b="1" dirty="0">
                <a:cs typeface="Times New Roman"/>
              </a:rPr>
              <a:t>o</a:t>
            </a:r>
            <a:r>
              <a:rPr lang="en-MY" sz="1600" dirty="0">
                <a:cs typeface="Times New Roman"/>
              </a:rPr>
              <a:t>f exposure</a:t>
            </a:r>
            <a:endParaRPr lang="en-MY" sz="1600"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/>
              <a:t> </a:t>
            </a:r>
            <a:r>
              <a:rPr lang="en-US" sz="1600" b="1" dirty="0">
                <a:solidFill>
                  <a:srgbClr val="FF0000"/>
                </a:solidFill>
              </a:rPr>
              <a:t>80% </a:t>
            </a:r>
            <a:r>
              <a:rPr lang="en-US" sz="1600" b="1" dirty="0"/>
              <a:t>of cases occur as little as </a:t>
            </a:r>
            <a:r>
              <a:rPr lang="en-US" sz="1600" b="1" dirty="0">
                <a:solidFill>
                  <a:srgbClr val="FF0000"/>
                </a:solidFill>
              </a:rPr>
              <a:t>few years or even 1 year 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/>
              <a:t>and </a:t>
            </a:r>
            <a:r>
              <a:rPr lang="en-US" sz="1600" b="1" dirty="0">
                <a:solidFill>
                  <a:srgbClr val="FF0000"/>
                </a:solidFill>
              </a:rPr>
              <a:t>end in death </a:t>
            </a:r>
            <a:r>
              <a:rPr lang="en-US" sz="1600" b="1" dirty="0"/>
              <a:t>within </a:t>
            </a:r>
            <a:r>
              <a:rPr lang="en-US" sz="1600" b="1" dirty="0">
                <a:solidFill>
                  <a:srgbClr val="FF0000"/>
                </a:solidFill>
              </a:rPr>
              <a:t>several years </a:t>
            </a:r>
            <a:r>
              <a:rPr lang="en-US" sz="1600" b="1" dirty="0"/>
              <a:t>due to  respiratory failure. </a:t>
            </a:r>
            <a:endParaRPr lang="en-US" sz="1600" b="1" dirty="0"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Fever , weight loss ,cough and dyspnea</a:t>
            </a:r>
            <a:r>
              <a:rPr lang="en-US" sz="1600" b="1" dirty="0"/>
              <a:t>.</a:t>
            </a:r>
            <a:endParaRPr lang="en-US" sz="1600" b="1" dirty="0"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It occurs more frequent in industrial </a:t>
            </a:r>
            <a:r>
              <a:rPr lang="en-US" sz="1600" b="1" dirty="0"/>
              <a:t>activities </a:t>
            </a:r>
            <a:endParaRPr lang="en-US" sz="1600" b="1" dirty="0"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/>
              <a:t>where silica is </a:t>
            </a:r>
            <a:r>
              <a:rPr lang="en-US" sz="1600" b="1" dirty="0">
                <a:solidFill>
                  <a:srgbClr val="FF0000"/>
                </a:solidFill>
              </a:rPr>
              <a:t>fractures or crushed </a:t>
            </a:r>
            <a:r>
              <a:rPr lang="en-US" sz="1600" b="1" dirty="0"/>
              <a:t>such as in sand blasting or rock drilling.</a:t>
            </a:r>
            <a:endParaRPr lang="en-US" sz="1600" b="1" dirty="0"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/>
              <a:t>Crushed silica thus cause oxidant lung injury, are more </a:t>
            </a:r>
            <a:r>
              <a:rPr lang="en-US" sz="1600" b="1" dirty="0">
                <a:solidFill>
                  <a:srgbClr val="FF0000"/>
                </a:solidFill>
              </a:rPr>
              <a:t>cytotoxic</a:t>
            </a:r>
            <a:r>
              <a:rPr lang="en-US" sz="1600" b="1" dirty="0"/>
              <a:t>, produce more </a:t>
            </a:r>
            <a:r>
              <a:rPr lang="en-US" sz="1600" b="1" dirty="0">
                <a:solidFill>
                  <a:srgbClr val="FF0000"/>
                </a:solidFill>
              </a:rPr>
              <a:t>lipid peroxidation </a:t>
            </a:r>
            <a:r>
              <a:rPr lang="en-US" sz="1600" b="1" dirty="0"/>
              <a:t>and induce </a:t>
            </a:r>
            <a:endParaRPr lang="en-US" sz="1600" b="1" dirty="0">
              <a:cs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600" b="1" dirty="0"/>
              <a:t> more superoxide H2O2 than stored silica</a:t>
            </a:r>
            <a:r>
              <a:rPr lang="en-US" sz="1600" dirty="0">
                <a:latin typeface="Garamond"/>
              </a:rPr>
              <a:t>.</a:t>
            </a:r>
            <a:endParaRPr lang="ar-EG" sz="1600" dirty="0">
              <a:latin typeface="Garamond"/>
            </a:endParaRPr>
          </a:p>
        </p:txBody>
      </p:sp>
      <p:pic>
        <p:nvPicPr>
          <p:cNvPr id="4" name="Picture 31" descr="https://i.etsystatic.com/6791412/d/il/eded0d/546839201/il_340x270.546839201_7ama.jpg?version=0">
            <a:hlinkClick r:id="rId2" tooltip="White Chalk Pencil for chalkboards - White Chalk Alternative- Artist supplies - Wedding Chalkboard- Kitchen Chalkbo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0"/>
            <a:ext cx="160526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" y="116632"/>
            <a:ext cx="89633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Clinical features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Chronic </a:t>
            </a:r>
            <a:r>
              <a:rPr lang="en-MY" sz="26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irritant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cough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(shortness of breath) that worsens with exertion.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Fatigue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Loss of appetite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Chest pains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With more advanced disease,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impairment of total lung capacity (TLC) </a:t>
            </a:r>
            <a:r>
              <a:rPr lang="en-MY" sz="20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commonly present</a:t>
            </a:r>
            <a:endParaRPr lang="en-MY" sz="2000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Acute silicosis patients may also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have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fever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experience rapid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unintended weight loss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Chest X-ray of the shows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"snow-storm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appearance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On histopathology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hallmark of silicosis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the </a:t>
            </a:r>
            <a:r>
              <a:rPr lang="en-MY" sz="26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silicotic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nodule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Chest radiography showing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Eggshell calcification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Polarized light microscopy showing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Crystals of silica</a:t>
            </a:r>
          </a:p>
        </p:txBody>
      </p:sp>
      <p:pic>
        <p:nvPicPr>
          <p:cNvPr id="3" name="Picture 25" descr="https://i.etsystatic.com/13225676/d/il/ec60c4/1000472056/il_340x270.1000472056_324q.jpg?version=0">
            <a:hlinkClick r:id="rId2" tooltip="GRADE A FINE White Slate Pencils 250 Grams approximately Chalk Pencils Natural Slate Stone Set Of 50 Penc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0" y="1628800"/>
            <a:ext cx="18184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5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08" y="391030"/>
            <a:ext cx="9252520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/>
                <a:cs typeface="Times New Roman"/>
              </a:rPr>
              <a:t>        Silico tuberculosis: 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/>
                <a:cs typeface="Times New Roman"/>
              </a:rPr>
              <a:t>Silicosis is progressive and what is more important is that </a:t>
            </a:r>
            <a:r>
              <a:rPr lang="en-MY" sz="2600" b="1" dirty="0" err="1">
                <a:latin typeface="Garamond"/>
                <a:cs typeface="Times New Roman"/>
              </a:rPr>
              <a:t>silicotics</a:t>
            </a:r>
            <a:r>
              <a:rPr lang="en-MY" sz="2600" b="1" dirty="0">
                <a:latin typeface="Garamond"/>
                <a:cs typeface="Times New Roman"/>
              </a:rPr>
              <a:t> are </a:t>
            </a:r>
            <a:r>
              <a:rPr lang="en-MY" sz="2600" b="1" dirty="0">
                <a:solidFill>
                  <a:schemeClr val="tx2"/>
                </a:solidFill>
                <a:latin typeface="Garamond"/>
                <a:cs typeface="Times New Roman"/>
              </a:rPr>
              <a:t>prone to pulmonary tuberculosis</a:t>
            </a:r>
            <a:r>
              <a:rPr lang="en-MY" sz="2600" b="1" dirty="0">
                <a:latin typeface="Garamond"/>
                <a:cs typeface="Times New Roman"/>
              </a:rPr>
              <a:t>, a condition called </a:t>
            </a:r>
            <a:r>
              <a:rPr lang="en-MY" sz="2600" b="1" dirty="0">
                <a:solidFill>
                  <a:srgbClr val="FF0000"/>
                </a:solidFill>
                <a:latin typeface="Garamond"/>
                <a:cs typeface="Times New Roman"/>
              </a:rPr>
              <a:t>"silico-tuberculosis. </a:t>
            </a:r>
            <a:r>
              <a:rPr lang="en-MY" sz="2600" dirty="0" err="1">
                <a:ea typeface="+mn-lt"/>
                <a:cs typeface="+mn-lt"/>
              </a:rPr>
              <a:t>يعتبر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السُحار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السيليسي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تقدميًا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والأهم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من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ذلك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أن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المواد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السليكونية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معرضة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للإصابة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بالسل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الرئوي</a:t>
            </a:r>
            <a:r>
              <a:rPr lang="en-MY" sz="2600" dirty="0">
                <a:ea typeface="+mn-lt"/>
                <a:cs typeface="+mn-lt"/>
              </a:rPr>
              <a:t> ، </a:t>
            </a:r>
            <a:r>
              <a:rPr lang="en-MY" sz="2600" dirty="0" err="1">
                <a:ea typeface="+mn-lt"/>
                <a:cs typeface="+mn-lt"/>
              </a:rPr>
              <a:t>وهي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حالة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تسمى</a:t>
            </a:r>
            <a:r>
              <a:rPr lang="en-MY" sz="2600" dirty="0">
                <a:ea typeface="+mn-lt"/>
                <a:cs typeface="+mn-lt"/>
              </a:rPr>
              <a:t> "</a:t>
            </a:r>
            <a:r>
              <a:rPr lang="en-MY" sz="2600" dirty="0" err="1">
                <a:ea typeface="+mn-lt"/>
                <a:cs typeface="+mn-lt"/>
              </a:rPr>
              <a:t>السل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2600" dirty="0" err="1">
                <a:ea typeface="+mn-lt"/>
                <a:cs typeface="+mn-lt"/>
              </a:rPr>
              <a:t>السيليكو</a:t>
            </a:r>
            <a:r>
              <a:rPr lang="en-MY" sz="2600" dirty="0">
                <a:ea typeface="+mn-lt"/>
                <a:cs typeface="+mn-lt"/>
              </a:rPr>
              <a:t>"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Pulmonary tuberculosis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occurs in about 25%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patients with acute or classic silicosis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600" dirty="0" err="1">
                <a:latin typeface="Garamond" pitchFamily="18" charset="0"/>
                <a:cs typeface="Times New Roman" pitchFamily="18" charset="0"/>
              </a:rPr>
              <a:t>silicotuberculotics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sputum rarely shows tubercle bacilli</a:t>
            </a:r>
            <a:endParaRPr lang="en-MY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152128" cy="13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ttps://i.etsystatic.com/13225676/d/il/c09fff/1727428923/il_340x270.1727428923_23az.jpg?version=0">
            <a:hlinkClick r:id="rId4" tooltip="Rawsimple Brand Slate Pencils Big 12 Pencil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92" y="4867460"/>
            <a:ext cx="1139900" cy="10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7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9035" y="44624"/>
            <a:ext cx="345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TREATMENT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-35318" y="332130"/>
            <a:ext cx="9073009" cy="5139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There is no specific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effective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treatment for the silicosis,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Fibrotic changes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have already taken place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cannot be reversed.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 is no known method of intervention to prevent the condition's progression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only way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silicosis can be controlled is by</a:t>
            </a:r>
          </a:p>
          <a:p>
            <a:r>
              <a:rPr lang="en-MY" sz="2400" b="1" dirty="0">
                <a:solidFill>
                  <a:srgbClr val="7030A0"/>
                </a:solidFill>
                <a:latin typeface="Garamond"/>
                <a:cs typeface="Times New Roman"/>
              </a:rPr>
              <a:t>    </a:t>
            </a:r>
            <a:r>
              <a:rPr lang="en-MY" sz="2400" b="1" dirty="0">
                <a:solidFill>
                  <a:srgbClr val="FF0000"/>
                </a:solidFill>
                <a:latin typeface="Garamond"/>
                <a:cs typeface="Times New Roman"/>
              </a:rPr>
              <a:t> (</a:t>
            </a:r>
            <a:r>
              <a:rPr lang="en-MY" sz="1600" b="1" dirty="0">
                <a:solidFill>
                  <a:srgbClr val="FF0000"/>
                </a:solidFill>
                <a:latin typeface="Garamond"/>
                <a:cs typeface="Times New Roman"/>
              </a:rPr>
              <a:t>a) rigorous dust control measures</a:t>
            </a:r>
            <a:r>
              <a:rPr lang="en-MY" sz="1600" b="1" dirty="0">
                <a:solidFill>
                  <a:srgbClr val="7030A0"/>
                </a:solidFill>
                <a:latin typeface="Garamond"/>
                <a:cs typeface="Times New Roman"/>
              </a:rPr>
              <a:t>, e.g</a:t>
            </a:r>
            <a:r>
              <a:rPr lang="en-MY" sz="1600" b="1" dirty="0">
                <a:latin typeface="Garamond"/>
                <a:cs typeface="Times New Roman"/>
              </a:rPr>
              <a:t>.,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MY" sz="1600" b="1" dirty="0">
                <a:latin typeface="Garamond"/>
                <a:cs typeface="Times New Roman"/>
              </a:rPr>
              <a:t>     substitution, complete enclosure, isolation, </a:t>
            </a:r>
            <a:r>
              <a:rPr lang="en-MY" sz="1600" b="1" dirty="0" err="1">
                <a:latin typeface="Garamond"/>
                <a:cs typeface="Times New Roman"/>
              </a:rPr>
              <a:t>hydroblasting</a:t>
            </a:r>
            <a:r>
              <a:rPr lang="en-MY" sz="1600" b="1" dirty="0">
                <a:latin typeface="Garamond"/>
                <a:cs typeface="Times New Roman"/>
              </a:rPr>
              <a:t>, good  house-keeping,  </a:t>
            </a:r>
            <a:r>
              <a:rPr lang="en-MY" sz="1600" b="1" dirty="0" err="1">
                <a:latin typeface="Garamond"/>
                <a:cs typeface="Times New Roman"/>
              </a:rPr>
              <a:t>perssureprotectivemeasure</a:t>
            </a:r>
            <a:r>
              <a:rPr lang="en-MY" sz="1600" b="1" dirty="0">
                <a:latin typeface="Garamond"/>
                <a:cs typeface="Times New Roman"/>
              </a:rPr>
              <a:t> </a:t>
            </a:r>
            <a:r>
              <a:rPr lang="en-MY" sz="1600" dirty="0" err="1">
                <a:ea typeface="+mn-lt"/>
                <a:cs typeface="+mn-lt"/>
              </a:rPr>
              <a:t>يعتبر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السُحار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السيليسي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تقدميًا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والأهم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ذلك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المواد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السليكونية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معرضة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للإصابة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بالسل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الرئوي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وهي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حالة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تسمى</a:t>
            </a:r>
            <a:r>
              <a:rPr lang="en-MY" sz="1600" dirty="0">
                <a:ea typeface="+mn-lt"/>
                <a:cs typeface="+mn-lt"/>
              </a:rPr>
              <a:t> "</a:t>
            </a:r>
            <a:r>
              <a:rPr lang="en-MY" sz="1600" dirty="0" err="1">
                <a:ea typeface="+mn-lt"/>
                <a:cs typeface="+mn-lt"/>
              </a:rPr>
              <a:t>السل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السيليكو</a:t>
            </a:r>
            <a:r>
              <a:rPr lang="en-MY" sz="1600" dirty="0">
                <a:ea typeface="+mn-lt"/>
                <a:cs typeface="+mn-lt"/>
              </a:rPr>
              <a:t>"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1600" b="1" dirty="0">
                <a:solidFill>
                  <a:srgbClr val="FF0000"/>
                </a:solidFill>
                <a:latin typeface="Garamond"/>
                <a:cs typeface="Times New Roman"/>
              </a:rPr>
              <a:t>       (b) regular physical examination of workers </a:t>
            </a:r>
            <a:endParaRPr lang="en-MY" sz="16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1600" b="1" dirty="0">
                <a:latin typeface="Garamond"/>
                <a:cs typeface="Times New Roman"/>
              </a:rPr>
              <a:t>Silica exposure has to </a:t>
            </a:r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be stopped </a:t>
            </a:r>
            <a:r>
              <a:rPr lang="en-MY" sz="1600" b="1" dirty="0">
                <a:latin typeface="Garamond"/>
                <a:cs typeface="Times New Roman"/>
              </a:rPr>
              <a:t>to prevent further damage to the lungs,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Smokers</a:t>
            </a:r>
            <a:r>
              <a:rPr lang="en-MY" sz="1600" dirty="0">
                <a:latin typeface="Garamond"/>
                <a:cs typeface="Times New Roman"/>
              </a:rPr>
              <a:t> should quit smoking. </a:t>
            </a:r>
            <a:endParaRPr lang="en-MY" sz="16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TB  positive </a:t>
            </a:r>
            <a:r>
              <a:rPr lang="en-MY" sz="1600" b="1" dirty="0">
                <a:latin typeface="Garamond"/>
                <a:cs typeface="Times New Roman"/>
              </a:rPr>
              <a:t>patients need to be put on anti-TB 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1600" b="1" dirty="0">
                <a:latin typeface="Garamond"/>
                <a:cs typeface="Times New Roman"/>
              </a:rPr>
              <a:t>The course of progression often extends over decades even after cessation of exposure.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        Prevention remains the most effective therapeutic </a:t>
            </a:r>
            <a:r>
              <a:rPr lang="en-MY" sz="1600" b="1" dirty="0" err="1">
                <a:solidFill>
                  <a:schemeClr val="tx2"/>
                </a:solidFill>
                <a:latin typeface="Garamond"/>
                <a:cs typeface="Times New Roman"/>
              </a:rPr>
              <a:t>approac</a:t>
            </a:r>
            <a:endParaRPr lang="en-US" sz="1600" b="1">
              <a:solidFill>
                <a:schemeClr val="tx2"/>
              </a:solidFill>
              <a:latin typeface="Garamond"/>
              <a:cs typeface="Times New Roman"/>
            </a:endParaRPr>
          </a:p>
          <a:p>
            <a:endParaRPr lang="en-MY" sz="1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</a:p>
          <a:p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Definitions </a:t>
            </a:r>
          </a:p>
          <a:p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Pathogenesis </a:t>
            </a:r>
          </a:p>
          <a:p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Types </a:t>
            </a: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diseas</a:t>
            </a:r>
            <a:r>
              <a:rPr lang="en-MY" sz="2800" b="1" dirty="0">
                <a:solidFill>
                  <a:srgbClr val="00B050"/>
                </a:solidFill>
              </a:rPr>
              <a:t>es </a:t>
            </a:r>
          </a:p>
          <a:p>
            <a:pPr algn="ctr"/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Silicosis </a:t>
            </a:r>
          </a:p>
          <a:p>
            <a:pPr algn="ctr"/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  <a:p>
            <a:pPr algn="ctr"/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/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4009" y="332656"/>
            <a:ext cx="4873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1845" y="5517232"/>
            <a:ext cx="528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May, 11, 2022 </a:t>
            </a:r>
            <a:endParaRPr lang="en-MY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Definitions </a:t>
            </a: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Pathogenesis </a:t>
            </a: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Types </a:t>
            </a:r>
          </a:p>
          <a:p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Individual diseas</a:t>
            </a:r>
            <a:r>
              <a:rPr lang="en-MY" sz="2200" b="1" dirty="0">
                <a:solidFill>
                  <a:srgbClr val="00B050"/>
                </a:solidFill>
              </a:rPr>
              <a:t>es </a:t>
            </a:r>
          </a:p>
          <a:p>
            <a:pPr algn="ctr"/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Silicosis </a:t>
            </a:r>
          </a:p>
          <a:p>
            <a:pPr algn="ctr"/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  <a:p>
            <a:pPr algn="ctr"/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/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59" y="332656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20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15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6632"/>
            <a:ext cx="80885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037" y="491590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/>
              <a:t>Asbestos fibers</a:t>
            </a:r>
            <a:endParaRPr lang="en-MY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5" y="5085184"/>
            <a:ext cx="158417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5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-273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pic>
        <p:nvPicPr>
          <p:cNvPr id="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0"/>
            <a:ext cx="1511660" cy="11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1992"/>
            <a:ext cx="9144000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Asbestos</a:t>
            </a:r>
          </a:p>
          <a:p>
            <a:r>
              <a:rPr lang="en-MY"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   </a:t>
            </a:r>
            <a:r>
              <a:rPr lang="en-MY" sz="2300" dirty="0">
                <a:latin typeface="Times New Roman"/>
                <a:cs typeface="Times New Roman"/>
              </a:rPr>
              <a:t> </a:t>
            </a:r>
            <a:r>
              <a:rPr lang="en-MY" sz="2400" dirty="0">
                <a:latin typeface="Times New Roman"/>
                <a:cs typeface="Times New Roman"/>
              </a:rPr>
              <a:t>i</a:t>
            </a:r>
            <a:r>
              <a:rPr lang="en-MY" sz="1600" dirty="0">
                <a:latin typeface="Times New Roman"/>
                <a:cs typeface="Times New Roman"/>
              </a:rPr>
              <a:t>s the </a:t>
            </a:r>
            <a:r>
              <a:rPr lang="en-MY" sz="1600" dirty="0">
                <a:solidFill>
                  <a:schemeClr val="tx2"/>
                </a:solidFill>
                <a:latin typeface="Times New Roman"/>
                <a:cs typeface="Times New Roman"/>
              </a:rPr>
              <a:t>commercial name </a:t>
            </a:r>
            <a:r>
              <a:rPr lang="en-MY" sz="1600" b="1" dirty="0">
                <a:latin typeface="Times New Roman"/>
                <a:cs typeface="Times New Roman"/>
              </a:rPr>
              <a:t>given to certain types of fibrous materials</a:t>
            </a:r>
            <a:r>
              <a:rPr lang="en-MY" sz="1600" dirty="0">
                <a:solidFill>
                  <a:srgbClr val="7030A0"/>
                </a:solidFill>
                <a:latin typeface="Times New Roman"/>
                <a:cs typeface="Times New Roman"/>
              </a:rPr>
              <a:t>. </a:t>
            </a:r>
            <a:r>
              <a:rPr lang="en-MY" sz="1600" dirty="0" err="1">
                <a:ea typeface="+mn-lt"/>
                <a:cs typeface="+mn-lt"/>
              </a:rPr>
              <a:t>هو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الاسم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التجاري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الذي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يطلق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على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أنواع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معينة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المواد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الليفية</a:t>
            </a:r>
            <a:endParaRPr lang="en-MY" sz="16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1600" dirty="0">
                <a:latin typeface="Times New Roman"/>
                <a:cs typeface="Times New Roman"/>
              </a:rPr>
              <a:t>     They are </a:t>
            </a:r>
            <a:r>
              <a:rPr lang="en-MY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silicates of varying composition; </a:t>
            </a:r>
            <a:endParaRPr lang="en-MY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   the silica is combined with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such bases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iron, calcium,     sodium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MY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Formed of fibrous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 silicate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q"/>
              <a:defRPr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thermal ,noise , water and chemical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flexible and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high tensile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strength</a:t>
            </a:r>
            <a:endParaRPr lang="en-MY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71" y="5253007"/>
            <a:ext cx="9050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Asbestos fibres are usually from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to 500 μ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in length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 to 50 μ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in diameter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MY" sz="2200" dirty="0"/>
          </a:p>
        </p:txBody>
      </p:sp>
      <p:sp>
        <p:nvSpPr>
          <p:cNvPr id="8" name="Rectangle 7"/>
          <p:cNvSpPr/>
          <p:nvPr/>
        </p:nvSpPr>
        <p:spPr>
          <a:xfrm>
            <a:off x="233771" y="735886"/>
            <a:ext cx="9109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is diffuse interstitial pulmonary fibrosis that</a:t>
            </a:r>
          </a:p>
          <a:p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 occurs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secondary to the inhalation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of asbestos fibbers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22</a:t>
            </a:fld>
            <a:endParaRPr lang="en-MY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728192" cy="17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75973" y="476418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/>
              <a:t>Asbestos fibers</a:t>
            </a: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296656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27392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Uses: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Due to its physical properties</a:t>
            </a:r>
            <a:r>
              <a:rPr lang="en-US" sz="1600" dirty="0">
                <a:latin typeface="Garamond"/>
                <a:cs typeface="Times New Roman"/>
              </a:rPr>
              <a:t>, it is used in manufacture of </a:t>
            </a:r>
            <a:endParaRPr lang="en-US" sz="1600" dirty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fire proof textile, </a:t>
            </a:r>
            <a:r>
              <a:rPr lang="en-US" sz="1600" dirty="0" err="1">
                <a:ea typeface="+mn-lt"/>
                <a:cs typeface="+mn-lt"/>
              </a:rPr>
              <a:t>نسيج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مقاوم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للحريق</a:t>
            </a:r>
            <a:endParaRPr lang="en-US" sz="1600" b="1" dirty="0" err="1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wire </a:t>
            </a:r>
            <a:r>
              <a:rPr lang="en-US" sz="1600" b="1" dirty="0" err="1">
                <a:solidFill>
                  <a:schemeClr val="tx2"/>
                </a:solidFill>
                <a:latin typeface="Garamond"/>
                <a:cs typeface="Times New Roman"/>
              </a:rPr>
              <a:t>insulation,</a:t>
            </a:r>
            <a:r>
              <a:rPr lang="en-US" sz="1600" dirty="0" err="1">
                <a:ea typeface="+mn-lt"/>
                <a:cs typeface="+mn-lt"/>
              </a:rPr>
              <a:t>عزل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الأسلاك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 friction materials (break lining)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,</a:t>
            </a:r>
            <a:r>
              <a:rPr lang="en-US" sz="1600" dirty="0" err="1">
                <a:ea typeface="+mn-lt"/>
                <a:cs typeface="+mn-lt"/>
              </a:rPr>
              <a:t>مواد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الاحتكاك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بطانة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الفرامل</a:t>
            </a:r>
            <a:endParaRPr lang="en-US" sz="1600" dirty="0">
              <a:ea typeface="+mn-lt"/>
              <a:cs typeface="+mn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 roofing and floor products, </a:t>
            </a:r>
            <a:endParaRPr lang="en-US" sz="1600" b="1" dirty="0">
              <a:solidFill>
                <a:schemeClr val="tx2"/>
              </a:solidFill>
              <a:latin typeface="Garamond" pitchFamily="18" charset="0"/>
              <a:ea typeface="+mn-lt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dirty="0" err="1">
                <a:ea typeface="+mn-lt"/>
                <a:cs typeface="+mn-lt"/>
              </a:rPr>
              <a:t>ومنتجات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الأسقف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والأرضيات</a:t>
            </a:r>
            <a:endParaRPr lang="en-US" sz="1600" b="1" dirty="0" err="1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ship construction and </a:t>
            </a:r>
            <a:r>
              <a:rPr lang="en-US" sz="1600" b="1" dirty="0" err="1">
                <a:solidFill>
                  <a:schemeClr val="tx2"/>
                </a:solidFill>
                <a:latin typeface="Garamond"/>
                <a:cs typeface="Times New Roman"/>
              </a:rPr>
              <a:t>بناء</a:t>
            </a:r>
            <a:r>
              <a:rPr lang="en-US" sz="1600" b="1" dirty="0">
                <a:solidFill>
                  <a:schemeClr val="tx2"/>
                </a:solidFill>
                <a:latin typeface="Garamond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Garamond"/>
                <a:cs typeface="Times New Roman"/>
              </a:rPr>
              <a:t>السفن</a:t>
            </a:r>
            <a:endParaRPr lang="en-US" sz="1600" b="1" dirty="0" err="1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1600" b="1" dirty="0" err="1">
                <a:solidFill>
                  <a:schemeClr val="tx2"/>
                </a:solidFill>
                <a:latin typeface="Garamond"/>
                <a:cs typeface="Times New Roman"/>
              </a:rPr>
              <a:t>paints.الدهان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35429"/>
            <a:ext cx="4558922" cy="132343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1600" b="1" dirty="0">
                <a:solidFill>
                  <a:srgbClr val="0070C0"/>
                </a:solidFill>
                <a:latin typeface="Garamond"/>
                <a:cs typeface="Times New Roman"/>
              </a:rPr>
              <a:t>Asbestos is used </a:t>
            </a:r>
            <a:endParaRPr lang="en-MY" sz="16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1600" b="1" dirty="0">
                <a:latin typeface="Garamond"/>
                <a:cs typeface="Times New Roman"/>
              </a:rPr>
              <a:t>in the manufacture of asbestos cement,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1600" b="1" dirty="0">
                <a:latin typeface="Garamond"/>
                <a:cs typeface="Times New Roman"/>
              </a:rPr>
              <a:t>brake lining </a:t>
            </a:r>
            <a:r>
              <a:rPr lang="ar-AE" sz="1600" b="1" dirty="0">
                <a:latin typeface="Garamond"/>
                <a:cs typeface="Times New Roman"/>
              </a:rPr>
              <a:t>بطانة الفرامل</a:t>
            </a:r>
            <a:r>
              <a:rPr lang="en-MY" sz="1600" b="1" dirty="0">
                <a:latin typeface="Garamond"/>
                <a:cs typeface="Times New Roman"/>
              </a:rPr>
              <a:t>,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1600" b="1" dirty="0">
                <a:latin typeface="Garamond"/>
                <a:cs typeface="Times New Roman"/>
              </a:rPr>
              <a:t>gaskets and several other ite</a:t>
            </a:r>
            <a:r>
              <a:rPr lang="en-MY" sz="1600" b="1" dirty="0">
                <a:solidFill>
                  <a:srgbClr val="7030A0"/>
                </a:solidFill>
                <a:latin typeface="Garamond"/>
                <a:cs typeface="Times New Roman"/>
              </a:rPr>
              <a:t>ms</a:t>
            </a:r>
            <a:r>
              <a:rPr lang="en-MY" sz="1600" dirty="0">
                <a:solidFill>
                  <a:srgbClr val="7030A0"/>
                </a:solidFill>
                <a:latin typeface="Garamond"/>
                <a:cs typeface="Times New Roman"/>
              </a:rPr>
              <a:t>. </a:t>
            </a:r>
            <a:r>
              <a:rPr lang="en-MY" sz="1600" dirty="0" err="1">
                <a:ea typeface="+mn-lt"/>
                <a:cs typeface="+mn-lt"/>
              </a:rPr>
              <a:t>جوانات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والعديد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العناصر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الأخرى</a:t>
            </a:r>
            <a:r>
              <a:rPr lang="en-MY" sz="1600" dirty="0">
                <a:ea typeface="+mn-lt"/>
                <a:cs typeface="+mn-lt"/>
              </a:rPr>
              <a:t>.</a:t>
            </a:r>
            <a:endParaRPr lang="en-MY" sz="16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6745" y="-7008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/>
              <a:t>Asbestos fibers</a:t>
            </a:r>
            <a:endParaRPr lang="en-MY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-108520" y="3201938"/>
            <a:ext cx="9252520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• 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 is classified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into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two groups: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Serpentine (93%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 commercial use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)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which is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hydrated magnesium silicate </a:t>
            </a:r>
          </a:p>
          <a:p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Chrysotile fibers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have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curved appearance (white asbestos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).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1600" b="1" dirty="0">
                <a:solidFill>
                  <a:srgbClr val="FF0000"/>
                </a:solidFill>
                <a:latin typeface="Garamond"/>
                <a:cs typeface="Times New Roman"/>
              </a:rPr>
              <a:t>Amphibole</a:t>
            </a:r>
            <a:r>
              <a:rPr lang="en-MY" sz="1600" dirty="0">
                <a:latin typeface="Garamond"/>
                <a:cs typeface="Times New Roman"/>
              </a:rPr>
              <a:t>. (</a:t>
            </a:r>
            <a:r>
              <a:rPr lang="en-MY" sz="1600" b="1" dirty="0">
                <a:solidFill>
                  <a:srgbClr val="FF0000"/>
                </a:solidFill>
                <a:latin typeface="Garamond"/>
                <a:cs typeface="Times New Roman"/>
              </a:rPr>
              <a:t>7% </a:t>
            </a:r>
            <a:r>
              <a:rPr lang="en-MY" sz="1600" dirty="0">
                <a:latin typeface="Garamond"/>
                <a:cs typeface="Times New Roman"/>
              </a:rPr>
              <a:t>of commercial use) </a:t>
            </a:r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contains little magnesium</a:t>
            </a:r>
            <a:r>
              <a:rPr lang="en-MY" sz="1600" dirty="0">
                <a:latin typeface="Garamond"/>
                <a:cs typeface="Times New Roman"/>
              </a:rPr>
              <a:t>. </a:t>
            </a:r>
            <a:r>
              <a:rPr lang="en-US" sz="1600" dirty="0">
                <a:latin typeface="Garamond"/>
                <a:cs typeface="Times New Roman"/>
              </a:rPr>
              <a:t>chain silicate with straight line, </a:t>
            </a:r>
            <a:r>
              <a:rPr lang="en-MY" sz="1600" b="1" dirty="0">
                <a:solidFill>
                  <a:schemeClr val="tx2"/>
                </a:solidFill>
                <a:latin typeface="Garamond"/>
                <a:cs typeface="Times New Roman"/>
              </a:rPr>
              <a:t>This type occurs in different varieties</a:t>
            </a:r>
            <a:r>
              <a:rPr lang="en-MY" sz="1600" dirty="0">
                <a:latin typeface="Garamond"/>
                <a:cs typeface="Times New Roman"/>
              </a:rPr>
              <a:t>, e.g</a:t>
            </a:r>
            <a:r>
              <a:rPr lang="en-MY" sz="1600" dirty="0">
                <a:solidFill>
                  <a:srgbClr val="7030A0"/>
                </a:solidFill>
                <a:latin typeface="Garamond"/>
                <a:cs typeface="Times New Roman"/>
              </a:rPr>
              <a:t>.</a:t>
            </a:r>
            <a:r>
              <a:rPr lang="en-MY" sz="1600" dirty="0">
                <a:latin typeface="Garamond"/>
                <a:cs typeface="Times New Roman"/>
              </a:rPr>
              <a:t> Chrysolite </a:t>
            </a:r>
            <a:r>
              <a:rPr lang="en-MY" sz="1600" b="1" dirty="0">
                <a:latin typeface="Garamond"/>
                <a:cs typeface="Times New Roman"/>
              </a:rPr>
              <a:t>Actinolite</a:t>
            </a:r>
            <a:r>
              <a:rPr lang="en-MY" sz="1600" dirty="0">
                <a:latin typeface="Garamond"/>
                <a:cs typeface="Times New Roman"/>
              </a:rPr>
              <a:t>, </a:t>
            </a:r>
            <a:r>
              <a:rPr lang="en-MY" sz="1600" b="1" dirty="0">
                <a:latin typeface="Garamond"/>
                <a:cs typeface="Times New Roman"/>
              </a:rPr>
              <a:t>Amosite</a:t>
            </a:r>
            <a:r>
              <a:rPr lang="en-MY" sz="1600" dirty="0">
                <a:solidFill>
                  <a:srgbClr val="7030A0"/>
                </a:solidFill>
                <a:latin typeface="Garamond"/>
                <a:cs typeface="Times New Roman"/>
              </a:rPr>
              <a:t> (</a:t>
            </a:r>
            <a:r>
              <a:rPr lang="en-MY" sz="1600" b="1" dirty="0">
                <a:solidFill>
                  <a:schemeClr val="accent6">
                    <a:lumMod val="50000"/>
                  </a:schemeClr>
                </a:solidFill>
                <a:latin typeface="Garamond"/>
                <a:cs typeface="Times New Roman"/>
              </a:rPr>
              <a:t>brown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Garamond"/>
                <a:cs typeface="Times New Roman"/>
              </a:rPr>
              <a:t> asbestos</a:t>
            </a:r>
            <a:r>
              <a:rPr lang="pt-BR" sz="1600" dirty="0">
                <a:latin typeface="Garamond"/>
                <a:cs typeface="Times New Roman"/>
              </a:rPr>
              <a:t>)</a:t>
            </a:r>
            <a:r>
              <a:rPr lang="en-MY" sz="1600" dirty="0">
                <a:latin typeface="Garamond"/>
                <a:cs typeface="Times New Roman"/>
              </a:rPr>
              <a:t>, </a:t>
            </a:r>
            <a:r>
              <a:rPr lang="en-MY" sz="1600" b="1" dirty="0">
                <a:solidFill>
                  <a:srgbClr val="0070C0"/>
                </a:solidFill>
                <a:latin typeface="Garamond"/>
                <a:cs typeface="Times New Roman"/>
              </a:rPr>
              <a:t>Anthophyllite, Crocidolite</a:t>
            </a:r>
            <a:r>
              <a:rPr lang="en-MY" sz="1600" dirty="0">
                <a:latin typeface="Garamond"/>
                <a:cs typeface="Times New Roman"/>
              </a:rPr>
              <a:t> </a:t>
            </a:r>
            <a:r>
              <a:rPr lang="en-MY" sz="1600" dirty="0">
                <a:solidFill>
                  <a:srgbClr val="0070C0"/>
                </a:solidFill>
                <a:latin typeface="Garamond"/>
                <a:cs typeface="Times New Roman"/>
              </a:rPr>
              <a:t>(</a:t>
            </a:r>
            <a:r>
              <a:rPr lang="en-MY" sz="1600" b="1" dirty="0">
                <a:solidFill>
                  <a:srgbClr val="0070C0"/>
                </a:solidFill>
                <a:latin typeface="Garamond"/>
                <a:cs typeface="Times New Roman"/>
              </a:rPr>
              <a:t>blue</a:t>
            </a:r>
            <a:r>
              <a:rPr lang="pt-BR" sz="1600" b="1" dirty="0">
                <a:solidFill>
                  <a:srgbClr val="0070C0"/>
                </a:solidFill>
                <a:latin typeface="Garamond"/>
                <a:cs typeface="Times New Roman"/>
              </a:rPr>
              <a:t> asbestos</a:t>
            </a:r>
            <a:r>
              <a:rPr lang="pt-BR" sz="1600" dirty="0">
                <a:latin typeface="Garamond"/>
                <a:cs typeface="Times New Roman"/>
              </a:rPr>
              <a:t>)</a:t>
            </a:r>
            <a:r>
              <a:rPr lang="en-MY" sz="1600" dirty="0">
                <a:latin typeface="Garamond"/>
                <a:cs typeface="Times New Roman"/>
              </a:rPr>
              <a:t>, </a:t>
            </a:r>
            <a:r>
              <a:rPr lang="en-MY" sz="1600" b="1" dirty="0">
                <a:latin typeface="Garamond"/>
                <a:cs typeface="Times New Roman"/>
              </a:rPr>
              <a:t>Richterite, </a:t>
            </a:r>
            <a:r>
              <a:rPr lang="en-MY" sz="1600" b="1" dirty="0" err="1">
                <a:latin typeface="Garamond"/>
                <a:cs typeface="Times New Roman"/>
              </a:rPr>
              <a:t>TremRichterite</a:t>
            </a:r>
            <a:r>
              <a:rPr lang="en-MY" sz="1600" b="1" dirty="0">
                <a:latin typeface="Garamond"/>
                <a:cs typeface="Times New Roman"/>
              </a:rPr>
              <a:t>, Tremolite</a:t>
            </a:r>
            <a:r>
              <a:rPr lang="en-MY" sz="2400" b="1" dirty="0">
                <a:latin typeface="Garamond"/>
                <a:cs typeface="Times New Roman"/>
              </a:rPr>
              <a:t> </a:t>
            </a:r>
            <a:r>
              <a:rPr lang="en-MY" sz="2400" dirty="0" err="1">
                <a:ea typeface="+mn-lt"/>
                <a:cs typeface="+mn-lt"/>
              </a:rPr>
              <a:t>أ</a:t>
            </a:r>
            <a:r>
              <a:rPr lang="en-MY" sz="1600" dirty="0" err="1">
                <a:ea typeface="+mn-lt"/>
                <a:cs typeface="+mn-lt"/>
              </a:rPr>
              <a:t>مفيبول</a:t>
            </a:r>
            <a:r>
              <a:rPr lang="en-MY" sz="1600" dirty="0">
                <a:ea typeface="+mn-lt"/>
                <a:cs typeface="+mn-lt"/>
              </a:rPr>
              <a:t>. (7٪ </a:t>
            </a:r>
            <a:r>
              <a:rPr lang="en-MY" sz="1600" dirty="0" err="1">
                <a:ea typeface="+mn-lt"/>
                <a:cs typeface="+mn-lt"/>
              </a:rPr>
              <a:t>من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الاستخدام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التجاري</a:t>
            </a:r>
            <a:r>
              <a:rPr lang="en-MY" sz="1600" dirty="0">
                <a:ea typeface="+mn-lt"/>
                <a:cs typeface="+mn-lt"/>
              </a:rPr>
              <a:t>) </a:t>
            </a:r>
            <a:r>
              <a:rPr lang="en-MY" sz="1600" dirty="0" err="1">
                <a:ea typeface="+mn-lt"/>
                <a:cs typeface="+mn-lt"/>
              </a:rPr>
              <a:t>تحتوي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على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القليل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المغنيسيوم</a:t>
            </a:r>
            <a:r>
              <a:rPr lang="en-MY" sz="1600" dirty="0">
                <a:ea typeface="+mn-lt"/>
                <a:cs typeface="+mn-lt"/>
              </a:rPr>
              <a:t>. </a:t>
            </a:r>
            <a:r>
              <a:rPr lang="en-MY" sz="1600" dirty="0" err="1">
                <a:ea typeface="+mn-lt"/>
                <a:cs typeface="+mn-lt"/>
              </a:rPr>
              <a:t>سيليكات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السلسلة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بخط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مستقيم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يحدث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هذا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النوع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في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أنواع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مختلفة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على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سبيل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المثال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كريسوليت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أكتينوليت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أموسيت</a:t>
            </a:r>
            <a:r>
              <a:rPr lang="en-MY" sz="1600" dirty="0">
                <a:ea typeface="+mn-lt"/>
                <a:cs typeface="+mn-lt"/>
              </a:rPr>
              <a:t> (</a:t>
            </a:r>
            <a:r>
              <a:rPr lang="en-MY" sz="1600" dirty="0" err="1">
                <a:ea typeface="+mn-lt"/>
                <a:cs typeface="+mn-lt"/>
              </a:rPr>
              <a:t>أسبستوس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بني</a:t>
            </a:r>
            <a:r>
              <a:rPr lang="en-MY" sz="1600" dirty="0">
                <a:ea typeface="+mn-lt"/>
                <a:cs typeface="+mn-lt"/>
              </a:rPr>
              <a:t>) ، </a:t>
            </a:r>
            <a:r>
              <a:rPr lang="en-MY" sz="1600" dirty="0" err="1">
                <a:ea typeface="+mn-lt"/>
                <a:cs typeface="+mn-lt"/>
              </a:rPr>
              <a:t>أنثوفيليت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كروسيدوليت</a:t>
            </a:r>
            <a:r>
              <a:rPr lang="en-MY" sz="1600" dirty="0">
                <a:ea typeface="+mn-lt"/>
                <a:cs typeface="+mn-lt"/>
              </a:rPr>
              <a:t> (</a:t>
            </a:r>
            <a:r>
              <a:rPr lang="en-MY" sz="1600" dirty="0" err="1">
                <a:ea typeface="+mn-lt"/>
                <a:cs typeface="+mn-lt"/>
              </a:rPr>
              <a:t>أسبستوس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أزرق</a:t>
            </a:r>
            <a:r>
              <a:rPr lang="en-MY" sz="1600" dirty="0">
                <a:ea typeface="+mn-lt"/>
                <a:cs typeface="+mn-lt"/>
              </a:rPr>
              <a:t>) ، </a:t>
            </a:r>
            <a:r>
              <a:rPr lang="en-MY" sz="1600" dirty="0" err="1">
                <a:ea typeface="+mn-lt"/>
                <a:cs typeface="+mn-lt"/>
              </a:rPr>
              <a:t>ريشتيريت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تريمريتشريت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تريموليت</a:t>
            </a:r>
            <a:endParaRPr lang="en-MY" sz="1600" b="1" dirty="0" err="1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88640"/>
            <a:ext cx="15841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8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25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68356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25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07504" y="249932"/>
            <a:ext cx="8946232" cy="6494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of exposures:</a:t>
            </a:r>
          </a:p>
          <a:p>
            <a:pPr marL="457200" indent="-457200">
              <a:buAutoNum type="arabicParenR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Direct: 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primary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→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miners and millers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        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Secondary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→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manufacturing plants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  2)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Indirect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bystander exposure </a:t>
            </a:r>
            <a:r>
              <a:rPr lang="ar-AE" sz="1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تعرض المتفرجين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 household contact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At risk groups: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 plumbers, </a:t>
            </a:r>
            <a:r>
              <a:rPr lang="ar-AE" sz="1400" dirty="0">
                <a:latin typeface="Garamond" pitchFamily="18" charset="0"/>
                <a:cs typeface="Times New Roman" pitchFamily="18" charset="0"/>
              </a:rPr>
              <a:t>السباكين،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insulation workers</a:t>
            </a:r>
            <a:r>
              <a:rPr lang="ar-AE" b="1" dirty="0">
                <a:latin typeface="Garamond" pitchFamily="18" charset="0"/>
                <a:cs typeface="Times New Roman" pitchFamily="18" charset="0"/>
              </a:rPr>
              <a:t>عمال العزل </a:t>
            </a:r>
            <a:r>
              <a:rPr lang="ar-AE" dirty="0">
                <a:latin typeface="Garamond" pitchFamily="18" charset="0"/>
                <a:cs typeface="Times New Roman" pitchFamily="18" charset="0"/>
              </a:rPr>
              <a:t>،</a:t>
            </a:r>
            <a:r>
              <a:rPr lang="en-US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carpenters</a:t>
            </a:r>
            <a:r>
              <a:rPr lang="ar-AE" sz="1400" b="1" dirty="0">
                <a:latin typeface="Garamond" pitchFamily="18" charset="0"/>
                <a:cs typeface="Times New Roman" pitchFamily="18" charset="0"/>
              </a:rPr>
              <a:t>لنجارين </a:t>
            </a:r>
            <a:r>
              <a:rPr lang="ar-AE" sz="2800" b="1" dirty="0">
                <a:latin typeface="Garamond" pitchFamily="18" charset="0"/>
                <a:cs typeface="Times New Roman" pitchFamily="18" charset="0"/>
              </a:rPr>
              <a:t>،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, and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welders</a:t>
            </a:r>
            <a:r>
              <a:rPr lang="ar-AE" sz="1600" dirty="0">
                <a:latin typeface="Garamond" pitchFamily="18" charset="0"/>
                <a:cs typeface="Times New Roman" pitchFamily="18" charset="0"/>
              </a:rPr>
              <a:t>الحام،</a:t>
            </a:r>
            <a:r>
              <a:rPr lang="en-US" sz="1600" dirty="0">
                <a:latin typeface="Garamond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Miners and millers of asbestos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1600" b="1" dirty="0">
                <a:latin typeface="Garamond"/>
                <a:cs typeface="Times New Roman"/>
              </a:rPr>
              <a:t>-</a:t>
            </a:r>
            <a:r>
              <a:rPr lang="en-US" sz="1600" b="1" dirty="0">
                <a:solidFill>
                  <a:srgbClr val="FF0000"/>
                </a:solidFill>
                <a:latin typeface="Garamond"/>
                <a:cs typeface="Times New Roman"/>
              </a:rPr>
              <a:t>Prevalence increase </a:t>
            </a:r>
            <a:r>
              <a:rPr lang="en-US" sz="1600" b="1" dirty="0">
                <a:latin typeface="Garamond"/>
                <a:cs typeface="Times New Roman"/>
              </a:rPr>
              <a:t>with length of employment </a:t>
            </a:r>
            <a:r>
              <a:rPr lang="en-US" sz="1600" dirty="0">
                <a:latin typeface="Garamond"/>
                <a:cs typeface="Times New Roman"/>
              </a:rPr>
              <a:t>(</a:t>
            </a:r>
            <a:r>
              <a:rPr lang="en-US" sz="1600" b="1" dirty="0">
                <a:latin typeface="Garamond"/>
                <a:cs typeface="Times New Roman"/>
              </a:rPr>
              <a:t>dose response)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2060"/>
                </a:solidFill>
                <a:latin typeface="Garamond"/>
                <a:cs typeface="Times New Roman"/>
              </a:rPr>
              <a:t>Smokers and x smokers </a:t>
            </a:r>
            <a:r>
              <a:rPr lang="en-US" sz="1600" b="1" dirty="0">
                <a:latin typeface="Garamond"/>
                <a:cs typeface="Times New Roman"/>
              </a:rPr>
              <a:t>carry </a:t>
            </a:r>
          </a:p>
          <a:p>
            <a:pPr>
              <a:defRPr/>
            </a:pPr>
            <a:r>
              <a:rPr lang="en-US" sz="1600" b="1" dirty="0">
                <a:latin typeface="Garamond"/>
                <a:cs typeface="Times New Roman"/>
              </a:rPr>
              <a:t>           greater risk and </a:t>
            </a:r>
            <a:r>
              <a:rPr lang="en-US" sz="1600" b="1" dirty="0">
                <a:solidFill>
                  <a:srgbClr val="FF0000"/>
                </a:solidFill>
                <a:latin typeface="Garamond"/>
                <a:cs typeface="Times New Roman"/>
              </a:rPr>
              <a:t>higher mortality</a:t>
            </a:r>
            <a:r>
              <a:rPr lang="en-US" sz="1600" dirty="0">
                <a:ea typeface="+mn-lt"/>
                <a:cs typeface="+mn-lt"/>
              </a:rPr>
              <a:t>- </a:t>
            </a:r>
            <a:r>
              <a:rPr lang="en-US" sz="1600" dirty="0" err="1">
                <a:ea typeface="+mn-lt"/>
                <a:cs typeface="+mn-lt"/>
              </a:rPr>
              <a:t>زيادة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معدل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الانتشار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طول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مدة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الخدمة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الاستجابة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للجرعة</a:t>
            </a:r>
            <a:r>
              <a:rPr lang="en-US" sz="1600" dirty="0">
                <a:ea typeface="+mn-lt"/>
                <a:cs typeface="+mn-lt"/>
              </a:rPr>
              <a:t>)</a:t>
            </a:r>
          </a:p>
          <a:p>
            <a:pPr>
              <a:defRPr/>
            </a:pPr>
            <a:r>
              <a:rPr lang="en-US" sz="1600" dirty="0" err="1">
                <a:ea typeface="+mn-lt"/>
                <a:cs typeface="+mn-lt"/>
              </a:rPr>
              <a:t>المدخنون</a:t>
            </a:r>
            <a:r>
              <a:rPr lang="en-US" sz="1600" dirty="0">
                <a:ea typeface="+mn-lt"/>
                <a:cs typeface="+mn-lt"/>
              </a:rPr>
              <a:t> و x </a:t>
            </a:r>
            <a:r>
              <a:rPr lang="en-US" sz="1600" dirty="0" err="1">
                <a:ea typeface="+mn-lt"/>
                <a:cs typeface="+mn-lt"/>
              </a:rPr>
              <a:t>المدخنون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يحملون</a:t>
            </a:r>
            <a:endParaRPr lang="en-US" dirty="0" err="1"/>
          </a:p>
          <a:p>
            <a:pPr>
              <a:defRPr/>
            </a:pPr>
            <a:r>
              <a:rPr lang="en-US" sz="1600" dirty="0">
                <a:ea typeface="+mn-lt"/>
                <a:cs typeface="+mn-lt"/>
              </a:rPr>
              <a:t>   </a:t>
            </a:r>
            <a:r>
              <a:rPr lang="en-US" sz="1600" dirty="0" err="1">
                <a:ea typeface="+mn-lt"/>
                <a:cs typeface="+mn-lt"/>
              </a:rPr>
              <a:t>خطر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أكبر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ومعدل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وفيات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أعلى</a:t>
            </a:r>
            <a:endParaRPr lang="en-US" dirty="0" err="1"/>
          </a:p>
          <a:p>
            <a:pPr>
              <a:defRPr/>
            </a:pPr>
            <a:endParaRPr lang="en-US" sz="1600" b="1" dirty="0">
              <a:solidFill>
                <a:srgbClr val="FF0000"/>
              </a:solidFill>
              <a:latin typeface="Garamond"/>
              <a:cs typeface="Times New Roman"/>
            </a:endParaRPr>
          </a:p>
        </p:txBody>
      </p:sp>
      <p:pic>
        <p:nvPicPr>
          <p:cNvPr id="7" name="Picture 6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32" y="207473"/>
            <a:ext cx="1907704" cy="19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95936" y="19650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82275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2726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Asbestos enters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the body by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and fine dust may be</a:t>
            </a:r>
          </a:p>
          <a:p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       deposited in the alveoli.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fibres are insoluble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deposited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 the lungs causes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fibrosis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leading to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respiratory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insufficiency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death;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carcinoma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of the bronchus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risk o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f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bronchial cancer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is reported to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high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if occupational exposure to asbestos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combined with cigarette smoking</a:t>
            </a:r>
            <a:endParaRPr lang="en-MY" sz="26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mesothelioma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pleura or peritoneum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;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 Great Britain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was reported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between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mesothelioma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 living within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 km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an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asbestos factory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1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Mesothelioma,</a:t>
            </a:r>
            <a:r>
              <a:rPr lang="en-MY" sz="1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a rare form of cancer of the pleura and peritoneum</a:t>
            </a:r>
            <a:r>
              <a:rPr lang="en-MY" sz="1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has been shown to have a strong </a:t>
            </a:r>
            <a:r>
              <a:rPr lang="en-MY" sz="1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with the </a:t>
            </a:r>
            <a:r>
              <a:rPr lang="en-MY" sz="1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crocidolite</a:t>
            </a:r>
            <a:r>
              <a:rPr lang="en-MY" sz="1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blue</a:t>
            </a:r>
            <a:r>
              <a:rPr lang="pt-BR" sz="1400" b="1" dirty="0">
                <a:latin typeface="Garamond" pitchFamily="18" charset="0"/>
                <a:cs typeface="Times New Roman" pitchFamily="18" charset="0"/>
              </a:rPr>
              <a:t> asbestos)</a:t>
            </a:r>
            <a:r>
              <a:rPr lang="pt-BR" sz="1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dirty="0">
                <a:latin typeface="Garamond" pitchFamily="18" charset="0"/>
                <a:cs typeface="Times New Roman" pitchFamily="18" charset="0"/>
              </a:rPr>
              <a:t>variety of asbestos </a:t>
            </a:r>
            <a:r>
              <a:rPr lang="en-MY" sz="1400" i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The disease does </a:t>
            </a:r>
            <a:r>
              <a:rPr lang="en-MY" sz="1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not usually appear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until after </a:t>
            </a:r>
            <a:r>
              <a:rPr lang="en-MY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 to 10 years </a:t>
            </a:r>
            <a:r>
              <a:rPr lang="en-MY" sz="1400" dirty="0">
                <a:latin typeface="Garamond" pitchFamily="18" charset="0"/>
                <a:cs typeface="Times New Roman" pitchFamily="18" charset="0"/>
              </a:rPr>
              <a:t>of exposure </a:t>
            </a:r>
            <a:r>
              <a:rPr lang="en-MY" sz="1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cancer of the </a:t>
            </a:r>
            <a:r>
              <a:rPr lang="en-MY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gastro-intestinal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tract. </a:t>
            </a: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2696"/>
            <a:ext cx="93610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57162" y="6453336"/>
            <a:ext cx="14868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995936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40266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Mesothelioma,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 rare form of cancer of the pleura and peritoneum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has been shown to have a strong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with the crocidolite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blue</a:t>
            </a:r>
            <a:r>
              <a:rPr lang="pt-BR" sz="2600" b="1" dirty="0">
                <a:latin typeface="Garamond" pitchFamily="18" charset="0"/>
                <a:cs typeface="Times New Roman" pitchFamily="18" charset="0"/>
              </a:rPr>
              <a:t> asbestos)</a:t>
            </a:r>
            <a:r>
              <a:rPr lang="pt-BR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variety of asbestos </a:t>
            </a:r>
            <a:r>
              <a:rPr lang="en-MY" sz="2600" i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disease does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not usually appear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until after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 to 10 years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exposure 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cancer of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gastro-intestinal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tract. </a:t>
            </a:r>
          </a:p>
          <a:p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in asbestosis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is due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mechanical irritation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and 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peribronchial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diffuse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character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basal in location </a:t>
            </a:r>
            <a:r>
              <a:rPr lang="en-US" sz="2600" dirty="0" err="1">
                <a:latin typeface="Garamond" pitchFamily="18" charset="0"/>
                <a:cs typeface="Times New Roman" pitchFamily="18" charset="0"/>
              </a:rPr>
              <a:t>interestitium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peribronchial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diffuse and basal fibrosis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).</a:t>
            </a:r>
          </a:p>
          <a:p>
            <a:endParaRPr lang="en-US" sz="26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contrast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silicosis in which the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fibrosis is nodular in character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present in the upper part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lungs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1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31" y="400110"/>
            <a:ext cx="9036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lung architecture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is changed leading 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honeycomb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changes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cause narrowing  or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obstruction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of airway lumen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–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Average latency period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20-30 years</a:t>
            </a: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Clinically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disease is characterized 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by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Dyspnoea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gradually increases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Cough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Chest pain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Bilateral late inspiratory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crepitation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on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posterior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bases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advanced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cases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may be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Clubbing of fingers,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cardiac distress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cyanosis.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The sputum shows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"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os bodies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which are asbestos fibres coated  with fibrin</a:t>
            </a:r>
            <a:endParaRPr lang="en-US" sz="2400" b="1" i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44" y="2399688"/>
            <a:ext cx="1226222" cy="7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28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6048672" y="6353468"/>
            <a:ext cx="25557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563888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248753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1535"/>
            <a:ext cx="8964488" cy="43242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100" i="1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Lung function change: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/>
                <a:cs typeface="Times New Roman"/>
              </a:rPr>
              <a:t>Restrictive </a:t>
            </a:r>
            <a:r>
              <a:rPr lang="en-US" sz="2400" dirty="0" err="1">
                <a:ea typeface="+mn-lt"/>
                <a:cs typeface="+mn-lt"/>
              </a:rPr>
              <a:t>تقييدي</a:t>
            </a:r>
            <a:r>
              <a:rPr lang="en-US" sz="2400" b="1" dirty="0" err="1">
                <a:latin typeface="Garamond"/>
                <a:cs typeface="Times New Roman"/>
              </a:rPr>
              <a:t>impairment</a:t>
            </a:r>
            <a:r>
              <a:rPr lang="en-US" sz="2400" b="1" dirty="0">
                <a:latin typeface="Garamond"/>
                <a:cs typeface="Times New Roman"/>
              </a:rPr>
              <a:t> with ↓ lung volumes (FVC, TLC)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FEV1/FVC ratio is usually preserved.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X-ray picture: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Bilateral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diffuse nodular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&amp; or irregular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oval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opacities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predominant in 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lower lung zones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Interstitial fibrosis and “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Shaggy heart sign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accent1"/>
                </a:solidFill>
                <a:latin typeface="Garamond"/>
                <a:cs typeface="Times New Roman"/>
              </a:rPr>
              <a:t>Histopathologic analysis</a:t>
            </a:r>
            <a:r>
              <a:rPr lang="en-MY" sz="2400" dirty="0">
                <a:solidFill>
                  <a:srgbClr val="FF0000"/>
                </a:solidFill>
                <a:latin typeface="Garamond"/>
                <a:cs typeface="Times New Roman"/>
              </a:rPr>
              <a:t>,</a:t>
            </a:r>
          </a:p>
          <a:p>
            <a:r>
              <a:rPr lang="en-MY" sz="2400" dirty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asbestos bodies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can be identified in </a:t>
            </a:r>
            <a:r>
              <a:rPr lang="en-MY" sz="2400" dirty="0" err="1">
                <a:latin typeface="Garamond" pitchFamily="18" charset="0"/>
                <a:cs typeface="Times New Roman" pitchFamily="18" charset="0"/>
              </a:rPr>
              <a:t>intraalveolar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macrophages</a:t>
            </a:r>
            <a:endParaRPr lang="en-MY" sz="24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4093"/>
            <a:ext cx="172751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27747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Cont. ..Clinically characterized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6228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</a:t>
            </a:fld>
            <a:endParaRPr lang="en-M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27" y="2492896"/>
            <a:ext cx="4716969" cy="43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62304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88640"/>
            <a:ext cx="5070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732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Silica crystals </a:t>
            </a:r>
            <a:endParaRPr lang="en-MY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06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2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BESTOSIS&#10;Translucent asbestos fiber (straight&#10;arrow) surrounded by a protein-iron coat&#10;and an alveolar macrophage (cur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9353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96944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Diagnosis: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1-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History of exposure: exposure over (10-20) years is usually necessary.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2- Clinical picture: particularly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clubbing of fingers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3- X-ray picture: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irregular basal opacities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ground glass )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4- Pulmonary function: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restrictive abnormality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b="1" dirty="0">
                <a:latin typeface="Garamond"/>
                <a:cs typeface="Times New Roman"/>
              </a:rPr>
              <a:t>5- Broncho-alveolar lavage </a:t>
            </a:r>
            <a:r>
              <a:rPr lang="en-US" sz="2600" dirty="0">
                <a:latin typeface="Garamond"/>
                <a:cs typeface="Times New Roman"/>
              </a:rPr>
              <a:t>(BAL): </a:t>
            </a:r>
            <a:r>
              <a:rPr lang="en-US" sz="2600" b="1" dirty="0">
                <a:solidFill>
                  <a:srgbClr val="0070C0"/>
                </a:solidFill>
                <a:latin typeface="Garamond"/>
                <a:cs typeface="Times New Roman"/>
              </a:rPr>
              <a:t>Contain Asbestos </a:t>
            </a:r>
            <a:r>
              <a:rPr lang="en-US" sz="2600" b="1" dirty="0" err="1">
                <a:solidFill>
                  <a:srgbClr val="0070C0"/>
                </a:solidFill>
                <a:latin typeface="Garamond"/>
                <a:cs typeface="Times New Roman"/>
              </a:rPr>
              <a:t>bodies</a:t>
            </a:r>
            <a:r>
              <a:rPr lang="en-US" sz="2600" dirty="0" err="1">
                <a:ea typeface="+mn-lt"/>
                <a:cs typeface="+mn-lt"/>
              </a:rPr>
              <a:t>غسل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القصبات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الهوائية</a:t>
            </a:r>
            <a:r>
              <a:rPr lang="en-US" sz="2600" dirty="0">
                <a:ea typeface="+mn-lt"/>
                <a:cs typeface="+mn-lt"/>
              </a:rPr>
              <a:t> (</a:t>
            </a:r>
            <a:r>
              <a:rPr lang="en-US" sz="2600" dirty="0" err="1">
                <a:ea typeface="+mn-lt"/>
                <a:cs typeface="+mn-lt"/>
              </a:rPr>
              <a:t>بال</a:t>
            </a:r>
            <a:r>
              <a:rPr lang="en-US" sz="2600" dirty="0">
                <a:ea typeface="+mn-lt"/>
                <a:cs typeface="+mn-lt"/>
              </a:rPr>
              <a:t>): </a:t>
            </a:r>
            <a:r>
              <a:rPr lang="en-US" sz="2600" dirty="0" err="1">
                <a:ea typeface="+mn-lt"/>
                <a:cs typeface="+mn-lt"/>
              </a:rPr>
              <a:t>يحتوي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على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أجسام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الأسبستوس</a:t>
            </a:r>
            <a:endParaRPr lang="en-MY" sz="2600" b="1" dirty="0" err="1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79104" cy="7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442" y="3933056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D.D: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dirty="0">
                <a:cs typeface="Times New Roman" pitchFamily="18" charset="0"/>
              </a:rPr>
              <a:t>Idiopathic pulmonary fibrosis (I.P.F): the patient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is younger</a:t>
            </a:r>
            <a:r>
              <a:rPr lang="en-US" sz="2600" dirty="0">
                <a:cs typeface="Times New Roman" pitchFamily="18" charset="0"/>
              </a:rPr>
              <a:t>, clinically and physiological impairment is more sever and progress rapidly.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dirty="0">
                <a:cs typeface="Times New Roman" pitchFamily="18" charset="0"/>
              </a:rPr>
              <a:t>(pseudo asbestos bodies) such as silica, kaolinite, silicates or man-made mineral fibers. They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contain no asbestos core.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17514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02033" cy="10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39" y="2132856"/>
            <a:ext cx="1008113" cy="4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76" y="548680"/>
            <a:ext cx="8964488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800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Treatment Strategy: </a:t>
            </a:r>
          </a:p>
          <a:p>
            <a:pPr algn="ctr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Once established, the disease is progressive even after removal of the worker from contact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Stopping additional exposure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Careful monitoring to facilitate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early diagnosis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Smoking cessation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Regular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influenza and pneumococcal vaccines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/>
                <a:cs typeface="Times New Roman"/>
              </a:rPr>
              <a:t>Disability assessment </a:t>
            </a:r>
            <a:r>
              <a:rPr lang="en-MY" sz="2800" dirty="0" err="1">
                <a:ea typeface="+mn-lt"/>
                <a:cs typeface="+mn-lt"/>
              </a:rPr>
              <a:t>تقييم</a:t>
            </a:r>
            <a:r>
              <a:rPr lang="en-MY" sz="2800" dirty="0">
                <a:ea typeface="+mn-lt"/>
                <a:cs typeface="+mn-lt"/>
              </a:rPr>
              <a:t> </a:t>
            </a:r>
            <a:r>
              <a:rPr lang="en-MY" sz="2800" dirty="0" err="1">
                <a:ea typeface="+mn-lt"/>
                <a:cs typeface="+mn-lt"/>
              </a:rPr>
              <a:t>الإعاقة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/>
                <a:cs typeface="Times New Roman"/>
              </a:rPr>
              <a:t>Pulmonary rehabilitation as needed </a:t>
            </a:r>
            <a:r>
              <a:rPr lang="en-MY" sz="2800" dirty="0" err="1">
                <a:ea typeface="+mn-lt"/>
                <a:cs typeface="+mn-lt"/>
              </a:rPr>
              <a:t>إعادة</a:t>
            </a:r>
            <a:r>
              <a:rPr lang="en-MY" sz="2800" dirty="0">
                <a:ea typeface="+mn-lt"/>
                <a:cs typeface="+mn-lt"/>
              </a:rPr>
              <a:t> </a:t>
            </a:r>
            <a:r>
              <a:rPr lang="en-MY" sz="2800" dirty="0" err="1">
                <a:ea typeface="+mn-lt"/>
                <a:cs typeface="+mn-lt"/>
              </a:rPr>
              <a:t>التأهيل</a:t>
            </a:r>
            <a:r>
              <a:rPr lang="en-MY" sz="2800" dirty="0">
                <a:ea typeface="+mn-lt"/>
                <a:cs typeface="+mn-lt"/>
              </a:rPr>
              <a:t> </a:t>
            </a:r>
            <a:r>
              <a:rPr lang="en-MY" sz="2800" dirty="0" err="1">
                <a:ea typeface="+mn-lt"/>
                <a:cs typeface="+mn-lt"/>
              </a:rPr>
              <a:t>الرئوي</a:t>
            </a:r>
            <a:r>
              <a:rPr lang="en-MY" sz="2800" dirty="0">
                <a:ea typeface="+mn-lt"/>
                <a:cs typeface="+mn-lt"/>
              </a:rPr>
              <a:t> </a:t>
            </a:r>
            <a:r>
              <a:rPr lang="en-MY" sz="2800" dirty="0" err="1">
                <a:ea typeface="+mn-lt"/>
                <a:cs typeface="+mn-lt"/>
              </a:rPr>
              <a:t>حسب</a:t>
            </a:r>
            <a:r>
              <a:rPr lang="en-MY" sz="2800" dirty="0">
                <a:ea typeface="+mn-lt"/>
                <a:cs typeface="+mn-lt"/>
              </a:rPr>
              <a:t> </a:t>
            </a:r>
            <a:r>
              <a:rPr lang="en-MY" sz="2800" dirty="0" err="1">
                <a:ea typeface="+mn-lt"/>
                <a:cs typeface="+mn-lt"/>
              </a:rPr>
              <a:t>الحاجة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Aggressive treatment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respiratory infections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Health education to patient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6399" y="17267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90302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612" y="0"/>
            <a:ext cx="9144000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MY" sz="2800" b="1" i="1" dirty="0">
                <a:solidFill>
                  <a:srgbClr val="FF0000"/>
                </a:solidFill>
                <a:cs typeface="Times New Roman" pitchFamily="18" charset="0"/>
              </a:rPr>
              <a:t>The preventive measures consists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en-MY" sz="2400" dirty="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  <a:p>
            <a:r>
              <a:rPr lang="en-MY" dirty="0">
                <a:cs typeface="Times New Roman"/>
              </a:rPr>
              <a:t> </a:t>
            </a:r>
            <a:r>
              <a:rPr lang="en-MY" sz="1600" dirty="0">
                <a:cs typeface="Times New Roman"/>
              </a:rPr>
              <a:t>(1) use of safer types of asbestos (chrysolite and amosite); </a:t>
            </a:r>
            <a:endParaRPr lang="en-MY" sz="1600" dirty="0">
              <a:cs typeface="Times New Roman" pitchFamily="18" charset="0"/>
            </a:endParaRPr>
          </a:p>
          <a:p>
            <a:r>
              <a:rPr lang="en-MY" sz="1600" dirty="0">
                <a:cs typeface="Times New Roman"/>
              </a:rPr>
              <a:t>(2) substitution of other insulants: glass fibre, mineral wool, calcium silicate, plastic foams, etc.;</a:t>
            </a:r>
            <a:r>
              <a:rPr lang="en-MY" sz="1600" dirty="0" err="1">
                <a:ea typeface="+mn-lt"/>
                <a:cs typeface="+mn-lt"/>
              </a:rPr>
              <a:t>استبدال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المواد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العازلة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الأخرى</a:t>
            </a:r>
            <a:r>
              <a:rPr lang="en-MY" sz="1600" dirty="0">
                <a:ea typeface="+mn-lt"/>
                <a:cs typeface="+mn-lt"/>
              </a:rPr>
              <a:t>: </a:t>
            </a:r>
            <a:r>
              <a:rPr lang="en-MY" sz="1600" dirty="0" err="1">
                <a:ea typeface="+mn-lt"/>
                <a:cs typeface="+mn-lt"/>
              </a:rPr>
              <a:t>الألياف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الزجاجية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الصوف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المعدني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سيليكات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الكالسيوم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الرغوة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البلاستيكية</a:t>
            </a:r>
            <a:r>
              <a:rPr lang="en-MY" sz="1600" dirty="0">
                <a:ea typeface="+mn-lt"/>
                <a:cs typeface="+mn-lt"/>
              </a:rPr>
              <a:t> ، </a:t>
            </a:r>
            <a:r>
              <a:rPr lang="en-MY" sz="1600" dirty="0" err="1">
                <a:ea typeface="+mn-lt"/>
                <a:cs typeface="+mn-lt"/>
              </a:rPr>
              <a:t>إلخ</a:t>
            </a:r>
            <a:r>
              <a:rPr lang="en-MY" sz="1600" dirty="0">
                <a:ea typeface="+mn-lt"/>
                <a:cs typeface="+mn-lt"/>
              </a:rPr>
              <a:t>.</a:t>
            </a:r>
          </a:p>
          <a:p>
            <a:r>
              <a:rPr lang="en-MY" sz="1600" dirty="0">
                <a:solidFill>
                  <a:srgbClr val="7030A0"/>
                </a:solidFill>
                <a:cs typeface="Times New Roman"/>
              </a:rPr>
              <a:t> (</a:t>
            </a:r>
            <a:r>
              <a:rPr lang="en-MY" sz="1600" dirty="0">
                <a:cs typeface="Times New Roman"/>
              </a:rPr>
              <a:t>3) rigorous dust control; </a:t>
            </a:r>
            <a:r>
              <a:rPr lang="en-MY" sz="1600" dirty="0" err="1">
                <a:ea typeface="+mn-lt"/>
                <a:cs typeface="+mn-lt"/>
              </a:rPr>
              <a:t>تحكم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صارم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في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الغبار</a:t>
            </a:r>
            <a:endParaRPr lang="en-MY" sz="1600" dirty="0" err="1">
              <a:cs typeface="Times New Roman" pitchFamily="18" charset="0"/>
            </a:endParaRPr>
          </a:p>
          <a:p>
            <a:r>
              <a:rPr lang="en-MY" sz="1600" dirty="0">
                <a:cs typeface="Times New Roman"/>
              </a:rPr>
              <a:t>(4) periodic examination of workers; biological monitoring (clinical, X-ray, lung function), and </a:t>
            </a:r>
            <a:endParaRPr lang="en-MY" sz="1600" dirty="0">
              <a:cs typeface="Times New Roman" pitchFamily="18" charset="0"/>
            </a:endParaRPr>
          </a:p>
          <a:p>
            <a:r>
              <a:rPr lang="en-MY" sz="1600" dirty="0">
                <a:cs typeface="Times New Roman"/>
              </a:rPr>
              <a:t>(5) continuing research.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3428211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Control Measures Of Asbestos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PEL 0.1 fiber/mL</a:t>
            </a:r>
            <a:r>
              <a:rPr lang="en-US" sz="2600" b="1" baseline="30000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(TWA8).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Switch to alternate material,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man-made fibers (MMF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) are considered 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Engineering controls include enclosure, increased ventilation, wet manufacturing.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Use of personal respirators.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Stop tobacco smoking.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6916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10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8954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640"/>
            <a:ext cx="8676456" cy="55399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Man-made vitreous fibers </a:t>
            </a:r>
            <a:r>
              <a:rPr lang="ar-AE" sz="1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الألياف الزجاجية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, MMVF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MM mineral fibers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): 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Constitute 3 main species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Glass fibers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(glass wool, continuous glass filaments)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Mineral wool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(rock wool and slag wool)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Ceramic fiber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  <a:cs typeface="Times New Roman"/>
              </a:rPr>
              <a:t>They used as a substitute for asbestos since the latter were banned due to its bad health effects. </a:t>
            </a:r>
            <a:r>
              <a:rPr lang="en-US" dirty="0" err="1">
                <a:ea typeface="+mn-lt"/>
                <a:cs typeface="+mn-lt"/>
              </a:rPr>
              <a:t>استخدموا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كبديل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للأسبستوس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حيث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حظر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الأخير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بسبب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آثاره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الصحية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السيئة</a:t>
            </a:r>
            <a:endParaRPr lang="en-US" dirty="0">
              <a:ea typeface="+mn-lt"/>
              <a:cs typeface="+mn-lt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  <a:cs typeface="Times New Roman"/>
              </a:rPr>
              <a:t>They </a:t>
            </a:r>
            <a:r>
              <a:rPr lang="en-US" b="1" dirty="0" err="1">
                <a:latin typeface="Garamond"/>
                <a:cs typeface="Times New Roman"/>
              </a:rPr>
              <a:t>posses</a:t>
            </a:r>
            <a:r>
              <a:rPr lang="en-US" b="1" dirty="0">
                <a:latin typeface="Garamond"/>
                <a:cs typeface="Times New Roman"/>
              </a:rPr>
              <a:t> </a:t>
            </a:r>
            <a:r>
              <a:rPr lang="en-US" dirty="0" err="1">
                <a:ea typeface="+mn-lt"/>
                <a:cs typeface="+mn-lt"/>
              </a:rPr>
              <a:t>هم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يمتلكون</a:t>
            </a:r>
            <a:endParaRPr lang="en-US" b="1" dirty="0" err="1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  <a:cs typeface="Times New Roman"/>
              </a:rPr>
              <a:t>high tensile strength, </a:t>
            </a:r>
            <a:r>
              <a:rPr lang="en-US" dirty="0" err="1">
                <a:ea typeface="+mn-lt"/>
                <a:cs typeface="+mn-lt"/>
              </a:rPr>
              <a:t>قوة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شد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عالية</a:t>
            </a:r>
            <a:endParaRPr lang="en-US" b="1" dirty="0" err="1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  <a:cs typeface="Times New Roman"/>
              </a:rPr>
              <a:t>perfect elasticity, </a:t>
            </a:r>
            <a:r>
              <a:rPr lang="en-US" dirty="0" err="1">
                <a:ea typeface="+mn-lt"/>
                <a:cs typeface="+mn-lt"/>
              </a:rPr>
              <a:t>مرونة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مثالية</a:t>
            </a:r>
            <a:r>
              <a:rPr lang="en-US" dirty="0">
                <a:ea typeface="+mn-lt"/>
                <a:cs typeface="+mn-lt"/>
              </a:rPr>
              <a:t> ،</a:t>
            </a:r>
            <a:endParaRPr lang="en-US" b="1" dirty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latin typeface="Garamond"/>
                <a:cs typeface="Times New Roman"/>
              </a:rPr>
              <a:t>thermal and electrical properties and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b="1" dirty="0">
                <a:latin typeface="Garamond"/>
                <a:cs typeface="Times New Roman"/>
              </a:rPr>
              <a:t> moist and corrosion </a:t>
            </a:r>
            <a:r>
              <a:rPr lang="en-US" b="1" dirty="0" err="1">
                <a:latin typeface="Garamond"/>
                <a:cs typeface="Times New Roman"/>
              </a:rPr>
              <a:t>resistance.</a:t>
            </a:r>
            <a:r>
              <a:rPr lang="en-US" dirty="0" err="1">
                <a:ea typeface="+mn-lt"/>
                <a:cs typeface="+mn-lt"/>
              </a:rPr>
              <a:t>الخصائص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الحرارية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والكهربائية</a:t>
            </a:r>
            <a:r>
              <a:rPr lang="en-US" dirty="0">
                <a:ea typeface="+mn-lt"/>
                <a:cs typeface="+mn-lt"/>
              </a:rPr>
              <a:t> و</a:t>
            </a:r>
          </a:p>
          <a:p>
            <a:pPr>
              <a:buFont typeface="Arial" pitchFamily="2" charset="2"/>
              <a:buChar char="•"/>
              <a:defRPr/>
            </a:pPr>
            <a:r>
              <a:rPr lang="en-US" dirty="0" err="1">
                <a:ea typeface="+mn-lt"/>
                <a:cs typeface="+mn-lt"/>
              </a:rPr>
              <a:t>مقاومة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الرطوبة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والتآكل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/>
                </a:solidFill>
                <a:latin typeface="Garamond"/>
                <a:cs typeface="Times New Roman"/>
              </a:rPr>
              <a:t>They have a toxic effect on peritoneal and pulmonary macrophages and structure chromosome alteration in mammalian </a:t>
            </a:r>
            <a:r>
              <a:rPr lang="en-US" b="1" dirty="0" err="1">
                <a:solidFill>
                  <a:schemeClr val="tx2"/>
                </a:solidFill>
                <a:latin typeface="Garamond"/>
                <a:cs typeface="Times New Roman"/>
              </a:rPr>
              <a:t>cells</a:t>
            </a:r>
            <a:r>
              <a:rPr lang="en-US" dirty="0" err="1">
                <a:latin typeface="Garamond"/>
                <a:cs typeface="Times New Roman"/>
              </a:rPr>
              <a:t>.</a:t>
            </a:r>
            <a:r>
              <a:rPr lang="en-US" dirty="0" err="1">
                <a:ea typeface="+mn-lt"/>
                <a:cs typeface="+mn-lt"/>
              </a:rPr>
              <a:t>لها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تأثير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سام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على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الضامة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البريتونية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والرئوية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وتغيير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التركيب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الصبغي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في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خلايا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الثدييات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TWA8 should keep below 1 fiber /CM</a:t>
            </a:r>
            <a:r>
              <a:rPr lang="en-US" sz="2600" b="1" baseline="30000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as asbestos.</a:t>
            </a:r>
          </a:p>
        </p:txBody>
      </p:sp>
    </p:spTree>
    <p:extLst>
      <p:ext uri="{BB962C8B-B14F-4D97-AF65-F5344CB8AC3E}">
        <p14:creationId xmlns:p14="http://schemas.microsoft.com/office/powerpoint/2010/main" val="239438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SBESTOSIS&#10;â¢ Significant occupational exposure to asbestos occurs mainly in&#10;â Asbestos cement factories&#10;â Asbestos texti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26199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16632"/>
            <a:ext cx="8892480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occupational exposure to asbestos occurs mainly in </a:t>
            </a:r>
          </a:p>
          <a:p>
            <a:r>
              <a:rPr lang="en-MY" sz="2200" dirty="0">
                <a:latin typeface="Times New Roman"/>
                <a:cs typeface="Times New Roman"/>
              </a:rPr>
              <a:t>– Asbestos cement factories </a:t>
            </a:r>
            <a:r>
              <a:rPr lang="en-MY" sz="2200" dirty="0" err="1">
                <a:ea typeface="+mn-lt"/>
                <a:cs typeface="+mn-lt"/>
              </a:rPr>
              <a:t>مصانع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الأسمنت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الأسبستي</a:t>
            </a:r>
            <a:endParaRPr lang="en-MY" sz="2200" dirty="0">
              <a:ea typeface="+mn-lt"/>
              <a:cs typeface="+mn-lt"/>
            </a:endParaRPr>
          </a:p>
          <a:p>
            <a:r>
              <a:rPr lang="en-MY" sz="2200" dirty="0">
                <a:latin typeface="Times New Roman"/>
                <a:cs typeface="Times New Roman"/>
              </a:rPr>
              <a:t>– Asbestos textile industry and </a:t>
            </a:r>
            <a:r>
              <a:rPr lang="en-MY" sz="2200" dirty="0" err="1">
                <a:ea typeface="+mn-lt"/>
                <a:cs typeface="+mn-lt"/>
              </a:rPr>
              <a:t>صناعة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النسيج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الاسبستوس</a:t>
            </a:r>
            <a:endParaRPr lang="en-MY" sz="2200" dirty="0">
              <a:ea typeface="+mn-lt"/>
              <a:cs typeface="+mn-lt"/>
            </a:endParaRPr>
          </a:p>
          <a:p>
            <a:r>
              <a:rPr lang="en-MY" sz="2200" dirty="0">
                <a:latin typeface="Times New Roman"/>
                <a:cs typeface="Times New Roman"/>
              </a:rPr>
              <a:t>– Asbestos mining and milling. </a:t>
            </a:r>
            <a:r>
              <a:rPr lang="en-MY" sz="2200" dirty="0" err="1">
                <a:ea typeface="+mn-lt"/>
                <a:cs typeface="+mn-lt"/>
              </a:rPr>
              <a:t>تعدين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الاسبستوس</a:t>
            </a:r>
            <a:r>
              <a:rPr lang="en-MY" sz="2200" dirty="0">
                <a:ea typeface="+mn-lt"/>
                <a:cs typeface="+mn-lt"/>
              </a:rPr>
              <a:t> </a:t>
            </a:r>
            <a:r>
              <a:rPr lang="en-MY" sz="2200" dirty="0" err="1">
                <a:ea typeface="+mn-lt"/>
                <a:cs typeface="+mn-lt"/>
              </a:rPr>
              <a:t>وطحنه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902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324528" cy="6247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NIOH (National Institute of Occupational Health, New Delhi) has carried out studies in Indian Asbestos industries. Its observations were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Asbestos Cement Industry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Study carried out in 4 (Ahmedabad, Hyderabad, Coimbatore and Mumbai) of the total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cement factories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India.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The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prevalence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of asbestosis in these factories varied from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to 5%.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The levels of asbestos fibres were found to be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than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the permissible levels of </a:t>
            </a:r>
            <a:r>
              <a:rPr lang="en-M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fibres/ml</a:t>
            </a:r>
          </a:p>
          <a:p>
            <a:r>
              <a:rPr lang="en-M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 two of the factories. Source: </a:t>
            </a:r>
            <a:r>
              <a:rPr lang="en-MY" sz="1200" dirty="0">
                <a:latin typeface="Times New Roman" pitchFamily="18" charset="0"/>
                <a:cs typeface="Times New Roman" pitchFamily="18" charset="0"/>
                <a:hlinkClick r:id="rId2"/>
              </a:rPr>
              <a:t>www.nioh.org</a:t>
            </a:r>
            <a:endParaRPr lang="en-MY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Textile Industry</a:t>
            </a:r>
            <a:r>
              <a:rPr lang="en-MY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The average levels of air borne asbestos fibres varied from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 to 418 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fibres/ ml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MY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The permissible level is 2 fibres/ml</a:t>
            </a:r>
            <a:r>
              <a:rPr lang="en-MY" sz="2000" dirty="0">
                <a:latin typeface="Times New Roman"/>
                <a:cs typeface="Times New Roman"/>
              </a:rPr>
              <a:t>. </a:t>
            </a:r>
            <a:r>
              <a:rPr lang="en-MY" sz="2000" dirty="0" err="1">
                <a:ea typeface="+mn-lt"/>
                <a:cs typeface="+mn-lt"/>
              </a:rPr>
              <a:t>المستوى</a:t>
            </a:r>
            <a:r>
              <a:rPr lang="en-MY" sz="2000" dirty="0">
                <a:ea typeface="+mn-lt"/>
                <a:cs typeface="+mn-lt"/>
              </a:rPr>
              <a:t> </a:t>
            </a:r>
            <a:r>
              <a:rPr lang="en-MY" sz="2000" dirty="0" err="1">
                <a:ea typeface="+mn-lt"/>
                <a:cs typeface="+mn-lt"/>
              </a:rPr>
              <a:t>المسموح</a:t>
            </a:r>
            <a:r>
              <a:rPr lang="en-MY" sz="2000" dirty="0">
                <a:ea typeface="+mn-lt"/>
                <a:cs typeface="+mn-lt"/>
              </a:rPr>
              <a:t> </a:t>
            </a:r>
            <a:r>
              <a:rPr lang="en-MY" sz="2000" dirty="0" err="1">
                <a:ea typeface="+mn-lt"/>
                <a:cs typeface="+mn-lt"/>
              </a:rPr>
              <a:t>به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The 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of asbestosis was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9%.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This relatively low prevalence of asbestosis despite high environmental levels was attributed to high labour turn over.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– Cases of asbestosis were observed in workers having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than 10 years exposure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in contrast to the reported average duration of over 20 years. </a:t>
            </a:r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Source: www.nioh.org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Mining and Milling: </a:t>
            </a:r>
          </a:p>
          <a:p>
            <a:r>
              <a:rPr lang="en-MY" sz="2000" dirty="0">
                <a:latin typeface="Times New Roman"/>
                <a:cs typeface="Times New Roman"/>
              </a:rPr>
              <a:t>– </a:t>
            </a:r>
            <a:r>
              <a:rPr lang="en-MY" sz="1600" dirty="0">
                <a:latin typeface="Times New Roman"/>
                <a:cs typeface="Times New Roman"/>
              </a:rPr>
              <a:t>Done in Cuddapah (Andhra Pradesh) and </a:t>
            </a:r>
            <a:r>
              <a:rPr lang="en-MY" sz="1600" dirty="0" err="1">
                <a:latin typeface="Times New Roman"/>
                <a:cs typeface="Times New Roman"/>
              </a:rPr>
              <a:t>Devgarh</a:t>
            </a:r>
            <a:r>
              <a:rPr lang="en-MY" sz="1600" dirty="0">
                <a:latin typeface="Times New Roman"/>
                <a:cs typeface="Times New Roman"/>
              </a:rPr>
              <a:t> (Rajasthan</a:t>
            </a:r>
            <a:r>
              <a:rPr lang="en-MY" sz="2000" dirty="0">
                <a:latin typeface="Times New Roman"/>
                <a:cs typeface="Times New Roman"/>
              </a:rPr>
              <a:t>). </a:t>
            </a:r>
            <a:endParaRPr lang="en-MY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 asbestos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at both locations, the air borne fibre levels were </a:t>
            </a:r>
            <a:r>
              <a:rPr lang="en-MY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within permissible limits.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The average fibre levels in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milling units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varied from 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fibres/ml to 244 fibres/ml of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air.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 – The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 of asbestosis </a:t>
            </a:r>
            <a:r>
              <a:rPr lang="en-MY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mining and milling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units was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and 21% 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MY" sz="1200" dirty="0">
                <a:latin typeface="Times New Roman" pitchFamily="18" charset="0"/>
                <a:cs typeface="Times New Roman" pitchFamily="18" charset="0"/>
                <a:hlinkClick r:id="rId2"/>
              </a:rPr>
              <a:t>www.nioh.org</a:t>
            </a:r>
            <a:endParaRPr lang="en-M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-99392"/>
            <a:ext cx="17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tooltip="ASBESTOSIS&#10;• NIOH (National Institute of Occupational Healt..."/>
              </a:rPr>
              <a:t> </a:t>
            </a:r>
            <a:r>
              <a:rPr lang="en-MY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ASBESTOSIS • </a:t>
            </a:r>
            <a:endParaRPr lang="en-MY" dirty="0"/>
          </a:p>
        </p:txBody>
      </p:sp>
      <p:pic>
        <p:nvPicPr>
          <p:cNvPr id="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6233"/>
            <a:ext cx="899592" cy="5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6221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ar-EG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34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8686800" cy="5410200"/>
          </a:xfrm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8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774953"/>
            <a:ext cx="85603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Silica exists in 2 forms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crystalline</a:t>
            </a:r>
            <a:r>
              <a:rPr lang="en-US" sz="2600" b="1" dirty="0">
                <a:latin typeface="Garamond" pitchFamily="18" charset="0"/>
              </a:rPr>
              <a:t> and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amorphous </a:t>
            </a:r>
            <a:r>
              <a:rPr lang="en-US" sz="2600" b="1" dirty="0">
                <a:latin typeface="Garamond" pitchFamily="18" charset="0"/>
              </a:rPr>
              <a:t>forms.</a:t>
            </a:r>
          </a:p>
          <a:p>
            <a:pPr>
              <a:defRPr/>
            </a:pPr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Crystalline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silica </a:t>
            </a:r>
            <a:r>
              <a:rPr lang="en-US" sz="2600" b="1" dirty="0">
                <a:latin typeface="Garamond" pitchFamily="18" charset="0"/>
              </a:rPr>
              <a:t>not bound to other materials 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            is called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free silica,</a:t>
            </a:r>
          </a:p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       </a:t>
            </a:r>
            <a:r>
              <a:rPr lang="en-US" sz="2600" b="1" dirty="0">
                <a:latin typeface="Garamond" pitchFamily="18" charset="0"/>
              </a:rPr>
              <a:t>when bound it is referred as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combined </a:t>
            </a:r>
            <a:r>
              <a:rPr lang="en-US" sz="2600" b="1" dirty="0">
                <a:latin typeface="Garamond" pitchFamily="18" charset="0"/>
              </a:rPr>
              <a:t>(silicates).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Amorphous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silica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have relatively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non toxic </a:t>
            </a:r>
            <a:r>
              <a:rPr lang="en-US" sz="2600" b="1" dirty="0">
                <a:latin typeface="Garamond" pitchFamily="18" charset="0"/>
              </a:rPr>
              <a:t>pulmonary  properties.</a:t>
            </a:r>
          </a:p>
          <a:p>
            <a:pPr>
              <a:defRPr/>
            </a:pPr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Silicosis</a:t>
            </a:r>
            <a:r>
              <a:rPr lang="en-US" sz="2600" b="1" dirty="0">
                <a:latin typeface="Garamond" pitchFamily="18" charset="0"/>
              </a:rPr>
              <a:t> refers to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 spectrum of pulmonary diseases due to inhalation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of various forms 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free crystalline silica </a:t>
            </a:r>
            <a:r>
              <a:rPr lang="en-US" sz="2600" b="1" dirty="0">
                <a:latin typeface="Garamond" pitchFamily="18" charset="0"/>
              </a:rPr>
              <a:t>(SiO2).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89" y="35704"/>
            <a:ext cx="2328223" cy="23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517232"/>
            <a:ext cx="23762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6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57789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642564"/>
            <a:ext cx="8640960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Among the occupational diseases,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is 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cause of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FF0000"/>
                </a:solidFill>
                <a:latin typeface="Garamond"/>
                <a:cs typeface="Times New Roman"/>
              </a:rPr>
              <a:t>  permanent disability </a:t>
            </a:r>
            <a:r>
              <a:rPr lang="en-MY" sz="2600" b="1" dirty="0">
                <a:latin typeface="Garamond"/>
                <a:cs typeface="Times New Roman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/>
                <a:cs typeface="Times New Roman"/>
              </a:rPr>
              <a:t>mortality</a:t>
            </a:r>
            <a:r>
              <a:rPr lang="en-MY" sz="2600" b="1" dirty="0">
                <a:latin typeface="Garamond"/>
                <a:cs typeface="Times New Roman"/>
              </a:rPr>
              <a:t>.</a:t>
            </a:r>
          </a:p>
          <a:p>
            <a:pPr>
              <a:buFont typeface="Arial" pitchFamily="2" charset="2"/>
              <a:buChar char="•"/>
            </a:pPr>
            <a:r>
              <a:rPr lang="en-MY" b="1" dirty="0">
                <a:latin typeface="Garamond"/>
                <a:cs typeface="Times New Roman"/>
              </a:rPr>
              <a:t>Develop</a:t>
            </a:r>
            <a:r>
              <a:rPr lang="en-MY" dirty="0">
                <a:latin typeface="Garamond"/>
                <a:cs typeface="Times New Roman"/>
              </a:rPr>
              <a:t>s with </a:t>
            </a:r>
            <a:r>
              <a:rPr lang="en-MY" b="1" dirty="0">
                <a:solidFill>
                  <a:srgbClr val="FF0000"/>
                </a:solidFill>
                <a:latin typeface="Garamond"/>
                <a:cs typeface="Times New Roman"/>
              </a:rPr>
              <a:t>repeated</a:t>
            </a:r>
            <a:r>
              <a:rPr lang="en-MY" b="1" dirty="0">
                <a:latin typeface="Garamond"/>
                <a:cs typeface="Times New Roman"/>
              </a:rPr>
              <a:t> </a:t>
            </a:r>
            <a:r>
              <a:rPr lang="en-MY" dirty="0">
                <a:latin typeface="Garamond"/>
                <a:cs typeface="Times New Roman"/>
              </a:rPr>
              <a:t>and usually </a:t>
            </a:r>
            <a:r>
              <a:rPr lang="en-MY" b="1" dirty="0">
                <a:solidFill>
                  <a:srgbClr val="FF0000"/>
                </a:solidFill>
                <a:latin typeface="Garamond"/>
                <a:cs typeface="Times New Roman"/>
              </a:rPr>
              <a:t>long-term exposure to crystalline silica </a:t>
            </a:r>
            <a:r>
              <a:rPr lang="en-MY" b="1" dirty="0">
                <a:solidFill>
                  <a:srgbClr val="002060"/>
                </a:solidFill>
                <a:latin typeface="Garamond"/>
                <a:cs typeface="Times New Roman"/>
              </a:rPr>
              <a:t>(silica du</a:t>
            </a:r>
            <a:r>
              <a:rPr lang="en-MY" sz="2600" b="1" dirty="0">
                <a:solidFill>
                  <a:srgbClr val="002060"/>
                </a:solidFill>
                <a:latin typeface="Garamond"/>
                <a:cs typeface="Times New Roman"/>
              </a:rPr>
              <a:t>st) </a:t>
            </a:r>
            <a:r>
              <a:rPr lang="en-MY" sz="2600" dirty="0" err="1">
                <a:ea typeface="+mn-lt"/>
                <a:cs typeface="+mn-lt"/>
              </a:rPr>
              <a:t>ي</a:t>
            </a:r>
            <a:r>
              <a:rPr lang="en-MY" sz="1600" dirty="0" err="1">
                <a:ea typeface="+mn-lt"/>
                <a:cs typeface="+mn-lt"/>
              </a:rPr>
              <a:t>تطور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مع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التعرض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المتكرر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وعادة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ما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يكون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طويل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الأمد</a:t>
            </a:r>
            <a:r>
              <a:rPr lang="en-MY" sz="2600" dirty="0">
                <a:ea typeface="+mn-lt"/>
                <a:cs typeface="+mn-lt"/>
              </a:rPr>
              <a:t> </a:t>
            </a:r>
            <a:r>
              <a:rPr lang="en-MY" dirty="0" err="1">
                <a:ea typeface="+mn-lt"/>
                <a:cs typeface="+mn-lt"/>
              </a:rPr>
              <a:t>لتبلور</a:t>
            </a:r>
            <a:r>
              <a:rPr lang="en-MY" dirty="0">
                <a:ea typeface="+mn-lt"/>
                <a:cs typeface="+mn-lt"/>
              </a:rPr>
              <a:t> </a:t>
            </a:r>
            <a:r>
              <a:rPr lang="en-MY" dirty="0" err="1">
                <a:ea typeface="+mn-lt"/>
                <a:cs typeface="+mn-lt"/>
              </a:rPr>
              <a:t>السيليكا</a:t>
            </a:r>
            <a:endParaRPr lang="en-MY" sz="2600" dirty="0">
              <a:cs typeface="Calibri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It is caused by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inhalation of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containing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silica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or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silicon dioxide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crystalline silica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(SiO2).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latin typeface="Garamond"/>
                <a:cs typeface="Times New Roman"/>
              </a:rPr>
              <a:t>The silica dust causes </a:t>
            </a:r>
            <a:r>
              <a:rPr lang="en-MY" sz="2600" b="1" dirty="0">
                <a:solidFill>
                  <a:srgbClr val="FF0000"/>
                </a:solidFill>
                <a:latin typeface="Garamond"/>
                <a:cs typeface="Times New Roman"/>
              </a:rPr>
              <a:t>irritation &amp; inflammation </a:t>
            </a:r>
            <a:r>
              <a:rPr lang="en-MY" sz="2600" dirty="0">
                <a:latin typeface="Garamond"/>
                <a:cs typeface="Times New Roman"/>
              </a:rPr>
              <a:t>of </a:t>
            </a:r>
            <a:r>
              <a:rPr lang="en-MY" sz="2600" b="1" dirty="0">
                <a:latin typeface="Garamond"/>
                <a:cs typeface="Times New Roman"/>
              </a:rPr>
              <a:t>the airways &amp; lung tissue</a:t>
            </a:r>
            <a:r>
              <a:rPr lang="en-MY" sz="2600" dirty="0">
                <a:latin typeface="Garamond"/>
                <a:cs typeface="Times New Roman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Scar tissue forms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when the inflammation heals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resulting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1600" dirty="0">
                <a:latin typeface="Garamond"/>
                <a:cs typeface="Times New Roman"/>
              </a:rPr>
              <a:t> in </a:t>
            </a:r>
            <a:r>
              <a:rPr lang="en-MY" sz="1600" b="1" dirty="0">
                <a:solidFill>
                  <a:srgbClr val="FF0000"/>
                </a:solidFill>
                <a:latin typeface="Garamond"/>
                <a:cs typeface="Times New Roman"/>
              </a:rPr>
              <a:t>fibrosis </a:t>
            </a:r>
            <a:r>
              <a:rPr lang="en-MY" sz="1600" b="1" dirty="0">
                <a:latin typeface="Garamond"/>
                <a:cs typeface="Times New Roman"/>
              </a:rPr>
              <a:t>that gradually overtakes healthy lung tissue. </a:t>
            </a:r>
            <a:r>
              <a:rPr lang="en-MY" sz="1600" dirty="0" err="1">
                <a:ea typeface="+mn-lt"/>
                <a:cs typeface="+mn-lt"/>
              </a:rPr>
              <a:t>في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تليف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يتفوق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تدريجيًا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على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أنسجة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الرئة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السليمة</a:t>
            </a:r>
            <a:r>
              <a:rPr lang="en-MY" sz="1600" dirty="0">
                <a:ea typeface="+mn-lt"/>
                <a:cs typeface="+mn-lt"/>
              </a:rPr>
              <a:t>. 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continues extending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through the lungs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even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after exposure ends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90956"/>
            <a:ext cx="2411760" cy="15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19" y="213466"/>
            <a:ext cx="1205880" cy="11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7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8665"/>
            <a:ext cx="65527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incidence of silicosis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depends upon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chemical composition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the dust,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size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particles,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of exposure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individual </a:t>
            </a:r>
            <a:r>
              <a:rPr lang="en-MY" sz="26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susceptibility</a:t>
            </a:r>
            <a:endParaRPr lang="en-MY" sz="26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31546"/>
            <a:ext cx="91786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higher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concentration of free silica in the dust,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 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greater the hazard.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Particles between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0.5 to 3 micron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most dangerous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because they reach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interior of the lungs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 ease.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longer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of exposure,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     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greater the risk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developing silicosis.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found that the 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incubation period </a:t>
            </a:r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may vary from a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few months up   to ≥20 </a:t>
            </a:r>
            <a:r>
              <a:rPr lang="en-MY" sz="2800" b="1" i="1" dirty="0">
                <a:latin typeface="Garamond" pitchFamily="18" charset="0"/>
                <a:cs typeface="Times New Roman" pitchFamily="18" charset="0"/>
              </a:rPr>
              <a:t>years </a:t>
            </a:r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of exposure, </a:t>
            </a:r>
          </a:p>
          <a:p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en-MY" sz="28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depending upon the above factors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8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000" b="1" i="1" dirty="0">
                <a:latin typeface="Garamond" pitchFamily="18" charset="0"/>
                <a:cs typeface="Times New Roman" pitchFamily="18" charset="0"/>
              </a:rPr>
              <a:t>particles are </a:t>
            </a:r>
            <a:r>
              <a:rPr lang="en-MY" sz="20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000" b="1" i="1" dirty="0">
                <a:latin typeface="Garamond" pitchFamily="18" charset="0"/>
                <a:cs typeface="Times New Roman" pitchFamily="18" charset="0"/>
              </a:rPr>
              <a:t>which</a:t>
            </a:r>
            <a:r>
              <a:rPr lang="en-MY" sz="20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accumulate </a:t>
            </a:r>
            <a:r>
              <a:rPr lang="en-MY" sz="2000" b="1" i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0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block the lymph channels.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0234"/>
            <a:ext cx="1995217" cy="19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948264" y="6453336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404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21929"/>
            <a:ext cx="8424936" cy="41242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particles are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which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accumulate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block the lymph channels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6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Pathologically,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silicosis is characterized by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Fibrosis is  initiated by silicic acid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b="1" dirty="0">
                <a:latin typeface="Garamond"/>
                <a:cs typeface="Times New Roman"/>
              </a:rPr>
              <a:t> leading to a dense "nodular" </a:t>
            </a:r>
            <a:r>
              <a:rPr lang="en-MY" b="1" dirty="0">
                <a:solidFill>
                  <a:srgbClr val="FF0000"/>
                </a:solidFill>
                <a:latin typeface="Garamond"/>
                <a:cs typeface="Times New Roman"/>
              </a:rPr>
              <a:t>nodular fibrosis</a:t>
            </a:r>
            <a:r>
              <a:rPr lang="en-MY" sz="2600" b="1" dirty="0">
                <a:latin typeface="Garamond"/>
                <a:cs typeface="Times New Roman"/>
              </a:rPr>
              <a:t>, </a:t>
            </a:r>
            <a:r>
              <a:rPr lang="en-MY" sz="1600" dirty="0" err="1">
                <a:ea typeface="+mn-lt"/>
                <a:cs typeface="+mn-lt"/>
              </a:rPr>
              <a:t>مما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يؤدي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إلى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تليف</a:t>
            </a:r>
            <a:r>
              <a:rPr lang="en-MY" sz="1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عقدي</a:t>
            </a:r>
            <a:r>
              <a:rPr lang="en-MY" sz="2600" dirty="0">
                <a:ea typeface="+mn-lt"/>
                <a:cs typeface="+mn-lt"/>
              </a:rPr>
              <a:t> </a:t>
            </a:r>
            <a:r>
              <a:rPr lang="en-MY" sz="1600" dirty="0" err="1">
                <a:ea typeface="+mn-lt"/>
                <a:cs typeface="+mn-lt"/>
              </a:rPr>
              <a:t>كثيف</a:t>
            </a:r>
            <a:r>
              <a:rPr lang="en-MY" sz="2600" dirty="0">
                <a:ea typeface="+mn-lt"/>
                <a:cs typeface="+mn-lt"/>
              </a:rPr>
              <a:t> "</a:t>
            </a:r>
            <a:r>
              <a:rPr lang="en-MY" dirty="0" err="1">
                <a:ea typeface="+mn-lt"/>
                <a:cs typeface="+mn-lt"/>
              </a:rPr>
              <a:t>عقدي</a:t>
            </a:r>
            <a:r>
              <a:rPr lang="en-MY" sz="2600" dirty="0">
                <a:ea typeface="+mn-lt"/>
                <a:cs typeface="+mn-lt"/>
              </a:rPr>
              <a:t>"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nodules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ranging from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to 4 mm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in diameter 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the upper part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lung 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, 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right heart failure 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TB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may intervene 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50%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c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4725144"/>
            <a:ext cx="8389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presentation and severity </a:t>
            </a:r>
            <a:r>
              <a:rPr lang="en-US" sz="2600" b="1" dirty="0">
                <a:latin typeface="Garamond" pitchFamily="18" charset="0"/>
              </a:rPr>
              <a:t>of silicosis depend on</a:t>
            </a:r>
            <a:r>
              <a:rPr lang="en-US" sz="2600" dirty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600" dirty="0">
                <a:latin typeface="Garamond" pitchFamily="18" charset="0"/>
              </a:rPr>
              <a:t>-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Dust factors</a:t>
            </a:r>
            <a:r>
              <a:rPr lang="en-US" sz="2600" dirty="0">
                <a:latin typeface="Garamond" pitchFamily="18" charset="0"/>
              </a:rPr>
              <a:t>: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concentration</a:t>
            </a:r>
            <a:r>
              <a:rPr lang="en-US" sz="2600" b="1" dirty="0">
                <a:latin typeface="Garamond" pitchFamily="18" charset="0"/>
              </a:rPr>
              <a:t> or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duration </a:t>
            </a:r>
            <a:r>
              <a:rPr lang="en-US" sz="2600" b="1" dirty="0">
                <a:latin typeface="Garamond" pitchFamily="18" charset="0"/>
              </a:rPr>
              <a:t>of exposure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Host factors</a:t>
            </a:r>
            <a:r>
              <a:rPr lang="en-US" sz="2600" dirty="0">
                <a:latin typeface="Garamond" pitchFamily="18" charset="0"/>
              </a:rPr>
              <a:t>: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 genetic </a:t>
            </a:r>
            <a:r>
              <a:rPr lang="en-US" sz="2600" dirty="0">
                <a:latin typeface="Garamond" pitchFamily="18" charset="0"/>
              </a:rPr>
              <a:t>factors,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cigarette smoking</a:t>
            </a:r>
            <a:r>
              <a:rPr lang="en-US" sz="2600" dirty="0">
                <a:latin typeface="Garamond" pitchFamily="18" charset="0"/>
              </a:rPr>
              <a:t>, 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presence of other pulmonary </a:t>
            </a:r>
            <a:r>
              <a:rPr lang="en-US" sz="2600" dirty="0">
                <a:latin typeface="Garamond" pitchFamily="18" charset="0"/>
              </a:rPr>
              <a:t>disease</a:t>
            </a:r>
            <a:endParaRPr lang="en-MY" sz="2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5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Occupations with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risk  of </a:t>
            </a:r>
            <a:r>
              <a:rPr lang="en-MY" sz="28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exposure to silica dust</a:t>
            </a:r>
            <a:endParaRPr lang="en-MY" sz="280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82" y="681903"/>
            <a:ext cx="4381635" cy="224676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MY" dirty="0">
                <a:latin typeface="Times New Roman"/>
                <a:cs typeface="Times New Roman"/>
              </a:rPr>
              <a:t> </a:t>
            </a:r>
            <a:r>
              <a:rPr lang="en-MY" sz="2800" b="1" dirty="0">
                <a:latin typeface="Garamond"/>
                <a:cs typeface="Times New Roman"/>
              </a:rPr>
              <a:t>Mining </a:t>
            </a:r>
            <a:r>
              <a:rPr lang="en-MY" sz="1600" b="1" dirty="0" err="1">
                <a:latin typeface="Garamond"/>
                <a:cs typeface="Times New Roman"/>
              </a:rPr>
              <a:t>التعدين</a:t>
            </a:r>
            <a:endParaRPr lang="en-MY" sz="1600" b="1" dirty="0" err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b="1" dirty="0">
                <a:latin typeface="Garamond"/>
                <a:cs typeface="Times New Roman"/>
              </a:rPr>
              <a:t>Tunnelling </a:t>
            </a:r>
            <a:r>
              <a:rPr lang="en-MY" sz="1600" b="1" dirty="0" err="1">
                <a:latin typeface="Garamond"/>
                <a:cs typeface="Times New Roman"/>
              </a:rPr>
              <a:t>حفر</a:t>
            </a:r>
            <a:r>
              <a:rPr lang="en-MY" sz="1600" b="1" dirty="0">
                <a:latin typeface="Garamond"/>
                <a:cs typeface="Times New Roman"/>
              </a:rPr>
              <a:t> </a:t>
            </a:r>
            <a:r>
              <a:rPr lang="en-MY" sz="1600" b="1" dirty="0" err="1">
                <a:latin typeface="Garamond"/>
                <a:cs typeface="Times New Roman"/>
              </a:rPr>
              <a:t>الانفاق</a:t>
            </a:r>
            <a:endParaRPr lang="en-MY" sz="1600" b="1" dirty="0" err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Quarrying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Stone Quarries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A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AE" dirty="0">
                <a:latin typeface="Times New Roman" pitchFamily="18" charset="0"/>
                <a:cs typeface="Times New Roman" pitchFamily="18" charset="0"/>
              </a:rPr>
              <a:t>محاجر الحجر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/>
                <a:cs typeface="Times New Roman"/>
              </a:rPr>
              <a:t>  </a:t>
            </a:r>
            <a:r>
              <a:rPr lang="en-MY" sz="2800" b="1" dirty="0" err="1">
                <a:latin typeface="Garamond"/>
                <a:cs typeface="Times New Roman"/>
              </a:rPr>
              <a:t>Sandblastingنسف</a:t>
            </a:r>
            <a:r>
              <a:rPr lang="en-MY" sz="2800" b="1" dirty="0">
                <a:latin typeface="Garamond"/>
                <a:cs typeface="Times New Roman"/>
              </a:rPr>
              <a:t> </a:t>
            </a:r>
            <a:r>
              <a:rPr lang="en-MY" sz="2800" b="1" dirty="0" err="1">
                <a:latin typeface="Garamond"/>
                <a:cs typeface="Times New Roman"/>
              </a:rPr>
              <a:t>الرمل</a:t>
            </a:r>
            <a:endParaRPr lang="en-MY" sz="2800" b="1" dirty="0" err="1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>
                <a:latin typeface="Garamond"/>
                <a:cs typeface="Times New Roman"/>
              </a:rPr>
              <a:t> Ceramics </a:t>
            </a:r>
            <a:r>
              <a:rPr lang="en-MY" sz="2800" b="1" dirty="0" err="1">
                <a:latin typeface="Garamond"/>
                <a:cs typeface="Times New Roman"/>
              </a:rPr>
              <a:t>الخزف</a:t>
            </a:r>
            <a:endParaRPr lang="en-MY" sz="2800" b="1" dirty="0" err="1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697068"/>
            <a:ext cx="3816424" cy="4124206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MY" sz="2400" b="1" dirty="0">
                <a:latin typeface="Garamond"/>
                <a:cs typeface="Times New Roman"/>
              </a:rPr>
              <a:t>Brick-</a:t>
            </a:r>
            <a:r>
              <a:rPr lang="en-MY" sz="2400" b="1" dirty="0" err="1">
                <a:latin typeface="Garamond"/>
                <a:cs typeface="Times New Roman"/>
              </a:rPr>
              <a:t>makingصنع</a:t>
            </a:r>
            <a:r>
              <a:rPr lang="en-MY" sz="2400" b="1" dirty="0">
                <a:latin typeface="Garamond"/>
                <a:cs typeface="Times New Roman"/>
              </a:rPr>
              <a:t> </a:t>
            </a:r>
            <a:r>
              <a:rPr lang="en-MY" sz="2400" b="1" dirty="0" err="1">
                <a:latin typeface="Garamond"/>
                <a:cs typeface="Times New Roman"/>
              </a:rPr>
              <a:t>برياس</a:t>
            </a:r>
            <a:endParaRPr lang="en-MY" sz="2400" b="1" dirty="0" err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>
                <a:latin typeface="Garamond"/>
                <a:cs typeface="Times New Roman"/>
              </a:rPr>
              <a:t> </a:t>
            </a:r>
            <a:r>
              <a:rPr lang="en-MY" sz="1600" b="1" dirty="0">
                <a:latin typeface="Garamond"/>
                <a:cs typeface="Times New Roman"/>
              </a:rPr>
              <a:t>Silica flour manufacture </a:t>
            </a:r>
            <a:r>
              <a:rPr lang="en-MY" sz="1600" b="1" dirty="0" err="1">
                <a:latin typeface="Garamond"/>
                <a:cs typeface="Times New Roman"/>
              </a:rPr>
              <a:t>صناعة</a:t>
            </a:r>
            <a:r>
              <a:rPr lang="en-MY" sz="1600" b="1" dirty="0">
                <a:latin typeface="Garamond"/>
                <a:cs typeface="Times New Roman"/>
              </a:rPr>
              <a:t> </a:t>
            </a:r>
            <a:r>
              <a:rPr lang="en-MY" sz="1600" b="1" dirty="0" err="1">
                <a:latin typeface="Garamond"/>
                <a:cs typeface="Times New Roman"/>
              </a:rPr>
              <a:t>دقيق</a:t>
            </a:r>
            <a:r>
              <a:rPr lang="en-MY" sz="1600" b="1" dirty="0">
                <a:latin typeface="Garamond"/>
                <a:cs typeface="Times New Roman"/>
              </a:rPr>
              <a:t> </a:t>
            </a:r>
            <a:r>
              <a:rPr lang="en-MY" sz="1600" b="1" dirty="0" err="1">
                <a:latin typeface="Garamond"/>
                <a:cs typeface="Times New Roman"/>
              </a:rPr>
              <a:t>السيليكا</a:t>
            </a:r>
            <a:endParaRPr lang="en-MY" sz="1600" b="1" dirty="0" err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>
                <a:latin typeface="Garamond"/>
                <a:cs typeface="Times New Roman"/>
              </a:rPr>
              <a:t> Slate Pencil </a:t>
            </a:r>
            <a:r>
              <a:rPr lang="en-MY" sz="2400" b="1" dirty="0" err="1">
                <a:latin typeface="Garamond"/>
                <a:cs typeface="Times New Roman"/>
              </a:rPr>
              <a:t>Industryصناعة</a:t>
            </a:r>
            <a:r>
              <a:rPr lang="en-MY" sz="2400" b="1" dirty="0">
                <a:latin typeface="Garamond"/>
                <a:cs typeface="Times New Roman"/>
              </a:rPr>
              <a:t> </a:t>
            </a:r>
            <a:r>
              <a:rPr lang="en-MY" sz="2400" b="1" dirty="0" err="1">
                <a:latin typeface="Garamond"/>
                <a:cs typeface="Times New Roman"/>
              </a:rPr>
              <a:t>قلم</a:t>
            </a:r>
            <a:r>
              <a:rPr lang="en-MY" sz="2400" b="1" dirty="0">
                <a:latin typeface="Garamond"/>
                <a:cs typeface="Times New Roman"/>
              </a:rPr>
              <a:t> </a:t>
            </a:r>
            <a:r>
              <a:rPr lang="en-MY" sz="2400" b="1" dirty="0" err="1">
                <a:latin typeface="Garamond"/>
                <a:cs typeface="Times New Roman"/>
              </a:rPr>
              <a:t>الرصاص</a:t>
            </a:r>
            <a:endParaRPr lang="en-MY" sz="2400" b="1" dirty="0" err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Agate Industry </a:t>
            </a:r>
            <a:r>
              <a:rPr lang="ar-AE" sz="1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صناعة العقيق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>
                <a:latin typeface="Garamond"/>
                <a:cs typeface="Times New Roman"/>
              </a:rPr>
              <a:t> Quartz </a:t>
            </a:r>
            <a:r>
              <a:rPr lang="en-MY" sz="2400" b="1" dirty="0" err="1">
                <a:latin typeface="Garamond"/>
                <a:cs typeface="Times New Roman"/>
              </a:rPr>
              <a:t>Grindingطحن</a:t>
            </a:r>
            <a:r>
              <a:rPr lang="en-MY" sz="2400" b="1" dirty="0">
                <a:latin typeface="Garamond"/>
                <a:cs typeface="Times New Roman"/>
              </a:rPr>
              <a:t> </a:t>
            </a:r>
            <a:r>
              <a:rPr lang="en-MY" sz="2400" b="1" dirty="0" err="1">
                <a:latin typeface="Garamond"/>
                <a:cs typeface="Times New Roman"/>
              </a:rPr>
              <a:t>الكوارتز</a:t>
            </a:r>
            <a:endParaRPr lang="en-MY" sz="2400" b="1" dirty="0" err="1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Garamond"/>
              </a:rPr>
              <a:t>millers, </a:t>
            </a:r>
            <a:r>
              <a:rPr lang="en-US" sz="2400" b="1" dirty="0" err="1">
                <a:latin typeface="Garamond"/>
              </a:rPr>
              <a:t>المطاحن</a:t>
            </a:r>
            <a:endParaRPr lang="en-US" sz="2400" b="1" dirty="0" err="1">
              <a:latin typeface="Garamond" pitchFamily="18" charset="0"/>
            </a:endParaRPr>
          </a:p>
          <a:p>
            <a:r>
              <a:rPr lang="en-US" sz="2400" b="1" dirty="0">
                <a:latin typeface="Garamond"/>
              </a:rPr>
              <a:t>pottery workers, </a:t>
            </a:r>
            <a:r>
              <a:rPr lang="en-US" sz="2400" b="1" dirty="0" err="1">
                <a:latin typeface="Garamond"/>
              </a:rPr>
              <a:t>عامل</a:t>
            </a:r>
            <a:r>
              <a:rPr lang="en-US" sz="2400" b="1" dirty="0">
                <a:latin typeface="Garamond"/>
              </a:rPr>
              <a:t> </a:t>
            </a:r>
            <a:r>
              <a:rPr lang="en-US" sz="2400" b="1" dirty="0" err="1">
                <a:latin typeface="Garamond"/>
              </a:rPr>
              <a:t>الفخار</a:t>
            </a:r>
            <a:endParaRPr lang="en-US" sz="2400" b="1" dirty="0" err="1">
              <a:latin typeface="Garamond" pitchFamily="18" charset="0"/>
            </a:endParaRPr>
          </a:p>
          <a:p>
            <a:r>
              <a:rPr lang="en-US" sz="2400" b="1" dirty="0">
                <a:latin typeface="Garamond"/>
              </a:rPr>
              <a:t>glass </a:t>
            </a:r>
            <a:r>
              <a:rPr lang="en-US" sz="2400" b="1" dirty="0" err="1">
                <a:latin typeface="Garamond"/>
              </a:rPr>
              <a:t>makersعامل</a:t>
            </a:r>
            <a:r>
              <a:rPr lang="en-US" sz="2400" b="1" dirty="0">
                <a:latin typeface="Garamond"/>
              </a:rPr>
              <a:t> </a:t>
            </a:r>
            <a:r>
              <a:rPr lang="en-US" sz="2400" b="1" dirty="0" err="1">
                <a:latin typeface="Garamond"/>
              </a:rPr>
              <a:t>الزوج</a:t>
            </a:r>
            <a:endParaRPr lang="en-US" sz="2400" b="1" dirty="0" err="1">
              <a:latin typeface="Garamond" pitchFamily="18" charset="0"/>
            </a:endParaRPr>
          </a:p>
          <a:p>
            <a:r>
              <a:rPr lang="en-US" sz="2400" b="1" dirty="0">
                <a:latin typeface="Garamond"/>
              </a:rPr>
              <a:t>abrasive </a:t>
            </a:r>
            <a:r>
              <a:rPr lang="en-US" sz="2400" b="1" dirty="0" err="1">
                <a:latin typeface="Garamond"/>
              </a:rPr>
              <a:t>workerجلخ</a:t>
            </a:r>
            <a:endParaRPr lang="en-MY" sz="2400" b="1" dirty="0" err="1">
              <a:latin typeface="Garamond" pitchFamily="18" charset="0"/>
            </a:endParaRPr>
          </a:p>
          <a:p>
            <a:pPr algn="just"/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19" y="3495664"/>
            <a:ext cx="1224136" cy="10488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6" y="4364460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Spectrum of silicosis include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Classic silicosis </a:t>
            </a:r>
            <a:r>
              <a:rPr lang="en-US" sz="2400" b="1" dirty="0">
                <a:latin typeface="Garamond" pitchFamily="18" charset="0"/>
              </a:rPr>
              <a:t>(simple) and complicated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Progressive massive fibrosis </a:t>
            </a:r>
            <a:r>
              <a:rPr lang="en-US" sz="2400" b="1" dirty="0">
                <a:latin typeface="Garamond" pitchFamily="18" charset="0"/>
              </a:rPr>
              <a:t>(PMF)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Accelerated</a:t>
            </a:r>
            <a:r>
              <a:rPr lang="en-US" sz="2400" b="1" dirty="0">
                <a:latin typeface="Garamond" pitchFamily="18" charset="0"/>
              </a:rPr>
              <a:t> (simple) and complicated (PMF)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23683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licosis&#10;Brick-making Sand blast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476672"/>
            <a:ext cx="8352928" cy="56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6381328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M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silicosis Brick-making Sand blasting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1969" y="15007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090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65C6B6-E5D3-4BF8-A6FD-B2FFCCB1989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2585D893-067F-44BC-86CE-7DFFBC0A8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E49FB-7B9D-4C86-8A87-9738DE45A807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2950</Words>
  <Application>Microsoft Office PowerPoint</Application>
  <PresentationFormat>عرض على الشاشة (4:3)</PresentationFormat>
  <Paragraphs>389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shahed sarayreh</cp:lastModifiedBy>
  <cp:revision>277</cp:revision>
  <dcterms:created xsi:type="dcterms:W3CDTF">2020-03-12T19:21:24Z</dcterms:created>
  <dcterms:modified xsi:type="dcterms:W3CDTF">2022-06-09T02:53:08Z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